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8" r:id="rId1"/>
  </p:sldMasterIdLst>
  <p:notesMasterIdLst>
    <p:notesMasterId r:id="rId46"/>
  </p:notesMasterIdLst>
  <p:handoutMasterIdLst>
    <p:handoutMasterId r:id="rId47"/>
  </p:handoutMasterIdLst>
  <p:sldIdLst>
    <p:sldId id="1900" r:id="rId2"/>
    <p:sldId id="4196" r:id="rId3"/>
    <p:sldId id="4198" r:id="rId4"/>
    <p:sldId id="1340" r:id="rId5"/>
    <p:sldId id="4210" r:id="rId6"/>
    <p:sldId id="4211" r:id="rId7"/>
    <p:sldId id="1915" r:id="rId8"/>
    <p:sldId id="4205" r:id="rId9"/>
    <p:sldId id="4200" r:id="rId10"/>
    <p:sldId id="278" r:id="rId11"/>
    <p:sldId id="1218" r:id="rId12"/>
    <p:sldId id="1325" r:id="rId13"/>
    <p:sldId id="345" r:id="rId14"/>
    <p:sldId id="279" r:id="rId15"/>
    <p:sldId id="274" r:id="rId16"/>
    <p:sldId id="1280" r:id="rId17"/>
    <p:sldId id="342" r:id="rId18"/>
    <p:sldId id="4201" r:id="rId19"/>
    <p:sldId id="4202" r:id="rId20"/>
    <p:sldId id="1297" r:id="rId21"/>
    <p:sldId id="292" r:id="rId22"/>
    <p:sldId id="4203" r:id="rId23"/>
    <p:sldId id="4215" r:id="rId24"/>
    <p:sldId id="4214" r:id="rId25"/>
    <p:sldId id="302" r:id="rId26"/>
    <p:sldId id="1288" r:id="rId27"/>
    <p:sldId id="470" r:id="rId28"/>
    <p:sldId id="4204" r:id="rId29"/>
    <p:sldId id="1289" r:id="rId30"/>
    <p:sldId id="1290" r:id="rId31"/>
    <p:sldId id="1291" r:id="rId32"/>
    <p:sldId id="1332" r:id="rId33"/>
    <p:sldId id="4182" r:id="rId34"/>
    <p:sldId id="4217" r:id="rId35"/>
    <p:sldId id="4216" r:id="rId36"/>
    <p:sldId id="1309" r:id="rId37"/>
    <p:sldId id="1339" r:id="rId38"/>
    <p:sldId id="309" r:id="rId39"/>
    <p:sldId id="4199" r:id="rId40"/>
    <p:sldId id="4213" r:id="rId41"/>
    <p:sldId id="294" r:id="rId42"/>
    <p:sldId id="291" r:id="rId43"/>
    <p:sldId id="4197" r:id="rId44"/>
    <p:sldId id="4209" r:id="rId45"/>
  </p:sldIdLst>
  <p:sldSz cx="12192000" cy="6858000"/>
  <p:notesSz cx="6858000" cy="9144000"/>
  <p:embeddedFontLst>
    <p:embeddedFont>
      <p:font typeface="Cambria" panose="02040503050406030204" pitchFamily="18" charset="0"/>
      <p:regular r:id="rId48"/>
      <p:bold r:id="rId49"/>
      <p:italic r:id="rId50"/>
      <p:boldItalic r:id="rId51"/>
    </p:embeddedFont>
    <p:embeddedFont>
      <p:font typeface="helvetica" panose="020B0604020202020204" pitchFamily="34" charset="0"/>
      <p:regular r:id="rId52"/>
      <p:bold r:id="rId53"/>
      <p:italic r:id="rId54"/>
      <p:boldItalic r:id="rId55"/>
    </p:embeddedFont>
    <p:embeddedFont>
      <p:font typeface="Lato" panose="020F0502020204030203"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Source Sans Pro Regular" panose="020B0503030403020204" pitchFamily="34" charset="0"/>
      <p:regular r:id="rId64"/>
    </p:embeddedFont>
    <p:embeddedFont>
      <p:font typeface="Source Sans Pro SemiBold" panose="020B0603030403020204" pitchFamily="34" charset="0"/>
      <p:bold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DD5958-3F91-B5E6-A511-44AE5D61CA8C}" name="Jane.Koerner" initials="JK" userId="S::Jane.Koerner@canberra.edu.au::1f337795-9e9c-4e5f-9a05-a5d3b5032a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76AA"/>
    <a:srgbClr val="006C91"/>
    <a:srgbClr val="92D6E3"/>
    <a:srgbClr val="009ABC"/>
    <a:srgbClr val="28A1BD"/>
    <a:srgbClr val="EEEEEE"/>
    <a:srgbClr val="7BDFE4"/>
    <a:srgbClr val="59E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94CE6-1F57-4426-9FFB-798BAF81218F}" v="454" dt="2024-05-02T09:05:49.9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5" autoAdjust="0"/>
    <p:restoredTop sz="94651"/>
  </p:normalViewPr>
  <p:slideViewPr>
    <p:cSldViewPr snapToGrid="0" snapToObjects="1">
      <p:cViewPr varScale="1">
        <p:scale>
          <a:sx n="61" d="100"/>
          <a:sy n="61" d="100"/>
        </p:scale>
        <p:origin x="34" y="48"/>
      </p:cViewPr>
      <p:guideLst/>
    </p:cSldViewPr>
  </p:slideViewPr>
  <p:notesTextViewPr>
    <p:cViewPr>
      <p:scale>
        <a:sx n="1" d="1"/>
        <a:sy n="1" d="1"/>
      </p:scale>
      <p:origin x="0" y="0"/>
    </p:cViewPr>
  </p:notesTextViewPr>
  <p:sorterViewPr>
    <p:cViewPr>
      <p:scale>
        <a:sx n="100" d="100"/>
        <a:sy n="100" d="100"/>
      </p:scale>
      <p:origin x="0" y="-14352"/>
    </p:cViewPr>
  </p:sorterViewPr>
  <p:notesViewPr>
    <p:cSldViewPr snapToGrid="0" snapToObjects="1">
      <p:cViewPr varScale="1">
        <p:scale>
          <a:sx n="170" d="100"/>
          <a:sy n="170" d="100"/>
        </p:scale>
        <p:origin x="658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4.fntdata"/><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B7CA2-50CD-4CF3-BEC0-FB1F5C5FF105}"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US"/>
        </a:p>
      </dgm:t>
    </dgm:pt>
    <dgm:pt modelId="{3003D55C-0132-4915-A45B-723B549E5AD3}" type="pres">
      <dgm:prSet presAssocID="{CA8B7CA2-50CD-4CF3-BEC0-FB1F5C5FF105}" presName="diagram" presStyleCnt="0">
        <dgm:presLayoutVars>
          <dgm:dir/>
          <dgm:resizeHandles val="exact"/>
        </dgm:presLayoutVars>
      </dgm:prSet>
      <dgm:spPr/>
    </dgm:pt>
  </dgm:ptLst>
  <dgm:cxnLst>
    <dgm:cxn modelId="{424C3A77-1400-46A0-B990-182F7AB32B59}" type="presOf" srcId="{CA8B7CA2-50CD-4CF3-BEC0-FB1F5C5FF105}" destId="{3003D55C-0132-4915-A45B-723B549E5AD3}"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4B863C-8260-67B6-AB35-0FEC6E1C67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B23641-4DED-5232-F0F5-5BB3310628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179CAC-BC1A-904C-9913-0F22F151B300}" type="datetimeFigureOut">
              <a:rPr lang="en-US" smtClean="0"/>
              <a:t>5/2/2024</a:t>
            </a:fld>
            <a:endParaRPr lang="en-US"/>
          </a:p>
        </p:txBody>
      </p:sp>
      <p:sp>
        <p:nvSpPr>
          <p:cNvPr id="4" name="Footer Placeholder 3">
            <a:extLst>
              <a:ext uri="{FF2B5EF4-FFF2-40B4-BE49-F238E27FC236}">
                <a16:creationId xmlns:a16="http://schemas.microsoft.com/office/drawing/2014/main" id="{81D0878A-A403-A36A-BB37-D6D12832D3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906E11-83A2-9605-5295-70E1A775E4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E1178B-FD03-AD4B-BCC8-C8D35DFE5454}" type="slidenum">
              <a:rPr lang="en-US" smtClean="0"/>
              <a:t>‹#›</a:t>
            </a:fld>
            <a:endParaRPr lang="en-US"/>
          </a:p>
        </p:txBody>
      </p:sp>
    </p:spTree>
    <p:extLst>
      <p:ext uri="{BB962C8B-B14F-4D97-AF65-F5344CB8AC3E}">
        <p14:creationId xmlns:p14="http://schemas.microsoft.com/office/powerpoint/2010/main" val="265997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9AF4-794C-4549-B912-6C877B817A52}"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5B21B-D62C-C542-8E3D-EFA81EBADDD6}" type="slidenum">
              <a:rPr lang="en-US" smtClean="0"/>
              <a:t>‹#›</a:t>
            </a:fld>
            <a:endParaRPr lang="en-US"/>
          </a:p>
        </p:txBody>
      </p:sp>
    </p:spTree>
    <p:extLst>
      <p:ext uri="{BB962C8B-B14F-4D97-AF65-F5344CB8AC3E}">
        <p14:creationId xmlns:p14="http://schemas.microsoft.com/office/powerpoint/2010/main" val="4230935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77F8E681-E378-4125-A7B8-239595EF939C}" type="slidenum">
              <a:rPr lang="en-AU" smtClean="0">
                <a:solidFill>
                  <a:prstClr val="black"/>
                </a:solidFill>
              </a:rPr>
              <a:pPr>
                <a:defRPr/>
              </a:pPr>
              <a:t>13</a:t>
            </a:fld>
            <a:endParaRPr lang="en-AU">
              <a:solidFill>
                <a:prstClr val="black"/>
              </a:solidFill>
            </a:endParaRPr>
          </a:p>
        </p:txBody>
      </p:sp>
    </p:spTree>
    <p:extLst>
      <p:ext uri="{BB962C8B-B14F-4D97-AF65-F5344CB8AC3E}">
        <p14:creationId xmlns:p14="http://schemas.microsoft.com/office/powerpoint/2010/main" val="3172186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9E8012-2C36-442F-8D2E-1B2B86432382}" type="slidenum">
              <a:rPr lang="en-AU" smtClean="0"/>
              <a:t>20</a:t>
            </a:fld>
            <a:endParaRPr lang="en-AU"/>
          </a:p>
        </p:txBody>
      </p:sp>
    </p:spTree>
    <p:extLst>
      <p:ext uri="{BB962C8B-B14F-4D97-AF65-F5344CB8AC3E}">
        <p14:creationId xmlns:p14="http://schemas.microsoft.com/office/powerpoint/2010/main" val="326532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35B21B-D62C-C542-8E3D-EFA81EBADDD6}" type="slidenum">
              <a:rPr lang="en-US" smtClean="0"/>
              <a:t>21</a:t>
            </a:fld>
            <a:endParaRPr lang="en-US"/>
          </a:p>
        </p:txBody>
      </p:sp>
    </p:spTree>
    <p:extLst>
      <p:ext uri="{BB962C8B-B14F-4D97-AF65-F5344CB8AC3E}">
        <p14:creationId xmlns:p14="http://schemas.microsoft.com/office/powerpoint/2010/main" val="301160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8C384-24C4-441B-AF2A-3899FF06E56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1214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335B21B-D62C-C542-8E3D-EFA81EBADDD6}" type="slidenum">
              <a:rPr lang="en-US" smtClean="0"/>
              <a:t>32</a:t>
            </a:fld>
            <a:endParaRPr lang="en-US"/>
          </a:p>
        </p:txBody>
      </p:sp>
    </p:spTree>
    <p:extLst>
      <p:ext uri="{BB962C8B-B14F-4D97-AF65-F5344CB8AC3E}">
        <p14:creationId xmlns:p14="http://schemas.microsoft.com/office/powerpoint/2010/main" val="80485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Primary method is using the  GIAF toolkit which includes a taxonomy (which provides a knowledge map of what domains to measure and how they relate to each other), the glossary (which clearly defines the components and sub-components – there are 180 terms in the glossary,  and the ladders and checklists which are tools to rate EMPOWER on the ladders for the relevant domains. </a:t>
            </a:r>
          </a:p>
          <a:p>
            <a:endParaRPr lang="en-AU" dirty="0"/>
          </a:p>
          <a:p>
            <a:r>
              <a:rPr lang="en-AU" dirty="0"/>
              <a:t>We measured EMPOWER on the 8 domains in the *** initiation phase and the *** five domains in the maturity phase</a:t>
            </a:r>
          </a:p>
          <a:p>
            <a:endParaRPr lang="en-AU" dirty="0"/>
          </a:p>
        </p:txBody>
      </p:sp>
    </p:spTree>
    <p:extLst>
      <p:ext uri="{BB962C8B-B14F-4D97-AF65-F5344CB8AC3E}">
        <p14:creationId xmlns:p14="http://schemas.microsoft.com/office/powerpoint/2010/main" val="407945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DD12-8617-95DE-F1F2-FA47A2242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E813D-DDB9-0135-559C-168FB4A5C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7739C-9014-717D-CF77-7B81366F2DF7}"/>
              </a:ext>
            </a:extLst>
          </p:cNvPr>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endParaRPr lang="en-AU" sz="900" b="1"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07000"/>
              </a:lnSpc>
              <a:spcBef>
                <a:spcPts val="0"/>
              </a:spcBef>
              <a:spcAft>
                <a:spcPts val="800"/>
              </a:spcAft>
              <a:buClrTx/>
              <a:buSzTx/>
              <a:buFontTx/>
              <a:buNone/>
              <a:tabLst/>
              <a:defRPr/>
            </a:pPr>
            <a:endParaRPr lang="en-AU" sz="900" b="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900" kern="1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Tree>
    <p:extLst>
      <p:ext uri="{BB962C8B-B14F-4D97-AF65-F5344CB8AC3E}">
        <p14:creationId xmlns:p14="http://schemas.microsoft.com/office/powerpoint/2010/main" val="219161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64C8-99EB-4781-A40A-A27ABB8B49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50FCD7F-4BE3-49C2-ACEB-630C45C86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85AF17-C13C-46A3-9380-7D3103901366}"/>
              </a:ext>
            </a:extLst>
          </p:cNvPr>
          <p:cNvSpPr>
            <a:spLocks noGrp="1"/>
          </p:cNvSpPr>
          <p:nvPr>
            <p:ph type="dt" sz="half" idx="10"/>
          </p:nvPr>
        </p:nvSpPr>
        <p:spPr/>
        <p:txBody>
          <a:bodyPr/>
          <a:lstStyle/>
          <a:p>
            <a:fld id="{1CA9FD7F-4EDD-4B43-B411-A922930BA880}" type="datetimeFigureOut">
              <a:rPr lang="en-AU" smtClean="0"/>
              <a:t>2/05/2024</a:t>
            </a:fld>
            <a:endParaRPr lang="en-AU"/>
          </a:p>
        </p:txBody>
      </p:sp>
      <p:sp>
        <p:nvSpPr>
          <p:cNvPr id="5" name="Footer Placeholder 4">
            <a:extLst>
              <a:ext uri="{FF2B5EF4-FFF2-40B4-BE49-F238E27FC236}">
                <a16:creationId xmlns:a16="http://schemas.microsoft.com/office/drawing/2014/main" id="{F74802C4-6DD5-49FE-9031-16BBC03E35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0B8C10-2577-40BB-B1BB-32A07F2D5BDA}"/>
              </a:ext>
            </a:extLst>
          </p:cNvPr>
          <p:cNvSpPr>
            <a:spLocks noGrp="1"/>
          </p:cNvSpPr>
          <p:nvPr>
            <p:ph type="sldNum" sz="quarter" idx="12"/>
          </p:nvPr>
        </p:nvSpPr>
        <p:spPr/>
        <p:txBody>
          <a:bodyPr/>
          <a:lstStyle/>
          <a:p>
            <a:fld id="{60FDDA85-C5AF-487D-A1A9-77096176A68B}" type="slidenum">
              <a:rPr lang="en-AU" smtClean="0"/>
              <a:t>‹#›</a:t>
            </a:fld>
            <a:endParaRPr lang="en-AU"/>
          </a:p>
        </p:txBody>
      </p:sp>
    </p:spTree>
    <p:extLst>
      <p:ext uri="{BB962C8B-B14F-4D97-AF65-F5344CB8AC3E}">
        <p14:creationId xmlns:p14="http://schemas.microsoft.com/office/powerpoint/2010/main" val="344177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Third | Indigenous">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363ED087-BCBA-0143-2A41-A8439EAB935E}"/>
              </a:ext>
            </a:extLst>
          </p:cNvPr>
          <p:cNvSpPr>
            <a:spLocks noGrp="1"/>
          </p:cNvSpPr>
          <p:nvPr>
            <p:ph sz="quarter" idx="4" hasCustomPrompt="1"/>
          </p:nvPr>
        </p:nvSpPr>
        <p:spPr>
          <a:xfrm>
            <a:off x="0" y="1"/>
            <a:ext cx="3783520" cy="6857999"/>
          </a:xfrm>
          <a:solidFill>
            <a:srgbClr val="92D6E3"/>
          </a:solidFill>
        </p:spPr>
        <p:txBody>
          <a:bodyPr anchor="ctr"/>
          <a:lstStyle>
            <a:lvl1pPr algn="ctr">
              <a:defRPr/>
            </a:lvl1pPr>
          </a:lstStyle>
          <a:p>
            <a:pPr lvl="0"/>
            <a:r>
              <a:rPr lang="en-US" dirty="0"/>
              <a:t>Insert image</a:t>
            </a:r>
          </a:p>
        </p:txBody>
      </p:sp>
      <p:pic>
        <p:nvPicPr>
          <p:cNvPr id="3" name="Picture 2">
            <a:extLst>
              <a:ext uri="{FF2B5EF4-FFF2-40B4-BE49-F238E27FC236}">
                <a16:creationId xmlns:a16="http://schemas.microsoft.com/office/drawing/2014/main" id="{0BD169DE-A58E-40F0-E61F-901651B9C8BE}"/>
              </a:ext>
            </a:extLst>
          </p:cNvPr>
          <p:cNvPicPr>
            <a:picLocks noChangeAspect="1"/>
          </p:cNvPicPr>
          <p:nvPr userDrawn="1"/>
        </p:nvPicPr>
        <p:blipFill rotWithShape="1">
          <a:blip r:embed="rId2"/>
          <a:srcRect l="22629" t="10145" r="26029" b="71611"/>
          <a:stretch/>
        </p:blipFill>
        <p:spPr>
          <a:xfrm>
            <a:off x="7022122" y="5344864"/>
            <a:ext cx="5169878" cy="1513136"/>
          </a:xfrm>
          <a:prstGeom prst="rect">
            <a:avLst/>
          </a:prstGeom>
        </p:spPr>
      </p:pic>
      <p:sp>
        <p:nvSpPr>
          <p:cNvPr id="2" name="Subtitle 2">
            <a:extLst>
              <a:ext uri="{FF2B5EF4-FFF2-40B4-BE49-F238E27FC236}">
                <a16:creationId xmlns:a16="http://schemas.microsoft.com/office/drawing/2014/main" id="{CBACC58F-C961-5CC1-B94A-126C4658CFBC}"/>
              </a:ext>
            </a:extLst>
          </p:cNvPr>
          <p:cNvSpPr>
            <a:spLocks noGrp="1"/>
          </p:cNvSpPr>
          <p:nvPr>
            <p:ph type="subTitle" idx="4294967295" hasCustomPrompt="1"/>
          </p:nvPr>
        </p:nvSpPr>
        <p:spPr>
          <a:xfrm>
            <a:off x="4299810" y="3429002"/>
            <a:ext cx="7352927"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4" name="Title 1">
            <a:extLst>
              <a:ext uri="{FF2B5EF4-FFF2-40B4-BE49-F238E27FC236}">
                <a16:creationId xmlns:a16="http://schemas.microsoft.com/office/drawing/2014/main" id="{DEE10411-33F8-B4CA-E725-35C61C36E9CB}"/>
              </a:ext>
            </a:extLst>
          </p:cNvPr>
          <p:cNvSpPr>
            <a:spLocks noGrp="1"/>
          </p:cNvSpPr>
          <p:nvPr>
            <p:ph type="ctrTitle" idx="4294967295" hasCustomPrompt="1"/>
          </p:nvPr>
        </p:nvSpPr>
        <p:spPr>
          <a:xfrm>
            <a:off x="4299809" y="1051108"/>
            <a:ext cx="7352927" cy="2032547"/>
          </a:xfrm>
        </p:spPr>
        <p:txBody>
          <a:bodyPr vert="horz" lIns="91440" tIns="45720" rIns="91440" bIns="45720" rtlCol="0" anchor="t">
            <a:noAutofit/>
          </a:bodyPr>
          <a:lstStyle>
            <a:lvl1pPr>
              <a:defRPr lang="en-US" sz="4400" dirty="0"/>
            </a:lvl1pPr>
          </a:lstStyle>
          <a:p>
            <a:pPr lvl="0">
              <a:spcBef>
                <a:spcPct val="0"/>
              </a:spcBef>
            </a:pPr>
            <a:r>
              <a:rPr lang="en-US" b="1" dirty="0">
                <a:solidFill>
                  <a:srgbClr val="28A1BD"/>
                </a:solidFill>
                <a:latin typeface="+mn-lt"/>
              </a:rPr>
              <a:t>Example expanded title for presentation, additional text and third line.</a:t>
            </a:r>
          </a:p>
        </p:txBody>
      </p:sp>
    </p:spTree>
    <p:extLst>
      <p:ext uri="{BB962C8B-B14F-4D97-AF65-F5344CB8AC3E}">
        <p14:creationId xmlns:p14="http://schemas.microsoft.com/office/powerpoint/2010/main" val="249474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content | Right images | Corporate">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C30B2C5-165E-A3D0-6FDF-E8593208D3EB}"/>
              </a:ext>
            </a:extLst>
          </p:cNvPr>
          <p:cNvSpPr>
            <a:spLocks noGrp="1"/>
          </p:cNvSpPr>
          <p:nvPr>
            <p:ph sz="quarter" idx="4" hasCustomPrompt="1"/>
          </p:nvPr>
        </p:nvSpPr>
        <p:spPr>
          <a:xfrm>
            <a:off x="6049108" y="168698"/>
            <a:ext cx="5992400" cy="3149317"/>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38406C66-DC42-8011-327F-92EE87670F47}"/>
              </a:ext>
            </a:extLst>
          </p:cNvPr>
          <p:cNvSpPr>
            <a:spLocks noGrp="1"/>
          </p:cNvSpPr>
          <p:nvPr>
            <p:ph sz="quarter" idx="10" hasCustomPrompt="1"/>
          </p:nvPr>
        </p:nvSpPr>
        <p:spPr>
          <a:xfrm>
            <a:off x="6049108" y="3536554"/>
            <a:ext cx="5992400" cy="3149317"/>
          </a:xfrm>
          <a:solidFill>
            <a:srgbClr val="92D6E3"/>
          </a:solidFill>
        </p:spPr>
        <p:txBody>
          <a:bodyPr anchor="ctr"/>
          <a:lstStyle>
            <a:lvl1pPr algn="ctr">
              <a:defRPr/>
            </a:lvl1pPr>
          </a:lstStyle>
          <a:p>
            <a:pPr lvl="0"/>
            <a:r>
              <a:rPr lang="en-US" dirty="0"/>
              <a:t>Insert image</a:t>
            </a:r>
          </a:p>
        </p:txBody>
      </p:sp>
      <p:sp>
        <p:nvSpPr>
          <p:cNvPr id="6" name="Title 1">
            <a:extLst>
              <a:ext uri="{FF2B5EF4-FFF2-40B4-BE49-F238E27FC236}">
                <a16:creationId xmlns:a16="http://schemas.microsoft.com/office/drawing/2014/main" id="{15BF1F22-6EBC-4A3F-5DA0-BA918A62D21E}"/>
              </a:ext>
            </a:extLst>
          </p:cNvPr>
          <p:cNvSpPr>
            <a:spLocks noGrp="1"/>
          </p:cNvSpPr>
          <p:nvPr>
            <p:ph type="ctrTitle" idx="4294967295" hasCustomPrompt="1"/>
          </p:nvPr>
        </p:nvSpPr>
        <p:spPr>
          <a:xfrm>
            <a:off x="409029" y="1046742"/>
            <a:ext cx="5241494" cy="2032547"/>
          </a:xfrm>
        </p:spPr>
        <p:txBody>
          <a:bodyPr vert="horz" lIns="91440" tIns="45720" rIns="91440" bIns="45720" rtlCol="0" anchor="t">
            <a:noAutofit/>
          </a:bodyPr>
          <a:lstStyle>
            <a:lvl1pPr>
              <a:defRPr lang="en-US" sz="4400" dirty="0"/>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8" name="Subtitle 2">
            <a:extLst>
              <a:ext uri="{FF2B5EF4-FFF2-40B4-BE49-F238E27FC236}">
                <a16:creationId xmlns:a16="http://schemas.microsoft.com/office/drawing/2014/main" id="{260D9C57-955E-B08E-06C6-0CFF0EFC2E82}"/>
              </a:ext>
            </a:extLst>
          </p:cNvPr>
          <p:cNvSpPr>
            <a:spLocks noGrp="1"/>
          </p:cNvSpPr>
          <p:nvPr>
            <p:ph type="subTitle" idx="4294967295" hasCustomPrompt="1"/>
          </p:nvPr>
        </p:nvSpPr>
        <p:spPr>
          <a:xfrm>
            <a:off x="409030" y="3318015"/>
            <a:ext cx="5241494" cy="314931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Tree>
    <p:extLst>
      <p:ext uri="{BB962C8B-B14F-4D97-AF65-F5344CB8AC3E}">
        <p14:creationId xmlns:p14="http://schemas.microsoft.com/office/powerpoint/2010/main" val="1567803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content | Right images | Indigenous">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C30B2C5-165E-A3D0-6FDF-E8593208D3EB}"/>
              </a:ext>
            </a:extLst>
          </p:cNvPr>
          <p:cNvSpPr>
            <a:spLocks noGrp="1"/>
          </p:cNvSpPr>
          <p:nvPr>
            <p:ph sz="quarter" idx="4" hasCustomPrompt="1"/>
          </p:nvPr>
        </p:nvSpPr>
        <p:spPr>
          <a:xfrm>
            <a:off x="6049108" y="168698"/>
            <a:ext cx="5992400" cy="3149317"/>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38406C66-DC42-8011-327F-92EE87670F47}"/>
              </a:ext>
            </a:extLst>
          </p:cNvPr>
          <p:cNvSpPr>
            <a:spLocks noGrp="1"/>
          </p:cNvSpPr>
          <p:nvPr>
            <p:ph sz="quarter" idx="10" hasCustomPrompt="1"/>
          </p:nvPr>
        </p:nvSpPr>
        <p:spPr>
          <a:xfrm>
            <a:off x="6049108" y="3536554"/>
            <a:ext cx="5992400" cy="3149317"/>
          </a:xfrm>
          <a:solidFill>
            <a:srgbClr val="92D6E3"/>
          </a:solidFill>
        </p:spPr>
        <p:txBody>
          <a:bodyPr anchor="ctr"/>
          <a:lstStyle>
            <a:lvl1pPr algn="ctr">
              <a:defRPr/>
            </a:lvl1pPr>
          </a:lstStyle>
          <a:p>
            <a:pPr lvl="0"/>
            <a:r>
              <a:rPr lang="en-US" dirty="0"/>
              <a:t>Insert image</a:t>
            </a:r>
          </a:p>
        </p:txBody>
      </p:sp>
      <p:sp>
        <p:nvSpPr>
          <p:cNvPr id="2" name="Title 1">
            <a:extLst>
              <a:ext uri="{FF2B5EF4-FFF2-40B4-BE49-F238E27FC236}">
                <a16:creationId xmlns:a16="http://schemas.microsoft.com/office/drawing/2014/main" id="{DD4F8739-1645-EAD4-E220-71055B95E21B}"/>
              </a:ext>
            </a:extLst>
          </p:cNvPr>
          <p:cNvSpPr>
            <a:spLocks noGrp="1"/>
          </p:cNvSpPr>
          <p:nvPr>
            <p:ph type="ctrTitle" idx="4294967295" hasCustomPrompt="1"/>
          </p:nvPr>
        </p:nvSpPr>
        <p:spPr>
          <a:xfrm>
            <a:off x="409029" y="425419"/>
            <a:ext cx="5241494" cy="2032547"/>
          </a:xfrm>
        </p:spPr>
        <p:txBody>
          <a:bodyPr vert="horz" lIns="91440" tIns="45720" rIns="91440" bIns="45720" rtlCol="0" anchor="t">
            <a:noAutofit/>
          </a:bodyPr>
          <a:lstStyle>
            <a:lvl1pPr>
              <a:defRPr lang="en-US" sz="4400" dirty="0"/>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3" name="Subtitle 2">
            <a:extLst>
              <a:ext uri="{FF2B5EF4-FFF2-40B4-BE49-F238E27FC236}">
                <a16:creationId xmlns:a16="http://schemas.microsoft.com/office/drawing/2014/main" id="{5E9B9F45-4346-7429-C9E6-1B7B12A55E32}"/>
              </a:ext>
            </a:extLst>
          </p:cNvPr>
          <p:cNvSpPr>
            <a:spLocks noGrp="1"/>
          </p:cNvSpPr>
          <p:nvPr>
            <p:ph type="subTitle" idx="4294967295" hasCustomPrompt="1"/>
          </p:nvPr>
        </p:nvSpPr>
        <p:spPr>
          <a:xfrm>
            <a:off x="409030" y="2696692"/>
            <a:ext cx="5241494" cy="314931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pic>
        <p:nvPicPr>
          <p:cNvPr id="7" name="Picture 6">
            <a:extLst>
              <a:ext uri="{FF2B5EF4-FFF2-40B4-BE49-F238E27FC236}">
                <a16:creationId xmlns:a16="http://schemas.microsoft.com/office/drawing/2014/main" id="{1FF5CD28-72B3-3D48-D814-1608DAFEB9DC}"/>
              </a:ext>
            </a:extLst>
          </p:cNvPr>
          <p:cNvPicPr>
            <a:picLocks noChangeAspect="1"/>
          </p:cNvPicPr>
          <p:nvPr userDrawn="1"/>
        </p:nvPicPr>
        <p:blipFill rotWithShape="1">
          <a:blip r:embed="rId2"/>
          <a:srcRect r="20438" b="71760"/>
          <a:stretch/>
        </p:blipFill>
        <p:spPr>
          <a:xfrm>
            <a:off x="-334107" y="4925809"/>
            <a:ext cx="6183923" cy="1932191"/>
          </a:xfrm>
          <a:prstGeom prst="rect">
            <a:avLst/>
          </a:prstGeom>
        </p:spPr>
      </p:pic>
    </p:spTree>
    <p:extLst>
      <p:ext uri="{BB962C8B-B14F-4D97-AF65-F5344CB8AC3E}">
        <p14:creationId xmlns:p14="http://schemas.microsoft.com/office/powerpoint/2010/main" val="322342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layout | Corporat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C7E6BDC2-7709-564F-46B1-96092C9D4B49}"/>
              </a:ext>
            </a:extLst>
          </p:cNvPr>
          <p:cNvSpPr>
            <a:spLocks noGrp="1"/>
          </p:cNvSpPr>
          <p:nvPr>
            <p:ph sz="quarter" idx="4" hasCustomPrompt="1"/>
          </p:nvPr>
        </p:nvSpPr>
        <p:spPr>
          <a:xfrm>
            <a:off x="164854" y="178231"/>
            <a:ext cx="3833999" cy="3306709"/>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67FB8C7E-C251-A9B7-C416-612BB78D3294}"/>
              </a:ext>
            </a:extLst>
          </p:cNvPr>
          <p:cNvSpPr>
            <a:spLocks noGrp="1"/>
          </p:cNvSpPr>
          <p:nvPr>
            <p:ph sz="quarter" idx="10" hasCustomPrompt="1"/>
          </p:nvPr>
        </p:nvSpPr>
        <p:spPr>
          <a:xfrm>
            <a:off x="4163580" y="178231"/>
            <a:ext cx="3833999" cy="3306709"/>
          </a:xfrm>
          <a:solidFill>
            <a:srgbClr val="92D6E3"/>
          </a:solidFill>
        </p:spPr>
        <p:txBody>
          <a:bodyPr anchor="ctr"/>
          <a:lstStyle>
            <a:lvl1pPr algn="ctr">
              <a:defRPr/>
            </a:lvl1pPr>
          </a:lstStyle>
          <a:p>
            <a:pPr lvl="0"/>
            <a:r>
              <a:rPr lang="en-US" dirty="0"/>
              <a:t>Insert image</a:t>
            </a:r>
          </a:p>
        </p:txBody>
      </p:sp>
      <p:sp>
        <p:nvSpPr>
          <p:cNvPr id="12" name="Content Placeholder 5">
            <a:extLst>
              <a:ext uri="{FF2B5EF4-FFF2-40B4-BE49-F238E27FC236}">
                <a16:creationId xmlns:a16="http://schemas.microsoft.com/office/drawing/2014/main" id="{A04B5078-94C3-1221-74EB-DCFD4C5886B7}"/>
              </a:ext>
            </a:extLst>
          </p:cNvPr>
          <p:cNvSpPr>
            <a:spLocks noGrp="1"/>
          </p:cNvSpPr>
          <p:nvPr>
            <p:ph sz="quarter" idx="11" hasCustomPrompt="1"/>
          </p:nvPr>
        </p:nvSpPr>
        <p:spPr>
          <a:xfrm>
            <a:off x="8193149" y="178231"/>
            <a:ext cx="3833999" cy="3306709"/>
          </a:xfrm>
          <a:solidFill>
            <a:srgbClr val="92D6E3"/>
          </a:solidFill>
        </p:spPr>
        <p:txBody>
          <a:bodyPr anchor="ctr"/>
          <a:lstStyle>
            <a:lvl1pPr algn="ctr">
              <a:defRPr/>
            </a:lvl1pPr>
          </a:lstStyle>
          <a:p>
            <a:pPr lvl="0"/>
            <a:r>
              <a:rPr lang="en-US" dirty="0"/>
              <a:t>Insert image</a:t>
            </a:r>
          </a:p>
        </p:txBody>
      </p:sp>
      <p:sp>
        <p:nvSpPr>
          <p:cNvPr id="13" name="TextBox 12">
            <a:extLst>
              <a:ext uri="{FF2B5EF4-FFF2-40B4-BE49-F238E27FC236}">
                <a16:creationId xmlns:a16="http://schemas.microsoft.com/office/drawing/2014/main" id="{509C603C-3D87-5435-5889-40F73CE51CC0}"/>
              </a:ext>
            </a:extLst>
          </p:cNvPr>
          <p:cNvSpPr txBox="1"/>
          <p:nvPr userDrawn="1"/>
        </p:nvSpPr>
        <p:spPr>
          <a:xfrm>
            <a:off x="16175865" y="759854"/>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17" name="Text Placeholder 7">
            <a:extLst>
              <a:ext uri="{FF2B5EF4-FFF2-40B4-BE49-F238E27FC236}">
                <a16:creationId xmlns:a16="http://schemas.microsoft.com/office/drawing/2014/main" id="{FEF4D483-DD33-8BBD-6259-E3F072BD4C0C}"/>
              </a:ext>
            </a:extLst>
          </p:cNvPr>
          <p:cNvSpPr>
            <a:spLocks noGrp="1"/>
          </p:cNvSpPr>
          <p:nvPr>
            <p:ph type="body" sz="quarter" idx="13" hasCustomPrompt="1"/>
          </p:nvPr>
        </p:nvSpPr>
        <p:spPr>
          <a:xfrm>
            <a:off x="164854"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EA0A1492-F397-3E84-A946-F74571CECC71}"/>
              </a:ext>
            </a:extLst>
          </p:cNvPr>
          <p:cNvSpPr>
            <a:spLocks noGrp="1"/>
          </p:cNvSpPr>
          <p:nvPr>
            <p:ph type="body" sz="quarter" idx="18" hasCustomPrompt="1"/>
          </p:nvPr>
        </p:nvSpPr>
        <p:spPr>
          <a:xfrm>
            <a:off x="417878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0" name="Text Placeholder 6">
            <a:extLst>
              <a:ext uri="{FF2B5EF4-FFF2-40B4-BE49-F238E27FC236}">
                <a16:creationId xmlns:a16="http://schemas.microsoft.com/office/drawing/2014/main" id="{B669C4C7-C34D-4FEB-A6D7-715B7EF885DE}"/>
              </a:ext>
            </a:extLst>
          </p:cNvPr>
          <p:cNvSpPr>
            <a:spLocks noGrp="1"/>
          </p:cNvSpPr>
          <p:nvPr>
            <p:ph type="body" sz="quarter" idx="19" hasCustomPrompt="1"/>
          </p:nvPr>
        </p:nvSpPr>
        <p:spPr>
          <a:xfrm>
            <a:off x="417902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1" name="Text Placeholder 7">
            <a:extLst>
              <a:ext uri="{FF2B5EF4-FFF2-40B4-BE49-F238E27FC236}">
                <a16:creationId xmlns:a16="http://schemas.microsoft.com/office/drawing/2014/main" id="{A5B31A0E-FBEF-6771-5DF4-D13A055B5ACF}"/>
              </a:ext>
            </a:extLst>
          </p:cNvPr>
          <p:cNvSpPr>
            <a:spLocks noGrp="1"/>
          </p:cNvSpPr>
          <p:nvPr>
            <p:ph type="body" sz="quarter" idx="20" hasCustomPrompt="1"/>
          </p:nvPr>
        </p:nvSpPr>
        <p:spPr>
          <a:xfrm>
            <a:off x="819271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2" name="Text Placeholder 6">
            <a:extLst>
              <a:ext uri="{FF2B5EF4-FFF2-40B4-BE49-F238E27FC236}">
                <a16:creationId xmlns:a16="http://schemas.microsoft.com/office/drawing/2014/main" id="{877F58AA-E7BA-0C15-2CC1-F53A90C2CF68}"/>
              </a:ext>
            </a:extLst>
          </p:cNvPr>
          <p:cNvSpPr>
            <a:spLocks noGrp="1"/>
          </p:cNvSpPr>
          <p:nvPr>
            <p:ph type="body" sz="quarter" idx="21" hasCustomPrompt="1"/>
          </p:nvPr>
        </p:nvSpPr>
        <p:spPr>
          <a:xfrm>
            <a:off x="819295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9" name="Text Placeholder 33">
            <a:extLst>
              <a:ext uri="{FF2B5EF4-FFF2-40B4-BE49-F238E27FC236}">
                <a16:creationId xmlns:a16="http://schemas.microsoft.com/office/drawing/2014/main" id="{0D0BFEAD-C9A6-51E8-DDD0-834E8A64DC0B}"/>
              </a:ext>
            </a:extLst>
          </p:cNvPr>
          <p:cNvSpPr>
            <a:spLocks noGrp="1"/>
          </p:cNvSpPr>
          <p:nvPr>
            <p:ph type="body" sz="quarter" idx="22" hasCustomPrompt="1"/>
          </p:nvPr>
        </p:nvSpPr>
        <p:spPr>
          <a:xfrm>
            <a:off x="165100" y="3681413"/>
            <a:ext cx="3833813" cy="444500"/>
          </a:xfrm>
        </p:spPr>
        <p:txBody>
          <a:bodyPr/>
          <a:lstStyle>
            <a:lvl1pPr algn="ctr">
              <a:defRPr b="1"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41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 layout | Indigenous">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09C603C-3D87-5435-5889-40F73CE51CC0}"/>
              </a:ext>
            </a:extLst>
          </p:cNvPr>
          <p:cNvSpPr txBox="1"/>
          <p:nvPr/>
        </p:nvSpPr>
        <p:spPr>
          <a:xfrm>
            <a:off x="16175865" y="759854"/>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2" name="Content Placeholder 5">
            <a:extLst>
              <a:ext uri="{FF2B5EF4-FFF2-40B4-BE49-F238E27FC236}">
                <a16:creationId xmlns:a16="http://schemas.microsoft.com/office/drawing/2014/main" id="{91C48260-1218-977C-9732-83148BF94A7C}"/>
              </a:ext>
            </a:extLst>
          </p:cNvPr>
          <p:cNvSpPr>
            <a:spLocks noGrp="1"/>
          </p:cNvSpPr>
          <p:nvPr>
            <p:ph sz="quarter" idx="4" hasCustomPrompt="1"/>
          </p:nvPr>
        </p:nvSpPr>
        <p:spPr>
          <a:xfrm>
            <a:off x="164854" y="178231"/>
            <a:ext cx="3833999" cy="3306709"/>
          </a:xfrm>
          <a:solidFill>
            <a:srgbClr val="92D6E3"/>
          </a:solidFill>
        </p:spPr>
        <p:txBody>
          <a:bodyPr anchor="ctr"/>
          <a:lstStyle>
            <a:lvl1pPr algn="ctr">
              <a:defRPr/>
            </a:lvl1pPr>
          </a:lstStyle>
          <a:p>
            <a:pPr lvl="0"/>
            <a:r>
              <a:rPr lang="en-US" dirty="0"/>
              <a:t>Insert image</a:t>
            </a:r>
          </a:p>
        </p:txBody>
      </p:sp>
      <p:sp>
        <p:nvSpPr>
          <p:cNvPr id="4" name="Content Placeholder 5">
            <a:extLst>
              <a:ext uri="{FF2B5EF4-FFF2-40B4-BE49-F238E27FC236}">
                <a16:creationId xmlns:a16="http://schemas.microsoft.com/office/drawing/2014/main" id="{C6A506EA-F03E-F28B-7177-864C9FFEBB9B}"/>
              </a:ext>
            </a:extLst>
          </p:cNvPr>
          <p:cNvSpPr>
            <a:spLocks noGrp="1"/>
          </p:cNvSpPr>
          <p:nvPr>
            <p:ph sz="quarter" idx="10" hasCustomPrompt="1"/>
          </p:nvPr>
        </p:nvSpPr>
        <p:spPr>
          <a:xfrm>
            <a:off x="4163580" y="178231"/>
            <a:ext cx="3833999" cy="3306709"/>
          </a:xfrm>
          <a:solidFill>
            <a:srgbClr val="92D6E3"/>
          </a:solidFill>
        </p:spPr>
        <p:txBody>
          <a:bodyPr anchor="ctr"/>
          <a:lstStyle>
            <a:lvl1pPr algn="ctr">
              <a:defRPr/>
            </a:lvl1pPr>
          </a:lstStyle>
          <a:p>
            <a:pPr lvl="0"/>
            <a:r>
              <a:rPr lang="en-US" dirty="0"/>
              <a:t>Insert image</a:t>
            </a:r>
          </a:p>
        </p:txBody>
      </p:sp>
      <p:sp>
        <p:nvSpPr>
          <p:cNvPr id="6" name="Content Placeholder 5">
            <a:extLst>
              <a:ext uri="{FF2B5EF4-FFF2-40B4-BE49-F238E27FC236}">
                <a16:creationId xmlns:a16="http://schemas.microsoft.com/office/drawing/2014/main" id="{ACF45D8A-DBDE-623C-4903-B0EF6A2CBB08}"/>
              </a:ext>
            </a:extLst>
          </p:cNvPr>
          <p:cNvSpPr>
            <a:spLocks noGrp="1"/>
          </p:cNvSpPr>
          <p:nvPr>
            <p:ph sz="quarter" idx="11" hasCustomPrompt="1"/>
          </p:nvPr>
        </p:nvSpPr>
        <p:spPr>
          <a:xfrm>
            <a:off x="8193149" y="178231"/>
            <a:ext cx="3833999" cy="3306709"/>
          </a:xfrm>
          <a:solidFill>
            <a:srgbClr val="92D6E3"/>
          </a:solidFill>
        </p:spPr>
        <p:txBody>
          <a:bodyPr anchor="ctr"/>
          <a:lstStyle>
            <a:lvl1pPr algn="ctr">
              <a:defRPr/>
            </a:lvl1pPr>
          </a:lstStyle>
          <a:p>
            <a:pPr lvl="0"/>
            <a:r>
              <a:rPr lang="en-US" dirty="0"/>
              <a:t>Insert image</a:t>
            </a:r>
          </a:p>
        </p:txBody>
      </p:sp>
      <p:sp>
        <p:nvSpPr>
          <p:cNvPr id="7" name="Text Placeholder 7">
            <a:extLst>
              <a:ext uri="{FF2B5EF4-FFF2-40B4-BE49-F238E27FC236}">
                <a16:creationId xmlns:a16="http://schemas.microsoft.com/office/drawing/2014/main" id="{9CA8F07F-2661-E428-949A-BA1ACBFDDF59}"/>
              </a:ext>
            </a:extLst>
          </p:cNvPr>
          <p:cNvSpPr>
            <a:spLocks noGrp="1"/>
          </p:cNvSpPr>
          <p:nvPr>
            <p:ph type="body" sz="quarter" idx="13" hasCustomPrompt="1"/>
          </p:nvPr>
        </p:nvSpPr>
        <p:spPr>
          <a:xfrm>
            <a:off x="164854"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7AC2337F-1D9F-9C6A-B4BC-E80E6A8BCA74}"/>
              </a:ext>
            </a:extLst>
          </p:cNvPr>
          <p:cNvSpPr>
            <a:spLocks noGrp="1"/>
          </p:cNvSpPr>
          <p:nvPr>
            <p:ph type="body" sz="quarter" idx="18" hasCustomPrompt="1"/>
          </p:nvPr>
        </p:nvSpPr>
        <p:spPr>
          <a:xfrm>
            <a:off x="417878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0" name="Text Placeholder 6">
            <a:extLst>
              <a:ext uri="{FF2B5EF4-FFF2-40B4-BE49-F238E27FC236}">
                <a16:creationId xmlns:a16="http://schemas.microsoft.com/office/drawing/2014/main" id="{6D9243F0-159D-8F20-204A-ACADC3D99772}"/>
              </a:ext>
            </a:extLst>
          </p:cNvPr>
          <p:cNvSpPr>
            <a:spLocks noGrp="1"/>
          </p:cNvSpPr>
          <p:nvPr>
            <p:ph type="body" sz="quarter" idx="19" hasCustomPrompt="1"/>
          </p:nvPr>
        </p:nvSpPr>
        <p:spPr>
          <a:xfrm>
            <a:off x="417902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1" name="Text Placeholder 7">
            <a:extLst>
              <a:ext uri="{FF2B5EF4-FFF2-40B4-BE49-F238E27FC236}">
                <a16:creationId xmlns:a16="http://schemas.microsoft.com/office/drawing/2014/main" id="{87B6D51F-D047-9C6D-051F-B336B5499130}"/>
              </a:ext>
            </a:extLst>
          </p:cNvPr>
          <p:cNvSpPr>
            <a:spLocks noGrp="1"/>
          </p:cNvSpPr>
          <p:nvPr>
            <p:ph type="body" sz="quarter" idx="20" hasCustomPrompt="1"/>
          </p:nvPr>
        </p:nvSpPr>
        <p:spPr>
          <a:xfrm>
            <a:off x="819271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4" name="Text Placeholder 6">
            <a:extLst>
              <a:ext uri="{FF2B5EF4-FFF2-40B4-BE49-F238E27FC236}">
                <a16:creationId xmlns:a16="http://schemas.microsoft.com/office/drawing/2014/main" id="{190648A0-00C9-9038-B26B-3BD93BACFA7A}"/>
              </a:ext>
            </a:extLst>
          </p:cNvPr>
          <p:cNvSpPr>
            <a:spLocks noGrp="1"/>
          </p:cNvSpPr>
          <p:nvPr>
            <p:ph type="body" sz="quarter" idx="21" hasCustomPrompt="1"/>
          </p:nvPr>
        </p:nvSpPr>
        <p:spPr>
          <a:xfrm>
            <a:off x="819295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5" name="Text Placeholder 33">
            <a:extLst>
              <a:ext uri="{FF2B5EF4-FFF2-40B4-BE49-F238E27FC236}">
                <a16:creationId xmlns:a16="http://schemas.microsoft.com/office/drawing/2014/main" id="{8BC71826-EAEC-5F43-7930-EB17E9BAB0D3}"/>
              </a:ext>
            </a:extLst>
          </p:cNvPr>
          <p:cNvSpPr>
            <a:spLocks noGrp="1"/>
          </p:cNvSpPr>
          <p:nvPr>
            <p:ph type="body" sz="quarter" idx="22" hasCustomPrompt="1"/>
          </p:nvPr>
        </p:nvSpPr>
        <p:spPr>
          <a:xfrm>
            <a:off x="165100" y="3681413"/>
            <a:ext cx="3833813" cy="444500"/>
          </a:xfrm>
        </p:spPr>
        <p:txBody>
          <a:bodyPr/>
          <a:lstStyle>
            <a:lvl1pPr algn="ctr">
              <a:defRPr b="1"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8D6B621-5FB3-7A58-5352-7873A491F8CB}"/>
              </a:ext>
            </a:extLst>
          </p:cNvPr>
          <p:cNvPicPr>
            <a:picLocks noChangeAspect="1"/>
          </p:cNvPicPr>
          <p:nvPr userDrawn="1"/>
        </p:nvPicPr>
        <p:blipFill rotWithShape="1">
          <a:blip r:embed="rId2"/>
          <a:srcRect l="12300" t="22567" r="16000" b="49373"/>
          <a:stretch/>
        </p:blipFill>
        <p:spPr>
          <a:xfrm>
            <a:off x="1488831" y="5725472"/>
            <a:ext cx="10703169" cy="1163118"/>
          </a:xfrm>
          <a:prstGeom prst="rect">
            <a:avLst/>
          </a:prstGeom>
        </p:spPr>
      </p:pic>
    </p:spTree>
    <p:extLst>
      <p:ext uri="{BB962C8B-B14F-4D97-AF65-F5344CB8AC3E}">
        <p14:creationId xmlns:p14="http://schemas.microsoft.com/office/powerpoint/2010/main" val="347051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 layout | Corporate">
    <p:spTree>
      <p:nvGrpSpPr>
        <p:cNvPr id="1" name=""/>
        <p:cNvGrpSpPr/>
        <p:nvPr/>
      </p:nvGrpSpPr>
      <p:grpSpPr>
        <a:xfrm>
          <a:off x="0" y="0"/>
          <a:ext cx="0" cy="0"/>
          <a:chOff x="0" y="0"/>
          <a:chExt cx="0" cy="0"/>
        </a:xfrm>
      </p:grpSpPr>
      <p:sp>
        <p:nvSpPr>
          <p:cNvPr id="18" name="Content Placeholder 5">
            <a:extLst>
              <a:ext uri="{FF2B5EF4-FFF2-40B4-BE49-F238E27FC236}">
                <a16:creationId xmlns:a16="http://schemas.microsoft.com/office/drawing/2014/main" id="{819FE9BE-C75A-6D74-9CA4-6482AA6D1AAC}"/>
              </a:ext>
            </a:extLst>
          </p:cNvPr>
          <p:cNvSpPr>
            <a:spLocks noGrp="1"/>
          </p:cNvSpPr>
          <p:nvPr>
            <p:ph sz="quarter" idx="4" hasCustomPrompt="1"/>
          </p:nvPr>
        </p:nvSpPr>
        <p:spPr>
          <a:xfrm>
            <a:off x="164854" y="178231"/>
            <a:ext cx="2879767" cy="3250769"/>
          </a:xfrm>
          <a:solidFill>
            <a:srgbClr val="92D6E3"/>
          </a:solidFill>
        </p:spPr>
        <p:txBody>
          <a:bodyPr anchor="ctr"/>
          <a:lstStyle>
            <a:lvl1pPr algn="ctr">
              <a:defRPr/>
            </a:lvl1pPr>
          </a:lstStyle>
          <a:p>
            <a:pPr lvl="0"/>
            <a:r>
              <a:rPr lang="en-US" dirty="0"/>
              <a:t>Insert image</a:t>
            </a:r>
          </a:p>
        </p:txBody>
      </p:sp>
      <p:sp>
        <p:nvSpPr>
          <p:cNvPr id="19" name="Content Placeholder 5">
            <a:extLst>
              <a:ext uri="{FF2B5EF4-FFF2-40B4-BE49-F238E27FC236}">
                <a16:creationId xmlns:a16="http://schemas.microsoft.com/office/drawing/2014/main" id="{3D64BCAC-39A8-FCC6-1125-F08F7357A4BE}"/>
              </a:ext>
            </a:extLst>
          </p:cNvPr>
          <p:cNvSpPr>
            <a:spLocks noGrp="1"/>
          </p:cNvSpPr>
          <p:nvPr>
            <p:ph sz="quarter" idx="10" hasCustomPrompt="1"/>
          </p:nvPr>
        </p:nvSpPr>
        <p:spPr>
          <a:xfrm>
            <a:off x="3154198" y="178231"/>
            <a:ext cx="2879767" cy="3250769"/>
          </a:xfrm>
          <a:solidFill>
            <a:srgbClr val="92D6E3"/>
          </a:solidFill>
        </p:spPr>
        <p:txBody>
          <a:bodyPr anchor="ctr"/>
          <a:lstStyle>
            <a:lvl1pPr algn="ctr">
              <a:defRPr/>
            </a:lvl1pPr>
          </a:lstStyle>
          <a:p>
            <a:pPr lvl="0"/>
            <a:r>
              <a:rPr lang="en-US" dirty="0"/>
              <a:t>Insert image</a:t>
            </a:r>
          </a:p>
        </p:txBody>
      </p:sp>
      <p:sp>
        <p:nvSpPr>
          <p:cNvPr id="20" name="Content Placeholder 5">
            <a:extLst>
              <a:ext uri="{FF2B5EF4-FFF2-40B4-BE49-F238E27FC236}">
                <a16:creationId xmlns:a16="http://schemas.microsoft.com/office/drawing/2014/main" id="{55D6694E-09AE-6C8A-38C4-77BB47EC8C80}"/>
              </a:ext>
            </a:extLst>
          </p:cNvPr>
          <p:cNvSpPr>
            <a:spLocks noGrp="1"/>
          </p:cNvSpPr>
          <p:nvPr>
            <p:ph sz="quarter" idx="11" hasCustomPrompt="1"/>
          </p:nvPr>
        </p:nvSpPr>
        <p:spPr>
          <a:xfrm>
            <a:off x="6148135" y="189580"/>
            <a:ext cx="2879767" cy="3250769"/>
          </a:xfrm>
          <a:solidFill>
            <a:srgbClr val="92D6E3"/>
          </a:solidFill>
        </p:spPr>
        <p:txBody>
          <a:bodyPr anchor="ctr"/>
          <a:lstStyle>
            <a:lvl1pPr algn="ctr">
              <a:defRPr/>
            </a:lvl1pPr>
          </a:lstStyle>
          <a:p>
            <a:pPr lvl="0"/>
            <a:r>
              <a:rPr lang="en-US" dirty="0"/>
              <a:t>Insert image</a:t>
            </a:r>
          </a:p>
        </p:txBody>
      </p:sp>
      <p:sp>
        <p:nvSpPr>
          <p:cNvPr id="21" name="Content Placeholder 5">
            <a:extLst>
              <a:ext uri="{FF2B5EF4-FFF2-40B4-BE49-F238E27FC236}">
                <a16:creationId xmlns:a16="http://schemas.microsoft.com/office/drawing/2014/main" id="{A9CB0244-6ABE-6C64-B4B8-96D2EFEE7E75}"/>
              </a:ext>
            </a:extLst>
          </p:cNvPr>
          <p:cNvSpPr>
            <a:spLocks noGrp="1"/>
          </p:cNvSpPr>
          <p:nvPr>
            <p:ph sz="quarter" idx="12" hasCustomPrompt="1"/>
          </p:nvPr>
        </p:nvSpPr>
        <p:spPr>
          <a:xfrm>
            <a:off x="9137479" y="200930"/>
            <a:ext cx="2879767" cy="3250769"/>
          </a:xfrm>
          <a:solidFill>
            <a:srgbClr val="92D6E3"/>
          </a:solidFill>
        </p:spPr>
        <p:txBody>
          <a:bodyPr anchor="ctr"/>
          <a:lstStyle>
            <a:lvl1pPr algn="ctr">
              <a:defRPr/>
            </a:lvl1pPr>
          </a:lstStyle>
          <a:p>
            <a:pPr lvl="0"/>
            <a:r>
              <a:rPr lang="en-US" dirty="0"/>
              <a:t>Insert image</a:t>
            </a:r>
          </a:p>
        </p:txBody>
      </p:sp>
      <p:sp>
        <p:nvSpPr>
          <p:cNvPr id="2" name="Text Placeholder 7">
            <a:extLst>
              <a:ext uri="{FF2B5EF4-FFF2-40B4-BE49-F238E27FC236}">
                <a16:creationId xmlns:a16="http://schemas.microsoft.com/office/drawing/2014/main" id="{3217B0CE-08E6-8019-F914-919668348F9F}"/>
              </a:ext>
            </a:extLst>
          </p:cNvPr>
          <p:cNvSpPr>
            <a:spLocks noGrp="1"/>
          </p:cNvSpPr>
          <p:nvPr>
            <p:ph type="body" sz="quarter" idx="13" hasCustomPrompt="1"/>
          </p:nvPr>
        </p:nvSpPr>
        <p:spPr>
          <a:xfrm>
            <a:off x="164855"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7C813A28-506D-6A9C-A5D7-C5CC43A68A32}"/>
              </a:ext>
            </a:extLst>
          </p:cNvPr>
          <p:cNvSpPr>
            <a:spLocks noGrp="1"/>
          </p:cNvSpPr>
          <p:nvPr>
            <p:ph type="body" sz="quarter" idx="17" hasCustomPrompt="1"/>
          </p:nvPr>
        </p:nvSpPr>
        <p:spPr>
          <a:xfrm>
            <a:off x="165100"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5E576D93-6DE6-3B9C-FB56-F3E5464C0B64}"/>
              </a:ext>
            </a:extLst>
          </p:cNvPr>
          <p:cNvSpPr>
            <a:spLocks noGrp="1"/>
          </p:cNvSpPr>
          <p:nvPr>
            <p:ph type="body" sz="quarter" idx="18" hasCustomPrompt="1"/>
          </p:nvPr>
        </p:nvSpPr>
        <p:spPr>
          <a:xfrm>
            <a:off x="3154198"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F8811548-08CE-E914-E5AC-45D72341E006}"/>
              </a:ext>
            </a:extLst>
          </p:cNvPr>
          <p:cNvSpPr>
            <a:spLocks noGrp="1"/>
          </p:cNvSpPr>
          <p:nvPr>
            <p:ph type="body" sz="quarter" idx="20" hasCustomPrompt="1"/>
          </p:nvPr>
        </p:nvSpPr>
        <p:spPr>
          <a:xfrm>
            <a:off x="6147932"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EB6E7893-1930-4CFD-72C4-C0C274CD41DB}"/>
              </a:ext>
            </a:extLst>
          </p:cNvPr>
          <p:cNvSpPr>
            <a:spLocks noGrp="1"/>
          </p:cNvSpPr>
          <p:nvPr>
            <p:ph type="body" sz="quarter" idx="22" hasCustomPrompt="1"/>
          </p:nvPr>
        </p:nvSpPr>
        <p:spPr>
          <a:xfrm>
            <a:off x="9137234"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3" name="Text Placeholder 6">
            <a:extLst>
              <a:ext uri="{FF2B5EF4-FFF2-40B4-BE49-F238E27FC236}">
                <a16:creationId xmlns:a16="http://schemas.microsoft.com/office/drawing/2014/main" id="{FFCF8C1F-7EBA-F609-CE1B-859A896BAFE2}"/>
              </a:ext>
            </a:extLst>
          </p:cNvPr>
          <p:cNvSpPr>
            <a:spLocks noGrp="1"/>
          </p:cNvSpPr>
          <p:nvPr>
            <p:ph type="body" sz="quarter" idx="24" hasCustomPrompt="1"/>
          </p:nvPr>
        </p:nvSpPr>
        <p:spPr>
          <a:xfrm>
            <a:off x="3154239"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4" name="Text Placeholder 6">
            <a:extLst>
              <a:ext uri="{FF2B5EF4-FFF2-40B4-BE49-F238E27FC236}">
                <a16:creationId xmlns:a16="http://schemas.microsoft.com/office/drawing/2014/main" id="{8380D2A3-2284-256B-C8C4-112367BD8188}"/>
              </a:ext>
            </a:extLst>
          </p:cNvPr>
          <p:cNvSpPr>
            <a:spLocks noGrp="1"/>
          </p:cNvSpPr>
          <p:nvPr>
            <p:ph type="body" sz="quarter" idx="25" hasCustomPrompt="1"/>
          </p:nvPr>
        </p:nvSpPr>
        <p:spPr>
          <a:xfrm>
            <a:off x="6143378"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5" name="Text Placeholder 6">
            <a:extLst>
              <a:ext uri="{FF2B5EF4-FFF2-40B4-BE49-F238E27FC236}">
                <a16:creationId xmlns:a16="http://schemas.microsoft.com/office/drawing/2014/main" id="{9DCC7402-56A7-48C7-82C8-C462F5CF0EAC}"/>
              </a:ext>
            </a:extLst>
          </p:cNvPr>
          <p:cNvSpPr>
            <a:spLocks noGrp="1"/>
          </p:cNvSpPr>
          <p:nvPr>
            <p:ph type="body" sz="quarter" idx="26" hasCustomPrompt="1"/>
          </p:nvPr>
        </p:nvSpPr>
        <p:spPr>
          <a:xfrm>
            <a:off x="9132517"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4</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79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hoto layout | Indigenous">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A3950AA-2F8C-BB0C-C1E8-3563C36446B4}"/>
              </a:ext>
            </a:extLst>
          </p:cNvPr>
          <p:cNvSpPr>
            <a:spLocks noGrp="1"/>
          </p:cNvSpPr>
          <p:nvPr>
            <p:ph sz="quarter" idx="4" hasCustomPrompt="1"/>
          </p:nvPr>
        </p:nvSpPr>
        <p:spPr>
          <a:xfrm>
            <a:off x="164854" y="178231"/>
            <a:ext cx="2879767" cy="3250769"/>
          </a:xfrm>
          <a:solidFill>
            <a:srgbClr val="92D6E3"/>
          </a:solidFill>
        </p:spPr>
        <p:txBody>
          <a:bodyPr anchor="ctr"/>
          <a:lstStyle>
            <a:lvl1pPr algn="ctr">
              <a:defRPr/>
            </a:lvl1pPr>
          </a:lstStyle>
          <a:p>
            <a:pPr lvl="0"/>
            <a:r>
              <a:rPr lang="en-US" dirty="0"/>
              <a:t>Insert image</a:t>
            </a:r>
          </a:p>
        </p:txBody>
      </p:sp>
      <p:sp>
        <p:nvSpPr>
          <p:cNvPr id="4" name="Content Placeholder 5">
            <a:extLst>
              <a:ext uri="{FF2B5EF4-FFF2-40B4-BE49-F238E27FC236}">
                <a16:creationId xmlns:a16="http://schemas.microsoft.com/office/drawing/2014/main" id="{EC8CACC9-3C11-8688-86C9-638F3CB6343E}"/>
              </a:ext>
            </a:extLst>
          </p:cNvPr>
          <p:cNvSpPr>
            <a:spLocks noGrp="1"/>
          </p:cNvSpPr>
          <p:nvPr>
            <p:ph sz="quarter" idx="10" hasCustomPrompt="1"/>
          </p:nvPr>
        </p:nvSpPr>
        <p:spPr>
          <a:xfrm>
            <a:off x="3154198" y="178231"/>
            <a:ext cx="2879767" cy="3250769"/>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B3E557B2-F7AE-C90F-3A4E-22B9DCE03335}"/>
              </a:ext>
            </a:extLst>
          </p:cNvPr>
          <p:cNvSpPr>
            <a:spLocks noGrp="1"/>
          </p:cNvSpPr>
          <p:nvPr>
            <p:ph sz="quarter" idx="11" hasCustomPrompt="1"/>
          </p:nvPr>
        </p:nvSpPr>
        <p:spPr>
          <a:xfrm>
            <a:off x="6148135" y="189580"/>
            <a:ext cx="2879767" cy="3250769"/>
          </a:xfrm>
          <a:solidFill>
            <a:srgbClr val="92D6E3"/>
          </a:solidFill>
        </p:spPr>
        <p:txBody>
          <a:bodyPr anchor="ctr"/>
          <a:lstStyle>
            <a:lvl1pPr algn="ctr">
              <a:defRPr/>
            </a:lvl1pPr>
          </a:lstStyle>
          <a:p>
            <a:pPr lvl="0"/>
            <a:r>
              <a:rPr lang="en-US" dirty="0"/>
              <a:t>Insert image</a:t>
            </a:r>
          </a:p>
        </p:txBody>
      </p:sp>
      <p:sp>
        <p:nvSpPr>
          <p:cNvPr id="6" name="Content Placeholder 5">
            <a:extLst>
              <a:ext uri="{FF2B5EF4-FFF2-40B4-BE49-F238E27FC236}">
                <a16:creationId xmlns:a16="http://schemas.microsoft.com/office/drawing/2014/main" id="{2D515816-EF3B-0588-630B-06E4CA3C0D7A}"/>
              </a:ext>
            </a:extLst>
          </p:cNvPr>
          <p:cNvSpPr>
            <a:spLocks noGrp="1"/>
          </p:cNvSpPr>
          <p:nvPr>
            <p:ph sz="quarter" idx="12" hasCustomPrompt="1"/>
          </p:nvPr>
        </p:nvSpPr>
        <p:spPr>
          <a:xfrm>
            <a:off x="9137479" y="200930"/>
            <a:ext cx="2879767" cy="3250769"/>
          </a:xfrm>
          <a:solidFill>
            <a:srgbClr val="92D6E3"/>
          </a:solidFill>
        </p:spPr>
        <p:txBody>
          <a:bodyPr anchor="ctr"/>
          <a:lstStyle>
            <a:lvl1pPr algn="ctr">
              <a:defRPr/>
            </a:lvl1pPr>
          </a:lstStyle>
          <a:p>
            <a:pPr lvl="0"/>
            <a:r>
              <a:rPr lang="en-US" dirty="0"/>
              <a:t>Insert image</a:t>
            </a:r>
          </a:p>
        </p:txBody>
      </p:sp>
      <p:sp>
        <p:nvSpPr>
          <p:cNvPr id="9" name="Text Placeholder 7">
            <a:extLst>
              <a:ext uri="{FF2B5EF4-FFF2-40B4-BE49-F238E27FC236}">
                <a16:creationId xmlns:a16="http://schemas.microsoft.com/office/drawing/2014/main" id="{D2FAB8F1-1B4B-7ABD-8A53-7675CC40B1FF}"/>
              </a:ext>
            </a:extLst>
          </p:cNvPr>
          <p:cNvSpPr>
            <a:spLocks noGrp="1"/>
          </p:cNvSpPr>
          <p:nvPr>
            <p:ph type="body" sz="quarter" idx="13" hasCustomPrompt="1"/>
          </p:nvPr>
        </p:nvSpPr>
        <p:spPr>
          <a:xfrm>
            <a:off x="164855"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0" name="Text Placeholder 6">
            <a:extLst>
              <a:ext uri="{FF2B5EF4-FFF2-40B4-BE49-F238E27FC236}">
                <a16:creationId xmlns:a16="http://schemas.microsoft.com/office/drawing/2014/main" id="{0B944B9C-4631-5BBE-2259-8D6D0A077F38}"/>
              </a:ext>
            </a:extLst>
          </p:cNvPr>
          <p:cNvSpPr>
            <a:spLocks noGrp="1"/>
          </p:cNvSpPr>
          <p:nvPr>
            <p:ph type="body" sz="quarter" idx="17" hasCustomPrompt="1"/>
          </p:nvPr>
        </p:nvSpPr>
        <p:spPr>
          <a:xfrm>
            <a:off x="165100"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1" name="Text Placeholder 7">
            <a:extLst>
              <a:ext uri="{FF2B5EF4-FFF2-40B4-BE49-F238E27FC236}">
                <a16:creationId xmlns:a16="http://schemas.microsoft.com/office/drawing/2014/main" id="{1C0289B4-21B2-A678-9242-6D87A5ABA203}"/>
              </a:ext>
            </a:extLst>
          </p:cNvPr>
          <p:cNvSpPr>
            <a:spLocks noGrp="1"/>
          </p:cNvSpPr>
          <p:nvPr>
            <p:ph type="body" sz="quarter" idx="18" hasCustomPrompt="1"/>
          </p:nvPr>
        </p:nvSpPr>
        <p:spPr>
          <a:xfrm>
            <a:off x="3154198"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A9238976-16A9-7D6C-4433-2EE81B244243}"/>
              </a:ext>
            </a:extLst>
          </p:cNvPr>
          <p:cNvSpPr>
            <a:spLocks noGrp="1"/>
          </p:cNvSpPr>
          <p:nvPr>
            <p:ph type="body" sz="quarter" idx="20" hasCustomPrompt="1"/>
          </p:nvPr>
        </p:nvSpPr>
        <p:spPr>
          <a:xfrm>
            <a:off x="6147932"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2" name="Text Placeholder 7">
            <a:extLst>
              <a:ext uri="{FF2B5EF4-FFF2-40B4-BE49-F238E27FC236}">
                <a16:creationId xmlns:a16="http://schemas.microsoft.com/office/drawing/2014/main" id="{3C08C838-0B12-3A37-4283-873FCD2921B2}"/>
              </a:ext>
            </a:extLst>
          </p:cNvPr>
          <p:cNvSpPr>
            <a:spLocks noGrp="1"/>
          </p:cNvSpPr>
          <p:nvPr>
            <p:ph type="body" sz="quarter" idx="22" hasCustomPrompt="1"/>
          </p:nvPr>
        </p:nvSpPr>
        <p:spPr>
          <a:xfrm>
            <a:off x="9137234"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3" name="Text Placeholder 6">
            <a:extLst>
              <a:ext uri="{FF2B5EF4-FFF2-40B4-BE49-F238E27FC236}">
                <a16:creationId xmlns:a16="http://schemas.microsoft.com/office/drawing/2014/main" id="{7DB826B4-F91E-1873-9AB8-90F40A53B820}"/>
              </a:ext>
            </a:extLst>
          </p:cNvPr>
          <p:cNvSpPr>
            <a:spLocks noGrp="1"/>
          </p:cNvSpPr>
          <p:nvPr>
            <p:ph type="body" sz="quarter" idx="24" hasCustomPrompt="1"/>
          </p:nvPr>
        </p:nvSpPr>
        <p:spPr>
          <a:xfrm>
            <a:off x="3154239"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4" name="Text Placeholder 6">
            <a:extLst>
              <a:ext uri="{FF2B5EF4-FFF2-40B4-BE49-F238E27FC236}">
                <a16:creationId xmlns:a16="http://schemas.microsoft.com/office/drawing/2014/main" id="{887D7DC1-7A71-5B1C-1722-35744C8BB033}"/>
              </a:ext>
            </a:extLst>
          </p:cNvPr>
          <p:cNvSpPr>
            <a:spLocks noGrp="1"/>
          </p:cNvSpPr>
          <p:nvPr>
            <p:ph type="body" sz="quarter" idx="25" hasCustomPrompt="1"/>
          </p:nvPr>
        </p:nvSpPr>
        <p:spPr>
          <a:xfrm>
            <a:off x="6143378"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5" name="Text Placeholder 6">
            <a:extLst>
              <a:ext uri="{FF2B5EF4-FFF2-40B4-BE49-F238E27FC236}">
                <a16:creationId xmlns:a16="http://schemas.microsoft.com/office/drawing/2014/main" id="{1E6460C6-AA93-9AF3-FC60-68C4A2F1EB44}"/>
              </a:ext>
            </a:extLst>
          </p:cNvPr>
          <p:cNvSpPr>
            <a:spLocks noGrp="1"/>
          </p:cNvSpPr>
          <p:nvPr>
            <p:ph type="body" sz="quarter" idx="26" hasCustomPrompt="1"/>
          </p:nvPr>
        </p:nvSpPr>
        <p:spPr>
          <a:xfrm>
            <a:off x="9132517"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4</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A4E11806-6467-E312-48D6-F96D92BE48FB}"/>
              </a:ext>
            </a:extLst>
          </p:cNvPr>
          <p:cNvPicPr>
            <a:picLocks noChangeAspect="1"/>
          </p:cNvPicPr>
          <p:nvPr userDrawn="1"/>
        </p:nvPicPr>
        <p:blipFill rotWithShape="1">
          <a:blip r:embed="rId2"/>
          <a:srcRect l="12300" t="22567" r="16000" b="49373"/>
          <a:stretch/>
        </p:blipFill>
        <p:spPr>
          <a:xfrm>
            <a:off x="3681046" y="5963700"/>
            <a:ext cx="8510954" cy="924889"/>
          </a:xfrm>
          <a:prstGeom prst="rect">
            <a:avLst/>
          </a:prstGeom>
        </p:spPr>
      </p:pic>
    </p:spTree>
    <p:extLst>
      <p:ext uri="{BB962C8B-B14F-4D97-AF65-F5344CB8AC3E}">
        <p14:creationId xmlns:p14="http://schemas.microsoft.com/office/powerpoint/2010/main" val="2719837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ly | Corporat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6B05D1D-E599-FBC4-2CDC-9C47CDDC2A85}"/>
              </a:ext>
            </a:extLst>
          </p:cNvPr>
          <p:cNvSpPr>
            <a:spLocks noGrp="1"/>
          </p:cNvSpPr>
          <p:nvPr>
            <p:ph type="body" idx="1" hasCustomPrompt="1"/>
          </p:nvPr>
        </p:nvSpPr>
        <p:spPr>
          <a:xfrm>
            <a:off x="542925" y="2555511"/>
            <a:ext cx="11074917" cy="3486149"/>
          </a:xfrm>
        </p:spPr>
        <p:txBody>
          <a:bodyPr lIns="90000" numCol="2" spcCol="360000">
            <a:noAutofit/>
          </a:bodyPr>
          <a:lstStyle>
            <a:lvl1pPr>
              <a:defRPr sz="1800" b="0" i="0" baseline="0">
                <a:solidFill>
                  <a:schemeClr val="tx1"/>
                </a:solidFill>
                <a:latin typeface="Calibri" panose="020F0502020204030204" pitchFamily="34" charset="0"/>
              </a:defRPr>
            </a:lvl1pPr>
            <a:lvl2pPr>
              <a:defRPr sz="1800" b="0" i="0" baseline="0">
                <a:solidFill>
                  <a:schemeClr val="tx1"/>
                </a:solidFill>
              </a:defRPr>
            </a:lvl2pPr>
          </a:lstStyle>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a:t>
            </a:r>
            <a:r>
              <a:rPr lang="en-AU" sz="1800" dirty="0" err="1"/>
              <a:t>dapibus</a:t>
            </a:r>
            <a:r>
              <a:rPr lang="en-AU" sz="1800" dirty="0"/>
              <a:t>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a:spcBef>
                <a:spcPts val="1200"/>
              </a:spcBef>
              <a:buClr>
                <a:srgbClr val="28A1BD"/>
              </a:buClr>
            </a:pPr>
            <a:r>
              <a:rPr lang="en-AU" sz="1800" dirty="0" err="1"/>
              <a:t>Pellentesque</a:t>
            </a:r>
            <a:r>
              <a:rPr lang="en-AU" sz="1800" dirty="0"/>
              <a:t> habitant </a:t>
            </a:r>
            <a:r>
              <a:rPr lang="en-AU" sz="1800" dirty="0" err="1"/>
              <a:t>morbi</a:t>
            </a:r>
            <a:r>
              <a:rPr lang="en-AU" sz="1800" dirty="0"/>
              <a:t> </a:t>
            </a:r>
            <a:r>
              <a:rPr lang="en-AU" sz="1800" dirty="0" err="1"/>
              <a:t>tristique</a:t>
            </a:r>
            <a:r>
              <a:rPr lang="en-AU" sz="1800" dirty="0"/>
              <a:t> </a:t>
            </a:r>
            <a:r>
              <a:rPr lang="en-AU" sz="1800" dirty="0" err="1"/>
              <a:t>senectus</a:t>
            </a:r>
            <a:r>
              <a:rPr lang="en-AU" sz="1800" dirty="0"/>
              <a:t> et </a:t>
            </a:r>
            <a:r>
              <a:rPr lang="en-AU" sz="1800" dirty="0" err="1"/>
              <a:t>netus</a:t>
            </a:r>
            <a:r>
              <a:rPr lang="en-AU" sz="1800" dirty="0"/>
              <a:t> et </a:t>
            </a:r>
            <a:r>
              <a:rPr lang="en-AU" sz="1800" dirty="0" err="1"/>
              <a:t>malesuada</a:t>
            </a:r>
            <a:r>
              <a:rPr lang="en-AU" sz="1800" dirty="0"/>
              <a:t> fames ac </a:t>
            </a:r>
            <a:r>
              <a:rPr lang="en-AU" sz="1800" dirty="0" err="1"/>
              <a:t>turpis</a:t>
            </a:r>
            <a:r>
              <a:rPr lang="en-AU" sz="1800" dirty="0"/>
              <a:t> </a:t>
            </a:r>
            <a:r>
              <a:rPr lang="en-AU" sz="1800" dirty="0" err="1"/>
              <a:t>egestas</a:t>
            </a:r>
            <a:r>
              <a:rPr lang="en-AU" sz="1800" dirty="0"/>
              <a:t>. Integer </a:t>
            </a:r>
            <a:r>
              <a:rPr lang="en-AU" sz="1800" dirty="0" err="1"/>
              <a:t>aliquam</a:t>
            </a:r>
            <a:r>
              <a:rPr lang="en-AU" sz="1800" dirty="0"/>
              <a:t> </a:t>
            </a:r>
            <a:r>
              <a:rPr lang="en-AU" sz="1800" dirty="0" err="1"/>
              <a:t>dolor</a:t>
            </a:r>
            <a:r>
              <a:rPr lang="en-AU" sz="1800" dirty="0"/>
              <a:t> </a:t>
            </a:r>
            <a:r>
              <a:rPr lang="en-AU" sz="1800" dirty="0" err="1"/>
              <a:t>accumsan</a:t>
            </a:r>
            <a:r>
              <a:rPr lang="en-AU" sz="1800" dirty="0"/>
              <a:t> </a:t>
            </a:r>
            <a:r>
              <a:rPr lang="en-AU" sz="1800" dirty="0" err="1"/>
              <a:t>nunc</a:t>
            </a:r>
            <a:r>
              <a:rPr lang="en-AU" sz="1800" dirty="0"/>
              <a:t> </a:t>
            </a:r>
            <a:r>
              <a:rPr lang="en-AU" sz="1800" dirty="0" err="1"/>
              <a:t>posuere</a:t>
            </a:r>
            <a:r>
              <a:rPr lang="en-AU" sz="1800" dirty="0"/>
              <a:t> gravida. Sed </a:t>
            </a:r>
            <a:r>
              <a:rPr lang="en-AU" sz="1800" dirty="0" err="1"/>
              <a:t>viverra</a:t>
            </a:r>
            <a:r>
              <a:rPr lang="en-AU" sz="1800" dirty="0"/>
              <a:t> </a:t>
            </a:r>
          </a:p>
          <a:p>
            <a:pPr>
              <a:spcBef>
                <a:spcPts val="1200"/>
              </a:spcBef>
              <a:buClr>
                <a:srgbClr val="28A1BD"/>
              </a:buClr>
            </a:pPr>
            <a:endParaRPr lang="en-AU" sz="1800" dirty="0"/>
          </a:p>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dapibus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dapibus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marL="588963" lvl="1" indent="-268288">
              <a:spcBef>
                <a:spcPts val="1200"/>
              </a:spcBef>
              <a:buClr>
                <a:srgbClr val="28A1BD"/>
              </a:buClr>
              <a:buFont typeface="Arial" panose="020B0604020202020204" pitchFamily="34" charset="0"/>
              <a:buChar char="•"/>
            </a:pPr>
            <a:r>
              <a:rPr lang="en-AU" sz="1800" dirty="0"/>
              <a:t>Duis </a:t>
            </a:r>
            <a:r>
              <a:rPr lang="en-AU" sz="1800" dirty="0" err="1"/>
              <a:t>vulputate</a:t>
            </a:r>
            <a:r>
              <a:rPr lang="en-AU" sz="1800" dirty="0"/>
              <a:t> </a:t>
            </a:r>
            <a:r>
              <a:rPr lang="en-AU" sz="1800" dirty="0" err="1"/>
              <a:t>mollis</a:t>
            </a:r>
            <a:r>
              <a:rPr lang="en-AU" sz="1800" dirty="0"/>
              <a:t> </a:t>
            </a:r>
            <a:r>
              <a:rPr lang="en-AU" sz="1800" dirty="0" err="1"/>
              <a:t>scelerisque</a:t>
            </a:r>
            <a:r>
              <a:rPr lang="en-AU" sz="1800" dirty="0"/>
              <a:t>. Ut cursus semper </a:t>
            </a:r>
            <a:r>
              <a:rPr lang="en-AU" sz="1800" dirty="0" err="1"/>
              <a:t>malesuada</a:t>
            </a:r>
            <a:r>
              <a:rPr lang="en-AU" sz="1800" dirty="0"/>
              <a:t>. Donec semper </a:t>
            </a:r>
            <a:r>
              <a:rPr lang="en-AU" sz="1800" dirty="0" err="1"/>
              <a:t>sapien</a:t>
            </a:r>
            <a:r>
              <a:rPr lang="en-AU" sz="1800" dirty="0"/>
              <a:t> </a:t>
            </a:r>
            <a:r>
              <a:rPr lang="en-AU" sz="1800" dirty="0" err="1"/>
              <a:t>eu</a:t>
            </a:r>
            <a:r>
              <a:rPr lang="en-AU" sz="1800" dirty="0"/>
              <a:t> </a:t>
            </a:r>
            <a:r>
              <a:rPr lang="en-AU" sz="1800" dirty="0" err="1"/>
              <a:t>odio</a:t>
            </a:r>
            <a:r>
              <a:rPr lang="en-AU" sz="1800" dirty="0"/>
              <a:t> </a:t>
            </a:r>
            <a:r>
              <a:rPr lang="en-AU" sz="1800" dirty="0" err="1"/>
              <a:t>vehicula</a:t>
            </a:r>
            <a:r>
              <a:rPr lang="en-AU" sz="1800" dirty="0"/>
              <a:t> </a:t>
            </a:r>
            <a:r>
              <a:rPr lang="en-AU" sz="1800" dirty="0" err="1"/>
              <a:t>condimentum</a:t>
            </a:r>
            <a:r>
              <a:rPr lang="en-AU" sz="1800" dirty="0"/>
              <a:t>.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a:t>
            </a:r>
            <a:endParaRPr lang="en-US" sz="1800" dirty="0"/>
          </a:p>
        </p:txBody>
      </p:sp>
      <p:sp>
        <p:nvSpPr>
          <p:cNvPr id="9" name="Title 1">
            <a:extLst>
              <a:ext uri="{FF2B5EF4-FFF2-40B4-BE49-F238E27FC236}">
                <a16:creationId xmlns:a16="http://schemas.microsoft.com/office/drawing/2014/main" id="{F3ED6961-6CAC-E974-44AC-923219AB4313}"/>
              </a:ext>
            </a:extLst>
          </p:cNvPr>
          <p:cNvSpPr txBox="1">
            <a:spLocks noGrp="1"/>
          </p:cNvSpPr>
          <p:nvPr>
            <p:ph type="title"/>
          </p:nvPr>
        </p:nvSpPr>
        <p:spPr>
          <a:xfrm>
            <a:off x="542925" y="1223475"/>
            <a:ext cx="11074917" cy="7460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500" b="1" i="0" kern="1200" baseline="0">
                <a:solidFill>
                  <a:schemeClr val="accent1"/>
                </a:solidFill>
                <a:latin typeface="Calibri" panose="020F0502020204030204" pitchFamily="34" charset="0"/>
                <a:ea typeface="+mj-ea"/>
                <a:cs typeface="+mj-cs"/>
              </a:defRPr>
            </a:lvl1pPr>
          </a:lstStyle>
          <a:p>
            <a:r>
              <a:rPr lang="en-US" b="1">
                <a:solidFill>
                  <a:srgbClr val="28A1BD"/>
                </a:solidFill>
                <a:latin typeface="+mn-lt"/>
              </a:rPr>
              <a:t>Click to edit Master title style</a:t>
            </a:r>
            <a:endParaRPr lang="en-US" b="1" dirty="0">
              <a:solidFill>
                <a:srgbClr val="28A1BD"/>
              </a:solidFill>
              <a:latin typeface="+mn-lt"/>
            </a:endParaRPr>
          </a:p>
        </p:txBody>
      </p:sp>
    </p:spTree>
    <p:extLst>
      <p:ext uri="{BB962C8B-B14F-4D97-AF65-F5344CB8AC3E}">
        <p14:creationId xmlns:p14="http://schemas.microsoft.com/office/powerpoint/2010/main" val="2767068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nly | Indigenous">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C3AA2F3C-4C18-747D-CAAB-D2A8557A3CEC}"/>
              </a:ext>
            </a:extLst>
          </p:cNvPr>
          <p:cNvSpPr>
            <a:spLocks noGrp="1"/>
          </p:cNvSpPr>
          <p:nvPr>
            <p:ph type="body" idx="1" hasCustomPrompt="1"/>
          </p:nvPr>
        </p:nvSpPr>
        <p:spPr>
          <a:xfrm>
            <a:off x="542925" y="2555511"/>
            <a:ext cx="11074917" cy="3486149"/>
          </a:xfrm>
        </p:spPr>
        <p:txBody>
          <a:bodyPr lIns="90000" numCol="2" spcCol="360000">
            <a:noAutofit/>
          </a:bodyPr>
          <a:lstStyle>
            <a:lvl1pPr>
              <a:defRPr sz="1800" b="0" i="0" baseline="0">
                <a:solidFill>
                  <a:schemeClr val="tx1"/>
                </a:solidFill>
                <a:latin typeface="Calibri" panose="020F0502020204030204" pitchFamily="34" charset="0"/>
              </a:defRPr>
            </a:lvl1pPr>
            <a:lvl2pPr>
              <a:defRPr sz="1800" b="0" i="0" baseline="0">
                <a:solidFill>
                  <a:schemeClr val="tx1"/>
                </a:solidFill>
              </a:defRPr>
            </a:lvl2pPr>
          </a:lstStyle>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a:t>
            </a:r>
            <a:r>
              <a:rPr lang="en-AU" sz="1800" dirty="0" err="1"/>
              <a:t>dapibus</a:t>
            </a:r>
            <a:r>
              <a:rPr lang="en-AU" sz="1800" dirty="0"/>
              <a:t>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a:spcBef>
                <a:spcPts val="1200"/>
              </a:spcBef>
              <a:buClr>
                <a:srgbClr val="28A1BD"/>
              </a:buClr>
            </a:pPr>
            <a:r>
              <a:rPr lang="en-AU" sz="1800" dirty="0" err="1"/>
              <a:t>Pellentesque</a:t>
            </a:r>
            <a:r>
              <a:rPr lang="en-AU" sz="1800" dirty="0"/>
              <a:t> habitant </a:t>
            </a:r>
            <a:r>
              <a:rPr lang="en-AU" sz="1800" dirty="0" err="1"/>
              <a:t>morbi</a:t>
            </a:r>
            <a:r>
              <a:rPr lang="en-AU" sz="1800" dirty="0"/>
              <a:t> </a:t>
            </a:r>
            <a:r>
              <a:rPr lang="en-AU" sz="1800" dirty="0" err="1"/>
              <a:t>tristique</a:t>
            </a:r>
            <a:r>
              <a:rPr lang="en-AU" sz="1800" dirty="0"/>
              <a:t> </a:t>
            </a:r>
            <a:r>
              <a:rPr lang="en-AU" sz="1800" dirty="0" err="1"/>
              <a:t>senectus</a:t>
            </a:r>
            <a:r>
              <a:rPr lang="en-AU" sz="1800" dirty="0"/>
              <a:t> et </a:t>
            </a:r>
            <a:r>
              <a:rPr lang="en-AU" sz="1800" dirty="0" err="1"/>
              <a:t>netus</a:t>
            </a:r>
            <a:r>
              <a:rPr lang="en-AU" sz="1800" dirty="0"/>
              <a:t> et </a:t>
            </a:r>
            <a:r>
              <a:rPr lang="en-AU" sz="1800" dirty="0" err="1"/>
              <a:t>malesuada</a:t>
            </a:r>
            <a:r>
              <a:rPr lang="en-AU" sz="1800" dirty="0"/>
              <a:t> fames ac </a:t>
            </a:r>
            <a:r>
              <a:rPr lang="en-AU" sz="1800" dirty="0" err="1"/>
              <a:t>turpis</a:t>
            </a:r>
            <a:r>
              <a:rPr lang="en-AU" sz="1800" dirty="0"/>
              <a:t> </a:t>
            </a:r>
            <a:r>
              <a:rPr lang="en-AU" sz="1800" dirty="0" err="1"/>
              <a:t>egestas</a:t>
            </a:r>
            <a:r>
              <a:rPr lang="en-AU" sz="1800" dirty="0"/>
              <a:t>. Integer </a:t>
            </a:r>
            <a:r>
              <a:rPr lang="en-AU" sz="1800" dirty="0" err="1"/>
              <a:t>aliquam</a:t>
            </a:r>
            <a:r>
              <a:rPr lang="en-AU" sz="1800" dirty="0"/>
              <a:t> </a:t>
            </a:r>
            <a:r>
              <a:rPr lang="en-AU" sz="1800" dirty="0" err="1"/>
              <a:t>dolor</a:t>
            </a:r>
            <a:r>
              <a:rPr lang="en-AU" sz="1800" dirty="0"/>
              <a:t> </a:t>
            </a:r>
            <a:r>
              <a:rPr lang="en-AU" sz="1800" dirty="0" err="1"/>
              <a:t>accumsan</a:t>
            </a:r>
            <a:r>
              <a:rPr lang="en-AU" sz="1800" dirty="0"/>
              <a:t> </a:t>
            </a:r>
            <a:r>
              <a:rPr lang="en-AU" sz="1800" dirty="0" err="1"/>
              <a:t>nunc</a:t>
            </a:r>
            <a:r>
              <a:rPr lang="en-AU" sz="1800" dirty="0"/>
              <a:t> </a:t>
            </a:r>
            <a:r>
              <a:rPr lang="en-AU" sz="1800" dirty="0" err="1"/>
              <a:t>posuere</a:t>
            </a:r>
            <a:r>
              <a:rPr lang="en-AU" sz="1800" dirty="0"/>
              <a:t> gravida. Sed </a:t>
            </a:r>
            <a:r>
              <a:rPr lang="en-AU" sz="1800" dirty="0" err="1"/>
              <a:t>viverra</a:t>
            </a:r>
            <a:r>
              <a:rPr lang="en-AU" sz="1800" dirty="0"/>
              <a:t> </a:t>
            </a:r>
          </a:p>
          <a:p>
            <a:pPr>
              <a:spcBef>
                <a:spcPts val="1200"/>
              </a:spcBef>
              <a:buClr>
                <a:srgbClr val="28A1BD"/>
              </a:buClr>
            </a:pPr>
            <a:endParaRPr lang="en-AU" sz="1800" dirty="0"/>
          </a:p>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dapibus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dapibus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marL="588963" lvl="1" indent="-268288">
              <a:spcBef>
                <a:spcPts val="1200"/>
              </a:spcBef>
              <a:buClr>
                <a:srgbClr val="28A1BD"/>
              </a:buClr>
              <a:buFont typeface="Arial" panose="020B0604020202020204" pitchFamily="34" charset="0"/>
              <a:buChar char="•"/>
            </a:pPr>
            <a:r>
              <a:rPr lang="en-AU" sz="1800" dirty="0"/>
              <a:t>Duis </a:t>
            </a:r>
            <a:r>
              <a:rPr lang="en-AU" sz="1800" dirty="0" err="1"/>
              <a:t>vulputate</a:t>
            </a:r>
            <a:r>
              <a:rPr lang="en-AU" sz="1800" dirty="0"/>
              <a:t> </a:t>
            </a:r>
            <a:r>
              <a:rPr lang="en-AU" sz="1800" dirty="0" err="1"/>
              <a:t>mollis</a:t>
            </a:r>
            <a:r>
              <a:rPr lang="en-AU" sz="1800" dirty="0"/>
              <a:t> </a:t>
            </a:r>
            <a:r>
              <a:rPr lang="en-AU" sz="1800" dirty="0" err="1"/>
              <a:t>scelerisque</a:t>
            </a:r>
            <a:r>
              <a:rPr lang="en-AU" sz="1800" dirty="0"/>
              <a:t>. Ut cursus semper </a:t>
            </a:r>
            <a:r>
              <a:rPr lang="en-AU" sz="1800" dirty="0" err="1"/>
              <a:t>malesuada</a:t>
            </a:r>
            <a:r>
              <a:rPr lang="en-AU" sz="1800" dirty="0"/>
              <a:t>. Donec semper </a:t>
            </a:r>
            <a:r>
              <a:rPr lang="en-AU" sz="1800" dirty="0" err="1"/>
              <a:t>sapien</a:t>
            </a:r>
            <a:r>
              <a:rPr lang="en-AU" sz="1800" dirty="0"/>
              <a:t> </a:t>
            </a:r>
            <a:r>
              <a:rPr lang="en-AU" sz="1800" dirty="0" err="1"/>
              <a:t>eu</a:t>
            </a:r>
            <a:r>
              <a:rPr lang="en-AU" sz="1800" dirty="0"/>
              <a:t> </a:t>
            </a:r>
            <a:r>
              <a:rPr lang="en-AU" sz="1800" dirty="0" err="1"/>
              <a:t>odio</a:t>
            </a:r>
            <a:r>
              <a:rPr lang="en-AU" sz="1800" dirty="0"/>
              <a:t> </a:t>
            </a:r>
            <a:r>
              <a:rPr lang="en-AU" sz="1800" dirty="0" err="1"/>
              <a:t>vehicula</a:t>
            </a:r>
            <a:r>
              <a:rPr lang="en-AU" sz="1800" dirty="0"/>
              <a:t> </a:t>
            </a:r>
            <a:r>
              <a:rPr lang="en-AU" sz="1800" dirty="0" err="1"/>
              <a:t>condimentum</a:t>
            </a:r>
            <a:r>
              <a:rPr lang="en-AU" sz="1800" dirty="0"/>
              <a:t>.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a:t>
            </a:r>
            <a:endParaRPr lang="en-US" sz="1800" dirty="0"/>
          </a:p>
        </p:txBody>
      </p:sp>
      <p:sp>
        <p:nvSpPr>
          <p:cNvPr id="9" name="Title 1">
            <a:extLst>
              <a:ext uri="{FF2B5EF4-FFF2-40B4-BE49-F238E27FC236}">
                <a16:creationId xmlns:a16="http://schemas.microsoft.com/office/drawing/2014/main" id="{EDA62EEB-A960-3800-3D99-5B6F2C181289}"/>
              </a:ext>
            </a:extLst>
          </p:cNvPr>
          <p:cNvSpPr txBox="1">
            <a:spLocks noGrp="1"/>
          </p:cNvSpPr>
          <p:nvPr>
            <p:ph type="title"/>
          </p:nvPr>
        </p:nvSpPr>
        <p:spPr>
          <a:xfrm>
            <a:off x="542925" y="1223475"/>
            <a:ext cx="11074917" cy="7460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500" b="1" i="0" kern="1200" baseline="0">
                <a:solidFill>
                  <a:schemeClr val="accent1"/>
                </a:solidFill>
                <a:latin typeface="Calibri" panose="020F0502020204030204" pitchFamily="34" charset="0"/>
                <a:ea typeface="+mj-ea"/>
                <a:cs typeface="+mj-cs"/>
              </a:defRPr>
            </a:lvl1pPr>
          </a:lstStyle>
          <a:p>
            <a:r>
              <a:rPr lang="en-US" b="1">
                <a:solidFill>
                  <a:srgbClr val="28A1BD"/>
                </a:solidFill>
                <a:latin typeface="+mn-lt"/>
              </a:rPr>
              <a:t>Click to edit Master title style</a:t>
            </a:r>
            <a:endParaRPr lang="en-US" b="1" dirty="0">
              <a:solidFill>
                <a:srgbClr val="28A1BD"/>
              </a:solidFill>
              <a:latin typeface="+mn-lt"/>
            </a:endParaRPr>
          </a:p>
        </p:txBody>
      </p:sp>
      <p:pic>
        <p:nvPicPr>
          <p:cNvPr id="10" name="Picture 9">
            <a:extLst>
              <a:ext uri="{FF2B5EF4-FFF2-40B4-BE49-F238E27FC236}">
                <a16:creationId xmlns:a16="http://schemas.microsoft.com/office/drawing/2014/main" id="{621A8D83-9DB1-66BA-02C4-7766D7F4A72E}"/>
              </a:ext>
            </a:extLst>
          </p:cNvPr>
          <p:cNvPicPr>
            <a:picLocks noChangeAspect="1"/>
          </p:cNvPicPr>
          <p:nvPr userDrawn="1"/>
        </p:nvPicPr>
        <p:blipFill rotWithShape="1">
          <a:blip r:embed="rId2"/>
          <a:srcRect l="8623" t="58803" r="15950" b="3358"/>
          <a:stretch/>
        </p:blipFill>
        <p:spPr>
          <a:xfrm>
            <a:off x="8088922" y="0"/>
            <a:ext cx="4103078" cy="2594956"/>
          </a:xfrm>
          <a:prstGeom prst="rect">
            <a:avLst/>
          </a:prstGeom>
        </p:spPr>
      </p:pic>
    </p:spTree>
    <p:extLst>
      <p:ext uri="{BB962C8B-B14F-4D97-AF65-F5344CB8AC3E}">
        <p14:creationId xmlns:p14="http://schemas.microsoft.com/office/powerpoint/2010/main" val="69380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colour | Corpor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2EAE41-F521-C583-6B25-EDF6C38AFDD2}"/>
              </a:ext>
            </a:extLst>
          </p:cNvPr>
          <p:cNvSpPr/>
          <p:nvPr userDrawn="1"/>
        </p:nvSpPr>
        <p:spPr>
          <a:xfrm>
            <a:off x="0" y="0"/>
            <a:ext cx="60147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2" name="Subtitle 2">
            <a:extLst>
              <a:ext uri="{FF2B5EF4-FFF2-40B4-BE49-F238E27FC236}">
                <a16:creationId xmlns:a16="http://schemas.microsoft.com/office/drawing/2014/main" id="{0C39D51B-F64A-7503-E426-4B3900C9EE43}"/>
              </a:ext>
            </a:extLst>
          </p:cNvPr>
          <p:cNvSpPr>
            <a:spLocks noGrp="1"/>
          </p:cNvSpPr>
          <p:nvPr>
            <p:ph type="subTitle" idx="4294967295" hasCustomPrompt="1"/>
          </p:nvPr>
        </p:nvSpPr>
        <p:spPr>
          <a:xfrm>
            <a:off x="6473524" y="3457575"/>
            <a:ext cx="5272008"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4" name="Title 1">
            <a:extLst>
              <a:ext uri="{FF2B5EF4-FFF2-40B4-BE49-F238E27FC236}">
                <a16:creationId xmlns:a16="http://schemas.microsoft.com/office/drawing/2014/main" id="{1166885D-A00C-277A-7DB5-EA1A00719BDF}"/>
              </a:ext>
            </a:extLst>
          </p:cNvPr>
          <p:cNvSpPr>
            <a:spLocks noGrp="1"/>
          </p:cNvSpPr>
          <p:nvPr>
            <p:ph type="ctrTitle" idx="4294967295" hasCustomPrompt="1"/>
          </p:nvPr>
        </p:nvSpPr>
        <p:spPr>
          <a:xfrm>
            <a:off x="6473524" y="1155770"/>
            <a:ext cx="5272008" cy="2032547"/>
          </a:xfrm>
        </p:spPr>
        <p:txBody>
          <a:bodyPr vert="horz" lIns="91440" tIns="45720" rIns="91440" bIns="45720" rtlCol="0" anchor="t">
            <a:noAutofit/>
          </a:bodyPr>
          <a:lstStyle>
            <a:lvl1pPr>
              <a:defRPr lang="en-US" sz="4400" baseline="0" dirty="0">
                <a:solidFill>
                  <a:schemeClr val="accent1"/>
                </a:solidFill>
              </a:defRPr>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14" name="Text Placeholder 13">
            <a:extLst>
              <a:ext uri="{FF2B5EF4-FFF2-40B4-BE49-F238E27FC236}">
                <a16:creationId xmlns:a16="http://schemas.microsoft.com/office/drawing/2014/main" id="{F9DA4236-B555-B18E-35F5-4F2AE1B6B83F}"/>
              </a:ext>
            </a:extLst>
          </p:cNvPr>
          <p:cNvSpPr>
            <a:spLocks noGrp="1"/>
          </p:cNvSpPr>
          <p:nvPr>
            <p:ph type="body" sz="quarter" idx="10" hasCustomPrompt="1"/>
          </p:nvPr>
        </p:nvSpPr>
        <p:spPr>
          <a:xfrm>
            <a:off x="373575" y="3457575"/>
            <a:ext cx="5190097"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16" name="Text Placeholder 15">
            <a:extLst>
              <a:ext uri="{FF2B5EF4-FFF2-40B4-BE49-F238E27FC236}">
                <a16:creationId xmlns:a16="http://schemas.microsoft.com/office/drawing/2014/main" id="{FA1A6EF9-6AF1-B172-CC8B-692AF3FA8D66}"/>
              </a:ext>
            </a:extLst>
          </p:cNvPr>
          <p:cNvSpPr>
            <a:spLocks noGrp="1"/>
          </p:cNvSpPr>
          <p:nvPr>
            <p:ph type="body" sz="quarter" idx="11" hasCustomPrompt="1"/>
          </p:nvPr>
        </p:nvSpPr>
        <p:spPr>
          <a:xfrm>
            <a:off x="369194" y="1155770"/>
            <a:ext cx="5194478"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7" name="TextBox 16">
            <a:extLst>
              <a:ext uri="{FF2B5EF4-FFF2-40B4-BE49-F238E27FC236}">
                <a16:creationId xmlns:a16="http://schemas.microsoft.com/office/drawing/2014/main" id="{32D74010-7C3D-D63A-FA0B-BBA5B2D588EC}"/>
              </a:ext>
            </a:extLst>
          </p:cNvPr>
          <p:cNvSpPr txBox="1"/>
          <p:nvPr userDrawn="1"/>
        </p:nvSpPr>
        <p:spPr>
          <a:xfrm>
            <a:off x="8706118" y="193183"/>
            <a:ext cx="3485882" cy="1864615"/>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Tree>
    <p:extLst>
      <p:ext uri="{BB962C8B-B14F-4D97-AF65-F5344CB8AC3E}">
        <p14:creationId xmlns:p14="http://schemas.microsoft.com/office/powerpoint/2010/main" val="34969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9FC331-F36F-2641-9C02-268A52E4D882}"/>
              </a:ext>
            </a:extLst>
          </p:cNvPr>
          <p:cNvSpPr/>
          <p:nvPr userDrawn="1"/>
        </p:nvSpPr>
        <p:spPr>
          <a:xfrm>
            <a:off x="0" y="2365829"/>
            <a:ext cx="12192001" cy="4518509"/>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067CEA68-7B82-C848-888B-AB358B079C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761" t="20000" r="12115" b="33757"/>
          <a:stretch/>
        </p:blipFill>
        <p:spPr>
          <a:xfrm>
            <a:off x="7463248" y="1430145"/>
            <a:ext cx="4680765" cy="4475916"/>
          </a:xfrm>
          <a:prstGeom prst="rect">
            <a:avLst/>
          </a:prstGeom>
        </p:spPr>
      </p:pic>
      <p:pic>
        <p:nvPicPr>
          <p:cNvPr id="19" name="Picture 18">
            <a:extLst>
              <a:ext uri="{FF2B5EF4-FFF2-40B4-BE49-F238E27FC236}">
                <a16:creationId xmlns:a16="http://schemas.microsoft.com/office/drawing/2014/main" id="{F769358D-7BF1-7C4D-BFA4-C5AF3615B7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4914" y="553987"/>
            <a:ext cx="2119086" cy="435536"/>
          </a:xfrm>
          <a:prstGeom prst="rect">
            <a:avLst/>
          </a:prstGeom>
        </p:spPr>
      </p:pic>
      <p:sp>
        <p:nvSpPr>
          <p:cNvPr id="22" name="Text Placeholder 21">
            <a:extLst>
              <a:ext uri="{FF2B5EF4-FFF2-40B4-BE49-F238E27FC236}">
                <a16:creationId xmlns:a16="http://schemas.microsoft.com/office/drawing/2014/main" id="{CECED5B3-790F-5749-BA5E-FA2BBFB90C1F}"/>
              </a:ext>
            </a:extLst>
          </p:cNvPr>
          <p:cNvSpPr>
            <a:spLocks noGrp="1"/>
          </p:cNvSpPr>
          <p:nvPr>
            <p:ph type="body" sz="quarter" idx="12" hasCustomPrompt="1"/>
          </p:nvPr>
        </p:nvSpPr>
        <p:spPr>
          <a:xfrm>
            <a:off x="524657" y="553987"/>
            <a:ext cx="7949545" cy="1231466"/>
          </a:xfrm>
        </p:spPr>
        <p:txBody>
          <a:bodyPr>
            <a:noAutofit/>
          </a:bodyPr>
          <a:lstStyle>
            <a:lvl1pPr marL="0" indent="0">
              <a:spcBef>
                <a:spcPts val="500"/>
              </a:spcBef>
              <a:buNone/>
              <a:defRPr lang="en-US" sz="4200" b="1" kern="1200" dirty="0">
                <a:solidFill>
                  <a:srgbClr val="28A1BD"/>
                </a:solidFill>
                <a:latin typeface="+mn-lt"/>
                <a:ea typeface="+mj-ea"/>
                <a:cs typeface="+mj-cs"/>
              </a:defRPr>
            </a:lvl1pPr>
          </a:lstStyle>
          <a:p>
            <a:pPr lvl="0"/>
            <a:r>
              <a:rPr lang="en-US" dirty="0"/>
              <a:t>Document title</a:t>
            </a:r>
          </a:p>
          <a:p>
            <a:pPr lvl="0"/>
            <a:r>
              <a:rPr lang="en-US" dirty="0"/>
              <a:t>Header 1</a:t>
            </a:r>
          </a:p>
        </p:txBody>
      </p:sp>
      <p:sp>
        <p:nvSpPr>
          <p:cNvPr id="27" name="Text Placeholder 25">
            <a:extLst>
              <a:ext uri="{FF2B5EF4-FFF2-40B4-BE49-F238E27FC236}">
                <a16:creationId xmlns:a16="http://schemas.microsoft.com/office/drawing/2014/main" id="{B0B69753-6657-A44A-A43B-845177B74E2F}"/>
              </a:ext>
            </a:extLst>
          </p:cNvPr>
          <p:cNvSpPr>
            <a:spLocks noGrp="1"/>
          </p:cNvSpPr>
          <p:nvPr>
            <p:ph type="body" sz="quarter" idx="13" hasCustomPrompt="1"/>
          </p:nvPr>
        </p:nvSpPr>
        <p:spPr>
          <a:xfrm>
            <a:off x="468313" y="5292725"/>
            <a:ext cx="6948487" cy="458788"/>
          </a:xfrm>
        </p:spPr>
        <p:txBody>
          <a:bodyPr>
            <a:normAutofit/>
          </a:bodyPr>
          <a:lstStyle>
            <a:lvl1pPr marL="0" indent="0">
              <a:buNone/>
              <a:defRPr lang="en-US" sz="2400" b="0" i="0" kern="1200" dirty="0">
                <a:solidFill>
                  <a:schemeClr val="bg1"/>
                </a:solidFill>
                <a:effectLst/>
                <a:latin typeface="+mn-lt"/>
                <a:ea typeface="+mn-ea"/>
                <a:cs typeface="+mn-cs"/>
              </a:defRPr>
            </a:lvl1pPr>
          </a:lstStyle>
          <a:p>
            <a:pPr lvl="0"/>
            <a:r>
              <a:rPr lang="en-US" dirty="0"/>
              <a:t>Lecturer/Presenter</a:t>
            </a:r>
          </a:p>
        </p:txBody>
      </p:sp>
      <p:sp>
        <p:nvSpPr>
          <p:cNvPr id="29" name="Text Placeholder 28">
            <a:extLst>
              <a:ext uri="{FF2B5EF4-FFF2-40B4-BE49-F238E27FC236}">
                <a16:creationId xmlns:a16="http://schemas.microsoft.com/office/drawing/2014/main" id="{DB7447CB-FDBC-B544-AA83-C032C07E8BB4}"/>
              </a:ext>
            </a:extLst>
          </p:cNvPr>
          <p:cNvSpPr>
            <a:spLocks noGrp="1"/>
          </p:cNvSpPr>
          <p:nvPr>
            <p:ph type="body" sz="quarter" idx="14" hasCustomPrompt="1"/>
          </p:nvPr>
        </p:nvSpPr>
        <p:spPr>
          <a:xfrm>
            <a:off x="467543" y="5906061"/>
            <a:ext cx="6948487" cy="412750"/>
          </a:xfrm>
        </p:spPr>
        <p:txBody>
          <a:bodyPr vert="horz" lIns="91440" tIns="45720" rIns="91440" bIns="45720" rtlCol="0">
            <a:noAutofit/>
          </a:bodyPr>
          <a:lstStyle>
            <a:lvl1pPr marL="0" indent="0">
              <a:buNone/>
              <a:defRPr lang="en-US" sz="1600" kern="1200" dirty="0">
                <a:solidFill>
                  <a:srgbClr val="92D6E3"/>
                </a:solidFill>
                <a:latin typeface="+mn-lt"/>
                <a:ea typeface="+mn-ea"/>
                <a:cs typeface="+mn-cs"/>
              </a:defRPr>
            </a:lvl1pPr>
          </a:lstStyle>
          <a:p>
            <a:pPr lvl="0"/>
            <a:r>
              <a:rPr lang="en-US" sz="2400" b="0" dirty="0">
                <a:solidFill>
                  <a:srgbClr val="92D6E3"/>
                </a:solidFill>
              </a:rPr>
              <a:t>Insert Unit/Course Name Here</a:t>
            </a:r>
          </a:p>
        </p:txBody>
      </p:sp>
      <p:sp>
        <p:nvSpPr>
          <p:cNvPr id="36" name="Text Placeholder 35">
            <a:extLst>
              <a:ext uri="{FF2B5EF4-FFF2-40B4-BE49-F238E27FC236}">
                <a16:creationId xmlns:a16="http://schemas.microsoft.com/office/drawing/2014/main" id="{C29881C6-3F27-D248-A6F2-4129EDD0C635}"/>
              </a:ext>
            </a:extLst>
          </p:cNvPr>
          <p:cNvSpPr>
            <a:spLocks noGrp="1"/>
          </p:cNvSpPr>
          <p:nvPr>
            <p:ph type="body" sz="quarter" idx="15" hasCustomPrompt="1"/>
          </p:nvPr>
        </p:nvSpPr>
        <p:spPr>
          <a:xfrm>
            <a:off x="468313" y="3140075"/>
            <a:ext cx="6948487" cy="1989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finibus</a:t>
            </a:r>
            <a:r>
              <a:rPr lang="en-GB" dirty="0"/>
              <a:t> dui </a:t>
            </a:r>
            <a:r>
              <a:rPr lang="en-GB" dirty="0" err="1"/>
              <a:t>eu</a:t>
            </a:r>
            <a:r>
              <a:rPr lang="en-GB" dirty="0"/>
              <a:t> </a:t>
            </a:r>
            <a:r>
              <a:rPr lang="en-GB" dirty="0" err="1"/>
              <a:t>finibus</a:t>
            </a:r>
            <a:r>
              <a:rPr lang="en-GB" dirty="0"/>
              <a:t> </a:t>
            </a:r>
            <a:r>
              <a:rPr lang="en-GB" dirty="0" err="1"/>
              <a:t>ornare</a:t>
            </a:r>
            <a:r>
              <a:rPr lang="en-GB" dirty="0"/>
              <a:t>. </a:t>
            </a:r>
            <a:r>
              <a:rPr lang="en-GB" dirty="0" err="1"/>
              <a:t>Quisque</a:t>
            </a:r>
            <a:r>
              <a:rPr lang="en-GB" dirty="0"/>
              <a:t> a </a:t>
            </a:r>
            <a:r>
              <a:rPr lang="en-GB" dirty="0" err="1"/>
              <a:t>elit</a:t>
            </a:r>
            <a:r>
              <a:rPr lang="en-GB" dirty="0"/>
              <a:t> sit </a:t>
            </a:r>
            <a:r>
              <a:rPr lang="en-GB" dirty="0" err="1"/>
              <a:t>amet</a:t>
            </a:r>
            <a:r>
              <a:rPr lang="en-GB" dirty="0"/>
              <a:t> libero </a:t>
            </a:r>
            <a:r>
              <a:rPr lang="en-GB" dirty="0" err="1"/>
              <a:t>ornare</a:t>
            </a:r>
            <a:r>
              <a:rPr lang="en-GB" dirty="0"/>
              <a:t> </a:t>
            </a:r>
            <a:r>
              <a:rPr lang="en-GB" dirty="0" err="1"/>
              <a:t>aliquam</a:t>
            </a:r>
            <a:r>
              <a:rPr lang="en-GB" dirty="0"/>
              <a:t> sit </a:t>
            </a:r>
            <a:r>
              <a:rPr lang="en-GB" dirty="0" err="1"/>
              <a:t>amet</a:t>
            </a:r>
            <a:r>
              <a:rPr lang="en-GB" dirty="0"/>
              <a:t> a </a:t>
            </a:r>
            <a:r>
              <a:rPr lang="en-GB" dirty="0" err="1"/>
              <a:t>augue</a:t>
            </a:r>
            <a:r>
              <a:rPr lang="en-GB" dirty="0"/>
              <a:t>.</a:t>
            </a:r>
          </a:p>
        </p:txBody>
      </p:sp>
    </p:spTree>
    <p:extLst>
      <p:ext uri="{BB962C8B-B14F-4D97-AF65-F5344CB8AC3E}">
        <p14:creationId xmlns:p14="http://schemas.microsoft.com/office/powerpoint/2010/main" val="2544501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colour | Indigeno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2EAE41-F521-C583-6B25-EDF6C38AFDD2}"/>
              </a:ext>
            </a:extLst>
          </p:cNvPr>
          <p:cNvSpPr/>
          <p:nvPr/>
        </p:nvSpPr>
        <p:spPr>
          <a:xfrm>
            <a:off x="0" y="0"/>
            <a:ext cx="60147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17" name="TextBox 16">
            <a:extLst>
              <a:ext uri="{FF2B5EF4-FFF2-40B4-BE49-F238E27FC236}">
                <a16:creationId xmlns:a16="http://schemas.microsoft.com/office/drawing/2014/main" id="{32D74010-7C3D-D63A-FA0B-BBA5B2D588EC}"/>
              </a:ext>
            </a:extLst>
          </p:cNvPr>
          <p:cNvSpPr txBox="1"/>
          <p:nvPr/>
        </p:nvSpPr>
        <p:spPr>
          <a:xfrm>
            <a:off x="8706118" y="193183"/>
            <a:ext cx="3485882" cy="1864615"/>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pic>
        <p:nvPicPr>
          <p:cNvPr id="3" name="Picture 2">
            <a:extLst>
              <a:ext uri="{FF2B5EF4-FFF2-40B4-BE49-F238E27FC236}">
                <a16:creationId xmlns:a16="http://schemas.microsoft.com/office/drawing/2014/main" id="{5F3BEA7A-9690-1777-1F5B-48B80C67028F}"/>
              </a:ext>
            </a:extLst>
          </p:cNvPr>
          <p:cNvPicPr>
            <a:picLocks noChangeAspect="1"/>
          </p:cNvPicPr>
          <p:nvPr userDrawn="1"/>
        </p:nvPicPr>
        <p:blipFill rotWithShape="1">
          <a:blip r:embed="rId2"/>
          <a:srcRect l="13219" r="18193" b="70238"/>
          <a:stretch/>
        </p:blipFill>
        <p:spPr>
          <a:xfrm>
            <a:off x="-1" y="4761763"/>
            <a:ext cx="6014721" cy="2096237"/>
          </a:xfrm>
          <a:prstGeom prst="rect">
            <a:avLst/>
          </a:prstGeom>
        </p:spPr>
      </p:pic>
      <p:sp>
        <p:nvSpPr>
          <p:cNvPr id="15" name="Subtitle 2">
            <a:extLst>
              <a:ext uri="{FF2B5EF4-FFF2-40B4-BE49-F238E27FC236}">
                <a16:creationId xmlns:a16="http://schemas.microsoft.com/office/drawing/2014/main" id="{25B947A4-B239-F160-09DD-EF8A2C9EAD22}"/>
              </a:ext>
            </a:extLst>
          </p:cNvPr>
          <p:cNvSpPr>
            <a:spLocks noGrp="1"/>
          </p:cNvSpPr>
          <p:nvPr>
            <p:ph type="subTitle" idx="4294967295" hasCustomPrompt="1"/>
          </p:nvPr>
        </p:nvSpPr>
        <p:spPr>
          <a:xfrm>
            <a:off x="6473524" y="2906590"/>
            <a:ext cx="5272008"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18" name="Title 1">
            <a:extLst>
              <a:ext uri="{FF2B5EF4-FFF2-40B4-BE49-F238E27FC236}">
                <a16:creationId xmlns:a16="http://schemas.microsoft.com/office/drawing/2014/main" id="{08729123-7BF5-BF21-6CD7-D7275D1A1E6B}"/>
              </a:ext>
            </a:extLst>
          </p:cNvPr>
          <p:cNvSpPr>
            <a:spLocks noGrp="1"/>
          </p:cNvSpPr>
          <p:nvPr>
            <p:ph type="ctrTitle" idx="4294967295" hasCustomPrompt="1"/>
          </p:nvPr>
        </p:nvSpPr>
        <p:spPr>
          <a:xfrm>
            <a:off x="6473524" y="604785"/>
            <a:ext cx="5272008" cy="2032547"/>
          </a:xfrm>
        </p:spPr>
        <p:txBody>
          <a:bodyPr vert="horz" lIns="91440" tIns="45720" rIns="91440" bIns="45720" rtlCol="0" anchor="t">
            <a:noAutofit/>
          </a:bodyPr>
          <a:lstStyle>
            <a:lvl1pPr>
              <a:defRPr lang="en-US" sz="4400" baseline="0" dirty="0">
                <a:solidFill>
                  <a:schemeClr val="accent1"/>
                </a:solidFill>
              </a:defRPr>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19" name="Text Placeholder 13">
            <a:extLst>
              <a:ext uri="{FF2B5EF4-FFF2-40B4-BE49-F238E27FC236}">
                <a16:creationId xmlns:a16="http://schemas.microsoft.com/office/drawing/2014/main" id="{3360D402-4FFA-036E-3CE5-1DE1A410B061}"/>
              </a:ext>
            </a:extLst>
          </p:cNvPr>
          <p:cNvSpPr>
            <a:spLocks noGrp="1"/>
          </p:cNvSpPr>
          <p:nvPr>
            <p:ph type="body" sz="quarter" idx="10" hasCustomPrompt="1"/>
          </p:nvPr>
        </p:nvSpPr>
        <p:spPr>
          <a:xfrm>
            <a:off x="373575" y="2906590"/>
            <a:ext cx="5190097"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20" name="Text Placeholder 15">
            <a:extLst>
              <a:ext uri="{FF2B5EF4-FFF2-40B4-BE49-F238E27FC236}">
                <a16:creationId xmlns:a16="http://schemas.microsoft.com/office/drawing/2014/main" id="{EA444CBA-A371-773B-E08F-97B3B5C460DC}"/>
              </a:ext>
            </a:extLst>
          </p:cNvPr>
          <p:cNvSpPr>
            <a:spLocks noGrp="1"/>
          </p:cNvSpPr>
          <p:nvPr>
            <p:ph type="body" sz="quarter" idx="11" hasCustomPrompt="1"/>
          </p:nvPr>
        </p:nvSpPr>
        <p:spPr>
          <a:xfrm>
            <a:off x="369194" y="604785"/>
            <a:ext cx="5194478"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Tree>
    <p:extLst>
      <p:ext uri="{BB962C8B-B14F-4D97-AF65-F5344CB8AC3E}">
        <p14:creationId xmlns:p14="http://schemas.microsoft.com/office/powerpoint/2010/main" val="2062408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colour | Half imag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9B110-22A3-E800-8542-5C8B7D12597B}"/>
              </a:ext>
            </a:extLst>
          </p:cNvPr>
          <p:cNvSpPr/>
          <p:nvPr userDrawn="1"/>
        </p:nvSpPr>
        <p:spPr>
          <a:xfrm>
            <a:off x="0" y="-12700"/>
            <a:ext cx="6104468" cy="68834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9958DCE1-A545-D0AC-4E9C-CCCEA37AD969}"/>
              </a:ext>
            </a:extLst>
          </p:cNvPr>
          <p:cNvSpPr>
            <a:spLocks noGrp="1"/>
          </p:cNvSpPr>
          <p:nvPr>
            <p:ph type="subTitle" idx="4294967295" hasCustomPrompt="1"/>
          </p:nvPr>
        </p:nvSpPr>
        <p:spPr>
          <a:xfrm>
            <a:off x="421379" y="3167063"/>
            <a:ext cx="5232445" cy="2965450"/>
          </a:xfrm>
        </p:spPr>
        <p:txBody>
          <a:bodyPr>
            <a:normAutofit/>
          </a:bodyPr>
          <a:lstStyle>
            <a:lvl1pPr>
              <a:defRPr sz="2200" baseline="0">
                <a:solidFill>
                  <a:schemeClr val="bg1"/>
                </a:solidFill>
                <a:latin typeface="Calibri" panose="020F0502020204030204" pitchFamily="34" charset="0"/>
              </a:defRPr>
            </a:lvl1pPr>
          </a:lstStyle>
          <a:p>
            <a:pPr algn="l"/>
            <a:r>
              <a:rPr lang="en-AU" sz="2400" dirty="0">
                <a:solidFill>
                  <a:schemeClr val="bg1"/>
                </a:solidFill>
              </a:rPr>
              <a:t>Lorem ipsum </a:t>
            </a:r>
            <a:r>
              <a:rPr lang="en-AU" sz="2400" dirty="0" err="1">
                <a:solidFill>
                  <a:schemeClr val="bg1"/>
                </a:solidFill>
              </a:rPr>
              <a:t>dolor</a:t>
            </a:r>
            <a:r>
              <a:rPr lang="en-AU" sz="2400" dirty="0">
                <a:solidFill>
                  <a:schemeClr val="bg1"/>
                </a:solidFill>
              </a:rPr>
              <a:t> sit </a:t>
            </a:r>
            <a:r>
              <a:rPr lang="en-AU" sz="2400" dirty="0" err="1">
                <a:solidFill>
                  <a:schemeClr val="bg1"/>
                </a:solidFill>
              </a:rPr>
              <a:t>amet</a:t>
            </a:r>
            <a:r>
              <a:rPr lang="en-AU" sz="2400" dirty="0">
                <a:solidFill>
                  <a:schemeClr val="bg1"/>
                </a:solidFill>
              </a:rPr>
              <a:t>, </a:t>
            </a:r>
            <a:r>
              <a:rPr lang="en-AU" sz="2400" dirty="0" err="1">
                <a:solidFill>
                  <a:schemeClr val="bg1"/>
                </a:solidFill>
              </a:rPr>
              <a:t>consectetur</a:t>
            </a:r>
            <a:r>
              <a:rPr lang="en-AU" sz="2400" dirty="0">
                <a:solidFill>
                  <a:schemeClr val="bg1"/>
                </a:solidFill>
              </a:rPr>
              <a:t> </a:t>
            </a:r>
            <a:r>
              <a:rPr lang="en-AU" sz="2400" dirty="0" err="1">
                <a:solidFill>
                  <a:schemeClr val="bg1"/>
                </a:solidFill>
              </a:rPr>
              <a:t>adipiscing</a:t>
            </a:r>
            <a:r>
              <a:rPr lang="en-AU" sz="2400" dirty="0">
                <a:solidFill>
                  <a:schemeClr val="bg1"/>
                </a:solidFill>
              </a:rPr>
              <a:t> </a:t>
            </a:r>
            <a:r>
              <a:rPr lang="en-AU" sz="2400" dirty="0" err="1">
                <a:solidFill>
                  <a:schemeClr val="bg1"/>
                </a:solidFill>
              </a:rPr>
              <a:t>elit</a:t>
            </a:r>
            <a:r>
              <a:rPr lang="en-AU" sz="2400" dirty="0">
                <a:solidFill>
                  <a:schemeClr val="bg1"/>
                </a:solidFill>
              </a:rPr>
              <a:t>. </a:t>
            </a:r>
            <a:r>
              <a:rPr lang="en-AU" sz="2400" dirty="0" err="1">
                <a:solidFill>
                  <a:schemeClr val="bg1"/>
                </a:solidFill>
              </a:rPr>
              <a:t>Suspendisse</a:t>
            </a:r>
            <a:r>
              <a:rPr lang="en-AU" sz="2400" dirty="0">
                <a:solidFill>
                  <a:schemeClr val="bg1"/>
                </a:solidFill>
              </a:rPr>
              <a:t> et </a:t>
            </a:r>
            <a:r>
              <a:rPr lang="en-AU" sz="2400" dirty="0" err="1">
                <a:solidFill>
                  <a:schemeClr val="bg1"/>
                </a:solidFill>
              </a:rPr>
              <a:t>vehicula</a:t>
            </a:r>
            <a:r>
              <a:rPr lang="en-AU" sz="2400" dirty="0">
                <a:solidFill>
                  <a:schemeClr val="bg1"/>
                </a:solidFill>
              </a:rPr>
              <a:t> </a:t>
            </a:r>
            <a:r>
              <a:rPr lang="en-AU" sz="2400" dirty="0" err="1">
                <a:solidFill>
                  <a:schemeClr val="bg1"/>
                </a:solidFill>
              </a:rPr>
              <a:t>risus</a:t>
            </a:r>
            <a:r>
              <a:rPr lang="en-AU" sz="2400" dirty="0">
                <a:solidFill>
                  <a:schemeClr val="bg1"/>
                </a:solidFill>
              </a:rPr>
              <a:t>. </a:t>
            </a:r>
            <a:r>
              <a:rPr lang="en-AU" sz="2400" dirty="0" err="1">
                <a:solidFill>
                  <a:schemeClr val="bg1"/>
                </a:solidFill>
              </a:rPr>
              <a:t>Mauris</a:t>
            </a:r>
            <a:r>
              <a:rPr lang="en-AU" sz="2400" dirty="0">
                <a:solidFill>
                  <a:schemeClr val="bg1"/>
                </a:solidFill>
              </a:rPr>
              <a:t> </a:t>
            </a:r>
            <a:r>
              <a:rPr lang="en-AU" sz="2400" dirty="0" err="1">
                <a:solidFill>
                  <a:schemeClr val="bg1"/>
                </a:solidFill>
              </a:rPr>
              <a:t>aliquet</a:t>
            </a:r>
            <a:r>
              <a:rPr lang="en-AU" sz="2400" dirty="0">
                <a:solidFill>
                  <a:schemeClr val="bg1"/>
                </a:solidFill>
              </a:rPr>
              <a:t> </a:t>
            </a:r>
            <a:r>
              <a:rPr lang="en-AU" sz="2400" dirty="0" err="1">
                <a:solidFill>
                  <a:schemeClr val="bg1"/>
                </a:solidFill>
              </a:rPr>
              <a:t>lectus</a:t>
            </a:r>
            <a:r>
              <a:rPr lang="en-AU" sz="2400" dirty="0">
                <a:solidFill>
                  <a:schemeClr val="bg1"/>
                </a:solidFill>
              </a:rPr>
              <a:t> </a:t>
            </a:r>
            <a:r>
              <a:rPr lang="en-AU" sz="2400" dirty="0" err="1">
                <a:solidFill>
                  <a:schemeClr val="bg1"/>
                </a:solidFill>
              </a:rPr>
              <a:t>urna</a:t>
            </a:r>
            <a:r>
              <a:rPr lang="en-AU" sz="2400" dirty="0">
                <a:solidFill>
                  <a:schemeClr val="bg1"/>
                </a:solidFill>
              </a:rPr>
              <a:t>, id cursus </a:t>
            </a:r>
            <a:r>
              <a:rPr lang="en-AU" sz="2400" dirty="0" err="1">
                <a:solidFill>
                  <a:schemeClr val="bg1"/>
                </a:solidFill>
              </a:rPr>
              <a:t>urna</a:t>
            </a:r>
            <a:r>
              <a:rPr lang="en-AU" sz="2400" dirty="0">
                <a:solidFill>
                  <a:schemeClr val="bg1"/>
                </a:solidFill>
              </a:rPr>
              <a:t> dapibus </a:t>
            </a:r>
            <a:r>
              <a:rPr lang="en-AU" sz="2400" dirty="0" err="1">
                <a:solidFill>
                  <a:schemeClr val="bg1"/>
                </a:solidFill>
              </a:rPr>
              <a:t>eu</a:t>
            </a:r>
            <a:r>
              <a:rPr lang="en-AU" sz="2400" dirty="0">
                <a:solidFill>
                  <a:schemeClr val="bg1"/>
                </a:solidFill>
              </a:rPr>
              <a:t>. </a:t>
            </a:r>
          </a:p>
          <a:p>
            <a:pPr algn="l"/>
            <a:r>
              <a:rPr lang="en-AU" sz="2400" dirty="0">
                <a:solidFill>
                  <a:schemeClr val="bg1"/>
                </a:solidFill>
              </a:rPr>
              <a:t>Nulla ante </a:t>
            </a:r>
            <a:r>
              <a:rPr lang="en-AU" sz="2400" dirty="0" err="1">
                <a:solidFill>
                  <a:schemeClr val="bg1"/>
                </a:solidFill>
              </a:rPr>
              <a:t>justo</a:t>
            </a:r>
            <a:r>
              <a:rPr lang="en-AU" sz="2400" dirty="0">
                <a:solidFill>
                  <a:schemeClr val="bg1"/>
                </a:solidFill>
              </a:rPr>
              <a:t>, </a:t>
            </a:r>
            <a:r>
              <a:rPr lang="en-AU" sz="2400" dirty="0" err="1">
                <a:solidFill>
                  <a:schemeClr val="bg1"/>
                </a:solidFill>
              </a:rPr>
              <a:t>ultricies</a:t>
            </a:r>
            <a:r>
              <a:rPr lang="en-AU" sz="2400" dirty="0">
                <a:solidFill>
                  <a:schemeClr val="bg1"/>
                </a:solidFill>
              </a:rPr>
              <a:t> sed nulla </a:t>
            </a:r>
            <a:r>
              <a:rPr lang="en-AU" sz="2400" dirty="0" err="1">
                <a:solidFill>
                  <a:schemeClr val="bg1"/>
                </a:solidFill>
              </a:rPr>
              <a:t>quis</a:t>
            </a:r>
            <a:r>
              <a:rPr lang="en-AU" sz="2400" dirty="0">
                <a:solidFill>
                  <a:schemeClr val="bg1"/>
                </a:solidFill>
              </a:rPr>
              <a:t>, </a:t>
            </a:r>
            <a:r>
              <a:rPr lang="en-AU" sz="2400" dirty="0" err="1">
                <a:solidFill>
                  <a:schemeClr val="bg1"/>
                </a:solidFill>
              </a:rPr>
              <a:t>facilisis</a:t>
            </a:r>
            <a:r>
              <a:rPr lang="en-AU" sz="2400" dirty="0">
                <a:solidFill>
                  <a:schemeClr val="bg1"/>
                </a:solidFill>
              </a:rPr>
              <a:t> </a:t>
            </a:r>
            <a:r>
              <a:rPr lang="en-AU" sz="2400" dirty="0" err="1">
                <a:solidFill>
                  <a:schemeClr val="bg1"/>
                </a:solidFill>
              </a:rPr>
              <a:t>consectetur</a:t>
            </a:r>
            <a:r>
              <a:rPr lang="en-AU" sz="2400" dirty="0">
                <a:solidFill>
                  <a:schemeClr val="bg1"/>
                </a:solidFill>
              </a:rPr>
              <a:t> magna. Morbi </a:t>
            </a:r>
            <a:r>
              <a:rPr lang="en-AU" sz="2400" dirty="0" err="1">
                <a:solidFill>
                  <a:schemeClr val="bg1"/>
                </a:solidFill>
              </a:rPr>
              <a:t>pellentesque</a:t>
            </a:r>
            <a:r>
              <a:rPr lang="en-AU" sz="2400" dirty="0">
                <a:solidFill>
                  <a:schemeClr val="bg1"/>
                </a:solidFill>
              </a:rPr>
              <a:t> </a:t>
            </a:r>
            <a:r>
              <a:rPr lang="en-AU" sz="2400" dirty="0" err="1">
                <a:solidFill>
                  <a:schemeClr val="bg1"/>
                </a:solidFill>
              </a:rPr>
              <a:t>turpis</a:t>
            </a:r>
            <a:r>
              <a:rPr lang="en-AU" sz="2400" dirty="0">
                <a:solidFill>
                  <a:schemeClr val="bg1"/>
                </a:solidFill>
              </a:rPr>
              <a:t> vel </a:t>
            </a:r>
            <a:r>
              <a:rPr lang="en-AU" sz="2400" dirty="0" err="1">
                <a:solidFill>
                  <a:schemeClr val="bg1"/>
                </a:solidFill>
              </a:rPr>
              <a:t>nisl</a:t>
            </a:r>
            <a:r>
              <a:rPr lang="en-AU" sz="2400" dirty="0">
                <a:solidFill>
                  <a:schemeClr val="bg1"/>
                </a:solidFill>
              </a:rPr>
              <a:t> </a:t>
            </a:r>
            <a:r>
              <a:rPr lang="en-AU" sz="2400" dirty="0" err="1">
                <a:solidFill>
                  <a:schemeClr val="bg1"/>
                </a:solidFill>
              </a:rPr>
              <a:t>scelerisque</a:t>
            </a:r>
            <a:r>
              <a:rPr lang="en-AU" sz="2400" dirty="0">
                <a:solidFill>
                  <a:schemeClr val="bg1"/>
                </a:solidFill>
              </a:rPr>
              <a:t> </a:t>
            </a:r>
            <a:r>
              <a:rPr lang="en-AU" sz="2400" dirty="0" err="1">
                <a:solidFill>
                  <a:schemeClr val="bg1"/>
                </a:solidFill>
              </a:rPr>
              <a:t>hendrerit</a:t>
            </a:r>
            <a:r>
              <a:rPr lang="en-AU" sz="2400" dirty="0">
                <a:solidFill>
                  <a:schemeClr val="bg1"/>
                </a:solidFill>
              </a:rPr>
              <a:t> </a:t>
            </a:r>
            <a:r>
              <a:rPr lang="en-AU" sz="2400" dirty="0" err="1">
                <a:solidFill>
                  <a:schemeClr val="bg1"/>
                </a:solidFill>
              </a:rPr>
              <a:t>ut</a:t>
            </a:r>
            <a:r>
              <a:rPr lang="en-AU" sz="2400" dirty="0">
                <a:solidFill>
                  <a:schemeClr val="bg1"/>
                </a:solidFill>
              </a:rPr>
              <a:t> pharetra </a:t>
            </a:r>
            <a:r>
              <a:rPr lang="en-AU" sz="2400" dirty="0" err="1">
                <a:solidFill>
                  <a:schemeClr val="bg1"/>
                </a:solidFill>
              </a:rPr>
              <a:t>lacus</a:t>
            </a:r>
            <a:r>
              <a:rPr lang="en-AU" sz="2400" dirty="0">
                <a:solidFill>
                  <a:schemeClr val="bg1"/>
                </a:solidFill>
              </a:rPr>
              <a:t>.</a:t>
            </a:r>
            <a:endParaRPr lang="en-US" sz="2400" dirty="0">
              <a:solidFill>
                <a:schemeClr val="bg1"/>
              </a:solidFill>
            </a:endParaRPr>
          </a:p>
          <a:p>
            <a:endParaRPr lang="en-US" sz="2400" dirty="0"/>
          </a:p>
        </p:txBody>
      </p:sp>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2AFBF988-1EF9-EE5C-B9B9-57CA257004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7A09FCC6-A13A-3224-B1A7-E1DED5976E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C65C6037-DD11-7D14-2717-C856867B9BE5}"/>
              </a:ext>
            </a:extLst>
          </p:cNvPr>
          <p:cNvSpPr>
            <a:spLocks noGrp="1"/>
          </p:cNvSpPr>
          <p:nvPr>
            <p:ph sz="quarter" idx="4" hasCustomPrompt="1"/>
          </p:nvPr>
        </p:nvSpPr>
        <p:spPr>
          <a:xfrm>
            <a:off x="6104468" y="-12700"/>
            <a:ext cx="6087532" cy="6857999"/>
          </a:xfrm>
          <a:solidFill>
            <a:srgbClr val="92D6E3"/>
          </a:solidFill>
        </p:spPr>
        <p:txBody>
          <a:bodyPr anchor="ctr"/>
          <a:lstStyle>
            <a:lvl1pPr algn="ctr">
              <a:defRPr/>
            </a:lvl1pPr>
          </a:lstStyle>
          <a:p>
            <a:pPr lvl="0"/>
            <a:r>
              <a:rPr lang="en-US" dirty="0"/>
              <a:t>Insert image</a:t>
            </a:r>
          </a:p>
        </p:txBody>
      </p:sp>
      <p:sp>
        <p:nvSpPr>
          <p:cNvPr id="2" name="Text Placeholder 15">
            <a:extLst>
              <a:ext uri="{FF2B5EF4-FFF2-40B4-BE49-F238E27FC236}">
                <a16:creationId xmlns:a16="http://schemas.microsoft.com/office/drawing/2014/main" id="{31121C2C-45B6-320F-7122-649226A8E93B}"/>
              </a:ext>
            </a:extLst>
          </p:cNvPr>
          <p:cNvSpPr>
            <a:spLocks noGrp="1"/>
          </p:cNvSpPr>
          <p:nvPr>
            <p:ph type="body" sz="quarter" idx="14" hasCustomPrompt="1"/>
          </p:nvPr>
        </p:nvSpPr>
        <p:spPr>
          <a:xfrm>
            <a:off x="421380" y="898192"/>
            <a:ext cx="5232444"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Tree>
    <p:extLst>
      <p:ext uri="{BB962C8B-B14F-4D97-AF65-F5344CB8AC3E}">
        <p14:creationId xmlns:p14="http://schemas.microsoft.com/office/powerpoint/2010/main" val="1264617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 colour | Half image | Indigen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9B110-22A3-E800-8542-5C8B7D12597B}"/>
              </a:ext>
            </a:extLst>
          </p:cNvPr>
          <p:cNvSpPr/>
          <p:nvPr/>
        </p:nvSpPr>
        <p:spPr>
          <a:xfrm>
            <a:off x="0" y="-12700"/>
            <a:ext cx="6104468" cy="68834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2AFBF988-1EF9-EE5C-B9B9-57CA25700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7A09FCC6-A13A-3224-B1A7-E1DED5976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C65C6037-DD11-7D14-2717-C856867B9BE5}"/>
              </a:ext>
            </a:extLst>
          </p:cNvPr>
          <p:cNvSpPr>
            <a:spLocks noGrp="1"/>
          </p:cNvSpPr>
          <p:nvPr>
            <p:ph sz="quarter" idx="4" hasCustomPrompt="1"/>
          </p:nvPr>
        </p:nvSpPr>
        <p:spPr>
          <a:xfrm>
            <a:off x="6104468" y="-12700"/>
            <a:ext cx="6087532" cy="6857999"/>
          </a:xfrm>
          <a:solidFill>
            <a:srgbClr val="92D6E3"/>
          </a:solidFill>
        </p:spPr>
        <p:txBody>
          <a:bodyPr anchor="ctr"/>
          <a:lstStyle>
            <a:lvl1pPr algn="ctr">
              <a:defRPr/>
            </a:lvl1pPr>
          </a:lstStyle>
          <a:p>
            <a:pPr lvl="0"/>
            <a:r>
              <a:rPr lang="en-US" dirty="0"/>
              <a:t>Insert image</a:t>
            </a:r>
          </a:p>
        </p:txBody>
      </p:sp>
      <p:sp>
        <p:nvSpPr>
          <p:cNvPr id="4" name="Subtitle 2">
            <a:extLst>
              <a:ext uri="{FF2B5EF4-FFF2-40B4-BE49-F238E27FC236}">
                <a16:creationId xmlns:a16="http://schemas.microsoft.com/office/drawing/2014/main" id="{98114CBF-E051-E6BF-9D60-FCB9872936EF}"/>
              </a:ext>
            </a:extLst>
          </p:cNvPr>
          <p:cNvSpPr>
            <a:spLocks noGrp="1"/>
          </p:cNvSpPr>
          <p:nvPr>
            <p:ph type="subTitle" idx="4294967295" hasCustomPrompt="1"/>
          </p:nvPr>
        </p:nvSpPr>
        <p:spPr>
          <a:xfrm>
            <a:off x="421379" y="3448417"/>
            <a:ext cx="5232445" cy="2965450"/>
          </a:xfrm>
        </p:spPr>
        <p:txBody>
          <a:bodyPr>
            <a:normAutofit/>
          </a:bodyPr>
          <a:lstStyle>
            <a:lvl1pPr>
              <a:defRPr sz="2200" baseline="0">
                <a:solidFill>
                  <a:schemeClr val="bg1"/>
                </a:solidFill>
                <a:latin typeface="Calibri" panose="020F0502020204030204" pitchFamily="34" charset="0"/>
              </a:defRPr>
            </a:lvl1pPr>
          </a:lstStyle>
          <a:p>
            <a:pPr algn="l"/>
            <a:r>
              <a:rPr lang="en-AU" sz="2400" dirty="0">
                <a:solidFill>
                  <a:schemeClr val="bg1"/>
                </a:solidFill>
              </a:rPr>
              <a:t>Lorem ipsum </a:t>
            </a:r>
            <a:r>
              <a:rPr lang="en-AU" sz="2400" dirty="0" err="1">
                <a:solidFill>
                  <a:schemeClr val="bg1"/>
                </a:solidFill>
              </a:rPr>
              <a:t>dolor</a:t>
            </a:r>
            <a:r>
              <a:rPr lang="en-AU" sz="2400" dirty="0">
                <a:solidFill>
                  <a:schemeClr val="bg1"/>
                </a:solidFill>
              </a:rPr>
              <a:t> sit </a:t>
            </a:r>
            <a:r>
              <a:rPr lang="en-AU" sz="2400" dirty="0" err="1">
                <a:solidFill>
                  <a:schemeClr val="bg1"/>
                </a:solidFill>
              </a:rPr>
              <a:t>amet</a:t>
            </a:r>
            <a:r>
              <a:rPr lang="en-AU" sz="2400" dirty="0">
                <a:solidFill>
                  <a:schemeClr val="bg1"/>
                </a:solidFill>
              </a:rPr>
              <a:t>, </a:t>
            </a:r>
            <a:r>
              <a:rPr lang="en-AU" sz="2400" dirty="0" err="1">
                <a:solidFill>
                  <a:schemeClr val="bg1"/>
                </a:solidFill>
              </a:rPr>
              <a:t>consectetur</a:t>
            </a:r>
            <a:r>
              <a:rPr lang="en-AU" sz="2400" dirty="0">
                <a:solidFill>
                  <a:schemeClr val="bg1"/>
                </a:solidFill>
              </a:rPr>
              <a:t> </a:t>
            </a:r>
            <a:r>
              <a:rPr lang="en-AU" sz="2400" dirty="0" err="1">
                <a:solidFill>
                  <a:schemeClr val="bg1"/>
                </a:solidFill>
              </a:rPr>
              <a:t>adipiscing</a:t>
            </a:r>
            <a:r>
              <a:rPr lang="en-AU" sz="2400" dirty="0">
                <a:solidFill>
                  <a:schemeClr val="bg1"/>
                </a:solidFill>
              </a:rPr>
              <a:t> </a:t>
            </a:r>
            <a:r>
              <a:rPr lang="en-AU" sz="2400" dirty="0" err="1">
                <a:solidFill>
                  <a:schemeClr val="bg1"/>
                </a:solidFill>
              </a:rPr>
              <a:t>elit</a:t>
            </a:r>
            <a:r>
              <a:rPr lang="en-AU" sz="2400" dirty="0">
                <a:solidFill>
                  <a:schemeClr val="bg1"/>
                </a:solidFill>
              </a:rPr>
              <a:t>. </a:t>
            </a:r>
            <a:r>
              <a:rPr lang="en-AU" sz="2400" dirty="0" err="1">
                <a:solidFill>
                  <a:schemeClr val="bg1"/>
                </a:solidFill>
              </a:rPr>
              <a:t>Suspendisse</a:t>
            </a:r>
            <a:r>
              <a:rPr lang="en-AU" sz="2400" dirty="0">
                <a:solidFill>
                  <a:schemeClr val="bg1"/>
                </a:solidFill>
              </a:rPr>
              <a:t> et </a:t>
            </a:r>
            <a:r>
              <a:rPr lang="en-AU" sz="2400" dirty="0" err="1">
                <a:solidFill>
                  <a:schemeClr val="bg1"/>
                </a:solidFill>
              </a:rPr>
              <a:t>vehicula</a:t>
            </a:r>
            <a:r>
              <a:rPr lang="en-AU" sz="2400" dirty="0">
                <a:solidFill>
                  <a:schemeClr val="bg1"/>
                </a:solidFill>
              </a:rPr>
              <a:t> </a:t>
            </a:r>
            <a:r>
              <a:rPr lang="en-AU" sz="2400" dirty="0" err="1">
                <a:solidFill>
                  <a:schemeClr val="bg1"/>
                </a:solidFill>
              </a:rPr>
              <a:t>risus</a:t>
            </a:r>
            <a:r>
              <a:rPr lang="en-AU" sz="2400" dirty="0">
                <a:solidFill>
                  <a:schemeClr val="bg1"/>
                </a:solidFill>
              </a:rPr>
              <a:t>. </a:t>
            </a:r>
            <a:r>
              <a:rPr lang="en-AU" sz="2400" dirty="0" err="1">
                <a:solidFill>
                  <a:schemeClr val="bg1"/>
                </a:solidFill>
              </a:rPr>
              <a:t>Mauris</a:t>
            </a:r>
            <a:r>
              <a:rPr lang="en-AU" sz="2400" dirty="0">
                <a:solidFill>
                  <a:schemeClr val="bg1"/>
                </a:solidFill>
              </a:rPr>
              <a:t> </a:t>
            </a:r>
            <a:r>
              <a:rPr lang="en-AU" sz="2400" dirty="0" err="1">
                <a:solidFill>
                  <a:schemeClr val="bg1"/>
                </a:solidFill>
              </a:rPr>
              <a:t>aliquet</a:t>
            </a:r>
            <a:r>
              <a:rPr lang="en-AU" sz="2400" dirty="0">
                <a:solidFill>
                  <a:schemeClr val="bg1"/>
                </a:solidFill>
              </a:rPr>
              <a:t> </a:t>
            </a:r>
            <a:r>
              <a:rPr lang="en-AU" sz="2400" dirty="0" err="1">
                <a:solidFill>
                  <a:schemeClr val="bg1"/>
                </a:solidFill>
              </a:rPr>
              <a:t>lectus</a:t>
            </a:r>
            <a:r>
              <a:rPr lang="en-AU" sz="2400" dirty="0">
                <a:solidFill>
                  <a:schemeClr val="bg1"/>
                </a:solidFill>
              </a:rPr>
              <a:t> </a:t>
            </a:r>
            <a:r>
              <a:rPr lang="en-AU" sz="2400" dirty="0" err="1">
                <a:solidFill>
                  <a:schemeClr val="bg1"/>
                </a:solidFill>
              </a:rPr>
              <a:t>urna</a:t>
            </a:r>
            <a:r>
              <a:rPr lang="en-AU" sz="2400" dirty="0">
                <a:solidFill>
                  <a:schemeClr val="bg1"/>
                </a:solidFill>
              </a:rPr>
              <a:t>, id cursus </a:t>
            </a:r>
            <a:r>
              <a:rPr lang="en-AU" sz="2400" dirty="0" err="1">
                <a:solidFill>
                  <a:schemeClr val="bg1"/>
                </a:solidFill>
              </a:rPr>
              <a:t>urna</a:t>
            </a:r>
            <a:r>
              <a:rPr lang="en-AU" sz="2400" dirty="0">
                <a:solidFill>
                  <a:schemeClr val="bg1"/>
                </a:solidFill>
              </a:rPr>
              <a:t> dapibus </a:t>
            </a:r>
            <a:r>
              <a:rPr lang="en-AU" sz="2400" dirty="0" err="1">
                <a:solidFill>
                  <a:schemeClr val="bg1"/>
                </a:solidFill>
              </a:rPr>
              <a:t>eu</a:t>
            </a:r>
            <a:r>
              <a:rPr lang="en-AU" sz="2400" dirty="0">
                <a:solidFill>
                  <a:schemeClr val="bg1"/>
                </a:solidFill>
              </a:rPr>
              <a:t>. </a:t>
            </a:r>
          </a:p>
          <a:p>
            <a:pPr algn="l"/>
            <a:r>
              <a:rPr lang="en-AU" sz="2400" dirty="0">
                <a:solidFill>
                  <a:schemeClr val="bg1"/>
                </a:solidFill>
              </a:rPr>
              <a:t>Nulla ante </a:t>
            </a:r>
            <a:r>
              <a:rPr lang="en-AU" sz="2400" dirty="0" err="1">
                <a:solidFill>
                  <a:schemeClr val="bg1"/>
                </a:solidFill>
              </a:rPr>
              <a:t>justo</a:t>
            </a:r>
            <a:r>
              <a:rPr lang="en-AU" sz="2400" dirty="0">
                <a:solidFill>
                  <a:schemeClr val="bg1"/>
                </a:solidFill>
              </a:rPr>
              <a:t>, </a:t>
            </a:r>
            <a:r>
              <a:rPr lang="en-AU" sz="2400" dirty="0" err="1">
                <a:solidFill>
                  <a:schemeClr val="bg1"/>
                </a:solidFill>
              </a:rPr>
              <a:t>ultricies</a:t>
            </a:r>
            <a:r>
              <a:rPr lang="en-AU" sz="2400" dirty="0">
                <a:solidFill>
                  <a:schemeClr val="bg1"/>
                </a:solidFill>
              </a:rPr>
              <a:t> sed nulla </a:t>
            </a:r>
            <a:r>
              <a:rPr lang="en-AU" sz="2400" dirty="0" err="1">
                <a:solidFill>
                  <a:schemeClr val="bg1"/>
                </a:solidFill>
              </a:rPr>
              <a:t>quis</a:t>
            </a:r>
            <a:r>
              <a:rPr lang="en-AU" sz="2400" dirty="0">
                <a:solidFill>
                  <a:schemeClr val="bg1"/>
                </a:solidFill>
              </a:rPr>
              <a:t>, </a:t>
            </a:r>
            <a:r>
              <a:rPr lang="en-AU" sz="2400" dirty="0" err="1">
                <a:solidFill>
                  <a:schemeClr val="bg1"/>
                </a:solidFill>
              </a:rPr>
              <a:t>facilisis</a:t>
            </a:r>
            <a:r>
              <a:rPr lang="en-AU" sz="2400" dirty="0">
                <a:solidFill>
                  <a:schemeClr val="bg1"/>
                </a:solidFill>
              </a:rPr>
              <a:t> </a:t>
            </a:r>
            <a:r>
              <a:rPr lang="en-AU" sz="2400" dirty="0" err="1">
                <a:solidFill>
                  <a:schemeClr val="bg1"/>
                </a:solidFill>
              </a:rPr>
              <a:t>consectetur</a:t>
            </a:r>
            <a:r>
              <a:rPr lang="en-AU" sz="2400" dirty="0">
                <a:solidFill>
                  <a:schemeClr val="bg1"/>
                </a:solidFill>
              </a:rPr>
              <a:t> magna. Morbi </a:t>
            </a:r>
            <a:r>
              <a:rPr lang="en-AU" sz="2400" dirty="0" err="1">
                <a:solidFill>
                  <a:schemeClr val="bg1"/>
                </a:solidFill>
              </a:rPr>
              <a:t>pellentesque</a:t>
            </a:r>
            <a:r>
              <a:rPr lang="en-AU" sz="2400" dirty="0">
                <a:solidFill>
                  <a:schemeClr val="bg1"/>
                </a:solidFill>
              </a:rPr>
              <a:t> </a:t>
            </a:r>
            <a:r>
              <a:rPr lang="en-AU" sz="2400" dirty="0" err="1">
                <a:solidFill>
                  <a:schemeClr val="bg1"/>
                </a:solidFill>
              </a:rPr>
              <a:t>turpis</a:t>
            </a:r>
            <a:r>
              <a:rPr lang="en-AU" sz="2400" dirty="0">
                <a:solidFill>
                  <a:schemeClr val="bg1"/>
                </a:solidFill>
              </a:rPr>
              <a:t> vel </a:t>
            </a:r>
            <a:r>
              <a:rPr lang="en-AU" sz="2400" dirty="0" err="1">
                <a:solidFill>
                  <a:schemeClr val="bg1"/>
                </a:solidFill>
              </a:rPr>
              <a:t>nisl</a:t>
            </a:r>
            <a:r>
              <a:rPr lang="en-AU" sz="2400" dirty="0">
                <a:solidFill>
                  <a:schemeClr val="bg1"/>
                </a:solidFill>
              </a:rPr>
              <a:t> </a:t>
            </a:r>
            <a:r>
              <a:rPr lang="en-AU" sz="2400" dirty="0" err="1">
                <a:solidFill>
                  <a:schemeClr val="bg1"/>
                </a:solidFill>
              </a:rPr>
              <a:t>scelerisque</a:t>
            </a:r>
            <a:r>
              <a:rPr lang="en-AU" sz="2400" dirty="0">
                <a:solidFill>
                  <a:schemeClr val="bg1"/>
                </a:solidFill>
              </a:rPr>
              <a:t> </a:t>
            </a:r>
            <a:r>
              <a:rPr lang="en-AU" sz="2400" dirty="0" err="1">
                <a:solidFill>
                  <a:schemeClr val="bg1"/>
                </a:solidFill>
              </a:rPr>
              <a:t>hendrerit</a:t>
            </a:r>
            <a:r>
              <a:rPr lang="en-AU" sz="2400" dirty="0">
                <a:solidFill>
                  <a:schemeClr val="bg1"/>
                </a:solidFill>
              </a:rPr>
              <a:t> </a:t>
            </a:r>
            <a:r>
              <a:rPr lang="en-AU" sz="2400" dirty="0" err="1">
                <a:solidFill>
                  <a:schemeClr val="bg1"/>
                </a:solidFill>
              </a:rPr>
              <a:t>ut</a:t>
            </a:r>
            <a:r>
              <a:rPr lang="en-AU" sz="2400" dirty="0">
                <a:solidFill>
                  <a:schemeClr val="bg1"/>
                </a:solidFill>
              </a:rPr>
              <a:t> pharetra </a:t>
            </a:r>
            <a:r>
              <a:rPr lang="en-AU" sz="2400" dirty="0" err="1">
                <a:solidFill>
                  <a:schemeClr val="bg1"/>
                </a:solidFill>
              </a:rPr>
              <a:t>lacus</a:t>
            </a:r>
            <a:r>
              <a:rPr lang="en-AU" sz="2400" dirty="0">
                <a:solidFill>
                  <a:schemeClr val="bg1"/>
                </a:solidFill>
              </a:rPr>
              <a:t>.</a:t>
            </a:r>
            <a:endParaRPr lang="en-US" sz="2400" dirty="0">
              <a:solidFill>
                <a:schemeClr val="bg1"/>
              </a:solidFill>
            </a:endParaRPr>
          </a:p>
          <a:p>
            <a:endParaRPr lang="en-US" sz="2400" dirty="0"/>
          </a:p>
        </p:txBody>
      </p:sp>
      <p:sp>
        <p:nvSpPr>
          <p:cNvPr id="5" name="Text Placeholder 15">
            <a:extLst>
              <a:ext uri="{FF2B5EF4-FFF2-40B4-BE49-F238E27FC236}">
                <a16:creationId xmlns:a16="http://schemas.microsoft.com/office/drawing/2014/main" id="{89475751-96EA-A4C0-76EC-46882AA5DBB7}"/>
              </a:ext>
            </a:extLst>
          </p:cNvPr>
          <p:cNvSpPr>
            <a:spLocks noGrp="1"/>
          </p:cNvSpPr>
          <p:nvPr>
            <p:ph type="body" sz="quarter" idx="14" hasCustomPrompt="1"/>
          </p:nvPr>
        </p:nvSpPr>
        <p:spPr>
          <a:xfrm>
            <a:off x="421380" y="1179546"/>
            <a:ext cx="5232444"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6" name="Picture 5">
            <a:extLst>
              <a:ext uri="{FF2B5EF4-FFF2-40B4-BE49-F238E27FC236}">
                <a16:creationId xmlns:a16="http://schemas.microsoft.com/office/drawing/2014/main" id="{A2B0ACF8-7BFD-EF2F-AF98-470FB0A340C1}"/>
              </a:ext>
            </a:extLst>
          </p:cNvPr>
          <p:cNvPicPr>
            <a:picLocks noChangeAspect="1"/>
          </p:cNvPicPr>
          <p:nvPr userDrawn="1"/>
        </p:nvPicPr>
        <p:blipFill rotWithShape="1">
          <a:blip r:embed="rId3"/>
          <a:srcRect l="13219" t="1" r="18193" b="73828"/>
          <a:stretch/>
        </p:blipFill>
        <p:spPr>
          <a:xfrm rot="10800000">
            <a:off x="-2" y="25399"/>
            <a:ext cx="6087531" cy="1865656"/>
          </a:xfrm>
          <a:prstGeom prst="rect">
            <a:avLst/>
          </a:prstGeom>
        </p:spPr>
      </p:pic>
    </p:spTree>
    <p:extLst>
      <p:ext uri="{BB962C8B-B14F-4D97-AF65-F5344CB8AC3E}">
        <p14:creationId xmlns:p14="http://schemas.microsoft.com/office/powerpoint/2010/main" val="688049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s | Corporat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7C7521-DFC1-5AC4-C05A-DB6FF758FEAD}"/>
              </a:ext>
            </a:extLst>
          </p:cNvPr>
          <p:cNvSpPr/>
          <p:nvPr userDrawn="1"/>
        </p:nvSpPr>
        <p:spPr>
          <a:xfrm>
            <a:off x="-284480" y="0"/>
            <a:ext cx="57099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3" name="Content Placeholder 5">
            <a:extLst>
              <a:ext uri="{FF2B5EF4-FFF2-40B4-BE49-F238E27FC236}">
                <a16:creationId xmlns:a16="http://schemas.microsoft.com/office/drawing/2014/main" id="{7F40DE39-8A61-9270-82AA-8C97970ACA00}"/>
              </a:ext>
            </a:extLst>
          </p:cNvPr>
          <p:cNvSpPr>
            <a:spLocks noGrp="1"/>
          </p:cNvSpPr>
          <p:nvPr>
            <p:ph sz="quarter" idx="4" hasCustomPrompt="1"/>
          </p:nvPr>
        </p:nvSpPr>
        <p:spPr>
          <a:xfrm>
            <a:off x="8795845" y="-11340"/>
            <a:ext cx="3409034" cy="3477558"/>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775262B7-176B-54A3-9439-7FFB28928239}"/>
              </a:ext>
            </a:extLst>
          </p:cNvPr>
          <p:cNvSpPr>
            <a:spLocks noGrp="1"/>
          </p:cNvSpPr>
          <p:nvPr>
            <p:ph sz="quarter" idx="10" hasCustomPrompt="1"/>
          </p:nvPr>
        </p:nvSpPr>
        <p:spPr>
          <a:xfrm>
            <a:off x="5425442" y="3466217"/>
            <a:ext cx="3383280" cy="3424834"/>
          </a:xfrm>
          <a:solidFill>
            <a:srgbClr val="92D6E3"/>
          </a:solidFill>
        </p:spPr>
        <p:txBody>
          <a:bodyPr anchor="ctr"/>
          <a:lstStyle>
            <a:lvl1pPr algn="ctr">
              <a:defRPr/>
            </a:lvl1pPr>
          </a:lstStyle>
          <a:p>
            <a:pPr lvl="0"/>
            <a:r>
              <a:rPr lang="en-US" dirty="0"/>
              <a:t>Insert image</a:t>
            </a:r>
          </a:p>
        </p:txBody>
      </p:sp>
      <p:sp>
        <p:nvSpPr>
          <p:cNvPr id="4" name="Text Placeholder 3">
            <a:extLst>
              <a:ext uri="{FF2B5EF4-FFF2-40B4-BE49-F238E27FC236}">
                <a16:creationId xmlns:a16="http://schemas.microsoft.com/office/drawing/2014/main" id="{0BAEFCBB-AD52-9A9F-7D6F-50EF906A148B}"/>
              </a:ext>
            </a:extLst>
          </p:cNvPr>
          <p:cNvSpPr>
            <a:spLocks noGrp="1"/>
          </p:cNvSpPr>
          <p:nvPr>
            <p:ph type="body" sz="quarter" idx="11" hasCustomPrompt="1"/>
          </p:nvPr>
        </p:nvSpPr>
        <p:spPr>
          <a:xfrm>
            <a:off x="5426075" y="-111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
        <p:nvSpPr>
          <p:cNvPr id="7" name="Text Placeholder 13">
            <a:extLst>
              <a:ext uri="{FF2B5EF4-FFF2-40B4-BE49-F238E27FC236}">
                <a16:creationId xmlns:a16="http://schemas.microsoft.com/office/drawing/2014/main" id="{BD72911E-8CC2-9116-35A1-388F0DB18E5E}"/>
              </a:ext>
            </a:extLst>
          </p:cNvPr>
          <p:cNvSpPr>
            <a:spLocks noGrp="1"/>
          </p:cNvSpPr>
          <p:nvPr>
            <p:ph type="body" sz="quarter" idx="13" hasCustomPrompt="1"/>
          </p:nvPr>
        </p:nvSpPr>
        <p:spPr>
          <a:xfrm>
            <a:off x="68278" y="3521969"/>
            <a:ext cx="5056569" cy="2438400"/>
          </a:xfrm>
        </p:spPr>
        <p:txBody>
          <a:bodyPr lIns="90000">
            <a:noAutofit/>
          </a:bodyPr>
          <a:lstStyle>
            <a:lvl1pPr marL="0" marR="0" indent="0" algn="l" defTabSz="914400" rtl="0" eaLnBrk="1" fontAlgn="auto" latinLnBrk="0" hangingPunct="1">
              <a:lnSpc>
                <a:spcPct val="100000"/>
              </a:lnSpc>
              <a:spcBef>
                <a:spcPts val="0"/>
              </a:spcBef>
              <a:spcAft>
                <a:spcPts val="600"/>
              </a:spcAft>
              <a:buClrTx/>
              <a:buSzTx/>
              <a:buFontTx/>
              <a:buNone/>
              <a:tabLst/>
              <a:defRPr b="0" i="0" baseline="0">
                <a:solidFill>
                  <a:schemeClr val="bg1"/>
                </a:solidFill>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8" name="Text Placeholder 15">
            <a:extLst>
              <a:ext uri="{FF2B5EF4-FFF2-40B4-BE49-F238E27FC236}">
                <a16:creationId xmlns:a16="http://schemas.microsoft.com/office/drawing/2014/main" id="{3B2F9A4D-EA5F-354F-A6A0-C310B3C9360B}"/>
              </a:ext>
            </a:extLst>
          </p:cNvPr>
          <p:cNvSpPr>
            <a:spLocks noGrp="1"/>
          </p:cNvSpPr>
          <p:nvPr>
            <p:ph type="body" sz="quarter" idx="14" hasCustomPrompt="1"/>
          </p:nvPr>
        </p:nvSpPr>
        <p:spPr>
          <a:xfrm>
            <a:off x="63897" y="897631"/>
            <a:ext cx="5060950"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000" b="1" kern="1200" baseline="0" noProof="0" dirty="0">
                <a:solidFill>
                  <a:schemeClr val="accent3"/>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
        <p:nvSpPr>
          <p:cNvPr id="2" name="Text Placeholder 3">
            <a:extLst>
              <a:ext uri="{FF2B5EF4-FFF2-40B4-BE49-F238E27FC236}">
                <a16:creationId xmlns:a16="http://schemas.microsoft.com/office/drawing/2014/main" id="{7FA4A85D-CE16-E98A-CC17-6F58D3495C7A}"/>
              </a:ext>
            </a:extLst>
          </p:cNvPr>
          <p:cNvSpPr>
            <a:spLocks noGrp="1"/>
          </p:cNvSpPr>
          <p:nvPr>
            <p:ph type="body" sz="quarter" idx="15" hasCustomPrompt="1"/>
          </p:nvPr>
        </p:nvSpPr>
        <p:spPr>
          <a:xfrm>
            <a:off x="8834437" y="34655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Tree>
    <p:extLst>
      <p:ext uri="{BB962C8B-B14F-4D97-AF65-F5344CB8AC3E}">
        <p14:creationId xmlns:p14="http://schemas.microsoft.com/office/powerpoint/2010/main" val="1161749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s | Indigenou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7C7521-DFC1-5AC4-C05A-DB6FF758FEAD}"/>
              </a:ext>
            </a:extLst>
          </p:cNvPr>
          <p:cNvSpPr/>
          <p:nvPr/>
        </p:nvSpPr>
        <p:spPr>
          <a:xfrm>
            <a:off x="-284480" y="0"/>
            <a:ext cx="57099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3" name="Content Placeholder 5">
            <a:extLst>
              <a:ext uri="{FF2B5EF4-FFF2-40B4-BE49-F238E27FC236}">
                <a16:creationId xmlns:a16="http://schemas.microsoft.com/office/drawing/2014/main" id="{7F40DE39-8A61-9270-82AA-8C97970ACA00}"/>
              </a:ext>
            </a:extLst>
          </p:cNvPr>
          <p:cNvSpPr>
            <a:spLocks noGrp="1"/>
          </p:cNvSpPr>
          <p:nvPr>
            <p:ph sz="quarter" idx="4" hasCustomPrompt="1"/>
          </p:nvPr>
        </p:nvSpPr>
        <p:spPr>
          <a:xfrm>
            <a:off x="8795845" y="-11340"/>
            <a:ext cx="3409034" cy="3477558"/>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775262B7-176B-54A3-9439-7FFB28928239}"/>
              </a:ext>
            </a:extLst>
          </p:cNvPr>
          <p:cNvSpPr>
            <a:spLocks noGrp="1"/>
          </p:cNvSpPr>
          <p:nvPr>
            <p:ph sz="quarter" idx="10" hasCustomPrompt="1"/>
          </p:nvPr>
        </p:nvSpPr>
        <p:spPr>
          <a:xfrm>
            <a:off x="5425442" y="3466217"/>
            <a:ext cx="3383280" cy="3424834"/>
          </a:xfrm>
          <a:solidFill>
            <a:srgbClr val="92D6E3"/>
          </a:solidFill>
        </p:spPr>
        <p:txBody>
          <a:bodyPr anchor="ctr"/>
          <a:lstStyle>
            <a:lvl1pPr algn="ctr">
              <a:defRPr/>
            </a:lvl1pPr>
          </a:lstStyle>
          <a:p>
            <a:pPr lvl="0"/>
            <a:r>
              <a:rPr lang="en-US" dirty="0"/>
              <a:t>Insert image</a:t>
            </a:r>
          </a:p>
        </p:txBody>
      </p:sp>
      <p:sp>
        <p:nvSpPr>
          <p:cNvPr id="7" name="Text Placeholder 13">
            <a:extLst>
              <a:ext uri="{FF2B5EF4-FFF2-40B4-BE49-F238E27FC236}">
                <a16:creationId xmlns:a16="http://schemas.microsoft.com/office/drawing/2014/main" id="{BD72911E-8CC2-9116-35A1-388F0DB18E5E}"/>
              </a:ext>
            </a:extLst>
          </p:cNvPr>
          <p:cNvSpPr>
            <a:spLocks noGrp="1"/>
          </p:cNvSpPr>
          <p:nvPr>
            <p:ph type="body" sz="quarter" idx="13" hasCustomPrompt="1"/>
          </p:nvPr>
        </p:nvSpPr>
        <p:spPr>
          <a:xfrm>
            <a:off x="68278" y="3815046"/>
            <a:ext cx="5056569"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8" name="Text Placeholder 15">
            <a:extLst>
              <a:ext uri="{FF2B5EF4-FFF2-40B4-BE49-F238E27FC236}">
                <a16:creationId xmlns:a16="http://schemas.microsoft.com/office/drawing/2014/main" id="{3B2F9A4D-EA5F-354F-A6A0-C310B3C9360B}"/>
              </a:ext>
            </a:extLst>
          </p:cNvPr>
          <p:cNvSpPr>
            <a:spLocks noGrp="1"/>
          </p:cNvSpPr>
          <p:nvPr>
            <p:ph type="body" sz="quarter" idx="14" hasCustomPrompt="1"/>
          </p:nvPr>
        </p:nvSpPr>
        <p:spPr>
          <a:xfrm>
            <a:off x="63897" y="1513241"/>
            <a:ext cx="5060950"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2" name="Picture 1">
            <a:extLst>
              <a:ext uri="{FF2B5EF4-FFF2-40B4-BE49-F238E27FC236}">
                <a16:creationId xmlns:a16="http://schemas.microsoft.com/office/drawing/2014/main" id="{83F71BC7-B86A-CFED-862C-09BBF99B5DAB}"/>
              </a:ext>
            </a:extLst>
          </p:cNvPr>
          <p:cNvPicPr>
            <a:picLocks noChangeAspect="1"/>
          </p:cNvPicPr>
          <p:nvPr userDrawn="1"/>
        </p:nvPicPr>
        <p:blipFill rotWithShape="1">
          <a:blip r:embed="rId2"/>
          <a:srcRect l="16789" t="54855" r="26132" b="31676"/>
          <a:stretch/>
        </p:blipFill>
        <p:spPr>
          <a:xfrm>
            <a:off x="-287951" y="0"/>
            <a:ext cx="5709920" cy="1383323"/>
          </a:xfrm>
          <a:prstGeom prst="rect">
            <a:avLst/>
          </a:prstGeom>
        </p:spPr>
      </p:pic>
      <p:sp>
        <p:nvSpPr>
          <p:cNvPr id="9" name="Text Placeholder 3">
            <a:extLst>
              <a:ext uri="{FF2B5EF4-FFF2-40B4-BE49-F238E27FC236}">
                <a16:creationId xmlns:a16="http://schemas.microsoft.com/office/drawing/2014/main" id="{5A1A45BF-E2A0-BE88-99F0-51951196A387}"/>
              </a:ext>
            </a:extLst>
          </p:cNvPr>
          <p:cNvSpPr>
            <a:spLocks noGrp="1"/>
          </p:cNvSpPr>
          <p:nvPr>
            <p:ph type="body" sz="quarter" idx="11" hasCustomPrompt="1"/>
          </p:nvPr>
        </p:nvSpPr>
        <p:spPr>
          <a:xfrm>
            <a:off x="5426075" y="-111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
        <p:nvSpPr>
          <p:cNvPr id="10" name="Text Placeholder 3">
            <a:extLst>
              <a:ext uri="{FF2B5EF4-FFF2-40B4-BE49-F238E27FC236}">
                <a16:creationId xmlns:a16="http://schemas.microsoft.com/office/drawing/2014/main" id="{565E1F41-AB2D-22F2-32F8-D06F1EABD6E7}"/>
              </a:ext>
            </a:extLst>
          </p:cNvPr>
          <p:cNvSpPr>
            <a:spLocks noGrp="1"/>
          </p:cNvSpPr>
          <p:nvPr>
            <p:ph type="body" sz="quarter" idx="15" hasCustomPrompt="1"/>
          </p:nvPr>
        </p:nvSpPr>
        <p:spPr>
          <a:xfrm>
            <a:off x="8834437" y="34655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Tree>
    <p:extLst>
      <p:ext uri="{BB962C8B-B14F-4D97-AF65-F5344CB8AC3E}">
        <p14:creationId xmlns:p14="http://schemas.microsoft.com/office/powerpoint/2010/main" val="550722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Corporate">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656224-0E3E-1BB8-E5CF-2CE0188CE7C4}"/>
              </a:ext>
            </a:extLst>
          </p:cNvPr>
          <p:cNvSpPr>
            <a:spLocks noGrp="1"/>
          </p:cNvSpPr>
          <p:nvPr>
            <p:ph type="body" sz="quarter" idx="10" hasCustomPrompt="1"/>
          </p:nvPr>
        </p:nvSpPr>
        <p:spPr>
          <a:xfrm>
            <a:off x="789782" y="2330875"/>
            <a:ext cx="10612437" cy="1450611"/>
          </a:xfrm>
        </p:spPr>
        <p:txBody>
          <a:bodyPr/>
          <a:lstStyle>
            <a:lvl1pPr algn="ctr">
              <a:defRPr sz="5000" b="1" i="0" baseline="0">
                <a:solidFill>
                  <a:schemeClr val="bg1"/>
                </a:solidFill>
                <a:latin typeface="Calibri" panose="020F0502020204030204" pitchFamily="34" charset="0"/>
              </a:defRPr>
            </a:lvl1pPr>
          </a:lstStyle>
          <a:p>
            <a:pPr algn="ctr"/>
            <a:r>
              <a:rPr lang="en-US" dirty="0">
                <a:solidFill>
                  <a:schemeClr val="bg1"/>
                </a:solidFill>
                <a:latin typeface="Calibri" panose="020F0502020204030204" pitchFamily="34" charset="0"/>
                <a:cs typeface="Calibri" panose="020F0502020204030204" pitchFamily="34" charset="0"/>
              </a:rPr>
              <a:t>“Pull-quote lorem ipsum dolor sit </a:t>
            </a:r>
            <a:r>
              <a:rPr lang="en-US" dirty="0" err="1">
                <a:solidFill>
                  <a:schemeClr val="bg1"/>
                </a:solidFill>
                <a:latin typeface="Calibri" panose="020F0502020204030204" pitchFamily="34" charset="0"/>
                <a:cs typeface="Calibri" panose="020F0502020204030204" pitchFamily="34" charset="0"/>
              </a:rPr>
              <a:t>amet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consequitus</a:t>
            </a:r>
            <a:r>
              <a:rPr lang="en-US" dirty="0">
                <a:solidFill>
                  <a:schemeClr val="bg1"/>
                </a:solidFill>
                <a:latin typeface="Calibri" panose="020F0502020204030204" pitchFamily="34" charset="0"/>
                <a:cs typeface="Calibri" panose="020F0502020204030204" pitchFamily="34" charset="0"/>
              </a:rPr>
              <a:t> alum forma </a:t>
            </a:r>
            <a:r>
              <a:rPr lang="en-US" dirty="0" err="1">
                <a:solidFill>
                  <a:schemeClr val="bg1"/>
                </a:solidFill>
                <a:latin typeface="Calibri" panose="020F0502020204030204" pitchFamily="34" charset="0"/>
                <a:cs typeface="Calibri" panose="020F0502020204030204" pitchFamily="34" charset="0"/>
              </a:rPr>
              <a:t>colom</a:t>
            </a:r>
            <a:r>
              <a:rPr lang="en-US" dirty="0">
                <a:solidFill>
                  <a:schemeClr val="bg1"/>
                </a:solidFill>
                <a:latin typeface="Calibri" panose="020F0502020204030204" pitchFamily="34" charset="0"/>
                <a:cs typeface="Calibri" panose="020F0502020204030204" pitchFamily="34" charset="0"/>
              </a:rPr>
              <a:t>.”</a:t>
            </a:r>
          </a:p>
        </p:txBody>
      </p:sp>
      <p:sp>
        <p:nvSpPr>
          <p:cNvPr id="6" name="Text Placeholder 5">
            <a:extLst>
              <a:ext uri="{FF2B5EF4-FFF2-40B4-BE49-F238E27FC236}">
                <a16:creationId xmlns:a16="http://schemas.microsoft.com/office/drawing/2014/main" id="{76784A9A-82E8-9581-ED47-38B257D276BF}"/>
              </a:ext>
            </a:extLst>
          </p:cNvPr>
          <p:cNvSpPr>
            <a:spLocks noGrp="1"/>
          </p:cNvSpPr>
          <p:nvPr>
            <p:ph type="body" sz="quarter" idx="11" hasCustomPrompt="1"/>
          </p:nvPr>
        </p:nvSpPr>
        <p:spPr>
          <a:xfrm>
            <a:off x="3438525" y="4111625"/>
            <a:ext cx="5314950" cy="855663"/>
          </a:xfrm>
        </p:spPr>
        <p:txBody>
          <a:bodyPr/>
          <a:lstStyle>
            <a:lvl1pPr algn="ctr">
              <a:defRPr baseline="0">
                <a:solidFill>
                  <a:schemeClr val="bg1"/>
                </a:solidFill>
                <a:latin typeface="Calibri" panose="020F0502020204030204" pitchFamily="34" charset="0"/>
              </a:defRPr>
            </a:lvl1pPr>
          </a:lstStyle>
          <a:p>
            <a:pPr algn="ctr">
              <a:spcBef>
                <a:spcPts val="3200"/>
              </a:spcBef>
            </a:pPr>
            <a:r>
              <a:rPr lang="en-US" sz="2400" dirty="0">
                <a:solidFill>
                  <a:schemeClr val="bg1"/>
                </a:solidFill>
                <a:latin typeface="Calibri" panose="020F0502020204030204" pitchFamily="34" charset="0"/>
                <a:cs typeface="Calibri" panose="020F0502020204030204" pitchFamily="34" charset="0"/>
              </a:rPr>
              <a:t>— FirstName </a:t>
            </a:r>
            <a:r>
              <a:rPr lang="en-US" sz="2400" dirty="0" err="1">
                <a:solidFill>
                  <a:schemeClr val="bg1"/>
                </a:solidFill>
                <a:latin typeface="Calibri" panose="020F0502020204030204" pitchFamily="34" charset="0"/>
                <a:cs typeface="Calibri" panose="020F0502020204030204" pitchFamily="34" charset="0"/>
              </a:rPr>
              <a:t>LastName</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880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Indigenous">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D57DF-BEC6-644D-2541-FE54BF3B2630}"/>
              </a:ext>
            </a:extLst>
          </p:cNvPr>
          <p:cNvPicPr>
            <a:picLocks noChangeAspect="1"/>
          </p:cNvPicPr>
          <p:nvPr userDrawn="1"/>
        </p:nvPicPr>
        <p:blipFill rotWithShape="1">
          <a:blip r:embed="rId2"/>
          <a:srcRect l="14219" t="78077" r="14219" b="10322"/>
          <a:stretch/>
        </p:blipFill>
        <p:spPr>
          <a:xfrm>
            <a:off x="0" y="-1"/>
            <a:ext cx="12226169" cy="1591200"/>
          </a:xfrm>
          <a:prstGeom prst="rect">
            <a:avLst/>
          </a:prstGeom>
        </p:spPr>
      </p:pic>
      <p:sp>
        <p:nvSpPr>
          <p:cNvPr id="2" name="Text Placeholder 3">
            <a:extLst>
              <a:ext uri="{FF2B5EF4-FFF2-40B4-BE49-F238E27FC236}">
                <a16:creationId xmlns:a16="http://schemas.microsoft.com/office/drawing/2014/main" id="{F130C16D-487A-7762-0169-45AB79C85B2F}"/>
              </a:ext>
            </a:extLst>
          </p:cNvPr>
          <p:cNvSpPr>
            <a:spLocks noGrp="1"/>
          </p:cNvSpPr>
          <p:nvPr>
            <p:ph type="body" sz="quarter" idx="10" hasCustomPrompt="1"/>
          </p:nvPr>
        </p:nvSpPr>
        <p:spPr>
          <a:xfrm>
            <a:off x="789782" y="2330875"/>
            <a:ext cx="10612437" cy="1450611"/>
          </a:xfrm>
        </p:spPr>
        <p:txBody>
          <a:bodyPr/>
          <a:lstStyle>
            <a:lvl1pPr algn="ctr">
              <a:defRPr sz="5000" b="1" i="0" baseline="0">
                <a:solidFill>
                  <a:schemeClr val="bg1"/>
                </a:solidFill>
                <a:latin typeface="Calibri" panose="020F0502020204030204" pitchFamily="34" charset="0"/>
              </a:defRPr>
            </a:lvl1pPr>
          </a:lstStyle>
          <a:p>
            <a:pPr algn="ctr"/>
            <a:r>
              <a:rPr lang="en-US" dirty="0">
                <a:solidFill>
                  <a:schemeClr val="bg1"/>
                </a:solidFill>
                <a:latin typeface="Calibri" panose="020F0502020204030204" pitchFamily="34" charset="0"/>
                <a:cs typeface="Calibri" panose="020F0502020204030204" pitchFamily="34" charset="0"/>
              </a:rPr>
              <a:t>“Pull-quote lorem ipsum dolor sit </a:t>
            </a:r>
            <a:r>
              <a:rPr lang="en-US" dirty="0" err="1">
                <a:solidFill>
                  <a:schemeClr val="bg1"/>
                </a:solidFill>
                <a:latin typeface="Calibri" panose="020F0502020204030204" pitchFamily="34" charset="0"/>
                <a:cs typeface="Calibri" panose="020F0502020204030204" pitchFamily="34" charset="0"/>
              </a:rPr>
              <a:t>amet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consequitus</a:t>
            </a:r>
            <a:r>
              <a:rPr lang="en-US" dirty="0">
                <a:solidFill>
                  <a:schemeClr val="bg1"/>
                </a:solidFill>
                <a:latin typeface="Calibri" panose="020F0502020204030204" pitchFamily="34" charset="0"/>
                <a:cs typeface="Calibri" panose="020F0502020204030204" pitchFamily="34" charset="0"/>
              </a:rPr>
              <a:t> alum forma </a:t>
            </a:r>
            <a:r>
              <a:rPr lang="en-US" dirty="0" err="1">
                <a:solidFill>
                  <a:schemeClr val="bg1"/>
                </a:solidFill>
                <a:latin typeface="Calibri" panose="020F0502020204030204" pitchFamily="34" charset="0"/>
                <a:cs typeface="Calibri" panose="020F0502020204030204" pitchFamily="34" charset="0"/>
              </a:rPr>
              <a:t>colom</a:t>
            </a:r>
            <a:r>
              <a:rPr lang="en-US" dirty="0">
                <a:solidFill>
                  <a:schemeClr val="bg1"/>
                </a:solidFill>
                <a:latin typeface="Calibri" panose="020F0502020204030204" pitchFamily="34" charset="0"/>
                <a:cs typeface="Calibri" panose="020F0502020204030204" pitchFamily="34" charset="0"/>
              </a:rPr>
              <a:t>.”</a:t>
            </a:r>
          </a:p>
        </p:txBody>
      </p:sp>
      <p:sp>
        <p:nvSpPr>
          <p:cNvPr id="5" name="Text Placeholder 5">
            <a:extLst>
              <a:ext uri="{FF2B5EF4-FFF2-40B4-BE49-F238E27FC236}">
                <a16:creationId xmlns:a16="http://schemas.microsoft.com/office/drawing/2014/main" id="{7918A71B-EDC4-0996-4B23-ED06EA2D33E7}"/>
              </a:ext>
            </a:extLst>
          </p:cNvPr>
          <p:cNvSpPr>
            <a:spLocks noGrp="1"/>
          </p:cNvSpPr>
          <p:nvPr>
            <p:ph type="body" sz="quarter" idx="11" hasCustomPrompt="1"/>
          </p:nvPr>
        </p:nvSpPr>
        <p:spPr>
          <a:xfrm>
            <a:off x="3438525" y="4111625"/>
            <a:ext cx="5314950" cy="855663"/>
          </a:xfrm>
        </p:spPr>
        <p:txBody>
          <a:bodyPr/>
          <a:lstStyle>
            <a:lvl1pPr algn="ctr">
              <a:defRPr baseline="0">
                <a:solidFill>
                  <a:schemeClr val="bg1"/>
                </a:solidFill>
                <a:latin typeface="Calibri" panose="020F0502020204030204" pitchFamily="34" charset="0"/>
              </a:defRPr>
            </a:lvl1pPr>
          </a:lstStyle>
          <a:p>
            <a:pPr algn="ctr">
              <a:spcBef>
                <a:spcPts val="3200"/>
              </a:spcBef>
            </a:pPr>
            <a:r>
              <a:rPr lang="en-US" sz="2400" dirty="0">
                <a:solidFill>
                  <a:schemeClr val="bg1"/>
                </a:solidFill>
                <a:latin typeface="Calibri" panose="020F0502020204030204" pitchFamily="34" charset="0"/>
                <a:cs typeface="Calibri" panose="020F0502020204030204" pitchFamily="34" charset="0"/>
              </a:rPr>
              <a:t>— FirstName </a:t>
            </a:r>
            <a:r>
              <a:rPr lang="en-US" sz="2400" dirty="0" err="1">
                <a:solidFill>
                  <a:schemeClr val="bg1"/>
                </a:solidFill>
                <a:latin typeface="Calibri" panose="020F0502020204030204" pitchFamily="34" charset="0"/>
                <a:cs typeface="Calibri" panose="020F0502020204030204" pitchFamily="34" charset="0"/>
              </a:rPr>
              <a:t>LastName</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440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01BB-0301-734B-ADF3-500455DE5D05}"/>
              </a:ext>
            </a:extLst>
          </p:cNvPr>
          <p:cNvSpPr/>
          <p:nvPr userDrawn="1"/>
        </p:nvSpPr>
        <p:spPr>
          <a:xfrm>
            <a:off x="0" y="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16DDF952-F9BE-884A-B518-65883297D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5552" y="1599845"/>
            <a:ext cx="2380896" cy="1995131"/>
          </a:xfrm>
          <a:prstGeom prst="rect">
            <a:avLst/>
          </a:prstGeom>
        </p:spPr>
      </p:pic>
      <p:sp>
        <p:nvSpPr>
          <p:cNvPr id="10" name="TextBox 9">
            <a:extLst>
              <a:ext uri="{FF2B5EF4-FFF2-40B4-BE49-F238E27FC236}">
                <a16:creationId xmlns:a16="http://schemas.microsoft.com/office/drawing/2014/main" id="{BBC492FD-B51F-EF47-9B49-1F7C25598284}"/>
              </a:ext>
            </a:extLst>
          </p:cNvPr>
          <p:cNvSpPr txBox="1"/>
          <p:nvPr userDrawn="1"/>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13" name="TextBox 12">
            <a:extLst>
              <a:ext uri="{FF2B5EF4-FFF2-40B4-BE49-F238E27FC236}">
                <a16:creationId xmlns:a16="http://schemas.microsoft.com/office/drawing/2014/main" id="{53C67285-8EC2-BE46-8E57-BC797D22EAC2}"/>
              </a:ext>
            </a:extLst>
          </p:cNvPr>
          <p:cNvSpPr txBox="1"/>
          <p:nvPr userDrawn="1"/>
        </p:nvSpPr>
        <p:spPr>
          <a:xfrm>
            <a:off x="0" y="3897086"/>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spTree>
    <p:extLst>
      <p:ext uri="{BB962C8B-B14F-4D97-AF65-F5344CB8AC3E}">
        <p14:creationId xmlns:p14="http://schemas.microsoft.com/office/powerpoint/2010/main" val="2502851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Slide | Indigen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01BB-0301-734B-ADF3-500455DE5D05}"/>
              </a:ext>
            </a:extLst>
          </p:cNvPr>
          <p:cNvSpPr/>
          <p:nvPr/>
        </p:nvSpPr>
        <p:spPr>
          <a:xfrm>
            <a:off x="0" y="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16DDF952-F9BE-884A-B518-65883297D5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5552" y="1599845"/>
            <a:ext cx="2380896" cy="1995131"/>
          </a:xfrm>
          <a:prstGeom prst="rect">
            <a:avLst/>
          </a:prstGeom>
        </p:spPr>
      </p:pic>
      <p:sp>
        <p:nvSpPr>
          <p:cNvPr id="10" name="TextBox 9">
            <a:extLst>
              <a:ext uri="{FF2B5EF4-FFF2-40B4-BE49-F238E27FC236}">
                <a16:creationId xmlns:a16="http://schemas.microsoft.com/office/drawing/2014/main" id="{BBC492FD-B51F-EF47-9B49-1F7C25598284}"/>
              </a:ext>
            </a:extLst>
          </p:cNvPr>
          <p:cNvSpPr txBox="1"/>
          <p:nvPr/>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13" name="TextBox 12">
            <a:extLst>
              <a:ext uri="{FF2B5EF4-FFF2-40B4-BE49-F238E27FC236}">
                <a16:creationId xmlns:a16="http://schemas.microsoft.com/office/drawing/2014/main" id="{53C67285-8EC2-BE46-8E57-BC797D22EAC2}"/>
              </a:ext>
            </a:extLst>
          </p:cNvPr>
          <p:cNvSpPr txBox="1"/>
          <p:nvPr/>
        </p:nvSpPr>
        <p:spPr>
          <a:xfrm>
            <a:off x="0" y="3897086"/>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sp>
        <p:nvSpPr>
          <p:cNvPr id="2" name="Rectangle 1">
            <a:extLst>
              <a:ext uri="{FF2B5EF4-FFF2-40B4-BE49-F238E27FC236}">
                <a16:creationId xmlns:a16="http://schemas.microsoft.com/office/drawing/2014/main" id="{6F5F5EEB-6C91-7DF2-DF3A-6E8F26FEF6CE}"/>
              </a:ext>
            </a:extLst>
          </p:cNvPr>
          <p:cNvSpPr/>
          <p:nvPr userDrawn="1"/>
        </p:nvSpPr>
        <p:spPr>
          <a:xfrm>
            <a:off x="0" y="30480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E461954F-E9B8-5CB2-0E86-236894621DFF}"/>
              </a:ext>
            </a:extLst>
          </p:cNvPr>
          <p:cNvPicPr>
            <a:picLocks noChangeAspect="1"/>
          </p:cNvPicPr>
          <p:nvPr userDrawn="1"/>
        </p:nvPicPr>
        <p:blipFill>
          <a:blip r:embed="rId3"/>
          <a:stretch>
            <a:fillRect/>
          </a:stretch>
        </p:blipFill>
        <p:spPr>
          <a:xfrm>
            <a:off x="4905552" y="965783"/>
            <a:ext cx="2380896" cy="1995131"/>
          </a:xfrm>
          <a:prstGeom prst="rect">
            <a:avLst/>
          </a:prstGeom>
        </p:spPr>
      </p:pic>
      <p:sp>
        <p:nvSpPr>
          <p:cNvPr id="4" name="TextBox 3">
            <a:extLst>
              <a:ext uri="{FF2B5EF4-FFF2-40B4-BE49-F238E27FC236}">
                <a16:creationId xmlns:a16="http://schemas.microsoft.com/office/drawing/2014/main" id="{4C9ACAD7-49B1-1720-9248-7DD19326D26D}"/>
              </a:ext>
            </a:extLst>
          </p:cNvPr>
          <p:cNvSpPr txBox="1"/>
          <p:nvPr userDrawn="1"/>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5" name="TextBox 4">
            <a:extLst>
              <a:ext uri="{FF2B5EF4-FFF2-40B4-BE49-F238E27FC236}">
                <a16:creationId xmlns:a16="http://schemas.microsoft.com/office/drawing/2014/main" id="{C08B8D67-C5DA-AB3E-8DED-C3A996746291}"/>
              </a:ext>
            </a:extLst>
          </p:cNvPr>
          <p:cNvSpPr txBox="1"/>
          <p:nvPr userDrawn="1"/>
        </p:nvSpPr>
        <p:spPr>
          <a:xfrm>
            <a:off x="0" y="3171371"/>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pic>
        <p:nvPicPr>
          <p:cNvPr id="6" name="Picture 5">
            <a:extLst>
              <a:ext uri="{FF2B5EF4-FFF2-40B4-BE49-F238E27FC236}">
                <a16:creationId xmlns:a16="http://schemas.microsoft.com/office/drawing/2014/main" id="{B55B4CD2-B434-5E03-0BB1-47829D562095}"/>
              </a:ext>
            </a:extLst>
          </p:cNvPr>
          <p:cNvPicPr>
            <a:picLocks noChangeAspect="1"/>
          </p:cNvPicPr>
          <p:nvPr userDrawn="1"/>
        </p:nvPicPr>
        <p:blipFill>
          <a:blip r:embed="rId4"/>
          <a:stretch>
            <a:fillRect/>
          </a:stretch>
        </p:blipFill>
        <p:spPr>
          <a:xfrm>
            <a:off x="4743125" y="2256191"/>
            <a:ext cx="7492827" cy="4700337"/>
          </a:xfrm>
          <a:prstGeom prst="rect">
            <a:avLst/>
          </a:prstGeom>
        </p:spPr>
      </p:pic>
    </p:spTree>
    <p:extLst>
      <p:ext uri="{BB962C8B-B14F-4D97-AF65-F5344CB8AC3E}">
        <p14:creationId xmlns:p14="http://schemas.microsoft.com/office/powerpoint/2010/main" val="75805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E4A6A-9E80-90E3-8F13-8F184B85BA2C}"/>
              </a:ext>
            </a:extLst>
          </p:cNvPr>
          <p:cNvSpPr>
            <a:spLocks noGrp="1"/>
          </p:cNvSpPr>
          <p:nvPr>
            <p:ph type="dt" sz="half" idx="10"/>
          </p:nvPr>
        </p:nvSpPr>
        <p:spPr/>
        <p:txBody>
          <a:bodyPr/>
          <a:lstStyle/>
          <a:p>
            <a:fld id="{BB55B577-AE9B-4CE0-B636-475D1E311112}" type="datetimeFigureOut">
              <a:rPr lang="en-AU" smtClean="0"/>
              <a:t>2/05/2024</a:t>
            </a:fld>
            <a:endParaRPr lang="en-AU"/>
          </a:p>
        </p:txBody>
      </p:sp>
      <p:sp>
        <p:nvSpPr>
          <p:cNvPr id="3" name="Footer Placeholder 2">
            <a:extLst>
              <a:ext uri="{FF2B5EF4-FFF2-40B4-BE49-F238E27FC236}">
                <a16:creationId xmlns:a16="http://schemas.microsoft.com/office/drawing/2014/main" id="{63771D23-5513-9A7B-B765-92225551FC8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E7FC26A-56B2-8E24-F6C0-DFA94B2E3AFF}"/>
              </a:ext>
            </a:extLst>
          </p:cNvPr>
          <p:cNvSpPr>
            <a:spLocks noGrp="1"/>
          </p:cNvSpPr>
          <p:nvPr>
            <p:ph type="sldNum" sz="quarter" idx="12"/>
          </p:nvPr>
        </p:nvSpPr>
        <p:spPr/>
        <p:txBody>
          <a:bodyPr/>
          <a:lstStyle/>
          <a:p>
            <a:fld id="{F90DA65E-26D9-4C29-965F-69D64804C24C}" type="slidenum">
              <a:rPr lang="en-AU" smtClean="0"/>
              <a:t>‹#›</a:t>
            </a:fld>
            <a:endParaRPr lang="en-AU"/>
          </a:p>
        </p:txBody>
      </p:sp>
    </p:spTree>
    <p:extLst>
      <p:ext uri="{BB962C8B-B14F-4D97-AF65-F5344CB8AC3E}">
        <p14:creationId xmlns:p14="http://schemas.microsoft.com/office/powerpoint/2010/main" val="1309124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ection break | Corporat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58B8BDF-5300-C2A5-896B-C217EA0E0CF9}"/>
              </a:ext>
            </a:extLst>
          </p:cNvPr>
          <p:cNvSpPr>
            <a:spLocks noGrp="1"/>
          </p:cNvSpPr>
          <p:nvPr>
            <p:ph type="body" idx="1" hasCustomPrompt="1"/>
          </p:nvPr>
        </p:nvSpPr>
        <p:spPr>
          <a:xfrm>
            <a:off x="7314701" y="1122362"/>
            <a:ext cx="4416989" cy="5059913"/>
          </a:xfrm>
        </p:spPr>
        <p:txBody>
          <a:bodyPr lIns="0" tIns="0" rIns="0" bIns="0" numCol="1" spcCol="270000"/>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6" name="Text Placeholder 5">
            <a:extLst>
              <a:ext uri="{FF2B5EF4-FFF2-40B4-BE49-F238E27FC236}">
                <a16:creationId xmlns:a16="http://schemas.microsoft.com/office/drawing/2014/main" id="{402746D4-DA0A-6DE6-2B45-CFFAA5D04287}"/>
              </a:ext>
            </a:extLst>
          </p:cNvPr>
          <p:cNvSpPr>
            <a:spLocks noGrp="1"/>
          </p:cNvSpPr>
          <p:nvPr>
            <p:ph type="body" sz="quarter" idx="11" hasCustomPrompt="1"/>
          </p:nvPr>
        </p:nvSpPr>
        <p:spPr>
          <a:xfrm>
            <a:off x="546599" y="1122363"/>
            <a:ext cx="5057031" cy="5441950"/>
          </a:xfrm>
        </p:spPr>
        <p:txBody>
          <a:bodyPr>
            <a:normAutofit/>
          </a:bodyPr>
          <a:lstStyle>
            <a:lvl1pPr>
              <a:defRPr sz="3600"/>
            </a:lvl1pPr>
          </a:lstStyle>
          <a:p>
            <a:r>
              <a:rPr lang="en-US" b="1" dirty="0">
                <a:solidFill>
                  <a:srgbClr val="28A1BD"/>
                </a:solidFill>
                <a:latin typeface="+mn-lt"/>
              </a:rPr>
              <a:t>Example expanded title for presentation, second line example continues.</a:t>
            </a:r>
          </a:p>
        </p:txBody>
      </p:sp>
      <p:pic>
        <p:nvPicPr>
          <p:cNvPr id="7" name="Picture 6">
            <a:extLst>
              <a:ext uri="{FF2B5EF4-FFF2-40B4-BE49-F238E27FC236}">
                <a16:creationId xmlns:a16="http://schemas.microsoft.com/office/drawing/2014/main" id="{0F4BE18E-8660-51E6-44D4-C4D5E9C56E80}"/>
              </a:ext>
            </a:extLst>
          </p:cNvPr>
          <p:cNvPicPr>
            <a:picLocks noChangeAspect="1"/>
          </p:cNvPicPr>
          <p:nvPr userDrawn="1"/>
        </p:nvPicPr>
        <p:blipFill rotWithShape="1">
          <a:blip r:embed="rId2"/>
          <a:srcRect l="31876" t="7179" r="16282" b="58291"/>
          <a:stretch/>
        </p:blipFill>
        <p:spPr>
          <a:xfrm>
            <a:off x="-1" y="3156268"/>
            <a:ext cx="4846013" cy="3701732"/>
          </a:xfrm>
          <a:prstGeom prst="rect">
            <a:avLst/>
          </a:prstGeom>
        </p:spPr>
      </p:pic>
    </p:spTree>
    <p:extLst>
      <p:ext uri="{BB962C8B-B14F-4D97-AF65-F5344CB8AC3E}">
        <p14:creationId xmlns:p14="http://schemas.microsoft.com/office/powerpoint/2010/main" val="2769807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break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D3C7DBE-1341-504C-9EC8-7DE1A0B10FED}"/>
              </a:ext>
            </a:extLst>
          </p:cNvPr>
          <p:cNvSpPr>
            <a:spLocks noGrp="1"/>
          </p:cNvSpPr>
          <p:nvPr>
            <p:ph type="body" idx="1" hasCustomPrompt="1"/>
          </p:nvPr>
        </p:nvSpPr>
        <p:spPr>
          <a:xfrm>
            <a:off x="7314701" y="1235140"/>
            <a:ext cx="4416989" cy="5059913"/>
          </a:xfrm>
        </p:spPr>
        <p:txBody>
          <a:bodyPr lIns="0" tIns="0" rIns="0" bIns="0" numCol="1" spcCol="270000"/>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Tree>
    <p:extLst>
      <p:ext uri="{BB962C8B-B14F-4D97-AF65-F5344CB8AC3E}">
        <p14:creationId xmlns:p14="http://schemas.microsoft.com/office/powerpoint/2010/main" val="1680788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ext (center)">
    <p:spTree>
      <p:nvGrpSpPr>
        <p:cNvPr id="1" name=""/>
        <p:cNvGrpSpPr/>
        <p:nvPr/>
      </p:nvGrpSpPr>
      <p:grpSpPr>
        <a:xfrm>
          <a:off x="0" y="0"/>
          <a:ext cx="0" cy="0"/>
          <a:chOff x="0" y="0"/>
          <a:chExt cx="0" cy="0"/>
        </a:xfrm>
      </p:grpSpPr>
      <p:sp>
        <p:nvSpPr>
          <p:cNvPr id="53" name="Número de diapositiva"/>
          <p:cNvSpPr txBox="1">
            <a:spLocks noGrp="1"/>
          </p:cNvSpPr>
          <p:nvPr>
            <p:ph type="sldNum" sz="quarter" idx="2"/>
          </p:nvPr>
        </p:nvSpPr>
        <p:spPr>
          <a:xfrm>
            <a:off x="11555138" y="6441281"/>
            <a:ext cx="308325" cy="250032"/>
          </a:xfrm>
          <a:prstGeom prst="rect">
            <a:avLst/>
          </a:prstGeom>
        </p:spPr>
        <p:txBody>
          <a:bodyPr/>
          <a:lstStyle>
            <a:lvl1pPr>
              <a:defRPr>
                <a:solidFill>
                  <a:srgbClr val="000000"/>
                </a:solidFill>
              </a:defRPr>
            </a:lvl1pPr>
          </a:lstStyle>
          <a:p>
            <a:fld id="{86CB4B4D-7CA3-9044-876B-883B54F8677D}" type="slidenum">
              <a:t>‹#›</a:t>
            </a:fld>
            <a:endParaRPr/>
          </a:p>
        </p:txBody>
      </p:sp>
      <p:sp>
        <p:nvSpPr>
          <p:cNvPr id="54" name="Lorem ipsum dolor sit amet, consectetur adipiscing elit. Aenean ultrices justo purus. In turpis nunc, feugiat eget interdum accumsan, dictum vel ipsum. Suspendisse ultricies ipsum purus. Vivamus sit amet viverra dui. Aenean a imperdiet sem, ut interdum leo. Cras pulvinar id velit ac fermentum. Sed bibendum tortor orci, non dapibus nisi hendrerit a."/>
          <p:cNvSpPr txBox="1">
            <a:spLocks noGrp="1"/>
          </p:cNvSpPr>
          <p:nvPr>
            <p:ph type="body" sz="half" idx="13"/>
          </p:nvPr>
        </p:nvSpPr>
        <p:spPr>
          <a:xfrm>
            <a:off x="3142103" y="3349423"/>
            <a:ext cx="5907795" cy="2894196"/>
          </a:xfrm>
          <a:prstGeom prst="rect">
            <a:avLst/>
          </a:prstGeom>
        </p:spPr>
        <p:txBody>
          <a:bodyPr anchor="t"/>
          <a:lstStyle>
            <a:lvl1pPr marL="0" indent="0" algn="ctr" defTabSz="321457">
              <a:lnSpc>
                <a:spcPct val="120000"/>
              </a:lnSpc>
              <a:spcBef>
                <a:spcPts val="1055"/>
              </a:spcBef>
              <a:buSzTx/>
              <a:buNone/>
              <a:defRPr sz="1125">
                <a:solidFill>
                  <a:srgbClr val="272F5A"/>
                </a:solidFill>
                <a:latin typeface="Source Sans Pro Regular"/>
                <a:ea typeface="Source Sans Pro Regular"/>
                <a:cs typeface="Source Sans Pro Regular"/>
                <a:sym typeface="Source Sans Pro Regular"/>
              </a:defRPr>
            </a:lvl1pPr>
          </a:lstStyle>
          <a:p>
            <a:r>
              <a:t>Lorem ipsum dolor sit amet, consectetur adipiscing elit. Aenean ultrices justo purus. In turpis nunc, feugiat eget interdum accumsan, dictum vel ipsum. Suspendisse ultricies ipsum purus. Vivamus sit amet viverra dui. Aenean a imperdiet sem, ut interdum leo. Cras pulvinar id velit ac fermentum. Sed bibendum tortor orci, non dapibus nisi hendrerit a.</a:t>
            </a:r>
          </a:p>
        </p:txBody>
      </p:sp>
      <p:sp>
        <p:nvSpPr>
          <p:cNvPr id="55" name="Title of this slide"/>
          <p:cNvSpPr txBox="1">
            <a:spLocks noGrp="1"/>
          </p:cNvSpPr>
          <p:nvPr>
            <p:ph type="body" sz="quarter" idx="14"/>
          </p:nvPr>
        </p:nvSpPr>
        <p:spPr>
          <a:xfrm>
            <a:off x="3142103" y="1984624"/>
            <a:ext cx="5907795" cy="1143186"/>
          </a:xfrm>
          <a:prstGeom prst="rect">
            <a:avLst/>
          </a:prstGeom>
        </p:spPr>
        <p:txBody>
          <a:bodyPr anchor="b"/>
          <a:lstStyle>
            <a:lvl1pPr marL="0" indent="0" algn="ctr">
              <a:spcBef>
                <a:spcPts val="0"/>
              </a:spcBef>
              <a:buSzTx/>
              <a:buNone/>
              <a:defRPr sz="3375">
                <a:solidFill>
                  <a:srgbClr val="272F5A"/>
                </a:solidFill>
                <a:latin typeface="Source Sans Pro SemiBold"/>
                <a:ea typeface="Source Sans Pro SemiBold"/>
                <a:cs typeface="Source Sans Pro SemiBold"/>
                <a:sym typeface="Source Sans Pro SemiBold"/>
              </a:defRPr>
            </a:lvl1pPr>
          </a:lstStyle>
          <a:p>
            <a:r>
              <a:t>Title of this slide</a:t>
            </a:r>
          </a:p>
        </p:txBody>
      </p:sp>
      <p:sp>
        <p:nvSpPr>
          <p:cNvPr id="56" name="Línea"/>
          <p:cNvSpPr/>
          <p:nvPr/>
        </p:nvSpPr>
        <p:spPr>
          <a:xfrm flipV="1">
            <a:off x="11709301" y="2239735"/>
            <a:ext cx="1" cy="3999421"/>
          </a:xfrm>
          <a:prstGeom prst="line">
            <a:avLst/>
          </a:prstGeom>
          <a:ln w="25400">
            <a:solidFill>
              <a:srgbClr val="272F5A"/>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57" name="Section name"/>
          <p:cNvSpPr txBox="1">
            <a:spLocks noGrp="1"/>
          </p:cNvSpPr>
          <p:nvPr>
            <p:ph type="body" sz="quarter" idx="15"/>
          </p:nvPr>
        </p:nvSpPr>
        <p:spPr>
          <a:xfrm rot="16200000">
            <a:off x="11011135" y="819686"/>
            <a:ext cx="1396334" cy="325624"/>
          </a:xfrm>
          <a:prstGeom prst="rect">
            <a:avLst/>
          </a:prstGeom>
        </p:spPr>
        <p:txBody>
          <a:bodyPr anchor="b"/>
          <a:lstStyle>
            <a:lvl1pPr marL="0" indent="0" algn="r" defTabSz="402536">
              <a:spcBef>
                <a:spcPts val="0"/>
              </a:spcBef>
              <a:buSzTx/>
              <a:buNone/>
              <a:defRPr sz="1102">
                <a:solidFill>
                  <a:srgbClr val="272F5A"/>
                </a:solidFill>
                <a:latin typeface="Source Sans Pro Bold"/>
                <a:ea typeface="Source Sans Pro Bold"/>
                <a:cs typeface="Source Sans Pro Bold"/>
                <a:sym typeface="Source Sans Pro Bold"/>
              </a:defRPr>
            </a:lvl1pPr>
          </a:lstStyle>
          <a:p>
            <a:r>
              <a:t>Section name</a:t>
            </a:r>
          </a:p>
        </p:txBody>
      </p:sp>
      <p:grpSp>
        <p:nvGrpSpPr>
          <p:cNvPr id="60" name="Grupo"/>
          <p:cNvGrpSpPr/>
          <p:nvPr/>
        </p:nvGrpSpPr>
        <p:grpSpPr>
          <a:xfrm rot="1526050">
            <a:off x="-3687081" y="3875197"/>
            <a:ext cx="8421911" cy="6365598"/>
            <a:chOff x="0" y="0"/>
            <a:chExt cx="8983370" cy="9053293"/>
          </a:xfrm>
        </p:grpSpPr>
        <p:pic>
          <p:nvPicPr>
            <p:cNvPr id="58" name="Imagen" descr="Imagen"/>
            <p:cNvPicPr>
              <a:picLocks noChangeAspect="1"/>
            </p:cNvPicPr>
            <p:nvPr/>
          </p:nvPicPr>
          <p:blipFill>
            <a:blip r:embed="rId2"/>
            <a:stretch>
              <a:fillRect/>
            </a:stretch>
          </p:blipFill>
          <p:spPr>
            <a:xfrm rot="20928442">
              <a:off x="671327" y="668661"/>
              <a:ext cx="7640716" cy="7665739"/>
            </a:xfrm>
            <a:prstGeom prst="rect">
              <a:avLst/>
            </a:prstGeom>
            <a:ln w="12700" cap="flat">
              <a:noFill/>
              <a:miter lim="400000"/>
            </a:ln>
            <a:effectLst/>
          </p:spPr>
        </p:pic>
        <p:pic>
          <p:nvPicPr>
            <p:cNvPr id="59" name="Imagen" descr="Imagen"/>
            <p:cNvPicPr>
              <a:picLocks noChangeAspect="1"/>
            </p:cNvPicPr>
            <p:nvPr/>
          </p:nvPicPr>
          <p:blipFill>
            <a:blip r:embed="rId2"/>
            <a:stretch>
              <a:fillRect/>
            </a:stretch>
          </p:blipFill>
          <p:spPr>
            <a:xfrm rot="4942844">
              <a:off x="671327" y="925598"/>
              <a:ext cx="7640716" cy="7665739"/>
            </a:xfrm>
            <a:prstGeom prst="rect">
              <a:avLst/>
            </a:prstGeom>
            <a:ln w="12700" cap="flat">
              <a:noFill/>
              <a:miter lim="400000"/>
            </a:ln>
            <a:effectLst/>
          </p:spPr>
        </p:pic>
      </p:grpSp>
    </p:spTree>
    <p:extLst>
      <p:ext uri="{BB962C8B-B14F-4D97-AF65-F5344CB8AC3E}">
        <p14:creationId xmlns:p14="http://schemas.microsoft.com/office/powerpoint/2010/main" val="285470440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ection break | Indigenous">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95CF630-6AB4-BF21-0C79-BC5299C283C8}"/>
              </a:ext>
            </a:extLst>
          </p:cNvPr>
          <p:cNvSpPr>
            <a:spLocks noGrp="1"/>
          </p:cNvSpPr>
          <p:nvPr>
            <p:ph type="body" idx="1" hasCustomPrompt="1"/>
          </p:nvPr>
        </p:nvSpPr>
        <p:spPr>
          <a:xfrm>
            <a:off x="7314701" y="1122362"/>
            <a:ext cx="4416989" cy="5059913"/>
          </a:xfrm>
        </p:spPr>
        <p:txBody>
          <a:bodyPr lIns="0" tIns="0" rIns="0" bIns="0" numCol="1" spcCol="270000"/>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5" name="Text Placeholder 5">
            <a:extLst>
              <a:ext uri="{FF2B5EF4-FFF2-40B4-BE49-F238E27FC236}">
                <a16:creationId xmlns:a16="http://schemas.microsoft.com/office/drawing/2014/main" id="{AE2353D3-8DA8-1956-D08B-8B969D87446C}"/>
              </a:ext>
            </a:extLst>
          </p:cNvPr>
          <p:cNvSpPr>
            <a:spLocks noGrp="1"/>
          </p:cNvSpPr>
          <p:nvPr>
            <p:ph type="body" sz="quarter" idx="11" hasCustomPrompt="1"/>
          </p:nvPr>
        </p:nvSpPr>
        <p:spPr>
          <a:xfrm>
            <a:off x="546599" y="1122363"/>
            <a:ext cx="5057031" cy="5441950"/>
          </a:xfrm>
        </p:spPr>
        <p:txBody>
          <a:bodyPr>
            <a:normAutofit/>
          </a:bodyPr>
          <a:lstStyle>
            <a:lvl1pPr>
              <a:defRPr sz="3600" b="1" i="0" baseline="0">
                <a:solidFill>
                  <a:schemeClr val="accent1"/>
                </a:solidFill>
                <a:latin typeface="Calibri" panose="020F0502020204030204" pitchFamily="34" charset="0"/>
              </a:defRPr>
            </a:lvl1pPr>
          </a:lstStyle>
          <a:p>
            <a:r>
              <a:rPr lang="en-US" b="1" dirty="0">
                <a:solidFill>
                  <a:srgbClr val="28A1BD"/>
                </a:solidFill>
                <a:latin typeface="+mn-lt"/>
              </a:rPr>
              <a:t>Example expanded title for presentation, second line example continues.</a:t>
            </a:r>
          </a:p>
        </p:txBody>
      </p:sp>
    </p:spTree>
    <p:extLst>
      <p:ext uri="{BB962C8B-B14F-4D97-AF65-F5344CB8AC3E}">
        <p14:creationId xmlns:p14="http://schemas.microsoft.com/office/powerpoint/2010/main" val="184093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ection break | Corporat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36CCEED-5DC4-43C9-49AF-79C6CFF48C51}"/>
              </a:ext>
            </a:extLst>
          </p:cNvPr>
          <p:cNvSpPr txBox="1">
            <a:spLocks/>
          </p:cNvSpPr>
          <p:nvPr userDrawn="1"/>
        </p:nvSpPr>
        <p:spPr>
          <a:xfrm>
            <a:off x="0" y="0"/>
            <a:ext cx="6685280" cy="6858000"/>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183FD3A3-DEDD-3D69-E58E-6328F153728F}"/>
              </a:ext>
            </a:extLst>
          </p:cNvPr>
          <p:cNvSpPr txBox="1"/>
          <p:nvPr userDrawn="1"/>
        </p:nvSpPr>
        <p:spPr>
          <a:xfrm>
            <a:off x="8086725" y="1328738"/>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15" name="Text Placeholder 2">
            <a:extLst>
              <a:ext uri="{FF2B5EF4-FFF2-40B4-BE49-F238E27FC236}">
                <a16:creationId xmlns:a16="http://schemas.microsoft.com/office/drawing/2014/main" id="{38DC83E0-D8CD-4414-4E01-CDE04F63DAEC}"/>
              </a:ext>
            </a:extLst>
          </p:cNvPr>
          <p:cNvSpPr>
            <a:spLocks noGrp="1"/>
          </p:cNvSpPr>
          <p:nvPr>
            <p:ph type="body" idx="1" hasCustomPrompt="1"/>
          </p:nvPr>
        </p:nvSpPr>
        <p:spPr>
          <a:xfrm>
            <a:off x="7314701" y="899043"/>
            <a:ext cx="4416989" cy="5059913"/>
          </a:xfrm>
        </p:spPr>
        <p:txBody>
          <a:bodyPr lIns="0" tIns="0" rIns="0" bIns="0" numCol="1" spcCol="270000">
            <a:normAutofit/>
          </a:bodyPr>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b="0" i="0" kern="1200" spc="0" baseline="0" dirty="0">
                <a:solidFill>
                  <a:schemeClr val="tx1"/>
                </a:solidFill>
                <a:latin typeface="Calibri" panose="020F0502020204030204" pitchFamily="34" charset="0"/>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4" name="Content Placeholder 5">
            <a:extLst>
              <a:ext uri="{FF2B5EF4-FFF2-40B4-BE49-F238E27FC236}">
                <a16:creationId xmlns:a16="http://schemas.microsoft.com/office/drawing/2014/main" id="{75C92C12-29C1-EED8-A41C-0E27C3A7DB37}"/>
              </a:ext>
            </a:extLst>
          </p:cNvPr>
          <p:cNvSpPr>
            <a:spLocks noGrp="1"/>
          </p:cNvSpPr>
          <p:nvPr>
            <p:ph sz="quarter" idx="4" hasCustomPrompt="1"/>
          </p:nvPr>
        </p:nvSpPr>
        <p:spPr>
          <a:xfrm>
            <a:off x="0" y="1"/>
            <a:ext cx="6858000" cy="6857999"/>
          </a:xfrm>
          <a:solidFill>
            <a:srgbClr val="92D6E3"/>
          </a:solidFill>
        </p:spPr>
        <p:txBody>
          <a:bodyPr anchor="ctr"/>
          <a:lstStyle>
            <a:lvl1pPr algn="ctr">
              <a:defRPr/>
            </a:lvl1pPr>
          </a:lstStyle>
          <a:p>
            <a:pPr lvl="0"/>
            <a:r>
              <a:rPr lang="en-US" dirty="0"/>
              <a:t>Insert image</a:t>
            </a:r>
          </a:p>
        </p:txBody>
      </p:sp>
    </p:spTree>
    <p:extLst>
      <p:ext uri="{BB962C8B-B14F-4D97-AF65-F5344CB8AC3E}">
        <p14:creationId xmlns:p14="http://schemas.microsoft.com/office/powerpoint/2010/main" val="315565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ection break | Indigeno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6CADE-5693-85A0-5103-40CA9EC2405E}"/>
              </a:ext>
            </a:extLst>
          </p:cNvPr>
          <p:cNvPicPr>
            <a:picLocks noChangeAspect="1"/>
          </p:cNvPicPr>
          <p:nvPr userDrawn="1"/>
        </p:nvPicPr>
        <p:blipFill rotWithShape="1">
          <a:blip r:embed="rId2"/>
          <a:srcRect l="46884" t="59472" r="19309" b="22647"/>
          <a:stretch/>
        </p:blipFill>
        <p:spPr>
          <a:xfrm>
            <a:off x="6858000" y="0"/>
            <a:ext cx="5334000" cy="1613648"/>
          </a:xfrm>
          <a:prstGeom prst="rect">
            <a:avLst/>
          </a:prstGeom>
        </p:spPr>
      </p:pic>
      <p:sp>
        <p:nvSpPr>
          <p:cNvPr id="5" name="Picture Placeholder 2">
            <a:extLst>
              <a:ext uri="{FF2B5EF4-FFF2-40B4-BE49-F238E27FC236}">
                <a16:creationId xmlns:a16="http://schemas.microsoft.com/office/drawing/2014/main" id="{20F972AF-032E-5FBE-7BB6-242C194FBA28}"/>
              </a:ext>
            </a:extLst>
          </p:cNvPr>
          <p:cNvSpPr txBox="1">
            <a:spLocks/>
          </p:cNvSpPr>
          <p:nvPr userDrawn="1"/>
        </p:nvSpPr>
        <p:spPr>
          <a:xfrm>
            <a:off x="0" y="0"/>
            <a:ext cx="6685280" cy="6858000"/>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B2BB8859-8B5A-456D-55F9-30B3368CEA14}"/>
              </a:ext>
            </a:extLst>
          </p:cNvPr>
          <p:cNvSpPr txBox="1"/>
          <p:nvPr userDrawn="1"/>
        </p:nvSpPr>
        <p:spPr>
          <a:xfrm>
            <a:off x="8086725" y="1328738"/>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9" name="Content Placeholder 5">
            <a:extLst>
              <a:ext uri="{FF2B5EF4-FFF2-40B4-BE49-F238E27FC236}">
                <a16:creationId xmlns:a16="http://schemas.microsoft.com/office/drawing/2014/main" id="{3883685D-DB1B-C80D-E4C7-E292B16D27D9}"/>
              </a:ext>
            </a:extLst>
          </p:cNvPr>
          <p:cNvSpPr>
            <a:spLocks noGrp="1"/>
          </p:cNvSpPr>
          <p:nvPr>
            <p:ph sz="quarter" idx="4" hasCustomPrompt="1"/>
          </p:nvPr>
        </p:nvSpPr>
        <p:spPr>
          <a:xfrm>
            <a:off x="0" y="1"/>
            <a:ext cx="6858000" cy="6857999"/>
          </a:xfrm>
          <a:solidFill>
            <a:srgbClr val="92D6E3"/>
          </a:solidFill>
        </p:spPr>
        <p:txBody>
          <a:bodyPr anchor="ctr"/>
          <a:lstStyle>
            <a:lvl1pPr algn="ctr">
              <a:defRPr/>
            </a:lvl1pPr>
          </a:lstStyle>
          <a:p>
            <a:pPr lvl="0"/>
            <a:r>
              <a:rPr lang="en-US" dirty="0"/>
              <a:t>Insert image</a:t>
            </a:r>
          </a:p>
        </p:txBody>
      </p:sp>
      <p:sp>
        <p:nvSpPr>
          <p:cNvPr id="2" name="Text Placeholder 2">
            <a:extLst>
              <a:ext uri="{FF2B5EF4-FFF2-40B4-BE49-F238E27FC236}">
                <a16:creationId xmlns:a16="http://schemas.microsoft.com/office/drawing/2014/main" id="{C6497502-AA8E-1A01-27DF-527D3A8E9746}"/>
              </a:ext>
            </a:extLst>
          </p:cNvPr>
          <p:cNvSpPr>
            <a:spLocks noGrp="1"/>
          </p:cNvSpPr>
          <p:nvPr>
            <p:ph type="body" idx="1" hasCustomPrompt="1"/>
          </p:nvPr>
        </p:nvSpPr>
        <p:spPr>
          <a:xfrm>
            <a:off x="7314701" y="1599687"/>
            <a:ext cx="4416989" cy="5059913"/>
          </a:xfrm>
        </p:spPr>
        <p:txBody>
          <a:bodyPr lIns="0" tIns="0" rIns="0" bIns="0" numCol="1" spcCol="270000">
            <a:normAutofit/>
          </a:bodyPr>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b="0" i="0" kern="1200" spc="0" baseline="0" dirty="0">
                <a:solidFill>
                  <a:schemeClr val="tx1"/>
                </a:solidFill>
                <a:latin typeface="Calibri" panose="020F0502020204030204" pitchFamily="34" charset="0"/>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Tree>
    <p:extLst>
      <p:ext uri="{BB962C8B-B14F-4D97-AF65-F5344CB8AC3E}">
        <p14:creationId xmlns:p14="http://schemas.microsoft.com/office/powerpoint/2010/main" val="96847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and half | Corpora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88EBD6-0EAB-9880-762A-A0C54B543E98}"/>
              </a:ext>
            </a:extLst>
          </p:cNvPr>
          <p:cNvSpPr>
            <a:spLocks noGrp="1"/>
          </p:cNvSpPr>
          <p:nvPr>
            <p:ph type="ctrTitle" idx="4294967295" hasCustomPrompt="1"/>
          </p:nvPr>
        </p:nvSpPr>
        <p:spPr>
          <a:xfrm>
            <a:off x="6659563" y="1122363"/>
            <a:ext cx="4860925" cy="1739900"/>
          </a:xfrm>
        </p:spPr>
        <p:txBody>
          <a:bodyPr anchor="t">
            <a:normAutofit fontScale="90000"/>
          </a:bodyPr>
          <a:lstStyle/>
          <a:p>
            <a:pPr algn="l"/>
            <a:r>
              <a:rPr lang="en-US" sz="4400" b="1" dirty="0">
                <a:solidFill>
                  <a:srgbClr val="28A1BD"/>
                </a:solidFill>
                <a:latin typeface="+mn-lt"/>
              </a:rPr>
              <a:t>Example expanded title for presentation,</a:t>
            </a:r>
            <a:br>
              <a:rPr lang="en-US" sz="4400" b="1" dirty="0">
                <a:solidFill>
                  <a:srgbClr val="28A1BD"/>
                </a:solidFill>
                <a:latin typeface="+mn-lt"/>
              </a:rPr>
            </a:br>
            <a:r>
              <a:rPr lang="en-US" sz="4400" b="1" dirty="0">
                <a:solidFill>
                  <a:srgbClr val="28A1BD"/>
                </a:solidFill>
                <a:latin typeface="+mn-lt"/>
              </a:rPr>
              <a:t>third line.</a:t>
            </a:r>
          </a:p>
        </p:txBody>
      </p:sp>
      <p:sp>
        <p:nvSpPr>
          <p:cNvPr id="6" name="Subtitle 2">
            <a:extLst>
              <a:ext uri="{FF2B5EF4-FFF2-40B4-BE49-F238E27FC236}">
                <a16:creationId xmlns:a16="http://schemas.microsoft.com/office/drawing/2014/main" id="{1885C425-C7E3-9CF6-556C-F36F444293C0}"/>
              </a:ext>
            </a:extLst>
          </p:cNvPr>
          <p:cNvSpPr>
            <a:spLocks noGrp="1"/>
          </p:cNvSpPr>
          <p:nvPr>
            <p:ph type="subTitle" idx="4294967295" hasCustomPrompt="1"/>
          </p:nvPr>
        </p:nvSpPr>
        <p:spPr>
          <a:xfrm>
            <a:off x="6659563" y="3167063"/>
            <a:ext cx="4860925" cy="2965450"/>
          </a:xfrm>
        </p:spPr>
        <p:txBody>
          <a:bodyPr>
            <a:normAutofit/>
          </a:bodyPr>
          <a:lstStyle/>
          <a:p>
            <a:pPr algn="l"/>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algn="l"/>
            <a:r>
              <a:rPr lang="en-AU" sz="2000" dirty="0"/>
              <a:t>Nulla ante </a:t>
            </a:r>
            <a:r>
              <a:rPr lang="en-AU" sz="2000" dirty="0" err="1"/>
              <a:t>justo</a:t>
            </a:r>
            <a:r>
              <a:rPr lang="en-AU" sz="2000" dirty="0"/>
              <a:t>, </a:t>
            </a:r>
            <a:r>
              <a:rPr lang="en-AU" sz="2000" dirty="0" err="1"/>
              <a:t>ultricies</a:t>
            </a:r>
            <a:r>
              <a:rPr lang="en-AU" sz="2000" dirty="0"/>
              <a:t> sed nulla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vel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pic>
        <p:nvPicPr>
          <p:cNvPr id="8" name="Picture 1" descr="gen_204?id=xbid&amp;dbm_b=AKAmf-AFTZg2uMmOBqFBaw92OPzAdXs_QgPqdm3o0rWduH4_acR8dJBoIZOiKLmm4ckOf-5VtLiDBMbvxihcvtPdqYGPpVSN-Iwh3lXGCM1coSvWAULEXlk">
            <a:extLst>
              <a:ext uri="{FF2B5EF4-FFF2-40B4-BE49-F238E27FC236}">
                <a16:creationId xmlns:a16="http://schemas.microsoft.com/office/drawing/2014/main" id="{684BF5BC-20E0-449C-16C2-FAE89218AB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en_204?id=xbid&amp;dbm_b=AKAmf-AFTZg2uMmOBqFBaw92OPzAdXs_QgPqdm3o0rWduH4_acR8dJBoIZOiKLmm4ckOf-5VtLiDBMbvxihcvtPdqYGPpVSN-Iwh3lXGCM1coSvWAULEXlk">
            <a:extLst>
              <a:ext uri="{FF2B5EF4-FFF2-40B4-BE49-F238E27FC236}">
                <a16:creationId xmlns:a16="http://schemas.microsoft.com/office/drawing/2014/main" id="{E3A17067-E046-7B41-A841-F4AB72ED71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B9CDF275-DE09-1C7A-04FB-884F3BC2D674}"/>
              </a:ext>
            </a:extLst>
          </p:cNvPr>
          <p:cNvSpPr>
            <a:spLocks noGrp="1"/>
          </p:cNvSpPr>
          <p:nvPr>
            <p:ph sz="quarter" idx="4" hasCustomPrompt="1"/>
          </p:nvPr>
        </p:nvSpPr>
        <p:spPr>
          <a:xfrm>
            <a:off x="0" y="1"/>
            <a:ext cx="6104470" cy="6857999"/>
          </a:xfrm>
          <a:solidFill>
            <a:srgbClr val="92D6E3"/>
          </a:solidFill>
        </p:spPr>
        <p:txBody>
          <a:bodyPr anchor="ctr"/>
          <a:lstStyle>
            <a:lvl1pPr algn="ctr">
              <a:defRPr/>
            </a:lvl1pPr>
          </a:lstStyle>
          <a:p>
            <a:pPr lvl="0"/>
            <a:r>
              <a:rPr lang="en-US" dirty="0"/>
              <a:t>Insert image</a:t>
            </a:r>
          </a:p>
        </p:txBody>
      </p:sp>
    </p:spTree>
    <p:extLst>
      <p:ext uri="{BB962C8B-B14F-4D97-AF65-F5344CB8AC3E}">
        <p14:creationId xmlns:p14="http://schemas.microsoft.com/office/powerpoint/2010/main" val="137728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and half | Indigenous">
    <p:spTree>
      <p:nvGrpSpPr>
        <p:cNvPr id="1" name=""/>
        <p:cNvGrpSpPr/>
        <p:nvPr/>
      </p:nvGrpSpPr>
      <p:grpSpPr>
        <a:xfrm>
          <a:off x="0" y="0"/>
          <a:ext cx="0" cy="0"/>
          <a:chOff x="0" y="0"/>
          <a:chExt cx="0" cy="0"/>
        </a:xfrm>
      </p:grpSpPr>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C19603B7-A947-766A-B7AE-41D5577EC4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1C49B4A2-3E2E-B1EF-9BAD-A54E44E2CE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70BA62B3-1136-9DA8-65C3-B9DD63B56BA8}"/>
              </a:ext>
            </a:extLst>
          </p:cNvPr>
          <p:cNvSpPr>
            <a:spLocks noGrp="1"/>
          </p:cNvSpPr>
          <p:nvPr>
            <p:ph sz="quarter" idx="4" hasCustomPrompt="1"/>
          </p:nvPr>
        </p:nvSpPr>
        <p:spPr>
          <a:xfrm>
            <a:off x="0" y="1"/>
            <a:ext cx="6104470" cy="6857999"/>
          </a:xfrm>
          <a:solidFill>
            <a:srgbClr val="92D6E3"/>
          </a:solidFill>
        </p:spPr>
        <p:txBody>
          <a:bodyPr anchor="ctr"/>
          <a:lstStyle>
            <a:lvl1pPr algn="ctr">
              <a:defRPr/>
            </a:lvl1pPr>
          </a:lstStyle>
          <a:p>
            <a:pPr lvl="0"/>
            <a:r>
              <a:rPr lang="en-US" dirty="0"/>
              <a:t>Insert image</a:t>
            </a:r>
          </a:p>
        </p:txBody>
      </p:sp>
      <p:pic>
        <p:nvPicPr>
          <p:cNvPr id="17" name="Picture 16">
            <a:extLst>
              <a:ext uri="{FF2B5EF4-FFF2-40B4-BE49-F238E27FC236}">
                <a16:creationId xmlns:a16="http://schemas.microsoft.com/office/drawing/2014/main" id="{7F8F1FE2-B692-DA6F-B0F0-0F29E2CBE8B1}"/>
              </a:ext>
            </a:extLst>
          </p:cNvPr>
          <p:cNvPicPr>
            <a:picLocks noChangeAspect="1"/>
          </p:cNvPicPr>
          <p:nvPr userDrawn="1"/>
        </p:nvPicPr>
        <p:blipFill rotWithShape="1">
          <a:blip r:embed="rId3"/>
          <a:srcRect l="1712"/>
          <a:stretch/>
        </p:blipFill>
        <p:spPr>
          <a:xfrm>
            <a:off x="6104470" y="5263662"/>
            <a:ext cx="6087530" cy="1595683"/>
          </a:xfrm>
          <a:prstGeom prst="rect">
            <a:avLst/>
          </a:prstGeom>
        </p:spPr>
      </p:pic>
      <p:sp>
        <p:nvSpPr>
          <p:cNvPr id="2" name="Title 1">
            <a:extLst>
              <a:ext uri="{FF2B5EF4-FFF2-40B4-BE49-F238E27FC236}">
                <a16:creationId xmlns:a16="http://schemas.microsoft.com/office/drawing/2014/main" id="{F52C03CE-47E5-3ADC-15D8-17263D0D1095}"/>
              </a:ext>
            </a:extLst>
          </p:cNvPr>
          <p:cNvSpPr>
            <a:spLocks noGrp="1"/>
          </p:cNvSpPr>
          <p:nvPr>
            <p:ph type="ctrTitle" idx="4294967295"/>
          </p:nvPr>
        </p:nvSpPr>
        <p:spPr>
          <a:xfrm>
            <a:off x="6659563" y="618271"/>
            <a:ext cx="4860925" cy="1739900"/>
          </a:xfrm>
        </p:spPr>
        <p:txBody>
          <a:bodyPr anchor="t">
            <a:normAutofit fontScale="90000"/>
          </a:bodyPr>
          <a:lstStyle/>
          <a:p>
            <a:pPr algn="l"/>
            <a:r>
              <a:rPr lang="en-US" sz="4400" b="1">
                <a:solidFill>
                  <a:srgbClr val="28A1BD"/>
                </a:solidFill>
                <a:latin typeface="+mn-lt"/>
              </a:rPr>
              <a:t>Click to edit Master title style</a:t>
            </a:r>
            <a:endParaRPr lang="en-US" sz="4400" b="1" dirty="0">
              <a:solidFill>
                <a:srgbClr val="28A1BD"/>
              </a:solidFill>
              <a:latin typeface="+mn-lt"/>
            </a:endParaRPr>
          </a:p>
        </p:txBody>
      </p:sp>
      <p:sp>
        <p:nvSpPr>
          <p:cNvPr id="3" name="Subtitle 2">
            <a:extLst>
              <a:ext uri="{FF2B5EF4-FFF2-40B4-BE49-F238E27FC236}">
                <a16:creationId xmlns:a16="http://schemas.microsoft.com/office/drawing/2014/main" id="{6C0034A8-425E-D12F-32F6-B5883A4B0F01}"/>
              </a:ext>
            </a:extLst>
          </p:cNvPr>
          <p:cNvSpPr>
            <a:spLocks noGrp="1"/>
          </p:cNvSpPr>
          <p:nvPr>
            <p:ph type="subTitle" idx="4294967295"/>
          </p:nvPr>
        </p:nvSpPr>
        <p:spPr>
          <a:xfrm>
            <a:off x="6659563" y="2662971"/>
            <a:ext cx="4860925" cy="2965450"/>
          </a:xfrm>
        </p:spPr>
        <p:txBody>
          <a:bodyPr>
            <a:normAutofit/>
          </a:bodyPr>
          <a:lstStyle/>
          <a:p>
            <a:pPr algn="l"/>
            <a:r>
              <a:rPr lang="en-US" sz="2000"/>
              <a:t>Click to edit Master subtitle style</a:t>
            </a:r>
            <a:endParaRPr lang="en-US" sz="2000" dirty="0"/>
          </a:p>
        </p:txBody>
      </p:sp>
    </p:spTree>
    <p:extLst>
      <p:ext uri="{BB962C8B-B14F-4D97-AF65-F5344CB8AC3E}">
        <p14:creationId xmlns:p14="http://schemas.microsoft.com/office/powerpoint/2010/main" val="27257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 Corporat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1BA27EC3-3ABB-C214-839D-803B54EA36DB}"/>
              </a:ext>
            </a:extLst>
          </p:cNvPr>
          <p:cNvSpPr>
            <a:spLocks noGrp="1"/>
          </p:cNvSpPr>
          <p:nvPr>
            <p:ph sz="quarter" idx="4" hasCustomPrompt="1"/>
          </p:nvPr>
        </p:nvSpPr>
        <p:spPr>
          <a:xfrm>
            <a:off x="0" y="1"/>
            <a:ext cx="3783520" cy="6857999"/>
          </a:xfrm>
          <a:solidFill>
            <a:srgbClr val="92D6E3"/>
          </a:solidFill>
        </p:spPr>
        <p:txBody>
          <a:bodyPr anchor="ctr"/>
          <a:lstStyle>
            <a:lvl1pPr algn="ctr">
              <a:defRPr/>
            </a:lvl1pPr>
          </a:lstStyle>
          <a:p>
            <a:pPr lvl="0"/>
            <a:r>
              <a:rPr lang="en-US" dirty="0"/>
              <a:t>Insert image</a:t>
            </a:r>
          </a:p>
        </p:txBody>
      </p:sp>
      <p:sp>
        <p:nvSpPr>
          <p:cNvPr id="13" name="Subtitle 2">
            <a:extLst>
              <a:ext uri="{FF2B5EF4-FFF2-40B4-BE49-F238E27FC236}">
                <a16:creationId xmlns:a16="http://schemas.microsoft.com/office/drawing/2014/main" id="{B8D7A128-DCA2-3DF9-1EB1-C68D5B8B2465}"/>
              </a:ext>
            </a:extLst>
          </p:cNvPr>
          <p:cNvSpPr>
            <a:spLocks noGrp="1"/>
          </p:cNvSpPr>
          <p:nvPr>
            <p:ph type="subTitle" idx="4294967295" hasCustomPrompt="1"/>
          </p:nvPr>
        </p:nvSpPr>
        <p:spPr>
          <a:xfrm>
            <a:off x="4299810" y="3429002"/>
            <a:ext cx="7352927"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14" name="Title 1">
            <a:extLst>
              <a:ext uri="{FF2B5EF4-FFF2-40B4-BE49-F238E27FC236}">
                <a16:creationId xmlns:a16="http://schemas.microsoft.com/office/drawing/2014/main" id="{51CD8FD0-ADF4-8876-DADF-D96200034CE9}"/>
              </a:ext>
            </a:extLst>
          </p:cNvPr>
          <p:cNvSpPr>
            <a:spLocks noGrp="1"/>
          </p:cNvSpPr>
          <p:nvPr>
            <p:ph type="ctrTitle" idx="4294967295" hasCustomPrompt="1"/>
          </p:nvPr>
        </p:nvSpPr>
        <p:spPr>
          <a:xfrm>
            <a:off x="4299809" y="1051108"/>
            <a:ext cx="7352927" cy="2032547"/>
          </a:xfrm>
        </p:spPr>
        <p:txBody>
          <a:bodyPr vert="horz" lIns="91440" tIns="45720" rIns="91440" bIns="45720" rtlCol="0" anchor="t">
            <a:noAutofit/>
          </a:bodyPr>
          <a:lstStyle>
            <a:lvl1pPr>
              <a:defRPr lang="en-US" sz="4400" dirty="0"/>
            </a:lvl1pPr>
          </a:lstStyle>
          <a:p>
            <a:pPr lvl="0">
              <a:spcBef>
                <a:spcPct val="0"/>
              </a:spcBef>
            </a:pPr>
            <a:r>
              <a:rPr lang="en-US" b="1" dirty="0">
                <a:solidFill>
                  <a:srgbClr val="28A1BD"/>
                </a:solidFill>
                <a:latin typeface="+mn-lt"/>
              </a:rPr>
              <a:t>Example expanded title for presentation, additional text and third line.</a:t>
            </a:r>
          </a:p>
        </p:txBody>
      </p:sp>
    </p:spTree>
    <p:extLst>
      <p:ext uri="{BB962C8B-B14F-4D97-AF65-F5344CB8AC3E}">
        <p14:creationId xmlns:p14="http://schemas.microsoft.com/office/powerpoint/2010/main" val="180298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590FE-C8FC-F84D-BED8-9418D4766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A56891-4D64-2448-89A1-364BFAF66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6F9F46-A21E-F84D-875D-7D3D01AF4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0E490-4B0F-DE40-8BF5-23E7E5F579C7}" type="datetimeFigureOut">
              <a:rPr lang="en-US" smtClean="0"/>
              <a:t>5/2/2024</a:t>
            </a:fld>
            <a:endParaRPr lang="en-US"/>
          </a:p>
        </p:txBody>
      </p:sp>
      <p:sp>
        <p:nvSpPr>
          <p:cNvPr id="5" name="Footer Placeholder 4">
            <a:extLst>
              <a:ext uri="{FF2B5EF4-FFF2-40B4-BE49-F238E27FC236}">
                <a16:creationId xmlns:a16="http://schemas.microsoft.com/office/drawing/2014/main" id="{BEEF8827-BE57-F044-B27F-5E88BD0DFA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DD13C-1576-0F44-B0FD-6BCB6C866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D5BAA-D995-F846-8848-BFC3493EF461}" type="slidenum">
              <a:rPr lang="en-US" smtClean="0"/>
              <a:t>‹#›</a:t>
            </a:fld>
            <a:endParaRPr lang="en-US"/>
          </a:p>
        </p:txBody>
      </p:sp>
    </p:spTree>
    <p:extLst>
      <p:ext uri="{BB962C8B-B14F-4D97-AF65-F5344CB8AC3E}">
        <p14:creationId xmlns:p14="http://schemas.microsoft.com/office/powerpoint/2010/main" val="1861951300"/>
      </p:ext>
    </p:extLst>
  </p:cSld>
  <p:clrMap bg1="lt1" tx1="dk1" bg2="lt2" tx2="dk2" accent1="accent1" accent2="accent2" accent3="accent3" accent4="accent4" accent5="accent5" accent6="accent6" hlink="hlink" folHlink="folHlink"/>
  <p:sldLayoutIdLst>
    <p:sldLayoutId id="2147483684" r:id="rId1"/>
    <p:sldLayoutId id="2147483649" r:id="rId2"/>
    <p:sldLayoutId id="2147483661" r:id="rId3"/>
    <p:sldLayoutId id="2147483663" r:id="rId4"/>
    <p:sldLayoutId id="2147483681" r:id="rId5"/>
    <p:sldLayoutId id="2147483664" r:id="rId6"/>
    <p:sldLayoutId id="2147483651" r:id="rId7"/>
    <p:sldLayoutId id="2147483665" r:id="rId8"/>
    <p:sldLayoutId id="2147483652" r:id="rId9"/>
    <p:sldLayoutId id="2147483666" r:id="rId10"/>
    <p:sldLayoutId id="2147483653" r:id="rId11"/>
    <p:sldLayoutId id="2147483690" r:id="rId12"/>
    <p:sldLayoutId id="2147483654" r:id="rId13"/>
    <p:sldLayoutId id="2147483668" r:id="rId14"/>
    <p:sldLayoutId id="2147483695" r:id="rId15"/>
    <p:sldLayoutId id="2147483669" r:id="rId16"/>
    <p:sldLayoutId id="2147483656" r:id="rId17"/>
    <p:sldLayoutId id="2147483670" r:id="rId18"/>
    <p:sldLayoutId id="2147483682" r:id="rId19"/>
    <p:sldLayoutId id="2147483671" r:id="rId20"/>
    <p:sldLayoutId id="2147483658" r:id="rId21"/>
    <p:sldLayoutId id="2147483672" r:id="rId22"/>
    <p:sldLayoutId id="2147483659" r:id="rId23"/>
    <p:sldLayoutId id="2147483686" r:id="rId24"/>
    <p:sldLayoutId id="2147483683" r:id="rId25"/>
    <p:sldLayoutId id="2147483687" r:id="rId26"/>
    <p:sldLayoutId id="2147483685" r:id="rId27"/>
    <p:sldLayoutId id="2147483689" r:id="rId28"/>
    <p:sldLayoutId id="2147483699" r:id="rId29"/>
    <p:sldLayoutId id="2147483702" r:id="rId30"/>
    <p:sldLayoutId id="2147483703" r:id="rId31"/>
  </p:sldLayoutIdLst>
  <p:txStyles>
    <p:title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mailto:luis.salvador-carulla@canberra.edu.a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euro.who.int/__data/assets/pdf_file/0008/379862/who-ehr-2018-eng.pdf?ua=1" TargetMode="Externa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image" Target="../media/image20.jpg"/><Relationship Id="rId2" Type="http://schemas.openxmlformats.org/officeDocument/2006/relationships/image" Target="../media/image48.emf"/><Relationship Id="rId1" Type="http://schemas.openxmlformats.org/officeDocument/2006/relationships/slideLayout" Target="../slideLayouts/slideLayout29.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1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0.xml"/><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oleObject" Target="../embeddings/oleObject1.bin"/><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4" Type="http://schemas.openxmlformats.org/officeDocument/2006/relationships/image" Target="../media/image70.sv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xml"/><Relationship Id="rId5" Type="http://schemas.openxmlformats.org/officeDocument/2006/relationships/image" Target="../media/image98.emf"/><Relationship Id="rId4" Type="http://schemas.openxmlformats.org/officeDocument/2006/relationships/image" Target="../media/image9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7.emf"/><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06FEC-1332-D94E-9571-254BEDBBDC9B}"/>
              </a:ext>
            </a:extLst>
          </p:cNvPr>
          <p:cNvSpPr>
            <a:spLocks noGrp="1"/>
          </p:cNvSpPr>
          <p:nvPr>
            <p:ph type="body" sz="quarter" idx="12"/>
          </p:nvPr>
        </p:nvSpPr>
        <p:spPr>
          <a:xfrm>
            <a:off x="244710" y="170600"/>
            <a:ext cx="4940432" cy="2049220"/>
          </a:xfrm>
        </p:spPr>
        <p:txBody>
          <a:bodyPr/>
          <a:lstStyle/>
          <a:p>
            <a:r>
              <a:rPr lang="en-AU" sz="3600" dirty="0">
                <a:solidFill>
                  <a:srgbClr val="006699"/>
                </a:solidFill>
                <a:latin typeface="Calibri" panose="020F0502020204030204" pitchFamily="34" charset="0"/>
              </a:rPr>
              <a:t>The Rise and Fall of Cost-Effectiveness:</a:t>
            </a:r>
          </a:p>
          <a:p>
            <a:r>
              <a:rPr lang="en-AU" sz="3600" b="0" i="1" dirty="0">
                <a:solidFill>
                  <a:srgbClr val="006699"/>
                </a:solidFill>
                <a:latin typeface="Calibri" panose="020F0502020204030204" pitchFamily="34" charset="0"/>
              </a:rPr>
              <a:t>A state of play</a:t>
            </a:r>
            <a:endParaRPr lang="en-US" sz="2800" b="0" i="1" dirty="0">
              <a:solidFill>
                <a:srgbClr val="006699"/>
              </a:solidFill>
            </a:endParaRPr>
          </a:p>
        </p:txBody>
      </p:sp>
      <p:pic>
        <p:nvPicPr>
          <p:cNvPr id="13" name="Graphic 12">
            <a:extLst>
              <a:ext uri="{FF2B5EF4-FFF2-40B4-BE49-F238E27FC236}">
                <a16:creationId xmlns:a16="http://schemas.microsoft.com/office/drawing/2014/main" id="{DC01F2A8-1A5A-418E-D3F5-C30930CDA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988" y="5262957"/>
            <a:ext cx="4699875" cy="1284633"/>
          </a:xfrm>
          <a:prstGeom prst="rect">
            <a:avLst/>
          </a:prstGeom>
        </p:spPr>
      </p:pic>
      <p:sp>
        <p:nvSpPr>
          <p:cNvPr id="3" name="TextBox 2">
            <a:extLst>
              <a:ext uri="{FF2B5EF4-FFF2-40B4-BE49-F238E27FC236}">
                <a16:creationId xmlns:a16="http://schemas.microsoft.com/office/drawing/2014/main" id="{B1B4E22C-A30A-899E-C23C-71D2AAD38A23}"/>
              </a:ext>
            </a:extLst>
          </p:cNvPr>
          <p:cNvSpPr txBox="1"/>
          <p:nvPr/>
        </p:nvSpPr>
        <p:spPr>
          <a:xfrm>
            <a:off x="6652998" y="5992765"/>
            <a:ext cx="9245600" cy="738664"/>
          </a:xfrm>
          <a:prstGeom prst="rect">
            <a:avLst/>
          </a:prstGeom>
          <a:noFill/>
        </p:spPr>
        <p:txBody>
          <a:bodyPr wrap="square" rtlCol="0">
            <a:spAutoFit/>
          </a:bodyPr>
          <a:lstStyle/>
          <a:p>
            <a:r>
              <a:rPr lang="en-AU" sz="2400" b="1" dirty="0">
                <a:solidFill>
                  <a:schemeClr val="bg1"/>
                </a:solidFill>
                <a:hlinkClick r:id="rId4">
                  <a:extLst>
                    <a:ext uri="{A12FA001-AC4F-418D-AE19-62706E023703}">
                      <ahyp:hlinkClr xmlns:ahyp="http://schemas.microsoft.com/office/drawing/2018/hyperlinkcolor" val="tx"/>
                    </a:ext>
                  </a:extLst>
                </a:hlinkClick>
              </a:rPr>
              <a:t>luis.salvador-carulla@canberra.edu.au</a:t>
            </a:r>
            <a:endParaRPr lang="en-AU" sz="2400" b="1" dirty="0">
              <a:solidFill>
                <a:schemeClr val="bg1"/>
              </a:solidFill>
            </a:endParaRPr>
          </a:p>
          <a:p>
            <a:endParaRPr lang="en-AU" b="1" dirty="0">
              <a:solidFill>
                <a:schemeClr val="bg1"/>
              </a:solidFill>
            </a:endParaRPr>
          </a:p>
        </p:txBody>
      </p:sp>
      <p:pic>
        <p:nvPicPr>
          <p:cNvPr id="4" name="Picture 3" descr="A group of people standing together&#10;&#10;Description automatically generated">
            <a:extLst>
              <a:ext uri="{FF2B5EF4-FFF2-40B4-BE49-F238E27FC236}">
                <a16:creationId xmlns:a16="http://schemas.microsoft.com/office/drawing/2014/main" id="{28AD16F2-EF80-1BE4-9101-4990F2300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522" y="126571"/>
            <a:ext cx="3259776" cy="2172653"/>
          </a:xfrm>
          <a:prstGeom prst="rect">
            <a:avLst/>
          </a:prstGeom>
        </p:spPr>
      </p:pic>
      <p:sp>
        <p:nvSpPr>
          <p:cNvPr id="5" name="TextBox 4">
            <a:extLst>
              <a:ext uri="{FF2B5EF4-FFF2-40B4-BE49-F238E27FC236}">
                <a16:creationId xmlns:a16="http://schemas.microsoft.com/office/drawing/2014/main" id="{2130CD4E-0B78-ABA5-C4A9-2FFB0FDE9F90}"/>
              </a:ext>
            </a:extLst>
          </p:cNvPr>
          <p:cNvSpPr txBox="1"/>
          <p:nvPr/>
        </p:nvSpPr>
        <p:spPr>
          <a:xfrm>
            <a:off x="1045593" y="3008930"/>
            <a:ext cx="8279098" cy="914400"/>
          </a:xfrm>
          <a:prstGeom prst="rect">
            <a:avLst/>
          </a:prstGeom>
        </p:spPr>
        <p:txBody>
          <a:bodyPr vert="horz" wrap="none" lIns="0" tIns="0" rIns="0" bIns="0" numCol="2" spcCol="360000" rtlCol="0" anchor="ctr" anchorCtr="0">
            <a:normAutofit/>
          </a:bodyPr>
          <a:lstStyle/>
          <a:p>
            <a:pPr algn="l">
              <a:spcBef>
                <a:spcPts val="1200"/>
              </a:spcBef>
            </a:pPr>
            <a:r>
              <a:rPr lang="en-AU" sz="3600" dirty="0">
                <a:solidFill>
                  <a:schemeClr val="bg1"/>
                </a:solidFill>
              </a:rPr>
              <a:t>Luis  Salvador-Carulla</a:t>
            </a:r>
          </a:p>
        </p:txBody>
      </p:sp>
    </p:spTree>
    <p:extLst>
      <p:ext uri="{BB962C8B-B14F-4D97-AF65-F5344CB8AC3E}">
        <p14:creationId xmlns:p14="http://schemas.microsoft.com/office/powerpoint/2010/main" val="3502628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Curved Left 1">
            <a:extLst>
              <a:ext uri="{FF2B5EF4-FFF2-40B4-BE49-F238E27FC236}">
                <a16:creationId xmlns:a16="http://schemas.microsoft.com/office/drawing/2014/main" id="{CD538B41-39B4-AD0F-31E9-BFDD0684DED7}"/>
              </a:ext>
            </a:extLst>
          </p:cNvPr>
          <p:cNvSpPr/>
          <p:nvPr/>
        </p:nvSpPr>
        <p:spPr>
          <a:xfrm rot="995557">
            <a:off x="4246814" y="4618704"/>
            <a:ext cx="878354" cy="2161811"/>
          </a:xfrm>
          <a:prstGeom prst="curvedLeftArrow">
            <a:avLst/>
          </a:prstGeom>
          <a:solidFill>
            <a:schemeClr val="bg2">
              <a:lumMod val="9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Rectangle 21">
            <a:extLst>
              <a:ext uri="{FF2B5EF4-FFF2-40B4-BE49-F238E27FC236}">
                <a16:creationId xmlns:a16="http://schemas.microsoft.com/office/drawing/2014/main" id="{54E388E7-52DB-452B-ABFB-D1035A516129}"/>
              </a:ext>
            </a:extLst>
          </p:cNvPr>
          <p:cNvSpPr/>
          <p:nvPr/>
        </p:nvSpPr>
        <p:spPr>
          <a:xfrm>
            <a:off x="4518032" y="3918"/>
            <a:ext cx="8337105" cy="60007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24" name="Isosceles Triangle 23">
            <a:extLst>
              <a:ext uri="{FF2B5EF4-FFF2-40B4-BE49-F238E27FC236}">
                <a16:creationId xmlns:a16="http://schemas.microsoft.com/office/drawing/2014/main" id="{1724239E-1641-4357-BADD-FCC4C7DAD51A}"/>
              </a:ext>
            </a:extLst>
          </p:cNvPr>
          <p:cNvSpPr/>
          <p:nvPr/>
        </p:nvSpPr>
        <p:spPr>
          <a:xfrm>
            <a:off x="371931" y="2770713"/>
            <a:ext cx="2486924" cy="2704536"/>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AU" sz="1350"/>
          </a:p>
        </p:txBody>
      </p:sp>
      <p:sp>
        <p:nvSpPr>
          <p:cNvPr id="3" name="Text Placeholder 2">
            <a:extLst>
              <a:ext uri="{FF2B5EF4-FFF2-40B4-BE49-F238E27FC236}">
                <a16:creationId xmlns:a16="http://schemas.microsoft.com/office/drawing/2014/main" id="{DCE71ADA-5D64-4E4D-9578-959C6BEF982B}"/>
              </a:ext>
            </a:extLst>
          </p:cNvPr>
          <p:cNvSpPr>
            <a:spLocks noGrp="1"/>
          </p:cNvSpPr>
          <p:nvPr>
            <p:ph type="body" sz="quarter" idx="4294967295"/>
          </p:nvPr>
        </p:nvSpPr>
        <p:spPr>
          <a:xfrm>
            <a:off x="490240" y="539983"/>
            <a:ext cx="3685098" cy="2389169"/>
          </a:xfrm>
          <a:prstGeom prst="rect">
            <a:avLst/>
          </a:prstGeom>
        </p:spPr>
        <p:txBody>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0" indent="0">
              <a:buNone/>
            </a:pPr>
            <a:r>
              <a:rPr lang="en-AU"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Thinking differently</a:t>
            </a:r>
            <a:endParaRPr lang="en-AU" b="1" dirty="0">
              <a:latin typeface="Arial" panose="020B0604020202020204" pitchFamily="34" charset="0"/>
              <a:cs typeface="Arial" panose="020B0604020202020204" pitchFamily="34" charset="0"/>
            </a:endParaRPr>
          </a:p>
          <a:p>
            <a:pPr marL="0" indent="0">
              <a:buNone/>
            </a:pPr>
            <a:endParaRPr lang="en-AU" sz="1500" dirty="0">
              <a:latin typeface="Arial" panose="020B0604020202020204" pitchFamily="34" charset="0"/>
              <a:cs typeface="Arial" panose="020B0604020202020204" pitchFamily="34" charset="0"/>
            </a:endParaRPr>
          </a:p>
          <a:p>
            <a:pPr marL="0" indent="0">
              <a:buNone/>
            </a:pPr>
            <a:r>
              <a:rPr lang="en-AU" sz="1500" dirty="0">
                <a:latin typeface="Arial" panose="020B0604020202020204" pitchFamily="34" charset="0"/>
                <a:cs typeface="Arial" panose="020B0604020202020204" pitchFamily="34" charset="0"/>
              </a:rPr>
              <a:t>From Evidence-based medicine to evidence-INFORMED policy</a:t>
            </a:r>
          </a:p>
          <a:p>
            <a:pPr marL="0" indent="0">
              <a:buNone/>
            </a:pPr>
            <a:endParaRPr lang="en-AU" sz="1500" dirty="0">
              <a:latin typeface="Arial" panose="020B0604020202020204" pitchFamily="34" charset="0"/>
              <a:cs typeface="Arial" panose="020B0604020202020204" pitchFamily="34" charset="0"/>
            </a:endParaRPr>
          </a:p>
          <a:p>
            <a:pPr marL="0" indent="0">
              <a:buNone/>
            </a:pPr>
            <a:r>
              <a:rPr lang="en-AU" sz="1500" dirty="0">
                <a:latin typeface="Arial" panose="020B0604020202020204" pitchFamily="34" charset="0"/>
                <a:cs typeface="Arial" panose="020B0604020202020204" pitchFamily="34" charset="0"/>
              </a:rPr>
              <a:t> </a:t>
            </a:r>
            <a:r>
              <a:rPr lang="en-AU" sz="1500" i="1" dirty="0">
                <a:latin typeface="Arial" panose="020B0604020202020204" pitchFamily="34" charset="0"/>
                <a:cs typeface="Arial" panose="020B0604020202020204" pitchFamily="34" charset="0"/>
              </a:rPr>
              <a:t>From the Pyramid to </a:t>
            </a:r>
          </a:p>
          <a:p>
            <a:pPr marL="0" indent="0">
              <a:buNone/>
            </a:pPr>
            <a:r>
              <a:rPr lang="en-AU" sz="1500" i="1" dirty="0">
                <a:latin typeface="Arial" panose="020B0604020202020204" pitchFamily="34" charset="0"/>
                <a:cs typeface="Arial" panose="020B0604020202020204" pitchFamily="34" charset="0"/>
              </a:rPr>
              <a:t>  the Greek Temple</a:t>
            </a:r>
            <a:endParaRPr lang="en-US" sz="1500" i="1" dirty="0">
              <a:latin typeface="Arial" panose="020B0604020202020204" pitchFamily="34" charset="0"/>
              <a:cs typeface="Arial" panose="020B0604020202020204" pitchFamily="34" charset="0"/>
            </a:endParaRPr>
          </a:p>
        </p:txBody>
      </p:sp>
      <p:sp>
        <p:nvSpPr>
          <p:cNvPr id="5" name="TextBox 20">
            <a:extLst>
              <a:ext uri="{FF2B5EF4-FFF2-40B4-BE49-F238E27FC236}">
                <a16:creationId xmlns:a16="http://schemas.microsoft.com/office/drawing/2014/main" id="{37963BB9-DA22-B142-9282-3DDBDF52B8F3}"/>
              </a:ext>
            </a:extLst>
          </p:cNvPr>
          <p:cNvSpPr txBox="1"/>
          <p:nvPr/>
        </p:nvSpPr>
        <p:spPr>
          <a:xfrm flipH="1">
            <a:off x="4783871" y="5542750"/>
            <a:ext cx="7181386" cy="1107996"/>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r>
              <a:rPr lang="en-AU" sz="1200" b="1">
                <a:latin typeface="Arial" panose="020B0604020202020204" pitchFamily="34" charset="0"/>
                <a:cs typeface="Arial" panose="020B0604020202020204" pitchFamily="34" charset="0"/>
              </a:rPr>
              <a:t>Moving from the pyramid model of scientific knowledge to the General framework: Greek temple model of scientific knowledge. </a:t>
            </a:r>
          </a:p>
          <a:p>
            <a:endParaRPr lang="en-AU" sz="1050">
              <a:latin typeface="Arial" panose="020B0604020202020204" pitchFamily="34" charset="0"/>
              <a:cs typeface="Arial" panose="020B0604020202020204" pitchFamily="34" charset="0"/>
            </a:endParaRPr>
          </a:p>
          <a:p>
            <a:r>
              <a:rPr lang="en-AU" sz="1050">
                <a:latin typeface="Arial" panose="020B0604020202020204" pitchFamily="34" charset="0"/>
                <a:cs typeface="Arial" panose="020B0604020202020204" pitchFamily="34" charset="0"/>
              </a:rPr>
              <a:t>Salvador-Carulla, L., </a:t>
            </a:r>
            <a:r>
              <a:rPr lang="en-AU" sz="1050" err="1">
                <a:latin typeface="Arial" panose="020B0604020202020204" pitchFamily="34" charset="0"/>
                <a:cs typeface="Arial" panose="020B0604020202020204" pitchFamily="34" charset="0"/>
              </a:rPr>
              <a:t>Lukersmith</a:t>
            </a:r>
            <a:r>
              <a:rPr lang="en-AU" sz="1050">
                <a:latin typeface="Arial" panose="020B0604020202020204" pitchFamily="34" charset="0"/>
                <a:cs typeface="Arial" panose="020B0604020202020204" pitchFamily="34" charset="0"/>
              </a:rPr>
              <a:t>, S., &amp; Sullivan, W. (2017).  From the EBM pyramid to the Greek temple: a new conceptual approach to Guidelines as implementation tools in mental health. </a:t>
            </a:r>
            <a:r>
              <a:rPr lang="en-AU" sz="1050" i="1">
                <a:latin typeface="Arial" panose="020B0604020202020204" pitchFamily="34" charset="0"/>
                <a:cs typeface="Arial" panose="020B0604020202020204" pitchFamily="34" charset="0"/>
              </a:rPr>
              <a:t>Epidemiology and Psychiatric Sciences, 26, </a:t>
            </a:r>
            <a:r>
              <a:rPr lang="en-AU" sz="1050">
                <a:latin typeface="Arial" panose="020B0604020202020204" pitchFamily="34" charset="0"/>
                <a:cs typeface="Arial" panose="020B0604020202020204" pitchFamily="34" charset="0"/>
              </a:rPr>
              <a:t>105-114. </a:t>
            </a:r>
            <a:r>
              <a:rPr lang="en-AU" sz="1050" err="1">
                <a:latin typeface="Arial" panose="020B0604020202020204" pitchFamily="34" charset="0"/>
                <a:cs typeface="Arial" panose="020B0604020202020204" pitchFamily="34" charset="0"/>
              </a:rPr>
              <a:t>doi</a:t>
            </a:r>
            <a:r>
              <a:rPr lang="en-AU" sz="1050">
                <a:latin typeface="Arial" panose="020B0604020202020204" pitchFamily="34" charset="0"/>
                <a:cs typeface="Arial" panose="020B0604020202020204" pitchFamily="34" charset="0"/>
              </a:rPr>
              <a:t>: 10.1017/S2045796016000767</a:t>
            </a:r>
          </a:p>
        </p:txBody>
      </p:sp>
      <p:sp>
        <p:nvSpPr>
          <p:cNvPr id="25" name="TextBox 24">
            <a:extLst>
              <a:ext uri="{FF2B5EF4-FFF2-40B4-BE49-F238E27FC236}">
                <a16:creationId xmlns:a16="http://schemas.microsoft.com/office/drawing/2014/main" id="{21EA2213-3610-46C0-B27E-4BBF8625443D}"/>
              </a:ext>
            </a:extLst>
          </p:cNvPr>
          <p:cNvSpPr txBox="1"/>
          <p:nvPr/>
        </p:nvSpPr>
        <p:spPr>
          <a:xfrm>
            <a:off x="1212675" y="3305611"/>
            <a:ext cx="798551" cy="461665"/>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Systematic review/meta analysis</a:t>
            </a:r>
          </a:p>
        </p:txBody>
      </p:sp>
      <p:sp>
        <p:nvSpPr>
          <p:cNvPr id="27" name="TextBox 26">
            <a:extLst>
              <a:ext uri="{FF2B5EF4-FFF2-40B4-BE49-F238E27FC236}">
                <a16:creationId xmlns:a16="http://schemas.microsoft.com/office/drawing/2014/main" id="{1D936555-8CCA-4841-8E9E-C817F43F365F}"/>
              </a:ext>
            </a:extLst>
          </p:cNvPr>
          <p:cNvSpPr txBox="1"/>
          <p:nvPr/>
        </p:nvSpPr>
        <p:spPr>
          <a:xfrm>
            <a:off x="1101589" y="3751006"/>
            <a:ext cx="1020725" cy="338554"/>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Randomised control trials</a:t>
            </a:r>
          </a:p>
        </p:txBody>
      </p:sp>
      <p:grpSp>
        <p:nvGrpSpPr>
          <p:cNvPr id="4" name="Group 3">
            <a:extLst>
              <a:ext uri="{FF2B5EF4-FFF2-40B4-BE49-F238E27FC236}">
                <a16:creationId xmlns:a16="http://schemas.microsoft.com/office/drawing/2014/main" id="{0FB247DD-60C2-1541-8D32-B88918DB6802}"/>
              </a:ext>
            </a:extLst>
          </p:cNvPr>
          <p:cNvGrpSpPr/>
          <p:nvPr/>
        </p:nvGrpSpPr>
        <p:grpSpPr>
          <a:xfrm>
            <a:off x="4621347" y="622564"/>
            <a:ext cx="6593705" cy="4150827"/>
            <a:chOff x="2258008" y="723919"/>
            <a:chExt cx="7613780" cy="4519884"/>
          </a:xfrm>
        </p:grpSpPr>
        <p:sp>
          <p:nvSpPr>
            <p:cNvPr id="6" name="Rectangle 5">
              <a:extLst>
                <a:ext uri="{FF2B5EF4-FFF2-40B4-BE49-F238E27FC236}">
                  <a16:creationId xmlns:a16="http://schemas.microsoft.com/office/drawing/2014/main" id="{FCE4521B-50B3-0A4E-95C9-7D0339A8ADB4}"/>
                </a:ext>
              </a:extLst>
            </p:cNvPr>
            <p:cNvSpPr/>
            <p:nvPr/>
          </p:nvSpPr>
          <p:spPr>
            <a:xfrm>
              <a:off x="2332653" y="4711959"/>
              <a:ext cx="7539135" cy="531844"/>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600" b="1">
                  <a:latin typeface="Arial" panose="020B0604020202020204" pitchFamily="34" charset="0"/>
                  <a:cs typeface="Arial" panose="020B0604020202020204" pitchFamily="34" charset="0"/>
                </a:rPr>
                <a:t>DISCOVERY – CORROBORATION – IMPLEMENTATION</a:t>
              </a:r>
            </a:p>
          </p:txBody>
        </p:sp>
        <p:sp>
          <p:nvSpPr>
            <p:cNvPr id="7" name="Flowchart: Terminator 7">
              <a:extLst>
                <a:ext uri="{FF2B5EF4-FFF2-40B4-BE49-F238E27FC236}">
                  <a16:creationId xmlns:a16="http://schemas.microsoft.com/office/drawing/2014/main" id="{28DF5EEB-49FF-6D4F-8AD4-20FFB8D47638}"/>
                </a:ext>
              </a:extLst>
            </p:cNvPr>
            <p:cNvSpPr/>
            <p:nvPr/>
          </p:nvSpPr>
          <p:spPr>
            <a:xfrm>
              <a:off x="2346405" y="2079133"/>
              <a:ext cx="923731" cy="2491274"/>
            </a:xfrm>
            <a:prstGeom prst="flowChartTerminator">
              <a:avLst/>
            </a:prstGeom>
            <a:solidFill>
              <a:srgbClr val="F7931E"/>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solidFill>
                  <a:srgbClr val="F7931E"/>
                </a:solidFill>
              </a:endParaRPr>
            </a:p>
          </p:txBody>
        </p:sp>
        <p:sp>
          <p:nvSpPr>
            <p:cNvPr id="8" name="Flowchart: Terminator 8">
              <a:extLst>
                <a:ext uri="{FF2B5EF4-FFF2-40B4-BE49-F238E27FC236}">
                  <a16:creationId xmlns:a16="http://schemas.microsoft.com/office/drawing/2014/main" id="{F74333D8-7E5D-604C-B3B4-B25F2A3306F2}"/>
                </a:ext>
              </a:extLst>
            </p:cNvPr>
            <p:cNvSpPr/>
            <p:nvPr/>
          </p:nvSpPr>
          <p:spPr>
            <a:xfrm>
              <a:off x="7545256" y="2079133"/>
              <a:ext cx="923731" cy="2491274"/>
            </a:xfrm>
            <a:prstGeom prst="flowChartTerminator">
              <a:avLst/>
            </a:prstGeom>
            <a:solidFill>
              <a:srgbClr val="498B31"/>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9" name="Flowchart: Terminator 9">
              <a:extLst>
                <a:ext uri="{FF2B5EF4-FFF2-40B4-BE49-F238E27FC236}">
                  <a16:creationId xmlns:a16="http://schemas.microsoft.com/office/drawing/2014/main" id="{1F0E75D2-DB81-614B-AFB6-8E30051FC0D6}"/>
                </a:ext>
              </a:extLst>
            </p:cNvPr>
            <p:cNvSpPr/>
            <p:nvPr/>
          </p:nvSpPr>
          <p:spPr>
            <a:xfrm>
              <a:off x="3717886" y="2079133"/>
              <a:ext cx="923731" cy="2491274"/>
            </a:xfrm>
            <a:prstGeom prst="flowChartTerminator">
              <a:avLst/>
            </a:prstGeom>
            <a:solidFill>
              <a:srgbClr val="415F70"/>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10" name="Flowchart: Terminator 10">
              <a:extLst>
                <a:ext uri="{FF2B5EF4-FFF2-40B4-BE49-F238E27FC236}">
                  <a16:creationId xmlns:a16="http://schemas.microsoft.com/office/drawing/2014/main" id="{317CDBF4-80C3-054D-AB3E-6B4A51F7263B}"/>
                </a:ext>
              </a:extLst>
            </p:cNvPr>
            <p:cNvSpPr/>
            <p:nvPr/>
          </p:nvSpPr>
          <p:spPr>
            <a:xfrm>
              <a:off x="5046564" y="2079133"/>
              <a:ext cx="923731" cy="2491274"/>
            </a:xfrm>
            <a:prstGeom prst="flowChartTerminator">
              <a:avLst/>
            </a:prstGeom>
            <a:solidFill>
              <a:srgbClr val="748344"/>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11" name="Flowchart: Terminator 11">
              <a:extLst>
                <a:ext uri="{FF2B5EF4-FFF2-40B4-BE49-F238E27FC236}">
                  <a16:creationId xmlns:a16="http://schemas.microsoft.com/office/drawing/2014/main" id="{B18DCD60-DFA7-244C-8EF5-CEF89B30611C}"/>
                </a:ext>
              </a:extLst>
            </p:cNvPr>
            <p:cNvSpPr/>
            <p:nvPr/>
          </p:nvSpPr>
          <p:spPr>
            <a:xfrm>
              <a:off x="8802586" y="2079770"/>
              <a:ext cx="923731" cy="2491274"/>
            </a:xfrm>
            <a:prstGeom prst="flowChartTerminator">
              <a:avLst/>
            </a:prstGeom>
            <a:solidFill>
              <a:srgbClr val="97A46D"/>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12" name="Rectangle 11">
              <a:extLst>
                <a:ext uri="{FF2B5EF4-FFF2-40B4-BE49-F238E27FC236}">
                  <a16:creationId xmlns:a16="http://schemas.microsoft.com/office/drawing/2014/main" id="{8F402C27-CCAE-704C-8D93-AB31E3DC8D37}"/>
                </a:ext>
              </a:extLst>
            </p:cNvPr>
            <p:cNvSpPr/>
            <p:nvPr/>
          </p:nvSpPr>
          <p:spPr>
            <a:xfrm>
              <a:off x="2332653" y="1565746"/>
              <a:ext cx="7464490" cy="295074"/>
            </a:xfrm>
            <a:prstGeom prst="rect">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r>
                <a:rPr lang="en-AU" sz="1050" b="1" dirty="0">
                  <a:latin typeface="Arial" panose="020B0604020202020204" pitchFamily="34" charset="0"/>
                  <a:cs typeface="Arial" panose="020B0604020202020204" pitchFamily="34" charset="0"/>
                </a:rPr>
                <a:t>QUANTITATIVE Evidence-based on data    </a:t>
              </a:r>
              <a:r>
                <a:rPr lang="en-AU" sz="1050" b="1" i="1" dirty="0">
                  <a:latin typeface="Arial" panose="020B0604020202020204" pitchFamily="34" charset="0"/>
                  <a:cs typeface="Arial" panose="020B0604020202020204" pitchFamily="34" charset="0"/>
                </a:rPr>
                <a:t>Mixed      QUALITATIVE: </a:t>
              </a:r>
              <a:r>
                <a:rPr lang="en-AU" sz="1050" b="1" dirty="0">
                  <a:latin typeface="Arial" panose="020B0604020202020204" pitchFamily="34" charset="0"/>
                  <a:cs typeface="Arial" panose="020B0604020202020204" pitchFamily="34" charset="0"/>
                </a:rPr>
                <a:t>Knowledge-based on expertise   </a:t>
              </a:r>
            </a:p>
          </p:txBody>
        </p:sp>
        <p:sp>
          <p:nvSpPr>
            <p:cNvPr id="13" name="Isosceles Triangle 13">
              <a:extLst>
                <a:ext uri="{FF2B5EF4-FFF2-40B4-BE49-F238E27FC236}">
                  <a16:creationId xmlns:a16="http://schemas.microsoft.com/office/drawing/2014/main" id="{D9765501-466E-4843-895C-66D7EA23A791}"/>
                </a:ext>
              </a:extLst>
            </p:cNvPr>
            <p:cNvSpPr/>
            <p:nvPr/>
          </p:nvSpPr>
          <p:spPr>
            <a:xfrm>
              <a:off x="2258008" y="723919"/>
              <a:ext cx="7613780" cy="771051"/>
            </a:xfrm>
            <a:prstGeom prst="triangle">
              <a:avLst/>
            </a:prstGeom>
            <a:solidFill>
              <a:schemeClr val="bg1">
                <a:lumMod val="95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14" name="TextBox 14">
              <a:extLst>
                <a:ext uri="{FF2B5EF4-FFF2-40B4-BE49-F238E27FC236}">
                  <a16:creationId xmlns:a16="http://schemas.microsoft.com/office/drawing/2014/main" id="{92F9F3BF-E603-E643-B194-B285F6E795FF}"/>
                </a:ext>
              </a:extLst>
            </p:cNvPr>
            <p:cNvSpPr txBox="1"/>
            <p:nvPr/>
          </p:nvSpPr>
          <p:spPr>
            <a:xfrm>
              <a:off x="4856601" y="1014816"/>
              <a:ext cx="2567371" cy="400109"/>
            </a:xfrm>
            <a:prstGeom prst="rect">
              <a:avLst/>
            </a:prstGeom>
            <a:noFill/>
          </p:spPr>
          <p:txBody>
            <a:bodyPr wrap="non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350" b="1">
                  <a:latin typeface="Arial" panose="020B0604020202020204" pitchFamily="34" charset="0"/>
                  <a:cs typeface="Arial" panose="020B0604020202020204" pitchFamily="34" charset="0"/>
                </a:rPr>
                <a:t>Scientific Knowledge</a:t>
              </a:r>
            </a:p>
          </p:txBody>
        </p:sp>
        <p:sp>
          <p:nvSpPr>
            <p:cNvPr id="15" name="TextBox 15">
              <a:extLst>
                <a:ext uri="{FF2B5EF4-FFF2-40B4-BE49-F238E27FC236}">
                  <a16:creationId xmlns:a16="http://schemas.microsoft.com/office/drawing/2014/main" id="{5CB4032B-FAA8-2C43-AC6C-5792C44D1BA8}"/>
                </a:ext>
              </a:extLst>
            </p:cNvPr>
            <p:cNvSpPr txBox="1"/>
            <p:nvPr/>
          </p:nvSpPr>
          <p:spPr>
            <a:xfrm rot="16200000">
              <a:off x="1934957" y="2978244"/>
              <a:ext cx="1746632" cy="697627"/>
            </a:xfrm>
            <a:prstGeom prst="rect">
              <a:avLst/>
            </a:prstGeom>
            <a:noFill/>
          </p:spPr>
          <p:txBody>
            <a:bodyPr wrap="non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Experimental</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RCTs</a:t>
              </a:r>
            </a:p>
          </p:txBody>
        </p:sp>
        <p:sp>
          <p:nvSpPr>
            <p:cNvPr id="16" name="TextBox 16">
              <a:extLst>
                <a:ext uri="{FF2B5EF4-FFF2-40B4-BE49-F238E27FC236}">
                  <a16:creationId xmlns:a16="http://schemas.microsoft.com/office/drawing/2014/main" id="{2262B3BC-13E8-9447-99EF-3FBF986B555E}"/>
                </a:ext>
              </a:extLst>
            </p:cNvPr>
            <p:cNvSpPr txBox="1"/>
            <p:nvPr/>
          </p:nvSpPr>
          <p:spPr>
            <a:xfrm rot="16200000">
              <a:off x="3062090" y="2975955"/>
              <a:ext cx="2263868" cy="697627"/>
            </a:xfrm>
            <a:prstGeom prst="rect">
              <a:avLst/>
            </a:prstGeom>
            <a:noFill/>
          </p:spPr>
          <p:txBody>
            <a:bodyPr wrap="non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Observational</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Ecological - Cohort</a:t>
              </a:r>
            </a:p>
          </p:txBody>
        </p:sp>
        <p:sp>
          <p:nvSpPr>
            <p:cNvPr id="17" name="TextBox 17">
              <a:extLst>
                <a:ext uri="{FF2B5EF4-FFF2-40B4-BE49-F238E27FC236}">
                  <a16:creationId xmlns:a16="http://schemas.microsoft.com/office/drawing/2014/main" id="{FE9153FE-781D-A04E-B325-3EA9B7CAF376}"/>
                </a:ext>
              </a:extLst>
            </p:cNvPr>
            <p:cNvSpPr txBox="1"/>
            <p:nvPr/>
          </p:nvSpPr>
          <p:spPr>
            <a:xfrm rot="16200000">
              <a:off x="4320383" y="2898619"/>
              <a:ext cx="2490640" cy="852939"/>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Contextual</a:t>
              </a:r>
            </a:p>
            <a:p>
              <a:pPr algn="ctr"/>
              <a:r>
                <a:rPr lang="en-AU" sz="1400" dirty="0" err="1">
                  <a:solidFill>
                    <a:schemeClr val="bg1"/>
                  </a:solidFill>
                  <a:latin typeface="Arial" panose="020B0604020202020204" pitchFamily="34" charset="0"/>
                  <a:cs typeface="Arial" panose="020B0604020202020204" pitchFamily="34" charset="0"/>
                </a:rPr>
                <a:t>Geography,SDoH</a:t>
              </a:r>
              <a:r>
                <a:rPr lang="en-AU" sz="1400" dirty="0">
                  <a:solidFill>
                    <a:schemeClr val="bg1"/>
                  </a:solidFill>
                  <a:latin typeface="Arial" panose="020B0604020202020204" pitchFamily="34" charset="0"/>
                  <a:cs typeface="Arial" panose="020B0604020202020204" pitchFamily="34" charset="0"/>
                </a:rPr>
                <a:t>, Lifestyles</a:t>
              </a:r>
            </a:p>
          </p:txBody>
        </p:sp>
        <p:sp>
          <p:nvSpPr>
            <p:cNvPr id="18" name="TextBox 18">
              <a:extLst>
                <a:ext uri="{FF2B5EF4-FFF2-40B4-BE49-F238E27FC236}">
                  <a16:creationId xmlns:a16="http://schemas.microsoft.com/office/drawing/2014/main" id="{79BB1772-30E0-8F4E-A58F-C34D0CEC5C2C}"/>
                </a:ext>
              </a:extLst>
            </p:cNvPr>
            <p:cNvSpPr txBox="1"/>
            <p:nvPr/>
          </p:nvSpPr>
          <p:spPr>
            <a:xfrm rot="16200000">
              <a:off x="7102775" y="2832324"/>
              <a:ext cx="2179679" cy="984885"/>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Expert Knowledge</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Formal and Tacit</a:t>
              </a:r>
            </a:p>
          </p:txBody>
        </p:sp>
        <p:sp>
          <p:nvSpPr>
            <p:cNvPr id="19" name="TextBox 19">
              <a:extLst>
                <a:ext uri="{FF2B5EF4-FFF2-40B4-BE49-F238E27FC236}">
                  <a16:creationId xmlns:a16="http://schemas.microsoft.com/office/drawing/2014/main" id="{FC94E661-E4CE-EB4D-84A4-74AE8EF6C83D}"/>
                </a:ext>
              </a:extLst>
            </p:cNvPr>
            <p:cNvSpPr txBox="1"/>
            <p:nvPr/>
          </p:nvSpPr>
          <p:spPr>
            <a:xfrm rot="16200000">
              <a:off x="8274493" y="2878319"/>
              <a:ext cx="2179679" cy="984885"/>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Experiential</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Consumers, carers</a:t>
              </a:r>
            </a:p>
          </p:txBody>
        </p:sp>
      </p:grpSp>
      <p:sp>
        <p:nvSpPr>
          <p:cNvPr id="29" name="TextBox 28">
            <a:extLst>
              <a:ext uri="{FF2B5EF4-FFF2-40B4-BE49-F238E27FC236}">
                <a16:creationId xmlns:a16="http://schemas.microsoft.com/office/drawing/2014/main" id="{3B592166-EECF-439F-B6F9-8D8E4D1173EB}"/>
              </a:ext>
            </a:extLst>
          </p:cNvPr>
          <p:cNvSpPr txBox="1"/>
          <p:nvPr/>
        </p:nvSpPr>
        <p:spPr>
          <a:xfrm>
            <a:off x="1066286" y="4095583"/>
            <a:ext cx="1020725" cy="213585"/>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Cohort</a:t>
            </a:r>
            <a:r>
              <a:rPr lang="en-AU" sz="800">
                <a:latin typeface="Arial" panose="020B0604020202020204" pitchFamily="34" charset="0"/>
                <a:cs typeface="Arial" panose="020B0604020202020204" pitchFamily="34" charset="0"/>
              </a:rPr>
              <a:t> </a:t>
            </a:r>
            <a:r>
              <a:rPr lang="en-AU" sz="800">
                <a:solidFill>
                  <a:schemeClr val="bg1"/>
                </a:solidFill>
                <a:latin typeface="Arial" panose="020B0604020202020204" pitchFamily="34" charset="0"/>
                <a:cs typeface="Arial" panose="020B0604020202020204" pitchFamily="34" charset="0"/>
              </a:rPr>
              <a:t>studies</a:t>
            </a:r>
          </a:p>
        </p:txBody>
      </p:sp>
      <p:sp>
        <p:nvSpPr>
          <p:cNvPr id="31" name="TextBox 30">
            <a:extLst>
              <a:ext uri="{FF2B5EF4-FFF2-40B4-BE49-F238E27FC236}">
                <a16:creationId xmlns:a16="http://schemas.microsoft.com/office/drawing/2014/main" id="{072A659A-696C-4D9A-9632-31ADEF242BC0}"/>
              </a:ext>
            </a:extLst>
          </p:cNvPr>
          <p:cNvSpPr txBox="1"/>
          <p:nvPr/>
        </p:nvSpPr>
        <p:spPr>
          <a:xfrm>
            <a:off x="1040379" y="4383820"/>
            <a:ext cx="1172560" cy="213585"/>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Case control studies</a:t>
            </a:r>
          </a:p>
        </p:txBody>
      </p:sp>
      <p:sp>
        <p:nvSpPr>
          <p:cNvPr id="33" name="TextBox 32">
            <a:extLst>
              <a:ext uri="{FF2B5EF4-FFF2-40B4-BE49-F238E27FC236}">
                <a16:creationId xmlns:a16="http://schemas.microsoft.com/office/drawing/2014/main" id="{7B665308-2B88-447E-81AE-C92E3A58D7FF}"/>
              </a:ext>
            </a:extLst>
          </p:cNvPr>
          <p:cNvSpPr txBox="1"/>
          <p:nvPr/>
        </p:nvSpPr>
        <p:spPr>
          <a:xfrm>
            <a:off x="1101589" y="4624463"/>
            <a:ext cx="1020725" cy="338554"/>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Case series/reports</a:t>
            </a:r>
          </a:p>
        </p:txBody>
      </p:sp>
      <p:sp>
        <p:nvSpPr>
          <p:cNvPr id="35" name="TextBox 34">
            <a:extLst>
              <a:ext uri="{FF2B5EF4-FFF2-40B4-BE49-F238E27FC236}">
                <a16:creationId xmlns:a16="http://schemas.microsoft.com/office/drawing/2014/main" id="{831E0D71-C78B-4CD7-8A93-C906EB0569A1}"/>
              </a:ext>
            </a:extLst>
          </p:cNvPr>
          <p:cNvSpPr txBox="1"/>
          <p:nvPr/>
        </p:nvSpPr>
        <p:spPr>
          <a:xfrm rot="17820000">
            <a:off x="248774" y="3831959"/>
            <a:ext cx="1020725" cy="276999"/>
          </a:xfrm>
          <a:prstGeom prst="rect">
            <a:avLst/>
          </a:prstGeom>
          <a:noFill/>
        </p:spPr>
        <p:txBody>
          <a:bodyPr wrap="square" rtlCol="0">
            <a:spAutoFit/>
          </a:bodyPr>
          <a:lstStyle/>
          <a:p>
            <a:pPr algn="ctr"/>
            <a:r>
              <a:rPr lang="en-AU" sz="1200" cap="all">
                <a:solidFill>
                  <a:schemeClr val="accent1">
                    <a:lumMod val="50000"/>
                  </a:schemeClr>
                </a:solidFill>
                <a:latin typeface="Arial" panose="020B0604020202020204" pitchFamily="34" charset="0"/>
                <a:cs typeface="Arial" panose="020B0604020202020204" pitchFamily="34" charset="0"/>
              </a:rPr>
              <a:t>validity</a:t>
            </a:r>
          </a:p>
        </p:txBody>
      </p:sp>
      <p:cxnSp>
        <p:nvCxnSpPr>
          <p:cNvPr id="37" name="Straight Arrow Connector 36">
            <a:extLst>
              <a:ext uri="{FF2B5EF4-FFF2-40B4-BE49-F238E27FC236}">
                <a16:creationId xmlns:a16="http://schemas.microsoft.com/office/drawing/2014/main" id="{1C19B00D-FA39-4B41-BDE2-82F45528C53F}"/>
              </a:ext>
            </a:extLst>
          </p:cNvPr>
          <p:cNvCxnSpPr>
            <a:cxnSpLocks/>
          </p:cNvCxnSpPr>
          <p:nvPr/>
        </p:nvCxnSpPr>
        <p:spPr>
          <a:xfrm rot="60000" flipV="1">
            <a:off x="675117" y="3682633"/>
            <a:ext cx="362063" cy="731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619A33-7387-48AA-8CD4-4A92D0E324CB}"/>
              </a:ext>
            </a:extLst>
          </p:cNvPr>
          <p:cNvCxnSpPr>
            <a:cxnSpLocks/>
          </p:cNvCxnSpPr>
          <p:nvPr/>
        </p:nvCxnSpPr>
        <p:spPr>
          <a:xfrm>
            <a:off x="1273256" y="3751006"/>
            <a:ext cx="713242"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3874D3-E867-416A-A4CF-E6F8F00C3F78}"/>
              </a:ext>
            </a:extLst>
          </p:cNvPr>
          <p:cNvCxnSpPr>
            <a:cxnSpLocks/>
          </p:cNvCxnSpPr>
          <p:nvPr/>
        </p:nvCxnSpPr>
        <p:spPr>
          <a:xfrm>
            <a:off x="1116296" y="4089560"/>
            <a:ext cx="1020725"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FCE4D6-1D8A-44C0-AAC8-1DCE8FA4ACB0}"/>
              </a:ext>
            </a:extLst>
          </p:cNvPr>
          <p:cNvCxnSpPr>
            <a:cxnSpLocks/>
          </p:cNvCxnSpPr>
          <p:nvPr/>
        </p:nvCxnSpPr>
        <p:spPr>
          <a:xfrm>
            <a:off x="1033675" y="4383820"/>
            <a:ext cx="126815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B743FFE-9975-44E6-951E-07489F7BDDFB}"/>
              </a:ext>
            </a:extLst>
          </p:cNvPr>
          <p:cNvCxnSpPr>
            <a:cxnSpLocks/>
          </p:cNvCxnSpPr>
          <p:nvPr/>
        </p:nvCxnSpPr>
        <p:spPr>
          <a:xfrm>
            <a:off x="802578" y="4624463"/>
            <a:ext cx="157799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35F8B29-2AF8-73F2-DA43-9782AEB28B73}"/>
              </a:ext>
            </a:extLst>
          </p:cNvPr>
          <p:cNvSpPr txBox="1"/>
          <p:nvPr/>
        </p:nvSpPr>
        <p:spPr>
          <a:xfrm>
            <a:off x="1116296" y="5000923"/>
            <a:ext cx="1020725" cy="215444"/>
          </a:xfrm>
          <a:prstGeom prst="rect">
            <a:avLst/>
          </a:prstGeom>
          <a:noFill/>
        </p:spPr>
        <p:txBody>
          <a:bodyPr wrap="square" rtlCol="0">
            <a:spAutoFit/>
          </a:bodyPr>
          <a:lstStyle/>
          <a:p>
            <a:pPr algn="ctr"/>
            <a:r>
              <a:rPr lang="en-AU" sz="800">
                <a:solidFill>
                  <a:schemeClr val="bg1"/>
                </a:solidFill>
                <a:latin typeface="Arial" panose="020B0604020202020204" pitchFamily="34" charset="0"/>
                <a:cs typeface="Arial" panose="020B0604020202020204" pitchFamily="34" charset="0"/>
              </a:rPr>
              <a:t>Expert “opinion”</a:t>
            </a:r>
          </a:p>
        </p:txBody>
      </p:sp>
      <p:sp>
        <p:nvSpPr>
          <p:cNvPr id="30" name="Arrow: Curved Down 29">
            <a:extLst>
              <a:ext uri="{FF2B5EF4-FFF2-40B4-BE49-F238E27FC236}">
                <a16:creationId xmlns:a16="http://schemas.microsoft.com/office/drawing/2014/main" id="{0C4A8BCB-D74A-A94B-95EA-C766C7ADF860}"/>
              </a:ext>
            </a:extLst>
          </p:cNvPr>
          <p:cNvSpPr/>
          <p:nvPr/>
        </p:nvSpPr>
        <p:spPr>
          <a:xfrm rot="18436988">
            <a:off x="1721020" y="2385612"/>
            <a:ext cx="3137885" cy="926603"/>
          </a:xfrm>
          <a:prstGeom prst="curvedDownArrow">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0" name="Picture 6" descr="https://s3.amazonaws.com/libapps/accounts/206/images/pyramid_mcduke.gif">
            <a:extLst>
              <a:ext uri="{FF2B5EF4-FFF2-40B4-BE49-F238E27FC236}">
                <a16:creationId xmlns:a16="http://schemas.microsoft.com/office/drawing/2014/main" id="{3C2467EF-BDBC-80E1-B9F5-BC49DBEE79D3}"/>
              </a:ext>
            </a:extLst>
          </p:cNvPr>
          <p:cNvPicPr>
            <a:picLocks noChangeAspect="1" noChangeArrowheads="1"/>
          </p:cNvPicPr>
          <p:nvPr/>
        </p:nvPicPr>
        <p:blipFill>
          <a:blip r:embed="rId2" cstate="print"/>
          <a:srcRect/>
          <a:stretch>
            <a:fillRect/>
          </a:stretch>
        </p:blipFill>
        <p:spPr bwMode="auto">
          <a:xfrm>
            <a:off x="111510" y="2456281"/>
            <a:ext cx="4095177" cy="3424820"/>
          </a:xfrm>
          <a:prstGeom prst="rect">
            <a:avLst/>
          </a:prstGeom>
          <a:noFill/>
        </p:spPr>
      </p:pic>
      <p:sp>
        <p:nvSpPr>
          <p:cNvPr id="20" name="TextBox 19">
            <a:extLst>
              <a:ext uri="{FF2B5EF4-FFF2-40B4-BE49-F238E27FC236}">
                <a16:creationId xmlns:a16="http://schemas.microsoft.com/office/drawing/2014/main" id="{A15AA0CC-70CB-1966-CE49-3019227908A7}"/>
              </a:ext>
            </a:extLst>
          </p:cNvPr>
          <p:cNvSpPr txBox="1"/>
          <p:nvPr/>
        </p:nvSpPr>
        <p:spPr>
          <a:xfrm>
            <a:off x="462203" y="6241290"/>
            <a:ext cx="3349635" cy="461665"/>
          </a:xfrm>
          <a:prstGeom prst="rect">
            <a:avLst/>
          </a:prstGeom>
          <a:noFill/>
        </p:spPr>
        <p:txBody>
          <a:bodyPr wrap="none" rtlCol="0">
            <a:spAutoFit/>
          </a:bodyPr>
          <a:lstStyle/>
          <a:p>
            <a:pPr algn="ctr"/>
            <a:r>
              <a:rPr lang="en-AU" sz="2400" b="1" dirty="0"/>
              <a:t>REAL WORLD PROBLEMS</a:t>
            </a:r>
          </a:p>
        </p:txBody>
      </p:sp>
      <p:sp>
        <p:nvSpPr>
          <p:cNvPr id="21" name="Flowchart: Terminator 8">
            <a:extLst>
              <a:ext uri="{FF2B5EF4-FFF2-40B4-BE49-F238E27FC236}">
                <a16:creationId xmlns:a16="http://schemas.microsoft.com/office/drawing/2014/main" id="{624730CE-FBDF-6934-1FBB-EF1DE4167BBF}"/>
              </a:ext>
            </a:extLst>
          </p:cNvPr>
          <p:cNvSpPr/>
          <p:nvPr/>
        </p:nvSpPr>
        <p:spPr>
          <a:xfrm>
            <a:off x="8141656" y="1883595"/>
            <a:ext cx="799972" cy="2287857"/>
          </a:xfrm>
          <a:prstGeom prst="flowChartTerminator">
            <a:avLst/>
          </a:prstGeom>
          <a:solidFill>
            <a:srgbClr val="498B31"/>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23" name="Flowchart: Terminator 8">
            <a:extLst>
              <a:ext uri="{FF2B5EF4-FFF2-40B4-BE49-F238E27FC236}">
                <a16:creationId xmlns:a16="http://schemas.microsoft.com/office/drawing/2014/main" id="{9E1E9AA3-F7CE-97EE-6B85-03D9270CDC4A}"/>
              </a:ext>
            </a:extLst>
          </p:cNvPr>
          <p:cNvSpPr/>
          <p:nvPr/>
        </p:nvSpPr>
        <p:spPr>
          <a:xfrm>
            <a:off x="8141655" y="1933023"/>
            <a:ext cx="799972" cy="2287857"/>
          </a:xfrm>
          <a:prstGeom prst="flowChartTerminator">
            <a:avLst/>
          </a:prstGeom>
          <a:solidFill>
            <a:srgbClr val="498B31"/>
          </a:soli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endParaRPr lang="en-AU" sz="1350"/>
          </a:p>
        </p:txBody>
      </p:sp>
      <p:sp>
        <p:nvSpPr>
          <p:cNvPr id="26" name="TextBox 18">
            <a:extLst>
              <a:ext uri="{FF2B5EF4-FFF2-40B4-BE49-F238E27FC236}">
                <a16:creationId xmlns:a16="http://schemas.microsoft.com/office/drawing/2014/main" id="{8E43ED5A-F3F1-E161-862A-F62DACD86E41}"/>
              </a:ext>
            </a:extLst>
          </p:cNvPr>
          <p:cNvSpPr txBox="1"/>
          <p:nvPr/>
        </p:nvSpPr>
        <p:spPr>
          <a:xfrm rot="16200000">
            <a:off x="7553146" y="2707616"/>
            <a:ext cx="2001704" cy="738664"/>
          </a:xfrm>
          <a:prstGeom prst="rect">
            <a:avLst/>
          </a:prstGeom>
          <a:noFill/>
        </p:spPr>
        <p:txBody>
          <a:bodyPr wrap="square"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algn="ctr"/>
            <a:r>
              <a:rPr lang="en-AU" sz="1400" b="1" dirty="0">
                <a:solidFill>
                  <a:schemeClr val="bg1"/>
                </a:solidFill>
                <a:latin typeface="Arial" panose="020B0604020202020204" pitchFamily="34" charset="0"/>
                <a:cs typeface="Arial" panose="020B0604020202020204" pitchFamily="34" charset="0"/>
              </a:rPr>
              <a:t>Cultural</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Historical, spiritual, Normative</a:t>
            </a:r>
          </a:p>
        </p:txBody>
      </p:sp>
    </p:spTree>
    <p:extLst>
      <p:ext uri="{BB962C8B-B14F-4D97-AF65-F5344CB8AC3E}">
        <p14:creationId xmlns:p14="http://schemas.microsoft.com/office/powerpoint/2010/main" val="1622854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51" y="0"/>
            <a:ext cx="10515600" cy="1325563"/>
          </a:xfrm>
        </p:spPr>
        <p:txBody>
          <a:bodyPr/>
          <a:lstStyle/>
          <a:p>
            <a:r>
              <a:rPr lang="en-AU" dirty="0"/>
              <a:t> </a:t>
            </a:r>
            <a:r>
              <a:rPr lang="en-AU" sz="3600" b="1" dirty="0"/>
              <a:t>“Evidence-informed Care Policy”</a:t>
            </a:r>
          </a:p>
        </p:txBody>
      </p:sp>
      <p:sp>
        <p:nvSpPr>
          <p:cNvPr id="3" name="Content Placeholder 2"/>
          <p:cNvSpPr>
            <a:spLocks noGrp="1"/>
          </p:cNvSpPr>
          <p:nvPr>
            <p:ph idx="1"/>
          </p:nvPr>
        </p:nvSpPr>
        <p:spPr>
          <a:xfrm>
            <a:off x="482105" y="855945"/>
            <a:ext cx="9306788" cy="5535229"/>
          </a:xfrm>
        </p:spPr>
        <p:txBody>
          <a:bodyPr>
            <a:normAutofit lnSpcReduction="10000"/>
          </a:bodyPr>
          <a:lstStyle/>
          <a:p>
            <a:endParaRPr lang="en-AU" dirty="0"/>
          </a:p>
          <a:p>
            <a:pPr>
              <a:lnSpc>
                <a:spcPct val="110000"/>
              </a:lnSpc>
            </a:pPr>
            <a:r>
              <a:rPr lang="en-AU" dirty="0"/>
              <a:t> </a:t>
            </a:r>
            <a:r>
              <a:rPr lang="en-AU" sz="2400" dirty="0"/>
              <a:t>‘Evidence-based health care’ has evolved into ‘evidence-informed policy’ through the addition of routine big data and local context information, and into ‘knowledge-guided policy’ through the incorporation of domain experts to the data analysis process and to the development of Decision Support Systems</a:t>
            </a:r>
          </a:p>
          <a:p>
            <a:pPr marL="0" indent="0">
              <a:lnSpc>
                <a:spcPct val="110000"/>
              </a:lnSpc>
              <a:buNone/>
            </a:pPr>
            <a:endParaRPr lang="en-AU" sz="2400" dirty="0"/>
          </a:p>
          <a:p>
            <a:pPr>
              <a:lnSpc>
                <a:spcPct val="110000"/>
              </a:lnSpc>
            </a:pPr>
            <a:r>
              <a:rPr lang="en-AU" sz="2400" dirty="0"/>
              <a:t>Evidence-informed, rather than evidence-based, health policy acknowledges that policy-making is an inherently political process in which research evidence is only one, albeit the most important, factor that influences decision-making. Scientific evidence often has to compete with beliefs, personal interests, political considerations, traditions, past experience, and financial constraints </a:t>
            </a:r>
          </a:p>
          <a:p>
            <a:endParaRPr lang="en-AU" dirty="0"/>
          </a:p>
        </p:txBody>
      </p:sp>
      <p:sp>
        <p:nvSpPr>
          <p:cNvPr id="4" name="TextBox 3"/>
          <p:cNvSpPr txBox="1"/>
          <p:nvPr/>
        </p:nvSpPr>
        <p:spPr>
          <a:xfrm>
            <a:off x="741987" y="6083397"/>
            <a:ext cx="11709895" cy="615553"/>
          </a:xfrm>
          <a:prstGeom prst="rect">
            <a:avLst/>
          </a:prstGeom>
          <a:noFill/>
        </p:spPr>
        <p:txBody>
          <a:bodyPr wrap="square" rtlCol="0">
            <a:spAutoFit/>
          </a:bodyPr>
          <a:lstStyle/>
          <a:p>
            <a:endParaRPr lang="en-AU" b="1" dirty="0"/>
          </a:p>
          <a:p>
            <a:r>
              <a:rPr lang="en-AU" sz="1600" i="1" dirty="0">
                <a:solidFill>
                  <a:schemeClr val="tx2">
                    <a:lumMod val="75000"/>
                  </a:schemeClr>
                </a:solidFill>
                <a:hlinkClick r:id="rId2">
                  <a:extLst>
                    <a:ext uri="{A12FA001-AC4F-418D-AE19-62706E023703}">
                      <ahyp:hlinkClr xmlns:ahyp="http://schemas.microsoft.com/office/drawing/2018/hyperlinkcolor" val="tx"/>
                    </a:ext>
                  </a:extLst>
                </a:hlinkClick>
              </a:rPr>
              <a:t>http://www.euro.who.int/__data/assets/pdf_file/0008/379862/who-ehr-2018-eng.pdf?ua=1</a:t>
            </a:r>
            <a:endParaRPr lang="en-AU" sz="1600" i="1" dirty="0">
              <a:solidFill>
                <a:schemeClr val="tx2">
                  <a:lumMod val="75000"/>
                </a:schemeClr>
              </a:solidFill>
            </a:endParaRPr>
          </a:p>
        </p:txBody>
      </p:sp>
      <p:pic>
        <p:nvPicPr>
          <p:cNvPr id="9218" name="Picture 2" descr="http://www.euro.who.int/__data/assets/image/0013/380020/EHR2018-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933" y="466827"/>
            <a:ext cx="1810964" cy="2773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8BD2AB0-F324-EBE4-BA13-F64C24A6D377}"/>
              </a:ext>
            </a:extLst>
          </p:cNvPr>
          <p:cNvPicPr>
            <a:picLocks noChangeAspect="1"/>
          </p:cNvPicPr>
          <p:nvPr/>
        </p:nvPicPr>
        <p:blipFill>
          <a:blip r:embed="rId4"/>
          <a:stretch>
            <a:fillRect/>
          </a:stretch>
        </p:blipFill>
        <p:spPr>
          <a:xfrm>
            <a:off x="10124933" y="3765176"/>
            <a:ext cx="1857588" cy="2625997"/>
          </a:xfrm>
          <a:prstGeom prst="rect">
            <a:avLst/>
          </a:prstGeom>
          <a:ln>
            <a:solidFill>
              <a:schemeClr val="tx1"/>
            </a:solidFill>
          </a:ln>
        </p:spPr>
      </p:pic>
    </p:spTree>
    <p:extLst>
      <p:ext uri="{BB962C8B-B14F-4D97-AF65-F5344CB8AC3E}">
        <p14:creationId xmlns:p14="http://schemas.microsoft.com/office/powerpoint/2010/main" val="12479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A312-A8D2-4D24-F493-38FE05F1B14B}"/>
              </a:ext>
            </a:extLst>
          </p:cNvPr>
          <p:cNvSpPr>
            <a:spLocks noGrp="1"/>
          </p:cNvSpPr>
          <p:nvPr>
            <p:ph type="title"/>
          </p:nvPr>
        </p:nvSpPr>
        <p:spPr>
          <a:xfrm>
            <a:off x="377876" y="582425"/>
            <a:ext cx="11436248" cy="1325563"/>
          </a:xfrm>
        </p:spPr>
        <p:txBody>
          <a:bodyPr>
            <a:normAutofit fontScale="90000"/>
          </a:bodyPr>
          <a:lstStyle/>
          <a:p>
            <a:r>
              <a:rPr lang="en-AU" dirty="0" err="1"/>
              <a:t>Ontoterminology</a:t>
            </a:r>
            <a:r>
              <a:rPr lang="en-AU" dirty="0"/>
              <a:t>: Taxonomies and dictionaries</a:t>
            </a:r>
            <a:br>
              <a:rPr lang="en-AU" dirty="0"/>
            </a:br>
            <a:br>
              <a:rPr lang="en-AU" dirty="0"/>
            </a:br>
            <a:r>
              <a:rPr lang="en-AU" b="0" dirty="0"/>
              <a:t>Ambiguity </a:t>
            </a:r>
            <a:br>
              <a:rPr lang="en-AU" b="0" dirty="0"/>
            </a:br>
            <a:r>
              <a:rPr lang="en-AU" b="0" dirty="0"/>
              <a:t>unclarity</a:t>
            </a:r>
          </a:p>
        </p:txBody>
      </p:sp>
      <p:sp>
        <p:nvSpPr>
          <p:cNvPr id="3" name="Content Placeholder 2">
            <a:extLst>
              <a:ext uri="{FF2B5EF4-FFF2-40B4-BE49-F238E27FC236}">
                <a16:creationId xmlns:a16="http://schemas.microsoft.com/office/drawing/2014/main" id="{6633DAA8-FC0C-4639-7FAF-20587D690E0A}"/>
              </a:ext>
            </a:extLst>
          </p:cNvPr>
          <p:cNvSpPr>
            <a:spLocks noGrp="1"/>
          </p:cNvSpPr>
          <p:nvPr>
            <p:ph idx="1"/>
          </p:nvPr>
        </p:nvSpPr>
        <p:spPr>
          <a:xfrm>
            <a:off x="415462" y="2409172"/>
            <a:ext cx="3242733" cy="4351338"/>
          </a:xfrm>
        </p:spPr>
        <p:txBody>
          <a:bodyPr/>
          <a:lstStyle/>
          <a:p>
            <a:r>
              <a:rPr lang="en-AU" dirty="0"/>
              <a:t>Mental disorders</a:t>
            </a:r>
          </a:p>
          <a:p>
            <a:r>
              <a:rPr lang="en-AU" dirty="0"/>
              <a:t>MH Interventions</a:t>
            </a:r>
          </a:p>
          <a:p>
            <a:r>
              <a:rPr lang="en-AU" dirty="0"/>
              <a:t>MH Services</a:t>
            </a:r>
          </a:p>
          <a:p>
            <a:r>
              <a:rPr lang="en-AU" dirty="0"/>
              <a:t>MH Systems</a:t>
            </a:r>
          </a:p>
        </p:txBody>
      </p:sp>
      <p:pic>
        <p:nvPicPr>
          <p:cNvPr id="5" name="Picture 4">
            <a:extLst>
              <a:ext uri="{FF2B5EF4-FFF2-40B4-BE49-F238E27FC236}">
                <a16:creationId xmlns:a16="http://schemas.microsoft.com/office/drawing/2014/main" id="{5D497FB7-8682-5660-1861-F27CAB912AD0}"/>
              </a:ext>
            </a:extLst>
          </p:cNvPr>
          <p:cNvPicPr>
            <a:picLocks noChangeAspect="1"/>
          </p:cNvPicPr>
          <p:nvPr/>
        </p:nvPicPr>
        <p:blipFill>
          <a:blip r:embed="rId2"/>
          <a:stretch>
            <a:fillRect/>
          </a:stretch>
        </p:blipFill>
        <p:spPr>
          <a:xfrm>
            <a:off x="3945467" y="1160120"/>
            <a:ext cx="7975600" cy="2823363"/>
          </a:xfrm>
          <a:prstGeom prst="rect">
            <a:avLst/>
          </a:prstGeom>
          <a:ln>
            <a:solidFill>
              <a:schemeClr val="tx1"/>
            </a:solidFill>
          </a:ln>
        </p:spPr>
      </p:pic>
      <p:pic>
        <p:nvPicPr>
          <p:cNvPr id="7" name="Picture 6">
            <a:extLst>
              <a:ext uri="{FF2B5EF4-FFF2-40B4-BE49-F238E27FC236}">
                <a16:creationId xmlns:a16="http://schemas.microsoft.com/office/drawing/2014/main" id="{22CF0EBF-B544-E5E1-1DCF-9983D5E71D17}"/>
              </a:ext>
            </a:extLst>
          </p:cNvPr>
          <p:cNvPicPr>
            <a:picLocks noChangeAspect="1"/>
          </p:cNvPicPr>
          <p:nvPr/>
        </p:nvPicPr>
        <p:blipFill>
          <a:blip r:embed="rId3"/>
          <a:stretch>
            <a:fillRect/>
          </a:stretch>
        </p:blipFill>
        <p:spPr>
          <a:xfrm>
            <a:off x="6955545" y="3657523"/>
            <a:ext cx="3807207" cy="876391"/>
          </a:xfrm>
          <a:prstGeom prst="rect">
            <a:avLst/>
          </a:prstGeom>
        </p:spPr>
      </p:pic>
      <p:pic>
        <p:nvPicPr>
          <p:cNvPr id="9" name="Picture 8">
            <a:extLst>
              <a:ext uri="{FF2B5EF4-FFF2-40B4-BE49-F238E27FC236}">
                <a16:creationId xmlns:a16="http://schemas.microsoft.com/office/drawing/2014/main" id="{31CF81C1-DB25-563F-D255-99B95539816A}"/>
              </a:ext>
            </a:extLst>
          </p:cNvPr>
          <p:cNvPicPr>
            <a:picLocks noChangeAspect="1"/>
          </p:cNvPicPr>
          <p:nvPr/>
        </p:nvPicPr>
        <p:blipFill>
          <a:blip r:embed="rId4"/>
          <a:stretch>
            <a:fillRect/>
          </a:stretch>
        </p:blipFill>
        <p:spPr>
          <a:xfrm>
            <a:off x="8111069" y="3981419"/>
            <a:ext cx="3497359" cy="552495"/>
          </a:xfrm>
          <a:prstGeom prst="rect">
            <a:avLst/>
          </a:prstGeom>
        </p:spPr>
      </p:pic>
      <p:pic>
        <p:nvPicPr>
          <p:cNvPr id="11" name="Picture 10">
            <a:extLst>
              <a:ext uri="{FF2B5EF4-FFF2-40B4-BE49-F238E27FC236}">
                <a16:creationId xmlns:a16="http://schemas.microsoft.com/office/drawing/2014/main" id="{0DA8EB72-F0EF-4FBC-A541-0C6B78E34AAE}"/>
              </a:ext>
            </a:extLst>
          </p:cNvPr>
          <p:cNvPicPr>
            <a:picLocks noChangeAspect="1"/>
          </p:cNvPicPr>
          <p:nvPr/>
        </p:nvPicPr>
        <p:blipFill>
          <a:blip r:embed="rId5"/>
          <a:stretch>
            <a:fillRect/>
          </a:stretch>
        </p:blipFill>
        <p:spPr>
          <a:xfrm>
            <a:off x="415462" y="4664744"/>
            <a:ext cx="8798848" cy="1679350"/>
          </a:xfrm>
          <a:prstGeom prst="rect">
            <a:avLst/>
          </a:prstGeom>
          <a:ln>
            <a:solidFill>
              <a:schemeClr val="tx1"/>
            </a:solidFill>
          </a:ln>
        </p:spPr>
      </p:pic>
      <p:pic>
        <p:nvPicPr>
          <p:cNvPr id="13" name="Picture 12">
            <a:extLst>
              <a:ext uri="{FF2B5EF4-FFF2-40B4-BE49-F238E27FC236}">
                <a16:creationId xmlns:a16="http://schemas.microsoft.com/office/drawing/2014/main" id="{F7B3E64D-1951-F813-0266-087404A840FA}"/>
              </a:ext>
            </a:extLst>
          </p:cNvPr>
          <p:cNvPicPr>
            <a:picLocks noChangeAspect="1"/>
          </p:cNvPicPr>
          <p:nvPr/>
        </p:nvPicPr>
        <p:blipFill>
          <a:blip r:embed="rId6"/>
          <a:stretch>
            <a:fillRect/>
          </a:stretch>
        </p:blipFill>
        <p:spPr>
          <a:xfrm>
            <a:off x="3945467" y="6139315"/>
            <a:ext cx="4624041" cy="524533"/>
          </a:xfrm>
          <a:prstGeom prst="rect">
            <a:avLst/>
          </a:prstGeom>
        </p:spPr>
      </p:pic>
    </p:spTree>
    <p:extLst>
      <p:ext uri="{BB962C8B-B14F-4D97-AF65-F5344CB8AC3E}">
        <p14:creationId xmlns:p14="http://schemas.microsoft.com/office/powerpoint/2010/main" val="242414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39899" y="790032"/>
            <a:ext cx="9408584" cy="633413"/>
          </a:xfrm>
        </p:spPr>
        <p:txBody>
          <a:bodyPr>
            <a:noAutofit/>
          </a:bodyPr>
          <a:lstStyle/>
          <a:p>
            <a:r>
              <a:rPr lang="es-ES" sz="4000" b="1" dirty="0" err="1"/>
              <a:t>Context</a:t>
            </a:r>
            <a:r>
              <a:rPr lang="es-ES" sz="4000" b="1" dirty="0"/>
              <a:t> </a:t>
            </a:r>
            <a:br>
              <a:rPr lang="es-ES" sz="4000" b="1" dirty="0"/>
            </a:br>
            <a:r>
              <a:rPr lang="es-ES" sz="4000" b="1" dirty="0" err="1"/>
              <a:t>Analysis</a:t>
            </a:r>
            <a:endParaRPr lang="es-ES" sz="3600" b="1" dirty="0"/>
          </a:p>
        </p:txBody>
      </p:sp>
      <p:pic>
        <p:nvPicPr>
          <p:cNvPr id="144386" name="Picture 2"/>
          <p:cNvPicPr>
            <a:picLocks noChangeAspect="1" noChangeArrowheads="1"/>
          </p:cNvPicPr>
          <p:nvPr/>
        </p:nvPicPr>
        <p:blipFill>
          <a:blip r:embed="rId3" cstate="print"/>
          <a:srcRect/>
          <a:stretch>
            <a:fillRect/>
          </a:stretch>
        </p:blipFill>
        <p:spPr bwMode="auto">
          <a:xfrm>
            <a:off x="211871" y="679575"/>
            <a:ext cx="3844017" cy="5484435"/>
          </a:xfrm>
          <a:prstGeom prst="rect">
            <a:avLst/>
          </a:prstGeom>
          <a:noFill/>
          <a:ln w="9525">
            <a:solidFill>
              <a:schemeClr val="tx1"/>
            </a:solidFill>
            <a:miter lim="800000"/>
            <a:headEnd/>
            <a:tailEnd/>
          </a:ln>
        </p:spPr>
      </p:pic>
      <p:sp>
        <p:nvSpPr>
          <p:cNvPr id="3" name="Isosceles Triangle 2"/>
          <p:cNvSpPr/>
          <p:nvPr/>
        </p:nvSpPr>
        <p:spPr>
          <a:xfrm>
            <a:off x="4614346" y="2620800"/>
            <a:ext cx="2626608" cy="1384041"/>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4453924" y="2069874"/>
            <a:ext cx="2978655" cy="461665"/>
          </a:xfrm>
          <a:prstGeom prst="rect">
            <a:avLst/>
          </a:prstGeom>
          <a:noFill/>
        </p:spPr>
        <p:txBody>
          <a:bodyPr wrap="square" rtlCol="0">
            <a:spAutoFit/>
          </a:bodyPr>
          <a:lstStyle/>
          <a:p>
            <a:pPr algn="ctr"/>
            <a:r>
              <a:rPr lang="en-US" sz="2400" dirty="0"/>
              <a:t>Evidence</a:t>
            </a:r>
          </a:p>
        </p:txBody>
      </p:sp>
      <p:sp>
        <p:nvSpPr>
          <p:cNvPr id="9" name="TextBox 8"/>
          <p:cNvSpPr txBox="1"/>
          <p:nvPr/>
        </p:nvSpPr>
        <p:spPr>
          <a:xfrm>
            <a:off x="4249539" y="4089620"/>
            <a:ext cx="2978655" cy="461665"/>
          </a:xfrm>
          <a:prstGeom prst="rect">
            <a:avLst/>
          </a:prstGeom>
          <a:noFill/>
        </p:spPr>
        <p:txBody>
          <a:bodyPr wrap="square" rtlCol="0">
            <a:spAutoFit/>
          </a:bodyPr>
          <a:lstStyle/>
          <a:p>
            <a:r>
              <a:rPr lang="en-US" sz="2400" b="1" dirty="0"/>
              <a:t>Context </a:t>
            </a:r>
          </a:p>
        </p:txBody>
      </p:sp>
      <p:sp>
        <p:nvSpPr>
          <p:cNvPr id="10" name="TextBox 9"/>
          <p:cNvSpPr txBox="1"/>
          <p:nvPr/>
        </p:nvSpPr>
        <p:spPr>
          <a:xfrm>
            <a:off x="5577413" y="4055357"/>
            <a:ext cx="2978655" cy="461665"/>
          </a:xfrm>
          <a:prstGeom prst="rect">
            <a:avLst/>
          </a:prstGeom>
          <a:noFill/>
        </p:spPr>
        <p:txBody>
          <a:bodyPr wrap="square" rtlCol="0">
            <a:spAutoFit/>
          </a:bodyPr>
          <a:lstStyle/>
          <a:p>
            <a:pPr algn="ctr"/>
            <a:r>
              <a:rPr lang="en-US" sz="2400" dirty="0"/>
              <a:t>Implementation</a:t>
            </a:r>
          </a:p>
        </p:txBody>
      </p:sp>
      <p:pic>
        <p:nvPicPr>
          <p:cNvPr id="11" name="Picture 2"/>
          <p:cNvPicPr>
            <a:picLocks noChangeAspect="1" noChangeArrowheads="1"/>
          </p:cNvPicPr>
          <p:nvPr/>
        </p:nvPicPr>
        <p:blipFill>
          <a:blip r:embed="rId4" cstate="print"/>
          <a:srcRect/>
          <a:stretch>
            <a:fillRect/>
          </a:stretch>
        </p:blipFill>
        <p:spPr bwMode="auto">
          <a:xfrm>
            <a:off x="8413230" y="679575"/>
            <a:ext cx="3668525" cy="5498849"/>
          </a:xfrm>
          <a:prstGeom prst="rect">
            <a:avLst/>
          </a:prstGeom>
          <a:noFill/>
          <a:ln w="9525">
            <a:solidFill>
              <a:srgbClr val="002060"/>
            </a:solidFill>
            <a:miter lim="800000"/>
            <a:headEnd/>
            <a:tailEnd/>
          </a:ln>
        </p:spPr>
      </p:pic>
      <p:sp>
        <p:nvSpPr>
          <p:cNvPr id="12" name="1 Título"/>
          <p:cNvSpPr txBox="1">
            <a:spLocks/>
          </p:cNvSpPr>
          <p:nvPr/>
        </p:nvSpPr>
        <p:spPr>
          <a:xfrm>
            <a:off x="1238959" y="5117848"/>
            <a:ext cx="9408584" cy="633413"/>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a:ln>
                  <a:noFill/>
                </a:ln>
                <a:solidFill>
                  <a:schemeClr val="tx1"/>
                </a:solidFill>
                <a:effectLst/>
                <a:uLnTx/>
                <a:uFillTx/>
                <a:latin typeface="+mj-lt"/>
                <a:ea typeface="+mj-ea"/>
                <a:cs typeface="+mj-cs"/>
              </a:rPr>
              <a:t>Expert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1" i="0" u="none" strike="noStrike" kern="1200" cap="none" spc="0" normalizeH="0" baseline="0" noProof="0" dirty="0" err="1">
                <a:ln>
                  <a:noFill/>
                </a:ln>
                <a:solidFill>
                  <a:schemeClr val="tx1"/>
                </a:solidFill>
                <a:effectLst/>
                <a:uLnTx/>
                <a:uFillTx/>
                <a:latin typeface="+mj-lt"/>
                <a:ea typeface="+mj-ea"/>
                <a:cs typeface="+mj-cs"/>
              </a:rPr>
              <a:t>Knowledge</a:t>
            </a:r>
            <a:endParaRPr kumimoji="0" lang="es-ES" sz="36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814478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FC864-D209-DFEA-3123-D2416AAE905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8406180-C5B5-BDCB-08E8-49DF7DEE43E2}"/>
              </a:ext>
            </a:extLst>
          </p:cNvPr>
          <p:cNvGrpSpPr/>
          <p:nvPr/>
        </p:nvGrpSpPr>
        <p:grpSpPr>
          <a:xfrm>
            <a:off x="3554365" y="1318808"/>
            <a:ext cx="5991075" cy="4959328"/>
            <a:chOff x="5204749" y="1452623"/>
            <a:chExt cx="3588152" cy="3952754"/>
          </a:xfrm>
        </p:grpSpPr>
        <p:pic>
          <p:nvPicPr>
            <p:cNvPr id="3" name="Picture 2">
              <a:extLst>
                <a:ext uri="{FF2B5EF4-FFF2-40B4-BE49-F238E27FC236}">
                  <a16:creationId xmlns:a16="http://schemas.microsoft.com/office/drawing/2014/main" id="{9F87A675-0B75-D17E-DA1B-6B9D802386F9}"/>
                </a:ext>
              </a:extLst>
            </p:cNvPr>
            <p:cNvPicPr>
              <a:picLocks noChangeAspect="1"/>
            </p:cNvPicPr>
            <p:nvPr/>
          </p:nvPicPr>
          <p:blipFill>
            <a:blip r:embed="rId2"/>
            <a:stretch>
              <a:fillRect/>
            </a:stretch>
          </p:blipFill>
          <p:spPr>
            <a:xfrm>
              <a:off x="5204749" y="1452623"/>
              <a:ext cx="1782501" cy="3952754"/>
            </a:xfrm>
            <a:prstGeom prst="rect">
              <a:avLst/>
            </a:prstGeom>
          </p:spPr>
        </p:pic>
        <p:pic>
          <p:nvPicPr>
            <p:cNvPr id="7" name="Picture 6">
              <a:extLst>
                <a:ext uri="{FF2B5EF4-FFF2-40B4-BE49-F238E27FC236}">
                  <a16:creationId xmlns:a16="http://schemas.microsoft.com/office/drawing/2014/main" id="{FA7C79C7-E6AB-5333-EF48-2F42B7874303}"/>
                </a:ext>
              </a:extLst>
            </p:cNvPr>
            <p:cNvPicPr>
              <a:picLocks noChangeAspect="1"/>
            </p:cNvPicPr>
            <p:nvPr/>
          </p:nvPicPr>
          <p:blipFill>
            <a:blip r:embed="rId3"/>
            <a:stretch>
              <a:fillRect/>
            </a:stretch>
          </p:blipFill>
          <p:spPr>
            <a:xfrm>
              <a:off x="6987250" y="1452623"/>
              <a:ext cx="1805651" cy="3883306"/>
            </a:xfrm>
            <a:prstGeom prst="rect">
              <a:avLst/>
            </a:prstGeom>
          </p:spPr>
        </p:pic>
      </p:grpSp>
      <p:pic>
        <p:nvPicPr>
          <p:cNvPr id="10" name="Picture 9">
            <a:extLst>
              <a:ext uri="{FF2B5EF4-FFF2-40B4-BE49-F238E27FC236}">
                <a16:creationId xmlns:a16="http://schemas.microsoft.com/office/drawing/2014/main" id="{010711BE-1806-B16A-5D7D-005E98EC9188}"/>
              </a:ext>
            </a:extLst>
          </p:cNvPr>
          <p:cNvPicPr>
            <a:picLocks noChangeAspect="1"/>
          </p:cNvPicPr>
          <p:nvPr/>
        </p:nvPicPr>
        <p:blipFill>
          <a:blip r:embed="rId4"/>
          <a:stretch>
            <a:fillRect/>
          </a:stretch>
        </p:blipFill>
        <p:spPr>
          <a:xfrm>
            <a:off x="6308189" y="5947978"/>
            <a:ext cx="3237251" cy="327823"/>
          </a:xfrm>
          <a:prstGeom prst="rect">
            <a:avLst/>
          </a:prstGeom>
        </p:spPr>
      </p:pic>
      <p:pic>
        <p:nvPicPr>
          <p:cNvPr id="12" name="Picture 11">
            <a:extLst>
              <a:ext uri="{FF2B5EF4-FFF2-40B4-BE49-F238E27FC236}">
                <a16:creationId xmlns:a16="http://schemas.microsoft.com/office/drawing/2014/main" id="{2AE9D5BD-DA0F-C402-B5E6-2D086B006EA8}"/>
              </a:ext>
            </a:extLst>
          </p:cNvPr>
          <p:cNvPicPr>
            <a:picLocks noChangeAspect="1"/>
          </p:cNvPicPr>
          <p:nvPr/>
        </p:nvPicPr>
        <p:blipFill>
          <a:blip r:embed="rId5"/>
          <a:stretch>
            <a:fillRect/>
          </a:stretch>
        </p:blipFill>
        <p:spPr>
          <a:xfrm>
            <a:off x="9678780" y="3523080"/>
            <a:ext cx="2011073" cy="368696"/>
          </a:xfrm>
          <a:prstGeom prst="rect">
            <a:avLst/>
          </a:prstGeom>
        </p:spPr>
      </p:pic>
      <p:pic>
        <p:nvPicPr>
          <p:cNvPr id="14" name="Picture 13">
            <a:extLst>
              <a:ext uri="{FF2B5EF4-FFF2-40B4-BE49-F238E27FC236}">
                <a16:creationId xmlns:a16="http://schemas.microsoft.com/office/drawing/2014/main" id="{ABE312B9-A3A8-6484-7B6D-7A6AD1494B89}"/>
              </a:ext>
            </a:extLst>
          </p:cNvPr>
          <p:cNvPicPr>
            <a:picLocks noChangeAspect="1"/>
          </p:cNvPicPr>
          <p:nvPr/>
        </p:nvPicPr>
        <p:blipFill>
          <a:blip r:embed="rId6"/>
          <a:stretch>
            <a:fillRect/>
          </a:stretch>
        </p:blipFill>
        <p:spPr>
          <a:xfrm>
            <a:off x="9734374" y="5483272"/>
            <a:ext cx="1813487" cy="464706"/>
          </a:xfrm>
          <a:prstGeom prst="rect">
            <a:avLst/>
          </a:prstGeom>
        </p:spPr>
      </p:pic>
      <p:pic>
        <p:nvPicPr>
          <p:cNvPr id="16" name="Picture 15">
            <a:extLst>
              <a:ext uri="{FF2B5EF4-FFF2-40B4-BE49-F238E27FC236}">
                <a16:creationId xmlns:a16="http://schemas.microsoft.com/office/drawing/2014/main" id="{5D2485F8-EEA9-A980-2584-E10C190EF2E7}"/>
              </a:ext>
            </a:extLst>
          </p:cNvPr>
          <p:cNvPicPr>
            <a:picLocks noChangeAspect="1"/>
          </p:cNvPicPr>
          <p:nvPr/>
        </p:nvPicPr>
        <p:blipFill>
          <a:blip r:embed="rId7"/>
          <a:stretch>
            <a:fillRect/>
          </a:stretch>
        </p:blipFill>
        <p:spPr>
          <a:xfrm>
            <a:off x="9700920" y="1498497"/>
            <a:ext cx="1990671" cy="421935"/>
          </a:xfrm>
          <a:prstGeom prst="rect">
            <a:avLst/>
          </a:prstGeom>
        </p:spPr>
      </p:pic>
      <p:pic>
        <p:nvPicPr>
          <p:cNvPr id="18" name="Picture 17">
            <a:extLst>
              <a:ext uri="{FF2B5EF4-FFF2-40B4-BE49-F238E27FC236}">
                <a16:creationId xmlns:a16="http://schemas.microsoft.com/office/drawing/2014/main" id="{25939F3F-6B2C-BEF7-6DA3-0A097ED78E6C}"/>
              </a:ext>
            </a:extLst>
          </p:cNvPr>
          <p:cNvPicPr>
            <a:picLocks noChangeAspect="1"/>
          </p:cNvPicPr>
          <p:nvPr/>
        </p:nvPicPr>
        <p:blipFill>
          <a:blip r:embed="rId8"/>
          <a:stretch>
            <a:fillRect/>
          </a:stretch>
        </p:blipFill>
        <p:spPr>
          <a:xfrm>
            <a:off x="538756" y="1412884"/>
            <a:ext cx="2889519" cy="415916"/>
          </a:xfrm>
          <a:prstGeom prst="rect">
            <a:avLst/>
          </a:prstGeom>
        </p:spPr>
      </p:pic>
      <p:sp>
        <p:nvSpPr>
          <p:cNvPr id="19" name="TextBox 18">
            <a:extLst>
              <a:ext uri="{FF2B5EF4-FFF2-40B4-BE49-F238E27FC236}">
                <a16:creationId xmlns:a16="http://schemas.microsoft.com/office/drawing/2014/main" id="{53C71BF0-DFB5-DFBF-A4B1-ACFD7FD94208}"/>
              </a:ext>
            </a:extLst>
          </p:cNvPr>
          <p:cNvSpPr txBox="1"/>
          <p:nvPr/>
        </p:nvSpPr>
        <p:spPr>
          <a:xfrm>
            <a:off x="3197278" y="210884"/>
            <a:ext cx="7145482" cy="830997"/>
          </a:xfrm>
          <a:prstGeom prst="rect">
            <a:avLst/>
          </a:prstGeom>
          <a:noFill/>
        </p:spPr>
        <p:txBody>
          <a:bodyPr wrap="none" rtlCol="0">
            <a:spAutoFit/>
          </a:bodyPr>
          <a:lstStyle/>
          <a:p>
            <a:r>
              <a:rPr lang="en-AU" sz="2400" b="1" dirty="0">
                <a:solidFill>
                  <a:schemeClr val="accent2">
                    <a:lumMod val="50000"/>
                  </a:schemeClr>
                </a:solidFill>
              </a:rPr>
              <a:t>MENTAL HEALTH POLICY UNIT: </a:t>
            </a:r>
          </a:p>
          <a:p>
            <a:pPr algn="ctr"/>
            <a:r>
              <a:rPr lang="en-AU" sz="2400" b="1" dirty="0">
                <a:solidFill>
                  <a:schemeClr val="accent2">
                    <a:lumMod val="50000"/>
                  </a:schemeClr>
                </a:solidFill>
              </a:rPr>
              <a:t>HEALTH ECOSYSTEM RESEARCH AND IMPACT ANALYSIS</a:t>
            </a:r>
          </a:p>
        </p:txBody>
      </p:sp>
      <p:pic>
        <p:nvPicPr>
          <p:cNvPr id="20" name="Content Placeholder 4">
            <a:extLst>
              <a:ext uri="{FF2B5EF4-FFF2-40B4-BE49-F238E27FC236}">
                <a16:creationId xmlns:a16="http://schemas.microsoft.com/office/drawing/2014/main" id="{7278B98B-7DFE-A640-DC1F-379BB5AD3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2868" y="117845"/>
            <a:ext cx="1406920" cy="924036"/>
          </a:xfrm>
          <a:prstGeom prst="rect">
            <a:avLst/>
          </a:prstGeom>
        </p:spPr>
      </p:pic>
      <p:pic>
        <p:nvPicPr>
          <p:cNvPr id="22" name="Picture 21">
            <a:extLst>
              <a:ext uri="{FF2B5EF4-FFF2-40B4-BE49-F238E27FC236}">
                <a16:creationId xmlns:a16="http://schemas.microsoft.com/office/drawing/2014/main" id="{7D514C89-95C4-ECFB-0E8B-33422DE4D07E}"/>
              </a:ext>
            </a:extLst>
          </p:cNvPr>
          <p:cNvPicPr>
            <a:picLocks noChangeAspect="1"/>
          </p:cNvPicPr>
          <p:nvPr/>
        </p:nvPicPr>
        <p:blipFill>
          <a:blip r:embed="rId10"/>
          <a:stretch>
            <a:fillRect/>
          </a:stretch>
        </p:blipFill>
        <p:spPr>
          <a:xfrm>
            <a:off x="1209528" y="3523080"/>
            <a:ext cx="2133601" cy="400050"/>
          </a:xfrm>
          <a:prstGeom prst="rect">
            <a:avLst/>
          </a:prstGeom>
        </p:spPr>
      </p:pic>
      <p:pic>
        <p:nvPicPr>
          <p:cNvPr id="24" name="Picture 23">
            <a:extLst>
              <a:ext uri="{FF2B5EF4-FFF2-40B4-BE49-F238E27FC236}">
                <a16:creationId xmlns:a16="http://schemas.microsoft.com/office/drawing/2014/main" id="{C0609349-635E-F8B6-A8A6-79B630D87B17}"/>
              </a:ext>
            </a:extLst>
          </p:cNvPr>
          <p:cNvPicPr>
            <a:picLocks noChangeAspect="1"/>
          </p:cNvPicPr>
          <p:nvPr/>
        </p:nvPicPr>
        <p:blipFill>
          <a:blip r:embed="rId11"/>
          <a:stretch>
            <a:fillRect/>
          </a:stretch>
        </p:blipFill>
        <p:spPr>
          <a:xfrm>
            <a:off x="1509449" y="5483272"/>
            <a:ext cx="1811378" cy="505500"/>
          </a:xfrm>
          <a:prstGeom prst="rect">
            <a:avLst/>
          </a:prstGeom>
        </p:spPr>
      </p:pic>
      <p:pic>
        <p:nvPicPr>
          <p:cNvPr id="2" name="Picture 1" descr="A group of people standing together&#10;&#10;Description automatically generated">
            <a:extLst>
              <a:ext uri="{FF2B5EF4-FFF2-40B4-BE49-F238E27FC236}">
                <a16:creationId xmlns:a16="http://schemas.microsoft.com/office/drawing/2014/main" id="{8B249343-1E5D-58A3-9A3E-29827FEBF4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2596" y="2948508"/>
            <a:ext cx="2215960" cy="1476945"/>
          </a:xfrm>
          <a:prstGeom prst="rect">
            <a:avLst/>
          </a:prstGeom>
        </p:spPr>
      </p:pic>
    </p:spTree>
    <p:extLst>
      <p:ext uri="{BB962C8B-B14F-4D97-AF65-F5344CB8AC3E}">
        <p14:creationId xmlns:p14="http://schemas.microsoft.com/office/powerpoint/2010/main" val="352478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1808" y="146354"/>
            <a:ext cx="11800002" cy="1325563"/>
          </a:xfrm>
        </p:spPr>
        <p:txBody>
          <a:bodyPr>
            <a:normAutofit/>
          </a:bodyPr>
          <a:lstStyle/>
          <a:p>
            <a:r>
              <a:rPr lang="es-ES" sz="3600" b="1" dirty="0" err="1"/>
              <a:t>Healthcare</a:t>
            </a:r>
            <a:r>
              <a:rPr lang="es-ES" sz="3600" b="1" dirty="0"/>
              <a:t> </a:t>
            </a:r>
            <a:r>
              <a:rPr lang="es-ES" sz="3600" b="1" dirty="0" err="1"/>
              <a:t>Ecosystem</a:t>
            </a:r>
            <a:r>
              <a:rPr lang="es-ES" sz="3600" b="1" dirty="0"/>
              <a:t> </a:t>
            </a:r>
            <a:br>
              <a:rPr lang="es-ES" sz="3600" b="1" dirty="0"/>
            </a:br>
            <a:r>
              <a:rPr lang="es-ES" sz="3600" b="1" dirty="0"/>
              <a:t>Research</a:t>
            </a:r>
          </a:p>
        </p:txBody>
      </p:sp>
      <p:sp>
        <p:nvSpPr>
          <p:cNvPr id="3" name="2 Marcador de contenido"/>
          <p:cNvSpPr>
            <a:spLocks noGrp="1"/>
          </p:cNvSpPr>
          <p:nvPr>
            <p:ph idx="1"/>
          </p:nvPr>
        </p:nvSpPr>
        <p:spPr>
          <a:xfrm>
            <a:off x="650982" y="4260512"/>
            <a:ext cx="5395515" cy="4351338"/>
          </a:xfrm>
        </p:spPr>
        <p:txBody>
          <a:bodyPr>
            <a:normAutofit/>
          </a:bodyPr>
          <a:lstStyle/>
          <a:p>
            <a:pPr marL="0" indent="0">
              <a:buNone/>
            </a:pPr>
            <a:r>
              <a:rPr lang="en-AU" dirty="0"/>
              <a:t>- </a:t>
            </a:r>
            <a:r>
              <a:rPr lang="en-AU" sz="2400" dirty="0"/>
              <a:t>Facilitates analysis of environment and context, and its knowledge translation to policy, for decreasing research waste and to guide decision making in complex questions in health care. </a:t>
            </a:r>
          </a:p>
        </p:txBody>
      </p:sp>
      <p:sp>
        <p:nvSpPr>
          <p:cNvPr id="5" name="TextBox 4"/>
          <p:cNvSpPr txBox="1"/>
          <p:nvPr/>
        </p:nvSpPr>
        <p:spPr>
          <a:xfrm>
            <a:off x="650982" y="2283088"/>
            <a:ext cx="5613724" cy="1631216"/>
          </a:xfrm>
          <a:prstGeom prst="rect">
            <a:avLst/>
          </a:prstGeom>
          <a:noFill/>
        </p:spPr>
        <p:txBody>
          <a:bodyPr wrap="square" rtlCol="0">
            <a:spAutoFit/>
          </a:bodyPr>
          <a:lstStyle/>
          <a:p>
            <a:r>
              <a:rPr lang="en-AU" sz="2800" dirty="0"/>
              <a:t>- </a:t>
            </a:r>
            <a:r>
              <a:rPr lang="en-AU" sz="2400" dirty="0"/>
              <a:t>Part of Implementation Sciences that incorporates systems dynamics, context analysis, health economics &amp; knowledge discovery from data.</a:t>
            </a:r>
          </a:p>
        </p:txBody>
      </p:sp>
      <p:sp>
        <p:nvSpPr>
          <p:cNvPr id="6" name="TextBox 5"/>
          <p:cNvSpPr txBox="1"/>
          <p:nvPr/>
        </p:nvSpPr>
        <p:spPr>
          <a:xfrm>
            <a:off x="6746789" y="2197350"/>
            <a:ext cx="4906570" cy="4199264"/>
          </a:xfrm>
          <a:prstGeom prst="rect">
            <a:avLst/>
          </a:prstGeom>
          <a:noFill/>
          <a:ln>
            <a:solidFill>
              <a:schemeClr val="tx1"/>
            </a:solidFill>
          </a:ln>
        </p:spPr>
        <p:txBody>
          <a:bodyPr wrap="square" rtlCol="0">
            <a:spAutoFit/>
          </a:bodyPr>
          <a:lstStyle/>
          <a:p>
            <a:r>
              <a:rPr lang="en-AU" sz="2400" dirty="0">
                <a:solidFill>
                  <a:schemeClr val="accent2">
                    <a:lumMod val="50000"/>
                  </a:schemeClr>
                </a:solidFill>
              </a:rPr>
              <a:t>CONTEXT</a:t>
            </a:r>
          </a:p>
          <a:p>
            <a:r>
              <a:rPr lang="en-AU" sz="2400" dirty="0">
                <a:solidFill>
                  <a:schemeClr val="accent2">
                    <a:lumMod val="50000"/>
                  </a:schemeClr>
                </a:solidFill>
              </a:rPr>
              <a:t>In health care it includes all sources of evidence of the local system: geography, social and demographic factors, other environmental factors, service availability, capacity, use and costs. It also includes legislation and expertise on the milieu (e.g., the historical account current state of the art)</a:t>
            </a:r>
            <a:endParaRPr lang="es-ES" sz="2400" dirty="0">
              <a:solidFill>
                <a:schemeClr val="accent2">
                  <a:lumMod val="50000"/>
                </a:schemeClr>
              </a:solidFill>
            </a:endParaRPr>
          </a:p>
          <a:p>
            <a:endParaRPr lang="en-AU" dirty="0"/>
          </a:p>
        </p:txBody>
      </p:sp>
      <p:sp>
        <p:nvSpPr>
          <p:cNvPr id="8" name="Rectangle 7"/>
          <p:cNvSpPr/>
          <p:nvPr/>
        </p:nvSpPr>
        <p:spPr>
          <a:xfrm>
            <a:off x="457200" y="2189178"/>
            <a:ext cx="5807506" cy="41992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E965F757-2CEB-7A7C-A188-89A1BC634952}"/>
              </a:ext>
            </a:extLst>
          </p:cNvPr>
          <p:cNvGrpSpPr/>
          <p:nvPr/>
        </p:nvGrpSpPr>
        <p:grpSpPr>
          <a:xfrm>
            <a:off x="5849900" y="97464"/>
            <a:ext cx="5846247" cy="1742816"/>
            <a:chOff x="6510896" y="3692543"/>
            <a:chExt cx="5846247" cy="1742816"/>
          </a:xfrm>
        </p:grpSpPr>
        <p:pic>
          <p:nvPicPr>
            <p:cNvPr id="10" name="Picture 9">
              <a:extLst>
                <a:ext uri="{FF2B5EF4-FFF2-40B4-BE49-F238E27FC236}">
                  <a16:creationId xmlns:a16="http://schemas.microsoft.com/office/drawing/2014/main" id="{3D53C574-F693-AA48-3E82-901928CEF156}"/>
                </a:ext>
              </a:extLst>
            </p:cNvPr>
            <p:cNvPicPr>
              <a:picLocks noChangeAspect="1"/>
            </p:cNvPicPr>
            <p:nvPr/>
          </p:nvPicPr>
          <p:blipFill>
            <a:blip r:embed="rId2"/>
            <a:stretch>
              <a:fillRect/>
            </a:stretch>
          </p:blipFill>
          <p:spPr>
            <a:xfrm>
              <a:off x="6515582" y="3692543"/>
              <a:ext cx="4838218" cy="1145894"/>
            </a:xfrm>
            <a:prstGeom prst="rect">
              <a:avLst/>
            </a:prstGeom>
          </p:spPr>
        </p:pic>
        <p:pic>
          <p:nvPicPr>
            <p:cNvPr id="11" name="Picture 10">
              <a:extLst>
                <a:ext uri="{FF2B5EF4-FFF2-40B4-BE49-F238E27FC236}">
                  <a16:creationId xmlns:a16="http://schemas.microsoft.com/office/drawing/2014/main" id="{BA76A245-22B6-3A5E-619C-028DC21F0879}"/>
                </a:ext>
              </a:extLst>
            </p:cNvPr>
            <p:cNvPicPr>
              <a:picLocks noChangeAspect="1"/>
            </p:cNvPicPr>
            <p:nvPr/>
          </p:nvPicPr>
          <p:blipFill>
            <a:blip r:embed="rId3"/>
            <a:stretch>
              <a:fillRect/>
            </a:stretch>
          </p:blipFill>
          <p:spPr>
            <a:xfrm>
              <a:off x="6510896" y="4971245"/>
              <a:ext cx="3473363" cy="464114"/>
            </a:xfrm>
            <a:prstGeom prst="rect">
              <a:avLst/>
            </a:prstGeom>
          </p:spPr>
        </p:pic>
        <p:pic>
          <p:nvPicPr>
            <p:cNvPr id="12" name="Picture 11">
              <a:extLst>
                <a:ext uri="{FF2B5EF4-FFF2-40B4-BE49-F238E27FC236}">
                  <a16:creationId xmlns:a16="http://schemas.microsoft.com/office/drawing/2014/main" id="{015E46E0-86D1-ECA5-5B5F-85E410168D3F}"/>
                </a:ext>
              </a:extLst>
            </p:cNvPr>
            <p:cNvPicPr>
              <a:picLocks noChangeAspect="1"/>
            </p:cNvPicPr>
            <p:nvPr/>
          </p:nvPicPr>
          <p:blipFill>
            <a:blip r:embed="rId4"/>
            <a:stretch>
              <a:fillRect/>
            </a:stretch>
          </p:blipFill>
          <p:spPr>
            <a:xfrm>
              <a:off x="9984259" y="5019687"/>
              <a:ext cx="2372884" cy="183615"/>
            </a:xfrm>
            <a:prstGeom prst="rect">
              <a:avLst/>
            </a:prstGeom>
          </p:spPr>
        </p:pic>
      </p:grpSp>
      <p:sp>
        <p:nvSpPr>
          <p:cNvPr id="13" name="TextBox 12">
            <a:extLst>
              <a:ext uri="{FF2B5EF4-FFF2-40B4-BE49-F238E27FC236}">
                <a16:creationId xmlns:a16="http://schemas.microsoft.com/office/drawing/2014/main" id="{37D9E7A2-213B-EB48-5796-00FBA6E0FD4F}"/>
              </a:ext>
            </a:extLst>
          </p:cNvPr>
          <p:cNvSpPr txBox="1"/>
          <p:nvPr/>
        </p:nvSpPr>
        <p:spPr>
          <a:xfrm>
            <a:off x="5726328" y="50860"/>
            <a:ext cx="5807506" cy="1858992"/>
          </a:xfrm>
          <a:prstGeom prst="rect">
            <a:avLst/>
          </a:prstGeom>
          <a:noFill/>
          <a:ln>
            <a:solidFill>
              <a:schemeClr val="tx1"/>
            </a:solidFill>
          </a:ln>
        </p:spPr>
        <p:txBody>
          <a:bodyPr wrap="square" rtlCol="0">
            <a:spAutoFit/>
          </a:bodyPr>
          <a:lstStyle/>
          <a:p>
            <a:endParaRPr lang="en-AU" dirty="0"/>
          </a:p>
        </p:txBody>
      </p:sp>
    </p:spTree>
    <p:extLst>
      <p:ext uri="{BB962C8B-B14F-4D97-AF65-F5344CB8AC3E}">
        <p14:creationId xmlns:p14="http://schemas.microsoft.com/office/powerpoint/2010/main" val="205549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0C9E-5E31-3BEB-DFDF-C6FD867B3834}"/>
              </a:ext>
            </a:extLst>
          </p:cNvPr>
          <p:cNvSpPr>
            <a:spLocks noGrp="1"/>
          </p:cNvSpPr>
          <p:nvPr>
            <p:ph type="title"/>
          </p:nvPr>
        </p:nvSpPr>
        <p:spPr>
          <a:xfrm>
            <a:off x="250638" y="63892"/>
            <a:ext cx="10802172" cy="1400530"/>
          </a:xfrm>
        </p:spPr>
        <p:txBody>
          <a:bodyPr/>
          <a:lstStyle/>
          <a:p>
            <a:r>
              <a:rPr lang="en-AU" sz="4000" dirty="0"/>
              <a:t>Healthcare Ecosystems Research (HER)</a:t>
            </a:r>
          </a:p>
        </p:txBody>
      </p:sp>
      <p:sp>
        <p:nvSpPr>
          <p:cNvPr id="4" name="Oval 3">
            <a:extLst>
              <a:ext uri="{FF2B5EF4-FFF2-40B4-BE49-F238E27FC236}">
                <a16:creationId xmlns:a16="http://schemas.microsoft.com/office/drawing/2014/main" id="{37217160-B478-3392-8AE3-DC8733F2F27B}"/>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Health Ecosystem</a:t>
            </a:r>
          </a:p>
        </p:txBody>
      </p:sp>
      <p:sp>
        <p:nvSpPr>
          <p:cNvPr id="5" name="Oval 4">
            <a:extLst>
              <a:ext uri="{FF2B5EF4-FFF2-40B4-BE49-F238E27FC236}">
                <a16:creationId xmlns:a16="http://schemas.microsoft.com/office/drawing/2014/main" id="{7FDCA37A-A1CD-EF49-DF76-2565429BA639}"/>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Context</a:t>
            </a:r>
          </a:p>
        </p:txBody>
      </p:sp>
      <p:sp>
        <p:nvSpPr>
          <p:cNvPr id="6" name="Oval 5">
            <a:extLst>
              <a:ext uri="{FF2B5EF4-FFF2-40B4-BE49-F238E27FC236}">
                <a16:creationId xmlns:a16="http://schemas.microsoft.com/office/drawing/2014/main" id="{AF742EBB-6B4E-5FD4-2060-0EF39802355D}"/>
              </a:ext>
            </a:extLst>
          </p:cNvPr>
          <p:cNvSpPr/>
          <p:nvPr/>
        </p:nvSpPr>
        <p:spPr>
          <a:xfrm>
            <a:off x="3068311" y="4485586"/>
            <a:ext cx="1446671" cy="1226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Drivers</a:t>
            </a:r>
          </a:p>
        </p:txBody>
      </p:sp>
      <p:sp>
        <p:nvSpPr>
          <p:cNvPr id="7" name="Oval 6">
            <a:extLst>
              <a:ext uri="{FF2B5EF4-FFF2-40B4-BE49-F238E27FC236}">
                <a16:creationId xmlns:a16="http://schemas.microsoft.com/office/drawing/2014/main" id="{19090945-48F1-9963-A7A7-2760FC9D39F5}"/>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Target</a:t>
            </a:r>
          </a:p>
        </p:txBody>
      </p:sp>
      <p:sp>
        <p:nvSpPr>
          <p:cNvPr id="8" name="Oval 7">
            <a:extLst>
              <a:ext uri="{FF2B5EF4-FFF2-40B4-BE49-F238E27FC236}">
                <a16:creationId xmlns:a16="http://schemas.microsoft.com/office/drawing/2014/main" id="{D1CD1D7A-AB94-2FB1-EA42-5A4B9DBCD09D}"/>
              </a:ext>
            </a:extLst>
          </p:cNvPr>
          <p:cNvSpPr/>
          <p:nvPr/>
        </p:nvSpPr>
        <p:spPr>
          <a:xfrm>
            <a:off x="7854463" y="4208585"/>
            <a:ext cx="2158290" cy="1397069"/>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Connections</a:t>
            </a:r>
          </a:p>
        </p:txBody>
      </p:sp>
      <p:sp>
        <p:nvSpPr>
          <p:cNvPr id="9" name="Rectangle 8">
            <a:extLst>
              <a:ext uri="{FF2B5EF4-FFF2-40B4-BE49-F238E27FC236}">
                <a16:creationId xmlns:a16="http://schemas.microsoft.com/office/drawing/2014/main" id="{C97D1202-7B7A-6798-27E7-B24640B7F6DD}"/>
              </a:ext>
            </a:extLst>
          </p:cNvPr>
          <p:cNvSpPr/>
          <p:nvPr/>
        </p:nvSpPr>
        <p:spPr>
          <a:xfrm>
            <a:off x="4953000" y="5821422"/>
            <a:ext cx="2286000" cy="970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tx1"/>
                </a:solidFill>
              </a:rPr>
              <a:t>DSSC -</a:t>
            </a:r>
            <a:r>
              <a:rPr lang="en-AU" sz="2800" dirty="0" err="1">
                <a:solidFill>
                  <a:schemeClr val="tx1"/>
                </a:solidFill>
              </a:rPr>
              <a:t>EbCA</a:t>
            </a:r>
            <a:endParaRPr lang="en-AU" sz="2800" dirty="0">
              <a:solidFill>
                <a:schemeClr val="tx1"/>
              </a:solidFill>
            </a:endParaRPr>
          </a:p>
        </p:txBody>
      </p:sp>
      <p:cxnSp>
        <p:nvCxnSpPr>
          <p:cNvPr id="10" name="Straight Arrow Connector 9">
            <a:extLst>
              <a:ext uri="{FF2B5EF4-FFF2-40B4-BE49-F238E27FC236}">
                <a16:creationId xmlns:a16="http://schemas.microsoft.com/office/drawing/2014/main" id="{E7BADC41-1327-120A-005D-6B35425EB2CB}"/>
              </a:ext>
            </a:extLst>
          </p:cNvPr>
          <p:cNvCxnSpPr>
            <a:cxnSpLocks/>
            <a:stCxn id="4"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B982767E-4C25-ECC4-DEBE-E63D904C884D}"/>
              </a:ext>
            </a:extLst>
          </p:cNvPr>
          <p:cNvCxnSpPr>
            <a:cxnSpLocks/>
            <a:stCxn id="4"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19BC08F1-77FE-392B-D463-C40027E3E325}"/>
              </a:ext>
            </a:extLst>
          </p:cNvPr>
          <p:cNvCxnSpPr>
            <a:stCxn id="4"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A5EEBE12-2B4A-0435-CD1A-18145B524233}"/>
              </a:ext>
            </a:extLst>
          </p:cNvPr>
          <p:cNvCxnSpPr>
            <a:cxnSpLocks/>
            <a:stCxn id="4"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Arrow: Down 13">
            <a:extLst>
              <a:ext uri="{FF2B5EF4-FFF2-40B4-BE49-F238E27FC236}">
                <a16:creationId xmlns:a16="http://schemas.microsoft.com/office/drawing/2014/main" id="{764FF237-7059-688B-873C-C31533BC0F1E}"/>
              </a:ext>
            </a:extLst>
          </p:cNvPr>
          <p:cNvSpPr/>
          <p:nvPr/>
        </p:nvSpPr>
        <p:spPr>
          <a:xfrm>
            <a:off x="5640501" y="4707028"/>
            <a:ext cx="910998" cy="970186"/>
          </a:xfrm>
          <a:prstGeom prst="downArrow">
            <a:avLst>
              <a:gd name="adj1" fmla="val 46762"/>
              <a:gd name="adj2" fmla="val 50000"/>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93901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8E414E7-8A5F-409B-8B27-A97C1B59D0A7}"/>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Health Ecosystem</a:t>
            </a:r>
          </a:p>
        </p:txBody>
      </p:sp>
      <p:sp>
        <p:nvSpPr>
          <p:cNvPr id="5" name="Oval 4">
            <a:extLst>
              <a:ext uri="{FF2B5EF4-FFF2-40B4-BE49-F238E27FC236}">
                <a16:creationId xmlns:a16="http://schemas.microsoft.com/office/drawing/2014/main" id="{BBB371B4-0476-4E4A-8CA6-69A252341E25}"/>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Context</a:t>
            </a:r>
          </a:p>
        </p:txBody>
      </p:sp>
      <p:sp>
        <p:nvSpPr>
          <p:cNvPr id="6" name="Oval 5">
            <a:extLst>
              <a:ext uri="{FF2B5EF4-FFF2-40B4-BE49-F238E27FC236}">
                <a16:creationId xmlns:a16="http://schemas.microsoft.com/office/drawing/2014/main" id="{DA5BD541-F074-42F5-8A56-9DC506A77822}"/>
              </a:ext>
            </a:extLst>
          </p:cNvPr>
          <p:cNvSpPr/>
          <p:nvPr/>
        </p:nvSpPr>
        <p:spPr>
          <a:xfrm>
            <a:off x="3068311" y="4485586"/>
            <a:ext cx="1446671" cy="1226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Drivers</a:t>
            </a:r>
          </a:p>
        </p:txBody>
      </p:sp>
      <p:sp>
        <p:nvSpPr>
          <p:cNvPr id="7" name="Oval 6">
            <a:extLst>
              <a:ext uri="{FF2B5EF4-FFF2-40B4-BE49-F238E27FC236}">
                <a16:creationId xmlns:a16="http://schemas.microsoft.com/office/drawing/2014/main" id="{CDA2A0BE-64E4-416D-9D9C-B028082F34F1}"/>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Target</a:t>
            </a:r>
          </a:p>
        </p:txBody>
      </p:sp>
      <p:sp>
        <p:nvSpPr>
          <p:cNvPr id="8" name="Oval 7">
            <a:extLst>
              <a:ext uri="{FF2B5EF4-FFF2-40B4-BE49-F238E27FC236}">
                <a16:creationId xmlns:a16="http://schemas.microsoft.com/office/drawing/2014/main" id="{34F1D01E-5D03-48FE-973C-86077A61DAF1}"/>
              </a:ext>
            </a:extLst>
          </p:cNvPr>
          <p:cNvSpPr/>
          <p:nvPr/>
        </p:nvSpPr>
        <p:spPr>
          <a:xfrm>
            <a:off x="7854463" y="4208585"/>
            <a:ext cx="2158290" cy="1397069"/>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Connections</a:t>
            </a:r>
          </a:p>
        </p:txBody>
      </p:sp>
      <p:sp>
        <p:nvSpPr>
          <p:cNvPr id="9" name="TextBox 8">
            <a:extLst>
              <a:ext uri="{FF2B5EF4-FFF2-40B4-BE49-F238E27FC236}">
                <a16:creationId xmlns:a16="http://schemas.microsoft.com/office/drawing/2014/main" id="{599DA8F1-BCB6-4EAE-B73E-C8A472DDC6E6}"/>
              </a:ext>
            </a:extLst>
          </p:cNvPr>
          <p:cNvSpPr txBox="1"/>
          <p:nvPr/>
        </p:nvSpPr>
        <p:spPr>
          <a:xfrm>
            <a:off x="4103440" y="930480"/>
            <a:ext cx="1031632" cy="338554"/>
          </a:xfrm>
          <a:prstGeom prst="rect">
            <a:avLst/>
          </a:prstGeom>
          <a:noFill/>
          <a:ln>
            <a:solidFill>
              <a:schemeClr val="tx1"/>
            </a:solidFill>
          </a:ln>
        </p:spPr>
        <p:txBody>
          <a:bodyPr wrap="square" rtlCol="0">
            <a:spAutoFit/>
          </a:bodyPr>
          <a:lstStyle/>
          <a:p>
            <a:r>
              <a:rPr lang="en-AU" sz="1600" i="1" dirty="0"/>
              <a:t>Physical</a:t>
            </a:r>
            <a:endParaRPr lang="en-AU" sz="1200" i="1" dirty="0"/>
          </a:p>
        </p:txBody>
      </p:sp>
      <p:sp>
        <p:nvSpPr>
          <p:cNvPr id="10" name="TextBox 9">
            <a:extLst>
              <a:ext uri="{FF2B5EF4-FFF2-40B4-BE49-F238E27FC236}">
                <a16:creationId xmlns:a16="http://schemas.microsoft.com/office/drawing/2014/main" id="{19FB62A4-A298-4586-89A0-3409AF520B4F}"/>
              </a:ext>
            </a:extLst>
          </p:cNvPr>
          <p:cNvSpPr txBox="1"/>
          <p:nvPr/>
        </p:nvSpPr>
        <p:spPr>
          <a:xfrm>
            <a:off x="1635998" y="2619716"/>
            <a:ext cx="581373" cy="276999"/>
          </a:xfrm>
          <a:prstGeom prst="rect">
            <a:avLst/>
          </a:prstGeom>
          <a:solidFill>
            <a:schemeClr val="tx2">
              <a:lumMod val="20000"/>
              <a:lumOff val="80000"/>
            </a:schemeClr>
          </a:solidFill>
          <a:ln>
            <a:solidFill>
              <a:schemeClr val="tx1"/>
            </a:solidFill>
          </a:ln>
        </p:spPr>
        <p:txBody>
          <a:bodyPr wrap="square" rtlCol="0">
            <a:spAutoFit/>
          </a:bodyPr>
          <a:lstStyle/>
          <a:p>
            <a:r>
              <a:rPr lang="en-AU" sz="1200" dirty="0" err="1"/>
              <a:t>SDoH</a:t>
            </a:r>
            <a:endParaRPr lang="en-AU" sz="1200" dirty="0"/>
          </a:p>
        </p:txBody>
      </p:sp>
      <p:sp>
        <p:nvSpPr>
          <p:cNvPr id="11" name="TextBox 10">
            <a:extLst>
              <a:ext uri="{FF2B5EF4-FFF2-40B4-BE49-F238E27FC236}">
                <a16:creationId xmlns:a16="http://schemas.microsoft.com/office/drawing/2014/main" id="{A5F0FC02-ACA1-428F-9ECF-AC4F0F139B0C}"/>
              </a:ext>
            </a:extLst>
          </p:cNvPr>
          <p:cNvSpPr txBox="1"/>
          <p:nvPr/>
        </p:nvSpPr>
        <p:spPr>
          <a:xfrm>
            <a:off x="173224" y="1669280"/>
            <a:ext cx="882895" cy="276999"/>
          </a:xfrm>
          <a:prstGeom prst="rect">
            <a:avLst/>
          </a:prstGeom>
          <a:solidFill>
            <a:schemeClr val="tx2">
              <a:lumMod val="20000"/>
              <a:lumOff val="80000"/>
            </a:schemeClr>
          </a:solidFill>
          <a:ln>
            <a:solidFill>
              <a:schemeClr val="tx1"/>
            </a:solidFill>
          </a:ln>
        </p:spPr>
        <p:txBody>
          <a:bodyPr wrap="square" rtlCol="0">
            <a:spAutoFit/>
          </a:bodyPr>
          <a:lstStyle>
            <a:defPPr>
              <a:defRPr lang="en-US"/>
            </a:defPPr>
            <a:lvl1pPr>
              <a:defRPr sz="1200"/>
            </a:lvl1pPr>
          </a:lstStyle>
          <a:p>
            <a:r>
              <a:rPr lang="en-AU" dirty="0"/>
              <a:t>Lifestyles</a:t>
            </a:r>
          </a:p>
        </p:txBody>
      </p:sp>
      <p:sp>
        <p:nvSpPr>
          <p:cNvPr id="12" name="TextBox 11">
            <a:extLst>
              <a:ext uri="{FF2B5EF4-FFF2-40B4-BE49-F238E27FC236}">
                <a16:creationId xmlns:a16="http://schemas.microsoft.com/office/drawing/2014/main" id="{F9235C41-9E95-4F51-A7D1-7A273B9C35A7}"/>
              </a:ext>
            </a:extLst>
          </p:cNvPr>
          <p:cNvSpPr txBox="1"/>
          <p:nvPr/>
        </p:nvSpPr>
        <p:spPr>
          <a:xfrm>
            <a:off x="4860912" y="1732901"/>
            <a:ext cx="1362809" cy="523220"/>
          </a:xfrm>
          <a:prstGeom prst="rect">
            <a:avLst/>
          </a:prstGeom>
          <a:noFill/>
          <a:ln>
            <a:solidFill>
              <a:schemeClr val="tx1"/>
            </a:solidFill>
          </a:ln>
        </p:spPr>
        <p:txBody>
          <a:bodyPr wrap="square" rtlCol="0">
            <a:spAutoFit/>
          </a:bodyPr>
          <a:lstStyle/>
          <a:p>
            <a:r>
              <a:rPr lang="en-AU" sz="1400" i="1" dirty="0"/>
              <a:t>Built environment</a:t>
            </a:r>
          </a:p>
        </p:txBody>
      </p:sp>
      <p:sp>
        <p:nvSpPr>
          <p:cNvPr id="13" name="TextBox 12">
            <a:extLst>
              <a:ext uri="{FF2B5EF4-FFF2-40B4-BE49-F238E27FC236}">
                <a16:creationId xmlns:a16="http://schemas.microsoft.com/office/drawing/2014/main" id="{6EA3A7A0-25F2-481D-92DF-6444430DF586}"/>
              </a:ext>
            </a:extLst>
          </p:cNvPr>
          <p:cNvSpPr txBox="1"/>
          <p:nvPr/>
        </p:nvSpPr>
        <p:spPr>
          <a:xfrm>
            <a:off x="2102829" y="3749817"/>
            <a:ext cx="834258" cy="276999"/>
          </a:xfrm>
          <a:prstGeom prst="rect">
            <a:avLst/>
          </a:prstGeom>
          <a:solidFill>
            <a:schemeClr val="accent4">
              <a:lumMod val="60000"/>
              <a:lumOff val="40000"/>
            </a:schemeClr>
          </a:solidFill>
          <a:ln>
            <a:solidFill>
              <a:schemeClr val="tx1"/>
            </a:solidFill>
          </a:ln>
        </p:spPr>
        <p:txBody>
          <a:bodyPr wrap="square" rtlCol="0">
            <a:spAutoFit/>
          </a:bodyPr>
          <a:lstStyle>
            <a:defPPr>
              <a:defRPr lang="en-US"/>
            </a:defPPr>
            <a:lvl1pPr>
              <a:defRPr sz="1200"/>
            </a:lvl1pPr>
          </a:lstStyle>
          <a:p>
            <a:r>
              <a:rPr lang="en-AU" dirty="0"/>
              <a:t>Models</a:t>
            </a:r>
          </a:p>
        </p:txBody>
      </p:sp>
      <p:sp>
        <p:nvSpPr>
          <p:cNvPr id="14" name="TextBox 13">
            <a:extLst>
              <a:ext uri="{FF2B5EF4-FFF2-40B4-BE49-F238E27FC236}">
                <a16:creationId xmlns:a16="http://schemas.microsoft.com/office/drawing/2014/main" id="{124886F7-EFA3-4D1E-944E-C34C6D5E88B2}"/>
              </a:ext>
            </a:extLst>
          </p:cNvPr>
          <p:cNvSpPr txBox="1"/>
          <p:nvPr/>
        </p:nvSpPr>
        <p:spPr>
          <a:xfrm>
            <a:off x="3086235" y="3396570"/>
            <a:ext cx="1251303" cy="276999"/>
          </a:xfrm>
          <a:prstGeom prst="rect">
            <a:avLst/>
          </a:prstGeom>
          <a:solidFill>
            <a:schemeClr val="accent4">
              <a:lumMod val="60000"/>
              <a:lumOff val="40000"/>
            </a:schemeClr>
          </a:solidFill>
          <a:ln>
            <a:solidFill>
              <a:schemeClr val="tx1"/>
            </a:solidFill>
          </a:ln>
        </p:spPr>
        <p:txBody>
          <a:bodyPr wrap="square" rtlCol="0">
            <a:spAutoFit/>
          </a:bodyPr>
          <a:lstStyle/>
          <a:p>
            <a:r>
              <a:rPr lang="en-AU" sz="1200" dirty="0"/>
              <a:t>Classifications</a:t>
            </a:r>
          </a:p>
        </p:txBody>
      </p:sp>
      <p:sp>
        <p:nvSpPr>
          <p:cNvPr id="15" name="TextBox 14">
            <a:extLst>
              <a:ext uri="{FF2B5EF4-FFF2-40B4-BE49-F238E27FC236}">
                <a16:creationId xmlns:a16="http://schemas.microsoft.com/office/drawing/2014/main" id="{9B4D090E-A450-42FE-B8BB-33CBBB2A77C5}"/>
              </a:ext>
            </a:extLst>
          </p:cNvPr>
          <p:cNvSpPr txBox="1"/>
          <p:nvPr/>
        </p:nvSpPr>
        <p:spPr>
          <a:xfrm>
            <a:off x="1784131" y="4799767"/>
            <a:ext cx="926944" cy="276999"/>
          </a:xfrm>
          <a:prstGeom prst="rect">
            <a:avLst/>
          </a:prstGeom>
          <a:solidFill>
            <a:schemeClr val="accent4">
              <a:lumMod val="60000"/>
              <a:lumOff val="40000"/>
            </a:schemeClr>
          </a:solidFill>
          <a:ln>
            <a:solidFill>
              <a:schemeClr val="tx1"/>
            </a:solidFill>
          </a:ln>
        </p:spPr>
        <p:txBody>
          <a:bodyPr wrap="square" rtlCol="0">
            <a:spAutoFit/>
          </a:bodyPr>
          <a:lstStyle>
            <a:defPPr>
              <a:defRPr lang="en-US"/>
            </a:defPPr>
            <a:lvl1pPr>
              <a:defRPr sz="1200"/>
            </a:lvl1pPr>
          </a:lstStyle>
          <a:p>
            <a:r>
              <a:rPr lang="en-AU" dirty="0"/>
              <a:t>Theories</a:t>
            </a:r>
          </a:p>
        </p:txBody>
      </p:sp>
      <p:sp>
        <p:nvSpPr>
          <p:cNvPr id="16" name="TextBox 15">
            <a:extLst>
              <a:ext uri="{FF2B5EF4-FFF2-40B4-BE49-F238E27FC236}">
                <a16:creationId xmlns:a16="http://schemas.microsoft.com/office/drawing/2014/main" id="{0F015ADC-D126-423C-9D5F-A921AD13B938}"/>
              </a:ext>
            </a:extLst>
          </p:cNvPr>
          <p:cNvSpPr txBox="1"/>
          <p:nvPr/>
        </p:nvSpPr>
        <p:spPr>
          <a:xfrm>
            <a:off x="9781229" y="1323385"/>
            <a:ext cx="1031633" cy="276999"/>
          </a:xfrm>
          <a:prstGeom prst="rect">
            <a:avLst/>
          </a:prstGeom>
          <a:solidFill>
            <a:schemeClr val="accent3">
              <a:lumMod val="40000"/>
              <a:lumOff val="60000"/>
            </a:schemeClr>
          </a:solidFill>
          <a:ln>
            <a:solidFill>
              <a:schemeClr val="tx1"/>
            </a:solidFill>
          </a:ln>
        </p:spPr>
        <p:txBody>
          <a:bodyPr wrap="square" rtlCol="0">
            <a:spAutoFit/>
          </a:bodyPr>
          <a:lstStyle/>
          <a:p>
            <a:r>
              <a:rPr lang="en-AU" sz="1200" dirty="0"/>
              <a:t>Consumers</a:t>
            </a:r>
          </a:p>
        </p:txBody>
      </p:sp>
      <p:sp>
        <p:nvSpPr>
          <p:cNvPr id="17" name="TextBox 16">
            <a:extLst>
              <a:ext uri="{FF2B5EF4-FFF2-40B4-BE49-F238E27FC236}">
                <a16:creationId xmlns:a16="http://schemas.microsoft.com/office/drawing/2014/main" id="{C052F0FF-F07D-435D-AFBE-EC4A620AC36A}"/>
              </a:ext>
            </a:extLst>
          </p:cNvPr>
          <p:cNvSpPr txBox="1"/>
          <p:nvPr/>
        </p:nvSpPr>
        <p:spPr>
          <a:xfrm>
            <a:off x="9926042" y="1702506"/>
            <a:ext cx="1347841" cy="276999"/>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dirty="0"/>
              <a:t>Professionals</a:t>
            </a:r>
          </a:p>
        </p:txBody>
      </p:sp>
      <p:sp>
        <p:nvSpPr>
          <p:cNvPr id="18" name="TextBox 17">
            <a:extLst>
              <a:ext uri="{FF2B5EF4-FFF2-40B4-BE49-F238E27FC236}">
                <a16:creationId xmlns:a16="http://schemas.microsoft.com/office/drawing/2014/main" id="{D4D7C6AD-4080-4DA4-B81B-E5569A7A1794}"/>
              </a:ext>
            </a:extLst>
          </p:cNvPr>
          <p:cNvSpPr txBox="1"/>
          <p:nvPr/>
        </p:nvSpPr>
        <p:spPr>
          <a:xfrm>
            <a:off x="9753600" y="2137955"/>
            <a:ext cx="817756" cy="276999"/>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dirty="0"/>
              <a:t>Teams</a:t>
            </a:r>
          </a:p>
        </p:txBody>
      </p:sp>
      <p:sp>
        <p:nvSpPr>
          <p:cNvPr id="19" name="TextBox 18">
            <a:extLst>
              <a:ext uri="{FF2B5EF4-FFF2-40B4-BE49-F238E27FC236}">
                <a16:creationId xmlns:a16="http://schemas.microsoft.com/office/drawing/2014/main" id="{AE5087A1-638B-4881-8C9C-BDB48484E015}"/>
              </a:ext>
            </a:extLst>
          </p:cNvPr>
          <p:cNvSpPr txBox="1"/>
          <p:nvPr/>
        </p:nvSpPr>
        <p:spPr>
          <a:xfrm>
            <a:off x="9410226" y="2547489"/>
            <a:ext cx="1266453" cy="276999"/>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dirty="0"/>
              <a:t>Organisations</a:t>
            </a:r>
          </a:p>
        </p:txBody>
      </p:sp>
      <p:sp>
        <p:nvSpPr>
          <p:cNvPr id="20" name="Rectangle: Rounded Corners 19">
            <a:extLst>
              <a:ext uri="{FF2B5EF4-FFF2-40B4-BE49-F238E27FC236}">
                <a16:creationId xmlns:a16="http://schemas.microsoft.com/office/drawing/2014/main" id="{B2B992F0-22FC-409A-8A53-CC6AC2893B18}"/>
              </a:ext>
            </a:extLst>
          </p:cNvPr>
          <p:cNvSpPr/>
          <p:nvPr/>
        </p:nvSpPr>
        <p:spPr>
          <a:xfrm>
            <a:off x="133924" y="2504220"/>
            <a:ext cx="834258" cy="21228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2800" dirty="0"/>
              <a:t>Prevention</a:t>
            </a:r>
          </a:p>
        </p:txBody>
      </p:sp>
      <p:sp>
        <p:nvSpPr>
          <p:cNvPr id="21" name="Rectangle: Rounded Corners 20">
            <a:extLst>
              <a:ext uri="{FF2B5EF4-FFF2-40B4-BE49-F238E27FC236}">
                <a16:creationId xmlns:a16="http://schemas.microsoft.com/office/drawing/2014/main" id="{7A5E16E5-2582-43FB-AD09-B1905256F69F}"/>
              </a:ext>
            </a:extLst>
          </p:cNvPr>
          <p:cNvSpPr/>
          <p:nvPr/>
        </p:nvSpPr>
        <p:spPr>
          <a:xfrm>
            <a:off x="10975986" y="2570921"/>
            <a:ext cx="771801" cy="20302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2800" dirty="0"/>
              <a:t>Care</a:t>
            </a:r>
          </a:p>
        </p:txBody>
      </p:sp>
      <p:sp>
        <p:nvSpPr>
          <p:cNvPr id="22" name="Arrow: Down 21">
            <a:extLst>
              <a:ext uri="{FF2B5EF4-FFF2-40B4-BE49-F238E27FC236}">
                <a16:creationId xmlns:a16="http://schemas.microsoft.com/office/drawing/2014/main" id="{CF1C716D-3342-4C62-B315-2FCB8B0B2163}"/>
              </a:ext>
            </a:extLst>
          </p:cNvPr>
          <p:cNvSpPr/>
          <p:nvPr/>
        </p:nvSpPr>
        <p:spPr>
          <a:xfrm>
            <a:off x="5640501" y="4707028"/>
            <a:ext cx="910998" cy="970186"/>
          </a:xfrm>
          <a:prstGeom prst="downArrow">
            <a:avLst>
              <a:gd name="adj1" fmla="val 46762"/>
              <a:gd name="adj2" fmla="val 50000"/>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a:extLst>
              <a:ext uri="{FF2B5EF4-FFF2-40B4-BE49-F238E27FC236}">
                <a16:creationId xmlns:a16="http://schemas.microsoft.com/office/drawing/2014/main" id="{74D7702B-7F10-4070-87F3-A9FBF9DA0BBC}"/>
              </a:ext>
            </a:extLst>
          </p:cNvPr>
          <p:cNvSpPr/>
          <p:nvPr/>
        </p:nvSpPr>
        <p:spPr>
          <a:xfrm>
            <a:off x="4953000" y="5821422"/>
            <a:ext cx="2286000" cy="970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tx1"/>
                </a:solidFill>
              </a:rPr>
              <a:t>DSSC -</a:t>
            </a:r>
            <a:r>
              <a:rPr lang="en-AU" sz="2800" dirty="0" err="1">
                <a:solidFill>
                  <a:schemeClr val="tx1"/>
                </a:solidFill>
              </a:rPr>
              <a:t>EbCA</a:t>
            </a:r>
            <a:endParaRPr lang="en-AU" sz="2800" dirty="0">
              <a:solidFill>
                <a:schemeClr val="tx1"/>
              </a:solidFill>
            </a:endParaRPr>
          </a:p>
        </p:txBody>
      </p:sp>
      <p:sp>
        <p:nvSpPr>
          <p:cNvPr id="25" name="Rectangle 24">
            <a:extLst>
              <a:ext uri="{FF2B5EF4-FFF2-40B4-BE49-F238E27FC236}">
                <a16:creationId xmlns:a16="http://schemas.microsoft.com/office/drawing/2014/main" id="{CA80B7DE-1942-495F-AEC0-6BE21E345DC7}"/>
              </a:ext>
            </a:extLst>
          </p:cNvPr>
          <p:cNvSpPr/>
          <p:nvPr/>
        </p:nvSpPr>
        <p:spPr>
          <a:xfrm>
            <a:off x="4953000" y="64840"/>
            <a:ext cx="2286000" cy="3657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t>Wellbeing</a:t>
            </a:r>
          </a:p>
        </p:txBody>
      </p:sp>
      <p:cxnSp>
        <p:nvCxnSpPr>
          <p:cNvPr id="29" name="Straight Arrow Connector 28">
            <a:extLst>
              <a:ext uri="{FF2B5EF4-FFF2-40B4-BE49-F238E27FC236}">
                <a16:creationId xmlns:a16="http://schemas.microsoft.com/office/drawing/2014/main" id="{A5835080-7E87-4376-ADD8-8F801907D48B}"/>
              </a:ext>
            </a:extLst>
          </p:cNvPr>
          <p:cNvCxnSpPr>
            <a:cxnSpLocks/>
            <a:stCxn id="66" idx="0"/>
            <a:endCxn id="62" idx="2"/>
          </p:cNvCxnSpPr>
          <p:nvPr/>
        </p:nvCxnSpPr>
        <p:spPr>
          <a:xfrm flipV="1">
            <a:off x="1897109" y="1172730"/>
            <a:ext cx="325193" cy="680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4DBD3BA-CB1F-422F-9131-E65BA62A4DBB}"/>
              </a:ext>
            </a:extLst>
          </p:cNvPr>
          <p:cNvCxnSpPr>
            <a:cxnSpLocks/>
            <a:stCxn id="5" idx="7"/>
          </p:cNvCxnSpPr>
          <p:nvPr/>
        </p:nvCxnSpPr>
        <p:spPr>
          <a:xfrm flipV="1">
            <a:off x="4228043" y="1269034"/>
            <a:ext cx="184983" cy="198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D545E62-B199-4CAB-86B1-FD5982903FBD}"/>
              </a:ext>
            </a:extLst>
          </p:cNvPr>
          <p:cNvCxnSpPr>
            <a:cxnSpLocks/>
          </p:cNvCxnSpPr>
          <p:nvPr/>
        </p:nvCxnSpPr>
        <p:spPr>
          <a:xfrm flipH="1">
            <a:off x="2476460" y="1989741"/>
            <a:ext cx="385123" cy="61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E1F4C2-F522-436B-B49C-B304D96FDAE7}"/>
              </a:ext>
            </a:extLst>
          </p:cNvPr>
          <p:cNvCxnSpPr>
            <a:cxnSpLocks/>
          </p:cNvCxnSpPr>
          <p:nvPr/>
        </p:nvCxnSpPr>
        <p:spPr>
          <a:xfrm flipH="1" flipV="1">
            <a:off x="2895832" y="4097500"/>
            <a:ext cx="551518" cy="461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6433DE-1A06-437E-BB7A-1E48C57D5A56}"/>
              </a:ext>
            </a:extLst>
          </p:cNvPr>
          <p:cNvCxnSpPr>
            <a:cxnSpLocks/>
            <a:stCxn id="6" idx="0"/>
          </p:cNvCxnSpPr>
          <p:nvPr/>
        </p:nvCxnSpPr>
        <p:spPr>
          <a:xfrm flipV="1">
            <a:off x="3791647" y="3749817"/>
            <a:ext cx="45090" cy="735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FE96E81-E404-4447-96D9-87ABFFD5207D}"/>
              </a:ext>
            </a:extLst>
          </p:cNvPr>
          <p:cNvCxnSpPr>
            <a:cxnSpLocks/>
          </p:cNvCxnSpPr>
          <p:nvPr/>
        </p:nvCxnSpPr>
        <p:spPr>
          <a:xfrm flipH="1" flipV="1">
            <a:off x="2850818" y="4917912"/>
            <a:ext cx="224382" cy="16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792DBD8-8FA5-4690-980B-96D15AA9F384}"/>
              </a:ext>
            </a:extLst>
          </p:cNvPr>
          <p:cNvCxnSpPr>
            <a:cxnSpLocks/>
            <a:stCxn id="7" idx="7"/>
          </p:cNvCxnSpPr>
          <p:nvPr/>
        </p:nvCxnSpPr>
        <p:spPr>
          <a:xfrm flipV="1">
            <a:off x="9085036" y="1381847"/>
            <a:ext cx="696193" cy="52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F7082E9-2214-4E78-8692-716B9CB8A686}"/>
              </a:ext>
            </a:extLst>
          </p:cNvPr>
          <p:cNvCxnSpPr>
            <a:cxnSpLocks/>
            <a:endCxn id="17" idx="1"/>
          </p:cNvCxnSpPr>
          <p:nvPr/>
        </p:nvCxnSpPr>
        <p:spPr>
          <a:xfrm flipV="1">
            <a:off x="9265364" y="1841006"/>
            <a:ext cx="660678" cy="30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0E805E6-32F7-4822-ADFD-38241C7B6D74}"/>
              </a:ext>
            </a:extLst>
          </p:cNvPr>
          <p:cNvCxnSpPr>
            <a:cxnSpLocks/>
            <a:stCxn id="7" idx="6"/>
            <a:endCxn id="18" idx="1"/>
          </p:cNvCxnSpPr>
          <p:nvPr/>
        </p:nvCxnSpPr>
        <p:spPr>
          <a:xfrm>
            <a:off x="9296169" y="1937701"/>
            <a:ext cx="457431" cy="338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C851B5A-0A15-4CA0-8436-54C649497C3E}"/>
              </a:ext>
            </a:extLst>
          </p:cNvPr>
          <p:cNvCxnSpPr>
            <a:cxnSpLocks/>
            <a:stCxn id="7" idx="5"/>
          </p:cNvCxnSpPr>
          <p:nvPr/>
        </p:nvCxnSpPr>
        <p:spPr>
          <a:xfrm>
            <a:off x="9085036" y="2440958"/>
            <a:ext cx="361070" cy="1065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3AC89BD2-625B-4E74-99CF-1DA1474FFCCA}"/>
              </a:ext>
            </a:extLst>
          </p:cNvPr>
          <p:cNvSpPr/>
          <p:nvPr/>
        </p:nvSpPr>
        <p:spPr>
          <a:xfrm>
            <a:off x="9617556" y="6138537"/>
            <a:ext cx="2514600" cy="4638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Impact Analysis</a:t>
            </a:r>
          </a:p>
        </p:txBody>
      </p:sp>
      <p:sp>
        <p:nvSpPr>
          <p:cNvPr id="54" name="Rectangle 53">
            <a:extLst>
              <a:ext uri="{FF2B5EF4-FFF2-40B4-BE49-F238E27FC236}">
                <a16:creationId xmlns:a16="http://schemas.microsoft.com/office/drawing/2014/main" id="{BBC011D8-531B-433E-8A72-041196C8D5D1}"/>
              </a:ext>
            </a:extLst>
          </p:cNvPr>
          <p:cNvSpPr/>
          <p:nvPr/>
        </p:nvSpPr>
        <p:spPr>
          <a:xfrm>
            <a:off x="19048" y="6257663"/>
            <a:ext cx="2514600" cy="4638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Methods</a:t>
            </a:r>
          </a:p>
        </p:txBody>
      </p:sp>
      <p:cxnSp>
        <p:nvCxnSpPr>
          <p:cNvPr id="56" name="Straight Arrow Connector 55">
            <a:extLst>
              <a:ext uri="{FF2B5EF4-FFF2-40B4-BE49-F238E27FC236}">
                <a16:creationId xmlns:a16="http://schemas.microsoft.com/office/drawing/2014/main" id="{22D77834-2622-456B-BB86-54CE9047AA80}"/>
              </a:ext>
            </a:extLst>
          </p:cNvPr>
          <p:cNvCxnSpPr>
            <a:cxnSpLocks/>
            <a:stCxn id="24" idx="3"/>
          </p:cNvCxnSpPr>
          <p:nvPr/>
        </p:nvCxnSpPr>
        <p:spPr>
          <a:xfrm>
            <a:off x="7239000" y="6306515"/>
            <a:ext cx="22071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BB63634-83D2-44FB-AB30-5C802D7BD10C}"/>
              </a:ext>
            </a:extLst>
          </p:cNvPr>
          <p:cNvSpPr txBox="1"/>
          <p:nvPr/>
        </p:nvSpPr>
        <p:spPr>
          <a:xfrm>
            <a:off x="7239000" y="5937183"/>
            <a:ext cx="2514600" cy="369332"/>
          </a:xfrm>
          <a:prstGeom prst="rect">
            <a:avLst/>
          </a:prstGeom>
          <a:noFill/>
        </p:spPr>
        <p:txBody>
          <a:bodyPr wrap="square" rtlCol="0">
            <a:spAutoFit/>
          </a:bodyPr>
          <a:lstStyle/>
          <a:p>
            <a:r>
              <a:rPr lang="en-AU" dirty="0"/>
              <a:t>Organisational Learning</a:t>
            </a:r>
          </a:p>
        </p:txBody>
      </p:sp>
      <p:cxnSp>
        <p:nvCxnSpPr>
          <p:cNvPr id="3" name="Straight Arrow Connector 2">
            <a:extLst>
              <a:ext uri="{FF2B5EF4-FFF2-40B4-BE49-F238E27FC236}">
                <a16:creationId xmlns:a16="http://schemas.microsoft.com/office/drawing/2014/main" id="{7FB92E03-C9FC-45FB-A8D9-DC18D4E2ED46}"/>
              </a:ext>
            </a:extLst>
          </p:cNvPr>
          <p:cNvCxnSpPr>
            <a:cxnSpLocks/>
            <a:stCxn id="4"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3A74BCEA-BF2D-47F4-A105-1B44962AAF6F}"/>
              </a:ext>
            </a:extLst>
          </p:cNvPr>
          <p:cNvCxnSpPr>
            <a:cxnSpLocks/>
            <a:stCxn id="4"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187D9964-3606-4135-AFD6-93A7C8CB39D7}"/>
              </a:ext>
            </a:extLst>
          </p:cNvPr>
          <p:cNvCxnSpPr>
            <a:stCxn id="4"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3856B410-3890-44E5-AA75-EABDD0F0A8D5}"/>
              </a:ext>
            </a:extLst>
          </p:cNvPr>
          <p:cNvCxnSpPr>
            <a:cxnSpLocks/>
            <a:stCxn id="4"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CF3AF862-D1D0-4900-B381-F953807D5B86}"/>
              </a:ext>
            </a:extLst>
          </p:cNvPr>
          <p:cNvSpPr txBox="1"/>
          <p:nvPr/>
        </p:nvSpPr>
        <p:spPr>
          <a:xfrm>
            <a:off x="27556" y="5076767"/>
            <a:ext cx="1031810" cy="461665"/>
          </a:xfrm>
          <a:prstGeom prst="rect">
            <a:avLst/>
          </a:prstGeom>
          <a:noFill/>
          <a:ln>
            <a:solidFill>
              <a:schemeClr val="tx1"/>
            </a:solidFill>
          </a:ln>
        </p:spPr>
        <p:txBody>
          <a:bodyPr wrap="square" rtlCol="0">
            <a:spAutoFit/>
          </a:bodyPr>
          <a:lstStyle/>
          <a:p>
            <a:r>
              <a:rPr lang="en-AU" sz="1200" dirty="0">
                <a:solidFill>
                  <a:schemeClr val="accent3">
                    <a:lumMod val="50000"/>
                  </a:schemeClr>
                </a:solidFill>
              </a:rPr>
              <a:t>Classical Stat</a:t>
            </a:r>
          </a:p>
        </p:txBody>
      </p:sp>
      <p:sp>
        <p:nvSpPr>
          <p:cNvPr id="55" name="TextBox 54">
            <a:extLst>
              <a:ext uri="{FF2B5EF4-FFF2-40B4-BE49-F238E27FC236}">
                <a16:creationId xmlns:a16="http://schemas.microsoft.com/office/drawing/2014/main" id="{7353688A-5A21-4E70-9806-1BBB805D0C41}"/>
              </a:ext>
            </a:extLst>
          </p:cNvPr>
          <p:cNvSpPr txBox="1"/>
          <p:nvPr/>
        </p:nvSpPr>
        <p:spPr>
          <a:xfrm>
            <a:off x="339543" y="5724345"/>
            <a:ext cx="423020" cy="461665"/>
          </a:xfrm>
          <a:prstGeom prst="rect">
            <a:avLst/>
          </a:prstGeom>
          <a:noFill/>
          <a:ln>
            <a:solidFill>
              <a:schemeClr val="tx1"/>
            </a:solidFill>
          </a:ln>
        </p:spPr>
        <p:txBody>
          <a:bodyPr wrap="square" rtlCol="0">
            <a:spAutoFit/>
          </a:bodyPr>
          <a:lstStyle/>
          <a:p>
            <a:r>
              <a:rPr lang="en-AU" sz="1200" dirty="0">
                <a:solidFill>
                  <a:schemeClr val="accent3">
                    <a:lumMod val="50000"/>
                  </a:schemeClr>
                </a:solidFill>
              </a:rPr>
              <a:t>GIS</a:t>
            </a:r>
          </a:p>
        </p:txBody>
      </p:sp>
      <p:sp>
        <p:nvSpPr>
          <p:cNvPr id="57" name="TextBox 56">
            <a:extLst>
              <a:ext uri="{FF2B5EF4-FFF2-40B4-BE49-F238E27FC236}">
                <a16:creationId xmlns:a16="http://schemas.microsoft.com/office/drawing/2014/main" id="{FB1284A9-3C26-40C4-96DC-801FD1BBA7A3}"/>
              </a:ext>
            </a:extLst>
          </p:cNvPr>
          <p:cNvSpPr txBox="1"/>
          <p:nvPr/>
        </p:nvSpPr>
        <p:spPr>
          <a:xfrm>
            <a:off x="2133806" y="5709658"/>
            <a:ext cx="1037172" cy="461665"/>
          </a:xfrm>
          <a:prstGeom prst="rect">
            <a:avLst/>
          </a:prstGeom>
          <a:noFill/>
          <a:ln>
            <a:solidFill>
              <a:schemeClr val="tx1"/>
            </a:solidFill>
          </a:ln>
        </p:spPr>
        <p:txBody>
          <a:bodyPr wrap="square" rtlCol="0">
            <a:spAutoFit/>
          </a:bodyPr>
          <a:lstStyle/>
          <a:p>
            <a:r>
              <a:rPr lang="en-AU" sz="1200" dirty="0">
                <a:solidFill>
                  <a:schemeClr val="accent3">
                    <a:lumMod val="50000"/>
                  </a:schemeClr>
                </a:solidFill>
              </a:rPr>
              <a:t>Ecosystem</a:t>
            </a:r>
          </a:p>
          <a:p>
            <a:r>
              <a:rPr lang="en-AU" sz="1200" dirty="0">
                <a:solidFill>
                  <a:schemeClr val="accent3">
                    <a:lumMod val="50000"/>
                  </a:schemeClr>
                </a:solidFill>
              </a:rPr>
              <a:t> research</a:t>
            </a:r>
          </a:p>
        </p:txBody>
      </p:sp>
      <p:sp>
        <p:nvSpPr>
          <p:cNvPr id="59" name="TextBox 58">
            <a:extLst>
              <a:ext uri="{FF2B5EF4-FFF2-40B4-BE49-F238E27FC236}">
                <a16:creationId xmlns:a16="http://schemas.microsoft.com/office/drawing/2014/main" id="{589F8E7A-7CE7-4992-BA33-AC327313ECE7}"/>
              </a:ext>
            </a:extLst>
          </p:cNvPr>
          <p:cNvSpPr txBox="1"/>
          <p:nvPr/>
        </p:nvSpPr>
        <p:spPr>
          <a:xfrm>
            <a:off x="1138582" y="5322755"/>
            <a:ext cx="926945" cy="461665"/>
          </a:xfrm>
          <a:prstGeom prst="rect">
            <a:avLst/>
          </a:prstGeom>
          <a:noFill/>
          <a:ln>
            <a:solidFill>
              <a:schemeClr val="tx1"/>
            </a:solidFill>
          </a:ln>
        </p:spPr>
        <p:txBody>
          <a:bodyPr wrap="square" rtlCol="0">
            <a:spAutoFit/>
          </a:bodyPr>
          <a:lstStyle/>
          <a:p>
            <a:r>
              <a:rPr lang="en-AU" sz="1200" dirty="0">
                <a:solidFill>
                  <a:schemeClr val="accent3">
                    <a:lumMod val="50000"/>
                  </a:schemeClr>
                </a:solidFill>
              </a:rPr>
              <a:t>Dynamic  modelling</a:t>
            </a:r>
          </a:p>
        </p:txBody>
      </p:sp>
      <p:cxnSp>
        <p:nvCxnSpPr>
          <p:cNvPr id="60" name="Straight Arrow Connector 59">
            <a:extLst>
              <a:ext uri="{FF2B5EF4-FFF2-40B4-BE49-F238E27FC236}">
                <a16:creationId xmlns:a16="http://schemas.microsoft.com/office/drawing/2014/main" id="{A537E9F5-E3C4-4482-A35D-D82FCB3DA983}"/>
              </a:ext>
            </a:extLst>
          </p:cNvPr>
          <p:cNvCxnSpPr>
            <a:cxnSpLocks/>
          </p:cNvCxnSpPr>
          <p:nvPr/>
        </p:nvCxnSpPr>
        <p:spPr>
          <a:xfrm flipH="1" flipV="1">
            <a:off x="1017478" y="5784420"/>
            <a:ext cx="201043" cy="47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BC43E3F-EAF7-4D42-B919-290754C0B52A}"/>
              </a:ext>
            </a:extLst>
          </p:cNvPr>
          <p:cNvCxnSpPr>
            <a:cxnSpLocks/>
          </p:cNvCxnSpPr>
          <p:nvPr/>
        </p:nvCxnSpPr>
        <p:spPr>
          <a:xfrm flipV="1">
            <a:off x="1410160" y="5854390"/>
            <a:ext cx="95255" cy="403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19FAA52-9193-4888-9B65-BAB82578A53E}"/>
              </a:ext>
            </a:extLst>
          </p:cNvPr>
          <p:cNvCxnSpPr>
            <a:cxnSpLocks/>
            <a:endCxn id="55" idx="3"/>
          </p:cNvCxnSpPr>
          <p:nvPr/>
        </p:nvCxnSpPr>
        <p:spPr>
          <a:xfrm flipH="1" flipV="1">
            <a:off x="762563" y="5955178"/>
            <a:ext cx="376019" cy="274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636898D-6BB9-4E1F-8571-12D260D67CBD}"/>
              </a:ext>
            </a:extLst>
          </p:cNvPr>
          <p:cNvCxnSpPr>
            <a:cxnSpLocks/>
          </p:cNvCxnSpPr>
          <p:nvPr/>
        </p:nvCxnSpPr>
        <p:spPr>
          <a:xfrm flipV="1">
            <a:off x="1573694" y="6001344"/>
            <a:ext cx="456743" cy="228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Left Brace 67">
            <a:extLst>
              <a:ext uri="{FF2B5EF4-FFF2-40B4-BE49-F238E27FC236}">
                <a16:creationId xmlns:a16="http://schemas.microsoft.com/office/drawing/2014/main" id="{2A2FF996-58BA-4A8A-A615-C8F1CC7A11D1}"/>
              </a:ext>
            </a:extLst>
          </p:cNvPr>
          <p:cNvSpPr/>
          <p:nvPr/>
        </p:nvSpPr>
        <p:spPr>
          <a:xfrm rot="5400000">
            <a:off x="5638818" y="-4869215"/>
            <a:ext cx="357721" cy="110940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cxnSp>
        <p:nvCxnSpPr>
          <p:cNvPr id="76" name="Straight Arrow Connector 75">
            <a:extLst>
              <a:ext uri="{FF2B5EF4-FFF2-40B4-BE49-F238E27FC236}">
                <a16:creationId xmlns:a16="http://schemas.microsoft.com/office/drawing/2014/main" id="{7D25274B-429D-41EE-8E43-3AE16289E1C5}"/>
              </a:ext>
            </a:extLst>
          </p:cNvPr>
          <p:cNvCxnSpPr>
            <a:cxnSpLocks/>
          </p:cNvCxnSpPr>
          <p:nvPr/>
        </p:nvCxnSpPr>
        <p:spPr>
          <a:xfrm flipH="1" flipV="1">
            <a:off x="2720474" y="6370449"/>
            <a:ext cx="2232526" cy="7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F988B33-FBB2-4086-8850-060C56797336}"/>
              </a:ext>
            </a:extLst>
          </p:cNvPr>
          <p:cNvSpPr txBox="1"/>
          <p:nvPr/>
        </p:nvSpPr>
        <p:spPr>
          <a:xfrm>
            <a:off x="1481594" y="864953"/>
            <a:ext cx="1481415" cy="307777"/>
          </a:xfrm>
          <a:prstGeom prst="rect">
            <a:avLst/>
          </a:prstGeom>
          <a:solidFill>
            <a:schemeClr val="tx2">
              <a:lumMod val="20000"/>
              <a:lumOff val="80000"/>
            </a:schemeClr>
          </a:solidFill>
          <a:ln>
            <a:solidFill>
              <a:schemeClr val="tx1"/>
            </a:solidFill>
          </a:ln>
        </p:spPr>
        <p:txBody>
          <a:bodyPr wrap="square" rtlCol="0">
            <a:spAutoFit/>
          </a:bodyPr>
          <a:lstStyle>
            <a:defPPr>
              <a:defRPr lang="en-US"/>
            </a:defPPr>
            <a:lvl1pPr>
              <a:defRPr sz="1200"/>
            </a:lvl1pPr>
          </a:lstStyle>
          <a:p>
            <a:r>
              <a:rPr lang="en-AU" dirty="0"/>
              <a:t>Sociocultural</a:t>
            </a:r>
          </a:p>
        </p:txBody>
      </p:sp>
      <p:sp>
        <p:nvSpPr>
          <p:cNvPr id="64" name="TextBox 63">
            <a:extLst>
              <a:ext uri="{FF2B5EF4-FFF2-40B4-BE49-F238E27FC236}">
                <a16:creationId xmlns:a16="http://schemas.microsoft.com/office/drawing/2014/main" id="{4FF70309-0360-4B4D-A9D7-10CAD61E2B4F}"/>
              </a:ext>
            </a:extLst>
          </p:cNvPr>
          <p:cNvSpPr txBox="1"/>
          <p:nvPr/>
        </p:nvSpPr>
        <p:spPr>
          <a:xfrm>
            <a:off x="554210" y="1254188"/>
            <a:ext cx="903577" cy="276999"/>
          </a:xfrm>
          <a:prstGeom prst="rect">
            <a:avLst/>
          </a:prstGeom>
          <a:solidFill>
            <a:schemeClr val="tx2">
              <a:lumMod val="20000"/>
              <a:lumOff val="80000"/>
            </a:schemeClr>
          </a:solidFill>
          <a:ln>
            <a:solidFill>
              <a:schemeClr val="tx1"/>
            </a:solidFill>
          </a:ln>
        </p:spPr>
        <p:txBody>
          <a:bodyPr wrap="square" rtlCol="0">
            <a:spAutoFit/>
          </a:bodyPr>
          <a:lstStyle>
            <a:defPPr>
              <a:defRPr lang="en-US"/>
            </a:defPPr>
            <a:lvl1pPr>
              <a:defRPr sz="1200"/>
            </a:lvl1pPr>
          </a:lstStyle>
          <a:p>
            <a:r>
              <a:rPr lang="en-AU" dirty="0"/>
              <a:t>Individual</a:t>
            </a:r>
          </a:p>
        </p:txBody>
      </p:sp>
      <p:cxnSp>
        <p:nvCxnSpPr>
          <p:cNvPr id="69" name="Straight Arrow Connector 68">
            <a:extLst>
              <a:ext uri="{FF2B5EF4-FFF2-40B4-BE49-F238E27FC236}">
                <a16:creationId xmlns:a16="http://schemas.microsoft.com/office/drawing/2014/main" id="{470B7FD1-4A36-4D66-9079-D3495966A5C1}"/>
              </a:ext>
            </a:extLst>
          </p:cNvPr>
          <p:cNvCxnSpPr>
            <a:cxnSpLocks/>
            <a:stCxn id="6" idx="1"/>
          </p:cNvCxnSpPr>
          <p:nvPr/>
        </p:nvCxnSpPr>
        <p:spPr>
          <a:xfrm flipH="1" flipV="1">
            <a:off x="2410771" y="4513045"/>
            <a:ext cx="869400" cy="152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1FE4202-CB1D-4516-A2A0-2E4361E62B9B}"/>
              </a:ext>
            </a:extLst>
          </p:cNvPr>
          <p:cNvSpPr txBox="1"/>
          <p:nvPr/>
        </p:nvSpPr>
        <p:spPr>
          <a:xfrm>
            <a:off x="1317144" y="4208586"/>
            <a:ext cx="1073421" cy="276999"/>
          </a:xfrm>
          <a:prstGeom prst="rect">
            <a:avLst/>
          </a:prstGeom>
          <a:solidFill>
            <a:schemeClr val="accent4">
              <a:lumMod val="60000"/>
              <a:lumOff val="40000"/>
            </a:schemeClr>
          </a:solidFill>
          <a:ln>
            <a:solidFill>
              <a:schemeClr val="tx1"/>
            </a:solidFill>
          </a:ln>
        </p:spPr>
        <p:txBody>
          <a:bodyPr wrap="square" rtlCol="0">
            <a:spAutoFit/>
          </a:bodyPr>
          <a:lstStyle>
            <a:defPPr>
              <a:defRPr lang="en-US"/>
            </a:defPPr>
            <a:lvl1pPr>
              <a:defRPr sz="1200"/>
            </a:lvl1pPr>
          </a:lstStyle>
          <a:p>
            <a:r>
              <a:rPr lang="en-AU" dirty="0"/>
              <a:t>Frameworks</a:t>
            </a:r>
          </a:p>
        </p:txBody>
      </p:sp>
      <p:cxnSp>
        <p:nvCxnSpPr>
          <p:cNvPr id="63" name="Straight Arrow Connector 62">
            <a:extLst>
              <a:ext uri="{FF2B5EF4-FFF2-40B4-BE49-F238E27FC236}">
                <a16:creationId xmlns:a16="http://schemas.microsoft.com/office/drawing/2014/main" id="{B98B17BF-B976-404E-97A0-6C2597EFE498}"/>
              </a:ext>
            </a:extLst>
          </p:cNvPr>
          <p:cNvCxnSpPr>
            <a:cxnSpLocks/>
            <a:stCxn id="5" idx="6"/>
          </p:cNvCxnSpPr>
          <p:nvPr/>
        </p:nvCxnSpPr>
        <p:spPr>
          <a:xfrm flipV="1">
            <a:off x="4456614" y="1937701"/>
            <a:ext cx="270020" cy="8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F8EAD20-5943-4DAB-812E-70A1F4858132}"/>
              </a:ext>
            </a:extLst>
          </p:cNvPr>
          <p:cNvCxnSpPr>
            <a:cxnSpLocks/>
            <a:stCxn id="66" idx="0"/>
          </p:cNvCxnSpPr>
          <p:nvPr/>
        </p:nvCxnSpPr>
        <p:spPr>
          <a:xfrm flipH="1" flipV="1">
            <a:off x="1555480" y="1466368"/>
            <a:ext cx="341629" cy="386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AED7B6D-5C89-4B0D-A842-CF5141E46823}"/>
              </a:ext>
            </a:extLst>
          </p:cNvPr>
          <p:cNvSpPr txBox="1"/>
          <p:nvPr/>
        </p:nvSpPr>
        <p:spPr>
          <a:xfrm>
            <a:off x="1403322" y="1853169"/>
            <a:ext cx="987574" cy="307777"/>
          </a:xfrm>
          <a:prstGeom prst="rect">
            <a:avLst/>
          </a:prstGeom>
          <a:solidFill>
            <a:schemeClr val="tx2">
              <a:lumMod val="20000"/>
              <a:lumOff val="80000"/>
            </a:schemeClr>
          </a:solidFill>
          <a:ln>
            <a:solidFill>
              <a:schemeClr val="tx1"/>
            </a:solidFill>
          </a:ln>
        </p:spPr>
        <p:txBody>
          <a:bodyPr wrap="square" rtlCol="0">
            <a:spAutoFit/>
          </a:bodyPr>
          <a:lstStyle>
            <a:defPPr>
              <a:defRPr lang="en-US"/>
            </a:defPPr>
            <a:lvl1pPr>
              <a:defRPr sz="1200"/>
            </a:lvl1pPr>
          </a:lstStyle>
          <a:p>
            <a:r>
              <a:rPr lang="en-AU" sz="1400" i="1" dirty="0"/>
              <a:t>Human</a:t>
            </a:r>
            <a:endParaRPr lang="en-AU" i="1" dirty="0"/>
          </a:p>
        </p:txBody>
      </p:sp>
      <p:cxnSp>
        <p:nvCxnSpPr>
          <p:cNvPr id="71" name="Straight Arrow Connector 70">
            <a:extLst>
              <a:ext uri="{FF2B5EF4-FFF2-40B4-BE49-F238E27FC236}">
                <a16:creationId xmlns:a16="http://schemas.microsoft.com/office/drawing/2014/main" id="{ED31DF16-5D8C-44D7-B1C7-F61E1E3D3339}"/>
              </a:ext>
            </a:extLst>
          </p:cNvPr>
          <p:cNvCxnSpPr>
            <a:cxnSpLocks/>
          </p:cNvCxnSpPr>
          <p:nvPr/>
        </p:nvCxnSpPr>
        <p:spPr>
          <a:xfrm flipH="1" flipV="1">
            <a:off x="1125856" y="1871848"/>
            <a:ext cx="248219" cy="80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7AA6DAB-0B93-4587-976B-C5722DCECCD5}"/>
              </a:ext>
            </a:extLst>
          </p:cNvPr>
          <p:cNvCxnSpPr>
            <a:cxnSpLocks/>
            <a:stCxn id="66" idx="2"/>
          </p:cNvCxnSpPr>
          <p:nvPr/>
        </p:nvCxnSpPr>
        <p:spPr>
          <a:xfrm>
            <a:off x="1897109" y="2160946"/>
            <a:ext cx="0" cy="314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B44F0C-7C8D-4F2A-9189-A81F7B89D606}"/>
              </a:ext>
            </a:extLst>
          </p:cNvPr>
          <p:cNvSpPr txBox="1"/>
          <p:nvPr/>
        </p:nvSpPr>
        <p:spPr>
          <a:xfrm>
            <a:off x="7727576" y="266130"/>
            <a:ext cx="2285177" cy="369332"/>
          </a:xfrm>
          <a:prstGeom prst="rect">
            <a:avLst/>
          </a:prstGeom>
          <a:noFill/>
        </p:spPr>
        <p:txBody>
          <a:bodyPr wrap="none" rtlCol="0">
            <a:spAutoFit/>
          </a:bodyPr>
          <a:lstStyle/>
          <a:p>
            <a:r>
              <a:rPr lang="en-AU" dirty="0"/>
              <a:t>Context= Environment</a:t>
            </a:r>
          </a:p>
        </p:txBody>
      </p:sp>
      <p:sp>
        <p:nvSpPr>
          <p:cNvPr id="37" name="TextBox 36">
            <a:extLst>
              <a:ext uri="{FF2B5EF4-FFF2-40B4-BE49-F238E27FC236}">
                <a16:creationId xmlns:a16="http://schemas.microsoft.com/office/drawing/2014/main" id="{64B5E278-73A3-44C4-E6E1-64C491F0B24A}"/>
              </a:ext>
            </a:extLst>
          </p:cNvPr>
          <p:cNvSpPr txBox="1"/>
          <p:nvPr/>
        </p:nvSpPr>
        <p:spPr>
          <a:xfrm>
            <a:off x="215824" y="47843"/>
            <a:ext cx="840295" cy="523220"/>
          </a:xfrm>
          <a:prstGeom prst="rect">
            <a:avLst/>
          </a:prstGeom>
          <a:noFill/>
        </p:spPr>
        <p:txBody>
          <a:bodyPr wrap="none" rtlCol="0">
            <a:spAutoFit/>
          </a:bodyPr>
          <a:lstStyle/>
          <a:p>
            <a:r>
              <a:rPr lang="en-AU" sz="2800" b="1" dirty="0">
                <a:solidFill>
                  <a:schemeClr val="accent2">
                    <a:lumMod val="75000"/>
                  </a:schemeClr>
                </a:solidFill>
              </a:rPr>
              <a:t>HER</a:t>
            </a:r>
            <a:endParaRPr lang="en-AU" b="1" dirty="0">
              <a:solidFill>
                <a:schemeClr val="accent2">
                  <a:lumMod val="75000"/>
                </a:schemeClr>
              </a:solidFill>
            </a:endParaRPr>
          </a:p>
        </p:txBody>
      </p:sp>
    </p:spTree>
    <p:extLst>
      <p:ext uri="{BB962C8B-B14F-4D97-AF65-F5344CB8AC3E}">
        <p14:creationId xmlns:p14="http://schemas.microsoft.com/office/powerpoint/2010/main" val="4142704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3C70-D820-DA70-1BB0-D8814B2BA2F2}"/>
            </a:ext>
          </a:extLst>
        </p:cNvPr>
        <p:cNvGrpSpPr/>
        <p:nvPr/>
      </p:nvGrpSpPr>
      <p:grpSpPr>
        <a:xfrm>
          <a:off x="0" y="0"/>
          <a:ext cx="0" cy="0"/>
          <a:chOff x="0" y="0"/>
          <a:chExt cx="0" cy="0"/>
        </a:xfrm>
      </p:grpSpPr>
      <p:sp>
        <p:nvSpPr>
          <p:cNvPr id="38" name="Oval 37">
            <a:extLst>
              <a:ext uri="{FF2B5EF4-FFF2-40B4-BE49-F238E27FC236}">
                <a16:creationId xmlns:a16="http://schemas.microsoft.com/office/drawing/2014/main" id="{8E7F7091-8D60-06A7-3F94-2B08EB7E36F6}"/>
              </a:ext>
            </a:extLst>
          </p:cNvPr>
          <p:cNvSpPr/>
          <p:nvPr/>
        </p:nvSpPr>
        <p:spPr>
          <a:xfrm>
            <a:off x="6996957" y="5677204"/>
            <a:ext cx="1642805" cy="1062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E5C173F4-95CF-0922-FB62-46A8AED0A126}"/>
              </a:ext>
            </a:extLst>
          </p:cNvPr>
          <p:cNvGrpSpPr/>
          <p:nvPr/>
        </p:nvGrpSpPr>
        <p:grpSpPr>
          <a:xfrm>
            <a:off x="7193572" y="3837357"/>
            <a:ext cx="4880877" cy="2780295"/>
            <a:chOff x="2895832" y="1225988"/>
            <a:chExt cx="7443864" cy="4614089"/>
          </a:xfrm>
        </p:grpSpPr>
        <p:sp>
          <p:nvSpPr>
            <p:cNvPr id="7" name="Oval 6">
              <a:extLst>
                <a:ext uri="{FF2B5EF4-FFF2-40B4-BE49-F238E27FC236}">
                  <a16:creationId xmlns:a16="http://schemas.microsoft.com/office/drawing/2014/main" id="{7F210B57-3DAE-8BAE-B820-12F036885093}"/>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Health Ecosystem</a:t>
              </a:r>
            </a:p>
          </p:txBody>
        </p:sp>
        <p:sp>
          <p:nvSpPr>
            <p:cNvPr id="8" name="Oval 7">
              <a:extLst>
                <a:ext uri="{FF2B5EF4-FFF2-40B4-BE49-F238E27FC236}">
                  <a16:creationId xmlns:a16="http://schemas.microsoft.com/office/drawing/2014/main" id="{3CFFB5C6-CD53-F127-3B4D-DDB0DA334802}"/>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ysClr val="windowText" lastClr="000000"/>
                  </a:solidFill>
                </a:rPr>
                <a:t>Context</a:t>
              </a:r>
            </a:p>
          </p:txBody>
        </p:sp>
        <p:sp>
          <p:nvSpPr>
            <p:cNvPr id="9" name="Oval 8">
              <a:extLst>
                <a:ext uri="{FF2B5EF4-FFF2-40B4-BE49-F238E27FC236}">
                  <a16:creationId xmlns:a16="http://schemas.microsoft.com/office/drawing/2014/main" id="{91CA18E9-6BAF-A12C-3375-D3BC35E616E0}"/>
                </a:ext>
              </a:extLst>
            </p:cNvPr>
            <p:cNvSpPr/>
            <p:nvPr/>
          </p:nvSpPr>
          <p:spPr>
            <a:xfrm>
              <a:off x="3068311" y="4485586"/>
              <a:ext cx="1560780" cy="13544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Drivers</a:t>
              </a:r>
            </a:p>
          </p:txBody>
        </p:sp>
        <p:sp>
          <p:nvSpPr>
            <p:cNvPr id="10" name="Oval 9">
              <a:extLst>
                <a:ext uri="{FF2B5EF4-FFF2-40B4-BE49-F238E27FC236}">
                  <a16:creationId xmlns:a16="http://schemas.microsoft.com/office/drawing/2014/main" id="{692B9D73-F2BD-35CF-235B-925A100554C2}"/>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Target</a:t>
              </a:r>
            </a:p>
          </p:txBody>
        </p:sp>
        <p:sp>
          <p:nvSpPr>
            <p:cNvPr id="11" name="Oval 10">
              <a:extLst>
                <a:ext uri="{FF2B5EF4-FFF2-40B4-BE49-F238E27FC236}">
                  <a16:creationId xmlns:a16="http://schemas.microsoft.com/office/drawing/2014/main" id="{8A347285-A8B1-3E57-B0FC-548B4EAF27C5}"/>
                </a:ext>
              </a:extLst>
            </p:cNvPr>
            <p:cNvSpPr/>
            <p:nvPr/>
          </p:nvSpPr>
          <p:spPr>
            <a:xfrm>
              <a:off x="7854461" y="4208585"/>
              <a:ext cx="2485235" cy="1423427"/>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Connections</a:t>
              </a:r>
            </a:p>
          </p:txBody>
        </p:sp>
        <p:cxnSp>
          <p:nvCxnSpPr>
            <p:cNvPr id="12" name="Straight Arrow Connector 11">
              <a:extLst>
                <a:ext uri="{FF2B5EF4-FFF2-40B4-BE49-F238E27FC236}">
                  <a16:creationId xmlns:a16="http://schemas.microsoft.com/office/drawing/2014/main" id="{1B3F4DF1-3CF1-8D46-D9DA-C6C077C6D109}"/>
                </a:ext>
              </a:extLst>
            </p:cNvPr>
            <p:cNvCxnSpPr>
              <a:cxnSpLocks/>
              <a:stCxn id="7"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501A8C7-0752-046E-1C40-66863A9FADEB}"/>
                </a:ext>
              </a:extLst>
            </p:cNvPr>
            <p:cNvCxnSpPr>
              <a:cxnSpLocks/>
              <a:stCxn id="7"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94DE174-632E-5CBF-4395-28A93C4186D5}"/>
                </a:ext>
              </a:extLst>
            </p:cNvPr>
            <p:cNvCxnSpPr>
              <a:stCxn id="7"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82B6AEBB-DEDF-E71E-4602-5A5EB7CAEF97}"/>
                </a:ext>
              </a:extLst>
            </p:cNvPr>
            <p:cNvCxnSpPr>
              <a:cxnSpLocks/>
              <a:stCxn id="7"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8" name="TextBox 17">
            <a:extLst>
              <a:ext uri="{FF2B5EF4-FFF2-40B4-BE49-F238E27FC236}">
                <a16:creationId xmlns:a16="http://schemas.microsoft.com/office/drawing/2014/main" id="{2631D703-38CA-D144-62EB-5958E00C98F6}"/>
              </a:ext>
            </a:extLst>
          </p:cNvPr>
          <p:cNvSpPr txBox="1"/>
          <p:nvPr/>
        </p:nvSpPr>
        <p:spPr>
          <a:xfrm>
            <a:off x="1496799" y="4439309"/>
            <a:ext cx="1970796" cy="400110"/>
          </a:xfrm>
          <a:prstGeom prst="rect">
            <a:avLst/>
          </a:prstGeom>
          <a:noFill/>
          <a:ln>
            <a:solidFill>
              <a:schemeClr val="tx1"/>
            </a:solidFill>
          </a:ln>
        </p:spPr>
        <p:txBody>
          <a:bodyPr wrap="none" rtlCol="0">
            <a:spAutoFit/>
          </a:bodyPr>
          <a:lstStyle/>
          <a:p>
            <a:r>
              <a:rPr lang="en-AU" sz="2000" dirty="0" err="1"/>
              <a:t>Ontoterminology</a:t>
            </a:r>
            <a:endParaRPr lang="en-AU" dirty="0"/>
          </a:p>
        </p:txBody>
      </p:sp>
      <p:sp>
        <p:nvSpPr>
          <p:cNvPr id="19" name="TextBox 18">
            <a:extLst>
              <a:ext uri="{FF2B5EF4-FFF2-40B4-BE49-F238E27FC236}">
                <a16:creationId xmlns:a16="http://schemas.microsoft.com/office/drawing/2014/main" id="{1EC5B0CD-B5B6-3D35-ED06-157B6FD07EB4}"/>
              </a:ext>
            </a:extLst>
          </p:cNvPr>
          <p:cNvSpPr txBox="1"/>
          <p:nvPr/>
        </p:nvSpPr>
        <p:spPr>
          <a:xfrm>
            <a:off x="1342014" y="5694322"/>
            <a:ext cx="2758832" cy="923330"/>
          </a:xfrm>
          <a:prstGeom prst="rect">
            <a:avLst/>
          </a:prstGeom>
          <a:noFill/>
          <a:ln>
            <a:solidFill>
              <a:schemeClr val="tx1"/>
            </a:solidFill>
          </a:ln>
        </p:spPr>
        <p:txBody>
          <a:bodyPr wrap="none" rtlCol="0">
            <a:spAutoFit/>
          </a:bodyPr>
          <a:lstStyle/>
          <a:p>
            <a:r>
              <a:rPr lang="en-AU" dirty="0"/>
              <a:t>Frameworks and theories</a:t>
            </a:r>
          </a:p>
          <a:p>
            <a:r>
              <a:rPr lang="en-AU" dirty="0"/>
              <a:t>Taxonomies and Ontologies</a:t>
            </a:r>
          </a:p>
          <a:p>
            <a:r>
              <a:rPr lang="en-AU" dirty="0"/>
              <a:t>Dictionaries and glossaries</a:t>
            </a:r>
          </a:p>
        </p:txBody>
      </p:sp>
      <p:cxnSp>
        <p:nvCxnSpPr>
          <p:cNvPr id="21" name="Straight Connector 20">
            <a:extLst>
              <a:ext uri="{FF2B5EF4-FFF2-40B4-BE49-F238E27FC236}">
                <a16:creationId xmlns:a16="http://schemas.microsoft.com/office/drawing/2014/main" id="{6D9A6060-D5B5-AE86-83C0-F8DD9D2DD258}"/>
              </a:ext>
            </a:extLst>
          </p:cNvPr>
          <p:cNvCxnSpPr>
            <a:cxnSpLocks/>
            <a:stCxn id="38" idx="2"/>
            <a:endCxn id="19" idx="3"/>
          </p:cNvCxnSpPr>
          <p:nvPr/>
        </p:nvCxnSpPr>
        <p:spPr>
          <a:xfrm flipH="1" flipV="1">
            <a:off x="4100846" y="6155987"/>
            <a:ext cx="2896111" cy="522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Arrow: Curved Up 23">
            <a:extLst>
              <a:ext uri="{FF2B5EF4-FFF2-40B4-BE49-F238E27FC236}">
                <a16:creationId xmlns:a16="http://schemas.microsoft.com/office/drawing/2014/main" id="{3D0E1770-9135-13E7-ECA3-3A1C22347086}"/>
              </a:ext>
            </a:extLst>
          </p:cNvPr>
          <p:cNvSpPr/>
          <p:nvPr/>
        </p:nvSpPr>
        <p:spPr>
          <a:xfrm rot="5211249" flipH="1">
            <a:off x="216153" y="5068773"/>
            <a:ext cx="1532316" cy="636272"/>
          </a:xfrm>
          <a:prstGeom prst="curvedUp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 name="TextBox 1">
            <a:extLst>
              <a:ext uri="{FF2B5EF4-FFF2-40B4-BE49-F238E27FC236}">
                <a16:creationId xmlns:a16="http://schemas.microsoft.com/office/drawing/2014/main" id="{44BC014A-6E70-ADDC-D92E-3F1B3576EFE2}"/>
              </a:ext>
            </a:extLst>
          </p:cNvPr>
          <p:cNvSpPr txBox="1"/>
          <p:nvPr/>
        </p:nvSpPr>
        <p:spPr>
          <a:xfrm>
            <a:off x="5467096" y="4494800"/>
            <a:ext cx="1079142" cy="369332"/>
          </a:xfrm>
          <a:prstGeom prst="rect">
            <a:avLst/>
          </a:prstGeom>
          <a:noFill/>
          <a:ln>
            <a:solidFill>
              <a:schemeClr val="tx1"/>
            </a:solidFill>
          </a:ln>
        </p:spPr>
        <p:txBody>
          <a:bodyPr wrap="none" rtlCol="0">
            <a:spAutoFit/>
          </a:bodyPr>
          <a:lstStyle/>
          <a:p>
            <a:r>
              <a:rPr lang="en-AU" dirty="0"/>
              <a:t>Financing</a:t>
            </a:r>
          </a:p>
        </p:txBody>
      </p:sp>
      <p:cxnSp>
        <p:nvCxnSpPr>
          <p:cNvPr id="4" name="Straight Connector 3">
            <a:extLst>
              <a:ext uri="{FF2B5EF4-FFF2-40B4-BE49-F238E27FC236}">
                <a16:creationId xmlns:a16="http://schemas.microsoft.com/office/drawing/2014/main" id="{B53270AD-8775-C892-BCB6-5092EA9A75D8}"/>
              </a:ext>
            </a:extLst>
          </p:cNvPr>
          <p:cNvCxnSpPr>
            <a:cxnSpLocks/>
          </p:cNvCxnSpPr>
          <p:nvPr/>
        </p:nvCxnSpPr>
        <p:spPr>
          <a:xfrm flipH="1" flipV="1">
            <a:off x="6356896" y="4880684"/>
            <a:ext cx="734459" cy="10620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D952B33-3143-1D1A-BC7A-1D5345F3363B}"/>
              </a:ext>
            </a:extLst>
          </p:cNvPr>
          <p:cNvPicPr>
            <a:picLocks noChangeAspect="1"/>
          </p:cNvPicPr>
          <p:nvPr/>
        </p:nvPicPr>
        <p:blipFill>
          <a:blip r:embed="rId2"/>
          <a:stretch>
            <a:fillRect/>
          </a:stretch>
        </p:blipFill>
        <p:spPr>
          <a:xfrm>
            <a:off x="187249" y="234634"/>
            <a:ext cx="4640245" cy="2624221"/>
          </a:xfrm>
          <a:prstGeom prst="rect">
            <a:avLst/>
          </a:prstGeom>
          <a:ln>
            <a:solidFill>
              <a:schemeClr val="tx1"/>
            </a:solidFill>
          </a:ln>
        </p:spPr>
      </p:pic>
      <p:cxnSp>
        <p:nvCxnSpPr>
          <p:cNvPr id="22" name="Straight Connector 21">
            <a:extLst>
              <a:ext uri="{FF2B5EF4-FFF2-40B4-BE49-F238E27FC236}">
                <a16:creationId xmlns:a16="http://schemas.microsoft.com/office/drawing/2014/main" id="{4EC01506-4168-FD79-316F-FBFAE7DF4CA6}"/>
              </a:ext>
            </a:extLst>
          </p:cNvPr>
          <p:cNvCxnSpPr>
            <a:cxnSpLocks/>
          </p:cNvCxnSpPr>
          <p:nvPr/>
        </p:nvCxnSpPr>
        <p:spPr>
          <a:xfrm flipH="1" flipV="1">
            <a:off x="2539746" y="2858855"/>
            <a:ext cx="23023" cy="15402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EB1DC18-205C-D783-B86B-8B2D00716C2E}"/>
              </a:ext>
            </a:extLst>
          </p:cNvPr>
          <p:cNvPicPr>
            <a:picLocks noChangeAspect="1"/>
          </p:cNvPicPr>
          <p:nvPr/>
        </p:nvPicPr>
        <p:blipFill>
          <a:blip r:embed="rId3"/>
          <a:stretch>
            <a:fillRect/>
          </a:stretch>
        </p:blipFill>
        <p:spPr>
          <a:xfrm>
            <a:off x="1738284" y="1691155"/>
            <a:ext cx="1487826" cy="2094672"/>
          </a:xfrm>
          <a:prstGeom prst="rect">
            <a:avLst/>
          </a:prstGeom>
        </p:spPr>
      </p:pic>
      <p:pic>
        <p:nvPicPr>
          <p:cNvPr id="32" name="Picture 31">
            <a:extLst>
              <a:ext uri="{FF2B5EF4-FFF2-40B4-BE49-F238E27FC236}">
                <a16:creationId xmlns:a16="http://schemas.microsoft.com/office/drawing/2014/main" id="{419C2F2E-1AD0-4D38-B70D-BAACADD54E00}"/>
              </a:ext>
            </a:extLst>
          </p:cNvPr>
          <p:cNvPicPr>
            <a:picLocks noChangeAspect="1"/>
          </p:cNvPicPr>
          <p:nvPr/>
        </p:nvPicPr>
        <p:blipFill>
          <a:blip r:embed="rId4"/>
          <a:stretch>
            <a:fillRect/>
          </a:stretch>
        </p:blipFill>
        <p:spPr>
          <a:xfrm>
            <a:off x="6215415" y="196285"/>
            <a:ext cx="4804835" cy="3318997"/>
          </a:xfrm>
          <a:prstGeom prst="rect">
            <a:avLst/>
          </a:prstGeom>
          <a:ln>
            <a:solidFill>
              <a:schemeClr val="tx1"/>
            </a:solidFill>
          </a:ln>
        </p:spPr>
      </p:pic>
      <p:cxnSp>
        <p:nvCxnSpPr>
          <p:cNvPr id="35" name="Straight Connector 34">
            <a:extLst>
              <a:ext uri="{FF2B5EF4-FFF2-40B4-BE49-F238E27FC236}">
                <a16:creationId xmlns:a16="http://schemas.microsoft.com/office/drawing/2014/main" id="{2EBF5549-6F8E-D6D7-6016-EE2FBCD276BF}"/>
              </a:ext>
            </a:extLst>
          </p:cNvPr>
          <p:cNvCxnSpPr>
            <a:cxnSpLocks/>
          </p:cNvCxnSpPr>
          <p:nvPr/>
        </p:nvCxnSpPr>
        <p:spPr>
          <a:xfrm flipV="1">
            <a:off x="6312648" y="3515282"/>
            <a:ext cx="0" cy="9954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967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836539-408C-6AA5-B43A-467EF3AC7A19}"/>
              </a:ext>
            </a:extLst>
          </p:cNvPr>
          <p:cNvPicPr>
            <a:picLocks noChangeAspect="1"/>
          </p:cNvPicPr>
          <p:nvPr/>
        </p:nvPicPr>
        <p:blipFill>
          <a:blip r:embed="rId2"/>
          <a:stretch>
            <a:fillRect/>
          </a:stretch>
        </p:blipFill>
        <p:spPr>
          <a:xfrm>
            <a:off x="5512566" y="-856626"/>
            <a:ext cx="9553739" cy="6164310"/>
          </a:xfrm>
          <a:prstGeom prst="rect">
            <a:avLst/>
          </a:prstGeom>
        </p:spPr>
      </p:pic>
      <p:grpSp>
        <p:nvGrpSpPr>
          <p:cNvPr id="6" name="Group 5">
            <a:extLst>
              <a:ext uri="{FF2B5EF4-FFF2-40B4-BE49-F238E27FC236}">
                <a16:creationId xmlns:a16="http://schemas.microsoft.com/office/drawing/2014/main" id="{47B2104A-4590-4432-DD25-CA11DA187603}"/>
              </a:ext>
            </a:extLst>
          </p:cNvPr>
          <p:cNvGrpSpPr/>
          <p:nvPr/>
        </p:nvGrpSpPr>
        <p:grpSpPr>
          <a:xfrm>
            <a:off x="3679016" y="3686704"/>
            <a:ext cx="4880877" cy="2780295"/>
            <a:chOff x="2895832" y="1225988"/>
            <a:chExt cx="7443864" cy="4614089"/>
          </a:xfrm>
        </p:grpSpPr>
        <p:sp>
          <p:nvSpPr>
            <p:cNvPr id="7" name="Oval 6">
              <a:extLst>
                <a:ext uri="{FF2B5EF4-FFF2-40B4-BE49-F238E27FC236}">
                  <a16:creationId xmlns:a16="http://schemas.microsoft.com/office/drawing/2014/main" id="{3C621517-528A-424A-6479-A95C68D8E1C8}"/>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Health Ecosystem</a:t>
              </a:r>
            </a:p>
          </p:txBody>
        </p:sp>
        <p:sp>
          <p:nvSpPr>
            <p:cNvPr id="8" name="Oval 7">
              <a:extLst>
                <a:ext uri="{FF2B5EF4-FFF2-40B4-BE49-F238E27FC236}">
                  <a16:creationId xmlns:a16="http://schemas.microsoft.com/office/drawing/2014/main" id="{D4B164F7-0085-0947-5797-1D39CF23B050}"/>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ysClr val="windowText" lastClr="000000"/>
                  </a:solidFill>
                </a:rPr>
                <a:t>Context</a:t>
              </a:r>
            </a:p>
          </p:txBody>
        </p:sp>
        <p:sp>
          <p:nvSpPr>
            <p:cNvPr id="9" name="Oval 8">
              <a:extLst>
                <a:ext uri="{FF2B5EF4-FFF2-40B4-BE49-F238E27FC236}">
                  <a16:creationId xmlns:a16="http://schemas.microsoft.com/office/drawing/2014/main" id="{65B4A107-4CFF-E15A-048F-D58FF01D2903}"/>
                </a:ext>
              </a:extLst>
            </p:cNvPr>
            <p:cNvSpPr/>
            <p:nvPr/>
          </p:nvSpPr>
          <p:spPr>
            <a:xfrm>
              <a:off x="3068311" y="4485586"/>
              <a:ext cx="1560780" cy="13544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Drivers</a:t>
              </a:r>
            </a:p>
          </p:txBody>
        </p:sp>
        <p:sp>
          <p:nvSpPr>
            <p:cNvPr id="10" name="Oval 9">
              <a:extLst>
                <a:ext uri="{FF2B5EF4-FFF2-40B4-BE49-F238E27FC236}">
                  <a16:creationId xmlns:a16="http://schemas.microsoft.com/office/drawing/2014/main" id="{276A0D19-DDD0-CDDF-194C-94A3676349FA}"/>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Target</a:t>
              </a:r>
            </a:p>
          </p:txBody>
        </p:sp>
        <p:sp>
          <p:nvSpPr>
            <p:cNvPr id="11" name="Oval 10">
              <a:extLst>
                <a:ext uri="{FF2B5EF4-FFF2-40B4-BE49-F238E27FC236}">
                  <a16:creationId xmlns:a16="http://schemas.microsoft.com/office/drawing/2014/main" id="{46CE4B3C-F61B-154A-5FAB-D789C289D1C4}"/>
                </a:ext>
              </a:extLst>
            </p:cNvPr>
            <p:cNvSpPr/>
            <p:nvPr/>
          </p:nvSpPr>
          <p:spPr>
            <a:xfrm>
              <a:off x="7854461" y="4208585"/>
              <a:ext cx="2485235" cy="1423427"/>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Connections</a:t>
              </a:r>
            </a:p>
          </p:txBody>
        </p:sp>
        <p:cxnSp>
          <p:nvCxnSpPr>
            <p:cNvPr id="12" name="Straight Arrow Connector 11">
              <a:extLst>
                <a:ext uri="{FF2B5EF4-FFF2-40B4-BE49-F238E27FC236}">
                  <a16:creationId xmlns:a16="http://schemas.microsoft.com/office/drawing/2014/main" id="{88C09A1F-AECA-2AE7-81A9-B51D012FD75E}"/>
                </a:ext>
              </a:extLst>
            </p:cNvPr>
            <p:cNvCxnSpPr>
              <a:cxnSpLocks/>
              <a:stCxn id="7"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769E20A8-9E99-7488-5631-0E632F0A1417}"/>
                </a:ext>
              </a:extLst>
            </p:cNvPr>
            <p:cNvCxnSpPr>
              <a:cxnSpLocks/>
              <a:stCxn id="7"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7A562834-8544-1AA5-BDE1-10F594E6DF5D}"/>
                </a:ext>
              </a:extLst>
            </p:cNvPr>
            <p:cNvCxnSpPr>
              <a:stCxn id="7"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09ACB2FB-973D-9E0F-3885-1456323B12C9}"/>
                </a:ext>
              </a:extLst>
            </p:cNvPr>
            <p:cNvCxnSpPr>
              <a:cxnSpLocks/>
              <a:stCxn id="7"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6" name="Oval 15">
            <a:extLst>
              <a:ext uri="{FF2B5EF4-FFF2-40B4-BE49-F238E27FC236}">
                <a16:creationId xmlns:a16="http://schemas.microsoft.com/office/drawing/2014/main" id="{5720A42E-84BA-6782-8217-65C4D88B361A}"/>
              </a:ext>
            </a:extLst>
          </p:cNvPr>
          <p:cNvSpPr/>
          <p:nvPr/>
        </p:nvSpPr>
        <p:spPr>
          <a:xfrm>
            <a:off x="217975" y="3294530"/>
            <a:ext cx="1545976" cy="143883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7" name="Picture 36">
            <a:extLst>
              <a:ext uri="{FF2B5EF4-FFF2-40B4-BE49-F238E27FC236}">
                <a16:creationId xmlns:a16="http://schemas.microsoft.com/office/drawing/2014/main" id="{F4CF7F74-00DF-7861-905F-7BCF74740095}"/>
              </a:ext>
            </a:extLst>
          </p:cNvPr>
          <p:cNvPicPr>
            <a:picLocks noChangeAspect="1"/>
          </p:cNvPicPr>
          <p:nvPr/>
        </p:nvPicPr>
        <p:blipFill>
          <a:blip r:embed="rId2"/>
          <a:stretch>
            <a:fillRect/>
          </a:stretch>
        </p:blipFill>
        <p:spPr>
          <a:xfrm>
            <a:off x="-7120738" y="-361713"/>
            <a:ext cx="10781477" cy="6956477"/>
          </a:xfrm>
          <a:prstGeom prst="rect">
            <a:avLst/>
          </a:prstGeom>
        </p:spPr>
      </p:pic>
      <p:sp>
        <p:nvSpPr>
          <p:cNvPr id="38" name="Oval 37">
            <a:extLst>
              <a:ext uri="{FF2B5EF4-FFF2-40B4-BE49-F238E27FC236}">
                <a16:creationId xmlns:a16="http://schemas.microsoft.com/office/drawing/2014/main" id="{D7DF2B48-0BCC-9728-ACCC-44A0DF255A95}"/>
              </a:ext>
            </a:extLst>
          </p:cNvPr>
          <p:cNvSpPr/>
          <p:nvPr/>
        </p:nvSpPr>
        <p:spPr>
          <a:xfrm>
            <a:off x="3390688" y="3584544"/>
            <a:ext cx="1642805" cy="1062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Rectangle 38">
            <a:extLst>
              <a:ext uri="{FF2B5EF4-FFF2-40B4-BE49-F238E27FC236}">
                <a16:creationId xmlns:a16="http://schemas.microsoft.com/office/drawing/2014/main" id="{9930AC4A-9523-D1B7-42D0-62FA7E1D2D05}"/>
              </a:ext>
            </a:extLst>
          </p:cNvPr>
          <p:cNvSpPr/>
          <p:nvPr/>
        </p:nvSpPr>
        <p:spPr>
          <a:xfrm>
            <a:off x="-7139016" y="-701808"/>
            <a:ext cx="10529703" cy="12421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A48521B2-4817-B987-6E45-A6BC33B52888}"/>
              </a:ext>
            </a:extLst>
          </p:cNvPr>
          <p:cNvSpPr txBox="1"/>
          <p:nvPr/>
        </p:nvSpPr>
        <p:spPr>
          <a:xfrm>
            <a:off x="4139812" y="391001"/>
            <a:ext cx="9984760" cy="1200329"/>
          </a:xfrm>
          <a:prstGeom prst="rect">
            <a:avLst/>
          </a:prstGeom>
          <a:noFill/>
        </p:spPr>
        <p:txBody>
          <a:bodyPr wrap="square" rtlCol="0">
            <a:spAutoFit/>
          </a:bodyPr>
          <a:lstStyle/>
          <a:p>
            <a:r>
              <a:rPr lang="en-AU" sz="2400" b="1" dirty="0">
                <a:solidFill>
                  <a:schemeClr val="accent2">
                    <a:lumMod val="75000"/>
                  </a:schemeClr>
                </a:solidFill>
              </a:rPr>
              <a:t>HER: Neighbourhood </a:t>
            </a:r>
          </a:p>
          <a:p>
            <a:r>
              <a:rPr lang="en-AU" sz="2400" b="1" dirty="0">
                <a:solidFill>
                  <a:schemeClr val="accent2">
                    <a:lumMod val="75000"/>
                  </a:schemeClr>
                </a:solidFill>
              </a:rPr>
              <a:t> characteristics </a:t>
            </a:r>
          </a:p>
          <a:p>
            <a:r>
              <a:rPr lang="en-AU" sz="2400" b="1" dirty="0">
                <a:solidFill>
                  <a:schemeClr val="accent2">
                    <a:lumMod val="75000"/>
                  </a:schemeClr>
                </a:solidFill>
              </a:rPr>
              <a:t>&amp; Chronic Illness</a:t>
            </a:r>
            <a:endParaRPr lang="en-AU" sz="3200" b="1" dirty="0">
              <a:solidFill>
                <a:schemeClr val="accent2">
                  <a:lumMod val="75000"/>
                </a:schemeClr>
              </a:solidFill>
            </a:endParaRPr>
          </a:p>
        </p:txBody>
      </p:sp>
    </p:spTree>
    <p:extLst>
      <p:ext uri="{BB962C8B-B14F-4D97-AF65-F5344CB8AC3E}">
        <p14:creationId xmlns:p14="http://schemas.microsoft.com/office/powerpoint/2010/main" val="401452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E3DF6-42DF-513F-EC9A-BA68D239B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0F058-8179-4EBD-00F5-AF801FDA84E6}"/>
              </a:ext>
            </a:extLst>
          </p:cNvPr>
          <p:cNvSpPr>
            <a:spLocks noGrp="1"/>
          </p:cNvSpPr>
          <p:nvPr>
            <p:ph type="title"/>
          </p:nvPr>
        </p:nvSpPr>
        <p:spPr>
          <a:xfrm>
            <a:off x="663294" y="-494159"/>
            <a:ext cx="7240629" cy="1882553"/>
          </a:xfrm>
        </p:spPr>
        <p:txBody>
          <a:bodyPr>
            <a:normAutofit/>
          </a:bodyPr>
          <a:lstStyle/>
          <a:p>
            <a:r>
              <a:rPr lang="en-AU" sz="3600" dirty="0">
                <a:solidFill>
                  <a:schemeClr val="accent1"/>
                </a:solidFill>
              </a:rPr>
              <a:t>Cost Analysis in Mental Health</a:t>
            </a:r>
            <a:endParaRPr lang="en-AU" sz="4000" dirty="0"/>
          </a:p>
        </p:txBody>
      </p:sp>
      <p:sp>
        <p:nvSpPr>
          <p:cNvPr id="6" name="TextBox 5">
            <a:extLst>
              <a:ext uri="{FF2B5EF4-FFF2-40B4-BE49-F238E27FC236}">
                <a16:creationId xmlns:a16="http://schemas.microsoft.com/office/drawing/2014/main" id="{597A80CF-9285-C653-B1C6-DEEC6F13D3E0}"/>
              </a:ext>
            </a:extLst>
          </p:cNvPr>
          <p:cNvSpPr txBox="1"/>
          <p:nvPr/>
        </p:nvSpPr>
        <p:spPr>
          <a:xfrm>
            <a:off x="742166" y="884885"/>
            <a:ext cx="8238995" cy="646331"/>
          </a:xfrm>
          <a:prstGeom prst="rect">
            <a:avLst/>
          </a:prstGeom>
          <a:noFill/>
          <a:ln>
            <a:solidFill>
              <a:schemeClr val="tx1"/>
            </a:solidFill>
          </a:ln>
        </p:spPr>
        <p:txBody>
          <a:bodyPr wrap="square">
            <a:spAutoFit/>
          </a:bodyPr>
          <a:lstStyle/>
          <a:p>
            <a:r>
              <a:rPr lang="en-AU" b="0" i="0" dirty="0">
                <a:solidFill>
                  <a:srgbClr val="212121"/>
                </a:solidFill>
                <a:effectLst/>
                <a:latin typeface="BlinkMacSystemFont"/>
              </a:rPr>
              <a:t>Glass NJ, Goldberg D. Cost-benefit analysis and the evaluation of psychiatric services. Psychol Med. 1977 Nov;7(4):701-7. </a:t>
            </a:r>
            <a:r>
              <a:rPr lang="en-AU" b="0" i="0" dirty="0" err="1">
                <a:solidFill>
                  <a:srgbClr val="212121"/>
                </a:solidFill>
                <a:effectLst/>
                <a:latin typeface="BlinkMacSystemFont"/>
              </a:rPr>
              <a:t>doi</a:t>
            </a:r>
            <a:r>
              <a:rPr lang="en-AU" b="0" i="0" dirty="0">
                <a:solidFill>
                  <a:srgbClr val="212121"/>
                </a:solidFill>
                <a:effectLst/>
                <a:latin typeface="BlinkMacSystemFont"/>
              </a:rPr>
              <a:t>: 10.1017/s0033291700006358.</a:t>
            </a:r>
            <a:endParaRPr lang="en-AU" dirty="0"/>
          </a:p>
        </p:txBody>
      </p:sp>
      <p:sp>
        <p:nvSpPr>
          <p:cNvPr id="10" name="TextBox 9">
            <a:extLst>
              <a:ext uri="{FF2B5EF4-FFF2-40B4-BE49-F238E27FC236}">
                <a16:creationId xmlns:a16="http://schemas.microsoft.com/office/drawing/2014/main" id="{ED8B5334-07E3-4DCB-C218-067F172DBF8B}"/>
              </a:ext>
            </a:extLst>
          </p:cNvPr>
          <p:cNvSpPr txBox="1"/>
          <p:nvPr/>
        </p:nvSpPr>
        <p:spPr>
          <a:xfrm>
            <a:off x="742165" y="1737606"/>
            <a:ext cx="8238995" cy="646331"/>
          </a:xfrm>
          <a:prstGeom prst="rect">
            <a:avLst/>
          </a:prstGeom>
          <a:noFill/>
          <a:ln>
            <a:solidFill>
              <a:schemeClr val="tx1"/>
            </a:solidFill>
          </a:ln>
        </p:spPr>
        <p:txBody>
          <a:bodyPr wrap="square">
            <a:spAutoFit/>
          </a:bodyPr>
          <a:lstStyle/>
          <a:p>
            <a:r>
              <a:rPr lang="en-AU" b="0" i="0" dirty="0">
                <a:solidFill>
                  <a:srgbClr val="212121"/>
                </a:solidFill>
                <a:effectLst/>
                <a:latin typeface="BlinkMacSystemFont"/>
              </a:rPr>
              <a:t>Goldberg D. Cost-effectiveness studies in the treatment of schizophrenia: a review. Soc Psychiatry </a:t>
            </a:r>
            <a:r>
              <a:rPr lang="en-AU" b="0" i="0" dirty="0" err="1">
                <a:solidFill>
                  <a:srgbClr val="212121"/>
                </a:solidFill>
                <a:effectLst/>
                <a:latin typeface="BlinkMacSystemFont"/>
              </a:rPr>
              <a:t>Psychiatr</a:t>
            </a:r>
            <a:r>
              <a:rPr lang="en-AU" b="0" i="0" dirty="0">
                <a:solidFill>
                  <a:srgbClr val="212121"/>
                </a:solidFill>
                <a:effectLst/>
                <a:latin typeface="BlinkMacSystemFont"/>
              </a:rPr>
              <a:t> Epidemiol. 1991 May;26(3):139-42. </a:t>
            </a:r>
            <a:r>
              <a:rPr lang="en-AU" b="0" i="0" dirty="0" err="1">
                <a:solidFill>
                  <a:srgbClr val="212121"/>
                </a:solidFill>
                <a:effectLst/>
                <a:latin typeface="BlinkMacSystemFont"/>
              </a:rPr>
              <a:t>doi</a:t>
            </a:r>
            <a:r>
              <a:rPr lang="en-AU" b="0" i="0" dirty="0">
                <a:solidFill>
                  <a:srgbClr val="212121"/>
                </a:solidFill>
                <a:effectLst/>
                <a:latin typeface="BlinkMacSystemFont"/>
              </a:rPr>
              <a:t>: 10.1007/BF00782953. </a:t>
            </a:r>
            <a:endParaRPr lang="en-AU" dirty="0"/>
          </a:p>
        </p:txBody>
      </p:sp>
      <p:sp>
        <p:nvSpPr>
          <p:cNvPr id="13" name="TextBox 12">
            <a:extLst>
              <a:ext uri="{FF2B5EF4-FFF2-40B4-BE49-F238E27FC236}">
                <a16:creationId xmlns:a16="http://schemas.microsoft.com/office/drawing/2014/main" id="{665F12A1-5B37-7C7B-1EE2-E4686A9B6869}"/>
              </a:ext>
            </a:extLst>
          </p:cNvPr>
          <p:cNvSpPr txBox="1"/>
          <p:nvPr/>
        </p:nvSpPr>
        <p:spPr>
          <a:xfrm>
            <a:off x="742166" y="2767438"/>
            <a:ext cx="8238996" cy="923330"/>
          </a:xfrm>
          <a:prstGeom prst="rect">
            <a:avLst/>
          </a:prstGeom>
          <a:noFill/>
          <a:ln>
            <a:solidFill>
              <a:schemeClr val="tx1"/>
            </a:solidFill>
          </a:ln>
        </p:spPr>
        <p:txBody>
          <a:bodyPr wrap="square">
            <a:spAutoFit/>
          </a:bodyPr>
          <a:lstStyle/>
          <a:p>
            <a:r>
              <a:rPr lang="en-AU" b="0" i="0" dirty="0" err="1">
                <a:solidFill>
                  <a:srgbClr val="212121"/>
                </a:solidFill>
                <a:effectLst/>
                <a:latin typeface="BlinkMacSystemFont"/>
              </a:rPr>
              <a:t>Weisbrod</a:t>
            </a:r>
            <a:r>
              <a:rPr lang="en-AU" b="0" i="0" dirty="0">
                <a:solidFill>
                  <a:srgbClr val="212121"/>
                </a:solidFill>
                <a:effectLst/>
                <a:latin typeface="BlinkMacSystemFont"/>
              </a:rPr>
              <a:t> BA, Test MA, Stein LI. Alternative to mental hospital treatment. II. Economic benefit-cost analysis. Arch Gen Psychiatry. 1980 Apr;37(4):400-5. </a:t>
            </a:r>
            <a:r>
              <a:rPr lang="en-AU" b="0" i="0" dirty="0" err="1">
                <a:solidFill>
                  <a:srgbClr val="212121"/>
                </a:solidFill>
                <a:effectLst/>
                <a:latin typeface="BlinkMacSystemFont"/>
              </a:rPr>
              <a:t>doi</a:t>
            </a:r>
            <a:r>
              <a:rPr lang="en-AU" b="0" i="0" dirty="0">
                <a:solidFill>
                  <a:srgbClr val="212121"/>
                </a:solidFill>
                <a:effectLst/>
                <a:latin typeface="BlinkMacSystemFont"/>
              </a:rPr>
              <a:t>: 10.1001/archpsyc.1980.01780170042004.</a:t>
            </a:r>
            <a:endParaRPr lang="en-AU" dirty="0"/>
          </a:p>
        </p:txBody>
      </p:sp>
      <p:pic>
        <p:nvPicPr>
          <p:cNvPr id="1026" name="Picture 2" descr="Performance Measurement and Rewards: Institute for Policy Research -  Northwestern University">
            <a:extLst>
              <a:ext uri="{FF2B5EF4-FFF2-40B4-BE49-F238E27FC236}">
                <a16:creationId xmlns:a16="http://schemas.microsoft.com/office/drawing/2014/main" id="{96C07157-1D3D-F66D-18F2-94D3E114B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671" y="1671492"/>
            <a:ext cx="1543377" cy="1543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3rd WFMH World Congress London 2022">
            <a:extLst>
              <a:ext uri="{FF2B5EF4-FFF2-40B4-BE49-F238E27FC236}">
                <a16:creationId xmlns:a16="http://schemas.microsoft.com/office/drawing/2014/main" id="{4C98CA2A-D861-F5FA-00E7-95D89992E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671" y="130719"/>
            <a:ext cx="1441537" cy="1441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chard Scheffler | Berkeley Public Health">
            <a:extLst>
              <a:ext uri="{FF2B5EF4-FFF2-40B4-BE49-F238E27FC236}">
                <a16:creationId xmlns:a16="http://schemas.microsoft.com/office/drawing/2014/main" id="{5A5A2077-9E72-5E15-B1C1-EFF8C2E0C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8671" y="3264913"/>
            <a:ext cx="1534926" cy="17139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165885-307C-8568-5BBC-F4A14666FFB4}"/>
              </a:ext>
            </a:extLst>
          </p:cNvPr>
          <p:cNvSpPr txBox="1"/>
          <p:nvPr/>
        </p:nvSpPr>
        <p:spPr>
          <a:xfrm>
            <a:off x="750617" y="3987538"/>
            <a:ext cx="8230545" cy="923330"/>
          </a:xfrm>
          <a:prstGeom prst="rect">
            <a:avLst/>
          </a:prstGeom>
          <a:noFill/>
          <a:ln>
            <a:solidFill>
              <a:schemeClr val="tx1"/>
            </a:solidFill>
          </a:ln>
        </p:spPr>
        <p:txBody>
          <a:bodyPr wrap="square">
            <a:spAutoFit/>
          </a:bodyPr>
          <a:lstStyle/>
          <a:p>
            <a:r>
              <a:rPr lang="en-AU" b="0" i="0" dirty="0">
                <a:solidFill>
                  <a:srgbClr val="212121"/>
                </a:solidFill>
                <a:effectLst/>
                <a:latin typeface="BlinkMacSystemFont"/>
              </a:rPr>
              <a:t>Goldman HH, Scheffler RM, Cheadle A. Demand for psychiatric services: a clinical episode model for specifying "the product". Adv Health Econ Health Serv Res. 1987;8:255-73. P</a:t>
            </a:r>
            <a:endParaRPr lang="en-AU" dirty="0"/>
          </a:p>
        </p:txBody>
      </p:sp>
      <p:sp>
        <p:nvSpPr>
          <p:cNvPr id="17" name="TextBox 16">
            <a:extLst>
              <a:ext uri="{FF2B5EF4-FFF2-40B4-BE49-F238E27FC236}">
                <a16:creationId xmlns:a16="http://schemas.microsoft.com/office/drawing/2014/main" id="{7A45AC0D-FD53-4859-6359-BFEF8EC39E7F}"/>
              </a:ext>
            </a:extLst>
          </p:cNvPr>
          <p:cNvSpPr txBox="1"/>
          <p:nvPr/>
        </p:nvSpPr>
        <p:spPr>
          <a:xfrm>
            <a:off x="750617" y="5513597"/>
            <a:ext cx="8230545" cy="646331"/>
          </a:xfrm>
          <a:prstGeom prst="rect">
            <a:avLst/>
          </a:prstGeom>
          <a:noFill/>
          <a:ln>
            <a:solidFill>
              <a:schemeClr val="tx1"/>
            </a:solidFill>
          </a:ln>
        </p:spPr>
        <p:txBody>
          <a:bodyPr wrap="square">
            <a:spAutoFit/>
          </a:bodyPr>
          <a:lstStyle/>
          <a:p>
            <a:r>
              <a:rPr lang="en-AU" b="0" i="0" dirty="0">
                <a:solidFill>
                  <a:srgbClr val="000000"/>
                </a:solidFill>
                <a:effectLst/>
                <a:latin typeface="Times New Roman" panose="02020603050405020304" pitchFamily="18" charset="0"/>
              </a:rPr>
              <a:t>International </a:t>
            </a:r>
            <a:r>
              <a:rPr lang="en-AU" b="0" i="0" dirty="0" err="1">
                <a:solidFill>
                  <a:srgbClr val="000000"/>
                </a:solidFill>
                <a:effectLst/>
                <a:latin typeface="Times New Roman" panose="02020603050405020304" pitchFamily="18" charset="0"/>
              </a:rPr>
              <a:t>Center</a:t>
            </a:r>
            <a:r>
              <a:rPr lang="en-AU" b="0" i="0" dirty="0">
                <a:solidFill>
                  <a:srgbClr val="000000"/>
                </a:solidFill>
                <a:effectLst/>
                <a:latin typeface="Times New Roman" panose="02020603050405020304" pitchFamily="18" charset="0"/>
              </a:rPr>
              <a:t> of Mental Health Policy and Economics (ICMPE)</a:t>
            </a:r>
          </a:p>
          <a:p>
            <a:r>
              <a:rPr lang="en-AU" b="0" i="1" dirty="0">
                <a:solidFill>
                  <a:srgbClr val="000000"/>
                </a:solidFill>
                <a:effectLst/>
                <a:latin typeface="Times New Roman" panose="02020603050405020304" pitchFamily="18" charset="0"/>
              </a:rPr>
              <a:t>The Cost of Schizophrenia</a:t>
            </a:r>
            <a:r>
              <a:rPr lang="en-AU" b="0" i="0" dirty="0">
                <a:solidFill>
                  <a:srgbClr val="000000"/>
                </a:solidFill>
                <a:effectLst/>
                <a:latin typeface="Times New Roman" panose="02020603050405020304" pitchFamily="18" charset="0"/>
              </a:rPr>
              <a:t>, Fondazione Giorgio </a:t>
            </a:r>
            <a:r>
              <a:rPr lang="en-AU" b="0" i="0" dirty="0" err="1">
                <a:solidFill>
                  <a:srgbClr val="000000"/>
                </a:solidFill>
                <a:effectLst/>
                <a:latin typeface="Times New Roman" panose="02020603050405020304" pitchFamily="18" charset="0"/>
              </a:rPr>
              <a:t>Cini</a:t>
            </a:r>
            <a:r>
              <a:rPr lang="en-AU" b="0" i="0" dirty="0">
                <a:solidFill>
                  <a:srgbClr val="000000"/>
                </a:solidFill>
                <a:effectLst/>
                <a:latin typeface="Times New Roman" panose="02020603050405020304" pitchFamily="18" charset="0"/>
              </a:rPr>
              <a:t>, Venice, October 29-31, 1990</a:t>
            </a:r>
            <a:endParaRPr lang="en-AU" dirty="0"/>
          </a:p>
        </p:txBody>
      </p:sp>
      <p:pic>
        <p:nvPicPr>
          <p:cNvPr id="1032" name="Picture 8">
            <a:extLst>
              <a:ext uri="{FF2B5EF4-FFF2-40B4-BE49-F238E27FC236}">
                <a16:creationId xmlns:a16="http://schemas.microsoft.com/office/drawing/2014/main" id="{2045E505-D8DE-53BA-8ABC-D3396B6128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8670" y="5017612"/>
            <a:ext cx="153492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47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9E262E-E97E-670D-2480-75B463AF9FCC}"/>
              </a:ext>
            </a:extLst>
          </p:cNvPr>
          <p:cNvGrpSpPr/>
          <p:nvPr/>
        </p:nvGrpSpPr>
        <p:grpSpPr>
          <a:xfrm>
            <a:off x="484263" y="3548159"/>
            <a:ext cx="4880877" cy="2780295"/>
            <a:chOff x="2895832" y="1225988"/>
            <a:chExt cx="7443864" cy="4614089"/>
          </a:xfrm>
        </p:grpSpPr>
        <p:sp>
          <p:nvSpPr>
            <p:cNvPr id="5" name="Oval 4">
              <a:extLst>
                <a:ext uri="{FF2B5EF4-FFF2-40B4-BE49-F238E27FC236}">
                  <a16:creationId xmlns:a16="http://schemas.microsoft.com/office/drawing/2014/main" id="{9DF37979-A843-9D83-CCC4-C90B76CBE47F}"/>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Health Ecosystem</a:t>
              </a:r>
            </a:p>
          </p:txBody>
        </p:sp>
        <p:sp>
          <p:nvSpPr>
            <p:cNvPr id="6" name="Oval 5">
              <a:extLst>
                <a:ext uri="{FF2B5EF4-FFF2-40B4-BE49-F238E27FC236}">
                  <a16:creationId xmlns:a16="http://schemas.microsoft.com/office/drawing/2014/main" id="{40CB388E-29E1-F263-38D5-4C2068EDAE76}"/>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ysClr val="windowText" lastClr="000000"/>
                  </a:solidFill>
                </a:rPr>
                <a:t>Context</a:t>
              </a:r>
            </a:p>
          </p:txBody>
        </p:sp>
        <p:sp>
          <p:nvSpPr>
            <p:cNvPr id="7" name="Oval 6">
              <a:extLst>
                <a:ext uri="{FF2B5EF4-FFF2-40B4-BE49-F238E27FC236}">
                  <a16:creationId xmlns:a16="http://schemas.microsoft.com/office/drawing/2014/main" id="{9F577AC6-0E45-A89D-A046-14CDD2463390}"/>
                </a:ext>
              </a:extLst>
            </p:cNvPr>
            <p:cNvSpPr/>
            <p:nvPr/>
          </p:nvSpPr>
          <p:spPr>
            <a:xfrm>
              <a:off x="3068311" y="4485586"/>
              <a:ext cx="1560780" cy="13544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Drivers</a:t>
              </a:r>
            </a:p>
          </p:txBody>
        </p:sp>
        <p:sp>
          <p:nvSpPr>
            <p:cNvPr id="8" name="Oval 7">
              <a:extLst>
                <a:ext uri="{FF2B5EF4-FFF2-40B4-BE49-F238E27FC236}">
                  <a16:creationId xmlns:a16="http://schemas.microsoft.com/office/drawing/2014/main" id="{728C3359-0D98-7BC3-026C-35F26175B830}"/>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Target</a:t>
              </a:r>
            </a:p>
          </p:txBody>
        </p:sp>
        <p:sp>
          <p:nvSpPr>
            <p:cNvPr id="9" name="Oval 8">
              <a:extLst>
                <a:ext uri="{FF2B5EF4-FFF2-40B4-BE49-F238E27FC236}">
                  <a16:creationId xmlns:a16="http://schemas.microsoft.com/office/drawing/2014/main" id="{04206F80-0D1E-1D53-C7B3-239621490DEF}"/>
                </a:ext>
              </a:extLst>
            </p:cNvPr>
            <p:cNvSpPr/>
            <p:nvPr/>
          </p:nvSpPr>
          <p:spPr>
            <a:xfrm>
              <a:off x="7854461" y="4208585"/>
              <a:ext cx="2485235" cy="1423427"/>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Connections</a:t>
              </a:r>
            </a:p>
          </p:txBody>
        </p:sp>
        <p:cxnSp>
          <p:nvCxnSpPr>
            <p:cNvPr id="10" name="Straight Arrow Connector 9">
              <a:extLst>
                <a:ext uri="{FF2B5EF4-FFF2-40B4-BE49-F238E27FC236}">
                  <a16:creationId xmlns:a16="http://schemas.microsoft.com/office/drawing/2014/main" id="{938F6A39-7CCA-F4F0-191E-B882C1CDB46E}"/>
                </a:ext>
              </a:extLst>
            </p:cNvPr>
            <p:cNvCxnSpPr>
              <a:cxnSpLocks/>
              <a:stCxn id="5"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B8A22189-2BBA-5387-D587-0A19251A239B}"/>
                </a:ext>
              </a:extLst>
            </p:cNvPr>
            <p:cNvCxnSpPr>
              <a:cxnSpLocks/>
              <a:stCxn id="5"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85E95489-6955-44C8-7673-2FB6363B7613}"/>
                </a:ext>
              </a:extLst>
            </p:cNvPr>
            <p:cNvCxnSpPr>
              <a:stCxn id="5"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802D2B80-8825-24CA-EC9C-A4C8BB17FDC2}"/>
                </a:ext>
              </a:extLst>
            </p:cNvPr>
            <p:cNvCxnSpPr>
              <a:cxnSpLocks/>
              <a:stCxn id="5"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5" name="Title 1">
            <a:extLst>
              <a:ext uri="{FF2B5EF4-FFF2-40B4-BE49-F238E27FC236}">
                <a16:creationId xmlns:a16="http://schemas.microsoft.com/office/drawing/2014/main" id="{66CBB361-074F-84EB-D5A3-FFA5403E0D07}"/>
              </a:ext>
            </a:extLst>
          </p:cNvPr>
          <p:cNvSpPr>
            <a:spLocks noGrp="1"/>
          </p:cNvSpPr>
          <p:nvPr>
            <p:ph type="title"/>
          </p:nvPr>
        </p:nvSpPr>
        <p:spPr>
          <a:xfrm>
            <a:off x="401355" y="204476"/>
            <a:ext cx="9224559" cy="1325563"/>
          </a:xfrm>
        </p:spPr>
        <p:txBody>
          <a:bodyPr>
            <a:normAutofit fontScale="90000"/>
          </a:bodyPr>
          <a:lstStyle/>
          <a:p>
            <a:r>
              <a:rPr lang="en-AU" dirty="0"/>
              <a:t>HEALTHCARE ECOSYSTEM RESEARCH:</a:t>
            </a:r>
            <a:br>
              <a:rPr lang="en-AU" dirty="0"/>
            </a:br>
            <a:r>
              <a:rPr lang="en-AU" sz="3600" dirty="0"/>
              <a:t>Analysis of service provision </a:t>
            </a:r>
            <a:br>
              <a:rPr lang="en-AU" sz="3600" dirty="0"/>
            </a:br>
            <a:r>
              <a:rPr lang="en-AU" sz="3600" dirty="0"/>
              <a:t>and unmet needs</a:t>
            </a:r>
            <a:endParaRPr lang="en-AU" dirty="0"/>
          </a:p>
        </p:txBody>
      </p:sp>
      <p:sp>
        <p:nvSpPr>
          <p:cNvPr id="2" name="Oval 1">
            <a:extLst>
              <a:ext uri="{FF2B5EF4-FFF2-40B4-BE49-F238E27FC236}">
                <a16:creationId xmlns:a16="http://schemas.microsoft.com/office/drawing/2014/main" id="{0B0EF980-45CB-B87C-6DE3-AFCECC7FF793}"/>
              </a:ext>
            </a:extLst>
          </p:cNvPr>
          <p:cNvSpPr/>
          <p:nvPr/>
        </p:nvSpPr>
        <p:spPr>
          <a:xfrm>
            <a:off x="3303268" y="2458995"/>
            <a:ext cx="4802763" cy="27593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DAD8D11D-DF2D-F3E6-4269-27310B7C590E}"/>
              </a:ext>
            </a:extLst>
          </p:cNvPr>
          <p:cNvSpPr txBox="1"/>
          <p:nvPr/>
        </p:nvSpPr>
        <p:spPr>
          <a:xfrm>
            <a:off x="4940758" y="2735092"/>
            <a:ext cx="1436794" cy="400110"/>
          </a:xfrm>
          <a:prstGeom prst="rect">
            <a:avLst/>
          </a:prstGeom>
          <a:solidFill>
            <a:schemeClr val="accent3">
              <a:lumMod val="40000"/>
              <a:lumOff val="60000"/>
            </a:schemeClr>
          </a:solidFill>
          <a:ln>
            <a:solidFill>
              <a:schemeClr val="tx1"/>
            </a:solidFill>
          </a:ln>
        </p:spPr>
        <p:txBody>
          <a:bodyPr wrap="square" rtlCol="0">
            <a:spAutoFit/>
          </a:bodyPr>
          <a:lstStyle/>
          <a:p>
            <a:r>
              <a:rPr lang="en-AU" sz="2000" dirty="0"/>
              <a:t>Consumers</a:t>
            </a:r>
            <a:endParaRPr lang="en-AU" sz="1200" dirty="0"/>
          </a:p>
        </p:txBody>
      </p:sp>
      <p:sp>
        <p:nvSpPr>
          <p:cNvPr id="19" name="TextBox 18">
            <a:extLst>
              <a:ext uri="{FF2B5EF4-FFF2-40B4-BE49-F238E27FC236}">
                <a16:creationId xmlns:a16="http://schemas.microsoft.com/office/drawing/2014/main" id="{FE36EDFB-C438-B06B-3ED3-E05DB267C4EB}"/>
              </a:ext>
            </a:extLst>
          </p:cNvPr>
          <p:cNvSpPr txBox="1"/>
          <p:nvPr/>
        </p:nvSpPr>
        <p:spPr>
          <a:xfrm>
            <a:off x="4934595" y="3325059"/>
            <a:ext cx="1683668" cy="400110"/>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sz="2000" dirty="0"/>
              <a:t>Professionals</a:t>
            </a:r>
            <a:endParaRPr lang="en-AU" dirty="0"/>
          </a:p>
        </p:txBody>
      </p:sp>
      <p:sp>
        <p:nvSpPr>
          <p:cNvPr id="23" name="TextBox 22">
            <a:extLst>
              <a:ext uri="{FF2B5EF4-FFF2-40B4-BE49-F238E27FC236}">
                <a16:creationId xmlns:a16="http://schemas.microsoft.com/office/drawing/2014/main" id="{918B69C6-F0C0-3176-E737-3723226DD1C3}"/>
              </a:ext>
            </a:extLst>
          </p:cNvPr>
          <p:cNvSpPr txBox="1"/>
          <p:nvPr/>
        </p:nvSpPr>
        <p:spPr>
          <a:xfrm>
            <a:off x="4934595" y="3864744"/>
            <a:ext cx="1295914" cy="400110"/>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sz="2000" dirty="0"/>
              <a:t>Teams</a:t>
            </a:r>
            <a:endParaRPr lang="en-AU" dirty="0"/>
          </a:p>
        </p:txBody>
      </p:sp>
      <p:sp>
        <p:nvSpPr>
          <p:cNvPr id="24" name="TextBox 23">
            <a:extLst>
              <a:ext uri="{FF2B5EF4-FFF2-40B4-BE49-F238E27FC236}">
                <a16:creationId xmlns:a16="http://schemas.microsoft.com/office/drawing/2014/main" id="{B61E4235-5579-C25A-6364-1337469B7338}"/>
              </a:ext>
            </a:extLst>
          </p:cNvPr>
          <p:cNvSpPr txBox="1"/>
          <p:nvPr/>
        </p:nvSpPr>
        <p:spPr>
          <a:xfrm>
            <a:off x="4924708" y="4450429"/>
            <a:ext cx="1908574" cy="400110"/>
          </a:xfrm>
          <a:prstGeom prst="rect">
            <a:avLst/>
          </a:prstGeom>
          <a:solidFill>
            <a:schemeClr val="accent3">
              <a:lumMod val="40000"/>
              <a:lumOff val="60000"/>
            </a:schemeClr>
          </a:solidFill>
          <a:ln>
            <a:solidFill>
              <a:schemeClr val="tx1"/>
            </a:solidFill>
          </a:ln>
        </p:spPr>
        <p:txBody>
          <a:bodyPr wrap="square" rtlCol="0">
            <a:spAutoFit/>
          </a:bodyPr>
          <a:lstStyle>
            <a:defPPr>
              <a:defRPr lang="en-US"/>
            </a:defPPr>
            <a:lvl1pPr>
              <a:defRPr sz="1200"/>
            </a:lvl1pPr>
          </a:lstStyle>
          <a:p>
            <a:r>
              <a:rPr lang="en-AU" sz="2000" dirty="0"/>
              <a:t>Organisations</a:t>
            </a:r>
            <a:endParaRPr lang="en-AU" dirty="0"/>
          </a:p>
        </p:txBody>
      </p:sp>
      <p:pic>
        <p:nvPicPr>
          <p:cNvPr id="29" name="Picture 28">
            <a:extLst>
              <a:ext uri="{FF2B5EF4-FFF2-40B4-BE49-F238E27FC236}">
                <a16:creationId xmlns:a16="http://schemas.microsoft.com/office/drawing/2014/main" id="{26CA60F8-4D4A-5324-E16F-7FC3F66490AD}"/>
              </a:ext>
            </a:extLst>
          </p:cNvPr>
          <p:cNvPicPr>
            <a:picLocks noChangeAspect="1"/>
          </p:cNvPicPr>
          <p:nvPr/>
        </p:nvPicPr>
        <p:blipFill>
          <a:blip r:embed="rId3"/>
          <a:stretch>
            <a:fillRect/>
          </a:stretch>
        </p:blipFill>
        <p:spPr>
          <a:xfrm>
            <a:off x="8663808" y="3135202"/>
            <a:ext cx="2516120" cy="3323482"/>
          </a:xfrm>
          <a:prstGeom prst="rect">
            <a:avLst/>
          </a:prstGeom>
          <a:ln>
            <a:solidFill>
              <a:schemeClr val="tx1"/>
            </a:solidFill>
          </a:ln>
        </p:spPr>
      </p:pic>
      <p:sp>
        <p:nvSpPr>
          <p:cNvPr id="18" name="Rectangle 17">
            <a:extLst>
              <a:ext uri="{FF2B5EF4-FFF2-40B4-BE49-F238E27FC236}">
                <a16:creationId xmlns:a16="http://schemas.microsoft.com/office/drawing/2014/main" id="{19B12CD8-DD15-B32B-7DF6-0BEA971865DD}"/>
              </a:ext>
            </a:extLst>
          </p:cNvPr>
          <p:cNvSpPr/>
          <p:nvPr/>
        </p:nvSpPr>
        <p:spPr>
          <a:xfrm>
            <a:off x="6618263" y="867257"/>
            <a:ext cx="3283382" cy="19000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FB2C24CF-7397-9C8B-72AE-113BC54BB6B4}"/>
              </a:ext>
            </a:extLst>
          </p:cNvPr>
          <p:cNvSpPr txBox="1"/>
          <p:nvPr/>
        </p:nvSpPr>
        <p:spPr>
          <a:xfrm>
            <a:off x="7028289" y="867257"/>
            <a:ext cx="6949953" cy="914400"/>
          </a:xfrm>
          <a:prstGeom prst="rect">
            <a:avLst/>
          </a:prstGeom>
        </p:spPr>
        <p:txBody>
          <a:bodyPr vert="horz" wrap="none" lIns="0" tIns="0" rIns="0" bIns="0" numCol="2" spcCol="360000" rtlCol="0" anchor="ctr" anchorCtr="0">
            <a:normAutofit/>
          </a:bodyPr>
          <a:lstStyle/>
          <a:p>
            <a:pPr algn="l">
              <a:spcBef>
                <a:spcPts val="1200"/>
              </a:spcBef>
            </a:pPr>
            <a:r>
              <a:rPr lang="en-AU" sz="2400" dirty="0"/>
              <a:t>Cost of Illness</a:t>
            </a:r>
          </a:p>
        </p:txBody>
      </p:sp>
      <p:sp>
        <p:nvSpPr>
          <p:cNvPr id="4" name="TextBox 3">
            <a:extLst>
              <a:ext uri="{FF2B5EF4-FFF2-40B4-BE49-F238E27FC236}">
                <a16:creationId xmlns:a16="http://schemas.microsoft.com/office/drawing/2014/main" id="{B571C399-CB10-09D4-ED51-56A1DD8D141E}"/>
              </a:ext>
            </a:extLst>
          </p:cNvPr>
          <p:cNvSpPr txBox="1"/>
          <p:nvPr/>
        </p:nvSpPr>
        <p:spPr>
          <a:xfrm>
            <a:off x="7028288" y="1278420"/>
            <a:ext cx="6949953" cy="914400"/>
          </a:xfrm>
          <a:prstGeom prst="rect">
            <a:avLst/>
          </a:prstGeom>
        </p:spPr>
        <p:txBody>
          <a:bodyPr vert="horz" wrap="none" lIns="0" tIns="0" rIns="0" bIns="0" numCol="2" spcCol="360000" rtlCol="0" anchor="ctr" anchorCtr="0">
            <a:normAutofit/>
          </a:bodyPr>
          <a:lstStyle/>
          <a:p>
            <a:pPr algn="l">
              <a:spcBef>
                <a:spcPts val="1200"/>
              </a:spcBef>
            </a:pPr>
            <a:r>
              <a:rPr lang="en-AU" sz="2400" dirty="0"/>
              <a:t>Burden of Illness</a:t>
            </a:r>
          </a:p>
        </p:txBody>
      </p:sp>
      <p:sp>
        <p:nvSpPr>
          <p:cNvPr id="16" name="TextBox 15">
            <a:extLst>
              <a:ext uri="{FF2B5EF4-FFF2-40B4-BE49-F238E27FC236}">
                <a16:creationId xmlns:a16="http://schemas.microsoft.com/office/drawing/2014/main" id="{AC18461E-6ABA-E295-3F82-F8F2452D98B0}"/>
              </a:ext>
            </a:extLst>
          </p:cNvPr>
          <p:cNvSpPr txBox="1"/>
          <p:nvPr/>
        </p:nvSpPr>
        <p:spPr>
          <a:xfrm>
            <a:off x="7028287" y="1749611"/>
            <a:ext cx="6949953" cy="914400"/>
          </a:xfrm>
          <a:prstGeom prst="rect">
            <a:avLst/>
          </a:prstGeom>
        </p:spPr>
        <p:txBody>
          <a:bodyPr vert="horz" wrap="none" lIns="0" tIns="0" rIns="0" bIns="0" numCol="2" spcCol="360000" rtlCol="0" anchor="ctr" anchorCtr="0">
            <a:normAutofit/>
          </a:bodyPr>
          <a:lstStyle/>
          <a:p>
            <a:pPr algn="l">
              <a:spcBef>
                <a:spcPts val="1200"/>
              </a:spcBef>
            </a:pPr>
            <a:r>
              <a:rPr lang="en-AU" sz="2400" dirty="0"/>
              <a:t>Financing of Illness</a:t>
            </a:r>
          </a:p>
        </p:txBody>
      </p:sp>
      <p:cxnSp>
        <p:nvCxnSpPr>
          <p:cNvPr id="20" name="Straight Connector 19">
            <a:extLst>
              <a:ext uri="{FF2B5EF4-FFF2-40B4-BE49-F238E27FC236}">
                <a16:creationId xmlns:a16="http://schemas.microsoft.com/office/drawing/2014/main" id="{EA70EC4C-8703-7F05-61B6-A2EC61D9C9FE}"/>
              </a:ext>
            </a:extLst>
          </p:cNvPr>
          <p:cNvCxnSpPr>
            <a:cxnSpLocks/>
          </p:cNvCxnSpPr>
          <p:nvPr/>
        </p:nvCxnSpPr>
        <p:spPr>
          <a:xfrm flipH="1" flipV="1">
            <a:off x="7902149" y="4377992"/>
            <a:ext cx="734459" cy="3728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426D89-E401-D1D8-523F-5647933A0D47}"/>
              </a:ext>
            </a:extLst>
          </p:cNvPr>
          <p:cNvCxnSpPr>
            <a:cxnSpLocks/>
          </p:cNvCxnSpPr>
          <p:nvPr/>
        </p:nvCxnSpPr>
        <p:spPr>
          <a:xfrm flipH="1">
            <a:off x="7816735" y="2767350"/>
            <a:ext cx="665950" cy="4196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06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F2770936-C3FF-7307-5589-3ED5F1584D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9664" y="763286"/>
            <a:ext cx="8732240" cy="6166944"/>
          </a:xfrm>
          <a:prstGeom prst="rect">
            <a:avLst/>
          </a:prstGeom>
        </p:spPr>
      </p:pic>
      <p:cxnSp>
        <p:nvCxnSpPr>
          <p:cNvPr id="31" name="Straight Arrow Connector 17">
            <a:extLst>
              <a:ext uri="{FF2B5EF4-FFF2-40B4-BE49-F238E27FC236}">
                <a16:creationId xmlns:a16="http://schemas.microsoft.com/office/drawing/2014/main" id="{53306373-454A-C189-47DA-D392F236CFF5}"/>
              </a:ext>
            </a:extLst>
          </p:cNvPr>
          <p:cNvCxnSpPr/>
          <p:nvPr/>
        </p:nvCxnSpPr>
        <p:spPr>
          <a:xfrm>
            <a:off x="1727535" y="4770088"/>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6F3582DB-B438-6E63-886F-C6FCF42C5B8C}"/>
              </a:ext>
            </a:extLst>
          </p:cNvPr>
          <p:cNvCxnSpPr>
            <a:cxnSpLocks/>
            <a:stCxn id="55" idx="2"/>
          </p:cNvCxnSpPr>
          <p:nvPr/>
        </p:nvCxnSpPr>
        <p:spPr>
          <a:xfrm flipH="1">
            <a:off x="3175621" y="1076279"/>
            <a:ext cx="2146894" cy="807552"/>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E96D4282-E9F8-3D73-F504-3C2D2BA933A6}"/>
              </a:ext>
            </a:extLst>
          </p:cNvPr>
          <p:cNvSpPr txBox="1"/>
          <p:nvPr/>
        </p:nvSpPr>
        <p:spPr>
          <a:xfrm>
            <a:off x="3358778" y="676169"/>
            <a:ext cx="3927473" cy="400110"/>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ARTIC: comparison of remote areas</a:t>
            </a:r>
            <a:endParaRPr lang="en-GB" sz="2000" b="1" i="0" dirty="0">
              <a:solidFill>
                <a:srgbClr val="444444"/>
              </a:solidFill>
              <a:cs typeface="Arial" panose="020B0604020202020204" pitchFamily="34" charset="0"/>
            </a:endParaRPr>
          </a:p>
        </p:txBody>
      </p:sp>
      <p:cxnSp>
        <p:nvCxnSpPr>
          <p:cNvPr id="58" name="Conector recto de flecha 57">
            <a:extLst>
              <a:ext uri="{FF2B5EF4-FFF2-40B4-BE49-F238E27FC236}">
                <a16:creationId xmlns:a16="http://schemas.microsoft.com/office/drawing/2014/main" id="{BA0FA347-A755-C143-71A4-2F925469E218}"/>
              </a:ext>
            </a:extLst>
          </p:cNvPr>
          <p:cNvCxnSpPr>
            <a:cxnSpLocks/>
            <a:stCxn id="55" idx="2"/>
          </p:cNvCxnSpPr>
          <p:nvPr/>
        </p:nvCxnSpPr>
        <p:spPr>
          <a:xfrm>
            <a:off x="5322515" y="1076279"/>
            <a:ext cx="687761" cy="520103"/>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1" name="CuadroTexto 60">
            <a:extLst>
              <a:ext uri="{FF2B5EF4-FFF2-40B4-BE49-F238E27FC236}">
                <a16:creationId xmlns:a16="http://schemas.microsoft.com/office/drawing/2014/main" id="{311E54C4-FB8E-4308-6DEA-C12D7EFCC09E}"/>
              </a:ext>
            </a:extLst>
          </p:cNvPr>
          <p:cNvSpPr txBox="1"/>
          <p:nvPr/>
        </p:nvSpPr>
        <p:spPr>
          <a:xfrm>
            <a:off x="8415443" y="798203"/>
            <a:ext cx="3675575" cy="400110"/>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FINLAND: mapping and planning</a:t>
            </a:r>
            <a:endParaRPr lang="en-GB" sz="2000" b="1" i="0" dirty="0">
              <a:solidFill>
                <a:srgbClr val="444444"/>
              </a:solidFill>
              <a:cs typeface="Arial" panose="020B0604020202020204" pitchFamily="34" charset="0"/>
            </a:endParaRPr>
          </a:p>
        </p:txBody>
      </p:sp>
      <p:cxnSp>
        <p:nvCxnSpPr>
          <p:cNvPr id="63" name="Conector recto de flecha 62">
            <a:extLst>
              <a:ext uri="{FF2B5EF4-FFF2-40B4-BE49-F238E27FC236}">
                <a16:creationId xmlns:a16="http://schemas.microsoft.com/office/drawing/2014/main" id="{19789F18-C3CA-371A-4FE8-67DF821D43A9}"/>
              </a:ext>
            </a:extLst>
          </p:cNvPr>
          <p:cNvCxnSpPr>
            <a:cxnSpLocks/>
            <a:stCxn id="61" idx="1"/>
          </p:cNvCxnSpPr>
          <p:nvPr/>
        </p:nvCxnSpPr>
        <p:spPr>
          <a:xfrm flipH="1">
            <a:off x="6010276" y="998258"/>
            <a:ext cx="2405167" cy="76251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8" name="CuadroTexto 67">
            <a:extLst>
              <a:ext uri="{FF2B5EF4-FFF2-40B4-BE49-F238E27FC236}">
                <a16:creationId xmlns:a16="http://schemas.microsoft.com/office/drawing/2014/main" id="{81FBE0BF-58EB-E264-CE57-EA071A256096}"/>
              </a:ext>
            </a:extLst>
          </p:cNvPr>
          <p:cNvSpPr txBox="1"/>
          <p:nvPr/>
        </p:nvSpPr>
        <p:spPr>
          <a:xfrm>
            <a:off x="8415444" y="1530685"/>
            <a:ext cx="3675574" cy="400110"/>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FRANCE: Residential care units</a:t>
            </a:r>
            <a:endParaRPr lang="en-GB" sz="2000" b="1" i="0" dirty="0">
              <a:solidFill>
                <a:srgbClr val="444444"/>
              </a:solidFill>
              <a:cs typeface="Arial" panose="020B0604020202020204" pitchFamily="34" charset="0"/>
            </a:endParaRPr>
          </a:p>
        </p:txBody>
      </p:sp>
      <p:cxnSp>
        <p:nvCxnSpPr>
          <p:cNvPr id="69" name="Conector recto de flecha 68">
            <a:extLst>
              <a:ext uri="{FF2B5EF4-FFF2-40B4-BE49-F238E27FC236}">
                <a16:creationId xmlns:a16="http://schemas.microsoft.com/office/drawing/2014/main" id="{4311C8FC-19EF-FA8C-A259-D845868CA8BF}"/>
              </a:ext>
            </a:extLst>
          </p:cNvPr>
          <p:cNvCxnSpPr>
            <a:cxnSpLocks/>
            <a:stCxn id="68" idx="1"/>
          </p:cNvCxnSpPr>
          <p:nvPr/>
        </p:nvCxnSpPr>
        <p:spPr>
          <a:xfrm flipH="1">
            <a:off x="5429791" y="1730740"/>
            <a:ext cx="2985653" cy="669392"/>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1F66FD3F-8BA3-A22F-0F18-1B85E0EEBC8A}"/>
              </a:ext>
            </a:extLst>
          </p:cNvPr>
          <p:cNvSpPr txBox="1"/>
          <p:nvPr/>
        </p:nvSpPr>
        <p:spPr>
          <a:xfrm>
            <a:off x="8415443" y="2008329"/>
            <a:ext cx="3675573" cy="1323439"/>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EU (Norway, Austria, Italy, England, France, Spain, Finland): Coding, mapping, efficiency analysis, financial assessment</a:t>
            </a:r>
            <a:endParaRPr lang="en-GB" sz="2000" b="1" i="0" dirty="0">
              <a:solidFill>
                <a:srgbClr val="444444"/>
              </a:solidFill>
              <a:cs typeface="Arial" panose="020B0604020202020204" pitchFamily="34" charset="0"/>
            </a:endParaRPr>
          </a:p>
        </p:txBody>
      </p:sp>
      <p:cxnSp>
        <p:nvCxnSpPr>
          <p:cNvPr id="75" name="Conector recto de flecha 74">
            <a:extLst>
              <a:ext uri="{FF2B5EF4-FFF2-40B4-BE49-F238E27FC236}">
                <a16:creationId xmlns:a16="http://schemas.microsoft.com/office/drawing/2014/main" id="{E64E8A19-AFDE-57B9-6CC8-2A630A67C457}"/>
              </a:ext>
            </a:extLst>
          </p:cNvPr>
          <p:cNvCxnSpPr>
            <a:cxnSpLocks/>
            <a:stCxn id="74" idx="1"/>
          </p:cNvCxnSpPr>
          <p:nvPr/>
        </p:nvCxnSpPr>
        <p:spPr>
          <a:xfrm flipH="1" flipV="1">
            <a:off x="5489506" y="2243368"/>
            <a:ext cx="2925937" cy="42668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1" name="CuadroTexto 80">
            <a:extLst>
              <a:ext uri="{FF2B5EF4-FFF2-40B4-BE49-F238E27FC236}">
                <a16:creationId xmlns:a16="http://schemas.microsoft.com/office/drawing/2014/main" id="{4EAF31B9-65A4-934E-11B5-2201542BCEA8}"/>
              </a:ext>
            </a:extLst>
          </p:cNvPr>
          <p:cNvSpPr txBox="1"/>
          <p:nvPr/>
        </p:nvSpPr>
        <p:spPr>
          <a:xfrm>
            <a:off x="8415445" y="3337457"/>
            <a:ext cx="3675573" cy="1631216"/>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SPAIN (Basque Country, Catalonia, Madrid, Andalusia, etc.): Coding, mapping, efficiency analysis, intervention impact analysis, spatial analysis</a:t>
            </a:r>
            <a:endParaRPr lang="en-GB" sz="2000" b="1" i="0" dirty="0">
              <a:solidFill>
                <a:srgbClr val="444444"/>
              </a:solidFill>
              <a:cs typeface="Arial" panose="020B0604020202020204" pitchFamily="34" charset="0"/>
            </a:endParaRPr>
          </a:p>
        </p:txBody>
      </p:sp>
      <p:cxnSp>
        <p:nvCxnSpPr>
          <p:cNvPr id="83" name="Conector recto de flecha 82">
            <a:extLst>
              <a:ext uri="{FF2B5EF4-FFF2-40B4-BE49-F238E27FC236}">
                <a16:creationId xmlns:a16="http://schemas.microsoft.com/office/drawing/2014/main" id="{E2E9AC40-9E4B-DDE5-D118-0E8C8358DD66}"/>
              </a:ext>
            </a:extLst>
          </p:cNvPr>
          <p:cNvCxnSpPr>
            <a:cxnSpLocks/>
            <a:stCxn id="81" idx="1"/>
          </p:cNvCxnSpPr>
          <p:nvPr/>
        </p:nvCxnSpPr>
        <p:spPr>
          <a:xfrm flipH="1" flipV="1">
            <a:off x="5292968" y="2636805"/>
            <a:ext cx="3122477" cy="151626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95C7902A-8477-77B0-2C01-AA7DB7D30443}"/>
              </a:ext>
            </a:extLst>
          </p:cNvPr>
          <p:cNvSpPr txBox="1"/>
          <p:nvPr/>
        </p:nvSpPr>
        <p:spPr>
          <a:xfrm>
            <a:off x="4209722" y="5672949"/>
            <a:ext cx="4286875" cy="1015663"/>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AUSTRALIA (WA, WS and ACT): Coding, mapping, efficiency analysis, spatial analysis, health urban determinants</a:t>
            </a:r>
            <a:endParaRPr lang="en-GB" sz="2000" b="1" i="0" dirty="0">
              <a:solidFill>
                <a:srgbClr val="444444"/>
              </a:solidFill>
              <a:cs typeface="Arial" panose="020B0604020202020204" pitchFamily="34" charset="0"/>
            </a:endParaRPr>
          </a:p>
        </p:txBody>
      </p:sp>
      <p:sp>
        <p:nvSpPr>
          <p:cNvPr id="91" name="CuadroTexto 90">
            <a:extLst>
              <a:ext uri="{FF2B5EF4-FFF2-40B4-BE49-F238E27FC236}">
                <a16:creationId xmlns:a16="http://schemas.microsoft.com/office/drawing/2014/main" id="{7727FA25-7197-B054-EF39-BE6EC09D8DE0}"/>
              </a:ext>
            </a:extLst>
          </p:cNvPr>
          <p:cNvSpPr txBox="1"/>
          <p:nvPr/>
        </p:nvSpPr>
        <p:spPr>
          <a:xfrm>
            <a:off x="4963927" y="3302733"/>
            <a:ext cx="2458700" cy="1323439"/>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CHILE, BOLIVIA, MEXICO, AUSTRALIA (COALAR project): Coding, mapping</a:t>
            </a:r>
            <a:endParaRPr lang="en-GB" sz="2000" b="1" i="0" dirty="0">
              <a:solidFill>
                <a:srgbClr val="444444"/>
              </a:solidFill>
              <a:cs typeface="Arial" panose="020B0604020202020204" pitchFamily="34" charset="0"/>
            </a:endParaRPr>
          </a:p>
        </p:txBody>
      </p:sp>
      <p:cxnSp>
        <p:nvCxnSpPr>
          <p:cNvPr id="92" name="Conector recto de flecha 91">
            <a:extLst>
              <a:ext uri="{FF2B5EF4-FFF2-40B4-BE49-F238E27FC236}">
                <a16:creationId xmlns:a16="http://schemas.microsoft.com/office/drawing/2014/main" id="{3256EF79-A1AD-7EAE-47B3-C0849B2C1624}"/>
              </a:ext>
            </a:extLst>
          </p:cNvPr>
          <p:cNvCxnSpPr>
            <a:cxnSpLocks/>
            <a:stCxn id="91" idx="1"/>
          </p:cNvCxnSpPr>
          <p:nvPr/>
        </p:nvCxnSpPr>
        <p:spPr>
          <a:xfrm flipH="1" flipV="1">
            <a:off x="2384191" y="3181692"/>
            <a:ext cx="2579736" cy="78276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CE15B248-85CE-6490-C179-EEDAC0BAB6EA}"/>
              </a:ext>
            </a:extLst>
          </p:cNvPr>
          <p:cNvCxnSpPr>
            <a:cxnSpLocks/>
            <a:stCxn id="91" idx="1"/>
          </p:cNvCxnSpPr>
          <p:nvPr/>
        </p:nvCxnSpPr>
        <p:spPr>
          <a:xfrm flipH="1">
            <a:off x="3244396" y="3964453"/>
            <a:ext cx="1719531" cy="63435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3D270218-E24B-7B8C-78E0-626672574A75}"/>
              </a:ext>
            </a:extLst>
          </p:cNvPr>
          <p:cNvCxnSpPr>
            <a:cxnSpLocks/>
            <a:stCxn id="91" idx="1"/>
          </p:cNvCxnSpPr>
          <p:nvPr/>
        </p:nvCxnSpPr>
        <p:spPr>
          <a:xfrm flipH="1">
            <a:off x="3358778" y="3964453"/>
            <a:ext cx="1605149" cy="137870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5" name="Conector recto de flecha 104">
            <a:extLst>
              <a:ext uri="{FF2B5EF4-FFF2-40B4-BE49-F238E27FC236}">
                <a16:creationId xmlns:a16="http://schemas.microsoft.com/office/drawing/2014/main" id="{3A00D725-B991-1490-4340-FE2A8BA7843A}"/>
              </a:ext>
            </a:extLst>
          </p:cNvPr>
          <p:cNvCxnSpPr>
            <a:cxnSpLocks/>
            <a:stCxn id="91" idx="3"/>
          </p:cNvCxnSpPr>
          <p:nvPr/>
        </p:nvCxnSpPr>
        <p:spPr>
          <a:xfrm>
            <a:off x="7422627" y="3964453"/>
            <a:ext cx="2100568" cy="1604549"/>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CuadroTexto 108">
            <a:extLst>
              <a:ext uri="{FF2B5EF4-FFF2-40B4-BE49-F238E27FC236}">
                <a16:creationId xmlns:a16="http://schemas.microsoft.com/office/drawing/2014/main" id="{DF9C7857-E6F5-8D38-32AC-149BE36AD69A}"/>
              </a:ext>
            </a:extLst>
          </p:cNvPr>
          <p:cNvSpPr txBox="1"/>
          <p:nvPr/>
        </p:nvSpPr>
        <p:spPr>
          <a:xfrm>
            <a:off x="135288" y="5134540"/>
            <a:ext cx="2248904" cy="707886"/>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CHILE: Coding, mapping</a:t>
            </a:r>
            <a:endParaRPr lang="en-GB" sz="2000" b="1" i="0" dirty="0">
              <a:solidFill>
                <a:srgbClr val="444444"/>
              </a:solidFill>
              <a:cs typeface="Arial" panose="020B0604020202020204" pitchFamily="34" charset="0"/>
            </a:endParaRPr>
          </a:p>
        </p:txBody>
      </p:sp>
      <p:cxnSp>
        <p:nvCxnSpPr>
          <p:cNvPr id="110" name="Conector recto de flecha 109">
            <a:extLst>
              <a:ext uri="{FF2B5EF4-FFF2-40B4-BE49-F238E27FC236}">
                <a16:creationId xmlns:a16="http://schemas.microsoft.com/office/drawing/2014/main" id="{66C6A63C-70B8-8EC5-8806-056D8BF21833}"/>
              </a:ext>
            </a:extLst>
          </p:cNvPr>
          <p:cNvCxnSpPr>
            <a:cxnSpLocks/>
            <a:stCxn id="109" idx="3"/>
          </p:cNvCxnSpPr>
          <p:nvPr/>
        </p:nvCxnSpPr>
        <p:spPr>
          <a:xfrm flipV="1">
            <a:off x="2384192" y="5318933"/>
            <a:ext cx="974586" cy="169550"/>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3" name="CuadroTexto 112">
            <a:extLst>
              <a:ext uri="{FF2B5EF4-FFF2-40B4-BE49-F238E27FC236}">
                <a16:creationId xmlns:a16="http://schemas.microsoft.com/office/drawing/2014/main" id="{CC43D9A6-9E7A-ED71-8DEF-5B0AEBFFDBDF}"/>
              </a:ext>
            </a:extLst>
          </p:cNvPr>
          <p:cNvSpPr txBox="1"/>
          <p:nvPr/>
        </p:nvSpPr>
        <p:spPr>
          <a:xfrm>
            <a:off x="135287" y="1842478"/>
            <a:ext cx="2804569" cy="1015663"/>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ENGLAND: Efficiency analysis of supported accommodation services</a:t>
            </a:r>
            <a:endParaRPr lang="en-GB" sz="2000" b="1" i="0" dirty="0">
              <a:solidFill>
                <a:srgbClr val="444444"/>
              </a:solidFill>
              <a:cs typeface="Arial" panose="020B0604020202020204" pitchFamily="34" charset="0"/>
            </a:endParaRPr>
          </a:p>
        </p:txBody>
      </p:sp>
      <p:cxnSp>
        <p:nvCxnSpPr>
          <p:cNvPr id="114" name="Conector recto de flecha 113">
            <a:extLst>
              <a:ext uri="{FF2B5EF4-FFF2-40B4-BE49-F238E27FC236}">
                <a16:creationId xmlns:a16="http://schemas.microsoft.com/office/drawing/2014/main" id="{EE5AF963-0555-C9DB-14BA-1F3AC6FE75D7}"/>
              </a:ext>
            </a:extLst>
          </p:cNvPr>
          <p:cNvCxnSpPr>
            <a:cxnSpLocks/>
            <a:stCxn id="113" idx="3"/>
          </p:cNvCxnSpPr>
          <p:nvPr/>
        </p:nvCxnSpPr>
        <p:spPr>
          <a:xfrm flipV="1">
            <a:off x="2939856" y="2173411"/>
            <a:ext cx="2382658" cy="176899"/>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7" name="CuadroTexto 116">
            <a:extLst>
              <a:ext uri="{FF2B5EF4-FFF2-40B4-BE49-F238E27FC236}">
                <a16:creationId xmlns:a16="http://schemas.microsoft.com/office/drawing/2014/main" id="{C18D47F2-6838-06FA-57B7-4DEEB83BDB64}"/>
              </a:ext>
            </a:extLst>
          </p:cNvPr>
          <p:cNvSpPr txBox="1"/>
          <p:nvPr/>
        </p:nvSpPr>
        <p:spPr>
          <a:xfrm>
            <a:off x="140357" y="2979596"/>
            <a:ext cx="2010372" cy="1631216"/>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WHO: Mental health services types in low and medium income countries</a:t>
            </a:r>
            <a:endParaRPr lang="en-GB" sz="2000" b="1" i="0" dirty="0">
              <a:solidFill>
                <a:srgbClr val="444444"/>
              </a:solidFill>
              <a:cs typeface="Arial" panose="020B0604020202020204" pitchFamily="34" charset="0"/>
            </a:endParaRPr>
          </a:p>
        </p:txBody>
      </p:sp>
      <p:cxnSp>
        <p:nvCxnSpPr>
          <p:cNvPr id="118" name="Conector recto de flecha 117">
            <a:extLst>
              <a:ext uri="{FF2B5EF4-FFF2-40B4-BE49-F238E27FC236}">
                <a16:creationId xmlns:a16="http://schemas.microsoft.com/office/drawing/2014/main" id="{E59E2547-AD5E-0E4B-AE6B-CD7C42EBA8CF}"/>
              </a:ext>
            </a:extLst>
          </p:cNvPr>
          <p:cNvCxnSpPr>
            <a:cxnSpLocks/>
            <a:stCxn id="117" idx="3"/>
          </p:cNvCxnSpPr>
          <p:nvPr/>
        </p:nvCxnSpPr>
        <p:spPr>
          <a:xfrm flipV="1">
            <a:off x="2150729" y="2243368"/>
            <a:ext cx="3368323" cy="1551836"/>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6" name="Conector recto de flecha 125">
            <a:extLst>
              <a:ext uri="{FF2B5EF4-FFF2-40B4-BE49-F238E27FC236}">
                <a16:creationId xmlns:a16="http://schemas.microsoft.com/office/drawing/2014/main" id="{CE75D89D-E50D-7238-AF29-E1FEFE8520E1}"/>
              </a:ext>
            </a:extLst>
          </p:cNvPr>
          <p:cNvCxnSpPr>
            <a:cxnSpLocks/>
            <a:stCxn id="127" idx="3"/>
          </p:cNvCxnSpPr>
          <p:nvPr/>
        </p:nvCxnSpPr>
        <p:spPr>
          <a:xfrm>
            <a:off x="5390006" y="3024815"/>
            <a:ext cx="1498625" cy="156536"/>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7" name="CuadroTexto 126">
            <a:extLst>
              <a:ext uri="{FF2B5EF4-FFF2-40B4-BE49-F238E27FC236}">
                <a16:creationId xmlns:a16="http://schemas.microsoft.com/office/drawing/2014/main" id="{AD7A025E-AFDB-4AE3-CF43-A3252DFDA540}"/>
              </a:ext>
            </a:extLst>
          </p:cNvPr>
          <p:cNvSpPr txBox="1"/>
          <p:nvPr/>
        </p:nvSpPr>
        <p:spPr>
          <a:xfrm>
            <a:off x="3358777" y="2670872"/>
            <a:ext cx="2031229" cy="707886"/>
          </a:xfrm>
          <a:prstGeom prst="rect">
            <a:avLst/>
          </a:prstGeom>
          <a:solidFill>
            <a:schemeClr val="bg1">
              <a:alpha val="50000"/>
            </a:schemeClr>
          </a:solidFill>
        </p:spPr>
        <p:txBody>
          <a:bodyPr wrap="square">
            <a:spAutoFit/>
          </a:bodyPr>
          <a:lstStyle/>
          <a:p>
            <a:r>
              <a:rPr lang="en-GB" sz="2000" b="1" dirty="0">
                <a:solidFill>
                  <a:srgbClr val="444444"/>
                </a:solidFill>
                <a:cs typeface="Arial" panose="020B0604020202020204" pitchFamily="34" charset="0"/>
              </a:rPr>
              <a:t>QATAR: Coding, mapping</a:t>
            </a:r>
            <a:endParaRPr lang="en-GB" sz="2000" b="1" i="0" dirty="0">
              <a:solidFill>
                <a:srgbClr val="444444"/>
              </a:solidFill>
              <a:cs typeface="Arial" panose="020B0604020202020204" pitchFamily="34" charset="0"/>
            </a:endParaRPr>
          </a:p>
        </p:txBody>
      </p:sp>
      <p:cxnSp>
        <p:nvCxnSpPr>
          <p:cNvPr id="132" name="Conector recto de flecha 131">
            <a:extLst>
              <a:ext uri="{FF2B5EF4-FFF2-40B4-BE49-F238E27FC236}">
                <a16:creationId xmlns:a16="http://schemas.microsoft.com/office/drawing/2014/main" id="{4ABCFD41-376A-B487-8831-A3CCE37903CB}"/>
              </a:ext>
            </a:extLst>
          </p:cNvPr>
          <p:cNvCxnSpPr>
            <a:cxnSpLocks/>
            <a:stCxn id="55" idx="2"/>
          </p:cNvCxnSpPr>
          <p:nvPr/>
        </p:nvCxnSpPr>
        <p:spPr>
          <a:xfrm>
            <a:off x="5322515" y="1076279"/>
            <a:ext cx="3969844" cy="3879688"/>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8" name="Conector recto de flecha 87">
            <a:extLst>
              <a:ext uri="{FF2B5EF4-FFF2-40B4-BE49-F238E27FC236}">
                <a16:creationId xmlns:a16="http://schemas.microsoft.com/office/drawing/2014/main" id="{2F348D70-7701-6FF9-AB23-3A36BD8210EE}"/>
              </a:ext>
            </a:extLst>
          </p:cNvPr>
          <p:cNvCxnSpPr>
            <a:cxnSpLocks/>
            <a:stCxn id="87" idx="3"/>
          </p:cNvCxnSpPr>
          <p:nvPr/>
        </p:nvCxnSpPr>
        <p:spPr>
          <a:xfrm flipV="1">
            <a:off x="8496597" y="5595669"/>
            <a:ext cx="1072320" cy="585112"/>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7" name="CuadroTexto 136">
            <a:extLst>
              <a:ext uri="{FF2B5EF4-FFF2-40B4-BE49-F238E27FC236}">
                <a16:creationId xmlns:a16="http://schemas.microsoft.com/office/drawing/2014/main" id="{DCDE840E-5488-FE1A-9698-C87BEE7383B2}"/>
              </a:ext>
            </a:extLst>
          </p:cNvPr>
          <p:cNvSpPr txBox="1"/>
          <p:nvPr/>
        </p:nvSpPr>
        <p:spPr>
          <a:xfrm>
            <a:off x="8415443" y="4981517"/>
            <a:ext cx="3675574" cy="1815882"/>
          </a:xfrm>
          <a:prstGeom prst="rect">
            <a:avLst/>
          </a:prstGeom>
          <a:solidFill>
            <a:schemeClr val="bg1">
              <a:alpha val="50000"/>
            </a:schemeClr>
          </a:solidFill>
        </p:spPr>
        <p:txBody>
          <a:bodyPr wrap="square">
            <a:spAutoFit/>
          </a:bodyPr>
          <a:lstStyle/>
          <a:p>
            <a:pPr algn="ctr"/>
            <a:r>
              <a:rPr lang="en-GB" sz="2800" b="1" dirty="0">
                <a:effectLst>
                  <a:outerShdw blurRad="38100" dist="38100" dir="2700000" algn="tl">
                    <a:srgbClr val="000000">
                      <a:alpha val="43137"/>
                    </a:srgbClr>
                  </a:outerShdw>
                </a:effectLst>
                <a:cs typeface="Arial" panose="020B0604020202020204" pitchFamily="34" charset="0"/>
              </a:rPr>
              <a:t>Since 2000, 75 studies in 35 countries have used the ESMS/DESDE codification system</a:t>
            </a:r>
          </a:p>
        </p:txBody>
      </p:sp>
      <p:sp>
        <p:nvSpPr>
          <p:cNvPr id="7" name="Title 1">
            <a:extLst>
              <a:ext uri="{FF2B5EF4-FFF2-40B4-BE49-F238E27FC236}">
                <a16:creationId xmlns:a16="http://schemas.microsoft.com/office/drawing/2014/main" id="{9C1BE2D9-D29F-F70A-6F90-2AF74293972A}"/>
              </a:ext>
            </a:extLst>
          </p:cNvPr>
          <p:cNvSpPr txBox="1">
            <a:spLocks/>
          </p:cNvSpPr>
          <p:nvPr/>
        </p:nvSpPr>
        <p:spPr>
          <a:xfrm>
            <a:off x="142082" y="116184"/>
            <a:ext cx="9520902"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Decision Support Systems: Where?</a:t>
            </a:r>
          </a:p>
        </p:txBody>
      </p:sp>
      <p:sp>
        <p:nvSpPr>
          <p:cNvPr id="5" name="CuadroTexto 4">
            <a:extLst>
              <a:ext uri="{FF2B5EF4-FFF2-40B4-BE49-F238E27FC236}">
                <a16:creationId xmlns:a16="http://schemas.microsoft.com/office/drawing/2014/main" id="{B32B6636-7861-8767-564F-EBB570B57EC0}"/>
              </a:ext>
            </a:extLst>
          </p:cNvPr>
          <p:cNvSpPr txBox="1"/>
          <p:nvPr/>
        </p:nvSpPr>
        <p:spPr>
          <a:xfrm>
            <a:off x="100984" y="5734505"/>
            <a:ext cx="3675574" cy="954107"/>
          </a:xfrm>
          <a:prstGeom prst="rect">
            <a:avLst/>
          </a:prstGeom>
          <a:solidFill>
            <a:schemeClr val="bg1">
              <a:alpha val="50000"/>
            </a:schemeClr>
          </a:solidFill>
        </p:spPr>
        <p:txBody>
          <a:bodyPr wrap="square">
            <a:spAutoFit/>
          </a:bodyPr>
          <a:lstStyle/>
          <a:p>
            <a:pPr algn="ctr"/>
            <a:r>
              <a:rPr lang="en-GB" sz="2800" b="1" dirty="0">
                <a:effectLst>
                  <a:outerShdw blurRad="38100" dist="38100" dir="2700000" algn="tl">
                    <a:srgbClr val="000000">
                      <a:alpha val="43137"/>
                    </a:srgbClr>
                  </a:outerShdw>
                </a:effectLst>
                <a:cs typeface="Arial" panose="020B0604020202020204" pitchFamily="34" charset="0"/>
              </a:rPr>
              <a:t>Adaptable models and techniques</a:t>
            </a:r>
          </a:p>
        </p:txBody>
      </p:sp>
    </p:spTree>
    <p:extLst>
      <p:ext uri="{BB962C8B-B14F-4D97-AF65-F5344CB8AC3E}">
        <p14:creationId xmlns:p14="http://schemas.microsoft.com/office/powerpoint/2010/main" val="76456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B5AFB-D236-CE49-7518-8785EBD46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1DD90-7883-535B-B863-FB2D877EE5BD}"/>
              </a:ext>
            </a:extLst>
          </p:cNvPr>
          <p:cNvSpPr>
            <a:spLocks noGrp="1"/>
          </p:cNvSpPr>
          <p:nvPr>
            <p:ph type="title"/>
          </p:nvPr>
        </p:nvSpPr>
        <p:spPr>
          <a:xfrm>
            <a:off x="650310" y="607354"/>
            <a:ext cx="12635384" cy="1325563"/>
          </a:xfrm>
        </p:spPr>
        <p:txBody>
          <a:bodyPr>
            <a:normAutofit fontScale="90000"/>
          </a:bodyPr>
          <a:lstStyle/>
          <a:p>
            <a:r>
              <a:rPr lang="en-AU" sz="3600" dirty="0"/>
              <a:t>Social Network Analysis: </a:t>
            </a:r>
            <a:br>
              <a:rPr lang="en-AU" sz="3600" dirty="0"/>
            </a:br>
            <a:r>
              <a:rPr lang="en-AU" sz="3600" dirty="0"/>
              <a:t>Reported connections </a:t>
            </a:r>
            <a:br>
              <a:rPr lang="en-AU" sz="3600" dirty="0"/>
            </a:br>
            <a:r>
              <a:rPr lang="en-AU" sz="3600" dirty="0"/>
              <a:t>with other services in </a:t>
            </a:r>
            <a:br>
              <a:rPr lang="en-AU" sz="3600" dirty="0"/>
            </a:br>
            <a:r>
              <a:rPr lang="en-AU" sz="3600" dirty="0"/>
              <a:t>the ACT</a:t>
            </a:r>
          </a:p>
        </p:txBody>
      </p:sp>
      <p:pic>
        <p:nvPicPr>
          <p:cNvPr id="4" name="Picture 3">
            <a:extLst>
              <a:ext uri="{FF2B5EF4-FFF2-40B4-BE49-F238E27FC236}">
                <a16:creationId xmlns:a16="http://schemas.microsoft.com/office/drawing/2014/main" id="{72D931D2-DA9B-8AD3-0C6A-36EBF8B0146A}"/>
              </a:ext>
            </a:extLst>
          </p:cNvPr>
          <p:cNvPicPr>
            <a:picLocks noChangeAspect="1"/>
          </p:cNvPicPr>
          <p:nvPr/>
        </p:nvPicPr>
        <p:blipFill rotWithShape="1">
          <a:blip r:embed="rId2"/>
          <a:srcRect t="266" r="24459"/>
          <a:stretch/>
        </p:blipFill>
        <p:spPr bwMode="auto">
          <a:xfrm>
            <a:off x="6003522" y="170375"/>
            <a:ext cx="6091952" cy="5026652"/>
          </a:xfrm>
          <a:prstGeom prst="rect">
            <a:avLst/>
          </a:prstGeom>
          <a:ln>
            <a:noFill/>
          </a:ln>
          <a:extLst>
            <a:ext uri="{53640926-AAD7-44D8-BBD7-CCE9431645EC}">
              <a14:shadowObscured xmlns:a14="http://schemas.microsoft.com/office/drawing/2010/main"/>
            </a:ext>
          </a:extLst>
        </p:spPr>
      </p:pic>
      <p:grpSp>
        <p:nvGrpSpPr>
          <p:cNvPr id="3" name="Group 2">
            <a:extLst>
              <a:ext uri="{FF2B5EF4-FFF2-40B4-BE49-F238E27FC236}">
                <a16:creationId xmlns:a16="http://schemas.microsoft.com/office/drawing/2014/main" id="{B3448138-6995-D7F2-2B4D-85508F3D881F}"/>
              </a:ext>
            </a:extLst>
          </p:cNvPr>
          <p:cNvGrpSpPr/>
          <p:nvPr/>
        </p:nvGrpSpPr>
        <p:grpSpPr>
          <a:xfrm>
            <a:off x="650310" y="3659810"/>
            <a:ext cx="4880877" cy="2780295"/>
            <a:chOff x="2895832" y="1225988"/>
            <a:chExt cx="7443864" cy="4614089"/>
          </a:xfrm>
        </p:grpSpPr>
        <p:sp>
          <p:nvSpPr>
            <p:cNvPr id="8" name="Oval 7">
              <a:extLst>
                <a:ext uri="{FF2B5EF4-FFF2-40B4-BE49-F238E27FC236}">
                  <a16:creationId xmlns:a16="http://schemas.microsoft.com/office/drawing/2014/main" id="{BC825B0F-F881-D6AD-2225-C1DAF0BD08A8}"/>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t>Health Ecosystem</a:t>
              </a:r>
            </a:p>
          </p:txBody>
        </p:sp>
        <p:sp>
          <p:nvSpPr>
            <p:cNvPr id="9" name="Oval 8">
              <a:extLst>
                <a:ext uri="{FF2B5EF4-FFF2-40B4-BE49-F238E27FC236}">
                  <a16:creationId xmlns:a16="http://schemas.microsoft.com/office/drawing/2014/main" id="{7B93CDE5-6D28-45A1-3ADF-FA8B8CBF76E7}"/>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ysClr val="windowText" lastClr="000000"/>
                  </a:solidFill>
                </a:rPr>
                <a:t>Context</a:t>
              </a:r>
            </a:p>
          </p:txBody>
        </p:sp>
        <p:sp>
          <p:nvSpPr>
            <p:cNvPr id="10" name="Oval 9">
              <a:extLst>
                <a:ext uri="{FF2B5EF4-FFF2-40B4-BE49-F238E27FC236}">
                  <a16:creationId xmlns:a16="http://schemas.microsoft.com/office/drawing/2014/main" id="{3AD8E344-C104-1DA6-4DB8-20375C4D1517}"/>
                </a:ext>
              </a:extLst>
            </p:cNvPr>
            <p:cNvSpPr/>
            <p:nvPr/>
          </p:nvSpPr>
          <p:spPr>
            <a:xfrm>
              <a:off x="3068311" y="4485586"/>
              <a:ext cx="1560780" cy="135449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Drivers</a:t>
              </a:r>
            </a:p>
          </p:txBody>
        </p:sp>
        <p:sp>
          <p:nvSpPr>
            <p:cNvPr id="11" name="Oval 10">
              <a:extLst>
                <a:ext uri="{FF2B5EF4-FFF2-40B4-BE49-F238E27FC236}">
                  <a16:creationId xmlns:a16="http://schemas.microsoft.com/office/drawing/2014/main" id="{EA765874-CE08-F8E7-F7C5-6D01FA8AD355}"/>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Target</a:t>
              </a:r>
            </a:p>
          </p:txBody>
        </p:sp>
        <p:sp>
          <p:nvSpPr>
            <p:cNvPr id="12" name="Oval 11">
              <a:extLst>
                <a:ext uri="{FF2B5EF4-FFF2-40B4-BE49-F238E27FC236}">
                  <a16:creationId xmlns:a16="http://schemas.microsoft.com/office/drawing/2014/main" id="{65987676-9794-2847-CF91-B81224E94D14}"/>
                </a:ext>
              </a:extLst>
            </p:cNvPr>
            <p:cNvSpPr/>
            <p:nvPr/>
          </p:nvSpPr>
          <p:spPr>
            <a:xfrm>
              <a:off x="7854461" y="4208585"/>
              <a:ext cx="2485235" cy="1423427"/>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ysClr val="windowText" lastClr="000000"/>
                  </a:solidFill>
                </a:rPr>
                <a:t>Connections</a:t>
              </a:r>
            </a:p>
          </p:txBody>
        </p:sp>
        <p:cxnSp>
          <p:nvCxnSpPr>
            <p:cNvPr id="13" name="Straight Arrow Connector 12">
              <a:extLst>
                <a:ext uri="{FF2B5EF4-FFF2-40B4-BE49-F238E27FC236}">
                  <a16:creationId xmlns:a16="http://schemas.microsoft.com/office/drawing/2014/main" id="{D2C04C18-2575-1B7F-A615-606BCADBA2FB}"/>
                </a:ext>
              </a:extLst>
            </p:cNvPr>
            <p:cNvCxnSpPr>
              <a:cxnSpLocks/>
              <a:stCxn id="8"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2CDF4C4F-7581-558F-C5C5-835A63D22AAE}"/>
                </a:ext>
              </a:extLst>
            </p:cNvPr>
            <p:cNvCxnSpPr>
              <a:cxnSpLocks/>
              <a:stCxn id="8"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50B60B8-1741-6CD6-19FD-E9B3DC83E068}"/>
                </a:ext>
              </a:extLst>
            </p:cNvPr>
            <p:cNvCxnSpPr>
              <a:stCxn id="8"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06497526-1D17-CB83-AC6D-4E2410D09F92}"/>
                </a:ext>
              </a:extLst>
            </p:cNvPr>
            <p:cNvCxnSpPr>
              <a:cxnSpLocks/>
              <a:stCxn id="8"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7" name="Oval 16">
            <a:extLst>
              <a:ext uri="{FF2B5EF4-FFF2-40B4-BE49-F238E27FC236}">
                <a16:creationId xmlns:a16="http://schemas.microsoft.com/office/drawing/2014/main" id="{C7F67566-850A-D752-DA72-46072250C5DE}"/>
              </a:ext>
            </a:extLst>
          </p:cNvPr>
          <p:cNvSpPr/>
          <p:nvPr/>
        </p:nvSpPr>
        <p:spPr>
          <a:xfrm>
            <a:off x="3434875" y="5197027"/>
            <a:ext cx="2485449" cy="13255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C3D09E8C-8FBC-3D04-D284-AD0C383DFC1B}"/>
              </a:ext>
            </a:extLst>
          </p:cNvPr>
          <p:cNvSpPr/>
          <p:nvPr/>
        </p:nvSpPr>
        <p:spPr>
          <a:xfrm>
            <a:off x="6488482" y="5323562"/>
            <a:ext cx="3870543" cy="13255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C49EE43C-7BD4-5DDF-A0A6-FC7B6D71FF35}"/>
              </a:ext>
            </a:extLst>
          </p:cNvPr>
          <p:cNvSpPr txBox="1"/>
          <p:nvPr/>
        </p:nvSpPr>
        <p:spPr>
          <a:xfrm>
            <a:off x="6787026" y="5554090"/>
            <a:ext cx="6949953" cy="914400"/>
          </a:xfrm>
          <a:prstGeom prst="rect">
            <a:avLst/>
          </a:prstGeom>
        </p:spPr>
        <p:txBody>
          <a:bodyPr vert="horz" wrap="none" lIns="0" tIns="0" rIns="0" bIns="0" numCol="2" spcCol="360000" rtlCol="0" anchor="ctr" anchorCtr="0">
            <a:normAutofit/>
          </a:bodyPr>
          <a:lstStyle/>
          <a:p>
            <a:pPr algn="l">
              <a:spcBef>
                <a:spcPts val="1200"/>
              </a:spcBef>
            </a:pPr>
            <a:r>
              <a:rPr lang="en-AU" sz="2400" dirty="0"/>
              <a:t>Cost Consequence</a:t>
            </a:r>
          </a:p>
          <a:p>
            <a:pPr algn="l">
              <a:spcBef>
                <a:spcPts val="1200"/>
              </a:spcBef>
            </a:pPr>
            <a:r>
              <a:rPr lang="en-AU" sz="2400" dirty="0"/>
              <a:t>Comparative effectiveness</a:t>
            </a:r>
          </a:p>
        </p:txBody>
      </p:sp>
      <p:cxnSp>
        <p:nvCxnSpPr>
          <p:cNvPr id="7" name="Straight Connector 6">
            <a:extLst>
              <a:ext uri="{FF2B5EF4-FFF2-40B4-BE49-F238E27FC236}">
                <a16:creationId xmlns:a16="http://schemas.microsoft.com/office/drawing/2014/main" id="{957218B6-AE57-9F88-26B9-5DEB8ECB9949}"/>
              </a:ext>
            </a:extLst>
          </p:cNvPr>
          <p:cNvCxnSpPr>
            <a:cxnSpLocks/>
          </p:cNvCxnSpPr>
          <p:nvPr/>
        </p:nvCxnSpPr>
        <p:spPr>
          <a:xfrm flipH="1" flipV="1">
            <a:off x="5920324" y="5874035"/>
            <a:ext cx="568158" cy="358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469CD2E-4695-2233-7298-7859FC0C0F4B}"/>
              </a:ext>
            </a:extLst>
          </p:cNvPr>
          <p:cNvSpPr/>
          <p:nvPr/>
        </p:nvSpPr>
        <p:spPr>
          <a:xfrm>
            <a:off x="5531187" y="4140234"/>
            <a:ext cx="1255839" cy="892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1CFB7228-4D61-A318-F23D-FFCF09A2F3F8}"/>
              </a:ext>
            </a:extLst>
          </p:cNvPr>
          <p:cNvSpPr txBox="1"/>
          <p:nvPr/>
        </p:nvSpPr>
        <p:spPr>
          <a:xfrm>
            <a:off x="5834396" y="4140234"/>
            <a:ext cx="2267211" cy="914400"/>
          </a:xfrm>
          <a:prstGeom prst="rect">
            <a:avLst/>
          </a:prstGeom>
        </p:spPr>
        <p:txBody>
          <a:bodyPr vert="horz" wrap="none" lIns="0" tIns="0" rIns="0" bIns="0" numCol="2" spcCol="360000" rtlCol="0" anchor="ctr" anchorCtr="0">
            <a:normAutofit/>
          </a:bodyPr>
          <a:lstStyle/>
          <a:p>
            <a:pPr algn="l">
              <a:spcBef>
                <a:spcPts val="1200"/>
              </a:spcBef>
            </a:pPr>
            <a:r>
              <a:rPr lang="en-AU" sz="2400" dirty="0"/>
              <a:t>SNA</a:t>
            </a:r>
            <a:endParaRPr lang="en-AU" sz="3200" dirty="0"/>
          </a:p>
        </p:txBody>
      </p:sp>
      <p:cxnSp>
        <p:nvCxnSpPr>
          <p:cNvPr id="22" name="Straight Connector 21">
            <a:extLst>
              <a:ext uri="{FF2B5EF4-FFF2-40B4-BE49-F238E27FC236}">
                <a16:creationId xmlns:a16="http://schemas.microsoft.com/office/drawing/2014/main" id="{2ED14340-832E-9FBB-EB5C-EEB0F07A2B8F}"/>
              </a:ext>
            </a:extLst>
          </p:cNvPr>
          <p:cNvCxnSpPr>
            <a:cxnSpLocks/>
          </p:cNvCxnSpPr>
          <p:nvPr/>
        </p:nvCxnSpPr>
        <p:spPr>
          <a:xfrm flipH="1">
            <a:off x="5553094" y="5021295"/>
            <a:ext cx="717431" cy="3617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733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767FE-49BE-03A0-3A5E-07D90DEA2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B4E66-1FFB-02C9-4455-7FBF2DCBB04D}"/>
              </a:ext>
            </a:extLst>
          </p:cNvPr>
          <p:cNvSpPr>
            <a:spLocks noGrp="1"/>
          </p:cNvSpPr>
          <p:nvPr>
            <p:ph type="title"/>
          </p:nvPr>
        </p:nvSpPr>
        <p:spPr>
          <a:xfrm>
            <a:off x="250638" y="63892"/>
            <a:ext cx="10802172" cy="1400530"/>
          </a:xfrm>
        </p:spPr>
        <p:txBody>
          <a:bodyPr/>
          <a:lstStyle/>
          <a:p>
            <a:r>
              <a:rPr lang="en-AU" sz="4000" dirty="0"/>
              <a:t>Healthcare Ecosystems Research (HER)</a:t>
            </a:r>
          </a:p>
        </p:txBody>
      </p:sp>
      <p:sp>
        <p:nvSpPr>
          <p:cNvPr id="4" name="Oval 3">
            <a:extLst>
              <a:ext uri="{FF2B5EF4-FFF2-40B4-BE49-F238E27FC236}">
                <a16:creationId xmlns:a16="http://schemas.microsoft.com/office/drawing/2014/main" id="{B3AB639F-B20A-6F72-6EAB-94B9A238417E}"/>
              </a:ext>
            </a:extLst>
          </p:cNvPr>
          <p:cNvSpPr/>
          <p:nvPr/>
        </p:nvSpPr>
        <p:spPr>
          <a:xfrm>
            <a:off x="4847492" y="2414954"/>
            <a:ext cx="2497016" cy="202809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Health Ecosystem</a:t>
            </a:r>
          </a:p>
        </p:txBody>
      </p:sp>
      <p:sp>
        <p:nvSpPr>
          <p:cNvPr id="5" name="Oval 4">
            <a:extLst>
              <a:ext uri="{FF2B5EF4-FFF2-40B4-BE49-F238E27FC236}">
                <a16:creationId xmlns:a16="http://schemas.microsoft.com/office/drawing/2014/main" id="{20B8515C-7434-F50D-7E05-66A719C8818E}"/>
              </a:ext>
            </a:extLst>
          </p:cNvPr>
          <p:cNvSpPr/>
          <p:nvPr/>
        </p:nvSpPr>
        <p:spPr>
          <a:xfrm>
            <a:off x="2895832" y="1269034"/>
            <a:ext cx="1560782" cy="1354491"/>
          </a:xfrm>
          <a:prstGeom prst="ellipse">
            <a:avLst/>
          </a:prstGeom>
          <a:solidFill>
            <a:srgbClr val="8FE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Context</a:t>
            </a:r>
          </a:p>
        </p:txBody>
      </p:sp>
      <p:sp>
        <p:nvSpPr>
          <p:cNvPr id="6" name="Oval 5">
            <a:extLst>
              <a:ext uri="{FF2B5EF4-FFF2-40B4-BE49-F238E27FC236}">
                <a16:creationId xmlns:a16="http://schemas.microsoft.com/office/drawing/2014/main" id="{365920EF-09A8-4800-6E49-645E869C39A6}"/>
              </a:ext>
            </a:extLst>
          </p:cNvPr>
          <p:cNvSpPr/>
          <p:nvPr/>
        </p:nvSpPr>
        <p:spPr>
          <a:xfrm>
            <a:off x="3068311" y="4485586"/>
            <a:ext cx="1446671" cy="122698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Drivers</a:t>
            </a:r>
          </a:p>
        </p:txBody>
      </p:sp>
      <p:sp>
        <p:nvSpPr>
          <p:cNvPr id="7" name="Oval 6">
            <a:extLst>
              <a:ext uri="{FF2B5EF4-FFF2-40B4-BE49-F238E27FC236}">
                <a16:creationId xmlns:a16="http://schemas.microsoft.com/office/drawing/2014/main" id="{06D15A27-D7AD-28C4-DAA0-97F665C0250D}"/>
              </a:ext>
            </a:extLst>
          </p:cNvPr>
          <p:cNvSpPr/>
          <p:nvPr/>
        </p:nvSpPr>
        <p:spPr>
          <a:xfrm>
            <a:off x="7854463" y="1225988"/>
            <a:ext cx="1441706" cy="14234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ysClr val="windowText" lastClr="000000"/>
                </a:solidFill>
              </a:rPr>
              <a:t>Target</a:t>
            </a:r>
          </a:p>
        </p:txBody>
      </p:sp>
      <p:sp>
        <p:nvSpPr>
          <p:cNvPr id="8" name="Oval 7">
            <a:extLst>
              <a:ext uri="{FF2B5EF4-FFF2-40B4-BE49-F238E27FC236}">
                <a16:creationId xmlns:a16="http://schemas.microsoft.com/office/drawing/2014/main" id="{C6C8F7CE-30FC-A201-F24D-DF9C7B0279E9}"/>
              </a:ext>
            </a:extLst>
          </p:cNvPr>
          <p:cNvSpPr/>
          <p:nvPr/>
        </p:nvSpPr>
        <p:spPr>
          <a:xfrm>
            <a:off x="7854463" y="4208585"/>
            <a:ext cx="2158290" cy="1397069"/>
          </a:xfrm>
          <a:prstGeom prst="ellipse">
            <a:avLst/>
          </a:prstGeom>
          <a:solidFill>
            <a:srgbClr val="B17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ysClr val="windowText" lastClr="000000"/>
                </a:solidFill>
              </a:rPr>
              <a:t>Connections</a:t>
            </a:r>
          </a:p>
        </p:txBody>
      </p:sp>
      <p:sp>
        <p:nvSpPr>
          <p:cNvPr id="9" name="Rectangle 8">
            <a:extLst>
              <a:ext uri="{FF2B5EF4-FFF2-40B4-BE49-F238E27FC236}">
                <a16:creationId xmlns:a16="http://schemas.microsoft.com/office/drawing/2014/main" id="{4C4DEED5-FE04-B800-7EF8-FDD22EC7FA0F}"/>
              </a:ext>
            </a:extLst>
          </p:cNvPr>
          <p:cNvSpPr/>
          <p:nvPr/>
        </p:nvSpPr>
        <p:spPr>
          <a:xfrm>
            <a:off x="4953000" y="5821422"/>
            <a:ext cx="2286000" cy="970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tx1"/>
                </a:solidFill>
              </a:rPr>
              <a:t>DSSC -</a:t>
            </a:r>
            <a:r>
              <a:rPr lang="en-AU" sz="2800" dirty="0" err="1">
                <a:solidFill>
                  <a:schemeClr val="tx1"/>
                </a:solidFill>
              </a:rPr>
              <a:t>EbCA</a:t>
            </a:r>
            <a:endParaRPr lang="en-AU" sz="2800" dirty="0">
              <a:solidFill>
                <a:schemeClr val="tx1"/>
              </a:solidFill>
            </a:endParaRPr>
          </a:p>
        </p:txBody>
      </p:sp>
      <p:cxnSp>
        <p:nvCxnSpPr>
          <p:cNvPr id="10" name="Straight Arrow Connector 9">
            <a:extLst>
              <a:ext uri="{FF2B5EF4-FFF2-40B4-BE49-F238E27FC236}">
                <a16:creationId xmlns:a16="http://schemas.microsoft.com/office/drawing/2014/main" id="{AD417A70-032F-5B2A-AC5F-00A45515BC2E}"/>
              </a:ext>
            </a:extLst>
          </p:cNvPr>
          <p:cNvCxnSpPr>
            <a:cxnSpLocks/>
            <a:stCxn id="4" idx="1"/>
          </p:cNvCxnSpPr>
          <p:nvPr/>
        </p:nvCxnSpPr>
        <p:spPr>
          <a:xfrm flipH="1" flipV="1">
            <a:off x="4456614" y="2276455"/>
            <a:ext cx="756558" cy="4355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DE5EB5FA-0255-0870-5CC3-F204BC547E2F}"/>
              </a:ext>
            </a:extLst>
          </p:cNvPr>
          <p:cNvCxnSpPr>
            <a:cxnSpLocks/>
            <a:stCxn id="4" idx="7"/>
          </p:cNvCxnSpPr>
          <p:nvPr/>
        </p:nvCxnSpPr>
        <p:spPr>
          <a:xfrm flipV="1">
            <a:off x="6978828" y="2204221"/>
            <a:ext cx="748748"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D6CC368C-5818-2B53-5A73-CBAC4D2B884C}"/>
              </a:ext>
            </a:extLst>
          </p:cNvPr>
          <p:cNvCxnSpPr>
            <a:stCxn id="4" idx="5"/>
          </p:cNvCxnSpPr>
          <p:nvPr/>
        </p:nvCxnSpPr>
        <p:spPr>
          <a:xfrm>
            <a:off x="6978828" y="4146039"/>
            <a:ext cx="771801"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70B512CC-ACF3-F1C9-80CB-8EB3C31E3B2E}"/>
              </a:ext>
            </a:extLst>
          </p:cNvPr>
          <p:cNvCxnSpPr>
            <a:cxnSpLocks/>
            <a:stCxn id="4" idx="3"/>
          </p:cNvCxnSpPr>
          <p:nvPr/>
        </p:nvCxnSpPr>
        <p:spPr>
          <a:xfrm flipH="1">
            <a:off x="4549698" y="4146039"/>
            <a:ext cx="663474" cy="5077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Arrow: Down 13">
            <a:extLst>
              <a:ext uri="{FF2B5EF4-FFF2-40B4-BE49-F238E27FC236}">
                <a16:creationId xmlns:a16="http://schemas.microsoft.com/office/drawing/2014/main" id="{53F87334-63C7-1CA6-8842-810BF67F76D2}"/>
              </a:ext>
            </a:extLst>
          </p:cNvPr>
          <p:cNvSpPr/>
          <p:nvPr/>
        </p:nvSpPr>
        <p:spPr>
          <a:xfrm>
            <a:off x="5640501" y="4707028"/>
            <a:ext cx="910998" cy="970186"/>
          </a:xfrm>
          <a:prstGeom prst="downArrow">
            <a:avLst>
              <a:gd name="adj1" fmla="val 46762"/>
              <a:gd name="adj2" fmla="val 50000"/>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81139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2B6B9-F760-92E8-5AD6-A8E65519D24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C45856-B5C2-D8D4-ECBE-2F911F153A8B}"/>
              </a:ext>
            </a:extLst>
          </p:cNvPr>
          <p:cNvSpPr txBox="1">
            <a:spLocks/>
          </p:cNvSpPr>
          <p:nvPr/>
        </p:nvSpPr>
        <p:spPr>
          <a:xfrm>
            <a:off x="574158" y="406837"/>
            <a:ext cx="6011993" cy="48599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8A1BD"/>
                </a:solidFill>
                <a:latin typeface="+mn-lt"/>
              </a:rPr>
              <a:t>Designing Decision Support Systems (DSS) in complex health care ecosystems</a:t>
            </a:r>
          </a:p>
        </p:txBody>
      </p:sp>
      <p:sp>
        <p:nvSpPr>
          <p:cNvPr id="3" name="Text Placeholder 2">
            <a:extLst>
              <a:ext uri="{FF2B5EF4-FFF2-40B4-BE49-F238E27FC236}">
                <a16:creationId xmlns:a16="http://schemas.microsoft.com/office/drawing/2014/main" id="{6CC707F5-E0DB-B440-9420-E1297E9CE7B7}"/>
              </a:ext>
            </a:extLst>
          </p:cNvPr>
          <p:cNvSpPr>
            <a:spLocks noGrp="1"/>
          </p:cNvSpPr>
          <p:nvPr>
            <p:ph type="body" idx="1"/>
          </p:nvPr>
        </p:nvSpPr>
        <p:spPr>
          <a:xfrm>
            <a:off x="7175241" y="1235140"/>
            <a:ext cx="4556449" cy="5059913"/>
          </a:xfrm>
        </p:spPr>
        <p:txBody>
          <a:bodyPr lIns="0" tIns="0" rIns="0" bIns="0" numCol="1" spcCol="270000">
            <a:normAutofit/>
          </a:bodyPr>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rPr>
              <a:t>Dealing with complexity</a:t>
            </a:r>
          </a:p>
          <a:p>
            <a:pPr>
              <a:spcAft>
                <a:spcPts val="0"/>
              </a:spcAft>
            </a:pPr>
            <a:endParaRPr lang="en-US" sz="2800" b="1" dirty="0">
              <a:solidFill>
                <a:srgbClr val="28A1BD"/>
              </a:solidFill>
              <a:latin typeface="+mn-lt"/>
            </a:endParaRPr>
          </a:p>
          <a:p>
            <a:pPr>
              <a:spcBef>
                <a:spcPts val="1200"/>
              </a:spcBef>
              <a:spcAft>
                <a:spcPts val="0"/>
              </a:spcAft>
            </a:pPr>
            <a:r>
              <a:rPr lang="en-US" sz="2800" b="1" dirty="0">
                <a:solidFill>
                  <a:srgbClr val="28A1BD"/>
                </a:solidFill>
              </a:rPr>
              <a:t>DSS: WHY?</a:t>
            </a:r>
          </a:p>
          <a:p>
            <a:r>
              <a:rPr lang="en-US" dirty="0"/>
              <a:t>Organizational change for improving MH care</a:t>
            </a:r>
          </a:p>
          <a:p>
            <a:pPr>
              <a:spcAft>
                <a:spcPts val="0"/>
              </a:spcAft>
            </a:pPr>
            <a:r>
              <a:rPr lang="en-US" sz="2800" b="1" dirty="0">
                <a:solidFill>
                  <a:srgbClr val="28A1BD"/>
                </a:solidFill>
                <a:latin typeface="+mn-lt"/>
              </a:rPr>
              <a:t>DSS: HOW</a:t>
            </a:r>
            <a:r>
              <a:rPr lang="en-US" sz="2800" b="1" dirty="0">
                <a:solidFill>
                  <a:srgbClr val="28A1BD"/>
                </a:solidFill>
              </a:rPr>
              <a:t>?</a:t>
            </a:r>
            <a:endParaRPr lang="en-US" sz="2800" b="1" dirty="0">
              <a:solidFill>
                <a:srgbClr val="28A1BD"/>
              </a:solidFill>
              <a:latin typeface="+mn-lt"/>
            </a:endParaRPr>
          </a:p>
          <a:p>
            <a:pPr>
              <a:spcAft>
                <a:spcPts val="1200"/>
              </a:spcAft>
            </a:pPr>
            <a:r>
              <a:rPr lang="en-US" dirty="0"/>
              <a:t>Adaptable models and techniques </a:t>
            </a:r>
            <a:endParaRPr lang="en-US" sz="1800" dirty="0">
              <a:latin typeface="+mn-lt"/>
            </a:endParaRPr>
          </a:p>
          <a:p>
            <a:pPr>
              <a:spcBef>
                <a:spcPts val="1200"/>
              </a:spcBef>
              <a:spcAft>
                <a:spcPts val="0"/>
              </a:spcAft>
            </a:pPr>
            <a:r>
              <a:rPr lang="en-US" sz="2800" b="1" dirty="0">
                <a:solidFill>
                  <a:srgbClr val="28A1BD"/>
                </a:solidFill>
              </a:rPr>
              <a:t>DSS: WHERE?</a:t>
            </a:r>
          </a:p>
          <a:p>
            <a:r>
              <a:rPr lang="en-US" dirty="0"/>
              <a:t>Studies conducted in several countries with the collaboration of public agencies</a:t>
            </a:r>
            <a:endParaRPr lang="en-US" sz="1800" dirty="0">
              <a:latin typeface="+mn-lt"/>
            </a:endParaRPr>
          </a:p>
          <a:p>
            <a:pPr>
              <a:spcBef>
                <a:spcPts val="1200"/>
              </a:spcBef>
              <a:spcAft>
                <a:spcPts val="0"/>
              </a:spcAft>
            </a:pPr>
            <a:r>
              <a:rPr lang="en-US" sz="2800" i="1" dirty="0">
                <a:solidFill>
                  <a:srgbClr val="28A1BD"/>
                </a:solidFill>
              </a:rPr>
              <a:t>Combine Health Ecosystem Research and Impact Analysis</a:t>
            </a:r>
            <a:endParaRPr lang="en-US" sz="2800" i="1" dirty="0">
              <a:solidFill>
                <a:srgbClr val="28A1BD"/>
              </a:solidFill>
              <a:latin typeface="+mn-lt"/>
            </a:endParaRPr>
          </a:p>
        </p:txBody>
      </p:sp>
      <p:pic>
        <p:nvPicPr>
          <p:cNvPr id="5" name="Picture 2" descr="University of Canberra logo">
            <a:extLst>
              <a:ext uri="{FF2B5EF4-FFF2-40B4-BE49-F238E27FC236}">
                <a16:creationId xmlns:a16="http://schemas.microsoft.com/office/drawing/2014/main" id="{A287FB19-905E-95D6-75CA-45441ABAE4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917" y="334799"/>
            <a:ext cx="2100570" cy="449720"/>
          </a:xfrm>
          <a:prstGeom prst="rect">
            <a:avLst/>
          </a:prstGeom>
          <a:noFill/>
          <a:extLst>
            <a:ext uri="{909E8E84-426E-40DD-AFC4-6F175D3DCCD1}">
              <a14:hiddenFill xmlns:a14="http://schemas.microsoft.com/office/drawing/2010/main">
                <a:solidFill>
                  <a:srgbClr val="FFFFFF"/>
                </a:solidFill>
              </a14:hiddenFill>
            </a:ext>
          </a:extLst>
        </p:spPr>
      </p:pic>
      <p:pic>
        <p:nvPicPr>
          <p:cNvPr id="7" name="Gráfico 6">
            <a:extLst>
              <a:ext uri="{FF2B5EF4-FFF2-40B4-BE49-F238E27FC236}">
                <a16:creationId xmlns:a16="http://schemas.microsoft.com/office/drawing/2014/main" id="{8B7F57A8-F40D-6584-25F7-E299DFE538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2626" y="234493"/>
            <a:ext cx="2100569" cy="650331"/>
          </a:xfrm>
          <a:prstGeom prst="rect">
            <a:avLst/>
          </a:prstGeom>
        </p:spPr>
      </p:pic>
      <p:sp>
        <p:nvSpPr>
          <p:cNvPr id="6" name="TextBox 5">
            <a:extLst>
              <a:ext uri="{FF2B5EF4-FFF2-40B4-BE49-F238E27FC236}">
                <a16:creationId xmlns:a16="http://schemas.microsoft.com/office/drawing/2014/main" id="{27D8F529-D15A-8ABD-C384-9184E5E7D309}"/>
              </a:ext>
            </a:extLst>
          </p:cNvPr>
          <p:cNvSpPr txBox="1"/>
          <p:nvPr/>
        </p:nvSpPr>
        <p:spPr>
          <a:xfrm>
            <a:off x="574157" y="2858105"/>
            <a:ext cx="5900783" cy="2677656"/>
          </a:xfrm>
          <a:prstGeom prst="rect">
            <a:avLst/>
          </a:prstGeom>
          <a:noFill/>
        </p:spPr>
        <p:txBody>
          <a:bodyPr wrap="square">
            <a:spAutoFit/>
          </a:bodyPr>
          <a:lstStyle/>
          <a:p>
            <a:pPr>
              <a:spcBef>
                <a:spcPts val="2400"/>
              </a:spcBef>
            </a:pPr>
            <a:r>
              <a:rPr lang="en-AU" sz="2400" i="0" dirty="0">
                <a:solidFill>
                  <a:srgbClr val="4D5156"/>
                </a:solidFill>
                <a:effectLst/>
                <a:latin typeface="arial" panose="020B0604020202020204" pitchFamily="34" charset="0"/>
              </a:rPr>
              <a:t>A DSS is a health information technology that provides policy makers, planners, staff, consumers, or other stakeholders with data-driven  knowledge and person and context-specific information, to help </a:t>
            </a:r>
            <a:r>
              <a:rPr lang="en-AU" sz="2400" dirty="0">
                <a:solidFill>
                  <a:srgbClr val="4D5156"/>
                </a:solidFill>
                <a:latin typeface="arial" panose="020B0604020202020204" pitchFamily="34" charset="0"/>
              </a:rPr>
              <a:t>taking complex decisions under conditions of uncertainty or ambiguity</a:t>
            </a:r>
            <a:endParaRPr lang="en-AU" sz="2400" dirty="0"/>
          </a:p>
        </p:txBody>
      </p:sp>
    </p:spTree>
    <p:extLst>
      <p:ext uri="{BB962C8B-B14F-4D97-AF65-F5344CB8AC3E}">
        <p14:creationId xmlns:p14="http://schemas.microsoft.com/office/powerpoint/2010/main" val="252609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1BE2D9-D29F-F70A-6F90-2AF74293972A}"/>
              </a:ext>
            </a:extLst>
          </p:cNvPr>
          <p:cNvSpPr txBox="1">
            <a:spLocks/>
          </p:cNvSpPr>
          <p:nvPr/>
        </p:nvSpPr>
        <p:spPr>
          <a:xfrm>
            <a:off x="542925" y="448662"/>
            <a:ext cx="11074917"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Decision Support Systems: Why?</a:t>
            </a:r>
          </a:p>
        </p:txBody>
      </p:sp>
      <p:sp>
        <p:nvSpPr>
          <p:cNvPr id="12" name="TextBox 2">
            <a:extLst>
              <a:ext uri="{FF2B5EF4-FFF2-40B4-BE49-F238E27FC236}">
                <a16:creationId xmlns:a16="http://schemas.microsoft.com/office/drawing/2014/main" id="{48BD592F-330F-8EA4-AB7A-FA950F4135DF}"/>
              </a:ext>
            </a:extLst>
          </p:cNvPr>
          <p:cNvSpPr txBox="1"/>
          <p:nvPr/>
        </p:nvSpPr>
        <p:spPr>
          <a:xfrm>
            <a:off x="542924" y="1280512"/>
            <a:ext cx="11074917" cy="3693319"/>
          </a:xfrm>
          <a:prstGeom prst="rect">
            <a:avLst/>
          </a:prstGeom>
          <a:noFill/>
        </p:spPr>
        <p:txBody>
          <a:bodyPr wrap="square" rtlCol="0">
            <a:spAutoFit/>
          </a:bodyPr>
          <a:lstStyle/>
          <a:p>
            <a:r>
              <a:rPr lang="en-AU" sz="2600" dirty="0"/>
              <a:t>Four Questions for organisational change:</a:t>
            </a:r>
          </a:p>
          <a:p>
            <a:pPr marL="177800" indent="-177800">
              <a:buFont typeface="Arial" panose="020B0604020202020204" pitchFamily="34" charset="0"/>
              <a:buChar char="•"/>
            </a:pPr>
            <a:r>
              <a:rPr lang="en-US" sz="2600" b="1" dirty="0"/>
              <a:t>Do you know how good you are?</a:t>
            </a:r>
            <a:r>
              <a:rPr lang="en-US" sz="2600" dirty="0"/>
              <a:t> </a:t>
            </a:r>
            <a:r>
              <a:rPr lang="en-US" sz="2600" dirty="0">
                <a:solidFill>
                  <a:srgbClr val="FF0000"/>
                </a:solidFill>
              </a:rPr>
              <a:t>Logic/action model </a:t>
            </a:r>
            <a:r>
              <a:rPr lang="en-US" sz="2600" dirty="0"/>
              <a:t>of reference and framing analysis.</a:t>
            </a:r>
          </a:p>
          <a:p>
            <a:pPr marL="177800" indent="-177800">
              <a:buFont typeface="Arial" panose="020B0604020202020204" pitchFamily="34" charset="0"/>
              <a:buChar char="•"/>
            </a:pPr>
            <a:r>
              <a:rPr lang="en-US" sz="2600" b="1" dirty="0"/>
              <a:t>Do you know where you stand relative to  the best? </a:t>
            </a:r>
            <a:r>
              <a:rPr lang="en-US" sz="2600" dirty="0"/>
              <a:t>List of </a:t>
            </a:r>
            <a:r>
              <a:rPr lang="en-US" sz="2600" dirty="0">
                <a:solidFill>
                  <a:srgbClr val="FF0000"/>
                </a:solidFill>
              </a:rPr>
              <a:t>comparators</a:t>
            </a:r>
            <a:r>
              <a:rPr lang="en-US" sz="2600" dirty="0"/>
              <a:t> and </a:t>
            </a:r>
            <a:r>
              <a:rPr lang="en-US" sz="2600" dirty="0">
                <a:solidFill>
                  <a:srgbClr val="FF0000"/>
                </a:solidFill>
              </a:rPr>
              <a:t>benchmark</a:t>
            </a:r>
            <a:r>
              <a:rPr lang="en-US" sz="2600" dirty="0"/>
              <a:t> analysis.</a:t>
            </a:r>
          </a:p>
          <a:p>
            <a:pPr marL="177800" indent="-177800">
              <a:buFont typeface="Arial" panose="020B0604020202020204" pitchFamily="34" charset="0"/>
              <a:buChar char="•"/>
            </a:pPr>
            <a:r>
              <a:rPr lang="en-US" sz="2600" b="1" dirty="0"/>
              <a:t>Do you know where the variation exists?</a:t>
            </a:r>
            <a:r>
              <a:rPr lang="en-US" sz="2600" dirty="0"/>
              <a:t> Set of systems’ indicators and </a:t>
            </a:r>
            <a:r>
              <a:rPr lang="en-US" sz="2600" dirty="0">
                <a:solidFill>
                  <a:srgbClr val="FF0000"/>
                </a:solidFill>
              </a:rPr>
              <a:t>decision analytics</a:t>
            </a:r>
            <a:r>
              <a:rPr lang="en-US" sz="2600" dirty="0"/>
              <a:t>.</a:t>
            </a:r>
          </a:p>
          <a:p>
            <a:pPr marL="177800" indent="-177800">
              <a:buFont typeface="Arial" panose="020B0604020202020204" pitchFamily="34" charset="0"/>
              <a:buChar char="•"/>
            </a:pPr>
            <a:r>
              <a:rPr lang="en-US" sz="2600" b="1" dirty="0"/>
              <a:t>Do you know the rate of improvement over time?</a:t>
            </a:r>
            <a:r>
              <a:rPr lang="en-US" sz="2600" dirty="0"/>
              <a:t> </a:t>
            </a:r>
            <a:r>
              <a:rPr lang="en-US" sz="2600" dirty="0">
                <a:solidFill>
                  <a:srgbClr val="FF0000"/>
                </a:solidFill>
              </a:rPr>
              <a:t>Systems’ monitoring </a:t>
            </a:r>
            <a:r>
              <a:rPr lang="en-US" sz="2600" dirty="0"/>
              <a:t>and </a:t>
            </a:r>
            <a:r>
              <a:rPr lang="en-US" sz="2600" dirty="0">
                <a:solidFill>
                  <a:srgbClr val="FF0000"/>
                </a:solidFill>
              </a:rPr>
              <a:t>comparative efficiency </a:t>
            </a:r>
            <a:r>
              <a:rPr lang="en-US" sz="2600" dirty="0"/>
              <a:t>analysis.</a:t>
            </a:r>
          </a:p>
        </p:txBody>
      </p:sp>
      <p:sp>
        <p:nvSpPr>
          <p:cNvPr id="13" name="Flecha abajo 15">
            <a:extLst>
              <a:ext uri="{FF2B5EF4-FFF2-40B4-BE49-F238E27FC236}">
                <a16:creationId xmlns:a16="http://schemas.microsoft.com/office/drawing/2014/main" id="{D7417F77-B38C-97FF-9A4A-9FBE4EB91B4D}"/>
              </a:ext>
            </a:extLst>
          </p:cNvPr>
          <p:cNvSpPr/>
          <p:nvPr/>
        </p:nvSpPr>
        <p:spPr>
          <a:xfrm>
            <a:off x="1024347" y="4949117"/>
            <a:ext cx="938207" cy="419686"/>
          </a:xfrm>
          <a:prstGeom prst="downArrow">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Text Box 12">
            <a:extLst>
              <a:ext uri="{FF2B5EF4-FFF2-40B4-BE49-F238E27FC236}">
                <a16:creationId xmlns:a16="http://schemas.microsoft.com/office/drawing/2014/main" id="{A96F1C19-FA3F-7066-A807-4CE074839D3A}"/>
              </a:ext>
            </a:extLst>
          </p:cNvPr>
          <p:cNvSpPr txBox="1">
            <a:spLocks noChangeArrowheads="1"/>
          </p:cNvSpPr>
          <p:nvPr/>
        </p:nvSpPr>
        <p:spPr bwMode="auto">
          <a:xfrm>
            <a:off x="542925" y="5398863"/>
            <a:ext cx="111265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n-GB" altLang="es-ES" sz="2600" b="1" dirty="0">
                <a:latin typeface="+mn-lt"/>
              </a:rPr>
              <a:t>Decision Support System is a “socio-technical” </a:t>
            </a:r>
            <a:r>
              <a:rPr lang="en-GB" altLang="es-ES" sz="2600" b="1" dirty="0">
                <a:solidFill>
                  <a:srgbClr val="C00000"/>
                </a:solidFill>
                <a:effectLst>
                  <a:outerShdw blurRad="38100" dist="38100" dir="2700000" algn="tl">
                    <a:srgbClr val="000000">
                      <a:alpha val="43137"/>
                    </a:srgbClr>
                  </a:outerShdw>
                </a:effectLst>
                <a:latin typeface="+mn-lt"/>
              </a:rPr>
              <a:t>SYSTEM</a:t>
            </a:r>
            <a:r>
              <a:rPr lang="en-GB" altLang="es-ES" sz="2600" b="1" dirty="0">
                <a:latin typeface="+mn-lt"/>
              </a:rPr>
              <a:t> specifically designed and developed to </a:t>
            </a:r>
            <a:r>
              <a:rPr lang="en-GB" altLang="es-ES" sz="2600" b="1" dirty="0">
                <a:solidFill>
                  <a:srgbClr val="C00000"/>
                </a:solidFill>
                <a:effectLst>
                  <a:outerShdw blurRad="38100" dist="38100" dir="2700000" algn="tl">
                    <a:srgbClr val="000000">
                      <a:alpha val="43137"/>
                    </a:srgbClr>
                  </a:outerShdw>
                </a:effectLst>
                <a:latin typeface="+mn-lt"/>
              </a:rPr>
              <a:t>HELP DECISION MAKERS </a:t>
            </a:r>
            <a:r>
              <a:rPr lang="en-GB" altLang="es-ES" sz="2600" b="1" dirty="0">
                <a:latin typeface="+mn-lt"/>
              </a:rPr>
              <a:t>(in health or in any decisional situation) to </a:t>
            </a:r>
            <a:r>
              <a:rPr lang="en-GB" altLang="es-ES" sz="2600" b="1" dirty="0">
                <a:solidFill>
                  <a:srgbClr val="C00000"/>
                </a:solidFill>
                <a:effectLst>
                  <a:outerShdw blurRad="38100" dist="38100" dir="2700000" algn="tl">
                    <a:srgbClr val="000000">
                      <a:alpha val="43137"/>
                    </a:srgbClr>
                  </a:outerShdw>
                </a:effectLst>
                <a:latin typeface="+mn-lt"/>
              </a:rPr>
              <a:t>UNDERSTAND</a:t>
            </a:r>
            <a:r>
              <a:rPr lang="en-GB" altLang="es-ES" sz="2600" b="1" dirty="0">
                <a:latin typeface="+mn-lt"/>
              </a:rPr>
              <a:t> the ecological </a:t>
            </a:r>
            <a:r>
              <a:rPr lang="en-GB" altLang="es-ES" sz="2600" b="1" dirty="0">
                <a:solidFill>
                  <a:srgbClr val="009900"/>
                </a:solidFill>
                <a:effectLst>
                  <a:outerShdw blurRad="38100" dist="38100" dir="2700000" algn="tl">
                    <a:srgbClr val="000000">
                      <a:alpha val="43137"/>
                    </a:srgbClr>
                  </a:outerShdw>
                </a:effectLst>
                <a:latin typeface="+mn-lt"/>
              </a:rPr>
              <a:t>SYSTEM</a:t>
            </a:r>
            <a:r>
              <a:rPr lang="en-GB" altLang="es-ES" sz="2600" b="1" dirty="0">
                <a:latin typeface="+mn-lt"/>
              </a:rPr>
              <a:t> where they operate.</a:t>
            </a:r>
          </a:p>
        </p:txBody>
      </p:sp>
    </p:spTree>
    <p:extLst>
      <p:ext uri="{BB962C8B-B14F-4D97-AF65-F5344CB8AC3E}">
        <p14:creationId xmlns:p14="http://schemas.microsoft.com/office/powerpoint/2010/main" val="403150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06400" y="4553527"/>
          <a:ext cx="8432800" cy="226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p:nvPr/>
        </p:nvGrpSpPr>
        <p:grpSpPr>
          <a:xfrm>
            <a:off x="406114" y="1221513"/>
            <a:ext cx="11957171" cy="5673558"/>
            <a:chOff x="328522" y="1177758"/>
            <a:chExt cx="8967878" cy="5673558"/>
          </a:xfrm>
        </p:grpSpPr>
        <p:pic>
          <p:nvPicPr>
            <p:cNvPr id="3074" name="Picture 2" descr="http://galeon.hispavista.com/pasameunladrillo/img/ladrillo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522" y="1177758"/>
              <a:ext cx="8967878" cy="56735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7721" y="5741982"/>
              <a:ext cx="2667000" cy="523220"/>
            </a:xfrm>
            <a:prstGeom prst="rect">
              <a:avLst/>
            </a:prstGeom>
            <a:noFill/>
          </p:spPr>
          <p:txBody>
            <a:bodyPr wrap="square" rtlCol="0">
              <a:spAutoFit/>
            </a:bodyPr>
            <a:lstStyle/>
            <a:p>
              <a:r>
                <a:rPr lang="en-US" sz="2800" b="1" dirty="0">
                  <a:solidFill>
                    <a:srgbClr val="FFFF99"/>
                  </a:solidFill>
                </a:rPr>
                <a:t>Service provision</a:t>
              </a:r>
            </a:p>
          </p:txBody>
        </p:sp>
        <p:sp>
          <p:nvSpPr>
            <p:cNvPr id="13" name="TextBox 12"/>
            <p:cNvSpPr txBox="1"/>
            <p:nvPr/>
          </p:nvSpPr>
          <p:spPr>
            <a:xfrm>
              <a:off x="5011436" y="4843815"/>
              <a:ext cx="3283799" cy="523220"/>
            </a:xfrm>
            <a:prstGeom prst="rect">
              <a:avLst/>
            </a:prstGeom>
            <a:noFill/>
          </p:spPr>
          <p:txBody>
            <a:bodyPr wrap="square" rtlCol="0">
              <a:spAutoFit/>
            </a:bodyPr>
            <a:lstStyle/>
            <a:p>
              <a:r>
                <a:rPr lang="en-US" sz="2800" b="1" dirty="0">
                  <a:solidFill>
                    <a:prstClr val="white"/>
                  </a:solidFill>
                </a:rPr>
                <a:t>Cost of Illness</a:t>
              </a:r>
            </a:p>
          </p:txBody>
        </p:sp>
        <p:sp>
          <p:nvSpPr>
            <p:cNvPr id="14" name="TextBox 13"/>
            <p:cNvSpPr txBox="1"/>
            <p:nvPr/>
          </p:nvSpPr>
          <p:spPr>
            <a:xfrm>
              <a:off x="2338598" y="4843815"/>
              <a:ext cx="2726987" cy="523220"/>
            </a:xfrm>
            <a:prstGeom prst="rect">
              <a:avLst/>
            </a:prstGeom>
            <a:noFill/>
          </p:spPr>
          <p:txBody>
            <a:bodyPr wrap="square" rtlCol="0">
              <a:spAutoFit/>
            </a:bodyPr>
            <a:lstStyle/>
            <a:p>
              <a:r>
                <a:rPr lang="en-US" sz="2800" b="1" dirty="0">
                  <a:solidFill>
                    <a:prstClr val="white"/>
                  </a:solidFill>
                </a:rPr>
                <a:t> Financing</a:t>
              </a:r>
            </a:p>
          </p:txBody>
        </p:sp>
        <p:sp>
          <p:nvSpPr>
            <p:cNvPr id="15" name="TextBox 14"/>
            <p:cNvSpPr txBox="1"/>
            <p:nvPr/>
          </p:nvSpPr>
          <p:spPr>
            <a:xfrm>
              <a:off x="592855" y="4041603"/>
              <a:ext cx="3029338" cy="523220"/>
            </a:xfrm>
            <a:prstGeom prst="rect">
              <a:avLst/>
            </a:prstGeom>
            <a:noFill/>
          </p:spPr>
          <p:txBody>
            <a:bodyPr wrap="square" rtlCol="0">
              <a:spAutoFit/>
            </a:bodyPr>
            <a:lstStyle/>
            <a:p>
              <a:r>
                <a:rPr lang="en-US" sz="2800" b="1" dirty="0">
                  <a:solidFill>
                    <a:prstClr val="white"/>
                  </a:solidFill>
                </a:rPr>
                <a:t>Scenarios &amp; Models</a:t>
              </a:r>
            </a:p>
          </p:txBody>
        </p:sp>
        <p:sp>
          <p:nvSpPr>
            <p:cNvPr id="18" name="TextBox 17"/>
            <p:cNvSpPr txBox="1"/>
            <p:nvPr/>
          </p:nvSpPr>
          <p:spPr>
            <a:xfrm>
              <a:off x="2739144" y="3786555"/>
              <a:ext cx="3352800" cy="954107"/>
            </a:xfrm>
            <a:prstGeom prst="rect">
              <a:avLst/>
            </a:prstGeom>
            <a:noFill/>
          </p:spPr>
          <p:txBody>
            <a:bodyPr wrap="square" rtlCol="0">
              <a:spAutoFit/>
            </a:bodyPr>
            <a:lstStyle/>
            <a:p>
              <a:pPr algn="ctr"/>
              <a:r>
                <a:rPr lang="en-US" sz="2800" b="1" dirty="0">
                  <a:solidFill>
                    <a:prstClr val="white"/>
                  </a:solidFill>
                </a:rPr>
                <a:t>Analysis of Interventions</a:t>
              </a:r>
            </a:p>
            <a:p>
              <a:pPr algn="ctr"/>
              <a:r>
                <a:rPr lang="en-US" sz="2800" b="1" dirty="0">
                  <a:solidFill>
                    <a:prstClr val="white"/>
                  </a:solidFill>
                </a:rPr>
                <a:t>CER</a:t>
              </a:r>
            </a:p>
          </p:txBody>
        </p:sp>
        <p:sp>
          <p:nvSpPr>
            <p:cNvPr id="19" name="TextBox 18"/>
            <p:cNvSpPr txBox="1"/>
            <p:nvPr/>
          </p:nvSpPr>
          <p:spPr>
            <a:xfrm rot="20840649">
              <a:off x="1393614" y="1918675"/>
              <a:ext cx="2906122" cy="954107"/>
            </a:xfrm>
            <a:prstGeom prst="rect">
              <a:avLst/>
            </a:prstGeom>
            <a:noFill/>
          </p:spPr>
          <p:txBody>
            <a:bodyPr wrap="square" rtlCol="0">
              <a:spAutoFit/>
            </a:bodyPr>
            <a:lstStyle/>
            <a:p>
              <a:pPr algn="ctr"/>
              <a:r>
                <a:rPr lang="en-US" sz="2800" b="1" dirty="0">
                  <a:solidFill>
                    <a:prstClr val="white"/>
                  </a:solidFill>
                </a:rPr>
                <a:t>SMART DECISION SUPPORT SYSTEMS</a:t>
              </a:r>
            </a:p>
          </p:txBody>
        </p:sp>
      </p:grpSp>
      <p:sp>
        <p:nvSpPr>
          <p:cNvPr id="21" name="TextBox 12"/>
          <p:cNvSpPr txBox="1"/>
          <p:nvPr/>
        </p:nvSpPr>
        <p:spPr>
          <a:xfrm>
            <a:off x="7738724" y="5763819"/>
            <a:ext cx="4165600" cy="523220"/>
          </a:xfrm>
          <a:prstGeom prst="rect">
            <a:avLst/>
          </a:prstGeom>
          <a:noFill/>
        </p:spPr>
        <p:txBody>
          <a:bodyPr wrap="square" rtlCol="0">
            <a:spAutoFit/>
          </a:bodyPr>
          <a:lstStyle/>
          <a:p>
            <a:r>
              <a:rPr lang="en-US" sz="2800" b="1" dirty="0">
                <a:solidFill>
                  <a:srgbClr val="FFFF99"/>
                </a:solidFill>
              </a:rPr>
              <a:t>Outputs of care</a:t>
            </a:r>
          </a:p>
        </p:txBody>
      </p:sp>
      <p:sp>
        <p:nvSpPr>
          <p:cNvPr id="22" name="TextBox 12"/>
          <p:cNvSpPr txBox="1"/>
          <p:nvPr/>
        </p:nvSpPr>
        <p:spPr>
          <a:xfrm>
            <a:off x="3823477" y="5765613"/>
            <a:ext cx="4064000" cy="523220"/>
          </a:xfrm>
          <a:prstGeom prst="rect">
            <a:avLst/>
          </a:prstGeom>
          <a:noFill/>
        </p:spPr>
        <p:txBody>
          <a:bodyPr wrap="square" rtlCol="0">
            <a:spAutoFit/>
          </a:bodyPr>
          <a:lstStyle/>
          <a:p>
            <a:r>
              <a:rPr lang="en-US" sz="2800" b="1" dirty="0">
                <a:solidFill>
                  <a:srgbClr val="FFFF99"/>
                </a:solidFill>
              </a:rPr>
              <a:t> Resource </a:t>
            </a:r>
            <a:r>
              <a:rPr lang="en-US" sz="2800" b="1" dirty="0" err="1">
                <a:solidFill>
                  <a:srgbClr val="FFFF99"/>
                </a:solidFill>
              </a:rPr>
              <a:t>Utilisation</a:t>
            </a:r>
            <a:endParaRPr lang="en-US" sz="2800" b="1" dirty="0">
              <a:solidFill>
                <a:srgbClr val="FFFF99"/>
              </a:solidFill>
            </a:endParaRPr>
          </a:p>
        </p:txBody>
      </p:sp>
      <p:sp>
        <p:nvSpPr>
          <p:cNvPr id="16" name="15 Flecha derecha"/>
          <p:cNvSpPr/>
          <p:nvPr/>
        </p:nvSpPr>
        <p:spPr>
          <a:xfrm>
            <a:off x="6310265" y="1964603"/>
            <a:ext cx="823866" cy="2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17" name="16 CuadroTexto"/>
          <p:cNvSpPr txBox="1"/>
          <p:nvPr/>
        </p:nvSpPr>
        <p:spPr>
          <a:xfrm>
            <a:off x="7484526" y="1642728"/>
            <a:ext cx="1420582" cy="1323439"/>
          </a:xfrm>
          <a:prstGeom prst="rect">
            <a:avLst/>
          </a:prstGeom>
          <a:noFill/>
        </p:spPr>
        <p:txBody>
          <a:bodyPr wrap="none" rtlCol="0">
            <a:spAutoFit/>
          </a:bodyPr>
          <a:lstStyle/>
          <a:p>
            <a:r>
              <a:rPr lang="es-ES" sz="2000" dirty="0">
                <a:solidFill>
                  <a:prstClr val="black"/>
                </a:solidFill>
              </a:rPr>
              <a:t>SPATIAL, </a:t>
            </a:r>
          </a:p>
          <a:p>
            <a:r>
              <a:rPr lang="es-ES" sz="2000" dirty="0">
                <a:solidFill>
                  <a:prstClr val="black"/>
                </a:solidFill>
              </a:rPr>
              <a:t>BAYESIAN, </a:t>
            </a:r>
          </a:p>
          <a:p>
            <a:r>
              <a:rPr lang="es-ES" sz="2000" dirty="0">
                <a:solidFill>
                  <a:prstClr val="black"/>
                </a:solidFill>
              </a:rPr>
              <a:t>EFFICIENCY </a:t>
            </a:r>
          </a:p>
          <a:p>
            <a:r>
              <a:rPr lang="es-ES" sz="2000" dirty="0">
                <a:solidFill>
                  <a:prstClr val="black"/>
                </a:solidFill>
              </a:rPr>
              <a:t>ANALYSIS</a:t>
            </a:r>
            <a:endParaRPr lang="es-ES" sz="2400" dirty="0">
              <a:solidFill>
                <a:prstClr val="black"/>
              </a:solidFill>
            </a:endParaRPr>
          </a:p>
        </p:txBody>
      </p:sp>
      <p:sp>
        <p:nvSpPr>
          <p:cNvPr id="20" name="19 Flecha derecha"/>
          <p:cNvSpPr/>
          <p:nvPr/>
        </p:nvSpPr>
        <p:spPr>
          <a:xfrm>
            <a:off x="9024795" y="2026469"/>
            <a:ext cx="823866" cy="2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4" name="23 CuadroTexto"/>
          <p:cNvSpPr txBox="1"/>
          <p:nvPr/>
        </p:nvSpPr>
        <p:spPr>
          <a:xfrm>
            <a:off x="9992840" y="1722560"/>
            <a:ext cx="1882503" cy="830997"/>
          </a:xfrm>
          <a:prstGeom prst="rect">
            <a:avLst/>
          </a:prstGeom>
          <a:noFill/>
        </p:spPr>
        <p:txBody>
          <a:bodyPr wrap="none" rtlCol="0">
            <a:spAutoFit/>
          </a:bodyPr>
          <a:lstStyle/>
          <a:p>
            <a:pPr algn="ctr"/>
            <a:r>
              <a:rPr lang="es-ES" sz="2400" dirty="0" err="1">
                <a:solidFill>
                  <a:prstClr val="black"/>
                </a:solidFill>
              </a:rPr>
              <a:t>Knowledge</a:t>
            </a:r>
            <a:r>
              <a:rPr lang="es-ES" sz="2400" dirty="0">
                <a:solidFill>
                  <a:prstClr val="black"/>
                </a:solidFill>
              </a:rPr>
              <a:t> </a:t>
            </a:r>
          </a:p>
          <a:p>
            <a:pPr algn="ctr"/>
            <a:r>
              <a:rPr lang="es-ES" sz="2400" dirty="0" err="1">
                <a:solidFill>
                  <a:prstClr val="black"/>
                </a:solidFill>
              </a:rPr>
              <a:t>Guided</a:t>
            </a:r>
            <a:r>
              <a:rPr lang="es-ES" sz="2400" dirty="0">
                <a:solidFill>
                  <a:prstClr val="black"/>
                </a:solidFill>
              </a:rPr>
              <a:t> </a:t>
            </a:r>
            <a:r>
              <a:rPr lang="es-ES" sz="2400" dirty="0" err="1">
                <a:solidFill>
                  <a:prstClr val="black"/>
                </a:solidFill>
              </a:rPr>
              <a:t>Policy</a:t>
            </a:r>
            <a:endParaRPr lang="es-ES" sz="2400" dirty="0">
              <a:solidFill>
                <a:prstClr val="black"/>
              </a:solidFill>
            </a:endParaRPr>
          </a:p>
        </p:txBody>
      </p:sp>
      <p:sp>
        <p:nvSpPr>
          <p:cNvPr id="25" name="24 Flecha derecha"/>
          <p:cNvSpPr/>
          <p:nvPr/>
        </p:nvSpPr>
        <p:spPr>
          <a:xfrm rot="16200000">
            <a:off x="3780330" y="3119828"/>
            <a:ext cx="590169" cy="2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6" name="25 Elipse"/>
          <p:cNvSpPr/>
          <p:nvPr/>
        </p:nvSpPr>
        <p:spPr>
          <a:xfrm>
            <a:off x="6819200" y="1190983"/>
            <a:ext cx="2408223" cy="20688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n w="38100">
                <a:solidFill>
                  <a:srgbClr val="FF0000"/>
                </a:solidFill>
              </a:ln>
              <a:noFill/>
            </a:endParaRPr>
          </a:p>
        </p:txBody>
      </p:sp>
      <p:sp>
        <p:nvSpPr>
          <p:cNvPr id="27" name="TextBox 26"/>
          <p:cNvSpPr txBox="1"/>
          <p:nvPr/>
        </p:nvSpPr>
        <p:spPr>
          <a:xfrm>
            <a:off x="500323" y="4865361"/>
            <a:ext cx="3635983" cy="523220"/>
          </a:xfrm>
          <a:prstGeom prst="rect">
            <a:avLst/>
          </a:prstGeom>
          <a:noFill/>
        </p:spPr>
        <p:txBody>
          <a:bodyPr wrap="square" rtlCol="0">
            <a:spAutoFit/>
          </a:bodyPr>
          <a:lstStyle/>
          <a:p>
            <a:r>
              <a:rPr lang="en-US" sz="2800" b="1" dirty="0">
                <a:solidFill>
                  <a:prstClr val="white"/>
                </a:solidFill>
              </a:rPr>
              <a:t>Burden</a:t>
            </a:r>
          </a:p>
        </p:txBody>
      </p:sp>
      <p:pic>
        <p:nvPicPr>
          <p:cNvPr id="5" name="Picture 11" descr="Icon&#10;&#10;Description automatically generated">
            <a:extLst>
              <a:ext uri="{FF2B5EF4-FFF2-40B4-BE49-F238E27FC236}">
                <a16:creationId xmlns:a16="http://schemas.microsoft.com/office/drawing/2014/main" id="{16D33D75-3672-6BC7-ECAF-0D3AE21842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0101" y="83509"/>
            <a:ext cx="1349202" cy="135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70660B1-7275-F9CC-8ECB-957949BD94BF}"/>
              </a:ext>
            </a:extLst>
          </p:cNvPr>
          <p:cNvSpPr txBox="1"/>
          <p:nvPr/>
        </p:nvSpPr>
        <p:spPr>
          <a:xfrm>
            <a:off x="406114" y="423955"/>
            <a:ext cx="9586726" cy="646331"/>
          </a:xfrm>
          <a:prstGeom prst="rect">
            <a:avLst/>
          </a:prstGeom>
          <a:noFill/>
        </p:spPr>
        <p:txBody>
          <a:bodyPr wrap="square">
            <a:spAutoFit/>
          </a:bodyPr>
          <a:lstStyle/>
          <a:p>
            <a:r>
              <a:rPr lang="en-US" sz="3600" b="1" dirty="0">
                <a:solidFill>
                  <a:srgbClr val="28A1BD"/>
                </a:solidFill>
                <a:latin typeface="+mn-lt"/>
              </a:rPr>
              <a:t>Decision Support Systems: How?</a:t>
            </a:r>
            <a:endParaRPr lang="en-AU" sz="3600" b="1" dirty="0"/>
          </a:p>
        </p:txBody>
      </p:sp>
    </p:spTree>
    <p:extLst>
      <p:ext uri="{BB962C8B-B14F-4D97-AF65-F5344CB8AC3E}">
        <p14:creationId xmlns:p14="http://schemas.microsoft.com/office/powerpoint/2010/main" val="3790879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focus gro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982" y="2380836"/>
            <a:ext cx="7190060" cy="454544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005" y="253814"/>
            <a:ext cx="3579841" cy="2684880"/>
          </a:xfrm>
          <a:prstGeom prst="rect">
            <a:avLst/>
          </a:prstGeom>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058" y="294373"/>
            <a:ext cx="1867301" cy="2644321"/>
          </a:xfrm>
          <a:prstGeom prst="rect">
            <a:avLst/>
          </a:prstGeom>
        </p:spPr>
      </p:pic>
      <p:grpSp>
        <p:nvGrpSpPr>
          <p:cNvPr id="5" name="Group 4"/>
          <p:cNvGrpSpPr/>
          <p:nvPr/>
        </p:nvGrpSpPr>
        <p:grpSpPr>
          <a:xfrm>
            <a:off x="9688407" y="0"/>
            <a:ext cx="3633495" cy="2838586"/>
            <a:chOff x="1775520" y="808463"/>
            <a:chExt cx="5328592" cy="3175905"/>
          </a:xfrm>
        </p:grpSpPr>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2936" y="1275826"/>
              <a:ext cx="2611176" cy="2708542"/>
            </a:xfrm>
            <a:prstGeom prst="rect">
              <a:avLst/>
            </a:prstGeom>
            <a:noFill/>
            <a:extLst>
              <a:ext uri="{909E8E84-426E-40DD-AFC4-6F175D3DCCD1}">
                <a14:hiddenFill xmlns:a14="http://schemas.microsoft.com/office/drawing/2010/main">
                  <a:solidFill>
                    <a:srgbClr val="FFFFFF"/>
                  </a:solidFill>
                </a14:hiddenFill>
              </a:ext>
            </a:extLst>
          </p:spPr>
        </p:pic>
        <p:sp>
          <p:nvSpPr>
            <p:cNvPr id="7" name="Equal 6"/>
            <p:cNvSpPr/>
            <p:nvPr/>
          </p:nvSpPr>
          <p:spPr>
            <a:xfrm>
              <a:off x="4366894" y="2439453"/>
              <a:ext cx="196439" cy="156409"/>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8" name="TextBox 7"/>
            <p:cNvSpPr txBox="1"/>
            <p:nvPr/>
          </p:nvSpPr>
          <p:spPr>
            <a:xfrm>
              <a:off x="3236332" y="808463"/>
              <a:ext cx="2376264" cy="369332"/>
            </a:xfrm>
            <a:prstGeom prst="rect">
              <a:avLst/>
            </a:prstGeom>
            <a:noFill/>
          </p:spPr>
          <p:txBody>
            <a:bodyPr wrap="square" rtlCol="0">
              <a:spAutoFit/>
            </a:bodyPr>
            <a:lstStyle/>
            <a:p>
              <a:pPr algn="ctr"/>
              <a:r>
                <a:rPr lang="en-AU" b="1">
                  <a:cs typeface="Arial" panose="020B0604020202020204" pitchFamily="34" charset="0"/>
                </a:rPr>
                <a:t>INPUT </a:t>
              </a:r>
              <a:r>
                <a:rPr lang="en-AU">
                  <a:cs typeface="Arial" panose="020B0604020202020204" pitchFamily="34" charset="0"/>
                </a:rPr>
                <a:t>(</a:t>
              </a:r>
              <a:r>
                <a:rPr lang="en-AU" b="1">
                  <a:solidFill>
                    <a:srgbClr val="C00000"/>
                  </a:solidFill>
                  <a:cs typeface="Arial" panose="020B0604020202020204" pitchFamily="34" charset="0"/>
                </a:rPr>
                <a:t>WOF</a:t>
              </a:r>
              <a:r>
                <a:rPr lang="en-AU" b="1">
                  <a:solidFill>
                    <a:srgbClr val="00B050"/>
                  </a:solidFill>
                  <a:cs typeface="Arial" panose="020B0604020202020204" pitchFamily="34" charset="0"/>
                </a:rPr>
                <a:t> </a:t>
              </a:r>
              <a:r>
                <a:rPr lang="en-AU" b="1">
                  <a:cs typeface="Arial" panose="020B0604020202020204" pitchFamily="34" charset="0"/>
                </a:rPr>
                <a:t>SOM</a:t>
              </a:r>
              <a:r>
                <a:rPr lang="en-AU">
                  <a:cs typeface="Arial" panose="020B0604020202020204" pitchFamily="34" charset="0"/>
                </a:rPr>
                <a:t>) </a:t>
              </a:r>
            </a:p>
          </p:txBody>
        </p:sp>
        <p:sp>
          <p:nvSpPr>
            <p:cNvPr id="9" name="TextBox 8"/>
            <p:cNvSpPr txBox="1"/>
            <p:nvPr/>
          </p:nvSpPr>
          <p:spPr>
            <a:xfrm>
              <a:off x="2129542" y="1016751"/>
              <a:ext cx="1706145" cy="307777"/>
            </a:xfrm>
            <a:prstGeom prst="rect">
              <a:avLst/>
            </a:prstGeom>
            <a:noFill/>
          </p:spPr>
          <p:txBody>
            <a:bodyPr wrap="square" rtlCol="0">
              <a:spAutoFit/>
            </a:bodyPr>
            <a:lstStyle/>
            <a:p>
              <a:pPr algn="ctr"/>
              <a:r>
                <a:rPr lang="en-AU" sz="1400">
                  <a:cs typeface="Arial" panose="020B0604020202020204" pitchFamily="34" charset="0"/>
                </a:rPr>
                <a:t>Individual </a:t>
              </a:r>
              <a:r>
                <a:rPr lang="en-AU" sz="1400" b="1">
                  <a:solidFill>
                    <a:srgbClr val="C00000"/>
                  </a:solidFill>
                  <a:cs typeface="Arial" panose="020B0604020202020204" pitchFamily="34" charset="0"/>
                </a:rPr>
                <a:t>W1</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5520" y="1275826"/>
              <a:ext cx="2610316" cy="2680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11485902" y="-1697"/>
            <a:ext cx="2489989" cy="3206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10052845" y="105878"/>
            <a:ext cx="1536533" cy="311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677615" y="5656219"/>
            <a:ext cx="3308983" cy="830997"/>
          </a:xfrm>
          <a:prstGeom prst="rect">
            <a:avLst/>
          </a:prstGeom>
          <a:noFill/>
        </p:spPr>
        <p:txBody>
          <a:bodyPr wrap="none" rtlCol="0">
            <a:spAutoFit/>
          </a:bodyPr>
          <a:lstStyle/>
          <a:p>
            <a:r>
              <a:rPr lang="en-AU" sz="2800" b="1">
                <a:solidFill>
                  <a:schemeClr val="accent2">
                    <a:lumMod val="50000"/>
                  </a:schemeClr>
                </a:solidFill>
              </a:rPr>
              <a:t>DECISION ANALYTICS</a:t>
            </a:r>
          </a:p>
          <a:p>
            <a:r>
              <a:rPr lang="en-AU" sz="2000" i="1">
                <a:solidFill>
                  <a:schemeClr val="accent2">
                    <a:lumMod val="50000"/>
                  </a:schemeClr>
                </a:solidFill>
              </a:rPr>
              <a:t>Quantitative benchmarking</a:t>
            </a:r>
          </a:p>
        </p:txBody>
      </p:sp>
      <p:sp>
        <p:nvSpPr>
          <p:cNvPr id="15" name="TextBox 14"/>
          <p:cNvSpPr txBox="1"/>
          <p:nvPr/>
        </p:nvSpPr>
        <p:spPr>
          <a:xfrm>
            <a:off x="1811458" y="5747440"/>
            <a:ext cx="2251963" cy="523220"/>
          </a:xfrm>
          <a:prstGeom prst="rect">
            <a:avLst/>
          </a:prstGeom>
          <a:noFill/>
        </p:spPr>
        <p:txBody>
          <a:bodyPr wrap="none" rtlCol="0">
            <a:spAutoFit/>
          </a:bodyPr>
          <a:lstStyle/>
          <a:p>
            <a:r>
              <a:rPr lang="en-AU" sz="2800" b="1">
                <a:solidFill>
                  <a:schemeClr val="accent2">
                    <a:lumMod val="50000"/>
                  </a:schemeClr>
                </a:solidFill>
              </a:rPr>
              <a:t>DATA MINING</a:t>
            </a:r>
          </a:p>
        </p:txBody>
      </p:sp>
      <p:sp>
        <p:nvSpPr>
          <p:cNvPr id="14" name="Curved Right Arrow 13"/>
          <p:cNvSpPr/>
          <p:nvPr/>
        </p:nvSpPr>
        <p:spPr>
          <a:xfrm rot="17790466">
            <a:off x="4446142" y="5158974"/>
            <a:ext cx="817483" cy="1847953"/>
          </a:xfrm>
          <a:prstGeom prst="curv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7172" name="Picture 4" descr="Knowledge Discove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33" y="330105"/>
            <a:ext cx="4321435" cy="54051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8708" y="5820517"/>
            <a:ext cx="1581202" cy="923330"/>
          </a:xfrm>
          <a:prstGeom prst="rect">
            <a:avLst/>
          </a:prstGeom>
          <a:noFill/>
        </p:spPr>
        <p:txBody>
          <a:bodyPr wrap="none" rtlCol="0">
            <a:spAutoFit/>
          </a:bodyPr>
          <a:lstStyle/>
          <a:p>
            <a:r>
              <a:rPr lang="en-AU" err="1">
                <a:solidFill>
                  <a:schemeClr val="accent2">
                    <a:lumMod val="50000"/>
                  </a:schemeClr>
                </a:solidFill>
              </a:rPr>
              <a:t>Preprocessing</a:t>
            </a:r>
            <a:endParaRPr lang="en-AU">
              <a:solidFill>
                <a:schemeClr val="accent2">
                  <a:lumMod val="50000"/>
                </a:schemeClr>
              </a:solidFill>
            </a:endParaRPr>
          </a:p>
          <a:p>
            <a:r>
              <a:rPr lang="en-AU" err="1">
                <a:solidFill>
                  <a:schemeClr val="accent2">
                    <a:lumMod val="50000"/>
                  </a:schemeClr>
                </a:solidFill>
              </a:rPr>
              <a:t>Midprocessing</a:t>
            </a:r>
            <a:endParaRPr lang="en-AU">
              <a:solidFill>
                <a:schemeClr val="accent2">
                  <a:lumMod val="50000"/>
                </a:schemeClr>
              </a:solidFill>
            </a:endParaRPr>
          </a:p>
          <a:p>
            <a:r>
              <a:rPr lang="en-AU" err="1">
                <a:solidFill>
                  <a:schemeClr val="accent2">
                    <a:lumMod val="50000"/>
                  </a:schemeClr>
                </a:solidFill>
              </a:rPr>
              <a:t>Postprocessing</a:t>
            </a:r>
            <a:endParaRPr lang="en-AU">
              <a:solidFill>
                <a:schemeClr val="accent2">
                  <a:lumMod val="50000"/>
                </a:schemeClr>
              </a:solidFill>
            </a:endParaRPr>
          </a:p>
        </p:txBody>
      </p:sp>
      <p:sp>
        <p:nvSpPr>
          <p:cNvPr id="19" name="TextBox 18"/>
          <p:cNvSpPr txBox="1"/>
          <p:nvPr/>
        </p:nvSpPr>
        <p:spPr>
          <a:xfrm>
            <a:off x="9929810" y="5543609"/>
            <a:ext cx="2158732" cy="923330"/>
          </a:xfrm>
          <a:prstGeom prst="rect">
            <a:avLst/>
          </a:prstGeom>
          <a:noFill/>
        </p:spPr>
        <p:txBody>
          <a:bodyPr wrap="none" rtlCol="0">
            <a:spAutoFit/>
          </a:bodyPr>
          <a:lstStyle/>
          <a:p>
            <a:r>
              <a:rPr lang="en-AU">
                <a:solidFill>
                  <a:schemeClr val="accent2">
                    <a:lumMod val="50000"/>
                  </a:schemeClr>
                </a:solidFill>
              </a:rPr>
              <a:t>Knowledge discovery</a:t>
            </a:r>
          </a:p>
          <a:p>
            <a:r>
              <a:rPr lang="en-AU">
                <a:solidFill>
                  <a:schemeClr val="accent2">
                    <a:lumMod val="50000"/>
                  </a:schemeClr>
                </a:solidFill>
              </a:rPr>
              <a:t>End-users</a:t>
            </a:r>
          </a:p>
          <a:p>
            <a:r>
              <a:rPr lang="en-AU">
                <a:solidFill>
                  <a:schemeClr val="accent2">
                    <a:lumMod val="50000"/>
                  </a:schemeClr>
                </a:solidFill>
              </a:rPr>
              <a:t>Experiencers</a:t>
            </a:r>
          </a:p>
        </p:txBody>
      </p:sp>
      <p:sp>
        <p:nvSpPr>
          <p:cNvPr id="20" name="TextBox 19"/>
          <p:cNvSpPr txBox="1"/>
          <p:nvPr/>
        </p:nvSpPr>
        <p:spPr>
          <a:xfrm>
            <a:off x="8935708" y="5825751"/>
            <a:ext cx="971741" cy="646331"/>
          </a:xfrm>
          <a:prstGeom prst="rect">
            <a:avLst/>
          </a:prstGeom>
          <a:noFill/>
        </p:spPr>
        <p:txBody>
          <a:bodyPr wrap="none" rtlCol="0">
            <a:spAutoFit/>
          </a:bodyPr>
          <a:lstStyle/>
          <a:p>
            <a:r>
              <a:rPr lang="en-AU" i="1">
                <a:solidFill>
                  <a:schemeClr val="accent2">
                    <a:lumMod val="50000"/>
                  </a:schemeClr>
                </a:solidFill>
              </a:rPr>
              <a:t>Domain </a:t>
            </a:r>
          </a:p>
          <a:p>
            <a:r>
              <a:rPr lang="en-AU" i="1">
                <a:solidFill>
                  <a:schemeClr val="accent2">
                    <a:lumMod val="50000"/>
                  </a:schemeClr>
                </a:solidFill>
              </a:rPr>
              <a:t>Experts</a:t>
            </a:r>
          </a:p>
        </p:txBody>
      </p:sp>
      <p:sp>
        <p:nvSpPr>
          <p:cNvPr id="17" name="Rectangle 16"/>
          <p:cNvSpPr/>
          <p:nvPr/>
        </p:nvSpPr>
        <p:spPr>
          <a:xfrm>
            <a:off x="5029663" y="242098"/>
            <a:ext cx="6559716" cy="28280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18" name="TextBox 17"/>
          <p:cNvSpPr txBox="1"/>
          <p:nvPr/>
        </p:nvSpPr>
        <p:spPr>
          <a:xfrm>
            <a:off x="3664905" y="2099922"/>
            <a:ext cx="1221808" cy="2031325"/>
          </a:xfrm>
          <a:prstGeom prst="rect">
            <a:avLst/>
          </a:prstGeom>
          <a:noFill/>
        </p:spPr>
        <p:txBody>
          <a:bodyPr wrap="none" rtlCol="0">
            <a:spAutoFit/>
          </a:bodyPr>
          <a:lstStyle/>
          <a:p>
            <a:pPr algn="ctr"/>
            <a:r>
              <a:rPr lang="en-AU"/>
              <a:t>TACIT</a:t>
            </a:r>
          </a:p>
          <a:p>
            <a:pPr algn="ctr"/>
            <a:r>
              <a:rPr lang="en-AU"/>
              <a:t>Knowledge</a:t>
            </a:r>
          </a:p>
          <a:p>
            <a:pPr algn="ctr"/>
            <a:endParaRPr lang="en-AU"/>
          </a:p>
          <a:p>
            <a:pPr algn="ctr"/>
            <a:endParaRPr lang="en-AU"/>
          </a:p>
          <a:p>
            <a:pPr algn="ctr"/>
            <a:endParaRPr lang="en-AU"/>
          </a:p>
          <a:p>
            <a:pPr algn="ctr"/>
            <a:r>
              <a:rPr lang="en-AU"/>
              <a:t>FORMAL</a:t>
            </a:r>
          </a:p>
          <a:p>
            <a:pPr algn="ctr"/>
            <a:r>
              <a:rPr lang="en-AU"/>
              <a:t>Knowledge</a:t>
            </a:r>
          </a:p>
        </p:txBody>
      </p:sp>
      <p:sp>
        <p:nvSpPr>
          <p:cNvPr id="21" name="Down Arrow 20"/>
          <p:cNvSpPr/>
          <p:nvPr/>
        </p:nvSpPr>
        <p:spPr>
          <a:xfrm>
            <a:off x="4120000" y="2715054"/>
            <a:ext cx="288757" cy="63526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Down Arrow 20">
            <a:extLst>
              <a:ext uri="{FF2B5EF4-FFF2-40B4-BE49-F238E27FC236}">
                <a16:creationId xmlns:a16="http://schemas.microsoft.com/office/drawing/2014/main" id="{A8FD82F6-2D8B-E59D-CA15-9638F964F91A}"/>
              </a:ext>
            </a:extLst>
          </p:cNvPr>
          <p:cNvSpPr/>
          <p:nvPr/>
        </p:nvSpPr>
        <p:spPr>
          <a:xfrm>
            <a:off x="4101728" y="4385292"/>
            <a:ext cx="295599" cy="88931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088B299-F175-CDA4-81CE-9A47EEAF56CE}"/>
              </a:ext>
            </a:extLst>
          </p:cNvPr>
          <p:cNvSpPr txBox="1"/>
          <p:nvPr/>
        </p:nvSpPr>
        <p:spPr>
          <a:xfrm>
            <a:off x="61600" y="-8313"/>
            <a:ext cx="5396221" cy="738664"/>
          </a:xfrm>
          <a:prstGeom prst="rect">
            <a:avLst/>
          </a:prstGeom>
          <a:noFill/>
        </p:spPr>
        <p:txBody>
          <a:bodyPr wrap="none" rtlCol="0">
            <a:spAutoFit/>
          </a:bodyPr>
          <a:lstStyle/>
          <a:p>
            <a:r>
              <a:rPr lang="en-AU" sz="2400" b="1"/>
              <a:t>MEANING PROVIDED BY EXPERTS -</a:t>
            </a:r>
            <a:r>
              <a:rPr lang="en-AU" sz="2400" b="1" err="1"/>
              <a:t>EbCA</a:t>
            </a:r>
            <a:endParaRPr lang="en-AU" sz="1800">
              <a:effectLst/>
              <a:latin typeface="Times New Roman" panose="02020603050405020304" pitchFamily="18" charset="0"/>
              <a:ea typeface="Times New Roman" panose="02020603050405020304" pitchFamily="18" charset="0"/>
            </a:endParaRPr>
          </a:p>
          <a:p>
            <a:endParaRPr lang="en-AU"/>
          </a:p>
        </p:txBody>
      </p:sp>
      <p:sp>
        <p:nvSpPr>
          <p:cNvPr id="24" name="TextBox 23">
            <a:extLst>
              <a:ext uri="{FF2B5EF4-FFF2-40B4-BE49-F238E27FC236}">
                <a16:creationId xmlns:a16="http://schemas.microsoft.com/office/drawing/2014/main" id="{6CA66B76-15BC-B014-6D2E-F306024F7DCA}"/>
              </a:ext>
            </a:extLst>
          </p:cNvPr>
          <p:cNvSpPr txBox="1"/>
          <p:nvPr/>
        </p:nvSpPr>
        <p:spPr>
          <a:xfrm>
            <a:off x="8091798" y="6516847"/>
            <a:ext cx="6995160" cy="369332"/>
          </a:xfrm>
          <a:prstGeom prst="rect">
            <a:avLst/>
          </a:prstGeom>
          <a:noFill/>
        </p:spPr>
        <p:txBody>
          <a:bodyPr wrap="square">
            <a:spAutoFit/>
          </a:bodyPr>
          <a:lstStyle/>
          <a:p>
            <a:r>
              <a:rPr lang="en-AU" err="1"/>
              <a:t>Gibert</a:t>
            </a:r>
            <a:r>
              <a:rPr lang="en-AU"/>
              <a:t> et al. </a:t>
            </a:r>
            <a:r>
              <a:rPr lang="en-US" sz="1800">
                <a:effectLst/>
                <a:latin typeface="Times New Roman" panose="02020603050405020304" pitchFamily="18" charset="0"/>
                <a:ea typeface="Times New Roman" panose="02020603050405020304" pitchFamily="18" charset="0"/>
              </a:rPr>
              <a:t>Health Res Policy Syst. 2010</a:t>
            </a:r>
            <a:endParaRPr lang="en-AU"/>
          </a:p>
        </p:txBody>
      </p:sp>
    </p:spTree>
    <p:extLst>
      <p:ext uri="{BB962C8B-B14F-4D97-AF65-F5344CB8AC3E}">
        <p14:creationId xmlns:p14="http://schemas.microsoft.com/office/powerpoint/2010/main" val="120139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5F956-9E56-03B1-4EE3-5F65EA65D641}"/>
              </a:ext>
            </a:extLst>
          </p:cNvPr>
          <p:cNvPicPr>
            <a:picLocks noChangeAspect="1"/>
          </p:cNvPicPr>
          <p:nvPr/>
        </p:nvPicPr>
        <p:blipFill>
          <a:blip r:embed="rId2"/>
          <a:stretch>
            <a:fillRect/>
          </a:stretch>
        </p:blipFill>
        <p:spPr>
          <a:xfrm>
            <a:off x="145065" y="284534"/>
            <a:ext cx="11283951" cy="5087566"/>
          </a:xfrm>
          <a:prstGeom prst="rect">
            <a:avLst/>
          </a:prstGeom>
        </p:spPr>
      </p:pic>
      <p:sp>
        <p:nvSpPr>
          <p:cNvPr id="4" name="TextBox 3">
            <a:extLst>
              <a:ext uri="{FF2B5EF4-FFF2-40B4-BE49-F238E27FC236}">
                <a16:creationId xmlns:a16="http://schemas.microsoft.com/office/drawing/2014/main" id="{4E4C0934-14F3-9432-A7C4-BF27EF11CA95}"/>
              </a:ext>
            </a:extLst>
          </p:cNvPr>
          <p:cNvSpPr txBox="1"/>
          <p:nvPr/>
        </p:nvSpPr>
        <p:spPr>
          <a:xfrm>
            <a:off x="7585379" y="5924034"/>
            <a:ext cx="1691745" cy="369332"/>
          </a:xfrm>
          <a:prstGeom prst="rect">
            <a:avLst/>
          </a:prstGeom>
          <a:noFill/>
        </p:spPr>
        <p:txBody>
          <a:bodyPr wrap="none" rtlCol="0">
            <a:spAutoFit/>
          </a:bodyPr>
          <a:lstStyle/>
          <a:p>
            <a:r>
              <a:rPr lang="en-AU" dirty="0"/>
              <a:t>Furst et al, 2020</a:t>
            </a:r>
          </a:p>
        </p:txBody>
      </p:sp>
      <p:sp>
        <p:nvSpPr>
          <p:cNvPr id="5" name="TextBox 4">
            <a:extLst>
              <a:ext uri="{FF2B5EF4-FFF2-40B4-BE49-F238E27FC236}">
                <a16:creationId xmlns:a16="http://schemas.microsoft.com/office/drawing/2014/main" id="{2C86ED51-B473-A2FF-91D7-394C0EA751B1}"/>
              </a:ext>
            </a:extLst>
          </p:cNvPr>
          <p:cNvSpPr txBox="1"/>
          <p:nvPr/>
        </p:nvSpPr>
        <p:spPr>
          <a:xfrm>
            <a:off x="1293312" y="5970200"/>
            <a:ext cx="6093912" cy="646331"/>
          </a:xfrm>
          <a:prstGeom prst="rect">
            <a:avLst/>
          </a:prstGeom>
          <a:noFill/>
        </p:spPr>
        <p:txBody>
          <a:bodyPr wrap="square">
            <a:spAutoFit/>
          </a:bodyPr>
          <a:lstStyle/>
          <a:p>
            <a:r>
              <a:rPr lang="en-AU" i="0" dirty="0">
                <a:solidFill>
                  <a:srgbClr val="4D5156"/>
                </a:solidFill>
                <a:effectLst/>
                <a:latin typeface="arial" panose="020B0604020202020204" pitchFamily="34" charset="0"/>
              </a:rPr>
              <a:t>Intergovernmental Panel on </a:t>
            </a:r>
            <a:r>
              <a:rPr lang="en-AU" i="0" dirty="0">
                <a:solidFill>
                  <a:srgbClr val="5F6368"/>
                </a:solidFill>
                <a:effectLst/>
                <a:latin typeface="arial" panose="020B0604020202020204" pitchFamily="34" charset="0"/>
              </a:rPr>
              <a:t>Climate Change</a:t>
            </a:r>
            <a:r>
              <a:rPr lang="en-AU" i="0" dirty="0">
                <a:solidFill>
                  <a:srgbClr val="4D5156"/>
                </a:solidFill>
                <a:effectLst/>
                <a:latin typeface="arial" panose="020B0604020202020204" pitchFamily="34" charset="0"/>
              </a:rPr>
              <a:t>. https://www.ipcc.ch/sr15/ </a:t>
            </a:r>
            <a:r>
              <a:rPr lang="en-AU" i="0" dirty="0">
                <a:solidFill>
                  <a:srgbClr val="5F6368"/>
                </a:solidFill>
                <a:effectLst/>
                <a:latin typeface="arial" panose="020B0604020202020204" pitchFamily="34" charset="0"/>
              </a:rPr>
              <a:t>ISPBE</a:t>
            </a:r>
            <a:r>
              <a:rPr lang="en-AU" i="0" dirty="0">
                <a:solidFill>
                  <a:srgbClr val="4D5156"/>
                </a:solidFill>
                <a:effectLst/>
                <a:latin typeface="arial" panose="020B0604020202020204" pitchFamily="34" charset="0"/>
              </a:rPr>
              <a:t>. </a:t>
            </a:r>
            <a:endParaRPr lang="en-AU" dirty="0"/>
          </a:p>
        </p:txBody>
      </p:sp>
    </p:spTree>
    <p:extLst>
      <p:ext uri="{BB962C8B-B14F-4D97-AF65-F5344CB8AC3E}">
        <p14:creationId xmlns:p14="http://schemas.microsoft.com/office/powerpoint/2010/main" val="2671137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8DA5BBA1-92C2-848D-7D52-0EAEC32971D1}"/>
              </a:ext>
            </a:extLst>
          </p:cNvPr>
          <p:cNvSpPr txBox="1">
            <a:spLocks noChangeArrowheads="1"/>
          </p:cNvSpPr>
          <p:nvPr/>
        </p:nvSpPr>
        <p:spPr bwMode="auto">
          <a:xfrm>
            <a:off x="532719" y="1151453"/>
            <a:ext cx="11126562" cy="4678204"/>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6213" indent="-176213" algn="just">
              <a:spcBef>
                <a:spcPct val="50000"/>
              </a:spcBef>
            </a:pPr>
            <a:r>
              <a:rPr lang="en-GB" altLang="es-ES" sz="2800" b="1" dirty="0">
                <a:effectLst>
                  <a:outerShdw blurRad="38100" dist="38100" dir="2700000" algn="tl">
                    <a:srgbClr val="000000">
                      <a:alpha val="43137"/>
                    </a:srgbClr>
                  </a:outerShdw>
                </a:effectLst>
                <a:latin typeface="+mn-lt"/>
              </a:rPr>
              <a:t> Balance</a:t>
            </a:r>
            <a:r>
              <a:rPr lang="en-GB" altLang="es-ES" sz="2400" dirty="0">
                <a:latin typeface="+mn-lt"/>
              </a:rPr>
              <a:t> between </a:t>
            </a:r>
            <a:r>
              <a:rPr lang="en-GB" altLang="es-ES" sz="2400" b="1" u="sng" dirty="0">
                <a:latin typeface="+mn-lt"/>
              </a:rPr>
              <a:t>inputs</a:t>
            </a:r>
            <a:r>
              <a:rPr lang="en-GB" altLang="es-ES" sz="2400" dirty="0">
                <a:latin typeface="+mn-lt"/>
              </a:rPr>
              <a:t> (resources and expenditures) consumption and </a:t>
            </a:r>
            <a:r>
              <a:rPr lang="en-GB" altLang="es-ES" sz="2400" b="1" u="sng" dirty="0">
                <a:latin typeface="+mn-lt"/>
              </a:rPr>
              <a:t>outputs</a:t>
            </a:r>
            <a:r>
              <a:rPr lang="en-GB" altLang="es-ES" sz="2400" dirty="0">
                <a:latin typeface="+mn-lt"/>
              </a:rPr>
              <a:t> (outcomes directly related to the inputs) production in a set of </a:t>
            </a:r>
            <a:r>
              <a:rPr lang="en-GB" altLang="es-ES" sz="2400" b="1" u="sng" dirty="0">
                <a:latin typeface="+mn-lt"/>
              </a:rPr>
              <a:t>comparable decision making units</a:t>
            </a:r>
            <a:r>
              <a:rPr lang="en-GB" altLang="es-ES" sz="2400" dirty="0">
                <a:latin typeface="+mn-lt"/>
              </a:rPr>
              <a:t> (DMU, MH services, areas, etc.).</a:t>
            </a:r>
          </a:p>
          <a:p>
            <a:pPr marL="176213" indent="-176213" algn="just">
              <a:spcBef>
                <a:spcPct val="50000"/>
              </a:spcBef>
            </a:pPr>
            <a:r>
              <a:rPr lang="en-GB" altLang="es-ES" sz="2400" dirty="0">
                <a:latin typeface="+mn-lt"/>
              </a:rPr>
              <a:t>Allows decision makers and researchers </a:t>
            </a:r>
            <a:r>
              <a:rPr lang="en-GB" altLang="es-ES" sz="2800" b="1" dirty="0">
                <a:effectLst>
                  <a:outerShdw blurRad="38100" dist="38100" dir="2700000" algn="tl">
                    <a:srgbClr val="000000">
                      <a:alpha val="43137"/>
                    </a:srgbClr>
                  </a:outerShdw>
                </a:effectLst>
                <a:latin typeface="+mn-lt"/>
              </a:rPr>
              <a:t>to identify potential improvements</a:t>
            </a:r>
            <a:r>
              <a:rPr lang="en-GB" altLang="es-ES" sz="2400" dirty="0">
                <a:latin typeface="+mn-lt"/>
              </a:rPr>
              <a:t> in selected DMU (health services, areas, etc.) and ecosystems (sets of DMU) as well as to carry out benchmarking processes. </a:t>
            </a:r>
          </a:p>
          <a:p>
            <a:pPr marL="176213" indent="-176213" algn="just">
              <a:spcBef>
                <a:spcPct val="50000"/>
              </a:spcBef>
            </a:pPr>
            <a:r>
              <a:rPr lang="en-GB" altLang="es-ES" sz="2400" dirty="0">
                <a:latin typeface="+mn-lt"/>
              </a:rPr>
              <a:t>Maximum 1 (the DMU is completely efficient): according to the balance of inputs/outputs of the DMU set, this DMU shows the best –it is not possible to improve it-; minimum 0 (the DMU is completely inefficient)</a:t>
            </a:r>
            <a:r>
              <a:rPr lang="en-GB" altLang="es-ES" sz="2400" dirty="0"/>
              <a:t>: according to the balance of inputs/outputs of the DMU set, this DMU shows the worse –it is possible to improve it-</a:t>
            </a:r>
            <a:r>
              <a:rPr lang="en-GB" altLang="es-ES" sz="2400" dirty="0">
                <a:latin typeface="+mn-lt"/>
              </a:rPr>
              <a:t>.</a:t>
            </a:r>
          </a:p>
        </p:txBody>
      </p:sp>
      <p:sp>
        <p:nvSpPr>
          <p:cNvPr id="6" name="Title 1">
            <a:extLst>
              <a:ext uri="{FF2B5EF4-FFF2-40B4-BE49-F238E27FC236}">
                <a16:creationId xmlns:a16="http://schemas.microsoft.com/office/drawing/2014/main" id="{6418E089-0156-96FA-20D9-5937D26900B7}"/>
              </a:ext>
            </a:extLst>
          </p:cNvPr>
          <p:cNvSpPr txBox="1">
            <a:spLocks/>
          </p:cNvSpPr>
          <p:nvPr/>
        </p:nvSpPr>
        <p:spPr>
          <a:xfrm>
            <a:off x="142082" y="116184"/>
            <a:ext cx="9520902"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DSS: RELATIVE TECHNICAL EFFICIENCY </a:t>
            </a:r>
          </a:p>
        </p:txBody>
      </p:sp>
    </p:spTree>
    <p:extLst>
      <p:ext uri="{BB962C8B-B14F-4D97-AF65-F5344CB8AC3E}">
        <p14:creationId xmlns:p14="http://schemas.microsoft.com/office/powerpoint/2010/main" val="377876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42DC-3AAC-F48D-C90B-F4E622E0F263}"/>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9214A062-9101-9AE0-0EC3-0971E3D33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111" y="714030"/>
            <a:ext cx="6259489" cy="35804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9780443057212: Evidence-based Healthcare">
            <a:extLst>
              <a:ext uri="{FF2B5EF4-FFF2-40B4-BE49-F238E27FC236}">
                <a16:creationId xmlns:a16="http://schemas.microsoft.com/office/drawing/2014/main" id="{AD848499-27DE-922C-5CDB-84871AA89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17" y="302517"/>
            <a:ext cx="2228883" cy="32924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D5112C-61E7-CBF3-40E2-AD72B520BE38}"/>
              </a:ext>
            </a:extLst>
          </p:cNvPr>
          <p:cNvSpPr txBox="1"/>
          <p:nvPr/>
        </p:nvSpPr>
        <p:spPr>
          <a:xfrm>
            <a:off x="2979530" y="345597"/>
            <a:ext cx="5600799" cy="1200329"/>
          </a:xfrm>
          <a:prstGeom prst="rect">
            <a:avLst/>
          </a:prstGeom>
          <a:noFill/>
          <a:ln>
            <a:solidFill>
              <a:schemeClr val="tx1"/>
            </a:solidFill>
          </a:ln>
        </p:spPr>
        <p:txBody>
          <a:bodyPr wrap="square">
            <a:spAutoFit/>
          </a:bodyPr>
          <a:lstStyle/>
          <a:p>
            <a:r>
              <a:rPr lang="en-AU" b="0" i="0" dirty="0">
                <a:solidFill>
                  <a:srgbClr val="666666"/>
                </a:solidFill>
                <a:effectLst/>
                <a:latin typeface="Nexus Sans Pro"/>
              </a:rPr>
              <a:t>Maynard, A., Sackett, D. L., Rosenberg, W. M. C., Muir Gray, J. A., Haynes, R. B., &amp; Richardson, S. (1996). Cost effectiveness and equity are ignored [13]. </a:t>
            </a:r>
            <a:r>
              <a:rPr lang="en-AU" b="0" i="1" dirty="0">
                <a:solidFill>
                  <a:srgbClr val="666666"/>
                </a:solidFill>
                <a:effectLst/>
                <a:latin typeface="Nexus Sans Pro"/>
              </a:rPr>
              <a:t>British Medical Journal</a:t>
            </a:r>
            <a:r>
              <a:rPr lang="en-AU" b="0" i="0" dirty="0">
                <a:solidFill>
                  <a:srgbClr val="666666"/>
                </a:solidFill>
                <a:effectLst/>
                <a:latin typeface="Nexus Sans Pro"/>
              </a:rPr>
              <a:t>, </a:t>
            </a:r>
            <a:r>
              <a:rPr lang="en-AU" b="0" i="1" dirty="0">
                <a:solidFill>
                  <a:srgbClr val="666666"/>
                </a:solidFill>
                <a:effectLst/>
                <a:latin typeface="Nexus Sans Pro"/>
              </a:rPr>
              <a:t>313</a:t>
            </a:r>
            <a:r>
              <a:rPr lang="en-AU" b="0" i="0" dirty="0">
                <a:solidFill>
                  <a:srgbClr val="666666"/>
                </a:solidFill>
                <a:effectLst/>
                <a:latin typeface="Nexus Sans Pro"/>
              </a:rPr>
              <a:t>(7050), 170-171.</a:t>
            </a:r>
            <a:endParaRPr lang="en-AU" dirty="0"/>
          </a:p>
        </p:txBody>
      </p:sp>
      <p:pic>
        <p:nvPicPr>
          <p:cNvPr id="2052" name="Picture 4" descr="Oxford Walks">
            <a:extLst>
              <a:ext uri="{FF2B5EF4-FFF2-40B4-BE49-F238E27FC236}">
                <a16:creationId xmlns:a16="http://schemas.microsoft.com/office/drawing/2014/main" id="{21BF4113-ADA6-A372-BDA3-6333EBE0E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977" y="1644895"/>
            <a:ext cx="1667981" cy="18372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74AE634-D762-CEFD-1A0B-A4007B826D78}"/>
              </a:ext>
            </a:extLst>
          </p:cNvPr>
          <p:cNvSpPr txBox="1"/>
          <p:nvPr/>
        </p:nvSpPr>
        <p:spPr>
          <a:xfrm>
            <a:off x="6732317" y="2270793"/>
            <a:ext cx="2480153" cy="914400"/>
          </a:xfrm>
          <a:prstGeom prst="rect">
            <a:avLst/>
          </a:prstGeom>
        </p:spPr>
        <p:txBody>
          <a:bodyPr vert="horz" wrap="none" lIns="0" tIns="0" rIns="0" bIns="0" numCol="2" spcCol="360000" rtlCol="0" anchor="ctr" anchorCtr="0">
            <a:normAutofit/>
          </a:bodyPr>
          <a:lstStyle/>
          <a:p>
            <a:pPr algn="l">
              <a:spcBef>
                <a:spcPts val="1200"/>
              </a:spcBef>
            </a:pPr>
            <a:r>
              <a:rPr lang="en-AU" sz="4000" dirty="0"/>
              <a:t>RCT</a:t>
            </a:r>
          </a:p>
        </p:txBody>
      </p:sp>
      <p:sp>
        <p:nvSpPr>
          <p:cNvPr id="13" name="Arrow: Right 12">
            <a:extLst>
              <a:ext uri="{FF2B5EF4-FFF2-40B4-BE49-F238E27FC236}">
                <a16:creationId xmlns:a16="http://schemas.microsoft.com/office/drawing/2014/main" id="{56205363-150B-9275-FACA-F8082BBF5586}"/>
              </a:ext>
            </a:extLst>
          </p:cNvPr>
          <p:cNvSpPr/>
          <p:nvPr/>
        </p:nvSpPr>
        <p:spPr>
          <a:xfrm>
            <a:off x="5389323" y="2496261"/>
            <a:ext cx="701458" cy="463463"/>
          </a:xfrm>
          <a:prstGeom prst="rightArrow">
            <a:avLst/>
          </a:prstGeom>
          <a:solidFill>
            <a:schemeClr val="accent3">
              <a:lumMod val="60000"/>
              <a:lumOff val="4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n>
                <a:solidFill>
                  <a:schemeClr val="accent1">
                    <a:lumMod val="50000"/>
                  </a:schemeClr>
                </a:solidFill>
              </a:ln>
            </a:endParaRPr>
          </a:p>
        </p:txBody>
      </p:sp>
      <p:pic>
        <p:nvPicPr>
          <p:cNvPr id="5" name="Picture 4">
            <a:extLst>
              <a:ext uri="{FF2B5EF4-FFF2-40B4-BE49-F238E27FC236}">
                <a16:creationId xmlns:a16="http://schemas.microsoft.com/office/drawing/2014/main" id="{80947A3D-5DB1-ED2D-44B4-D6D8249B08BF}"/>
              </a:ext>
            </a:extLst>
          </p:cNvPr>
          <p:cNvPicPr>
            <a:picLocks noChangeAspect="1"/>
          </p:cNvPicPr>
          <p:nvPr/>
        </p:nvPicPr>
        <p:blipFill>
          <a:blip r:embed="rId5"/>
          <a:stretch>
            <a:fillRect/>
          </a:stretch>
        </p:blipFill>
        <p:spPr>
          <a:xfrm>
            <a:off x="514317" y="3782860"/>
            <a:ext cx="2228883" cy="2940737"/>
          </a:xfrm>
          <a:prstGeom prst="rect">
            <a:avLst/>
          </a:prstGeom>
          <a:ln>
            <a:solidFill>
              <a:schemeClr val="tx1"/>
            </a:solidFill>
          </a:ln>
        </p:spPr>
      </p:pic>
      <p:pic>
        <p:nvPicPr>
          <p:cNvPr id="1026" name="Picture 2" descr="faculty">
            <a:extLst>
              <a:ext uri="{FF2B5EF4-FFF2-40B4-BE49-F238E27FC236}">
                <a16:creationId xmlns:a16="http://schemas.microsoft.com/office/drawing/2014/main" id="{F4D91AF9-DDC0-EBFD-BDC6-18DE89088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720" y="4496558"/>
            <a:ext cx="1755061" cy="1837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5AFCA21-2682-927A-0518-15C8CDCCEB7D}"/>
              </a:ext>
            </a:extLst>
          </p:cNvPr>
          <p:cNvPicPr>
            <a:picLocks noChangeAspect="1"/>
          </p:cNvPicPr>
          <p:nvPr/>
        </p:nvPicPr>
        <p:blipFill>
          <a:blip r:embed="rId7"/>
          <a:stretch>
            <a:fillRect/>
          </a:stretch>
        </p:blipFill>
        <p:spPr>
          <a:xfrm>
            <a:off x="4846111" y="4268876"/>
            <a:ext cx="7057623" cy="1095983"/>
          </a:xfrm>
          <a:prstGeom prst="rect">
            <a:avLst/>
          </a:prstGeom>
        </p:spPr>
      </p:pic>
      <p:sp>
        <p:nvSpPr>
          <p:cNvPr id="15" name="TextBox 14">
            <a:extLst>
              <a:ext uri="{FF2B5EF4-FFF2-40B4-BE49-F238E27FC236}">
                <a16:creationId xmlns:a16="http://schemas.microsoft.com/office/drawing/2014/main" id="{F9DF9FF3-08ED-64B0-AA1F-36829D79D5E1}"/>
              </a:ext>
            </a:extLst>
          </p:cNvPr>
          <p:cNvSpPr txBox="1"/>
          <p:nvPr/>
        </p:nvSpPr>
        <p:spPr>
          <a:xfrm>
            <a:off x="6327111" y="5842414"/>
            <a:ext cx="8693065" cy="914400"/>
          </a:xfrm>
          <a:prstGeom prst="rect">
            <a:avLst/>
          </a:prstGeom>
        </p:spPr>
        <p:txBody>
          <a:bodyPr vert="horz" wrap="none" lIns="0" tIns="0" rIns="0" bIns="0" numCol="2" spcCol="360000" rtlCol="0" anchor="ctr" anchorCtr="0">
            <a:normAutofit fontScale="85000" lnSpcReduction="20000"/>
          </a:bodyPr>
          <a:lstStyle/>
          <a:p>
            <a:pPr algn="l">
              <a:spcBef>
                <a:spcPts val="1200"/>
              </a:spcBef>
            </a:pPr>
            <a:r>
              <a:rPr lang="en-AU" sz="1800" dirty="0" err="1"/>
              <a:t>Coste</a:t>
            </a:r>
            <a:r>
              <a:rPr lang="en-AU" sz="1800" dirty="0"/>
              <a:t> </a:t>
            </a:r>
            <a:r>
              <a:rPr lang="en-AU" sz="1800" dirty="0" err="1"/>
              <a:t>como</a:t>
            </a:r>
            <a:r>
              <a:rPr lang="en-AU" sz="1800" dirty="0"/>
              <a:t> </a:t>
            </a:r>
            <a:r>
              <a:rPr lang="en-AU" sz="1800" dirty="0" err="1"/>
              <a:t>prioridad</a:t>
            </a:r>
            <a:r>
              <a:rPr lang="en-AU" sz="1800" dirty="0"/>
              <a:t>?</a:t>
            </a:r>
          </a:p>
          <a:p>
            <a:pPr algn="l">
              <a:spcBef>
                <a:spcPts val="1200"/>
              </a:spcBef>
            </a:pPr>
            <a:r>
              <a:rPr lang="en-AU" dirty="0" err="1"/>
              <a:t>Importancia</a:t>
            </a:r>
            <a:r>
              <a:rPr lang="en-AU" dirty="0"/>
              <a:t> de </a:t>
            </a:r>
            <a:r>
              <a:rPr lang="en-AU" dirty="0" err="1"/>
              <a:t>efectividad</a:t>
            </a:r>
            <a:r>
              <a:rPr lang="en-AU" dirty="0"/>
              <a:t> </a:t>
            </a:r>
            <a:r>
              <a:rPr lang="en-AU" dirty="0" err="1"/>
              <a:t>relativa</a:t>
            </a:r>
            <a:endParaRPr lang="en-AU" dirty="0"/>
          </a:p>
          <a:p>
            <a:pPr algn="l">
              <a:spcBef>
                <a:spcPts val="1200"/>
              </a:spcBef>
            </a:pPr>
            <a:r>
              <a:rPr lang="en-AU" dirty="0" err="1"/>
              <a:t>Incertidumbre</a:t>
            </a:r>
            <a:r>
              <a:rPr lang="en-AU" dirty="0"/>
              <a:t> </a:t>
            </a:r>
            <a:r>
              <a:rPr lang="en-AU" dirty="0" err="1"/>
              <a:t>sobre</a:t>
            </a:r>
            <a:r>
              <a:rPr lang="en-AU" dirty="0"/>
              <a:t> </a:t>
            </a:r>
            <a:r>
              <a:rPr lang="en-AU" dirty="0" err="1"/>
              <a:t>costes</a:t>
            </a:r>
            <a:endParaRPr lang="en-AU" dirty="0"/>
          </a:p>
          <a:p>
            <a:pPr algn="l">
              <a:spcBef>
                <a:spcPts val="1200"/>
              </a:spcBef>
            </a:pPr>
            <a:endParaRPr lang="en-AU" dirty="0"/>
          </a:p>
          <a:p>
            <a:pPr algn="l">
              <a:spcBef>
                <a:spcPts val="1200"/>
              </a:spcBef>
            </a:pPr>
            <a:endParaRPr lang="en-AU" dirty="0"/>
          </a:p>
          <a:p>
            <a:pPr algn="l">
              <a:spcBef>
                <a:spcPts val="1200"/>
              </a:spcBef>
            </a:pPr>
            <a:endParaRPr lang="en-AU" dirty="0"/>
          </a:p>
          <a:p>
            <a:pPr algn="l">
              <a:spcBef>
                <a:spcPts val="1200"/>
              </a:spcBef>
            </a:pPr>
            <a:endParaRPr lang="en-AU" dirty="0"/>
          </a:p>
          <a:p>
            <a:pPr algn="l">
              <a:spcBef>
                <a:spcPts val="1200"/>
              </a:spcBef>
            </a:pPr>
            <a:endParaRPr lang="en-AU" dirty="0"/>
          </a:p>
          <a:p>
            <a:pPr algn="l">
              <a:spcBef>
                <a:spcPts val="1200"/>
              </a:spcBef>
            </a:pPr>
            <a:endParaRPr lang="en-AU" sz="1800" dirty="0"/>
          </a:p>
        </p:txBody>
      </p:sp>
    </p:spTree>
    <p:extLst>
      <p:ext uri="{BB962C8B-B14F-4D97-AF65-F5344CB8AC3E}">
        <p14:creationId xmlns:p14="http://schemas.microsoft.com/office/powerpoint/2010/main" val="1896046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8DA5BBA1-92C2-848D-7D52-0EAEC32971D1}"/>
              </a:ext>
            </a:extLst>
          </p:cNvPr>
          <p:cNvSpPr txBox="1">
            <a:spLocks noChangeArrowheads="1"/>
          </p:cNvSpPr>
          <p:nvPr/>
        </p:nvSpPr>
        <p:spPr bwMode="auto">
          <a:xfrm>
            <a:off x="321276" y="1136822"/>
            <a:ext cx="11348211" cy="3847207"/>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6213" indent="-176213" algn="just">
              <a:spcBef>
                <a:spcPct val="50000"/>
              </a:spcBef>
            </a:pPr>
            <a:r>
              <a:rPr lang="en-GB" altLang="es-ES" sz="2800" b="1" dirty="0">
                <a:effectLst>
                  <a:outerShdw blurRad="38100" dist="38100" dir="2700000" algn="tl">
                    <a:srgbClr val="000000">
                      <a:alpha val="43137"/>
                    </a:srgbClr>
                  </a:outerShdw>
                </a:effectLst>
                <a:latin typeface="+mn-lt"/>
              </a:rPr>
              <a:t>Sensitivity</a:t>
            </a:r>
            <a:r>
              <a:rPr lang="en-GB" altLang="es-ES" sz="2400" dirty="0">
                <a:latin typeface="+mn-lt"/>
              </a:rPr>
              <a:t> of an indicator (</a:t>
            </a:r>
            <a:r>
              <a:rPr lang="en-GB" altLang="es-ES" sz="2400" dirty="0" err="1">
                <a:latin typeface="+mn-lt"/>
              </a:rPr>
              <a:t>ie</a:t>
            </a:r>
            <a:r>
              <a:rPr lang="en-GB" altLang="es-ES" sz="2400" dirty="0">
                <a:latin typeface="+mn-lt"/>
              </a:rPr>
              <a:t>. relative technical efficiency) to </a:t>
            </a:r>
            <a:r>
              <a:rPr lang="en-GB" altLang="es-ES" sz="2400" b="1" u="sng" dirty="0">
                <a:latin typeface="+mn-lt"/>
              </a:rPr>
              <a:t>variable (inputs and outputs) value variations</a:t>
            </a:r>
            <a:r>
              <a:rPr lang="en-GB" altLang="es-ES" sz="2400" dirty="0">
                <a:latin typeface="+mn-lt"/>
              </a:rPr>
              <a:t>. The direction of the indicator changes can be also assessed.</a:t>
            </a:r>
          </a:p>
          <a:p>
            <a:pPr marL="176213" indent="-176213" algn="just">
              <a:spcBef>
                <a:spcPct val="50000"/>
              </a:spcBef>
            </a:pPr>
            <a:r>
              <a:rPr lang="en-GB" altLang="es-ES" sz="2400" dirty="0">
                <a:latin typeface="+mn-lt"/>
              </a:rPr>
              <a:t>Allows decision makers to understand the </a:t>
            </a:r>
            <a:r>
              <a:rPr lang="en-GB" altLang="es-ES" sz="2400" b="1" u="sng" dirty="0">
                <a:latin typeface="+mn-lt"/>
              </a:rPr>
              <a:t>sensitivity</a:t>
            </a:r>
            <a:r>
              <a:rPr lang="en-GB" altLang="es-ES" sz="2400" dirty="0">
                <a:latin typeface="+mn-lt"/>
              </a:rPr>
              <a:t> of the DMU and their ecosystems </a:t>
            </a:r>
            <a:r>
              <a:rPr lang="en-GB" altLang="es-ES" sz="2400" b="1" u="sng" dirty="0">
                <a:latin typeface="+mn-lt"/>
              </a:rPr>
              <a:t>to potential changes in their organizational and managerial structures</a:t>
            </a:r>
            <a:r>
              <a:rPr lang="en-GB" altLang="es-ES" sz="2400" b="1" dirty="0">
                <a:latin typeface="+mn-lt"/>
              </a:rPr>
              <a:t> </a:t>
            </a:r>
            <a:r>
              <a:rPr lang="en-GB" altLang="es-ES" sz="2400" dirty="0">
                <a:latin typeface="+mn-lt"/>
              </a:rPr>
              <a:t>(expenditure, resource allocation, consumption, etc.) </a:t>
            </a:r>
            <a:r>
              <a:rPr lang="en-GB" altLang="es-ES" sz="2400" b="1" u="sng" dirty="0">
                <a:latin typeface="+mn-lt"/>
              </a:rPr>
              <a:t>and output production</a:t>
            </a:r>
            <a:r>
              <a:rPr lang="en-GB" altLang="es-ES" sz="2400" dirty="0">
                <a:latin typeface="+mn-lt"/>
              </a:rPr>
              <a:t>.</a:t>
            </a:r>
          </a:p>
          <a:p>
            <a:pPr marL="176213" indent="-176213" algn="just">
              <a:spcBef>
                <a:spcPct val="50000"/>
              </a:spcBef>
            </a:pPr>
            <a:r>
              <a:rPr lang="en-GB" altLang="es-ES" sz="2400" dirty="0">
                <a:latin typeface="+mn-lt"/>
              </a:rPr>
              <a:t>Maximum 100% (the ecosystem is completely stable): the variable values variations do not affect the statistical distribution of the selected indicator; minimum 0% (the ecosystem is completely unstable): very small variable values variations change the statistical distribution of the selected indicators completely.</a:t>
            </a:r>
          </a:p>
        </p:txBody>
      </p:sp>
      <p:sp>
        <p:nvSpPr>
          <p:cNvPr id="6" name="Title 1">
            <a:extLst>
              <a:ext uri="{FF2B5EF4-FFF2-40B4-BE49-F238E27FC236}">
                <a16:creationId xmlns:a16="http://schemas.microsoft.com/office/drawing/2014/main" id="{6EA7D66B-E465-3FC8-E8A4-0E228E66F6B4}"/>
              </a:ext>
            </a:extLst>
          </p:cNvPr>
          <p:cNvSpPr txBox="1">
            <a:spLocks/>
          </p:cNvSpPr>
          <p:nvPr/>
        </p:nvSpPr>
        <p:spPr>
          <a:xfrm>
            <a:off x="142082" y="116184"/>
            <a:ext cx="9520902"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DSS: STABILITY</a:t>
            </a:r>
          </a:p>
        </p:txBody>
      </p:sp>
    </p:spTree>
    <p:extLst>
      <p:ext uri="{BB962C8B-B14F-4D97-AF65-F5344CB8AC3E}">
        <p14:creationId xmlns:p14="http://schemas.microsoft.com/office/powerpoint/2010/main" val="1152516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8DA5BBA1-92C2-848D-7D52-0EAEC32971D1}"/>
              </a:ext>
            </a:extLst>
          </p:cNvPr>
          <p:cNvSpPr txBox="1">
            <a:spLocks noChangeArrowheads="1"/>
          </p:cNvSpPr>
          <p:nvPr/>
        </p:nvSpPr>
        <p:spPr bwMode="auto">
          <a:xfrm>
            <a:off x="419357" y="1077614"/>
            <a:ext cx="11126562" cy="4216539"/>
          </a:xfrm>
          <a:prstGeom prst="rect">
            <a:avLst/>
          </a:prstGeom>
          <a:noFill/>
          <a:ln w="19050"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6213" indent="-176213" algn="just">
              <a:spcBef>
                <a:spcPct val="50000"/>
              </a:spcBef>
            </a:pPr>
            <a:r>
              <a:rPr lang="en-GB" altLang="es-ES" sz="2400" dirty="0">
                <a:latin typeface="+mn-lt"/>
              </a:rPr>
              <a:t>Assesses the </a:t>
            </a:r>
            <a:r>
              <a:rPr lang="en-GB" altLang="es-ES" sz="2800" b="1" dirty="0">
                <a:effectLst>
                  <a:outerShdw blurRad="38100" dist="38100" dir="2700000" algn="tl">
                    <a:srgbClr val="000000">
                      <a:alpha val="43137"/>
                    </a:srgbClr>
                  </a:outerShdw>
                </a:effectLst>
                <a:latin typeface="+mn-lt"/>
              </a:rPr>
              <a:t>homogeneity vs heterogeneity</a:t>
            </a:r>
            <a:r>
              <a:rPr lang="en-GB" altLang="es-ES" sz="2400" dirty="0">
                <a:latin typeface="+mn-lt"/>
              </a:rPr>
              <a:t> levels in both the DMU and global ecosystem </a:t>
            </a:r>
            <a:r>
              <a:rPr lang="en-GB" altLang="es-ES" sz="2400" b="1" u="sng" dirty="0">
                <a:latin typeface="+mn-lt"/>
              </a:rPr>
              <a:t>management</a:t>
            </a:r>
            <a:r>
              <a:rPr lang="en-GB" altLang="es-ES" sz="2400" dirty="0">
                <a:latin typeface="+mn-lt"/>
              </a:rPr>
              <a:t>.</a:t>
            </a:r>
          </a:p>
          <a:p>
            <a:pPr marL="176213" indent="-176213" algn="just">
              <a:spcBef>
                <a:spcPct val="50000"/>
              </a:spcBef>
            </a:pPr>
            <a:r>
              <a:rPr lang="en-GB" altLang="es-ES" sz="2400" dirty="0">
                <a:latin typeface="+mn-lt"/>
              </a:rPr>
              <a:t>Allows decision makers understand if the DMU and global ecosystem that they operate show a </a:t>
            </a:r>
            <a:r>
              <a:rPr lang="en-GB" altLang="es-ES" sz="2400" b="1" u="sng" dirty="0">
                <a:latin typeface="+mn-lt"/>
              </a:rPr>
              <a:t>homo/heterogeneous decisional structure</a:t>
            </a:r>
            <a:r>
              <a:rPr lang="en-GB" altLang="es-ES" sz="2400" b="1" dirty="0">
                <a:latin typeface="+mn-lt"/>
              </a:rPr>
              <a:t> </a:t>
            </a:r>
            <a:r>
              <a:rPr lang="en-GB" altLang="es-ES" sz="2400" dirty="0">
                <a:latin typeface="+mn-lt"/>
              </a:rPr>
              <a:t>(</a:t>
            </a:r>
            <a:r>
              <a:rPr lang="en-GB" altLang="es-ES" sz="2400" dirty="0" err="1">
                <a:latin typeface="+mn-lt"/>
              </a:rPr>
              <a:t>ie</a:t>
            </a:r>
            <a:r>
              <a:rPr lang="en-GB" altLang="es-ES" sz="2400" dirty="0">
                <a:latin typeface="+mn-lt"/>
              </a:rPr>
              <a:t>. services and ecosystems can be managed following a non flexible/standard  decisional pattern –policy- or they can be tailor-made).</a:t>
            </a:r>
          </a:p>
          <a:p>
            <a:pPr marL="176213" indent="-176213" algn="just">
              <a:spcBef>
                <a:spcPct val="50000"/>
              </a:spcBef>
            </a:pPr>
            <a:r>
              <a:rPr lang="en-GB" altLang="es-ES" sz="2400" dirty="0">
                <a:latin typeface="+mn-lt"/>
              </a:rPr>
              <a:t>Maximum 100% (the DMU or ecosystem is completely homogeneous): its input/output management follows a very strict policy; minimum 0% (the DMU or ecosystem is completely heterogeneous): its input/output management is completely tailor-made, usually trying to matching user needs.</a:t>
            </a:r>
          </a:p>
        </p:txBody>
      </p:sp>
      <p:sp>
        <p:nvSpPr>
          <p:cNvPr id="6" name="Title 1">
            <a:extLst>
              <a:ext uri="{FF2B5EF4-FFF2-40B4-BE49-F238E27FC236}">
                <a16:creationId xmlns:a16="http://schemas.microsoft.com/office/drawing/2014/main" id="{D8305CA8-C115-4B63-76E6-174C9C11C17D}"/>
              </a:ext>
            </a:extLst>
          </p:cNvPr>
          <p:cNvSpPr txBox="1">
            <a:spLocks/>
          </p:cNvSpPr>
          <p:nvPr/>
        </p:nvSpPr>
        <p:spPr>
          <a:xfrm>
            <a:off x="142082" y="116184"/>
            <a:ext cx="9520902"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DSS: Shannon’s Entropy</a:t>
            </a:r>
          </a:p>
        </p:txBody>
      </p:sp>
    </p:spTree>
    <p:extLst>
      <p:ext uri="{BB962C8B-B14F-4D97-AF65-F5344CB8AC3E}">
        <p14:creationId xmlns:p14="http://schemas.microsoft.com/office/powerpoint/2010/main" val="979991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a:extLst>
              <a:ext uri="{FF2B5EF4-FFF2-40B4-BE49-F238E27FC236}">
                <a16:creationId xmlns:a16="http://schemas.microsoft.com/office/drawing/2014/main" id="{604AF1EA-11AB-2010-19D2-320BAD907E83}"/>
              </a:ext>
            </a:extLst>
          </p:cNvPr>
          <p:cNvSpPr txBox="1"/>
          <p:nvPr/>
        </p:nvSpPr>
        <p:spPr>
          <a:xfrm>
            <a:off x="2251661" y="1290016"/>
            <a:ext cx="6098058" cy="892552"/>
          </a:xfrm>
          <a:prstGeom prst="rect">
            <a:avLst/>
          </a:prstGeom>
          <a:noFill/>
        </p:spPr>
        <p:txBody>
          <a:bodyPr wrap="square">
            <a:spAutoFit/>
          </a:bodyPr>
          <a:lstStyle/>
          <a:p>
            <a:pPr>
              <a:spcAft>
                <a:spcPts val="0"/>
              </a:spcAft>
            </a:pPr>
            <a:r>
              <a:rPr lang="en-US" sz="2800" b="1" dirty="0">
                <a:solidFill>
                  <a:srgbClr val="28A1BD"/>
                </a:solidFill>
                <a:latin typeface="+mn-lt"/>
              </a:rPr>
              <a:t>SPAIN  - </a:t>
            </a:r>
            <a:r>
              <a:rPr lang="en-US" sz="2400" b="1" i="1" dirty="0">
                <a:solidFill>
                  <a:srgbClr val="28A1BD"/>
                </a:solidFill>
                <a:latin typeface="+mn-lt"/>
              </a:rPr>
              <a:t>National </a:t>
            </a:r>
          </a:p>
          <a:p>
            <a:pPr>
              <a:spcAft>
                <a:spcPts val="0"/>
              </a:spcAft>
            </a:pPr>
            <a:r>
              <a:rPr lang="en-US" sz="2400" b="1" i="1" dirty="0">
                <a:solidFill>
                  <a:srgbClr val="28A1BD"/>
                </a:solidFill>
              </a:rPr>
              <a:t>             </a:t>
            </a:r>
            <a:r>
              <a:rPr lang="en-US" sz="2400" b="1" i="1" dirty="0">
                <a:solidFill>
                  <a:srgbClr val="28A1BD"/>
                </a:solidFill>
                <a:latin typeface="+mn-lt"/>
              </a:rPr>
              <a:t>and regional</a:t>
            </a:r>
            <a:endParaRPr lang="en-US" sz="2800" b="1" i="1" dirty="0">
              <a:solidFill>
                <a:srgbClr val="28A1BD"/>
              </a:solidFill>
              <a:latin typeface="+mn-lt"/>
            </a:endParaRPr>
          </a:p>
        </p:txBody>
      </p:sp>
      <p:sp>
        <p:nvSpPr>
          <p:cNvPr id="15" name="TextBox 15">
            <a:extLst>
              <a:ext uri="{FF2B5EF4-FFF2-40B4-BE49-F238E27FC236}">
                <a16:creationId xmlns:a16="http://schemas.microsoft.com/office/drawing/2014/main" id="{7A1A49FB-8F0E-A558-7E82-E4BCD3EE50DB}"/>
              </a:ext>
            </a:extLst>
          </p:cNvPr>
          <p:cNvSpPr txBox="1"/>
          <p:nvPr/>
        </p:nvSpPr>
        <p:spPr>
          <a:xfrm>
            <a:off x="5696166" y="1456966"/>
            <a:ext cx="6295053" cy="646331"/>
          </a:xfrm>
          <a:prstGeom prst="rect">
            <a:avLst/>
          </a:prstGeom>
          <a:noFill/>
        </p:spPr>
        <p:txBody>
          <a:bodyPr wrap="square">
            <a:spAutoFit/>
          </a:bodyPr>
          <a:lstStyle/>
          <a:p>
            <a:pPr>
              <a:spcAft>
                <a:spcPts val="0"/>
              </a:spcAft>
            </a:pPr>
            <a:r>
              <a:rPr lang="en-US" dirty="0">
                <a:solidFill>
                  <a:srgbClr val="28A1BD"/>
                </a:solidFill>
                <a:latin typeface="+mn-lt"/>
              </a:rPr>
              <a:t>Evaluation of the technical efficiency of </a:t>
            </a:r>
            <a:r>
              <a:rPr lang="en-US" dirty="0">
                <a:solidFill>
                  <a:srgbClr val="28A1BD"/>
                </a:solidFill>
              </a:rPr>
              <a:t>regional </a:t>
            </a:r>
            <a:r>
              <a:rPr lang="en-US" dirty="0">
                <a:solidFill>
                  <a:srgbClr val="28A1BD"/>
                </a:solidFill>
                <a:latin typeface="+mn-lt"/>
              </a:rPr>
              <a:t>publicly funded mental health care system </a:t>
            </a:r>
            <a:r>
              <a:rPr lang="en-US" dirty="0">
                <a:solidFill>
                  <a:schemeClr val="accent2">
                    <a:lumMod val="50000"/>
                  </a:schemeClr>
                </a:solidFill>
              </a:rPr>
              <a:t>(Garcia-Alonso 2019, Almeda, </a:t>
            </a:r>
            <a:r>
              <a:rPr lang="en-AU" dirty="0">
                <a:solidFill>
                  <a:schemeClr val="accent2">
                    <a:lumMod val="50000"/>
                  </a:schemeClr>
                </a:solidFill>
              </a:rPr>
              <a:t>2022)</a:t>
            </a:r>
            <a:endParaRPr lang="en-US" dirty="0">
              <a:solidFill>
                <a:schemeClr val="accent2">
                  <a:lumMod val="50000"/>
                </a:schemeClr>
              </a:solidFill>
              <a:latin typeface="+mn-lt"/>
            </a:endParaRPr>
          </a:p>
        </p:txBody>
      </p:sp>
      <p:sp>
        <p:nvSpPr>
          <p:cNvPr id="16" name="TextBox 2">
            <a:extLst>
              <a:ext uri="{FF2B5EF4-FFF2-40B4-BE49-F238E27FC236}">
                <a16:creationId xmlns:a16="http://schemas.microsoft.com/office/drawing/2014/main" id="{08FD5798-2410-5F89-1F17-37C09B904700}"/>
              </a:ext>
            </a:extLst>
          </p:cNvPr>
          <p:cNvSpPr txBox="1"/>
          <p:nvPr/>
        </p:nvSpPr>
        <p:spPr>
          <a:xfrm>
            <a:off x="728277" y="2152148"/>
            <a:ext cx="11074917" cy="492443"/>
          </a:xfrm>
          <a:prstGeom prst="rect">
            <a:avLst/>
          </a:prstGeom>
          <a:noFill/>
        </p:spPr>
        <p:txBody>
          <a:bodyPr wrap="square" rtlCol="0">
            <a:spAutoFit/>
          </a:bodyPr>
          <a:lstStyle/>
          <a:p>
            <a:pPr marL="177800" indent="-177800">
              <a:buFont typeface="Arial" panose="020B0604020202020204" pitchFamily="34" charset="0"/>
              <a:buChar char="•"/>
            </a:pPr>
            <a:r>
              <a:rPr lang="en-US" sz="2600" b="1" dirty="0"/>
              <a:t>Relative Technical Efficiency of health districts</a:t>
            </a:r>
            <a:endParaRPr lang="en-AU" sz="2600" dirty="0"/>
          </a:p>
        </p:txBody>
      </p:sp>
      <p:pic>
        <p:nvPicPr>
          <p:cNvPr id="17" name="Picture 6">
            <a:extLst>
              <a:ext uri="{FF2B5EF4-FFF2-40B4-BE49-F238E27FC236}">
                <a16:creationId xmlns:a16="http://schemas.microsoft.com/office/drawing/2014/main" id="{8EA5C6B4-48ED-9859-E068-2A94F09B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47" y="2921835"/>
            <a:ext cx="1528968" cy="8021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2">
            <a:extLst>
              <a:ext uri="{FF2B5EF4-FFF2-40B4-BE49-F238E27FC236}">
                <a16:creationId xmlns:a16="http://schemas.microsoft.com/office/drawing/2014/main" id="{DD9D0E50-98BC-6A7D-E524-FE1EBC50DFFB}"/>
              </a:ext>
            </a:extLst>
          </p:cNvPr>
          <p:cNvSpPr txBox="1"/>
          <p:nvPr/>
        </p:nvSpPr>
        <p:spPr>
          <a:xfrm>
            <a:off x="2251661" y="3051084"/>
            <a:ext cx="3488739" cy="523220"/>
          </a:xfrm>
          <a:prstGeom prst="rect">
            <a:avLst/>
          </a:prstGeom>
          <a:noFill/>
        </p:spPr>
        <p:txBody>
          <a:bodyPr wrap="square">
            <a:spAutoFit/>
          </a:bodyPr>
          <a:lstStyle/>
          <a:p>
            <a:pPr>
              <a:spcAft>
                <a:spcPts val="0"/>
              </a:spcAft>
            </a:pPr>
            <a:r>
              <a:rPr lang="en-US" sz="2800" b="1" dirty="0">
                <a:solidFill>
                  <a:srgbClr val="28A1BD"/>
                </a:solidFill>
                <a:latin typeface="+mn-lt"/>
              </a:rPr>
              <a:t>FINLAND - </a:t>
            </a:r>
            <a:r>
              <a:rPr lang="en-US" sz="2400" b="1" i="1" dirty="0">
                <a:solidFill>
                  <a:srgbClr val="28A1BD"/>
                </a:solidFill>
                <a:latin typeface="+mn-lt"/>
              </a:rPr>
              <a:t>Regional</a:t>
            </a:r>
            <a:endParaRPr lang="en-US" sz="2800" b="1" i="1" dirty="0">
              <a:solidFill>
                <a:srgbClr val="28A1BD"/>
              </a:solidFill>
              <a:latin typeface="+mn-lt"/>
            </a:endParaRPr>
          </a:p>
        </p:txBody>
      </p:sp>
      <p:sp>
        <p:nvSpPr>
          <p:cNvPr id="19" name="TextBox 13">
            <a:extLst>
              <a:ext uri="{FF2B5EF4-FFF2-40B4-BE49-F238E27FC236}">
                <a16:creationId xmlns:a16="http://schemas.microsoft.com/office/drawing/2014/main" id="{DBA82550-608A-5E23-E12C-EE4A984754FD}"/>
              </a:ext>
            </a:extLst>
          </p:cNvPr>
          <p:cNvSpPr txBox="1"/>
          <p:nvPr/>
        </p:nvSpPr>
        <p:spPr>
          <a:xfrm>
            <a:off x="5683963" y="2851029"/>
            <a:ext cx="6187487" cy="923330"/>
          </a:xfrm>
          <a:prstGeom prst="rect">
            <a:avLst/>
          </a:prstGeom>
          <a:noFill/>
        </p:spPr>
        <p:txBody>
          <a:bodyPr wrap="square">
            <a:spAutoFit/>
          </a:bodyPr>
          <a:lstStyle/>
          <a:p>
            <a:pPr>
              <a:spcAft>
                <a:spcPts val="0"/>
              </a:spcAft>
            </a:pPr>
            <a:r>
              <a:rPr lang="en-US" dirty="0">
                <a:solidFill>
                  <a:srgbClr val="28A1BD"/>
                </a:solidFill>
                <a:latin typeface="+mn-lt"/>
              </a:rPr>
              <a:t>The trans-institutionalization challenge in the Helsinki-</a:t>
            </a:r>
            <a:r>
              <a:rPr lang="en-US" dirty="0" err="1">
                <a:solidFill>
                  <a:srgbClr val="28A1BD"/>
                </a:solidFill>
                <a:latin typeface="+mn-lt"/>
              </a:rPr>
              <a:t>Uusimaa</a:t>
            </a:r>
            <a:r>
              <a:rPr lang="en-US" dirty="0">
                <a:solidFill>
                  <a:srgbClr val="28A1BD"/>
                </a:solidFill>
                <a:latin typeface="+mn-lt"/>
              </a:rPr>
              <a:t> region (Finland): Structure and performance of the mental health ecosystem </a:t>
            </a:r>
            <a:r>
              <a:rPr lang="en-US" sz="1600" dirty="0">
                <a:solidFill>
                  <a:schemeClr val="accent2">
                    <a:lumMod val="50000"/>
                  </a:schemeClr>
                </a:solidFill>
                <a:latin typeface="+mn-lt"/>
              </a:rPr>
              <a:t>(Diaz-</a:t>
            </a:r>
            <a:r>
              <a:rPr lang="en-US" sz="1600" dirty="0" err="1">
                <a:solidFill>
                  <a:schemeClr val="accent2">
                    <a:lumMod val="50000"/>
                  </a:schemeClr>
                </a:solidFill>
                <a:latin typeface="+mn-lt"/>
              </a:rPr>
              <a:t>Milanes</a:t>
            </a:r>
            <a:r>
              <a:rPr lang="en-US" sz="1600" dirty="0">
                <a:solidFill>
                  <a:schemeClr val="accent2">
                    <a:lumMod val="50000"/>
                  </a:schemeClr>
                </a:solidFill>
                <a:latin typeface="+mn-lt"/>
              </a:rPr>
              <a:t> et al, 2023)</a:t>
            </a:r>
            <a:endParaRPr lang="en-US" dirty="0">
              <a:solidFill>
                <a:schemeClr val="accent2">
                  <a:lumMod val="50000"/>
                </a:schemeClr>
              </a:solidFill>
              <a:latin typeface="+mn-lt"/>
            </a:endParaRPr>
          </a:p>
        </p:txBody>
      </p:sp>
      <p:sp>
        <p:nvSpPr>
          <p:cNvPr id="20" name="TextBox 2">
            <a:extLst>
              <a:ext uri="{FF2B5EF4-FFF2-40B4-BE49-F238E27FC236}">
                <a16:creationId xmlns:a16="http://schemas.microsoft.com/office/drawing/2014/main" id="{59EBFF54-5CE7-CE85-AB15-44F22B16AC40}"/>
              </a:ext>
            </a:extLst>
          </p:cNvPr>
          <p:cNvSpPr txBox="1"/>
          <p:nvPr/>
        </p:nvSpPr>
        <p:spPr>
          <a:xfrm>
            <a:off x="542924" y="3921230"/>
            <a:ext cx="11074917" cy="492443"/>
          </a:xfrm>
          <a:prstGeom prst="rect">
            <a:avLst/>
          </a:prstGeom>
          <a:noFill/>
        </p:spPr>
        <p:txBody>
          <a:bodyPr wrap="square" rtlCol="0">
            <a:spAutoFit/>
          </a:bodyPr>
          <a:lstStyle/>
          <a:p>
            <a:pPr marL="177800" indent="-177800">
              <a:buFont typeface="Arial" panose="020B0604020202020204" pitchFamily="34" charset="0"/>
              <a:buChar char="•"/>
            </a:pPr>
            <a:r>
              <a:rPr lang="en-US" sz="2600" b="1" dirty="0"/>
              <a:t>Relative Technical Efficiency of MH care in the Helsinki-</a:t>
            </a:r>
            <a:r>
              <a:rPr lang="en-US" sz="2600" b="1" dirty="0" err="1"/>
              <a:t>Uusimaa</a:t>
            </a:r>
            <a:r>
              <a:rPr lang="en-US" sz="2600" b="1" dirty="0"/>
              <a:t> Region</a:t>
            </a:r>
            <a:endParaRPr lang="en-AU" sz="2600" dirty="0"/>
          </a:p>
        </p:txBody>
      </p:sp>
      <p:sp>
        <p:nvSpPr>
          <p:cNvPr id="21" name="TextBox 5">
            <a:extLst>
              <a:ext uri="{FF2B5EF4-FFF2-40B4-BE49-F238E27FC236}">
                <a16:creationId xmlns:a16="http://schemas.microsoft.com/office/drawing/2014/main" id="{38ECD5BB-5E6E-8D59-FD1B-2A0F7E5C5382}"/>
              </a:ext>
            </a:extLst>
          </p:cNvPr>
          <p:cNvSpPr txBox="1"/>
          <p:nvPr/>
        </p:nvSpPr>
        <p:spPr>
          <a:xfrm>
            <a:off x="2318962" y="4977970"/>
            <a:ext cx="6098058" cy="523220"/>
          </a:xfrm>
          <a:prstGeom prst="rect">
            <a:avLst/>
          </a:prstGeom>
          <a:noFill/>
        </p:spPr>
        <p:txBody>
          <a:bodyPr wrap="square">
            <a:spAutoFit/>
          </a:bodyPr>
          <a:lstStyle/>
          <a:p>
            <a:pPr>
              <a:spcAft>
                <a:spcPts val="0"/>
              </a:spcAft>
            </a:pPr>
            <a:r>
              <a:rPr lang="en-US" sz="2800" b="1" dirty="0">
                <a:solidFill>
                  <a:srgbClr val="28A1BD"/>
                </a:solidFill>
              </a:rPr>
              <a:t>UK</a:t>
            </a:r>
            <a:r>
              <a:rPr lang="en-US" sz="2800" b="1" i="1" dirty="0">
                <a:solidFill>
                  <a:srgbClr val="28A1BD"/>
                </a:solidFill>
              </a:rPr>
              <a:t> – NHS England</a:t>
            </a:r>
          </a:p>
        </p:txBody>
      </p:sp>
      <p:pic>
        <p:nvPicPr>
          <p:cNvPr id="22" name="Picture 10">
            <a:extLst>
              <a:ext uri="{FF2B5EF4-FFF2-40B4-BE49-F238E27FC236}">
                <a16:creationId xmlns:a16="http://schemas.microsoft.com/office/drawing/2014/main" id="{A63A6A4E-C060-1493-EF96-DE636DBB0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13" y="4873414"/>
            <a:ext cx="1555502" cy="7323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Box 19">
            <a:extLst>
              <a:ext uri="{FF2B5EF4-FFF2-40B4-BE49-F238E27FC236}">
                <a16:creationId xmlns:a16="http://schemas.microsoft.com/office/drawing/2014/main" id="{9CBC2F88-46F0-AA4B-FF38-87C4715924FF}"/>
              </a:ext>
            </a:extLst>
          </p:cNvPr>
          <p:cNvSpPr txBox="1"/>
          <p:nvPr/>
        </p:nvSpPr>
        <p:spPr>
          <a:xfrm>
            <a:off x="5490979" y="4774059"/>
            <a:ext cx="6451819" cy="923330"/>
          </a:xfrm>
          <a:prstGeom prst="rect">
            <a:avLst/>
          </a:prstGeom>
          <a:noFill/>
        </p:spPr>
        <p:txBody>
          <a:bodyPr wrap="square">
            <a:spAutoFit/>
          </a:bodyPr>
          <a:lstStyle/>
          <a:p>
            <a:pPr>
              <a:spcAft>
                <a:spcPts val="0"/>
              </a:spcAft>
            </a:pPr>
            <a:r>
              <a:rPr lang="en-US" dirty="0">
                <a:solidFill>
                  <a:srgbClr val="28A1BD"/>
                </a:solidFill>
                <a:latin typeface="+mn-lt"/>
              </a:rPr>
              <a:t>The critical factor: the role of quality in the performance of supported accommodation services for complex mental illness in England </a:t>
            </a:r>
            <a:r>
              <a:rPr lang="en-US" sz="1600" dirty="0">
                <a:solidFill>
                  <a:schemeClr val="accent2">
                    <a:lumMod val="50000"/>
                  </a:schemeClr>
                </a:solidFill>
                <a:latin typeface="+mn-lt"/>
              </a:rPr>
              <a:t>(Almeda et al, </a:t>
            </a:r>
            <a:r>
              <a:rPr lang="en-AU" sz="1600" dirty="0" err="1">
                <a:solidFill>
                  <a:schemeClr val="accent2">
                    <a:lumMod val="50000"/>
                  </a:schemeClr>
                </a:solidFill>
              </a:rPr>
              <a:t>PLoS</a:t>
            </a:r>
            <a:r>
              <a:rPr lang="en-AU" sz="1600" dirty="0">
                <a:solidFill>
                  <a:schemeClr val="accent2">
                    <a:lumMod val="50000"/>
                  </a:schemeClr>
                </a:solidFill>
              </a:rPr>
              <a:t> ONE 2022)</a:t>
            </a:r>
            <a:endParaRPr lang="en-US" dirty="0">
              <a:solidFill>
                <a:schemeClr val="accent2">
                  <a:lumMod val="50000"/>
                </a:schemeClr>
              </a:solidFill>
            </a:endParaRPr>
          </a:p>
        </p:txBody>
      </p:sp>
      <p:sp>
        <p:nvSpPr>
          <p:cNvPr id="24" name="TextBox 2">
            <a:extLst>
              <a:ext uri="{FF2B5EF4-FFF2-40B4-BE49-F238E27FC236}">
                <a16:creationId xmlns:a16="http://schemas.microsoft.com/office/drawing/2014/main" id="{EA1639E5-3D04-905F-0D6E-B8A0D2E65418}"/>
              </a:ext>
            </a:extLst>
          </p:cNvPr>
          <p:cNvSpPr txBox="1"/>
          <p:nvPr/>
        </p:nvSpPr>
        <p:spPr>
          <a:xfrm>
            <a:off x="542923" y="5836278"/>
            <a:ext cx="11074917" cy="892552"/>
          </a:xfrm>
          <a:prstGeom prst="rect">
            <a:avLst/>
          </a:prstGeom>
          <a:noFill/>
        </p:spPr>
        <p:txBody>
          <a:bodyPr wrap="square" rtlCol="0">
            <a:spAutoFit/>
          </a:bodyPr>
          <a:lstStyle/>
          <a:p>
            <a:pPr marL="177800" indent="-177800">
              <a:buFont typeface="Arial" panose="020B0604020202020204" pitchFamily="34" charset="0"/>
              <a:buChar char="•"/>
            </a:pPr>
            <a:r>
              <a:rPr lang="en-US" sz="2600" b="1" dirty="0"/>
              <a:t>Relative Technical Efficiency of Supported Accommodation for persons with complex MH problems</a:t>
            </a:r>
            <a:endParaRPr lang="en-AU" sz="2600" dirty="0"/>
          </a:p>
        </p:txBody>
      </p:sp>
      <p:pic>
        <p:nvPicPr>
          <p:cNvPr id="2" name="Picture 2">
            <a:extLst>
              <a:ext uri="{FF2B5EF4-FFF2-40B4-BE49-F238E27FC236}">
                <a16:creationId xmlns:a16="http://schemas.microsoft.com/office/drawing/2014/main" id="{093ED17E-CF10-9315-B6A3-9CFA51AF9F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66" y="144455"/>
            <a:ext cx="1587653" cy="7644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119CDCEC-2425-1EE1-2ED1-03EBAB6978E7}"/>
              </a:ext>
            </a:extLst>
          </p:cNvPr>
          <p:cNvSpPr txBox="1"/>
          <p:nvPr/>
        </p:nvSpPr>
        <p:spPr>
          <a:xfrm>
            <a:off x="2318731" y="265087"/>
            <a:ext cx="3354598" cy="523220"/>
          </a:xfrm>
          <a:prstGeom prst="rect">
            <a:avLst/>
          </a:prstGeom>
          <a:noFill/>
        </p:spPr>
        <p:txBody>
          <a:bodyPr wrap="square">
            <a:spAutoFit/>
          </a:bodyPr>
          <a:lstStyle/>
          <a:p>
            <a:pPr>
              <a:spcAft>
                <a:spcPts val="0"/>
              </a:spcAft>
            </a:pPr>
            <a:r>
              <a:rPr lang="en-AU" sz="2800" b="1" dirty="0">
                <a:solidFill>
                  <a:srgbClr val="28A1BD"/>
                </a:solidFill>
                <a:latin typeface="+mn-lt"/>
              </a:rPr>
              <a:t>AUSTRALIA - </a:t>
            </a:r>
            <a:r>
              <a:rPr lang="en-AU" sz="2400" b="1" i="1" dirty="0">
                <a:solidFill>
                  <a:srgbClr val="28A1BD"/>
                </a:solidFill>
                <a:latin typeface="+mn-lt"/>
              </a:rPr>
              <a:t>Regional</a:t>
            </a:r>
            <a:endParaRPr lang="en-AU" sz="2800" b="1" i="1" dirty="0">
              <a:solidFill>
                <a:srgbClr val="28A1BD"/>
              </a:solidFill>
              <a:latin typeface="+mn-lt"/>
            </a:endParaRPr>
          </a:p>
        </p:txBody>
      </p:sp>
      <p:sp>
        <p:nvSpPr>
          <p:cNvPr id="4" name="TextBox 9">
            <a:extLst>
              <a:ext uri="{FF2B5EF4-FFF2-40B4-BE49-F238E27FC236}">
                <a16:creationId xmlns:a16="http://schemas.microsoft.com/office/drawing/2014/main" id="{F70B519B-5C16-1785-3545-5819425F2E40}"/>
              </a:ext>
            </a:extLst>
          </p:cNvPr>
          <p:cNvSpPr txBox="1"/>
          <p:nvPr/>
        </p:nvSpPr>
        <p:spPr>
          <a:xfrm>
            <a:off x="5740400" y="129170"/>
            <a:ext cx="5759478" cy="1200329"/>
          </a:xfrm>
          <a:prstGeom prst="rect">
            <a:avLst/>
          </a:prstGeom>
          <a:noFill/>
        </p:spPr>
        <p:txBody>
          <a:bodyPr wrap="square">
            <a:spAutoFit/>
          </a:bodyPr>
          <a:lstStyle/>
          <a:p>
            <a:pPr>
              <a:spcAft>
                <a:spcPts val="0"/>
              </a:spcAft>
            </a:pPr>
            <a:r>
              <a:rPr lang="en-AU" dirty="0">
                <a:solidFill>
                  <a:srgbClr val="28A1BD"/>
                </a:solidFill>
              </a:rPr>
              <a:t>DSS in ACT  </a:t>
            </a:r>
            <a:r>
              <a:rPr lang="en-AU" sz="1600" dirty="0">
                <a:solidFill>
                  <a:schemeClr val="accent2">
                    <a:lumMod val="50000"/>
                  </a:schemeClr>
                </a:solidFill>
              </a:rPr>
              <a:t>(Technical Report, BUPA Foundation, 2020)</a:t>
            </a:r>
          </a:p>
          <a:p>
            <a:r>
              <a:rPr lang="en-AU" dirty="0">
                <a:solidFill>
                  <a:srgbClr val="28A1BD"/>
                </a:solidFill>
              </a:rPr>
              <a:t>Bayesian Network Analysis (BNA) of the relationship between urban environment and health </a:t>
            </a:r>
            <a:r>
              <a:rPr lang="en-AU" dirty="0">
                <a:solidFill>
                  <a:schemeClr val="accent2">
                    <a:lumMod val="50000"/>
                  </a:schemeClr>
                </a:solidFill>
              </a:rPr>
              <a:t>(NHMRC Ideas Grant, </a:t>
            </a:r>
            <a:r>
              <a:rPr lang="en-AU" sz="1800" dirty="0">
                <a:solidFill>
                  <a:schemeClr val="accent2">
                    <a:lumMod val="75000"/>
                  </a:schemeClr>
                </a:solidFill>
                <a:effectLst/>
                <a:latin typeface="Times New Roman" panose="02020603050405020304" pitchFamily="18" charset="0"/>
                <a:ea typeface="Times New Roman" panose="02020603050405020304" pitchFamily="18" charset="0"/>
              </a:rPr>
              <a:t>APP 2003853</a:t>
            </a:r>
            <a:r>
              <a:rPr lang="en-AU" sz="1800" dirty="0">
                <a:effectLst/>
                <a:latin typeface="Times New Roman" panose="02020603050405020304" pitchFamily="18" charset="0"/>
                <a:ea typeface="Times New Roman" panose="02020603050405020304" pitchFamily="18" charset="0"/>
              </a:rPr>
              <a:t>)</a:t>
            </a:r>
            <a:endParaRPr lang="en-AU" dirty="0">
              <a:solidFill>
                <a:schemeClr val="accent2">
                  <a:lumMod val="50000"/>
                </a:schemeClr>
              </a:solidFill>
            </a:endParaRPr>
          </a:p>
        </p:txBody>
      </p:sp>
      <p:pic>
        <p:nvPicPr>
          <p:cNvPr id="5" name="Picture 12">
            <a:extLst>
              <a:ext uri="{FF2B5EF4-FFF2-40B4-BE49-F238E27FC236}">
                <a16:creationId xmlns:a16="http://schemas.microsoft.com/office/drawing/2014/main" id="{7A02A59C-DD05-CBE5-FA82-799F9F8A1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398" y="1195456"/>
            <a:ext cx="1455788" cy="858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453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framework&#10;&#10;Description automatically generated">
            <a:extLst>
              <a:ext uri="{FF2B5EF4-FFF2-40B4-BE49-F238E27FC236}">
                <a16:creationId xmlns:a16="http://schemas.microsoft.com/office/drawing/2014/main" id="{1879A73C-32ED-C4A6-E502-87697DC7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555" y="158708"/>
            <a:ext cx="8246034" cy="3381232"/>
          </a:xfrm>
          <a:prstGeom prst="rect">
            <a:avLst/>
          </a:prstGeom>
        </p:spPr>
      </p:pic>
      <p:pic>
        <p:nvPicPr>
          <p:cNvPr id="12" name="Picture 11" descr="A diagram of a flowchart&#10;&#10;Description automatically generated">
            <a:extLst>
              <a:ext uri="{FF2B5EF4-FFF2-40B4-BE49-F238E27FC236}">
                <a16:creationId xmlns:a16="http://schemas.microsoft.com/office/drawing/2014/main" id="{422FE829-F8ED-81DC-E6F3-77E05E7C9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3784" y="3076162"/>
            <a:ext cx="3909328" cy="4093538"/>
          </a:xfrm>
          <a:prstGeom prst="rect">
            <a:avLst/>
          </a:prstGeom>
        </p:spPr>
      </p:pic>
      <p:graphicFrame>
        <p:nvGraphicFramePr>
          <p:cNvPr id="2" name="Content Placeholder 4">
            <a:extLst>
              <a:ext uri="{FF2B5EF4-FFF2-40B4-BE49-F238E27FC236}">
                <a16:creationId xmlns:a16="http://schemas.microsoft.com/office/drawing/2014/main" id="{E4829111-10DF-9039-61A7-C8915943896B}"/>
              </a:ext>
            </a:extLst>
          </p:cNvPr>
          <p:cNvGraphicFramePr>
            <a:graphicFrameLocks noGrp="1" noChangeAspect="1"/>
          </p:cNvGraphicFramePr>
          <p:nvPr>
            <p:ph idx="1"/>
            <p:extLst>
              <p:ext uri="{D42A27DB-BD31-4B8C-83A1-F6EECF244321}">
                <p14:modId xmlns:p14="http://schemas.microsoft.com/office/powerpoint/2010/main" val="2046902126"/>
              </p:ext>
            </p:extLst>
          </p:nvPr>
        </p:nvGraphicFramePr>
        <p:xfrm>
          <a:off x="24964" y="2973306"/>
          <a:ext cx="4269559" cy="4474614"/>
        </p:xfrm>
        <a:graphic>
          <a:graphicData uri="http://schemas.openxmlformats.org/presentationml/2006/ole">
            <mc:AlternateContent xmlns:mc="http://schemas.openxmlformats.org/markup-compatibility/2006">
              <mc:Choice xmlns:v="urn:schemas-microsoft-com:vml" Requires="v">
                <p:oleObj name="Acrobat Document" r:id="rId5" imgW="5666913" imgH="5943403" progId="AcroExch.Document.DC">
                  <p:embed/>
                </p:oleObj>
              </mc:Choice>
              <mc:Fallback>
                <p:oleObj name="Acrobat Document" r:id="rId5" imgW="5666913" imgH="5943403" progId="AcroExch.Document.DC">
                  <p:embed/>
                  <p:pic>
                    <p:nvPicPr>
                      <p:cNvPr id="2" name="Content Placeholder 4">
                        <a:extLst>
                          <a:ext uri="{FF2B5EF4-FFF2-40B4-BE49-F238E27FC236}">
                            <a16:creationId xmlns:a16="http://schemas.microsoft.com/office/drawing/2014/main" id="{E4829111-10DF-9039-61A7-C8915943896B}"/>
                          </a:ext>
                        </a:extLst>
                      </p:cNvPr>
                      <p:cNvPicPr/>
                      <p:nvPr/>
                    </p:nvPicPr>
                    <p:blipFill>
                      <a:blip r:embed="rId6"/>
                      <a:stretch>
                        <a:fillRect/>
                      </a:stretch>
                    </p:blipFill>
                    <p:spPr>
                      <a:xfrm>
                        <a:off x="24964" y="2973306"/>
                        <a:ext cx="4269559" cy="4474614"/>
                      </a:xfrm>
                      <a:prstGeom prst="rect">
                        <a:avLst/>
                      </a:prstGeom>
                    </p:spPr>
                  </p:pic>
                </p:oleObj>
              </mc:Fallback>
            </mc:AlternateContent>
          </a:graphicData>
        </a:graphic>
      </p:graphicFrame>
      <p:pic>
        <p:nvPicPr>
          <p:cNvPr id="10" name="Picture 9" descr="A diagram of a variety of colored boxes&#10;&#10;Description automatically generated">
            <a:extLst>
              <a:ext uri="{FF2B5EF4-FFF2-40B4-BE49-F238E27FC236}">
                <a16:creationId xmlns:a16="http://schemas.microsoft.com/office/drawing/2014/main" id="{B9766D56-247C-4CB8-A65B-4BD8C631E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1337" y="3046298"/>
            <a:ext cx="3909329" cy="4211084"/>
          </a:xfrm>
          <a:prstGeom prst="rect">
            <a:avLst/>
          </a:prstGeom>
        </p:spPr>
      </p:pic>
    </p:spTree>
    <p:extLst>
      <p:ext uri="{BB962C8B-B14F-4D97-AF65-F5344CB8AC3E}">
        <p14:creationId xmlns:p14="http://schemas.microsoft.com/office/powerpoint/2010/main" val="1462803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6C9D92-C9C4-2F86-343E-EBB0616ABC17}"/>
              </a:ext>
            </a:extLst>
          </p:cNvPr>
          <p:cNvGraphicFramePr>
            <a:graphicFrameLocks noGrp="1"/>
          </p:cNvGraphicFramePr>
          <p:nvPr>
            <p:extLst>
              <p:ext uri="{D42A27DB-BD31-4B8C-83A1-F6EECF244321}">
                <p14:modId xmlns:p14="http://schemas.microsoft.com/office/powerpoint/2010/main" val="3535714430"/>
              </p:ext>
            </p:extLst>
          </p:nvPr>
        </p:nvGraphicFramePr>
        <p:xfrm>
          <a:off x="450936" y="789140"/>
          <a:ext cx="11473841" cy="5963668"/>
        </p:xfrm>
        <a:graphic>
          <a:graphicData uri="http://schemas.openxmlformats.org/drawingml/2006/table">
            <a:tbl>
              <a:tblPr firstRow="1" firstCol="1" bandRow="1">
                <a:tableStyleId>{5C22544A-7EE6-4342-B048-85BDC9FD1C3A}</a:tableStyleId>
              </a:tblPr>
              <a:tblGrid>
                <a:gridCol w="1560887">
                  <a:extLst>
                    <a:ext uri="{9D8B030D-6E8A-4147-A177-3AD203B41FA5}">
                      <a16:colId xmlns:a16="http://schemas.microsoft.com/office/drawing/2014/main" val="3754171493"/>
                    </a:ext>
                  </a:extLst>
                </a:gridCol>
                <a:gridCol w="863684">
                  <a:extLst>
                    <a:ext uri="{9D8B030D-6E8A-4147-A177-3AD203B41FA5}">
                      <a16:colId xmlns:a16="http://schemas.microsoft.com/office/drawing/2014/main" val="3194048655"/>
                    </a:ext>
                  </a:extLst>
                </a:gridCol>
                <a:gridCol w="944627">
                  <a:extLst>
                    <a:ext uri="{9D8B030D-6E8A-4147-A177-3AD203B41FA5}">
                      <a16:colId xmlns:a16="http://schemas.microsoft.com/office/drawing/2014/main" val="345733345"/>
                    </a:ext>
                  </a:extLst>
                </a:gridCol>
                <a:gridCol w="914369">
                  <a:extLst>
                    <a:ext uri="{9D8B030D-6E8A-4147-A177-3AD203B41FA5}">
                      <a16:colId xmlns:a16="http://schemas.microsoft.com/office/drawing/2014/main" val="2550283792"/>
                    </a:ext>
                  </a:extLst>
                </a:gridCol>
                <a:gridCol w="1083640">
                  <a:extLst>
                    <a:ext uri="{9D8B030D-6E8A-4147-A177-3AD203B41FA5}">
                      <a16:colId xmlns:a16="http://schemas.microsoft.com/office/drawing/2014/main" val="3192737185"/>
                    </a:ext>
                  </a:extLst>
                </a:gridCol>
                <a:gridCol w="1147385">
                  <a:extLst>
                    <a:ext uri="{9D8B030D-6E8A-4147-A177-3AD203B41FA5}">
                      <a16:colId xmlns:a16="http://schemas.microsoft.com/office/drawing/2014/main" val="3653926394"/>
                    </a:ext>
                  </a:extLst>
                </a:gridCol>
                <a:gridCol w="1185630">
                  <a:extLst>
                    <a:ext uri="{9D8B030D-6E8A-4147-A177-3AD203B41FA5}">
                      <a16:colId xmlns:a16="http://schemas.microsoft.com/office/drawing/2014/main" val="1433343900"/>
                    </a:ext>
                  </a:extLst>
                </a:gridCol>
                <a:gridCol w="1784820">
                  <a:extLst>
                    <a:ext uri="{9D8B030D-6E8A-4147-A177-3AD203B41FA5}">
                      <a16:colId xmlns:a16="http://schemas.microsoft.com/office/drawing/2014/main" val="3140375219"/>
                    </a:ext>
                  </a:extLst>
                </a:gridCol>
                <a:gridCol w="879661">
                  <a:extLst>
                    <a:ext uri="{9D8B030D-6E8A-4147-A177-3AD203B41FA5}">
                      <a16:colId xmlns:a16="http://schemas.microsoft.com/office/drawing/2014/main" val="2144589456"/>
                    </a:ext>
                  </a:extLst>
                </a:gridCol>
                <a:gridCol w="1109138">
                  <a:extLst>
                    <a:ext uri="{9D8B030D-6E8A-4147-A177-3AD203B41FA5}">
                      <a16:colId xmlns:a16="http://schemas.microsoft.com/office/drawing/2014/main" val="199678443"/>
                    </a:ext>
                  </a:extLst>
                </a:gridCol>
              </a:tblGrid>
              <a:tr h="1272096">
                <a:tc>
                  <a:txBody>
                    <a:bodyPr/>
                    <a:lstStyle/>
                    <a:p>
                      <a:pPr algn="ctr">
                        <a:lnSpc>
                          <a:spcPct val="107000"/>
                        </a:lnSpc>
                        <a:spcAft>
                          <a:spcPts val="800"/>
                        </a:spcAft>
                      </a:pPr>
                      <a:r>
                        <a:rPr lang="en-AU" sz="2000" dirty="0">
                          <a:effectLst/>
                        </a:rPr>
                        <a:t>Implement.</a:t>
                      </a:r>
                    </a:p>
                    <a:p>
                      <a:pPr algn="ctr">
                        <a:lnSpc>
                          <a:spcPct val="107000"/>
                        </a:lnSpc>
                        <a:spcAft>
                          <a:spcPts val="800"/>
                        </a:spcAft>
                      </a:pPr>
                      <a:r>
                        <a:rPr lang="en-AU" sz="2000" dirty="0">
                          <a:effectLst/>
                        </a:rPr>
                        <a:t>phase</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6">
                  <a:txBody>
                    <a:bodyPr/>
                    <a:lstStyle/>
                    <a:p>
                      <a:pPr algn="ctr">
                        <a:lnSpc>
                          <a:spcPct val="107000"/>
                        </a:lnSpc>
                        <a:spcAft>
                          <a:spcPts val="800"/>
                        </a:spcAft>
                      </a:pPr>
                      <a:r>
                        <a:rPr lang="en-AU" sz="2000">
                          <a:effectLst/>
                        </a:rPr>
                        <a:t>Initiation</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gridSpan="3">
                  <a:txBody>
                    <a:bodyPr/>
                    <a:lstStyle/>
                    <a:p>
                      <a:pPr algn="ctr">
                        <a:lnSpc>
                          <a:spcPct val="107000"/>
                        </a:lnSpc>
                        <a:spcAft>
                          <a:spcPts val="800"/>
                        </a:spcAft>
                      </a:pPr>
                      <a:r>
                        <a:rPr lang="en-AU" sz="2000">
                          <a:effectLst/>
                        </a:rPr>
                        <a:t>Maturity </a:t>
                      </a:r>
                    </a:p>
                    <a:p>
                      <a:pPr algn="ctr">
                        <a:lnSpc>
                          <a:spcPct val="107000"/>
                        </a:lnSpc>
                        <a:spcAft>
                          <a:spcPts val="800"/>
                        </a:spcAft>
                      </a:pPr>
                      <a:r>
                        <a:rPr lang="en-AU" sz="2000">
                          <a:effectLst/>
                        </a:rPr>
                        <a:t>(Early Implementation)</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238078771"/>
                  </a:ext>
                </a:extLst>
              </a:tr>
              <a:tr h="990989">
                <a:tc>
                  <a:txBody>
                    <a:bodyPr/>
                    <a:lstStyle/>
                    <a:p>
                      <a:pPr algn="ctr">
                        <a:lnSpc>
                          <a:spcPct val="107000"/>
                        </a:lnSpc>
                        <a:spcAft>
                          <a:spcPts val="800"/>
                        </a:spcAft>
                      </a:pPr>
                      <a:r>
                        <a:rPr lang="en-AU" sz="2000">
                          <a:effectLst/>
                        </a:rPr>
                        <a:t>Domains of Readiness</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6">
                  <a:txBody>
                    <a:bodyPr/>
                    <a:lstStyle/>
                    <a:p>
                      <a:pPr algn="ctr">
                        <a:lnSpc>
                          <a:spcPct val="107000"/>
                        </a:lnSpc>
                        <a:spcAft>
                          <a:spcPts val="800"/>
                        </a:spcAft>
                      </a:pPr>
                      <a:r>
                        <a:rPr lang="en-AU" sz="2000">
                          <a:effectLst/>
                        </a:rPr>
                        <a:t>Pre-readiness </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gridSpan="3">
                  <a:txBody>
                    <a:bodyPr/>
                    <a:lstStyle/>
                    <a:p>
                      <a:pPr algn="ctr">
                        <a:lnSpc>
                          <a:spcPct val="107000"/>
                        </a:lnSpc>
                        <a:spcAft>
                          <a:spcPts val="800"/>
                        </a:spcAft>
                      </a:pPr>
                      <a:r>
                        <a:rPr lang="en-AU" sz="2000">
                          <a:effectLst/>
                        </a:rPr>
                        <a:t>Readiness </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70836435"/>
                  </a:ext>
                </a:extLst>
              </a:tr>
              <a:tr h="1067537">
                <a:tc>
                  <a:txBody>
                    <a:bodyPr/>
                    <a:lstStyle/>
                    <a:p>
                      <a:pPr algn="ctr">
                        <a:lnSpc>
                          <a:spcPct val="107000"/>
                        </a:lnSpc>
                        <a:spcAft>
                          <a:spcPts val="800"/>
                        </a:spcAft>
                      </a:pPr>
                      <a:r>
                        <a:rPr lang="en-AU" sz="2000">
                          <a:effectLst/>
                        </a:rPr>
                        <a:t>TRL context</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4">
                  <a:txBody>
                    <a:bodyPr/>
                    <a:lstStyle/>
                    <a:p>
                      <a:pPr algn="ctr">
                        <a:lnSpc>
                          <a:spcPct val="107000"/>
                        </a:lnSpc>
                        <a:spcAft>
                          <a:spcPts val="800"/>
                        </a:spcAft>
                      </a:pPr>
                      <a:r>
                        <a:rPr lang="en-AU" sz="2000">
                          <a:effectLst/>
                        </a:rPr>
                        <a:t>Conceptual Stage</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c gridSpan="2">
                  <a:txBody>
                    <a:bodyPr/>
                    <a:lstStyle/>
                    <a:p>
                      <a:pPr algn="ctr">
                        <a:lnSpc>
                          <a:spcPct val="107000"/>
                        </a:lnSpc>
                        <a:spcAft>
                          <a:spcPts val="800"/>
                        </a:spcAft>
                      </a:pPr>
                      <a:r>
                        <a:rPr lang="en-AU" sz="2000">
                          <a:effectLst/>
                        </a:rPr>
                        <a:t>Simulated &amp; Relevant Environment</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gridSpan="3">
                  <a:txBody>
                    <a:bodyPr/>
                    <a:lstStyle/>
                    <a:p>
                      <a:pPr algn="ctr">
                        <a:lnSpc>
                          <a:spcPct val="107000"/>
                        </a:lnSpc>
                        <a:spcAft>
                          <a:spcPts val="800"/>
                        </a:spcAft>
                      </a:pPr>
                      <a:r>
                        <a:rPr lang="en-AU" sz="2000">
                          <a:effectLst/>
                        </a:rPr>
                        <a:t>Real World Environment</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219387119"/>
                  </a:ext>
                </a:extLst>
              </a:tr>
              <a:tr h="706365">
                <a:tc>
                  <a:txBody>
                    <a:bodyPr/>
                    <a:lstStyle/>
                    <a:p>
                      <a:pPr algn="ctr">
                        <a:lnSpc>
                          <a:spcPct val="107000"/>
                        </a:lnSpc>
                        <a:spcAft>
                          <a:spcPts val="800"/>
                        </a:spcAft>
                      </a:pPr>
                      <a:r>
                        <a:rPr lang="en-AU" sz="2000">
                          <a:effectLst/>
                        </a:rPr>
                        <a:t>TRL functions</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4">
                  <a:txBody>
                    <a:bodyPr/>
                    <a:lstStyle/>
                    <a:p>
                      <a:pPr algn="ctr">
                        <a:lnSpc>
                          <a:spcPct val="107000"/>
                        </a:lnSpc>
                        <a:spcAft>
                          <a:spcPts val="800"/>
                        </a:spcAft>
                      </a:pPr>
                      <a:r>
                        <a:rPr lang="en-AU" sz="2000">
                          <a:effectLst/>
                        </a:rPr>
                        <a:t>Prototyping</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c gridSpan="2">
                  <a:txBody>
                    <a:bodyPr/>
                    <a:lstStyle/>
                    <a:p>
                      <a:pPr algn="ctr">
                        <a:lnSpc>
                          <a:spcPct val="107000"/>
                        </a:lnSpc>
                        <a:spcAft>
                          <a:spcPts val="800"/>
                        </a:spcAft>
                      </a:pPr>
                      <a:r>
                        <a:rPr lang="en-AU" sz="2000" dirty="0">
                          <a:effectLst/>
                        </a:rPr>
                        <a:t>Piloting</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tc>
                  <a:txBody>
                    <a:bodyPr/>
                    <a:lstStyle/>
                    <a:p>
                      <a:pPr>
                        <a:lnSpc>
                          <a:spcPct val="107000"/>
                        </a:lnSpc>
                        <a:spcAft>
                          <a:spcPts val="800"/>
                        </a:spcAft>
                      </a:pPr>
                      <a:r>
                        <a:rPr lang="en-AU" sz="2000" dirty="0">
                          <a:effectLst/>
                        </a:rPr>
                        <a:t>Demonstration</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algn="ctr">
                        <a:lnSpc>
                          <a:spcPct val="107000"/>
                        </a:lnSpc>
                        <a:spcAft>
                          <a:spcPts val="800"/>
                        </a:spcAft>
                      </a:pPr>
                      <a:r>
                        <a:rPr lang="en-AU" sz="2000">
                          <a:effectLst/>
                        </a:rPr>
                        <a:t>Deployment</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AU"/>
                    </a:p>
                  </a:txBody>
                  <a:tcPr/>
                </a:tc>
                <a:extLst>
                  <a:ext uri="{0D108BD9-81ED-4DB2-BD59-A6C34878D82A}">
                    <a16:rowId xmlns:a16="http://schemas.microsoft.com/office/drawing/2014/main" val="835416288"/>
                  </a:ext>
                </a:extLst>
              </a:tr>
              <a:tr h="420622">
                <a:tc>
                  <a:txBody>
                    <a:bodyPr/>
                    <a:lstStyle/>
                    <a:p>
                      <a:pPr algn="ctr">
                        <a:lnSpc>
                          <a:spcPct val="107000"/>
                        </a:lnSpc>
                        <a:spcAft>
                          <a:spcPts val="800"/>
                        </a:spcAft>
                      </a:pPr>
                      <a:r>
                        <a:rPr lang="en-AU" sz="2000">
                          <a:effectLst/>
                        </a:rPr>
                        <a:t>TRL Levels</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1</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2</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3</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dirty="0">
                          <a:effectLst/>
                        </a:rPr>
                        <a:t>4</a:t>
                      </a:r>
                      <a:endParaRPr lang="en-AU"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 5</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6</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7</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8</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2000">
                          <a:effectLst/>
                        </a:rPr>
                        <a:t>9</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01726240"/>
                  </a:ext>
                </a:extLst>
              </a:tr>
              <a:tr h="1506059">
                <a:tc>
                  <a:txBody>
                    <a:bodyPr/>
                    <a:lstStyle/>
                    <a:p>
                      <a:pPr algn="ctr">
                        <a:lnSpc>
                          <a:spcPct val="107000"/>
                        </a:lnSpc>
                        <a:spcAft>
                          <a:spcPts val="800"/>
                        </a:spcAft>
                      </a:pPr>
                      <a:r>
                        <a:rPr lang="en-AU" sz="2000">
                          <a:effectLst/>
                        </a:rPr>
                        <a:t>TRL description</a:t>
                      </a:r>
                      <a:endParaRPr lang="en-AU"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Basic Principles</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Prior knowledge base completed</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Proof of Concept</a:t>
                      </a:r>
                      <a:endParaRPr lang="en-AU" sz="2800" dirty="0">
                        <a:effectLst/>
                      </a:endParaRPr>
                    </a:p>
                    <a:p>
                      <a:pPr algn="ctr">
                        <a:lnSpc>
                          <a:spcPct val="107000"/>
                        </a:lnSpc>
                        <a:spcAft>
                          <a:spcPts val="800"/>
                        </a:spcAft>
                      </a:pPr>
                      <a:r>
                        <a:rPr lang="en-AU" sz="1600" dirty="0">
                          <a:effectLst/>
                        </a:rPr>
                        <a:t> </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Prototype</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Validation of Prototype</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Test in a Relevant </a:t>
                      </a:r>
                      <a:r>
                        <a:rPr lang="en-AU" sz="1400" dirty="0">
                          <a:effectLst/>
                        </a:rPr>
                        <a:t>Environment</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Demonstration in Real World Environment</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Pre-release</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AU" sz="1600" dirty="0">
                          <a:effectLst/>
                        </a:rPr>
                        <a:t>Release</a:t>
                      </a:r>
                      <a:endParaRPr lang="en-AU"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2973752"/>
                  </a:ext>
                </a:extLst>
              </a:tr>
            </a:tbl>
          </a:graphicData>
        </a:graphic>
      </p:graphicFrame>
      <p:sp>
        <p:nvSpPr>
          <p:cNvPr id="3" name="TextBox 2">
            <a:extLst>
              <a:ext uri="{FF2B5EF4-FFF2-40B4-BE49-F238E27FC236}">
                <a16:creationId xmlns:a16="http://schemas.microsoft.com/office/drawing/2014/main" id="{407474E4-8D16-1BF9-C84B-9C6B6282C217}"/>
              </a:ext>
            </a:extLst>
          </p:cNvPr>
          <p:cNvSpPr txBox="1"/>
          <p:nvPr/>
        </p:nvSpPr>
        <p:spPr>
          <a:xfrm>
            <a:off x="651352" y="-68893"/>
            <a:ext cx="10108505" cy="914400"/>
          </a:xfrm>
          <a:prstGeom prst="rect">
            <a:avLst/>
          </a:prstGeom>
        </p:spPr>
        <p:txBody>
          <a:bodyPr vert="horz" wrap="none" lIns="0" tIns="0" rIns="0" bIns="0" numCol="2" spcCol="360000" rtlCol="0" anchor="ctr" anchorCtr="0">
            <a:normAutofit/>
          </a:bodyPr>
          <a:lstStyle/>
          <a:p>
            <a:pPr algn="l">
              <a:spcBef>
                <a:spcPts val="1200"/>
              </a:spcBef>
            </a:pPr>
            <a:r>
              <a:rPr lang="en-AU" sz="2400" b="1" dirty="0"/>
              <a:t>TECHNOLOGY READINESS LEVEL (TRL)</a:t>
            </a:r>
          </a:p>
        </p:txBody>
      </p:sp>
    </p:spTree>
    <p:extLst>
      <p:ext uri="{BB962C8B-B14F-4D97-AF65-F5344CB8AC3E}">
        <p14:creationId xmlns:p14="http://schemas.microsoft.com/office/powerpoint/2010/main" val="3015295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6BBD-8B56-D000-2BAC-ED2663D151ED}"/>
              </a:ext>
            </a:extLst>
          </p:cNvPr>
          <p:cNvSpPr>
            <a:spLocks noGrp="1"/>
          </p:cNvSpPr>
          <p:nvPr>
            <p:ph type="title"/>
          </p:nvPr>
        </p:nvSpPr>
        <p:spPr>
          <a:xfrm>
            <a:off x="1510883" y="60819"/>
            <a:ext cx="6986588" cy="603285"/>
          </a:xfrm>
        </p:spPr>
        <p:txBody>
          <a:bodyPr anchor="b">
            <a:normAutofit/>
          </a:bodyPr>
          <a:lstStyle/>
          <a:p>
            <a:pPr algn="l"/>
            <a:r>
              <a:rPr lang="en-AU" sz="3000" dirty="0"/>
              <a:t>GIAF Usability Ladder</a:t>
            </a:r>
          </a:p>
        </p:txBody>
      </p:sp>
      <p:sp>
        <p:nvSpPr>
          <p:cNvPr id="3" name="Content Placeholder 2">
            <a:extLst>
              <a:ext uri="{FF2B5EF4-FFF2-40B4-BE49-F238E27FC236}">
                <a16:creationId xmlns:a16="http://schemas.microsoft.com/office/drawing/2014/main" id="{153AD8FB-D77A-6AC6-A87D-7E85A3A782F0}"/>
              </a:ext>
            </a:extLst>
          </p:cNvPr>
          <p:cNvSpPr>
            <a:spLocks noGrp="1"/>
          </p:cNvSpPr>
          <p:nvPr>
            <p:ph idx="1"/>
          </p:nvPr>
        </p:nvSpPr>
        <p:spPr>
          <a:xfrm>
            <a:off x="1510883" y="889324"/>
            <a:ext cx="5827793" cy="2539663"/>
          </a:xfrm>
        </p:spPr>
        <p:txBody>
          <a:bodyPr anchor="t">
            <a:normAutofit/>
          </a:bodyPr>
          <a:lstStyle/>
          <a:p>
            <a:r>
              <a:rPr lang="en-AU" sz="1800" b="1" i="1" dirty="0">
                <a:latin typeface="Calibri" panose="020F0502020204030204" pitchFamily="34" charset="0"/>
                <a:ea typeface="Calibri" panose="020F0502020204030204" pitchFamily="34" charset="0"/>
                <a:cs typeface="Calibri" panose="020F0502020204030204" pitchFamily="34" charset="0"/>
              </a:rPr>
              <a:t>Usefulness: </a:t>
            </a:r>
            <a:r>
              <a:rPr lang="en-AU" sz="1800" dirty="0">
                <a:latin typeface="Calibri" panose="020F0502020204030204" pitchFamily="34" charset="0"/>
                <a:ea typeface="Calibri" panose="020F0502020204030204" pitchFamily="34" charset="0"/>
                <a:cs typeface="Calibri" panose="020F0502020204030204" pitchFamily="34" charset="0"/>
              </a:rPr>
              <a:t>degree to which an intervention is found by the </a:t>
            </a:r>
            <a:r>
              <a:rPr lang="en-AU" sz="1800" i="1" dirty="0">
                <a:latin typeface="Calibri" panose="020F0502020204030204" pitchFamily="34" charset="0"/>
                <a:ea typeface="Calibri" panose="020F0502020204030204" pitchFamily="34" charset="0"/>
                <a:cs typeface="Calibri" panose="020F0502020204030204" pitchFamily="34" charset="0"/>
              </a:rPr>
              <a:t>target audience </a:t>
            </a:r>
            <a:r>
              <a:rPr lang="en-AU" sz="1800" dirty="0">
                <a:latin typeface="Calibri" panose="020F0502020204030204" pitchFamily="34" charset="0"/>
                <a:ea typeface="Calibri" panose="020F0502020204030204" pitchFamily="34" charset="0"/>
                <a:cs typeface="Calibri" panose="020F0502020204030204" pitchFamily="34" charset="0"/>
              </a:rPr>
              <a:t>to be beneficial, advantageous, practical and worthwhile to be applied in a real world context. The components of usefulness are </a:t>
            </a:r>
            <a:r>
              <a:rPr lang="en-AU" sz="1800" dirty="0">
                <a:latin typeface="Calibri" panose="020F0502020204030204" pitchFamily="34" charset="0"/>
                <a:ea typeface="Calibri" panose="020F0502020204030204" pitchFamily="34" charset="0"/>
                <a:cs typeface="Times New Roman" panose="02020603050405020304" pitchFamily="18" charset="0"/>
              </a:rPr>
              <a:t>relevance, acceptability, applicability, practicality, efficiency and value.</a:t>
            </a:r>
          </a:p>
        </p:txBody>
      </p:sp>
      <p:pic>
        <p:nvPicPr>
          <p:cNvPr id="7" name="Picture 6" descr="A screen shot of a green box&#10;&#10;Description automatically generated">
            <a:extLst>
              <a:ext uri="{FF2B5EF4-FFF2-40B4-BE49-F238E27FC236}">
                <a16:creationId xmlns:a16="http://schemas.microsoft.com/office/drawing/2014/main" id="{73EFA6BA-24FE-45AD-32FB-486481B4A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471" y="60819"/>
            <a:ext cx="1723767" cy="6832226"/>
          </a:xfrm>
          <a:prstGeom prst="rect">
            <a:avLst/>
          </a:prstGeom>
        </p:spPr>
      </p:pic>
      <p:graphicFrame>
        <p:nvGraphicFramePr>
          <p:cNvPr id="14" name="Table 5">
            <a:extLst>
              <a:ext uri="{FF2B5EF4-FFF2-40B4-BE49-F238E27FC236}">
                <a16:creationId xmlns:a16="http://schemas.microsoft.com/office/drawing/2014/main" id="{AF1EED02-ADD4-457E-F596-622C8091691C}"/>
              </a:ext>
            </a:extLst>
          </p:cNvPr>
          <p:cNvGraphicFramePr>
            <a:graphicFrameLocks noGrp="1"/>
          </p:cNvGraphicFramePr>
          <p:nvPr>
            <p:extLst>
              <p:ext uri="{D42A27DB-BD31-4B8C-83A1-F6EECF244321}">
                <p14:modId xmlns:p14="http://schemas.microsoft.com/office/powerpoint/2010/main" val="2517658210"/>
              </p:ext>
            </p:extLst>
          </p:nvPr>
        </p:nvGraphicFramePr>
        <p:xfrm>
          <a:off x="1712357" y="2897819"/>
          <a:ext cx="5827793" cy="3610659"/>
        </p:xfrm>
        <a:graphic>
          <a:graphicData uri="http://schemas.openxmlformats.org/drawingml/2006/table">
            <a:tbl>
              <a:tblPr firstRow="1" bandRow="1">
                <a:tableStyleId>{5940675A-B579-460E-94D1-54222C63F5DA}</a:tableStyleId>
              </a:tblPr>
              <a:tblGrid>
                <a:gridCol w="5827793">
                  <a:extLst>
                    <a:ext uri="{9D8B030D-6E8A-4147-A177-3AD203B41FA5}">
                      <a16:colId xmlns:a16="http://schemas.microsoft.com/office/drawing/2014/main" val="6015879"/>
                    </a:ext>
                  </a:extLst>
                </a:gridCol>
              </a:tblGrid>
              <a:tr h="278606">
                <a:tc>
                  <a:txBody>
                    <a:bodyPr/>
                    <a:lstStyle/>
                    <a:p>
                      <a:r>
                        <a:rPr lang="en-AU" sz="1400" b="1" dirty="0"/>
                        <a:t>Questions</a:t>
                      </a:r>
                    </a:p>
                  </a:txBody>
                  <a:tcPr marL="64294" marR="64294" marT="32147" marB="32147"/>
                </a:tc>
                <a:extLst>
                  <a:ext uri="{0D108BD9-81ED-4DB2-BD59-A6C34878D82A}">
                    <a16:rowId xmlns:a16="http://schemas.microsoft.com/office/drawing/2014/main" val="3161342310"/>
                  </a:ext>
                </a:extLst>
              </a:tr>
              <a:tr h="364331">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1. The EMPOWER eHealth App (for improved mental health and wellbeing at work) is relevant, significant and meaningful for my work colleagues</a:t>
                      </a:r>
                      <a:endParaRPr lang="en-AU" sz="1000" dirty="0">
                        <a:latin typeface="Helvetica Neue"/>
                      </a:endParaRPr>
                    </a:p>
                  </a:txBody>
                  <a:tcPr marL="64294" marR="64294" marT="32147" marB="32147"/>
                </a:tc>
                <a:extLst>
                  <a:ext uri="{0D108BD9-81ED-4DB2-BD59-A6C34878D82A}">
                    <a16:rowId xmlns:a16="http://schemas.microsoft.com/office/drawing/2014/main" val="2347902265"/>
                  </a:ext>
                </a:extLst>
              </a:tr>
              <a:tr h="152430">
                <a:tc>
                  <a:txBody>
                    <a:bodyPr/>
                    <a:lstStyle/>
                    <a:p>
                      <a:pPr algn="l">
                        <a:lnSpc>
                          <a:spcPct val="107000"/>
                        </a:lnSpc>
                        <a:spcAft>
                          <a:spcPts val="800"/>
                        </a:spcAft>
                      </a:pPr>
                      <a:r>
                        <a:rPr lang="en-AU" sz="1000" b="0" i="0" u="none" strike="noStrike" cap="none" spc="0" baseline="0" dirty="0">
                          <a:solidFill>
                            <a:schemeClr val="tx1"/>
                          </a:solidFill>
                          <a:effectLst/>
                          <a:uFillTx/>
                          <a:latin typeface="+mn-lt"/>
                          <a:ea typeface="+mn-ea"/>
                          <a:cs typeface="+mn-cs"/>
                          <a:sym typeface="Source Sans Pro Bold"/>
                        </a:rPr>
                        <a:t>2.    The EMPOWER App is new, different, and/or interesting.</a:t>
                      </a:r>
                      <a:endParaRPr lang="en-AU" sz="1000" dirty="0">
                        <a:effectLst/>
                        <a:latin typeface="Helvetica Neue"/>
                        <a:ea typeface="Calibri" panose="020F0502020204030204" pitchFamily="34" charset="0"/>
                        <a:cs typeface="Times New Roman" panose="02020603050405020304" pitchFamily="18" charset="0"/>
                      </a:endParaRPr>
                    </a:p>
                  </a:txBody>
                  <a:tcPr marL="80367" marR="80367" marT="0" marB="0"/>
                </a:tc>
                <a:extLst>
                  <a:ext uri="{0D108BD9-81ED-4DB2-BD59-A6C34878D82A}">
                    <a16:rowId xmlns:a16="http://schemas.microsoft.com/office/drawing/2014/main" val="3473616511"/>
                  </a:ext>
                </a:extLst>
              </a:tr>
              <a:tr h="364331">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3.  The EMPOWER App has significant potential to be used by people to promote their wellbeing, guide them on how to track their mood and adapt at work if you suffer psychological distress.</a:t>
                      </a:r>
                      <a:endParaRPr lang="en-AU" sz="1000" dirty="0">
                        <a:latin typeface="Helvetica Neue"/>
                      </a:endParaRPr>
                    </a:p>
                  </a:txBody>
                  <a:tcPr marL="64294" marR="64294" marT="32147" marB="32147"/>
                </a:tc>
                <a:extLst>
                  <a:ext uri="{0D108BD9-81ED-4DB2-BD59-A6C34878D82A}">
                    <a16:rowId xmlns:a16="http://schemas.microsoft.com/office/drawing/2014/main" val="3997823318"/>
                  </a:ext>
                </a:extLst>
              </a:tr>
              <a:tr h="312941">
                <a:tc>
                  <a:txBody>
                    <a:bodyPr/>
                    <a:lstStyle/>
                    <a:p>
                      <a:pPr algn="l">
                        <a:lnSpc>
                          <a:spcPct val="107000"/>
                        </a:lnSpc>
                        <a:spcAft>
                          <a:spcPts val="800"/>
                        </a:spcAft>
                      </a:pPr>
                      <a:r>
                        <a:rPr lang="en-AU" sz="1000" b="0" i="0" u="none" strike="noStrike" cap="none" spc="0" baseline="0" dirty="0">
                          <a:solidFill>
                            <a:schemeClr val="tx1"/>
                          </a:solidFill>
                          <a:effectLst/>
                          <a:uFillTx/>
                          <a:latin typeface="+mn-lt"/>
                          <a:ea typeface="+mn-ea"/>
                          <a:cs typeface="+mn-cs"/>
                          <a:sym typeface="Source Sans Pro Bold"/>
                        </a:rPr>
                        <a:t>4. The EMPOWER App is acceptable to employed people. I do not have major concerns about the content of the EMPOWER App. </a:t>
                      </a:r>
                      <a:endParaRPr lang="en-AU" sz="1000" dirty="0">
                        <a:effectLst/>
                        <a:latin typeface="Helvetica Neue"/>
                        <a:ea typeface="Calibri" panose="020F0502020204030204" pitchFamily="34" charset="0"/>
                        <a:cs typeface="Times New Roman" panose="02020603050405020304" pitchFamily="18" charset="0"/>
                      </a:endParaRPr>
                    </a:p>
                  </a:txBody>
                  <a:tcPr marL="80367" marR="80367" marT="0" marB="0"/>
                </a:tc>
                <a:extLst>
                  <a:ext uri="{0D108BD9-81ED-4DB2-BD59-A6C34878D82A}">
                    <a16:rowId xmlns:a16="http://schemas.microsoft.com/office/drawing/2014/main" val="830287820"/>
                  </a:ext>
                </a:extLst>
              </a:tr>
              <a:tr h="214313">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If you have concerns or reject the EMPOWER App, please explain why. </a:t>
                      </a:r>
                      <a:endParaRPr lang="en-AU" sz="1000" dirty="0">
                        <a:latin typeface="Helvetica Neue"/>
                      </a:endParaRPr>
                    </a:p>
                  </a:txBody>
                  <a:tcPr marL="64294" marR="64294" marT="32147" marB="32147"/>
                </a:tc>
                <a:extLst>
                  <a:ext uri="{0D108BD9-81ED-4DB2-BD59-A6C34878D82A}">
                    <a16:rowId xmlns:a16="http://schemas.microsoft.com/office/drawing/2014/main" val="2051677114"/>
                  </a:ext>
                </a:extLst>
              </a:tr>
              <a:tr h="313924">
                <a:tc>
                  <a:txBody>
                    <a:bodyPr/>
                    <a:lstStyle/>
                    <a:p>
                      <a:pPr algn="l">
                        <a:lnSpc>
                          <a:spcPct val="107000"/>
                        </a:lnSpc>
                        <a:spcAft>
                          <a:spcPts val="800"/>
                        </a:spcAft>
                      </a:pPr>
                      <a:r>
                        <a:rPr lang="en-AU" sz="1000" dirty="0">
                          <a:effectLst/>
                          <a:latin typeface="Calibri" panose="020F0502020204030204" pitchFamily="34" charset="0"/>
                          <a:ea typeface="Calibri" panose="020F0502020204030204" pitchFamily="34" charset="0"/>
                          <a:cs typeface="Times New Roman" panose="02020603050405020304" pitchFamily="18" charset="0"/>
                        </a:rPr>
                        <a:t>5. The EMPOWER App is useful to me and other employed people for their improved mental health and wellbeing at work.</a:t>
                      </a:r>
                    </a:p>
                  </a:txBody>
                  <a:tcPr marL="48220" marR="48220" marT="0" marB="0"/>
                </a:tc>
                <a:extLst>
                  <a:ext uri="{0D108BD9-81ED-4DB2-BD59-A6C34878D82A}">
                    <a16:rowId xmlns:a16="http://schemas.microsoft.com/office/drawing/2014/main" val="2035494997"/>
                  </a:ext>
                </a:extLst>
              </a:tr>
              <a:tr h="152430">
                <a:tc>
                  <a:txBody>
                    <a:bodyPr/>
                    <a:lstStyle/>
                    <a:p>
                      <a:pPr algn="l">
                        <a:lnSpc>
                          <a:spcPct val="107000"/>
                        </a:lnSpc>
                        <a:spcAft>
                          <a:spcPts val="800"/>
                        </a:spcAft>
                      </a:pPr>
                      <a:r>
                        <a:rPr lang="en-AU" sz="1000" b="0" i="0" u="none" strike="noStrike" cap="none" spc="0" baseline="0" dirty="0">
                          <a:solidFill>
                            <a:schemeClr val="tx1"/>
                          </a:solidFill>
                          <a:effectLst/>
                          <a:uFillTx/>
                          <a:latin typeface="+mn-lt"/>
                          <a:ea typeface="+mn-ea"/>
                          <a:cs typeface="+mn-cs"/>
                          <a:sym typeface="Source Sans Pro Bold"/>
                        </a:rPr>
                        <a:t>6. The EMPOWER App is user friendly.</a:t>
                      </a:r>
                      <a:endParaRPr lang="en-AU" sz="1000" dirty="0">
                        <a:effectLst/>
                        <a:latin typeface="Helvetica Neue"/>
                        <a:ea typeface="Calibri" panose="020F0502020204030204" pitchFamily="34" charset="0"/>
                        <a:cs typeface="Times New Roman" panose="02020603050405020304" pitchFamily="18" charset="0"/>
                      </a:endParaRPr>
                    </a:p>
                  </a:txBody>
                  <a:tcPr marL="80367" marR="80367" marT="0" marB="0"/>
                </a:tc>
                <a:extLst>
                  <a:ext uri="{0D108BD9-81ED-4DB2-BD59-A6C34878D82A}">
                    <a16:rowId xmlns:a16="http://schemas.microsoft.com/office/drawing/2014/main" val="1291349079"/>
                  </a:ext>
                </a:extLst>
              </a:tr>
              <a:tr h="214313">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7.  The instructions provided through the EMPOWER App are easy to follow.</a:t>
                      </a:r>
                      <a:endParaRPr lang="en-AU" sz="1000" dirty="0">
                        <a:latin typeface="Helvetica Neue"/>
                      </a:endParaRPr>
                    </a:p>
                  </a:txBody>
                  <a:tcPr marL="64294" marR="64294" marT="32147" marB="32147"/>
                </a:tc>
                <a:extLst>
                  <a:ext uri="{0D108BD9-81ED-4DB2-BD59-A6C34878D82A}">
                    <a16:rowId xmlns:a16="http://schemas.microsoft.com/office/drawing/2014/main" val="1489808301"/>
                  </a:ext>
                </a:extLst>
              </a:tr>
              <a:tr h="364331">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8.  The EMPOWER App is better than similar apps or tools I know of, for mental health and wellbeing at work.  Please answer this question only if you know of other Apps. If not, tick the not applicable box (N/A). </a:t>
                      </a:r>
                      <a:endParaRPr lang="en-AU" sz="1000" dirty="0">
                        <a:latin typeface="Helvetica Neue"/>
                      </a:endParaRPr>
                    </a:p>
                  </a:txBody>
                  <a:tcPr marL="64294" marR="64294" marT="32147" marB="32147"/>
                </a:tc>
                <a:extLst>
                  <a:ext uri="{0D108BD9-81ED-4DB2-BD59-A6C34878D82A}">
                    <a16:rowId xmlns:a16="http://schemas.microsoft.com/office/drawing/2014/main" val="4172844654"/>
                  </a:ext>
                </a:extLst>
              </a:tr>
              <a:tr h="514350">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9.   The EMPOWER App is ‘fit for purpose’, beneficial and valuable for employed people to promote their wellbeing and reduce psychological distress, guide them on tracking their mood and adapt if they suffer psychological distress. </a:t>
                      </a:r>
                      <a:endParaRPr lang="en-AU" sz="1000" dirty="0">
                        <a:latin typeface="Helvetica Neue"/>
                      </a:endParaRPr>
                    </a:p>
                  </a:txBody>
                  <a:tcPr marL="64294" marR="64294" marT="32147" marB="32147"/>
                </a:tc>
                <a:extLst>
                  <a:ext uri="{0D108BD9-81ED-4DB2-BD59-A6C34878D82A}">
                    <a16:rowId xmlns:a16="http://schemas.microsoft.com/office/drawing/2014/main" val="3400278237"/>
                  </a:ext>
                </a:extLst>
              </a:tr>
              <a:tr h="323485">
                <a:tc>
                  <a:txBody>
                    <a:bodyPr/>
                    <a:lstStyle/>
                    <a:p>
                      <a:pPr algn="l"/>
                      <a:r>
                        <a:rPr lang="en-AU" sz="1000" b="0" i="0" u="none" strike="noStrike" cap="none" spc="0" baseline="0" dirty="0">
                          <a:solidFill>
                            <a:schemeClr val="tx1"/>
                          </a:solidFill>
                          <a:effectLst/>
                          <a:uFillTx/>
                          <a:latin typeface="+mn-lt"/>
                          <a:ea typeface="+mn-ea"/>
                          <a:cs typeface="+mn-cs"/>
                          <a:sym typeface="Source Sans Pro Bold"/>
                        </a:rPr>
                        <a:t>10. I would recommend the EMPOWER App to my work colleagues and peers. </a:t>
                      </a:r>
                      <a:endParaRPr lang="en-AU" sz="1000" dirty="0">
                        <a:latin typeface="Helvetica Neue"/>
                      </a:endParaRPr>
                    </a:p>
                  </a:txBody>
                  <a:tcPr marL="64294" marR="64294" marT="32147" marB="32147"/>
                </a:tc>
                <a:extLst>
                  <a:ext uri="{0D108BD9-81ED-4DB2-BD59-A6C34878D82A}">
                    <a16:rowId xmlns:a16="http://schemas.microsoft.com/office/drawing/2014/main" val="1040860326"/>
                  </a:ext>
                </a:extLst>
              </a:tr>
            </a:tbl>
          </a:graphicData>
        </a:graphic>
      </p:graphicFrame>
      <p:sp>
        <p:nvSpPr>
          <p:cNvPr id="4" name="TextBox 3">
            <a:extLst>
              <a:ext uri="{FF2B5EF4-FFF2-40B4-BE49-F238E27FC236}">
                <a16:creationId xmlns:a16="http://schemas.microsoft.com/office/drawing/2014/main" id="{8401360E-8820-EA59-BF46-64747A6AA74B}"/>
              </a:ext>
            </a:extLst>
          </p:cNvPr>
          <p:cNvSpPr txBox="1"/>
          <p:nvPr/>
        </p:nvSpPr>
        <p:spPr>
          <a:xfrm>
            <a:off x="1712357" y="2211196"/>
            <a:ext cx="5827793" cy="914400"/>
          </a:xfrm>
          <a:prstGeom prst="rect">
            <a:avLst/>
          </a:prstGeom>
        </p:spPr>
        <p:txBody>
          <a:bodyPr vert="horz" wrap="none" lIns="0" tIns="0" rIns="0" bIns="0" numCol="2" spcCol="360000" rtlCol="0" anchor="ctr" anchorCtr="0">
            <a:normAutofit/>
          </a:bodyPr>
          <a:lstStyle/>
          <a:p>
            <a:pPr algn="l">
              <a:spcBef>
                <a:spcPts val="1200"/>
              </a:spcBef>
            </a:pPr>
            <a:r>
              <a:rPr lang="en-AU" sz="1800" dirty="0"/>
              <a:t>Checklist EMPOWER Project </a:t>
            </a:r>
          </a:p>
        </p:txBody>
      </p:sp>
    </p:spTree>
    <p:extLst>
      <p:ext uri="{BB962C8B-B14F-4D97-AF65-F5344CB8AC3E}">
        <p14:creationId xmlns:p14="http://schemas.microsoft.com/office/powerpoint/2010/main" val="2941144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FE1B-62A7-43B9-9B0D-4D461C591A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0F50079-5E6B-4996-BA23-A64EFB19C12F}"/>
              </a:ext>
            </a:extLst>
          </p:cNvPr>
          <p:cNvSpPr>
            <a:spLocks noGrp="1"/>
          </p:cNvSpPr>
          <p:nvPr>
            <p:ph idx="1"/>
          </p:nvPr>
        </p:nvSpPr>
        <p:spPr/>
        <p:txBody>
          <a:bodyPr/>
          <a:lstStyle/>
          <a:p>
            <a:endParaRPr lang="en-AU"/>
          </a:p>
        </p:txBody>
      </p:sp>
      <p:sp>
        <p:nvSpPr>
          <p:cNvPr id="4" name="Footer Placeholder 3">
            <a:extLst>
              <a:ext uri="{FF2B5EF4-FFF2-40B4-BE49-F238E27FC236}">
                <a16:creationId xmlns:a16="http://schemas.microsoft.com/office/drawing/2014/main" id="{B61C5739-D868-43C6-8F77-E3E40EFC3D28}"/>
              </a:ext>
            </a:extLst>
          </p:cNvPr>
          <p:cNvSpPr>
            <a:spLocks noGrp="1"/>
          </p:cNvSpPr>
          <p:nvPr>
            <p:ph type="ftr" sz="quarter" idx="11"/>
          </p:nvPr>
        </p:nvSpPr>
        <p:spPr/>
        <p:txBody>
          <a:bodyPr/>
          <a:lstStyle/>
          <a:p>
            <a:r>
              <a:rPr lang="en-AU"/>
              <a:t>Global Impact Analytics Framework (GIAF) November 2020</a:t>
            </a:r>
          </a:p>
        </p:txBody>
      </p:sp>
      <p:pic>
        <p:nvPicPr>
          <p:cNvPr id="5" name="Picture 2" descr="The Thinker by Rodin. In Paris museum isolated on white background , #Aff,  #Paris, #Rodin, #Thinker, #museum, #â¦ | Rodin sculpture, Rodin the thinker,  Auguste rodin">
            <a:extLst>
              <a:ext uri="{FF2B5EF4-FFF2-40B4-BE49-F238E27FC236}">
                <a16:creationId xmlns:a16="http://schemas.microsoft.com/office/drawing/2014/main" id="{4576ADDC-2AC4-457A-B8EF-DECCCAD5A4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251815"/>
            <a:ext cx="4404123" cy="66061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9780443057212: Evidence-based Healthcare">
            <a:extLst>
              <a:ext uri="{FF2B5EF4-FFF2-40B4-BE49-F238E27FC236}">
                <a16:creationId xmlns:a16="http://schemas.microsoft.com/office/drawing/2014/main" id="{B0D79D9F-C251-399F-2A24-FC834ADAA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17" y="302517"/>
            <a:ext cx="2228883" cy="32924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DD0C892-165A-2CA6-424A-ED809EAEDAC6}"/>
              </a:ext>
            </a:extLst>
          </p:cNvPr>
          <p:cNvPicPr>
            <a:picLocks noChangeAspect="1"/>
          </p:cNvPicPr>
          <p:nvPr/>
        </p:nvPicPr>
        <p:blipFill>
          <a:blip r:embed="rId4"/>
          <a:stretch>
            <a:fillRect/>
          </a:stretch>
        </p:blipFill>
        <p:spPr>
          <a:xfrm>
            <a:off x="9124917" y="326971"/>
            <a:ext cx="2228883" cy="2940737"/>
          </a:xfrm>
          <a:prstGeom prst="rect">
            <a:avLst/>
          </a:prstGeom>
          <a:ln>
            <a:solidFill>
              <a:schemeClr val="tx1"/>
            </a:solidFill>
          </a:ln>
        </p:spPr>
      </p:pic>
    </p:spTree>
    <p:extLst>
      <p:ext uri="{BB962C8B-B14F-4D97-AF65-F5344CB8AC3E}">
        <p14:creationId xmlns:p14="http://schemas.microsoft.com/office/powerpoint/2010/main" val="3758283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Curved Right 8">
            <a:extLst>
              <a:ext uri="{FF2B5EF4-FFF2-40B4-BE49-F238E27FC236}">
                <a16:creationId xmlns:a16="http://schemas.microsoft.com/office/drawing/2014/main" id="{EC22F8AE-D333-4512-B337-BF659F8FDEC3}"/>
              </a:ext>
            </a:extLst>
          </p:cNvPr>
          <p:cNvSpPr/>
          <p:nvPr/>
        </p:nvSpPr>
        <p:spPr>
          <a:xfrm>
            <a:off x="8538352" y="1921114"/>
            <a:ext cx="1019012" cy="28124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6146" name="Picture 2" descr="The Thinker by Rodin. In Paris museum isolated on white background , #Aff,  #Paris, #Rodin, #Thinker, #museum, #â¦ | Rodin sculpture, Rodin the thinker,  Auguste rodin">
            <a:extLst>
              <a:ext uri="{FF2B5EF4-FFF2-40B4-BE49-F238E27FC236}">
                <a16:creationId xmlns:a16="http://schemas.microsoft.com/office/drawing/2014/main" id="{C3B5517E-3C9F-45D9-9270-C28CABBFD9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3471" y="3410521"/>
            <a:ext cx="2202066" cy="330309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ichelangelo's Prophets and Sibyls of the Sistine Chapel">
            <a:extLst>
              <a:ext uri="{FF2B5EF4-FFF2-40B4-BE49-F238E27FC236}">
                <a16:creationId xmlns:a16="http://schemas.microsoft.com/office/drawing/2014/main" id="{9E55B202-0C79-452B-A0E5-22F32F947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62" y="3570062"/>
            <a:ext cx="2762249" cy="32694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Thinker - Wikipedia">
            <a:extLst>
              <a:ext uri="{FF2B5EF4-FFF2-40B4-BE49-F238E27FC236}">
                <a16:creationId xmlns:a16="http://schemas.microsoft.com/office/drawing/2014/main" id="{4BAD5996-8E36-4893-BBA5-800721C8D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847" y="1153322"/>
            <a:ext cx="3875035" cy="2578389"/>
          </a:xfrm>
          <a:prstGeom prst="rect">
            <a:avLst/>
          </a:prstGeom>
          <a:noFill/>
          <a:extLst>
            <a:ext uri="{909E8E84-426E-40DD-AFC4-6F175D3DCCD1}">
              <a14:hiddenFill xmlns:a14="http://schemas.microsoft.com/office/drawing/2010/main">
                <a:solidFill>
                  <a:srgbClr val="FFFFFF"/>
                </a:solidFill>
              </a14:hiddenFill>
            </a:ext>
          </a:extLst>
        </p:spPr>
      </p:pic>
      <p:sp>
        <p:nvSpPr>
          <p:cNvPr id="2" name="Arrow: Curved Right 1">
            <a:extLst>
              <a:ext uri="{FF2B5EF4-FFF2-40B4-BE49-F238E27FC236}">
                <a16:creationId xmlns:a16="http://schemas.microsoft.com/office/drawing/2014/main" id="{A1CE1533-B5D4-4030-8EAA-F556438946CB}"/>
              </a:ext>
            </a:extLst>
          </p:cNvPr>
          <p:cNvSpPr/>
          <p:nvPr/>
        </p:nvSpPr>
        <p:spPr>
          <a:xfrm rot="18080525">
            <a:off x="1553054" y="2720751"/>
            <a:ext cx="1065618" cy="42606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6156" name="Picture 12" descr="Last Judgement, Michelangelo's Sistine masterpiece">
            <a:extLst>
              <a:ext uri="{FF2B5EF4-FFF2-40B4-BE49-F238E27FC236}">
                <a16:creationId xmlns:a16="http://schemas.microsoft.com/office/drawing/2014/main" id="{A8786B19-A1B3-4E9B-B33B-AD55175A3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63" y="-18479"/>
            <a:ext cx="2762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Curved Right 7">
            <a:extLst>
              <a:ext uri="{FF2B5EF4-FFF2-40B4-BE49-F238E27FC236}">
                <a16:creationId xmlns:a16="http://schemas.microsoft.com/office/drawing/2014/main" id="{1D4B1BD6-A108-405C-9350-A62DDC85FEFA}"/>
              </a:ext>
            </a:extLst>
          </p:cNvPr>
          <p:cNvSpPr/>
          <p:nvPr/>
        </p:nvSpPr>
        <p:spPr>
          <a:xfrm rot="15644314" flipH="1">
            <a:off x="6485391" y="-617439"/>
            <a:ext cx="742782" cy="28124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6150" name="Picture 6" descr="The Thinker | History, Description, &amp; Facts | Britannica">
            <a:extLst>
              <a:ext uri="{FF2B5EF4-FFF2-40B4-BE49-F238E27FC236}">
                <a16:creationId xmlns:a16="http://schemas.microsoft.com/office/drawing/2014/main" id="{A913C4B4-DC62-491B-8DD2-5A2AE62134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6853" y="332116"/>
            <a:ext cx="3299960" cy="494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419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883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EFF1-E5AB-EF39-CB33-CBB6DE7A631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8CBD23D-7650-0A3F-2333-05DF7AE9316C}"/>
              </a:ext>
            </a:extLst>
          </p:cNvPr>
          <p:cNvSpPr txBox="1"/>
          <p:nvPr/>
        </p:nvSpPr>
        <p:spPr>
          <a:xfrm>
            <a:off x="954742" y="1986413"/>
            <a:ext cx="24558940" cy="785740"/>
          </a:xfrm>
          <a:prstGeom prst="rect">
            <a:avLst/>
          </a:prstGeom>
        </p:spPr>
        <p:txBody>
          <a:bodyPr vert="horz" wrap="none" lIns="0" tIns="0" rIns="0" bIns="0" numCol="2" spcCol="360000" rtlCol="0" anchor="ctr" anchorCtr="0">
            <a:normAutofit fontScale="62500" lnSpcReduction="20000"/>
          </a:bodyPr>
          <a:lstStyle/>
          <a:p>
            <a:pPr algn="l"/>
            <a:r>
              <a:rPr lang="es-ES" sz="3300" b="1" i="0" u="none" strike="noStrike" baseline="0" dirty="0" err="1">
                <a:latin typeface="Calibri" panose="020F0502020204030204" pitchFamily="34" charset="0"/>
              </a:rPr>
              <a:t>Volatile</a:t>
            </a:r>
            <a:endParaRPr lang="es-ES" sz="3300" b="1" i="0" u="none" strike="noStrike" baseline="0" dirty="0">
              <a:latin typeface="Calibri" panose="020F0502020204030204" pitchFamily="34" charset="0"/>
            </a:endParaRPr>
          </a:p>
          <a:p>
            <a:pPr algn="l"/>
            <a:endParaRPr lang="es-ES" sz="3300" b="1" dirty="0">
              <a:latin typeface="Calibri" panose="020F0502020204030204" pitchFamily="34" charset="0"/>
            </a:endParaRPr>
          </a:p>
          <a:p>
            <a:pPr algn="l"/>
            <a:r>
              <a:rPr lang="es-ES" sz="3300" b="1" i="0" u="none" strike="noStrike" baseline="0" dirty="0" err="1">
                <a:latin typeface="Calibri" panose="020F0502020204030204" pitchFamily="34" charset="0"/>
              </a:rPr>
              <a:t>Uncertain</a:t>
            </a:r>
            <a:endParaRPr lang="es-ES" sz="3300" b="1" i="0" u="none" strike="noStrike" baseline="0" dirty="0">
              <a:latin typeface="Calibri" panose="020F0502020204030204" pitchFamily="34" charset="0"/>
            </a:endParaRPr>
          </a:p>
          <a:p>
            <a:pPr algn="l"/>
            <a:endParaRPr lang="es-ES" sz="2400" b="0" i="0" u="none" strike="noStrike" baseline="0" dirty="0">
              <a:latin typeface="Calibri" panose="020F0502020204030204" pitchFamily="34" charset="0"/>
            </a:endParaRPr>
          </a:p>
          <a:p>
            <a:pPr algn="l"/>
            <a:endParaRPr lang="es-ES" sz="2400" b="0" i="0" u="none" strike="noStrike" baseline="0" dirty="0">
              <a:latin typeface="Calibri" panose="020F0502020204030204" pitchFamily="34" charset="0"/>
            </a:endParaRPr>
          </a:p>
          <a:p>
            <a:pPr algn="l"/>
            <a:r>
              <a:rPr lang="es-ES" sz="2400" b="0" i="0" u="none" strike="noStrike" baseline="0" dirty="0">
                <a:latin typeface="Calibri" panose="020F0502020204030204" pitchFamily="34" charset="0"/>
              </a:rPr>
              <a:t> </a:t>
            </a:r>
            <a:endParaRPr lang="es-ES" sz="2400" b="1" i="0" u="none" strike="noStrike" baseline="0" dirty="0">
              <a:latin typeface="Calibri" panose="020F0502020204030204" pitchFamily="34" charset="0"/>
            </a:endParaRPr>
          </a:p>
          <a:p>
            <a:endParaRPr lang="es-ES" sz="2400" dirty="0">
              <a:latin typeface="Calibri" panose="020F0502020204030204" pitchFamily="34" charset="0"/>
            </a:endParaRPr>
          </a:p>
          <a:p>
            <a:endParaRPr lang="en-AU" sz="2400" dirty="0"/>
          </a:p>
        </p:txBody>
      </p:sp>
      <p:sp>
        <p:nvSpPr>
          <p:cNvPr id="14" name="TextBox 13">
            <a:extLst>
              <a:ext uri="{FF2B5EF4-FFF2-40B4-BE49-F238E27FC236}">
                <a16:creationId xmlns:a16="http://schemas.microsoft.com/office/drawing/2014/main" id="{B89E7DE4-B9E9-2AA5-5447-0C1E27B34105}"/>
              </a:ext>
            </a:extLst>
          </p:cNvPr>
          <p:cNvSpPr txBox="1"/>
          <p:nvPr/>
        </p:nvSpPr>
        <p:spPr>
          <a:xfrm>
            <a:off x="2491409" y="3067878"/>
            <a:ext cx="9011478" cy="914400"/>
          </a:xfrm>
          <a:prstGeom prst="rect">
            <a:avLst/>
          </a:prstGeom>
        </p:spPr>
        <p:txBody>
          <a:bodyPr vert="horz" wrap="none" lIns="0" tIns="0" rIns="0" bIns="0" numCol="2" spcCol="360000" rtlCol="0" anchor="ctr" anchorCtr="0">
            <a:normAutofit/>
          </a:bodyPr>
          <a:lstStyle/>
          <a:p>
            <a:pPr algn="l">
              <a:spcBef>
                <a:spcPts val="1200"/>
              </a:spcBef>
            </a:pPr>
            <a:endParaRPr lang="en-AU" sz="1800" dirty="0"/>
          </a:p>
        </p:txBody>
      </p:sp>
      <p:pic>
        <p:nvPicPr>
          <p:cNvPr id="3074" name="Picture 2" descr="Healthcare 12 00773 g005">
            <a:extLst>
              <a:ext uri="{FF2B5EF4-FFF2-40B4-BE49-F238E27FC236}">
                <a16:creationId xmlns:a16="http://schemas.microsoft.com/office/drawing/2014/main" id="{ACB0BDD8-E4A5-4F9C-D612-F9B151483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648" y="150437"/>
            <a:ext cx="6777318" cy="63071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360AB34-38A0-558A-7E8D-34BADB7803CB}"/>
              </a:ext>
            </a:extLst>
          </p:cNvPr>
          <p:cNvSpPr>
            <a:spLocks noGrp="1"/>
          </p:cNvSpPr>
          <p:nvPr>
            <p:ph type="title"/>
          </p:nvPr>
        </p:nvSpPr>
        <p:spPr/>
        <p:txBody>
          <a:bodyPr/>
          <a:lstStyle/>
          <a:p>
            <a:r>
              <a:rPr lang="en-AU" dirty="0"/>
              <a:t>VUCA</a:t>
            </a:r>
          </a:p>
        </p:txBody>
      </p:sp>
      <p:sp>
        <p:nvSpPr>
          <p:cNvPr id="4" name="TextBox 3">
            <a:extLst>
              <a:ext uri="{FF2B5EF4-FFF2-40B4-BE49-F238E27FC236}">
                <a16:creationId xmlns:a16="http://schemas.microsoft.com/office/drawing/2014/main" id="{8187DF8E-6D1E-A76D-8417-6470F12143A2}"/>
              </a:ext>
            </a:extLst>
          </p:cNvPr>
          <p:cNvSpPr txBox="1"/>
          <p:nvPr/>
        </p:nvSpPr>
        <p:spPr>
          <a:xfrm>
            <a:off x="954742" y="2772153"/>
            <a:ext cx="2743200" cy="914400"/>
          </a:xfrm>
          <a:prstGeom prst="rect">
            <a:avLst/>
          </a:prstGeom>
        </p:spPr>
        <p:txBody>
          <a:bodyPr vert="horz" wrap="none" lIns="0" tIns="0" rIns="0" bIns="0" numCol="2" spcCol="360000" rtlCol="0" anchor="ctr" anchorCtr="0">
            <a:normAutofit/>
          </a:bodyPr>
          <a:lstStyle/>
          <a:p>
            <a:pPr algn="l">
              <a:spcBef>
                <a:spcPts val="1200"/>
              </a:spcBef>
            </a:pPr>
            <a:r>
              <a:rPr lang="en-AU" sz="2000" b="1" dirty="0"/>
              <a:t>Complex</a:t>
            </a:r>
          </a:p>
          <a:p>
            <a:pPr algn="l">
              <a:spcBef>
                <a:spcPts val="1200"/>
              </a:spcBef>
            </a:pPr>
            <a:r>
              <a:rPr lang="en-AU" sz="2000" b="1" dirty="0"/>
              <a:t>Ambiguous</a:t>
            </a:r>
          </a:p>
        </p:txBody>
      </p:sp>
      <p:sp>
        <p:nvSpPr>
          <p:cNvPr id="5" name="TextBox 4">
            <a:extLst>
              <a:ext uri="{FF2B5EF4-FFF2-40B4-BE49-F238E27FC236}">
                <a16:creationId xmlns:a16="http://schemas.microsoft.com/office/drawing/2014/main" id="{A0C3EB0E-68F7-6265-8FA7-D39C20510D53}"/>
              </a:ext>
            </a:extLst>
          </p:cNvPr>
          <p:cNvSpPr txBox="1"/>
          <p:nvPr/>
        </p:nvSpPr>
        <p:spPr>
          <a:xfrm>
            <a:off x="183775" y="5793163"/>
            <a:ext cx="17655989" cy="914400"/>
          </a:xfrm>
          <a:prstGeom prst="rect">
            <a:avLst/>
          </a:prstGeom>
        </p:spPr>
        <p:txBody>
          <a:bodyPr vert="horz" wrap="none" lIns="0" tIns="0" rIns="0" bIns="0" numCol="2" spcCol="360000" rtlCol="0" anchor="ctr" anchorCtr="0">
            <a:normAutofit/>
          </a:bodyPr>
          <a:lstStyle/>
          <a:p>
            <a:pPr algn="l">
              <a:spcBef>
                <a:spcPts val="1200"/>
              </a:spcBef>
            </a:pPr>
            <a:r>
              <a:rPr lang="en-AU" sz="1600" dirty="0" err="1"/>
              <a:t>Nicolescu</a:t>
            </a:r>
            <a:r>
              <a:rPr lang="en-AU" sz="1600" dirty="0"/>
              <a:t>, et al . Volatility, Uncertainty, Complexity, </a:t>
            </a:r>
          </a:p>
          <a:p>
            <a:pPr>
              <a:spcBef>
                <a:spcPts val="1200"/>
              </a:spcBef>
            </a:pPr>
            <a:r>
              <a:rPr lang="en-AU" sz="1600" dirty="0"/>
              <a:t>and Ambiguity (VUCA) in Healthcare. Healthcare 2024, 12, 773</a:t>
            </a:r>
          </a:p>
          <a:p>
            <a:pPr algn="l">
              <a:spcBef>
                <a:spcPts val="1200"/>
              </a:spcBef>
            </a:pPr>
            <a:endParaRPr lang="en-AU" dirty="0"/>
          </a:p>
        </p:txBody>
      </p:sp>
    </p:spTree>
    <p:extLst>
      <p:ext uri="{BB962C8B-B14F-4D97-AF65-F5344CB8AC3E}">
        <p14:creationId xmlns:p14="http://schemas.microsoft.com/office/powerpoint/2010/main" val="2228189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B030-0B69-0DCD-5124-6D17C9E03CD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A </a:t>
            </a:r>
            <a:r>
              <a:rPr lang="en-US" sz="4000" b="1" kern="1200" dirty="0">
                <a:solidFill>
                  <a:srgbClr val="FFFFFF"/>
                </a:solidFill>
                <a:latin typeface="+mj-lt"/>
                <a:ea typeface="+mj-ea"/>
                <a:cs typeface="+mj-cs"/>
              </a:rPr>
              <a:t>VUCA</a:t>
            </a:r>
            <a:r>
              <a:rPr lang="en-US" sz="4000" kern="1200" dirty="0">
                <a:solidFill>
                  <a:srgbClr val="FFFFFF"/>
                </a:solidFill>
                <a:latin typeface="+mj-lt"/>
                <a:ea typeface="+mj-ea"/>
                <a:cs typeface="+mj-cs"/>
              </a:rPr>
              <a:t> WORLD</a:t>
            </a:r>
          </a:p>
        </p:txBody>
      </p:sp>
      <p:pic>
        <p:nvPicPr>
          <p:cNvPr id="1026" name="Picture 2" descr="Dealing with Complexity: The Art of And-And Mosaics | by Wouter Kersten |  Medium">
            <a:extLst>
              <a:ext uri="{FF2B5EF4-FFF2-40B4-BE49-F238E27FC236}">
                <a16:creationId xmlns:a16="http://schemas.microsoft.com/office/drawing/2014/main" id="{98C8E062-5A7A-6B91-5319-FB89C8C7C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19803" y="556806"/>
            <a:ext cx="5442131" cy="3826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2C1ABC-0083-15AF-A65E-2AE080238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 y="4462551"/>
            <a:ext cx="12192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Thinker by Rodin. In Paris museum isolated on white background , #Aff,  #Paris, #Rodin, #Thinker, #museum, #â¦ | Rodin sculpture, Rodin the thinker,  Auguste rodin">
            <a:extLst>
              <a:ext uri="{FF2B5EF4-FFF2-40B4-BE49-F238E27FC236}">
                <a16:creationId xmlns:a16="http://schemas.microsoft.com/office/drawing/2014/main" id="{CF2D5AC3-9846-F4BF-6E8B-C89D4B6B35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155" y="296459"/>
            <a:ext cx="2724854" cy="408728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A7CB94-BA83-1CAB-066A-A5BCC84E3D5F}"/>
              </a:ext>
            </a:extLst>
          </p:cNvPr>
          <p:cNvSpPr/>
          <p:nvPr/>
        </p:nvSpPr>
        <p:spPr>
          <a:xfrm>
            <a:off x="9908088" y="739036"/>
            <a:ext cx="1623871" cy="31690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4F8FB0A8-B41D-C016-DB51-AECBF5AC8E84}"/>
              </a:ext>
            </a:extLst>
          </p:cNvPr>
          <p:cNvSpPr txBox="1"/>
          <p:nvPr/>
        </p:nvSpPr>
        <p:spPr>
          <a:xfrm>
            <a:off x="10320010" y="895611"/>
            <a:ext cx="2104373" cy="914400"/>
          </a:xfrm>
          <a:prstGeom prst="rect">
            <a:avLst/>
          </a:prstGeom>
        </p:spPr>
        <p:txBody>
          <a:bodyPr vert="horz" wrap="none" lIns="0" tIns="0" rIns="0" bIns="0" numCol="2" spcCol="360000" rtlCol="0" anchor="ctr" anchorCtr="0">
            <a:normAutofit/>
          </a:bodyPr>
          <a:lstStyle/>
          <a:p>
            <a:pPr algn="l">
              <a:spcBef>
                <a:spcPts val="1200"/>
              </a:spcBef>
            </a:pPr>
            <a:r>
              <a:rPr lang="en-AU" sz="3600" b="1" dirty="0"/>
              <a:t>CEA</a:t>
            </a:r>
            <a:endParaRPr lang="en-AU" sz="1800" b="1" dirty="0"/>
          </a:p>
        </p:txBody>
      </p:sp>
      <p:sp>
        <p:nvSpPr>
          <p:cNvPr id="5" name="TextBox 4">
            <a:extLst>
              <a:ext uri="{FF2B5EF4-FFF2-40B4-BE49-F238E27FC236}">
                <a16:creationId xmlns:a16="http://schemas.microsoft.com/office/drawing/2014/main" id="{F8BE55F7-7BC6-623A-6970-F06535CC59F9}"/>
              </a:ext>
            </a:extLst>
          </p:cNvPr>
          <p:cNvSpPr txBox="1"/>
          <p:nvPr/>
        </p:nvSpPr>
        <p:spPr>
          <a:xfrm>
            <a:off x="10320010" y="2700429"/>
            <a:ext cx="2104373" cy="914400"/>
          </a:xfrm>
          <a:prstGeom prst="rect">
            <a:avLst/>
          </a:prstGeom>
        </p:spPr>
        <p:txBody>
          <a:bodyPr vert="horz" wrap="none" lIns="0" tIns="0" rIns="0" bIns="0" numCol="2" spcCol="360000" rtlCol="0" anchor="ctr" anchorCtr="0">
            <a:normAutofit/>
          </a:bodyPr>
          <a:lstStyle/>
          <a:p>
            <a:pPr algn="l">
              <a:spcBef>
                <a:spcPts val="1200"/>
              </a:spcBef>
            </a:pPr>
            <a:r>
              <a:rPr lang="en-AU" sz="3600" b="1" dirty="0"/>
              <a:t>CER</a:t>
            </a:r>
            <a:endParaRPr lang="en-AU" sz="1800" b="1" dirty="0"/>
          </a:p>
        </p:txBody>
      </p:sp>
      <p:sp>
        <p:nvSpPr>
          <p:cNvPr id="6" name="Arrow: Down 5">
            <a:extLst>
              <a:ext uri="{FF2B5EF4-FFF2-40B4-BE49-F238E27FC236}">
                <a16:creationId xmlns:a16="http://schemas.microsoft.com/office/drawing/2014/main" id="{076EB60E-BA58-0353-68AC-ACC5D15B7C4C}"/>
              </a:ext>
            </a:extLst>
          </p:cNvPr>
          <p:cNvSpPr/>
          <p:nvPr/>
        </p:nvSpPr>
        <p:spPr>
          <a:xfrm>
            <a:off x="10446707" y="1878867"/>
            <a:ext cx="475989" cy="795403"/>
          </a:xfrm>
          <a:prstGeom prst="down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44668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EDC2-F33A-3E48-DB2D-BC661FAC9D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2F1297-A9DD-B5C4-A26B-B0A803498A31}"/>
              </a:ext>
            </a:extLst>
          </p:cNvPr>
          <p:cNvSpPr txBox="1">
            <a:spLocks/>
          </p:cNvSpPr>
          <p:nvPr/>
        </p:nvSpPr>
        <p:spPr>
          <a:xfrm>
            <a:off x="618565" y="175722"/>
            <a:ext cx="8332694" cy="662782"/>
          </a:xfrm>
          <a:prstGeom prst="rect">
            <a:avLst/>
          </a:prstGeom>
        </p:spPr>
        <p:txBody>
          <a:bodyPr>
            <a:normAutofit fontScale="97500"/>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endParaRPr lang="en-AU" dirty="0"/>
          </a:p>
        </p:txBody>
      </p:sp>
      <p:graphicFrame>
        <p:nvGraphicFramePr>
          <p:cNvPr id="3" name="Table 2">
            <a:extLst>
              <a:ext uri="{FF2B5EF4-FFF2-40B4-BE49-F238E27FC236}">
                <a16:creationId xmlns:a16="http://schemas.microsoft.com/office/drawing/2014/main" id="{5CCF2A2D-9540-8705-3FC2-DAE4680C4D51}"/>
              </a:ext>
            </a:extLst>
          </p:cNvPr>
          <p:cNvGraphicFramePr>
            <a:graphicFrameLocks noGrp="1"/>
          </p:cNvGraphicFramePr>
          <p:nvPr>
            <p:extLst>
              <p:ext uri="{D42A27DB-BD31-4B8C-83A1-F6EECF244321}">
                <p14:modId xmlns:p14="http://schemas.microsoft.com/office/powerpoint/2010/main" val="1895229853"/>
              </p:ext>
            </p:extLst>
          </p:nvPr>
        </p:nvGraphicFramePr>
        <p:xfrm>
          <a:off x="305820" y="0"/>
          <a:ext cx="11769271" cy="6438678"/>
        </p:xfrm>
        <a:graphic>
          <a:graphicData uri="http://schemas.openxmlformats.org/drawingml/2006/table">
            <a:tbl>
              <a:tblPr/>
              <a:tblGrid>
                <a:gridCol w="2346767">
                  <a:extLst>
                    <a:ext uri="{9D8B030D-6E8A-4147-A177-3AD203B41FA5}">
                      <a16:colId xmlns:a16="http://schemas.microsoft.com/office/drawing/2014/main" val="4230130645"/>
                    </a:ext>
                  </a:extLst>
                </a:gridCol>
                <a:gridCol w="3710635">
                  <a:extLst>
                    <a:ext uri="{9D8B030D-6E8A-4147-A177-3AD203B41FA5}">
                      <a16:colId xmlns:a16="http://schemas.microsoft.com/office/drawing/2014/main" val="1637927732"/>
                    </a:ext>
                  </a:extLst>
                </a:gridCol>
                <a:gridCol w="5711869">
                  <a:extLst>
                    <a:ext uri="{9D8B030D-6E8A-4147-A177-3AD203B41FA5}">
                      <a16:colId xmlns:a16="http://schemas.microsoft.com/office/drawing/2014/main" val="999065221"/>
                    </a:ext>
                  </a:extLst>
                </a:gridCol>
              </a:tblGrid>
              <a:tr h="647025">
                <a:tc>
                  <a:txBody>
                    <a:bodyPr/>
                    <a:lstStyle/>
                    <a:p>
                      <a:pPr fontAlgn="b"/>
                      <a:endParaRPr lang="en-AU" sz="1600" b="1" dirty="0">
                        <a:effectLst/>
                      </a:endParaRPr>
                    </a:p>
                  </a:txBody>
                  <a:tcPr marL="53720" marR="53720" marT="26860" marB="26860" anchor="b">
                    <a:lnL w="7620" cap="flat" cmpd="sng" algn="ctr">
                      <a:solidFill>
                        <a:srgbClr val="E09779"/>
                      </a:solidFill>
                      <a:prstDash val="solid"/>
                      <a:round/>
                      <a:headEnd type="none" w="med" len="med"/>
                      <a:tailEnd type="none" w="med" len="med"/>
                    </a:lnL>
                    <a:lnR w="7620" cap="flat" cmpd="sng" algn="ctr">
                      <a:solidFill>
                        <a:srgbClr val="809479"/>
                      </a:solidFill>
                      <a:prstDash val="solid"/>
                      <a:round/>
                      <a:headEnd type="none" w="med" len="med"/>
                      <a:tailEnd type="none" w="med" len="med"/>
                    </a:lnR>
                    <a:lnT w="7620" cap="flat" cmpd="sng" algn="ctr">
                      <a:solidFill>
                        <a:srgbClr val="E09779"/>
                      </a:solidFill>
                      <a:prstDash val="solid"/>
                      <a:round/>
                      <a:headEnd type="none" w="med" len="med"/>
                      <a:tailEnd type="none" w="med" len="med"/>
                    </a:lnT>
                    <a:lnB w="12700" cap="flat" cmpd="sng" algn="ctr">
                      <a:solidFill>
                        <a:srgbClr val="709879"/>
                      </a:solidFill>
                      <a:prstDash val="solid"/>
                      <a:round/>
                      <a:headEnd type="none" w="med" len="med"/>
                      <a:tailEnd type="none" w="med" len="med"/>
                    </a:lnB>
                    <a:noFill/>
                  </a:tcPr>
                </a:tc>
                <a:tc>
                  <a:txBody>
                    <a:bodyPr/>
                    <a:lstStyle/>
                    <a:p>
                      <a:pPr fontAlgn="b"/>
                      <a:r>
                        <a:rPr lang="en-AU" sz="1600" b="1" dirty="0">
                          <a:effectLst/>
                        </a:rPr>
                        <a:t>Randomized Clinical Trial </a:t>
                      </a:r>
                    </a:p>
                    <a:p>
                      <a:pPr fontAlgn="b"/>
                      <a:r>
                        <a:rPr lang="en-AU" sz="1600" b="1" dirty="0">
                          <a:effectLst/>
                        </a:rPr>
                        <a:t>                    (RCTs)</a:t>
                      </a:r>
                    </a:p>
                  </a:txBody>
                  <a:tcPr marL="53720" marR="53720" marT="26860" marB="26860" anchor="b">
                    <a:lnL w="7620" cap="flat" cmpd="sng" algn="ctr">
                      <a:solidFill>
                        <a:srgbClr val="809479"/>
                      </a:solidFill>
                      <a:prstDash val="solid"/>
                      <a:round/>
                      <a:headEnd type="none" w="med" len="med"/>
                      <a:tailEnd type="none" w="med" len="med"/>
                    </a:lnL>
                    <a:lnR w="7620" cap="flat" cmpd="sng" algn="ctr">
                      <a:solidFill>
                        <a:srgbClr val="60A879"/>
                      </a:solidFill>
                      <a:prstDash val="solid"/>
                      <a:round/>
                      <a:headEnd type="none" w="med" len="med"/>
                      <a:tailEnd type="none" w="med" len="med"/>
                    </a:lnR>
                    <a:lnT w="7620" cap="flat" cmpd="sng" algn="ctr">
                      <a:solidFill>
                        <a:srgbClr val="809479"/>
                      </a:solidFill>
                      <a:prstDash val="solid"/>
                      <a:round/>
                      <a:headEnd type="none" w="med" len="med"/>
                      <a:tailEnd type="none" w="med" len="med"/>
                    </a:lnT>
                    <a:lnB w="12700" cap="flat" cmpd="sng" algn="ctr">
                      <a:solidFill>
                        <a:srgbClr val="90A579"/>
                      </a:solidFill>
                      <a:prstDash val="solid"/>
                      <a:round/>
                      <a:headEnd type="none" w="med" len="med"/>
                      <a:tailEnd type="none" w="med" len="med"/>
                    </a:lnB>
                    <a:noFill/>
                  </a:tcPr>
                </a:tc>
                <a:tc>
                  <a:txBody>
                    <a:bodyPr/>
                    <a:lstStyle/>
                    <a:p>
                      <a:pPr algn="ctr" fontAlgn="b"/>
                      <a:r>
                        <a:rPr lang="en-AU" sz="1600" b="1" dirty="0">
                          <a:effectLst/>
                        </a:rPr>
                        <a:t>Comparative Effectiveness Research                                                     (CER)</a:t>
                      </a:r>
                    </a:p>
                  </a:txBody>
                  <a:tcPr marL="53720" marR="53720" marT="26860" marB="26860" anchor="b">
                    <a:lnL w="7620" cap="flat" cmpd="sng" algn="ctr">
                      <a:solidFill>
                        <a:srgbClr val="60A879"/>
                      </a:solidFill>
                      <a:prstDash val="solid"/>
                      <a:round/>
                      <a:headEnd type="none" w="med" len="med"/>
                      <a:tailEnd type="none" w="med" len="med"/>
                    </a:lnL>
                    <a:lnR w="7620" cap="flat" cmpd="sng" algn="ctr">
                      <a:solidFill>
                        <a:srgbClr val="60A879"/>
                      </a:solidFill>
                      <a:prstDash val="solid"/>
                      <a:round/>
                      <a:headEnd type="none" w="med" len="med"/>
                      <a:tailEnd type="none" w="med" len="med"/>
                    </a:lnR>
                    <a:lnT w="7620" cap="flat" cmpd="sng" algn="ctr">
                      <a:solidFill>
                        <a:srgbClr val="60A879"/>
                      </a:solidFill>
                      <a:prstDash val="solid"/>
                      <a:round/>
                      <a:headEnd type="none" w="med" len="med"/>
                      <a:tailEnd type="none" w="med" len="med"/>
                    </a:lnT>
                    <a:lnB w="12700" cap="flat" cmpd="sng" algn="ctr">
                      <a:solidFill>
                        <a:srgbClr val="D0AA79"/>
                      </a:solidFill>
                      <a:prstDash val="solid"/>
                      <a:round/>
                      <a:headEnd type="none" w="med" len="med"/>
                      <a:tailEnd type="none" w="med" len="med"/>
                    </a:lnB>
                    <a:noFill/>
                  </a:tcPr>
                </a:tc>
                <a:extLst>
                  <a:ext uri="{0D108BD9-81ED-4DB2-BD59-A6C34878D82A}">
                    <a16:rowId xmlns:a16="http://schemas.microsoft.com/office/drawing/2014/main" val="4149910198"/>
                  </a:ext>
                </a:extLst>
              </a:tr>
              <a:tr h="1035240">
                <a:tc>
                  <a:txBody>
                    <a:bodyPr/>
                    <a:lstStyle/>
                    <a:p>
                      <a:pPr fontAlgn="base"/>
                      <a:r>
                        <a:rPr lang="en-AU" sz="1600" b="1" dirty="0">
                          <a:effectLst/>
                        </a:rPr>
                        <a:t>Objective</a:t>
                      </a:r>
                      <a:endParaRPr lang="en-AU" sz="1600" dirty="0">
                        <a:effectLst/>
                      </a:endParaRPr>
                    </a:p>
                  </a:txBody>
                  <a:tcPr marL="53720" marR="53720" marT="26860" marB="26860" anchor="ctr">
                    <a:lnL w="7620" cap="flat" cmpd="sng" algn="ctr">
                      <a:solidFill>
                        <a:srgbClr val="709879"/>
                      </a:solidFill>
                      <a:prstDash val="solid"/>
                      <a:round/>
                      <a:headEnd type="none" w="med" len="med"/>
                      <a:tailEnd type="none" w="med" len="med"/>
                    </a:lnL>
                    <a:lnR w="7620" cap="flat" cmpd="sng" algn="ctr">
                      <a:solidFill>
                        <a:srgbClr val="90A579"/>
                      </a:solidFill>
                      <a:prstDash val="solid"/>
                      <a:round/>
                      <a:headEnd type="none" w="med" len="med"/>
                      <a:tailEnd type="none" w="med" len="med"/>
                    </a:lnR>
                    <a:lnT w="12700" cap="flat" cmpd="sng" algn="ctr">
                      <a:solidFill>
                        <a:srgbClr val="709879"/>
                      </a:solidFill>
                      <a:prstDash val="solid"/>
                      <a:round/>
                      <a:headEnd type="none" w="med" len="med"/>
                      <a:tailEnd type="none" w="med" len="med"/>
                    </a:lnT>
                    <a:lnB w="12700" cap="flat" cmpd="sng" algn="ctr">
                      <a:solidFill>
                        <a:srgbClr val="B0B279"/>
                      </a:solidFill>
                      <a:prstDash val="solid"/>
                      <a:round/>
                      <a:headEnd type="none" w="med" len="med"/>
                      <a:tailEnd type="none" w="med" len="med"/>
                    </a:lnB>
                    <a:noFill/>
                  </a:tcPr>
                </a:tc>
                <a:tc>
                  <a:txBody>
                    <a:bodyPr/>
                    <a:lstStyle/>
                    <a:p>
                      <a:pPr fontAlgn="base"/>
                      <a:r>
                        <a:rPr lang="en-AU" sz="1600" dirty="0">
                          <a:effectLst/>
                        </a:rPr>
                        <a:t>Assesses efficacy and safety under controlled conditions</a:t>
                      </a:r>
                    </a:p>
                  </a:txBody>
                  <a:tcPr marL="53720" marR="53720" marT="26860" marB="26860" anchor="ctr">
                    <a:lnL w="7620" cap="flat" cmpd="sng" algn="ctr">
                      <a:solidFill>
                        <a:srgbClr val="90A579"/>
                      </a:solidFill>
                      <a:prstDash val="solid"/>
                      <a:round/>
                      <a:headEnd type="none" w="med" len="med"/>
                      <a:tailEnd type="none" w="med" len="med"/>
                    </a:lnL>
                    <a:lnR w="7620" cap="flat" cmpd="sng" algn="ctr">
                      <a:solidFill>
                        <a:srgbClr val="D0AA79"/>
                      </a:solidFill>
                      <a:prstDash val="solid"/>
                      <a:round/>
                      <a:headEnd type="none" w="med" len="med"/>
                      <a:tailEnd type="none" w="med" len="med"/>
                    </a:lnR>
                    <a:lnT w="12700" cap="flat" cmpd="sng" algn="ctr">
                      <a:solidFill>
                        <a:srgbClr val="90A579"/>
                      </a:solidFill>
                      <a:prstDash val="solid"/>
                      <a:round/>
                      <a:headEnd type="none" w="med" len="med"/>
                      <a:tailEnd type="none" w="med" len="med"/>
                    </a:lnT>
                    <a:lnB w="12700" cap="flat" cmpd="sng" algn="ctr">
                      <a:solidFill>
                        <a:srgbClr val="10BF79"/>
                      </a:solidFill>
                      <a:prstDash val="solid"/>
                      <a:round/>
                      <a:headEnd type="none" w="med" len="med"/>
                      <a:tailEnd type="none" w="med" len="med"/>
                    </a:lnB>
                    <a:noFill/>
                  </a:tcPr>
                </a:tc>
                <a:tc>
                  <a:txBody>
                    <a:bodyPr/>
                    <a:lstStyle/>
                    <a:p>
                      <a:pPr fontAlgn="base"/>
                      <a:r>
                        <a:rPr lang="en-AU" sz="1600" dirty="0">
                          <a:effectLst/>
                        </a:rPr>
                        <a:t>Compares different treatments in real-world settings</a:t>
                      </a:r>
                    </a:p>
                  </a:txBody>
                  <a:tcPr marL="53720" marR="53720" marT="26860" marB="26860" anchor="ctr">
                    <a:lnL w="7620" cap="flat" cmpd="sng" algn="ctr">
                      <a:solidFill>
                        <a:srgbClr val="D0AA79"/>
                      </a:solidFill>
                      <a:prstDash val="solid"/>
                      <a:round/>
                      <a:headEnd type="none" w="med" len="med"/>
                      <a:tailEnd type="none" w="med" len="med"/>
                    </a:lnL>
                    <a:lnR w="7620" cap="flat" cmpd="sng" algn="ctr">
                      <a:solidFill>
                        <a:srgbClr val="D0AA79"/>
                      </a:solidFill>
                      <a:prstDash val="solid"/>
                      <a:round/>
                      <a:headEnd type="none" w="med" len="med"/>
                      <a:tailEnd type="none" w="med" len="med"/>
                    </a:lnR>
                    <a:lnT w="12700" cap="flat" cmpd="sng" algn="ctr">
                      <a:solidFill>
                        <a:srgbClr val="D0AA79"/>
                      </a:solidFill>
                      <a:prstDash val="solid"/>
                      <a:round/>
                      <a:headEnd type="none" w="med" len="med"/>
                      <a:tailEnd type="none" w="med" len="med"/>
                    </a:lnT>
                    <a:lnB w="12700" cap="flat" cmpd="sng" algn="ctr">
                      <a:solidFill>
                        <a:srgbClr val="A0D179"/>
                      </a:solidFill>
                      <a:prstDash val="solid"/>
                      <a:round/>
                      <a:headEnd type="none" w="med" len="med"/>
                      <a:tailEnd type="none" w="med" len="med"/>
                    </a:lnB>
                    <a:noFill/>
                  </a:tcPr>
                </a:tc>
                <a:extLst>
                  <a:ext uri="{0D108BD9-81ED-4DB2-BD59-A6C34878D82A}">
                    <a16:rowId xmlns:a16="http://schemas.microsoft.com/office/drawing/2014/main" val="3321308532"/>
                  </a:ext>
                </a:extLst>
              </a:tr>
              <a:tr h="647025">
                <a:tc>
                  <a:txBody>
                    <a:bodyPr/>
                    <a:lstStyle/>
                    <a:p>
                      <a:pPr fontAlgn="base"/>
                      <a:endParaRPr lang="en-AU" sz="1600" dirty="0">
                        <a:effectLst/>
                      </a:endParaRPr>
                    </a:p>
                  </a:txBody>
                  <a:tcPr marL="53720" marR="53720" marT="26860" marB="26860" anchor="ctr">
                    <a:lnL w="7620" cap="flat" cmpd="sng" algn="ctr">
                      <a:solidFill>
                        <a:srgbClr val="B0B279"/>
                      </a:solidFill>
                      <a:prstDash val="solid"/>
                      <a:round/>
                      <a:headEnd type="none" w="med" len="med"/>
                      <a:tailEnd type="none" w="med" len="med"/>
                    </a:lnL>
                    <a:lnR w="7620" cap="flat" cmpd="sng" algn="ctr">
                      <a:solidFill>
                        <a:srgbClr val="10BF79"/>
                      </a:solidFill>
                      <a:prstDash val="solid"/>
                      <a:round/>
                      <a:headEnd type="none" w="med" len="med"/>
                      <a:tailEnd type="none" w="med" len="med"/>
                    </a:lnR>
                    <a:lnT w="12700" cap="flat" cmpd="sng" algn="ctr">
                      <a:solidFill>
                        <a:srgbClr val="B0B279"/>
                      </a:solidFill>
                      <a:prstDash val="solid"/>
                      <a:round/>
                      <a:headEnd type="none" w="med" len="med"/>
                      <a:tailEnd type="none" w="med" len="med"/>
                    </a:lnT>
                    <a:lnB w="12700" cap="flat" cmpd="sng" algn="ctr">
                      <a:solidFill>
                        <a:srgbClr val="B0B279"/>
                      </a:solidFill>
                      <a:prstDash val="solid"/>
                      <a:round/>
                      <a:headEnd type="none" w="med" len="med"/>
                      <a:tailEnd type="none" w="med" len="med"/>
                    </a:lnB>
                    <a:noFill/>
                  </a:tcPr>
                </a:tc>
                <a:tc>
                  <a:txBody>
                    <a:bodyPr/>
                    <a:lstStyle/>
                    <a:p>
                      <a:pPr fontAlgn="base"/>
                      <a:endParaRPr lang="en-AU" sz="1600" dirty="0">
                        <a:effectLst/>
                      </a:endParaRPr>
                    </a:p>
                  </a:txBody>
                  <a:tcPr marL="53720" marR="53720" marT="26860" marB="26860" anchor="ctr">
                    <a:lnL w="7620" cap="flat" cmpd="sng" algn="ctr">
                      <a:solidFill>
                        <a:srgbClr val="10BF79"/>
                      </a:solidFill>
                      <a:prstDash val="solid"/>
                      <a:round/>
                      <a:headEnd type="none" w="med" len="med"/>
                      <a:tailEnd type="none" w="med" len="med"/>
                    </a:lnL>
                    <a:lnR w="7620" cap="flat" cmpd="sng" algn="ctr">
                      <a:solidFill>
                        <a:srgbClr val="A0D179"/>
                      </a:solidFill>
                      <a:prstDash val="solid"/>
                      <a:round/>
                      <a:headEnd type="none" w="med" len="med"/>
                      <a:tailEnd type="none" w="med" len="med"/>
                    </a:lnR>
                    <a:lnT w="12700" cap="flat" cmpd="sng" algn="ctr">
                      <a:solidFill>
                        <a:srgbClr val="10BF79"/>
                      </a:solidFill>
                      <a:prstDash val="solid"/>
                      <a:round/>
                      <a:headEnd type="none" w="med" len="med"/>
                      <a:tailEnd type="none" w="med" len="med"/>
                    </a:lnT>
                    <a:lnB w="12700" cap="flat" cmpd="sng" algn="ctr">
                      <a:solidFill>
                        <a:srgbClr val="10BF79"/>
                      </a:solidFill>
                      <a:prstDash val="solid"/>
                      <a:round/>
                      <a:headEnd type="none" w="med" len="med"/>
                      <a:tailEnd type="none" w="med" len="med"/>
                    </a:lnB>
                    <a:noFill/>
                  </a:tcPr>
                </a:tc>
                <a:tc>
                  <a:txBody>
                    <a:bodyPr/>
                    <a:lstStyle/>
                    <a:p>
                      <a:r>
                        <a:rPr lang="en-AU" sz="1600" kern="1200" dirty="0">
                          <a:solidFill>
                            <a:schemeClr val="tx1"/>
                          </a:solidFill>
                          <a:effectLst/>
                          <a:latin typeface="+mn-lt"/>
                          <a:ea typeface="+mn-ea"/>
                          <a:cs typeface="+mn-cs"/>
                        </a:rPr>
                        <a:t>real-world data as data relating to patient health or experience or care delivery collected outside the context of a highly controlled clinical trial. Data can be routinely collected during the delivery of health or social care</a:t>
                      </a:r>
                      <a:r>
                        <a:rPr lang="en-AU" sz="1800" b="0" i="0" u="none" strike="noStrike" kern="1200" baseline="0" dirty="0">
                          <a:solidFill>
                            <a:schemeClr val="tx1"/>
                          </a:solidFill>
                          <a:latin typeface="+mn-lt"/>
                          <a:ea typeface="+mn-ea"/>
                          <a:cs typeface="+mn-cs"/>
                        </a:rPr>
                        <a:t>. </a:t>
                      </a:r>
                      <a:endParaRPr lang="en-AU" sz="1600" dirty="0">
                        <a:effectLst/>
                      </a:endParaRPr>
                    </a:p>
                  </a:txBody>
                  <a:tcPr marL="53720" marR="53720" marT="26860" marB="26860" anchor="ctr">
                    <a:lnL w="7620" cap="flat" cmpd="sng" algn="ctr">
                      <a:solidFill>
                        <a:srgbClr val="A0D179"/>
                      </a:solidFill>
                      <a:prstDash val="solid"/>
                      <a:round/>
                      <a:headEnd type="none" w="med" len="med"/>
                      <a:tailEnd type="none" w="med" len="med"/>
                    </a:lnL>
                    <a:lnR w="7620" cap="flat" cmpd="sng" algn="ctr">
                      <a:solidFill>
                        <a:srgbClr val="A0D179"/>
                      </a:solidFill>
                      <a:prstDash val="solid"/>
                      <a:round/>
                      <a:headEnd type="none" w="med" len="med"/>
                      <a:tailEnd type="none" w="med" len="med"/>
                    </a:lnR>
                    <a:lnT w="12700" cap="flat" cmpd="sng" algn="ctr">
                      <a:solidFill>
                        <a:srgbClr val="A0D179"/>
                      </a:solidFill>
                      <a:prstDash val="solid"/>
                      <a:round/>
                      <a:headEnd type="none" w="med" len="med"/>
                      <a:tailEnd type="none" w="med" len="med"/>
                    </a:lnT>
                    <a:lnB w="12700" cap="flat" cmpd="sng" algn="ctr">
                      <a:solidFill>
                        <a:srgbClr val="A0D179"/>
                      </a:solidFill>
                      <a:prstDash val="solid"/>
                      <a:round/>
                      <a:headEnd type="none" w="med" len="med"/>
                      <a:tailEnd type="none" w="med" len="med"/>
                    </a:lnB>
                    <a:noFill/>
                  </a:tcPr>
                </a:tc>
                <a:extLst>
                  <a:ext uri="{0D108BD9-81ED-4DB2-BD59-A6C34878D82A}">
                    <a16:rowId xmlns:a16="http://schemas.microsoft.com/office/drawing/2014/main" val="1651646421"/>
                  </a:ext>
                </a:extLst>
              </a:tr>
              <a:tr h="647025">
                <a:tc>
                  <a:txBody>
                    <a:bodyPr/>
                    <a:lstStyle/>
                    <a:p>
                      <a:pPr fontAlgn="base"/>
                      <a:r>
                        <a:rPr lang="en-AU" sz="1600" b="1" dirty="0">
                          <a:effectLst/>
                        </a:rPr>
                        <a:t>Study Design</a:t>
                      </a:r>
                      <a:endParaRPr lang="en-AU" sz="1600" dirty="0">
                        <a:effectLst/>
                      </a:endParaRPr>
                    </a:p>
                  </a:txBody>
                  <a:tcPr marL="53720" marR="53720" marT="26860" marB="26860" anchor="ctr">
                    <a:lnL w="7620" cap="flat" cmpd="sng" algn="ctr">
                      <a:solidFill>
                        <a:srgbClr val="B0B279"/>
                      </a:solidFill>
                      <a:prstDash val="solid"/>
                      <a:round/>
                      <a:headEnd type="none" w="med" len="med"/>
                      <a:tailEnd type="none" w="med" len="med"/>
                    </a:lnL>
                    <a:lnR w="7620" cap="flat" cmpd="sng" algn="ctr">
                      <a:solidFill>
                        <a:srgbClr val="10BF79"/>
                      </a:solidFill>
                      <a:prstDash val="solid"/>
                      <a:round/>
                      <a:headEnd type="none" w="med" len="med"/>
                      <a:tailEnd type="none" w="med" len="med"/>
                    </a:lnR>
                    <a:lnT w="12700" cap="flat" cmpd="sng" algn="ctr">
                      <a:solidFill>
                        <a:srgbClr val="B0B279"/>
                      </a:solidFill>
                      <a:prstDash val="solid"/>
                      <a:round/>
                      <a:headEnd type="none" w="med" len="med"/>
                      <a:tailEnd type="none" w="med" len="med"/>
                    </a:lnT>
                    <a:lnB w="12700" cap="flat" cmpd="sng" algn="ctr">
                      <a:solidFill>
                        <a:srgbClr val="D0B079"/>
                      </a:solidFill>
                      <a:prstDash val="solid"/>
                      <a:round/>
                      <a:headEnd type="none" w="med" len="med"/>
                      <a:tailEnd type="none" w="med" len="med"/>
                    </a:lnB>
                    <a:noFill/>
                  </a:tcPr>
                </a:tc>
                <a:tc>
                  <a:txBody>
                    <a:bodyPr/>
                    <a:lstStyle/>
                    <a:p>
                      <a:pPr fontAlgn="base"/>
                      <a:r>
                        <a:rPr lang="en-AU" sz="1600" dirty="0">
                          <a:effectLst/>
                        </a:rPr>
                        <a:t>Experimental design with randomization - RCT</a:t>
                      </a:r>
                    </a:p>
                  </a:txBody>
                  <a:tcPr marL="53720" marR="53720" marT="26860" marB="26860" anchor="ctr">
                    <a:lnL w="7620" cap="flat" cmpd="sng" algn="ctr">
                      <a:solidFill>
                        <a:srgbClr val="10BF79"/>
                      </a:solidFill>
                      <a:prstDash val="solid"/>
                      <a:round/>
                      <a:headEnd type="none" w="med" len="med"/>
                      <a:tailEnd type="none" w="med" len="med"/>
                    </a:lnL>
                    <a:lnR w="7620" cap="flat" cmpd="sng" algn="ctr">
                      <a:solidFill>
                        <a:srgbClr val="A0D179"/>
                      </a:solidFill>
                      <a:prstDash val="solid"/>
                      <a:round/>
                      <a:headEnd type="none" w="med" len="med"/>
                      <a:tailEnd type="none" w="med" len="med"/>
                    </a:lnR>
                    <a:lnT w="12700" cap="flat" cmpd="sng" algn="ctr">
                      <a:solidFill>
                        <a:srgbClr val="10BF79"/>
                      </a:solidFill>
                      <a:prstDash val="solid"/>
                      <a:round/>
                      <a:headEnd type="none" w="med" len="med"/>
                      <a:tailEnd type="none" w="med" len="med"/>
                    </a:lnT>
                    <a:lnB w="12700" cap="flat" cmpd="sng" algn="ctr">
                      <a:solidFill>
                        <a:srgbClr val="D0D479"/>
                      </a:solidFill>
                      <a:prstDash val="solid"/>
                      <a:round/>
                      <a:headEnd type="none" w="med" len="med"/>
                      <a:tailEnd type="none" w="med" len="med"/>
                    </a:lnB>
                    <a:noFill/>
                  </a:tcPr>
                </a:tc>
                <a:tc>
                  <a:txBody>
                    <a:bodyPr/>
                    <a:lstStyle/>
                    <a:p>
                      <a:pPr fontAlgn="base"/>
                      <a:r>
                        <a:rPr lang="en-AU" sz="1600" dirty="0" err="1">
                          <a:effectLst/>
                        </a:rPr>
                        <a:t>Multiobjective</a:t>
                      </a:r>
                      <a:r>
                        <a:rPr lang="en-AU" sz="1600" dirty="0">
                          <a:effectLst/>
                        </a:rPr>
                        <a:t> with mixed methods with observational data</a:t>
                      </a:r>
                    </a:p>
                    <a:p>
                      <a:pPr fontAlgn="base"/>
                      <a:r>
                        <a:rPr lang="en-AU" sz="1600" dirty="0">
                          <a:effectLst/>
                        </a:rPr>
                        <a:t>Pragmatic trials</a:t>
                      </a:r>
                    </a:p>
                    <a:p>
                      <a:pPr fontAlgn="base"/>
                      <a:r>
                        <a:rPr lang="en-AU" sz="1600" dirty="0">
                          <a:effectLst/>
                        </a:rPr>
                        <a:t>Flexible trials</a:t>
                      </a:r>
                    </a:p>
                  </a:txBody>
                  <a:tcPr marL="53720" marR="53720" marT="26860" marB="26860" anchor="ctr">
                    <a:lnL w="7620" cap="flat" cmpd="sng" algn="ctr">
                      <a:solidFill>
                        <a:srgbClr val="A0D179"/>
                      </a:solidFill>
                      <a:prstDash val="solid"/>
                      <a:round/>
                      <a:headEnd type="none" w="med" len="med"/>
                      <a:tailEnd type="none" w="med" len="med"/>
                    </a:lnL>
                    <a:lnR w="7620" cap="flat" cmpd="sng" algn="ctr">
                      <a:solidFill>
                        <a:srgbClr val="A0D179"/>
                      </a:solidFill>
                      <a:prstDash val="solid"/>
                      <a:round/>
                      <a:headEnd type="none" w="med" len="med"/>
                      <a:tailEnd type="none" w="med" len="med"/>
                    </a:lnR>
                    <a:lnT w="12700" cap="flat" cmpd="sng" algn="ctr">
                      <a:solidFill>
                        <a:srgbClr val="A0D179"/>
                      </a:solidFill>
                      <a:prstDash val="solid"/>
                      <a:round/>
                      <a:headEnd type="none" w="med" len="med"/>
                      <a:tailEnd type="none" w="med" len="med"/>
                    </a:lnT>
                    <a:lnB w="12700" cap="flat" cmpd="sng" algn="ctr">
                      <a:solidFill>
                        <a:srgbClr val="40E979"/>
                      </a:solidFill>
                      <a:prstDash val="solid"/>
                      <a:round/>
                      <a:headEnd type="none" w="med" len="med"/>
                      <a:tailEnd type="none" w="med" len="med"/>
                    </a:lnB>
                    <a:noFill/>
                  </a:tcPr>
                </a:tc>
                <a:extLst>
                  <a:ext uri="{0D108BD9-81ED-4DB2-BD59-A6C34878D82A}">
                    <a16:rowId xmlns:a16="http://schemas.microsoft.com/office/drawing/2014/main" val="3958132954"/>
                  </a:ext>
                </a:extLst>
              </a:tr>
              <a:tr h="841133">
                <a:tc>
                  <a:txBody>
                    <a:bodyPr/>
                    <a:lstStyle/>
                    <a:p>
                      <a:pPr fontAlgn="base"/>
                      <a:r>
                        <a:rPr lang="en-AU" sz="1600" b="1">
                          <a:effectLst/>
                        </a:rPr>
                        <a:t>Generalizability</a:t>
                      </a:r>
                      <a:endParaRPr lang="en-AU" sz="1600">
                        <a:effectLst/>
                      </a:endParaRPr>
                    </a:p>
                  </a:txBody>
                  <a:tcPr marL="53720" marR="53720" marT="26860" marB="26860" anchor="ctr">
                    <a:lnL w="7620" cap="flat" cmpd="sng" algn="ctr">
                      <a:solidFill>
                        <a:srgbClr val="D0B079"/>
                      </a:solidFill>
                      <a:prstDash val="solid"/>
                      <a:round/>
                      <a:headEnd type="none" w="med" len="med"/>
                      <a:tailEnd type="none" w="med" len="med"/>
                    </a:lnL>
                    <a:lnR w="7620" cap="flat" cmpd="sng" algn="ctr">
                      <a:solidFill>
                        <a:srgbClr val="D0D479"/>
                      </a:solidFill>
                      <a:prstDash val="solid"/>
                      <a:round/>
                      <a:headEnd type="none" w="med" len="med"/>
                      <a:tailEnd type="none" w="med" len="med"/>
                    </a:lnR>
                    <a:lnT w="12700" cap="flat" cmpd="sng" algn="ctr">
                      <a:solidFill>
                        <a:srgbClr val="D0B079"/>
                      </a:solidFill>
                      <a:prstDash val="solid"/>
                      <a:round/>
                      <a:headEnd type="none" w="med" len="med"/>
                      <a:tailEnd type="none" w="med" len="med"/>
                    </a:lnT>
                    <a:lnB w="12700" cap="flat" cmpd="sng" algn="ctr">
                      <a:solidFill>
                        <a:srgbClr val="80A979"/>
                      </a:solidFill>
                      <a:prstDash val="solid"/>
                      <a:round/>
                      <a:headEnd type="none" w="med" len="med"/>
                      <a:tailEnd type="none" w="med" len="med"/>
                    </a:lnB>
                    <a:noFill/>
                  </a:tcPr>
                </a:tc>
                <a:tc>
                  <a:txBody>
                    <a:bodyPr/>
                    <a:lstStyle/>
                    <a:p>
                      <a:pPr fontAlgn="base"/>
                      <a:r>
                        <a:rPr lang="en-AU" sz="1600">
                          <a:effectLst/>
                        </a:rPr>
                        <a:t>High internal validity, controlled conditions</a:t>
                      </a:r>
                    </a:p>
                  </a:txBody>
                  <a:tcPr marL="53720" marR="53720" marT="26860" marB="26860" anchor="ctr">
                    <a:lnL w="7620" cap="flat" cmpd="sng" algn="ctr">
                      <a:solidFill>
                        <a:srgbClr val="D0D479"/>
                      </a:solidFill>
                      <a:prstDash val="solid"/>
                      <a:round/>
                      <a:headEnd type="none" w="med" len="med"/>
                      <a:tailEnd type="none" w="med" len="med"/>
                    </a:lnL>
                    <a:lnR w="7620" cap="flat" cmpd="sng" algn="ctr">
                      <a:solidFill>
                        <a:srgbClr val="40E979"/>
                      </a:solidFill>
                      <a:prstDash val="solid"/>
                      <a:round/>
                      <a:headEnd type="none" w="med" len="med"/>
                      <a:tailEnd type="none" w="med" len="med"/>
                    </a:lnR>
                    <a:lnT w="12700" cap="flat" cmpd="sng" algn="ctr">
                      <a:solidFill>
                        <a:srgbClr val="D0D479"/>
                      </a:solidFill>
                      <a:prstDash val="solid"/>
                      <a:round/>
                      <a:headEnd type="none" w="med" len="med"/>
                      <a:tailEnd type="none" w="med" len="med"/>
                    </a:lnT>
                    <a:lnB w="12700" cap="flat" cmpd="sng" algn="ctr">
                      <a:solidFill>
                        <a:srgbClr val="D0EF79"/>
                      </a:solidFill>
                      <a:prstDash val="solid"/>
                      <a:round/>
                      <a:headEnd type="none" w="med" len="med"/>
                      <a:tailEnd type="none" w="med" len="med"/>
                    </a:lnB>
                    <a:noFill/>
                  </a:tcPr>
                </a:tc>
                <a:tc>
                  <a:txBody>
                    <a:bodyPr/>
                    <a:lstStyle/>
                    <a:p>
                      <a:pPr fontAlgn="base"/>
                      <a:r>
                        <a:rPr lang="en-AU" sz="1600">
                          <a:effectLst/>
                        </a:rPr>
                        <a:t>High external validity, reflects real-world populations</a:t>
                      </a:r>
                    </a:p>
                  </a:txBody>
                  <a:tcPr marL="53720" marR="53720" marT="26860" marB="26860" anchor="ctr">
                    <a:lnL w="7620" cap="flat" cmpd="sng" algn="ctr">
                      <a:solidFill>
                        <a:srgbClr val="40E979"/>
                      </a:solidFill>
                      <a:prstDash val="solid"/>
                      <a:round/>
                      <a:headEnd type="none" w="med" len="med"/>
                      <a:tailEnd type="none" w="med" len="med"/>
                    </a:lnL>
                    <a:lnR w="7620" cap="flat" cmpd="sng" algn="ctr">
                      <a:solidFill>
                        <a:srgbClr val="40E979"/>
                      </a:solidFill>
                      <a:prstDash val="solid"/>
                      <a:round/>
                      <a:headEnd type="none" w="med" len="med"/>
                      <a:tailEnd type="none" w="med" len="med"/>
                    </a:lnR>
                    <a:lnT w="12700" cap="flat" cmpd="sng" algn="ctr">
                      <a:solidFill>
                        <a:srgbClr val="40E979"/>
                      </a:solidFill>
                      <a:prstDash val="solid"/>
                      <a:round/>
                      <a:headEnd type="none" w="med" len="med"/>
                      <a:tailEnd type="none" w="med" len="med"/>
                    </a:lnT>
                    <a:lnB w="12700" cap="flat" cmpd="sng" algn="ctr">
                      <a:solidFill>
                        <a:srgbClr val="20FA79"/>
                      </a:solidFill>
                      <a:prstDash val="solid"/>
                      <a:round/>
                      <a:headEnd type="none" w="med" len="med"/>
                      <a:tailEnd type="none" w="med" len="med"/>
                    </a:lnB>
                    <a:noFill/>
                  </a:tcPr>
                </a:tc>
                <a:extLst>
                  <a:ext uri="{0D108BD9-81ED-4DB2-BD59-A6C34878D82A}">
                    <a16:rowId xmlns:a16="http://schemas.microsoft.com/office/drawing/2014/main" val="3538336179"/>
                  </a:ext>
                </a:extLst>
              </a:tr>
              <a:tr h="1229347">
                <a:tc>
                  <a:txBody>
                    <a:bodyPr/>
                    <a:lstStyle/>
                    <a:p>
                      <a:pPr fontAlgn="base"/>
                      <a:r>
                        <a:rPr lang="en-AU" sz="1600" b="1">
                          <a:effectLst/>
                        </a:rPr>
                        <a:t>Ethical Considerations</a:t>
                      </a:r>
                      <a:endParaRPr lang="en-AU" sz="1600">
                        <a:effectLst/>
                      </a:endParaRPr>
                    </a:p>
                  </a:txBody>
                  <a:tcPr marL="53720" marR="53720" marT="26860" marB="26860" anchor="ctr">
                    <a:lnL w="7620" cap="flat" cmpd="sng" algn="ctr">
                      <a:solidFill>
                        <a:srgbClr val="80A979"/>
                      </a:solidFill>
                      <a:prstDash val="solid"/>
                      <a:round/>
                      <a:headEnd type="none" w="med" len="med"/>
                      <a:tailEnd type="none" w="med" len="med"/>
                    </a:lnL>
                    <a:lnR w="7620" cap="flat" cmpd="sng" algn="ctr">
                      <a:solidFill>
                        <a:srgbClr val="D0EF79"/>
                      </a:solidFill>
                      <a:prstDash val="solid"/>
                      <a:round/>
                      <a:headEnd type="none" w="med" len="med"/>
                      <a:tailEnd type="none" w="med" len="med"/>
                    </a:lnR>
                    <a:lnT w="12700" cap="flat" cmpd="sng" algn="ctr">
                      <a:solidFill>
                        <a:srgbClr val="80A979"/>
                      </a:solidFill>
                      <a:prstDash val="solid"/>
                      <a:round/>
                      <a:headEnd type="none" w="med" len="med"/>
                      <a:tailEnd type="none" w="med" len="med"/>
                    </a:lnT>
                    <a:lnB w="12700" cap="flat" cmpd="sng" algn="ctr">
                      <a:solidFill>
                        <a:srgbClr val="40B679"/>
                      </a:solidFill>
                      <a:prstDash val="solid"/>
                      <a:round/>
                      <a:headEnd type="none" w="med" len="med"/>
                      <a:tailEnd type="none" w="med" len="med"/>
                    </a:lnB>
                    <a:noFill/>
                  </a:tcPr>
                </a:tc>
                <a:tc>
                  <a:txBody>
                    <a:bodyPr/>
                    <a:lstStyle/>
                    <a:p>
                      <a:pPr fontAlgn="base"/>
                      <a:r>
                        <a:rPr lang="en-AU" sz="1600">
                          <a:effectLst/>
                        </a:rPr>
                        <a:t>Strict adherence to ethical standards, including informed consent</a:t>
                      </a:r>
                    </a:p>
                  </a:txBody>
                  <a:tcPr marL="53720" marR="53720" marT="26860" marB="26860" anchor="ctr">
                    <a:lnL w="7620" cap="flat" cmpd="sng" algn="ctr">
                      <a:solidFill>
                        <a:srgbClr val="D0EF79"/>
                      </a:solidFill>
                      <a:prstDash val="solid"/>
                      <a:round/>
                      <a:headEnd type="none" w="med" len="med"/>
                      <a:tailEnd type="none" w="med" len="med"/>
                    </a:lnL>
                    <a:lnR w="7620" cap="flat" cmpd="sng" algn="ctr">
                      <a:solidFill>
                        <a:srgbClr val="20FA79"/>
                      </a:solidFill>
                      <a:prstDash val="solid"/>
                      <a:round/>
                      <a:headEnd type="none" w="med" len="med"/>
                      <a:tailEnd type="none" w="med" len="med"/>
                    </a:lnR>
                    <a:lnT w="12700" cap="flat" cmpd="sng" algn="ctr">
                      <a:solidFill>
                        <a:srgbClr val="D0EF79"/>
                      </a:solidFill>
                      <a:prstDash val="solid"/>
                      <a:round/>
                      <a:headEnd type="none" w="med" len="med"/>
                      <a:tailEnd type="none" w="med" len="med"/>
                    </a:lnT>
                    <a:lnB w="12700" cap="flat" cmpd="sng" algn="ctr">
                      <a:solidFill>
                        <a:srgbClr val="E0EE79"/>
                      </a:solidFill>
                      <a:prstDash val="solid"/>
                      <a:round/>
                      <a:headEnd type="none" w="med" len="med"/>
                      <a:tailEnd type="none" w="med" len="med"/>
                    </a:lnB>
                    <a:noFill/>
                  </a:tcPr>
                </a:tc>
                <a:tc>
                  <a:txBody>
                    <a:bodyPr/>
                    <a:lstStyle/>
                    <a:p>
                      <a:pPr fontAlgn="base"/>
                      <a:r>
                        <a:rPr lang="en-AU" sz="1600" dirty="0">
                          <a:effectLst/>
                        </a:rPr>
                        <a:t>Fewer ethical concerns, often uses existing data</a:t>
                      </a:r>
                    </a:p>
                  </a:txBody>
                  <a:tcPr marL="53720" marR="53720" marT="26860" marB="26860" anchor="ctr">
                    <a:lnL w="7620" cap="flat" cmpd="sng" algn="ctr">
                      <a:solidFill>
                        <a:srgbClr val="20FA79"/>
                      </a:solidFill>
                      <a:prstDash val="solid"/>
                      <a:round/>
                      <a:headEnd type="none" w="med" len="med"/>
                      <a:tailEnd type="none" w="med" len="med"/>
                    </a:lnL>
                    <a:lnR w="7620" cap="flat" cmpd="sng" algn="ctr">
                      <a:solidFill>
                        <a:srgbClr val="20FA79"/>
                      </a:solidFill>
                      <a:prstDash val="solid"/>
                      <a:round/>
                      <a:headEnd type="none" w="med" len="med"/>
                      <a:tailEnd type="none" w="med" len="med"/>
                    </a:lnR>
                    <a:lnT w="12700" cap="flat" cmpd="sng" algn="ctr">
                      <a:solidFill>
                        <a:srgbClr val="20FA79"/>
                      </a:solidFill>
                      <a:prstDash val="solid"/>
                      <a:round/>
                      <a:headEnd type="none" w="med" len="med"/>
                      <a:tailEnd type="none" w="med" len="med"/>
                    </a:lnT>
                    <a:lnB w="12700" cap="flat" cmpd="sng" algn="ctr">
                      <a:solidFill>
                        <a:srgbClr val="60057A"/>
                      </a:solidFill>
                      <a:prstDash val="solid"/>
                      <a:round/>
                      <a:headEnd type="none" w="med" len="med"/>
                      <a:tailEnd type="none" w="med" len="med"/>
                    </a:lnB>
                    <a:noFill/>
                  </a:tcPr>
                </a:tc>
                <a:extLst>
                  <a:ext uri="{0D108BD9-81ED-4DB2-BD59-A6C34878D82A}">
                    <a16:rowId xmlns:a16="http://schemas.microsoft.com/office/drawing/2014/main" val="2318579610"/>
                  </a:ext>
                </a:extLst>
              </a:tr>
              <a:tr h="841133">
                <a:tc>
                  <a:txBody>
                    <a:bodyPr/>
                    <a:lstStyle/>
                    <a:p>
                      <a:pPr fontAlgn="base"/>
                      <a:r>
                        <a:rPr lang="en-AU" sz="1600" b="1">
                          <a:effectLst/>
                        </a:rPr>
                        <a:t>Cost and Time</a:t>
                      </a:r>
                      <a:endParaRPr lang="en-AU" sz="1600">
                        <a:effectLst/>
                      </a:endParaRPr>
                    </a:p>
                  </a:txBody>
                  <a:tcPr marL="53720" marR="53720" marT="26860" marB="26860" anchor="ctr">
                    <a:lnL w="7620" cap="flat" cmpd="sng" algn="ctr">
                      <a:solidFill>
                        <a:srgbClr val="40B679"/>
                      </a:solidFill>
                      <a:prstDash val="solid"/>
                      <a:round/>
                      <a:headEnd type="none" w="med" len="med"/>
                      <a:tailEnd type="none" w="med" len="med"/>
                    </a:lnL>
                    <a:lnR w="7620" cap="flat" cmpd="sng" algn="ctr">
                      <a:solidFill>
                        <a:srgbClr val="E0EE79"/>
                      </a:solidFill>
                      <a:prstDash val="solid"/>
                      <a:round/>
                      <a:headEnd type="none" w="med" len="med"/>
                      <a:tailEnd type="none" w="med" len="med"/>
                    </a:lnR>
                    <a:lnT w="12700" cap="flat" cmpd="sng" algn="ctr">
                      <a:solidFill>
                        <a:srgbClr val="40B679"/>
                      </a:solidFill>
                      <a:prstDash val="solid"/>
                      <a:round/>
                      <a:headEnd type="none" w="med" len="med"/>
                      <a:tailEnd type="none" w="med" len="med"/>
                    </a:lnT>
                    <a:lnB w="7620" cap="flat" cmpd="sng" algn="ctr">
                      <a:solidFill>
                        <a:srgbClr val="40B679"/>
                      </a:solidFill>
                      <a:prstDash val="solid"/>
                      <a:round/>
                      <a:headEnd type="none" w="med" len="med"/>
                      <a:tailEnd type="none" w="med" len="med"/>
                    </a:lnB>
                    <a:noFill/>
                  </a:tcPr>
                </a:tc>
                <a:tc>
                  <a:txBody>
                    <a:bodyPr/>
                    <a:lstStyle/>
                    <a:p>
                      <a:pPr fontAlgn="base"/>
                      <a:r>
                        <a:rPr lang="en-AU" sz="1600">
                          <a:effectLst/>
                        </a:rPr>
                        <a:t>Typically more expensive and time-consuming</a:t>
                      </a:r>
                    </a:p>
                  </a:txBody>
                  <a:tcPr marL="53720" marR="53720" marT="26860" marB="26860" anchor="ctr">
                    <a:lnL w="7620" cap="flat" cmpd="sng" algn="ctr">
                      <a:solidFill>
                        <a:srgbClr val="E0EE79"/>
                      </a:solidFill>
                      <a:prstDash val="solid"/>
                      <a:round/>
                      <a:headEnd type="none" w="med" len="med"/>
                      <a:tailEnd type="none" w="med" len="med"/>
                    </a:lnL>
                    <a:lnR w="7620" cap="flat" cmpd="sng" algn="ctr">
                      <a:solidFill>
                        <a:srgbClr val="60057A"/>
                      </a:solidFill>
                      <a:prstDash val="solid"/>
                      <a:round/>
                      <a:headEnd type="none" w="med" len="med"/>
                      <a:tailEnd type="none" w="med" len="med"/>
                    </a:lnR>
                    <a:lnT w="12700" cap="flat" cmpd="sng" algn="ctr">
                      <a:solidFill>
                        <a:srgbClr val="E0EE79"/>
                      </a:solidFill>
                      <a:prstDash val="solid"/>
                      <a:round/>
                      <a:headEnd type="none" w="med" len="med"/>
                      <a:tailEnd type="none" w="med" len="med"/>
                    </a:lnT>
                    <a:lnB w="7620" cap="flat" cmpd="sng" algn="ctr">
                      <a:solidFill>
                        <a:srgbClr val="E0EE79"/>
                      </a:solidFill>
                      <a:prstDash val="solid"/>
                      <a:round/>
                      <a:headEnd type="none" w="med" len="med"/>
                      <a:tailEnd type="none" w="med" len="med"/>
                    </a:lnB>
                    <a:noFill/>
                  </a:tcPr>
                </a:tc>
                <a:tc>
                  <a:txBody>
                    <a:bodyPr/>
                    <a:lstStyle/>
                    <a:p>
                      <a:pPr fontAlgn="base"/>
                      <a:r>
                        <a:rPr lang="en-AU" sz="1600" dirty="0">
                          <a:effectLst/>
                        </a:rPr>
                        <a:t>Can be cost-effective and quicker to conduct</a:t>
                      </a:r>
                    </a:p>
                  </a:txBody>
                  <a:tcPr marL="53720" marR="53720" marT="26860" marB="26860" anchor="ctr">
                    <a:lnL w="7620" cap="flat" cmpd="sng" algn="ctr">
                      <a:solidFill>
                        <a:srgbClr val="60057A"/>
                      </a:solidFill>
                      <a:prstDash val="solid"/>
                      <a:round/>
                      <a:headEnd type="none" w="med" len="med"/>
                      <a:tailEnd type="none" w="med" len="med"/>
                    </a:lnL>
                    <a:lnR w="7620" cap="flat" cmpd="sng" algn="ctr">
                      <a:solidFill>
                        <a:srgbClr val="60057A"/>
                      </a:solidFill>
                      <a:prstDash val="solid"/>
                      <a:round/>
                      <a:headEnd type="none" w="med" len="med"/>
                      <a:tailEnd type="none" w="med" len="med"/>
                    </a:lnR>
                    <a:lnT w="12700" cap="flat" cmpd="sng" algn="ctr">
                      <a:solidFill>
                        <a:srgbClr val="60057A"/>
                      </a:solidFill>
                      <a:prstDash val="solid"/>
                      <a:round/>
                      <a:headEnd type="none" w="med" len="med"/>
                      <a:tailEnd type="none" w="med" len="med"/>
                    </a:lnT>
                    <a:lnB w="7620" cap="flat" cmpd="sng" algn="ctr">
                      <a:solidFill>
                        <a:srgbClr val="60057A"/>
                      </a:solidFill>
                      <a:prstDash val="solid"/>
                      <a:round/>
                      <a:headEnd type="none" w="med" len="med"/>
                      <a:tailEnd type="none" w="med" len="med"/>
                    </a:lnB>
                    <a:noFill/>
                  </a:tcPr>
                </a:tc>
                <a:extLst>
                  <a:ext uri="{0D108BD9-81ED-4DB2-BD59-A6C34878D82A}">
                    <a16:rowId xmlns:a16="http://schemas.microsoft.com/office/drawing/2014/main" val="918966117"/>
                  </a:ext>
                </a:extLst>
              </a:tr>
            </a:tbl>
          </a:graphicData>
        </a:graphic>
      </p:graphicFrame>
      <p:sp>
        <p:nvSpPr>
          <p:cNvPr id="7" name="Rectangle 2">
            <a:extLst>
              <a:ext uri="{FF2B5EF4-FFF2-40B4-BE49-F238E27FC236}">
                <a16:creationId xmlns:a16="http://schemas.microsoft.com/office/drawing/2014/main" id="{B8B21FB3-9ECC-629B-3331-2D6A3921871B}"/>
              </a:ext>
            </a:extLst>
          </p:cNvPr>
          <p:cNvSpPr>
            <a:spLocks noChangeArrowheads="1"/>
          </p:cNvSpPr>
          <p:nvPr/>
        </p:nvSpPr>
        <p:spPr bwMode="auto">
          <a:xfrm>
            <a:off x="2116551" y="1024017"/>
            <a:ext cx="9193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8176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970D-CD90-13A5-F2BF-66A31E03DE46}"/>
            </a:ext>
          </a:extLst>
        </p:cNvPr>
        <p:cNvGrpSpPr/>
        <p:nvPr/>
      </p:nvGrpSpPr>
      <p:grpSpPr>
        <a:xfrm>
          <a:off x="0" y="0"/>
          <a:ext cx="0" cy="0"/>
          <a:chOff x="0" y="0"/>
          <a:chExt cx="0" cy="0"/>
        </a:xfrm>
      </p:grpSpPr>
      <p:sp>
        <p:nvSpPr>
          <p:cNvPr id="5" name="15 Rectángulo">
            <a:extLst>
              <a:ext uri="{FF2B5EF4-FFF2-40B4-BE49-F238E27FC236}">
                <a16:creationId xmlns:a16="http://schemas.microsoft.com/office/drawing/2014/main" id="{05016304-4C82-AD94-E0F3-FF49B2614DEB}"/>
              </a:ext>
            </a:extLst>
          </p:cNvPr>
          <p:cNvSpPr/>
          <p:nvPr/>
        </p:nvSpPr>
        <p:spPr>
          <a:xfrm>
            <a:off x="3497331" y="1335460"/>
            <a:ext cx="4929188" cy="2500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sp>
        <p:nvSpPr>
          <p:cNvPr id="6" name="24 Elipse">
            <a:extLst>
              <a:ext uri="{FF2B5EF4-FFF2-40B4-BE49-F238E27FC236}">
                <a16:creationId xmlns:a16="http://schemas.microsoft.com/office/drawing/2014/main" id="{ADA745D6-26DF-EF19-C0B1-7F26188750F0}"/>
              </a:ext>
            </a:extLst>
          </p:cNvPr>
          <p:cNvSpPr/>
          <p:nvPr/>
        </p:nvSpPr>
        <p:spPr>
          <a:xfrm>
            <a:off x="2783891" y="2589633"/>
            <a:ext cx="2857500" cy="1857375"/>
          </a:xfrm>
          <a:prstGeom prst="ellipse">
            <a:avLst/>
          </a:prstGeom>
          <a:solidFill>
            <a:schemeClr val="bg1">
              <a:alpha val="41000"/>
            </a:schemeClr>
          </a:solidFill>
          <a:ln w="190500">
            <a:solidFill>
              <a:schemeClr val="accent5">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sp>
        <p:nvSpPr>
          <p:cNvPr id="7" name="25 Rectángulo">
            <a:extLst>
              <a:ext uri="{FF2B5EF4-FFF2-40B4-BE49-F238E27FC236}">
                <a16:creationId xmlns:a16="http://schemas.microsoft.com/office/drawing/2014/main" id="{87A6EEAA-4009-A767-0DF0-C7713918FAB6}"/>
              </a:ext>
            </a:extLst>
          </p:cNvPr>
          <p:cNvSpPr/>
          <p:nvPr/>
        </p:nvSpPr>
        <p:spPr>
          <a:xfrm>
            <a:off x="2484482" y="2400425"/>
            <a:ext cx="1000125" cy="2143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sp>
        <p:nvSpPr>
          <p:cNvPr id="8" name="26 Rectángulo">
            <a:extLst>
              <a:ext uri="{FF2B5EF4-FFF2-40B4-BE49-F238E27FC236}">
                <a16:creationId xmlns:a16="http://schemas.microsoft.com/office/drawing/2014/main" id="{8A509C61-3724-6730-EE85-EDBE01702CB0}"/>
              </a:ext>
            </a:extLst>
          </p:cNvPr>
          <p:cNvSpPr/>
          <p:nvPr/>
        </p:nvSpPr>
        <p:spPr>
          <a:xfrm>
            <a:off x="2650541" y="3849295"/>
            <a:ext cx="2990850" cy="866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sp>
        <p:nvSpPr>
          <p:cNvPr id="9" name="27 Elipse">
            <a:extLst>
              <a:ext uri="{FF2B5EF4-FFF2-40B4-BE49-F238E27FC236}">
                <a16:creationId xmlns:a16="http://schemas.microsoft.com/office/drawing/2014/main" id="{0715666D-C0D6-7CC0-591D-8E3C3778BEDF}"/>
              </a:ext>
            </a:extLst>
          </p:cNvPr>
          <p:cNvSpPr/>
          <p:nvPr/>
        </p:nvSpPr>
        <p:spPr>
          <a:xfrm>
            <a:off x="6212891" y="928298"/>
            <a:ext cx="2857500" cy="1857375"/>
          </a:xfrm>
          <a:prstGeom prst="ellipse">
            <a:avLst/>
          </a:prstGeom>
          <a:solidFill>
            <a:schemeClr val="bg1">
              <a:alpha val="41000"/>
            </a:schemeClr>
          </a:solidFill>
          <a:ln w="190500">
            <a:solidFill>
              <a:schemeClr val="accent5">
                <a:lumMod val="60000"/>
                <a:lumOff val="40000"/>
                <a:alpha val="50000"/>
              </a:schemeClr>
            </a:solidFill>
            <a:extLst>
              <a:ext uri="{C807C97D-BFC1-408E-A445-0C87EB9F89A2}">
                <ask:lineSketchStyleProps xmlns:ask="http://schemas.microsoft.com/office/drawing/2018/sketchyshapes" sd="1219033472">
                  <a:custGeom>
                    <a:avLst/>
                    <a:gdLst>
                      <a:gd name="connsiteX0" fmla="*/ 0 w 2857500"/>
                      <a:gd name="connsiteY0" fmla="*/ 928688 h 1857375"/>
                      <a:gd name="connsiteX1" fmla="*/ 1428750 w 2857500"/>
                      <a:gd name="connsiteY1" fmla="*/ 0 h 1857375"/>
                      <a:gd name="connsiteX2" fmla="*/ 2857500 w 2857500"/>
                      <a:gd name="connsiteY2" fmla="*/ 928688 h 1857375"/>
                      <a:gd name="connsiteX3" fmla="*/ 1428750 w 2857500"/>
                      <a:gd name="connsiteY3" fmla="*/ 1857376 h 1857375"/>
                      <a:gd name="connsiteX4" fmla="*/ 0 w 2857500"/>
                      <a:gd name="connsiteY4" fmla="*/ 928688 h 185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1857375" fill="none" extrusionOk="0">
                        <a:moveTo>
                          <a:pt x="0" y="928688"/>
                        </a:moveTo>
                        <a:cubicBezTo>
                          <a:pt x="39099" y="420426"/>
                          <a:pt x="646772" y="-14611"/>
                          <a:pt x="1428750" y="0"/>
                        </a:cubicBezTo>
                        <a:cubicBezTo>
                          <a:pt x="2206545" y="-1728"/>
                          <a:pt x="2845764" y="426837"/>
                          <a:pt x="2857500" y="928688"/>
                        </a:cubicBezTo>
                        <a:cubicBezTo>
                          <a:pt x="2854194" y="1410062"/>
                          <a:pt x="2157072" y="1941808"/>
                          <a:pt x="1428750" y="1857376"/>
                        </a:cubicBezTo>
                        <a:cubicBezTo>
                          <a:pt x="672817" y="1875931"/>
                          <a:pt x="74813" y="1459576"/>
                          <a:pt x="0" y="928688"/>
                        </a:cubicBezTo>
                        <a:close/>
                      </a:path>
                      <a:path w="2857500" h="1857375" stroke="0" extrusionOk="0">
                        <a:moveTo>
                          <a:pt x="0" y="928688"/>
                        </a:moveTo>
                        <a:cubicBezTo>
                          <a:pt x="-60616" y="378398"/>
                          <a:pt x="547986" y="34411"/>
                          <a:pt x="1428750" y="0"/>
                        </a:cubicBezTo>
                        <a:cubicBezTo>
                          <a:pt x="2239265" y="4513"/>
                          <a:pt x="2757144" y="418979"/>
                          <a:pt x="2857500" y="928688"/>
                        </a:cubicBezTo>
                        <a:cubicBezTo>
                          <a:pt x="2842545" y="1456192"/>
                          <a:pt x="2202583" y="1941633"/>
                          <a:pt x="1428750" y="1857376"/>
                        </a:cubicBezTo>
                        <a:cubicBezTo>
                          <a:pt x="554767" y="1810922"/>
                          <a:pt x="70244" y="1475151"/>
                          <a:pt x="0" y="92868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sp>
        <p:nvSpPr>
          <p:cNvPr id="10" name="29 Rectángulo">
            <a:extLst>
              <a:ext uri="{FF2B5EF4-FFF2-40B4-BE49-F238E27FC236}">
                <a16:creationId xmlns:a16="http://schemas.microsoft.com/office/drawing/2014/main" id="{5CC2E306-1B9C-DD68-A623-D698185462BE}"/>
              </a:ext>
            </a:extLst>
          </p:cNvPr>
          <p:cNvSpPr/>
          <p:nvPr/>
        </p:nvSpPr>
        <p:spPr>
          <a:xfrm>
            <a:off x="8440154" y="1121970"/>
            <a:ext cx="795337" cy="164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cs typeface="Arial" panose="020B0604020202020204" pitchFamily="34" charset="0"/>
            </a:endParaRPr>
          </a:p>
        </p:txBody>
      </p:sp>
      <p:cxnSp>
        <p:nvCxnSpPr>
          <p:cNvPr id="11" name="17 Conector recto de flecha">
            <a:extLst>
              <a:ext uri="{FF2B5EF4-FFF2-40B4-BE49-F238E27FC236}">
                <a16:creationId xmlns:a16="http://schemas.microsoft.com/office/drawing/2014/main" id="{1BB65749-9BE6-8C62-0C89-9B7F66B75259}"/>
              </a:ext>
            </a:extLst>
          </p:cNvPr>
          <p:cNvCxnSpPr/>
          <p:nvPr/>
        </p:nvCxnSpPr>
        <p:spPr>
          <a:xfrm rot="5400000" flipH="1" flipV="1">
            <a:off x="2104442" y="2560245"/>
            <a:ext cx="2357437"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18 Conector recto de flecha">
            <a:extLst>
              <a:ext uri="{FF2B5EF4-FFF2-40B4-BE49-F238E27FC236}">
                <a16:creationId xmlns:a16="http://schemas.microsoft.com/office/drawing/2014/main" id="{B53CE3CC-A6E9-914C-4F05-BB4D6A6EED82}"/>
              </a:ext>
            </a:extLst>
          </p:cNvPr>
          <p:cNvCxnSpPr/>
          <p:nvPr/>
        </p:nvCxnSpPr>
        <p:spPr>
          <a:xfrm>
            <a:off x="3569704" y="4023920"/>
            <a:ext cx="4857750"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21 CuadroTexto">
            <a:extLst>
              <a:ext uri="{FF2B5EF4-FFF2-40B4-BE49-F238E27FC236}">
                <a16:creationId xmlns:a16="http://schemas.microsoft.com/office/drawing/2014/main" id="{69F3A6EA-A08A-066B-DDD9-EC34A83456DD}"/>
              </a:ext>
            </a:extLst>
          </p:cNvPr>
          <p:cNvSpPr txBox="1">
            <a:spLocks noChangeArrowheads="1"/>
          </p:cNvSpPr>
          <p:nvPr/>
        </p:nvSpPr>
        <p:spPr bwMode="auto">
          <a:xfrm>
            <a:off x="3569704" y="4025507"/>
            <a:ext cx="4714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s-ES" sz="1800" b="1" dirty="0">
                <a:solidFill>
                  <a:srgbClr val="FF0000"/>
                </a:solidFill>
                <a:effectLst>
                  <a:outerShdw blurRad="38100" dist="38100" dir="2700000" algn="tl">
                    <a:srgbClr val="000000">
                      <a:alpha val="43137"/>
                    </a:srgbClr>
                  </a:outerShdw>
                </a:effectLst>
                <a:latin typeface="+mn-lt"/>
                <a:cs typeface="Arial" panose="020B0604020202020204" pitchFamily="34" charset="0"/>
              </a:rPr>
              <a:t>Complexity</a:t>
            </a:r>
            <a:r>
              <a:rPr lang="en-AU" altLang="es-ES" sz="1800" dirty="0">
                <a:latin typeface="+mn-lt"/>
                <a:cs typeface="Arial" panose="020B0604020202020204" pitchFamily="34" charset="0"/>
              </a:rPr>
              <a:t> (</a:t>
            </a:r>
            <a:r>
              <a:rPr lang="en-AU" altLang="es-ES" sz="1800" dirty="0" err="1">
                <a:latin typeface="+mn-lt"/>
                <a:cs typeface="Arial" panose="020B0604020202020204" pitchFamily="34" charset="0"/>
              </a:rPr>
              <a:t>Gegov</a:t>
            </a:r>
            <a:r>
              <a:rPr lang="en-AU" altLang="es-ES" sz="1800" dirty="0">
                <a:latin typeface="+mn-lt"/>
                <a:cs typeface="Arial" panose="020B0604020202020204" pitchFamily="34" charset="0"/>
              </a:rPr>
              <a:t>, 2007)</a:t>
            </a:r>
          </a:p>
        </p:txBody>
      </p:sp>
      <p:sp>
        <p:nvSpPr>
          <p:cNvPr id="14" name="22 CuadroTexto">
            <a:extLst>
              <a:ext uri="{FF2B5EF4-FFF2-40B4-BE49-F238E27FC236}">
                <a16:creationId xmlns:a16="http://schemas.microsoft.com/office/drawing/2014/main" id="{4606498C-E1D5-65B1-B1C9-13DE844A55B8}"/>
              </a:ext>
            </a:extLst>
          </p:cNvPr>
          <p:cNvSpPr txBox="1">
            <a:spLocks noChangeArrowheads="1"/>
          </p:cNvSpPr>
          <p:nvPr/>
        </p:nvSpPr>
        <p:spPr bwMode="auto">
          <a:xfrm rot="16200000">
            <a:off x="2004430" y="252054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s-ES" sz="1800" b="1" dirty="0">
                <a:solidFill>
                  <a:srgbClr val="FF0000"/>
                </a:solidFill>
                <a:effectLst>
                  <a:outerShdw blurRad="38100" dist="38100" dir="2700000" algn="tl">
                    <a:srgbClr val="000000">
                      <a:alpha val="43137"/>
                    </a:srgbClr>
                  </a:outerShdw>
                </a:effectLst>
                <a:latin typeface="+mn-lt"/>
                <a:cs typeface="Arial" panose="020B0604020202020204" pitchFamily="34" charset="0"/>
              </a:rPr>
              <a:t>Randomness</a:t>
            </a:r>
          </a:p>
        </p:txBody>
      </p:sp>
      <p:sp>
        <p:nvSpPr>
          <p:cNvPr id="16" name="31 CuadroTexto">
            <a:extLst>
              <a:ext uri="{FF2B5EF4-FFF2-40B4-BE49-F238E27FC236}">
                <a16:creationId xmlns:a16="http://schemas.microsoft.com/office/drawing/2014/main" id="{8D6EB3A6-8B38-B3C2-5270-76CE05225995}"/>
              </a:ext>
            </a:extLst>
          </p:cNvPr>
          <p:cNvSpPr txBox="1">
            <a:spLocks noChangeArrowheads="1"/>
          </p:cNvSpPr>
          <p:nvPr/>
        </p:nvSpPr>
        <p:spPr bwMode="auto">
          <a:xfrm>
            <a:off x="3487479" y="1486851"/>
            <a:ext cx="2789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s-ES" sz="1800" b="1" dirty="0">
                <a:latin typeface="+mn-lt"/>
                <a:cs typeface="Arial" panose="020B0604020202020204" pitchFamily="34" charset="0"/>
              </a:rPr>
              <a:t>Organized complexity: </a:t>
            </a:r>
            <a:r>
              <a:rPr lang="en-AU" altLang="es-ES" sz="1800" dirty="0">
                <a:latin typeface="+mn-lt"/>
                <a:cs typeface="Arial" panose="020B0604020202020204" pitchFamily="34" charset="0"/>
              </a:rPr>
              <a:t>randomness is dominant</a:t>
            </a:r>
          </a:p>
        </p:txBody>
      </p:sp>
      <p:sp>
        <p:nvSpPr>
          <p:cNvPr id="17" name="32 CuadroTexto">
            <a:extLst>
              <a:ext uri="{FF2B5EF4-FFF2-40B4-BE49-F238E27FC236}">
                <a16:creationId xmlns:a16="http://schemas.microsoft.com/office/drawing/2014/main" id="{B3FBE02E-D8BA-86F2-34F8-760D06EC07ED}"/>
              </a:ext>
            </a:extLst>
          </p:cNvPr>
          <p:cNvSpPr txBox="1">
            <a:spLocks noChangeArrowheads="1"/>
          </p:cNvSpPr>
          <p:nvPr/>
        </p:nvSpPr>
        <p:spPr bwMode="auto">
          <a:xfrm>
            <a:off x="3729451" y="2986400"/>
            <a:ext cx="1520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s-ES" sz="1800" b="1" dirty="0">
                <a:latin typeface="+mn-lt"/>
                <a:cs typeface="Arial" panose="020B0604020202020204" pitchFamily="34" charset="0"/>
              </a:rPr>
              <a:t>Organized simplicity</a:t>
            </a:r>
          </a:p>
        </p:txBody>
      </p:sp>
      <p:sp>
        <p:nvSpPr>
          <p:cNvPr id="18" name="33 CuadroTexto">
            <a:extLst>
              <a:ext uri="{FF2B5EF4-FFF2-40B4-BE49-F238E27FC236}">
                <a16:creationId xmlns:a16="http://schemas.microsoft.com/office/drawing/2014/main" id="{5F722D55-1802-B4A3-340B-4C046243CE14}"/>
              </a:ext>
            </a:extLst>
          </p:cNvPr>
          <p:cNvSpPr txBox="1">
            <a:spLocks noChangeArrowheads="1"/>
          </p:cNvSpPr>
          <p:nvPr/>
        </p:nvSpPr>
        <p:spPr bwMode="auto">
          <a:xfrm>
            <a:off x="6518022" y="1600091"/>
            <a:ext cx="1714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AU" altLang="es-ES" sz="1800" b="1" dirty="0">
                <a:latin typeface="+mn-lt"/>
                <a:cs typeface="Arial" panose="020B0604020202020204" pitchFamily="34" charset="0"/>
              </a:rPr>
              <a:t>Disorganized complexity</a:t>
            </a:r>
          </a:p>
        </p:txBody>
      </p:sp>
      <p:sp>
        <p:nvSpPr>
          <p:cNvPr id="19" name="30 Cerrar llave">
            <a:extLst>
              <a:ext uri="{FF2B5EF4-FFF2-40B4-BE49-F238E27FC236}">
                <a16:creationId xmlns:a16="http://schemas.microsoft.com/office/drawing/2014/main" id="{DC5DAFDF-E584-4A32-6BA6-23E595E7D295}"/>
              </a:ext>
            </a:extLst>
          </p:cNvPr>
          <p:cNvSpPr/>
          <p:nvPr/>
        </p:nvSpPr>
        <p:spPr>
          <a:xfrm rot="16200000">
            <a:off x="4769988" y="-142266"/>
            <a:ext cx="401457" cy="9473603"/>
          </a:xfrm>
          <a:prstGeom prst="rightBrace">
            <a:avLst>
              <a:gd name="adj1" fmla="val 63951"/>
              <a:gd name="adj2" fmla="val 4346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AU" dirty="0">
              <a:cs typeface="Arial" panose="020B0604020202020204" pitchFamily="34" charset="0"/>
            </a:endParaRPr>
          </a:p>
        </p:txBody>
      </p:sp>
      <p:sp>
        <p:nvSpPr>
          <p:cNvPr id="20" name="35 CuadroTexto">
            <a:extLst>
              <a:ext uri="{FF2B5EF4-FFF2-40B4-BE49-F238E27FC236}">
                <a16:creationId xmlns:a16="http://schemas.microsoft.com/office/drawing/2014/main" id="{AF7AEAD5-1217-B9E8-BDDA-311EA9AB1884}"/>
              </a:ext>
            </a:extLst>
          </p:cNvPr>
          <p:cNvSpPr txBox="1">
            <a:spLocks noChangeArrowheads="1"/>
          </p:cNvSpPr>
          <p:nvPr/>
        </p:nvSpPr>
        <p:spPr bwMode="auto">
          <a:xfrm>
            <a:off x="129548" y="4626562"/>
            <a:ext cx="38541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s-ES" sz="1800" b="1" u="sng" dirty="0">
                <a:latin typeface="+mn-lt"/>
                <a:cs typeface="Arial" panose="020B0604020202020204" pitchFamily="34" charset="0"/>
              </a:rPr>
              <a:t>Quantitative complexity</a:t>
            </a:r>
          </a:p>
          <a:p>
            <a:pPr algn="just" eaLnBrk="1" hangingPunct="1">
              <a:spcBef>
                <a:spcPct val="0"/>
              </a:spcBef>
              <a:buFontTx/>
              <a:buNone/>
            </a:pPr>
            <a:r>
              <a:rPr lang="en-AU" altLang="es-ES" sz="1800" dirty="0">
                <a:latin typeface="+mn-lt"/>
                <a:cs typeface="Arial" panose="020B0604020202020204" pitchFamily="34" charset="0"/>
              </a:rPr>
              <a:t>It is related to the </a:t>
            </a:r>
            <a:r>
              <a:rPr lang="en-AU" altLang="es-ES" sz="1800" u="sng" dirty="0">
                <a:latin typeface="+mn-lt"/>
                <a:cs typeface="Arial" panose="020B0604020202020204" pitchFamily="34" charset="0"/>
              </a:rPr>
              <a:t>number of variables </a:t>
            </a:r>
            <a:r>
              <a:rPr lang="en-AU" altLang="es-ES" sz="1800" dirty="0">
                <a:latin typeface="+mn-lt"/>
                <a:cs typeface="Arial" panose="020B0604020202020204" pitchFamily="34" charset="0"/>
              </a:rPr>
              <a:t>needed to </a:t>
            </a:r>
            <a:r>
              <a:rPr lang="en-AU" altLang="es-ES" sz="1800" b="1" dirty="0">
                <a:solidFill>
                  <a:srgbClr val="00B050"/>
                </a:solidFill>
                <a:latin typeface="+mn-lt"/>
                <a:cs typeface="Arial" panose="020B0604020202020204" pitchFamily="34" charset="0"/>
              </a:rPr>
              <a:t>understand</a:t>
            </a:r>
            <a:r>
              <a:rPr lang="en-AU" altLang="es-ES" sz="1800" dirty="0">
                <a:latin typeface="+mn-lt"/>
                <a:cs typeface="Arial" panose="020B0604020202020204" pitchFamily="34" charset="0"/>
              </a:rPr>
              <a:t> the behaviour of any </a:t>
            </a:r>
            <a:r>
              <a:rPr lang="en-AU" altLang="es-ES" sz="1800" b="1" dirty="0">
                <a:solidFill>
                  <a:srgbClr val="3333FF"/>
                </a:solidFill>
                <a:latin typeface="+mn-lt"/>
                <a:cs typeface="Arial" panose="020B0604020202020204" pitchFamily="34" charset="0"/>
              </a:rPr>
              <a:t>system</a:t>
            </a:r>
            <a:r>
              <a:rPr lang="en-AU" altLang="es-ES" sz="1800" dirty="0">
                <a:latin typeface="+mn-lt"/>
                <a:cs typeface="Arial" panose="020B0604020202020204" pitchFamily="34" charset="0"/>
              </a:rPr>
              <a:t> and to the </a:t>
            </a:r>
            <a:r>
              <a:rPr lang="en-AU" altLang="es-ES" sz="1800" u="sng" dirty="0">
                <a:latin typeface="+mn-lt"/>
                <a:cs typeface="Arial" panose="020B0604020202020204" pitchFamily="34" charset="0"/>
              </a:rPr>
              <a:t>number of relationships</a:t>
            </a:r>
            <a:endParaRPr lang="en-AU" altLang="es-ES" sz="1800" dirty="0">
              <a:latin typeface="+mn-lt"/>
              <a:cs typeface="Arial" panose="020B0604020202020204" pitchFamily="34" charset="0"/>
            </a:endParaRPr>
          </a:p>
        </p:txBody>
      </p:sp>
      <p:sp>
        <p:nvSpPr>
          <p:cNvPr id="21" name="36 CuadroTexto">
            <a:extLst>
              <a:ext uri="{FF2B5EF4-FFF2-40B4-BE49-F238E27FC236}">
                <a16:creationId xmlns:a16="http://schemas.microsoft.com/office/drawing/2014/main" id="{7BDD5352-F5AA-57AF-B481-181F103CD748}"/>
              </a:ext>
            </a:extLst>
          </p:cNvPr>
          <p:cNvSpPr txBox="1">
            <a:spLocks noChangeArrowheads="1"/>
          </p:cNvSpPr>
          <p:nvPr/>
        </p:nvSpPr>
        <p:spPr bwMode="auto">
          <a:xfrm>
            <a:off x="5906530" y="4626562"/>
            <a:ext cx="385415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AU" altLang="es-ES" sz="1800" b="1" u="sng" dirty="0">
                <a:latin typeface="+mn-lt"/>
                <a:cs typeface="Arial" panose="020B0604020202020204" pitchFamily="34" charset="0"/>
              </a:rPr>
              <a:t>Qualitative complexity</a:t>
            </a:r>
          </a:p>
          <a:p>
            <a:pPr eaLnBrk="1" hangingPunct="1">
              <a:spcBef>
                <a:spcPct val="0"/>
              </a:spcBef>
              <a:buFontTx/>
              <a:buNone/>
            </a:pPr>
            <a:r>
              <a:rPr lang="en-AU" altLang="es-ES" sz="1800" dirty="0">
                <a:latin typeface="+mn-lt"/>
                <a:cs typeface="Arial" panose="020B0604020202020204" pitchFamily="34" charset="0"/>
              </a:rPr>
              <a:t>It is related to the </a:t>
            </a:r>
            <a:r>
              <a:rPr lang="en-AU" altLang="es-ES" sz="1800" u="sng" dirty="0">
                <a:latin typeface="+mn-lt"/>
                <a:cs typeface="Arial" panose="020B0604020202020204" pitchFamily="34" charset="0"/>
              </a:rPr>
              <a:t>confidence level</a:t>
            </a:r>
            <a:r>
              <a:rPr lang="en-AU" altLang="es-ES" sz="1800" dirty="0">
                <a:latin typeface="+mn-lt"/>
                <a:cs typeface="Arial" panose="020B0604020202020204" pitchFamily="34" charset="0"/>
              </a:rPr>
              <a:t> and </a:t>
            </a:r>
            <a:r>
              <a:rPr lang="en-AU" altLang="es-ES" sz="1800" u="sng" dirty="0">
                <a:latin typeface="+mn-lt"/>
                <a:cs typeface="Arial" panose="020B0604020202020204" pitchFamily="34" charset="0"/>
              </a:rPr>
              <a:t>precision</a:t>
            </a:r>
            <a:r>
              <a:rPr lang="en-AU" altLang="es-ES" sz="1800" dirty="0">
                <a:latin typeface="+mn-lt"/>
                <a:cs typeface="Arial" panose="020B0604020202020204" pitchFamily="34" charset="0"/>
              </a:rPr>
              <a:t> on </a:t>
            </a:r>
            <a:r>
              <a:rPr lang="en-AU" altLang="es-ES" sz="1800" b="1" dirty="0">
                <a:solidFill>
                  <a:srgbClr val="3333FF"/>
                </a:solidFill>
                <a:latin typeface="+mn-lt"/>
                <a:cs typeface="Arial" panose="020B0604020202020204" pitchFamily="34" charset="0"/>
              </a:rPr>
              <a:t>variable values </a:t>
            </a:r>
            <a:r>
              <a:rPr lang="en-AU" altLang="es-ES" sz="1800" dirty="0">
                <a:latin typeface="+mn-lt"/>
                <a:cs typeface="Arial" panose="020B0604020202020204" pitchFamily="34" charset="0"/>
              </a:rPr>
              <a:t>(</a:t>
            </a:r>
            <a:r>
              <a:rPr lang="en-AU" altLang="es-ES" sz="2000" b="1" dirty="0">
                <a:solidFill>
                  <a:srgbClr val="00B050"/>
                </a:solidFill>
                <a:effectLst>
                  <a:outerShdw blurRad="38100" dist="38100" dir="2700000" algn="tl">
                    <a:srgbClr val="000000">
                      <a:alpha val="43137"/>
                    </a:srgbClr>
                  </a:outerShdw>
                </a:effectLst>
                <a:latin typeface="+mn-lt"/>
                <a:cs typeface="Arial" panose="020B0604020202020204" pitchFamily="34" charset="0"/>
              </a:rPr>
              <a:t>uncertainty</a:t>
            </a:r>
            <a:r>
              <a:rPr lang="en-AU" altLang="es-ES" sz="1800" dirty="0">
                <a:latin typeface="+mn-lt"/>
                <a:cs typeface="Arial" panose="020B0604020202020204" pitchFamily="34" charset="0"/>
              </a:rPr>
              <a:t>) and to the </a:t>
            </a:r>
            <a:r>
              <a:rPr lang="en-AU" altLang="es-ES" sz="1800" u="sng" dirty="0">
                <a:latin typeface="+mn-lt"/>
                <a:cs typeface="Arial" panose="020B0604020202020204" pitchFamily="34" charset="0"/>
              </a:rPr>
              <a:t>accuracy/clarity level</a:t>
            </a:r>
            <a:r>
              <a:rPr lang="en-AU" altLang="es-ES" sz="1800" dirty="0">
                <a:latin typeface="+mn-lt"/>
                <a:cs typeface="Arial" panose="020B0604020202020204" pitchFamily="34" charset="0"/>
              </a:rPr>
              <a:t> on the </a:t>
            </a:r>
            <a:r>
              <a:rPr lang="en-AU" altLang="es-ES" sz="1800" b="1" dirty="0">
                <a:solidFill>
                  <a:srgbClr val="3333FF"/>
                </a:solidFill>
                <a:latin typeface="+mn-lt"/>
                <a:cs typeface="Arial" panose="020B0604020202020204" pitchFamily="34" charset="0"/>
              </a:rPr>
              <a:t>definition of the variables </a:t>
            </a:r>
            <a:r>
              <a:rPr lang="en-AU" altLang="es-ES" sz="1800" dirty="0">
                <a:latin typeface="+mn-lt"/>
                <a:cs typeface="Arial" panose="020B0604020202020204" pitchFamily="34" charset="0"/>
              </a:rPr>
              <a:t>(</a:t>
            </a:r>
            <a:r>
              <a:rPr lang="en-AU" altLang="es-ES" sz="2000" b="1" dirty="0">
                <a:solidFill>
                  <a:srgbClr val="00B050"/>
                </a:solidFill>
                <a:effectLst>
                  <a:outerShdw blurRad="38100" dist="38100" dir="2700000" algn="tl">
                    <a:srgbClr val="000000">
                      <a:alpha val="43137"/>
                    </a:srgbClr>
                  </a:outerShdw>
                </a:effectLst>
                <a:latin typeface="+mn-lt"/>
                <a:cs typeface="Arial" panose="020B0604020202020204" pitchFamily="34" charset="0"/>
              </a:rPr>
              <a:t>ambiguity</a:t>
            </a:r>
            <a:r>
              <a:rPr lang="en-AU" altLang="es-ES" sz="1800" dirty="0">
                <a:latin typeface="+mn-lt"/>
                <a:cs typeface="Arial" panose="020B0604020202020204" pitchFamily="34" charset="0"/>
              </a:rPr>
              <a:t>)</a:t>
            </a:r>
          </a:p>
        </p:txBody>
      </p:sp>
      <p:sp>
        <p:nvSpPr>
          <p:cNvPr id="24" name="31 CuadroTexto">
            <a:extLst>
              <a:ext uri="{FF2B5EF4-FFF2-40B4-BE49-F238E27FC236}">
                <a16:creationId xmlns:a16="http://schemas.microsoft.com/office/drawing/2014/main" id="{B6BF48AC-19FB-69D5-9886-B869C4E69201}"/>
              </a:ext>
            </a:extLst>
          </p:cNvPr>
          <p:cNvSpPr txBox="1">
            <a:spLocks noChangeArrowheads="1"/>
          </p:cNvSpPr>
          <p:nvPr/>
        </p:nvSpPr>
        <p:spPr bwMode="auto">
          <a:xfrm>
            <a:off x="5784266" y="2841658"/>
            <a:ext cx="26298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AU" altLang="es-ES" sz="1800" b="1" dirty="0">
                <a:latin typeface="+mn-lt"/>
                <a:cs typeface="Arial" panose="020B0604020202020204" pitchFamily="34" charset="0"/>
              </a:rPr>
              <a:t>Organized complexity: </a:t>
            </a:r>
            <a:r>
              <a:rPr lang="en-AU" altLang="es-ES" sz="1800" dirty="0">
                <a:latin typeface="+mn-lt"/>
                <a:cs typeface="Arial" panose="020B0604020202020204" pitchFamily="34" charset="0"/>
              </a:rPr>
              <a:t>complexity is dominant</a:t>
            </a:r>
          </a:p>
        </p:txBody>
      </p:sp>
      <p:sp>
        <p:nvSpPr>
          <p:cNvPr id="25" name="35 CuadroTexto">
            <a:extLst>
              <a:ext uri="{FF2B5EF4-FFF2-40B4-BE49-F238E27FC236}">
                <a16:creationId xmlns:a16="http://schemas.microsoft.com/office/drawing/2014/main" id="{2664BEAD-FE9B-D341-0BC2-E382B29C591C}"/>
              </a:ext>
            </a:extLst>
          </p:cNvPr>
          <p:cNvSpPr txBox="1">
            <a:spLocks noChangeArrowheads="1"/>
          </p:cNvSpPr>
          <p:nvPr/>
        </p:nvSpPr>
        <p:spPr bwMode="auto">
          <a:xfrm>
            <a:off x="134680" y="1504442"/>
            <a:ext cx="282182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AU" altLang="es-ES" sz="1800" dirty="0">
                <a:latin typeface="+mn-lt"/>
                <a:cs typeface="Arial" panose="020B0604020202020204" pitchFamily="34" charset="0"/>
              </a:rPr>
              <a:t>It is related to the </a:t>
            </a:r>
            <a:r>
              <a:rPr lang="en-AU" altLang="es-ES" sz="1800" u="sng" dirty="0">
                <a:latin typeface="+mn-lt"/>
                <a:cs typeface="Arial" panose="020B0604020202020204" pitchFamily="34" charset="0"/>
              </a:rPr>
              <a:t>amount</a:t>
            </a:r>
            <a:r>
              <a:rPr lang="en-AU" altLang="es-ES" sz="1800" dirty="0">
                <a:latin typeface="+mn-lt"/>
                <a:cs typeface="Arial" panose="020B0604020202020204" pitchFamily="34" charset="0"/>
              </a:rPr>
              <a:t> and </a:t>
            </a:r>
            <a:r>
              <a:rPr lang="en-AU" altLang="es-ES" sz="1800" u="sng" dirty="0">
                <a:latin typeface="+mn-lt"/>
                <a:cs typeface="Arial" panose="020B0604020202020204" pitchFamily="34" charset="0"/>
              </a:rPr>
              <a:t>intensity</a:t>
            </a:r>
            <a:r>
              <a:rPr lang="en-AU" altLang="es-ES" sz="1800" dirty="0">
                <a:latin typeface="+mn-lt"/>
                <a:cs typeface="Arial" panose="020B0604020202020204" pitchFamily="34" charset="0"/>
              </a:rPr>
              <a:t> (potential impact) of </a:t>
            </a:r>
            <a:r>
              <a:rPr lang="en-AU" altLang="es-ES" sz="1800" u="sng" dirty="0">
                <a:latin typeface="+mn-lt"/>
                <a:cs typeface="Arial" panose="020B0604020202020204" pitchFamily="34" charset="0"/>
              </a:rPr>
              <a:t>unforeseen/unpredictable</a:t>
            </a:r>
            <a:r>
              <a:rPr lang="en-AU" altLang="es-ES" sz="1800" dirty="0">
                <a:latin typeface="+mn-lt"/>
                <a:cs typeface="Arial" panose="020B0604020202020204" pitchFamily="34" charset="0"/>
              </a:rPr>
              <a:t> events or situations</a:t>
            </a:r>
          </a:p>
        </p:txBody>
      </p:sp>
      <p:sp>
        <p:nvSpPr>
          <p:cNvPr id="28" name="Text Box 12">
            <a:extLst>
              <a:ext uri="{FF2B5EF4-FFF2-40B4-BE49-F238E27FC236}">
                <a16:creationId xmlns:a16="http://schemas.microsoft.com/office/drawing/2014/main" id="{2EB29CBA-04E4-81AC-DD70-8F660E898DAE}"/>
              </a:ext>
            </a:extLst>
          </p:cNvPr>
          <p:cNvSpPr txBox="1">
            <a:spLocks noChangeArrowheads="1"/>
          </p:cNvSpPr>
          <p:nvPr/>
        </p:nvSpPr>
        <p:spPr bwMode="auto">
          <a:xfrm>
            <a:off x="9297023" y="3514598"/>
            <a:ext cx="3559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AU" altLang="es-ES" sz="2000" b="1" dirty="0">
                <a:latin typeface="+mn-lt"/>
                <a:cs typeface="Arial" panose="020B0604020202020204" pitchFamily="34" charset="0"/>
              </a:rPr>
              <a:t> </a:t>
            </a:r>
            <a:r>
              <a:rPr lang="en-AU" altLang="es-ES" sz="2400" b="1" u="sng" dirty="0">
                <a:solidFill>
                  <a:srgbClr val="00B050"/>
                </a:solidFill>
                <a:effectLst>
                  <a:outerShdw blurRad="38100" dist="38100" dir="2700000" algn="tl">
                    <a:srgbClr val="000000">
                      <a:alpha val="43137"/>
                    </a:srgbClr>
                  </a:outerShdw>
                </a:effectLst>
                <a:latin typeface="+mn-lt"/>
                <a:cs typeface="Arial" panose="020B0604020202020204" pitchFamily="34" charset="0"/>
              </a:rPr>
              <a:t>expert knowledge</a:t>
            </a:r>
            <a:endParaRPr lang="en-AU" altLang="es-ES" sz="2000" b="1" dirty="0">
              <a:latin typeface="+mn-lt"/>
              <a:cs typeface="Arial" panose="020B0604020202020204" pitchFamily="34" charset="0"/>
            </a:endParaRPr>
          </a:p>
        </p:txBody>
      </p:sp>
      <p:sp>
        <p:nvSpPr>
          <p:cNvPr id="30" name="29 Rectángulo">
            <a:extLst>
              <a:ext uri="{FF2B5EF4-FFF2-40B4-BE49-F238E27FC236}">
                <a16:creationId xmlns:a16="http://schemas.microsoft.com/office/drawing/2014/main" id="{92586D15-4899-8270-E71D-854C1D1F0E6B}"/>
              </a:ext>
            </a:extLst>
          </p:cNvPr>
          <p:cNvSpPr/>
          <p:nvPr/>
        </p:nvSpPr>
        <p:spPr>
          <a:xfrm>
            <a:off x="6326642" y="796209"/>
            <a:ext cx="2373745" cy="523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dirty="0">
              <a:latin typeface="Arial" panose="020B0604020202020204" pitchFamily="34" charset="0"/>
              <a:cs typeface="Arial" panose="020B0604020202020204" pitchFamily="34" charset="0"/>
            </a:endParaRPr>
          </a:p>
        </p:txBody>
      </p:sp>
      <p:sp>
        <p:nvSpPr>
          <p:cNvPr id="26" name="38 CuadroTexto">
            <a:extLst>
              <a:ext uri="{FF2B5EF4-FFF2-40B4-BE49-F238E27FC236}">
                <a16:creationId xmlns:a16="http://schemas.microsoft.com/office/drawing/2014/main" id="{579FBA4C-6D63-6B28-DCC5-2124CD9378C6}"/>
              </a:ext>
            </a:extLst>
          </p:cNvPr>
          <p:cNvSpPr txBox="1">
            <a:spLocks noChangeArrowheads="1"/>
          </p:cNvSpPr>
          <p:nvPr/>
        </p:nvSpPr>
        <p:spPr bwMode="auto">
          <a:xfrm>
            <a:off x="3436109" y="963063"/>
            <a:ext cx="40926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s-ES" sz="2400" b="1" dirty="0">
                <a:solidFill>
                  <a:srgbClr val="3333FF"/>
                </a:solidFill>
                <a:latin typeface="+mn-lt"/>
                <a:cs typeface="Arial" panose="020B0604020202020204" pitchFamily="34" charset="0"/>
              </a:rPr>
              <a:t>Decisional situations set</a:t>
            </a:r>
          </a:p>
        </p:txBody>
      </p:sp>
      <p:sp>
        <p:nvSpPr>
          <p:cNvPr id="31" name="Text Box 12">
            <a:extLst>
              <a:ext uri="{FF2B5EF4-FFF2-40B4-BE49-F238E27FC236}">
                <a16:creationId xmlns:a16="http://schemas.microsoft.com/office/drawing/2014/main" id="{725967CF-8153-ABEF-A538-91283BE51075}"/>
              </a:ext>
            </a:extLst>
          </p:cNvPr>
          <p:cNvSpPr txBox="1">
            <a:spLocks noChangeArrowheads="1"/>
          </p:cNvSpPr>
          <p:nvPr/>
        </p:nvSpPr>
        <p:spPr bwMode="auto">
          <a:xfrm>
            <a:off x="8613426" y="1362965"/>
            <a:ext cx="3559939" cy="523220"/>
          </a:xfrm>
          <a:prstGeom prst="rect">
            <a:avLst/>
          </a:prstGeom>
          <a:solidFill>
            <a:schemeClr val="bg2"/>
          </a:solidFill>
          <a:ln w="12700"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None/>
            </a:pPr>
            <a:r>
              <a:rPr lang="en-GB" altLang="es-ES" sz="2400" b="1" dirty="0">
                <a:solidFill>
                  <a:srgbClr val="0000FF"/>
                </a:solidFill>
                <a:latin typeface="+mn-lt"/>
              </a:rPr>
              <a:t>DSS </a:t>
            </a:r>
            <a:r>
              <a:rPr lang="en-GB" altLang="es-ES" sz="2800" b="1" dirty="0">
                <a:solidFill>
                  <a:srgbClr val="0000FF"/>
                </a:solidFill>
                <a:latin typeface="+mn-lt"/>
              </a:rPr>
              <a:t>should</a:t>
            </a:r>
            <a:r>
              <a:rPr lang="en-GB" altLang="es-ES" sz="2400" b="1" dirty="0">
                <a:solidFill>
                  <a:srgbClr val="0000FF"/>
                </a:solidFill>
                <a:latin typeface="+mn-lt"/>
              </a:rPr>
              <a:t> be TRAINED</a:t>
            </a:r>
            <a:endParaRPr lang="en-GB" altLang="es-ES" sz="2400" b="1" dirty="0">
              <a:solidFill>
                <a:srgbClr val="FF0000"/>
              </a:solidFill>
              <a:latin typeface="+mn-lt"/>
            </a:endParaRPr>
          </a:p>
        </p:txBody>
      </p:sp>
      <p:sp>
        <p:nvSpPr>
          <p:cNvPr id="32" name="Flecha abajo 15">
            <a:extLst>
              <a:ext uri="{FF2B5EF4-FFF2-40B4-BE49-F238E27FC236}">
                <a16:creationId xmlns:a16="http://schemas.microsoft.com/office/drawing/2014/main" id="{C7E22581-A57A-4ADD-9259-49F549505472}"/>
              </a:ext>
            </a:extLst>
          </p:cNvPr>
          <p:cNvSpPr/>
          <p:nvPr/>
        </p:nvSpPr>
        <p:spPr>
          <a:xfrm>
            <a:off x="10135366" y="2177837"/>
            <a:ext cx="938207" cy="1251163"/>
          </a:xfrm>
          <a:prstGeom prst="downArrow">
            <a:avLst/>
          </a:prstGeom>
          <a:solidFill>
            <a:srgbClr val="C00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3" name="Grupo 32">
            <a:extLst>
              <a:ext uri="{FF2B5EF4-FFF2-40B4-BE49-F238E27FC236}">
                <a16:creationId xmlns:a16="http://schemas.microsoft.com/office/drawing/2014/main" id="{73B9C4BB-532B-E217-FB4E-146A34BD5098}"/>
              </a:ext>
            </a:extLst>
          </p:cNvPr>
          <p:cNvGrpSpPr/>
          <p:nvPr/>
        </p:nvGrpSpPr>
        <p:grpSpPr>
          <a:xfrm>
            <a:off x="7422626" y="234493"/>
            <a:ext cx="4246861" cy="650331"/>
            <a:chOff x="7422626" y="234493"/>
            <a:chExt cx="4246861" cy="650331"/>
          </a:xfrm>
        </p:grpSpPr>
        <p:pic>
          <p:nvPicPr>
            <p:cNvPr id="34" name="Picture 2" descr="University of Canberra logo">
              <a:extLst>
                <a:ext uri="{FF2B5EF4-FFF2-40B4-BE49-F238E27FC236}">
                  <a16:creationId xmlns:a16="http://schemas.microsoft.com/office/drawing/2014/main" id="{A32D5A50-2572-CFEB-ED76-187A0123B4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917" y="334799"/>
              <a:ext cx="2100570" cy="449720"/>
            </a:xfrm>
            <a:prstGeom prst="rect">
              <a:avLst/>
            </a:prstGeom>
            <a:noFill/>
            <a:extLst>
              <a:ext uri="{909E8E84-426E-40DD-AFC4-6F175D3DCCD1}">
                <a14:hiddenFill xmlns:a14="http://schemas.microsoft.com/office/drawing/2010/main">
                  <a:solidFill>
                    <a:srgbClr val="FFFFFF"/>
                  </a:solidFill>
                </a14:hiddenFill>
              </a:ext>
            </a:extLst>
          </p:spPr>
        </p:pic>
        <p:pic>
          <p:nvPicPr>
            <p:cNvPr id="35" name="Gráfico 34">
              <a:extLst>
                <a:ext uri="{FF2B5EF4-FFF2-40B4-BE49-F238E27FC236}">
                  <a16:creationId xmlns:a16="http://schemas.microsoft.com/office/drawing/2014/main" id="{EBE51FC6-4EFD-2D66-7DEA-2D16BBB212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2626" y="234493"/>
              <a:ext cx="2100569" cy="650331"/>
            </a:xfrm>
            <a:prstGeom prst="rect">
              <a:avLst/>
            </a:prstGeom>
          </p:spPr>
        </p:pic>
      </p:grpSp>
      <p:sp>
        <p:nvSpPr>
          <p:cNvPr id="29" name="Title 1">
            <a:extLst>
              <a:ext uri="{FF2B5EF4-FFF2-40B4-BE49-F238E27FC236}">
                <a16:creationId xmlns:a16="http://schemas.microsoft.com/office/drawing/2014/main" id="{8F62810A-7B6F-CB05-2D1A-B6E5244218FF}"/>
              </a:ext>
            </a:extLst>
          </p:cNvPr>
          <p:cNvSpPr txBox="1">
            <a:spLocks/>
          </p:cNvSpPr>
          <p:nvPr/>
        </p:nvSpPr>
        <p:spPr>
          <a:xfrm>
            <a:off x="555974" y="242765"/>
            <a:ext cx="11074917" cy="16637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28A1BD"/>
                </a:solidFill>
                <a:latin typeface="+mn-lt"/>
              </a:rPr>
              <a:t>Dealing with complexity</a:t>
            </a:r>
          </a:p>
        </p:txBody>
      </p:sp>
    </p:spTree>
    <p:extLst>
      <p:ext uri="{BB962C8B-B14F-4D97-AF65-F5344CB8AC3E}">
        <p14:creationId xmlns:p14="http://schemas.microsoft.com/office/powerpoint/2010/main" val="4043084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F3502-5428-5364-9C93-4EECA03CA63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95864C-D9E4-25E6-D9CB-42605BB8202D}"/>
              </a:ext>
            </a:extLst>
          </p:cNvPr>
          <p:cNvSpPr>
            <a:spLocks noGrp="1"/>
          </p:cNvSpPr>
          <p:nvPr>
            <p:ph type="body" sz="quarter" idx="14"/>
          </p:nvPr>
        </p:nvSpPr>
        <p:spPr>
          <a:xfrm>
            <a:off x="408343" y="0"/>
            <a:ext cx="8585551" cy="1143186"/>
          </a:xfrm>
        </p:spPr>
        <p:txBody>
          <a:bodyPr/>
          <a:lstStyle/>
          <a:p>
            <a:r>
              <a:rPr lang="en-AU" sz="2250" b="1" kern="100" dirty="0">
                <a:latin typeface="Calibri" panose="020F0502020204030204" pitchFamily="34" charset="0"/>
                <a:ea typeface="Calibri" panose="020F0502020204030204" pitchFamily="34" charset="0"/>
                <a:cs typeface="Times New Roman" panose="02020603050405020304" pitchFamily="18" charset="0"/>
              </a:rPr>
              <a:t>Project level Pre-readiness and readiness (TRL-HS) level – Profile</a:t>
            </a:r>
            <a:endParaRPr lang="en-AU" sz="2250" kern="100"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Text Placeholder 3">
            <a:extLst>
              <a:ext uri="{FF2B5EF4-FFF2-40B4-BE49-F238E27FC236}">
                <a16:creationId xmlns:a16="http://schemas.microsoft.com/office/drawing/2014/main" id="{D084045B-86A3-01DA-4956-48F5AE5DAA4E}"/>
              </a:ext>
            </a:extLst>
          </p:cNvPr>
          <p:cNvSpPr>
            <a:spLocks noGrp="1"/>
          </p:cNvSpPr>
          <p:nvPr>
            <p:ph type="body" sz="quarter" idx="15"/>
          </p:nvPr>
        </p:nvSpPr>
        <p:spPr/>
        <p:txBody>
          <a:bodyPr/>
          <a:lstStyle/>
          <a:p>
            <a:endParaRPr lang="en-AU"/>
          </a:p>
        </p:txBody>
      </p:sp>
      <p:sp>
        <p:nvSpPr>
          <p:cNvPr id="15" name="TextBox 14">
            <a:extLst>
              <a:ext uri="{FF2B5EF4-FFF2-40B4-BE49-F238E27FC236}">
                <a16:creationId xmlns:a16="http://schemas.microsoft.com/office/drawing/2014/main" id="{5DA89284-7817-E6D3-1514-6C29DAB48377}"/>
              </a:ext>
            </a:extLst>
          </p:cNvPr>
          <p:cNvSpPr txBox="1"/>
          <p:nvPr/>
        </p:nvSpPr>
        <p:spPr>
          <a:xfrm>
            <a:off x="1704748" y="5544031"/>
            <a:ext cx="8585551" cy="137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l"/>
            <a:r>
              <a:rPr lang="en-AU" sz="1406" dirty="0">
                <a:solidFill>
                  <a:schemeClr val="accent3">
                    <a:lumMod val="50000"/>
                  </a:schemeClr>
                </a:solidFill>
                <a:latin typeface="Calibri" panose="020F0502020204030204" pitchFamily="34" charset="0"/>
                <a:cs typeface="Calibri" panose="020F0502020204030204" pitchFamily="34" charset="0"/>
              </a:rPr>
              <a:t>Organisational learning </a:t>
            </a:r>
          </a:p>
          <a:p>
            <a:pPr algn="l"/>
            <a:r>
              <a:rPr lang="en-AU" sz="1406" dirty="0">
                <a:latin typeface="Calibri" panose="020F0502020204030204" pitchFamily="34" charset="0"/>
                <a:cs typeface="Calibri" panose="020F0502020204030204" pitchFamily="34" charset="0"/>
              </a:rPr>
              <a:t>GAP: Level 6 Test in relevant environment – critical  (pilot tricky term)</a:t>
            </a:r>
          </a:p>
          <a:p>
            <a:pPr algn="l"/>
            <a:r>
              <a:rPr lang="en-AU" sz="1406" dirty="0">
                <a:latin typeface="Calibri" panose="020F0502020204030204" pitchFamily="34" charset="0"/>
                <a:cs typeface="Calibri" panose="020F0502020204030204" pitchFamily="34" charset="0"/>
              </a:rPr>
              <a:t>Recruitment and usefulness may have been enhanced without technical issues and features (e.g. video/audio rather than text based</a:t>
            </a:r>
          </a:p>
          <a:p>
            <a:pPr algn="l"/>
            <a:endParaRPr lang="en-AU" sz="1406" dirty="0">
              <a:solidFill>
                <a:schemeClr val="accent3">
                  <a:lumMod val="50000"/>
                </a:schemeClr>
              </a:solidFill>
              <a:latin typeface="Calibri" panose="020F0502020204030204" pitchFamily="34" charset="0"/>
              <a:cs typeface="Calibri" panose="020F0502020204030204" pitchFamily="34" charset="0"/>
            </a:endParaRPr>
          </a:p>
          <a:p>
            <a:pPr defTabSz="410751" hangingPunct="0"/>
            <a:endParaRPr lang="en-AU" sz="1406" dirty="0">
              <a:solidFill>
                <a:srgbClr val="000000"/>
              </a:solidFill>
              <a:latin typeface="Helvetica Neue"/>
              <a:ea typeface="Helvetica Neue"/>
              <a:cs typeface="Helvetica Neue"/>
              <a:sym typeface="Helvetica Neue"/>
            </a:endParaRPr>
          </a:p>
        </p:txBody>
      </p:sp>
      <p:pic>
        <p:nvPicPr>
          <p:cNvPr id="17" name="Picture 16" descr="A picture containing text, screenshot, diagram, font&#10;&#10;Description automatically generated">
            <a:extLst>
              <a:ext uri="{FF2B5EF4-FFF2-40B4-BE49-F238E27FC236}">
                <a16:creationId xmlns:a16="http://schemas.microsoft.com/office/drawing/2014/main" id="{1C85AD2A-BD1E-9BF5-B280-FC23FA663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49" y="872371"/>
            <a:ext cx="9835935" cy="4600653"/>
          </a:xfrm>
          <a:prstGeom prst="rect">
            <a:avLst/>
          </a:prstGeom>
          <a:ln>
            <a:solidFill>
              <a:schemeClr val="tx1"/>
            </a:solidFill>
            <a:prstDash val="solid"/>
          </a:ln>
        </p:spPr>
      </p:pic>
    </p:spTree>
    <p:extLst>
      <p:ext uri="{BB962C8B-B14F-4D97-AF65-F5344CB8AC3E}">
        <p14:creationId xmlns:p14="http://schemas.microsoft.com/office/powerpoint/2010/main" val="207979493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222AA-0CDA-D967-5676-304A0BC8441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66FD0C7-BEB2-15CE-5840-7699A4B6C921}"/>
              </a:ext>
            </a:extLst>
          </p:cNvPr>
          <p:cNvPicPr>
            <a:picLocks noChangeAspect="1"/>
          </p:cNvPicPr>
          <p:nvPr/>
        </p:nvPicPr>
        <p:blipFill>
          <a:blip r:embed="rId2"/>
          <a:stretch>
            <a:fillRect/>
          </a:stretch>
        </p:blipFill>
        <p:spPr>
          <a:xfrm>
            <a:off x="1474266" y="4768751"/>
            <a:ext cx="8045136" cy="1807413"/>
          </a:xfrm>
          <a:prstGeom prst="rect">
            <a:avLst/>
          </a:prstGeom>
        </p:spPr>
      </p:pic>
      <p:pic>
        <p:nvPicPr>
          <p:cNvPr id="13" name="Picture 12">
            <a:extLst>
              <a:ext uri="{FF2B5EF4-FFF2-40B4-BE49-F238E27FC236}">
                <a16:creationId xmlns:a16="http://schemas.microsoft.com/office/drawing/2014/main" id="{A6EA29EF-B5A4-69F0-2D95-819475C7CC51}"/>
              </a:ext>
            </a:extLst>
          </p:cNvPr>
          <p:cNvPicPr>
            <a:picLocks noChangeAspect="1"/>
          </p:cNvPicPr>
          <p:nvPr/>
        </p:nvPicPr>
        <p:blipFill>
          <a:blip r:embed="rId3"/>
          <a:stretch>
            <a:fillRect/>
          </a:stretch>
        </p:blipFill>
        <p:spPr>
          <a:xfrm>
            <a:off x="1474266" y="2108781"/>
            <a:ext cx="7814910" cy="2640437"/>
          </a:xfrm>
          <a:prstGeom prst="rect">
            <a:avLst/>
          </a:prstGeom>
        </p:spPr>
      </p:pic>
      <p:pic>
        <p:nvPicPr>
          <p:cNvPr id="15" name="Picture 14">
            <a:extLst>
              <a:ext uri="{FF2B5EF4-FFF2-40B4-BE49-F238E27FC236}">
                <a16:creationId xmlns:a16="http://schemas.microsoft.com/office/drawing/2014/main" id="{3989ED5E-7416-54F6-D661-E3BECF9FCA64}"/>
              </a:ext>
            </a:extLst>
          </p:cNvPr>
          <p:cNvPicPr>
            <a:picLocks noChangeAspect="1"/>
          </p:cNvPicPr>
          <p:nvPr/>
        </p:nvPicPr>
        <p:blipFill>
          <a:blip r:embed="rId4"/>
          <a:stretch>
            <a:fillRect/>
          </a:stretch>
        </p:blipFill>
        <p:spPr>
          <a:xfrm>
            <a:off x="1474266" y="548192"/>
            <a:ext cx="5434885" cy="1452664"/>
          </a:xfrm>
          <a:prstGeom prst="rect">
            <a:avLst/>
          </a:prstGeom>
        </p:spPr>
      </p:pic>
      <p:pic>
        <p:nvPicPr>
          <p:cNvPr id="17" name="Picture 16">
            <a:extLst>
              <a:ext uri="{FF2B5EF4-FFF2-40B4-BE49-F238E27FC236}">
                <a16:creationId xmlns:a16="http://schemas.microsoft.com/office/drawing/2014/main" id="{58584C04-5702-C315-2778-3C24E2835891}"/>
              </a:ext>
            </a:extLst>
          </p:cNvPr>
          <p:cNvPicPr>
            <a:picLocks noChangeAspect="1"/>
          </p:cNvPicPr>
          <p:nvPr/>
        </p:nvPicPr>
        <p:blipFill>
          <a:blip r:embed="rId5"/>
          <a:stretch>
            <a:fillRect/>
          </a:stretch>
        </p:blipFill>
        <p:spPr>
          <a:xfrm>
            <a:off x="7034922" y="578512"/>
            <a:ext cx="1282360" cy="1422344"/>
          </a:xfrm>
          <a:prstGeom prst="rect">
            <a:avLst/>
          </a:prstGeom>
        </p:spPr>
      </p:pic>
    </p:spTree>
    <p:extLst>
      <p:ext uri="{BB962C8B-B14F-4D97-AF65-F5344CB8AC3E}">
        <p14:creationId xmlns:p14="http://schemas.microsoft.com/office/powerpoint/2010/main" val="2221219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55F1-F4E5-40DF-957D-77F5E7238F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8CAA93-62FC-0ECA-FE11-6EDA610927E4}"/>
              </a:ext>
            </a:extLst>
          </p:cNvPr>
          <p:cNvSpPr txBox="1"/>
          <p:nvPr/>
        </p:nvSpPr>
        <p:spPr>
          <a:xfrm>
            <a:off x="1092895" y="2219099"/>
            <a:ext cx="9792222" cy="923330"/>
          </a:xfrm>
          <a:prstGeom prst="rect">
            <a:avLst/>
          </a:prstGeom>
          <a:noFill/>
        </p:spPr>
        <p:txBody>
          <a:bodyPr wrap="square">
            <a:spAutoFit/>
          </a:bodyPr>
          <a:lstStyle/>
          <a:p>
            <a:pPr lvl="0"/>
            <a:r>
              <a:rPr lang="pt-BR" sz="1800" dirty="0">
                <a:effectLst/>
                <a:latin typeface="Times New Roman" panose="02020603050405020304" pitchFamily="18" charset="0"/>
                <a:ea typeface="Times New Roman" panose="02020603050405020304" pitchFamily="18" charset="0"/>
              </a:rPr>
              <a:t>Diaz-Milanes D, </a:t>
            </a:r>
            <a:r>
              <a:rPr lang="pt-BR" dirty="0">
                <a:latin typeface="Times New Roman" panose="02020603050405020304" pitchFamily="18" charset="0"/>
                <a:ea typeface="Times New Roman" panose="02020603050405020304" pitchFamily="18" charset="0"/>
              </a:rPr>
              <a:t>et al</a:t>
            </a:r>
            <a:r>
              <a:rPr lang="pt-BR" sz="1800" dirty="0">
                <a:effectLst/>
                <a:latin typeface="Times New Roman" panose="02020603050405020304" pitchFamily="18" charset="0"/>
                <a:ea typeface="Times New Roman" panose="02020603050405020304" pitchFamily="18" charset="0"/>
              </a:rPr>
              <a:t>. Impact of the workforce allocation on the technical performance of mental health services: the collective case of Helsinki-Uusimaa (Finland). Health Res Policy Syst. 2023 Oct 23;21(1):108. doi: 10.1186/s12961-023-01061-y. </a:t>
            </a:r>
            <a:endParaRPr lang="en-AU" sz="28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30A91327-CC4F-7918-C375-CDC21CB154FC}"/>
              </a:ext>
            </a:extLst>
          </p:cNvPr>
          <p:cNvSpPr txBox="1"/>
          <p:nvPr/>
        </p:nvSpPr>
        <p:spPr>
          <a:xfrm>
            <a:off x="1092895" y="3222068"/>
            <a:ext cx="10330842" cy="646331"/>
          </a:xfrm>
          <a:prstGeom prst="rect">
            <a:avLst/>
          </a:prstGeom>
          <a:noFill/>
        </p:spPr>
        <p:txBody>
          <a:bodyPr wrap="square">
            <a:spAutoFit/>
          </a:bodyPr>
          <a:lstStyle/>
          <a:p>
            <a:r>
              <a:rPr lang="pt-BR" sz="1800" dirty="0">
                <a:effectLst/>
                <a:latin typeface="Times New Roman" panose="02020603050405020304" pitchFamily="18" charset="0"/>
                <a:ea typeface="Times New Roman" panose="02020603050405020304" pitchFamily="18" charset="0"/>
              </a:rPr>
              <a:t>Almeda N, et al Modelling the balance of care: Impact of an evidence-informed policy on a mental health ecosystem. PLoS One. 2022 Jan 11;17(1):e0261621. doi: 10.1371/journal.pone.0261621. </a:t>
            </a:r>
            <a:endParaRPr lang="en-AU" dirty="0"/>
          </a:p>
        </p:txBody>
      </p:sp>
      <p:sp>
        <p:nvSpPr>
          <p:cNvPr id="11" name="TextBox 10">
            <a:extLst>
              <a:ext uri="{FF2B5EF4-FFF2-40B4-BE49-F238E27FC236}">
                <a16:creationId xmlns:a16="http://schemas.microsoft.com/office/drawing/2014/main" id="{701BB508-DBE9-75B5-D633-87CAF215CA49}"/>
              </a:ext>
            </a:extLst>
          </p:cNvPr>
          <p:cNvSpPr txBox="1"/>
          <p:nvPr/>
        </p:nvSpPr>
        <p:spPr>
          <a:xfrm>
            <a:off x="1092895" y="5061916"/>
            <a:ext cx="10130426" cy="923330"/>
          </a:xfrm>
          <a:prstGeom prst="rect">
            <a:avLst/>
          </a:prstGeom>
          <a:noFill/>
        </p:spPr>
        <p:txBody>
          <a:bodyPr wrap="square">
            <a:spAutoFit/>
          </a:bodyPr>
          <a:lstStyle/>
          <a:p>
            <a:r>
              <a:rPr lang="en-AU" sz="1800" dirty="0">
                <a:effectLst/>
                <a:latin typeface="Times New Roman" panose="02020603050405020304" pitchFamily="18" charset="0"/>
                <a:ea typeface="Times New Roman" panose="02020603050405020304" pitchFamily="18" charset="0"/>
              </a:rPr>
              <a:t>García-Alonso CR, et al. A decision support system for assessing management interventions in a mental health ecosystem: The case of Bizkaia (Basque Country, Spain). </a:t>
            </a:r>
            <a:r>
              <a:rPr lang="en-AU" sz="1800" dirty="0" err="1">
                <a:effectLst/>
                <a:latin typeface="Times New Roman" panose="02020603050405020304" pitchFamily="18" charset="0"/>
                <a:ea typeface="Times New Roman" panose="02020603050405020304" pitchFamily="18" charset="0"/>
              </a:rPr>
              <a:t>PLoS</a:t>
            </a:r>
            <a:r>
              <a:rPr lang="en-AU" sz="1800" dirty="0">
                <a:effectLst/>
                <a:latin typeface="Times New Roman" panose="02020603050405020304" pitchFamily="18" charset="0"/>
                <a:ea typeface="Times New Roman" panose="02020603050405020304" pitchFamily="18" charset="0"/>
              </a:rPr>
              <a:t> One. 2019 Feb 14;14(2):e0212179. doi:10.1371/journal.pone.0212179</a:t>
            </a:r>
            <a:endParaRPr lang="en-AU" dirty="0"/>
          </a:p>
        </p:txBody>
      </p:sp>
      <p:sp>
        <p:nvSpPr>
          <p:cNvPr id="13" name="TextBox 12">
            <a:extLst>
              <a:ext uri="{FF2B5EF4-FFF2-40B4-BE49-F238E27FC236}">
                <a16:creationId xmlns:a16="http://schemas.microsoft.com/office/drawing/2014/main" id="{D3A311F6-A2DE-C576-D95A-BF374C5ACEF8}"/>
              </a:ext>
            </a:extLst>
          </p:cNvPr>
          <p:cNvSpPr txBox="1"/>
          <p:nvPr/>
        </p:nvSpPr>
        <p:spPr>
          <a:xfrm>
            <a:off x="1092895" y="4027677"/>
            <a:ext cx="10431052" cy="1200329"/>
          </a:xfrm>
          <a:prstGeom prst="rect">
            <a:avLst/>
          </a:prstGeom>
          <a:noFill/>
        </p:spPr>
        <p:txBody>
          <a:bodyPr wrap="square">
            <a:spAutoFit/>
          </a:bodyPr>
          <a:lstStyle/>
          <a:p>
            <a:pPr lvl="0"/>
            <a:r>
              <a:rPr lang="pt-BR" sz="1800" dirty="0">
                <a:effectLst/>
                <a:latin typeface="Times New Roman" panose="02020603050405020304" pitchFamily="18" charset="0"/>
                <a:ea typeface="Times New Roman" panose="02020603050405020304" pitchFamily="18" charset="0"/>
              </a:rPr>
              <a:t>Almeda N, et al. The critical factor: The role of quality in the performance of supported accommodation services for complex mental illness in England. PLoS One. 2022 Mar 17;17(3):e0265319. doi: 10.1371/journal.pone.0265319. PMID: 35298512; PMCID: PMC8929565.</a:t>
            </a:r>
            <a:endParaRPr lang="en-AU" sz="2800" dirty="0">
              <a:effectLst/>
              <a:latin typeface="Times New Roman" panose="02020603050405020304" pitchFamily="18" charset="0"/>
              <a:ea typeface="Times New Roman" panose="02020603050405020304" pitchFamily="18" charset="0"/>
            </a:endParaRPr>
          </a:p>
          <a:p>
            <a:pPr marL="408305"/>
            <a:r>
              <a:rPr lang="pt-BR" sz="1800" dirty="0">
                <a:effectLst/>
                <a:latin typeface="Times New Roman" panose="02020603050405020304" pitchFamily="18" charset="0"/>
                <a:ea typeface="Times New Roman" panose="02020603050405020304" pitchFamily="18" charset="0"/>
              </a:rPr>
              <a:t> </a:t>
            </a:r>
            <a:endParaRPr lang="en-AU" sz="28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E145EF78-BE89-B7B4-79CC-6A43438C83FB}"/>
              </a:ext>
            </a:extLst>
          </p:cNvPr>
          <p:cNvSpPr txBox="1"/>
          <p:nvPr/>
        </p:nvSpPr>
        <p:spPr>
          <a:xfrm>
            <a:off x="1092895" y="939692"/>
            <a:ext cx="4283901" cy="914400"/>
          </a:xfrm>
          <a:prstGeom prst="rect">
            <a:avLst/>
          </a:prstGeom>
        </p:spPr>
        <p:txBody>
          <a:bodyPr vert="horz" wrap="none" lIns="0" tIns="0" rIns="0" bIns="0" numCol="2" spcCol="360000" rtlCol="0" anchor="ctr" anchorCtr="0">
            <a:normAutofit/>
          </a:bodyPr>
          <a:lstStyle/>
          <a:p>
            <a:pPr algn="l">
              <a:spcBef>
                <a:spcPts val="1200"/>
              </a:spcBef>
            </a:pPr>
            <a:r>
              <a:rPr lang="en-AU" sz="2800" b="1" dirty="0"/>
              <a:t>REFERENCES</a:t>
            </a:r>
          </a:p>
        </p:txBody>
      </p:sp>
    </p:spTree>
    <p:extLst>
      <p:ext uri="{BB962C8B-B14F-4D97-AF65-F5344CB8AC3E}">
        <p14:creationId xmlns:p14="http://schemas.microsoft.com/office/powerpoint/2010/main" val="40571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1F11-E4E7-C76D-1DA9-E354EF10AE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58F9DC-B52D-434D-E0B3-C074FBF7ACEC}"/>
              </a:ext>
            </a:extLst>
          </p:cNvPr>
          <p:cNvSpPr txBox="1"/>
          <p:nvPr/>
        </p:nvSpPr>
        <p:spPr>
          <a:xfrm>
            <a:off x="914400" y="-106471"/>
            <a:ext cx="16860033" cy="1513303"/>
          </a:xfrm>
          <a:prstGeom prst="rect">
            <a:avLst/>
          </a:prstGeom>
        </p:spPr>
        <p:txBody>
          <a:bodyPr vert="horz" wrap="none" lIns="0" tIns="0" rIns="0" bIns="0" numCol="2" spcCol="360000" rtlCol="0" anchor="ctr" anchorCtr="0">
            <a:normAutofit/>
          </a:bodyPr>
          <a:lstStyle/>
          <a:p>
            <a:pPr algn="l">
              <a:spcBef>
                <a:spcPts val="1200"/>
              </a:spcBef>
            </a:pPr>
            <a:r>
              <a:rPr lang="en-AU" sz="3200" b="1" dirty="0"/>
              <a:t>Complex Interventions (CHIs)</a:t>
            </a:r>
            <a:endParaRPr lang="en-AU" sz="3200" dirty="0"/>
          </a:p>
        </p:txBody>
      </p:sp>
      <p:sp>
        <p:nvSpPr>
          <p:cNvPr id="5" name="TextBox 4">
            <a:extLst>
              <a:ext uri="{FF2B5EF4-FFF2-40B4-BE49-F238E27FC236}">
                <a16:creationId xmlns:a16="http://schemas.microsoft.com/office/drawing/2014/main" id="{8BD7FFA4-EC0D-8843-8EC8-13E511E2CAC8}"/>
              </a:ext>
            </a:extLst>
          </p:cNvPr>
          <p:cNvSpPr txBox="1"/>
          <p:nvPr/>
        </p:nvSpPr>
        <p:spPr>
          <a:xfrm>
            <a:off x="475989" y="-1695908"/>
            <a:ext cx="21845392" cy="7089732"/>
          </a:xfrm>
          <a:prstGeom prst="rect">
            <a:avLst/>
          </a:prstGeom>
        </p:spPr>
        <p:txBody>
          <a:bodyPr vert="horz" wrap="none" lIns="0" tIns="0" rIns="0" bIns="0" numCol="2" spcCol="360000" rtlCol="0" anchor="ctr" anchorCtr="0">
            <a:normAutofit/>
          </a:bodyPr>
          <a:lstStyle/>
          <a:p>
            <a:pPr algn="l">
              <a:spcBef>
                <a:spcPts val="1200"/>
              </a:spcBef>
            </a:pPr>
            <a:r>
              <a:rPr lang="en-AU" sz="2000" dirty="0">
                <a:solidFill>
                  <a:srgbClr val="212121"/>
                </a:solidFill>
                <a:latin typeface="Cambria" panose="02040503050406030204" pitchFamily="18" charset="0"/>
              </a:rPr>
              <a:t>M</a:t>
            </a:r>
            <a:r>
              <a:rPr lang="en-AU" sz="2000" b="0" i="0" dirty="0">
                <a:solidFill>
                  <a:srgbClr val="212121"/>
                </a:solidFill>
                <a:effectLst/>
                <a:latin typeface="Cambria" panose="02040503050406030204" pitchFamily="18" charset="0"/>
              </a:rPr>
              <a:t>ulticomponent, adaptable interventions that act independently or interdependently to change care processes and outcomes and typically require specific involvement and </a:t>
            </a:r>
            <a:r>
              <a:rPr lang="en-AU" sz="2000" b="0" i="0" dirty="0" err="1">
                <a:solidFill>
                  <a:srgbClr val="212121"/>
                </a:solidFill>
                <a:effectLst/>
                <a:latin typeface="Cambria" panose="02040503050406030204" pitchFamily="18" charset="0"/>
              </a:rPr>
              <a:t>behaviors</a:t>
            </a:r>
            <a:r>
              <a:rPr lang="en-AU" sz="2000" b="0" i="0" dirty="0">
                <a:solidFill>
                  <a:srgbClr val="212121"/>
                </a:solidFill>
                <a:effectLst/>
                <a:latin typeface="Cambria" panose="02040503050406030204" pitchFamily="18" charset="0"/>
              </a:rPr>
              <a:t> by patients, caregivers, and health professionals.</a:t>
            </a:r>
            <a:r>
              <a:rPr lang="en-AU" sz="2000" u="sng" baseline="30000" dirty="0">
                <a:solidFill>
                  <a:srgbClr val="376FAA"/>
                </a:solidFill>
                <a:latin typeface="Cambria" panose="02040503050406030204" pitchFamily="18" charset="0"/>
              </a:rPr>
              <a:t> </a:t>
            </a:r>
            <a:r>
              <a:rPr lang="en-AU" sz="2000" b="0" i="0" dirty="0">
                <a:solidFill>
                  <a:srgbClr val="212121"/>
                </a:solidFill>
                <a:effectLst/>
                <a:latin typeface="Cambria" panose="02040503050406030204" pitchFamily="18" charset="0"/>
              </a:rPr>
              <a:t>Examples: delivery system interventions, organisational interventions, </a:t>
            </a:r>
            <a:r>
              <a:rPr lang="en-AU" sz="2000" b="0" i="0" dirty="0" err="1">
                <a:solidFill>
                  <a:srgbClr val="212121"/>
                </a:solidFill>
                <a:effectLst/>
                <a:latin typeface="Cambria" panose="02040503050406030204" pitchFamily="18" charset="0"/>
              </a:rPr>
              <a:t>behavioral</a:t>
            </a:r>
            <a:r>
              <a:rPr lang="en-AU" sz="2000" b="0" i="0" dirty="0">
                <a:solidFill>
                  <a:srgbClr val="212121"/>
                </a:solidFill>
                <a:effectLst/>
                <a:latin typeface="Cambria" panose="02040503050406030204" pitchFamily="18" charset="0"/>
              </a:rPr>
              <a:t> and psychological interventions, and other non-pharmacological treatments.</a:t>
            </a:r>
            <a:endParaRPr lang="en-AU" sz="2000" dirty="0"/>
          </a:p>
        </p:txBody>
      </p:sp>
      <p:sp>
        <p:nvSpPr>
          <p:cNvPr id="8" name="TextBox 7">
            <a:extLst>
              <a:ext uri="{FF2B5EF4-FFF2-40B4-BE49-F238E27FC236}">
                <a16:creationId xmlns:a16="http://schemas.microsoft.com/office/drawing/2014/main" id="{C42C031A-B206-434B-C1C0-39F77ABB4434}"/>
              </a:ext>
            </a:extLst>
          </p:cNvPr>
          <p:cNvSpPr txBox="1"/>
          <p:nvPr/>
        </p:nvSpPr>
        <p:spPr>
          <a:xfrm>
            <a:off x="962422" y="1744248"/>
            <a:ext cx="10250467" cy="5896627"/>
          </a:xfrm>
          <a:prstGeom prst="rect">
            <a:avLst/>
          </a:prstGeom>
        </p:spPr>
        <p:txBody>
          <a:bodyPr vert="horz" wrap="none" lIns="0" tIns="0" rIns="0" bIns="0" numCol="2" spcCol="360000" rtlCol="0" anchor="ctr" anchorCtr="0">
            <a:normAutofit/>
          </a:bodyPr>
          <a:lstStyle/>
          <a:p>
            <a:pPr algn="l">
              <a:spcBef>
                <a:spcPts val="1200"/>
              </a:spcBef>
            </a:pPr>
            <a:r>
              <a:rPr lang="en-AU" sz="2800" dirty="0"/>
              <a:t>PCORI </a:t>
            </a:r>
            <a:r>
              <a:rPr lang="en-AU" b="0" i="0" dirty="0">
                <a:solidFill>
                  <a:srgbClr val="212121"/>
                </a:solidFill>
                <a:effectLst/>
                <a:latin typeface="Cambria" panose="02040503050406030204" pitchFamily="18" charset="0"/>
              </a:rPr>
              <a:t>(US)</a:t>
            </a:r>
          </a:p>
          <a:p>
            <a:pPr algn="l">
              <a:spcBef>
                <a:spcPts val="1200"/>
              </a:spcBef>
            </a:pPr>
            <a:endParaRPr lang="en-AU" sz="1800" dirty="0">
              <a:solidFill>
                <a:srgbClr val="212121"/>
              </a:solidFill>
              <a:latin typeface="Cambria" panose="02040503050406030204" pitchFamily="18" charset="0"/>
            </a:endParaRPr>
          </a:p>
          <a:p>
            <a:pPr algn="l">
              <a:spcBef>
                <a:spcPts val="1200"/>
              </a:spcBef>
            </a:pPr>
            <a:endParaRPr lang="en-AU" sz="1800" dirty="0"/>
          </a:p>
        </p:txBody>
      </p:sp>
      <p:sp>
        <p:nvSpPr>
          <p:cNvPr id="9" name="TextBox 8">
            <a:extLst>
              <a:ext uri="{FF2B5EF4-FFF2-40B4-BE49-F238E27FC236}">
                <a16:creationId xmlns:a16="http://schemas.microsoft.com/office/drawing/2014/main" id="{33396691-D7A4-6637-7DC5-6C8879874DC2}"/>
              </a:ext>
            </a:extLst>
          </p:cNvPr>
          <p:cNvSpPr txBox="1"/>
          <p:nvPr/>
        </p:nvSpPr>
        <p:spPr>
          <a:xfrm>
            <a:off x="2417541" y="3787163"/>
            <a:ext cx="19333916" cy="1313668"/>
          </a:xfrm>
          <a:prstGeom prst="rect">
            <a:avLst/>
          </a:prstGeom>
        </p:spPr>
        <p:txBody>
          <a:bodyPr vert="horz" wrap="none" lIns="0" tIns="0" rIns="0" bIns="0" numCol="2" spcCol="360000" rtlCol="0" anchor="ctr" anchorCtr="0">
            <a:normAutofit/>
          </a:bodyPr>
          <a:lstStyle/>
          <a:p>
            <a:pPr algn="l">
              <a:spcBef>
                <a:spcPts val="1200"/>
              </a:spcBef>
            </a:pPr>
            <a:r>
              <a:rPr lang="en-AU" dirty="0">
                <a:solidFill>
                  <a:srgbClr val="212121"/>
                </a:solidFill>
                <a:latin typeface="BlinkMacSystemFont"/>
              </a:rPr>
              <a:t>Esmail LC, et al. Improving Comparative Effectiveness Research of Complex Health Interventions: Standards from the PCORI. J Gen Intern Med. 2020;35(S2):875-881</a:t>
            </a:r>
            <a:r>
              <a:rPr lang="en-AU" b="0" i="0" dirty="0">
                <a:solidFill>
                  <a:srgbClr val="212121"/>
                </a:solidFill>
                <a:effectLst/>
                <a:latin typeface="Roboto" panose="02000000000000000000" pitchFamily="2" charset="0"/>
              </a:rPr>
              <a:t>.</a:t>
            </a:r>
            <a:endParaRPr lang="en-AU" sz="1800" dirty="0"/>
          </a:p>
        </p:txBody>
      </p:sp>
      <p:sp>
        <p:nvSpPr>
          <p:cNvPr id="10" name="TextBox 9">
            <a:extLst>
              <a:ext uri="{FF2B5EF4-FFF2-40B4-BE49-F238E27FC236}">
                <a16:creationId xmlns:a16="http://schemas.microsoft.com/office/drawing/2014/main" id="{E0BADF8C-34FE-7598-7266-16FFD73EEB0C}"/>
              </a:ext>
            </a:extLst>
          </p:cNvPr>
          <p:cNvSpPr txBox="1"/>
          <p:nvPr/>
        </p:nvSpPr>
        <p:spPr>
          <a:xfrm>
            <a:off x="960340" y="1172749"/>
            <a:ext cx="10250467" cy="5896627"/>
          </a:xfrm>
          <a:prstGeom prst="rect">
            <a:avLst/>
          </a:prstGeom>
        </p:spPr>
        <p:txBody>
          <a:bodyPr vert="horz" wrap="none" lIns="0" tIns="0" rIns="0" bIns="0" numCol="2" spcCol="360000" rtlCol="0" anchor="ctr" anchorCtr="0">
            <a:normAutofit/>
          </a:bodyPr>
          <a:lstStyle/>
          <a:p>
            <a:pPr algn="l">
              <a:spcBef>
                <a:spcPts val="1200"/>
              </a:spcBef>
            </a:pPr>
            <a:r>
              <a:rPr lang="en-AU" sz="2800" dirty="0"/>
              <a:t>NHS </a:t>
            </a:r>
            <a:r>
              <a:rPr lang="en-AU" b="0" i="0" dirty="0">
                <a:solidFill>
                  <a:srgbClr val="212121"/>
                </a:solidFill>
                <a:effectLst/>
                <a:latin typeface="Cambria" panose="02040503050406030204" pitchFamily="18" charset="0"/>
              </a:rPr>
              <a:t>(UK)</a:t>
            </a:r>
          </a:p>
          <a:p>
            <a:pPr algn="l">
              <a:spcBef>
                <a:spcPts val="1200"/>
              </a:spcBef>
            </a:pPr>
            <a:endParaRPr lang="en-AU" sz="1800" dirty="0">
              <a:solidFill>
                <a:srgbClr val="212121"/>
              </a:solidFill>
              <a:latin typeface="Cambria" panose="02040503050406030204" pitchFamily="18" charset="0"/>
            </a:endParaRPr>
          </a:p>
          <a:p>
            <a:pPr algn="l">
              <a:spcBef>
                <a:spcPts val="1200"/>
              </a:spcBef>
            </a:pPr>
            <a:endParaRPr lang="en-AU" sz="1800" dirty="0"/>
          </a:p>
        </p:txBody>
      </p:sp>
      <p:sp>
        <p:nvSpPr>
          <p:cNvPr id="11" name="TextBox 10">
            <a:extLst>
              <a:ext uri="{FF2B5EF4-FFF2-40B4-BE49-F238E27FC236}">
                <a16:creationId xmlns:a16="http://schemas.microsoft.com/office/drawing/2014/main" id="{AE834C02-0D6A-E62F-DA83-EBCD5D0D1DE5}"/>
              </a:ext>
            </a:extLst>
          </p:cNvPr>
          <p:cNvSpPr txBox="1"/>
          <p:nvPr/>
        </p:nvSpPr>
        <p:spPr>
          <a:xfrm>
            <a:off x="2417541" y="3162200"/>
            <a:ext cx="18043741" cy="1313668"/>
          </a:xfrm>
          <a:prstGeom prst="rect">
            <a:avLst/>
          </a:prstGeom>
        </p:spPr>
        <p:txBody>
          <a:bodyPr vert="horz" wrap="none" lIns="0" tIns="0" rIns="0" bIns="0" numCol="2" spcCol="360000" rtlCol="0" anchor="ctr" anchorCtr="0">
            <a:normAutofit/>
          </a:bodyPr>
          <a:lstStyle/>
          <a:p>
            <a:pPr algn="l">
              <a:spcBef>
                <a:spcPts val="1200"/>
              </a:spcBef>
            </a:pPr>
            <a:r>
              <a:rPr lang="en-AU" b="0" i="0" dirty="0">
                <a:solidFill>
                  <a:srgbClr val="212121"/>
                </a:solidFill>
                <a:effectLst/>
                <a:latin typeface="BlinkMacSystemFont"/>
              </a:rPr>
              <a:t>Raine R, et al. Challenges, solutions and future directions in the evaluation of service innovations in health care and public health. Southampton (UK): NIHR Journals Library; 2016</a:t>
            </a:r>
            <a:endParaRPr lang="en-AU" sz="1800" dirty="0"/>
          </a:p>
        </p:txBody>
      </p:sp>
      <p:sp>
        <p:nvSpPr>
          <p:cNvPr id="12" name="TextBox 11">
            <a:extLst>
              <a:ext uri="{FF2B5EF4-FFF2-40B4-BE49-F238E27FC236}">
                <a16:creationId xmlns:a16="http://schemas.microsoft.com/office/drawing/2014/main" id="{C94D6FB9-BBBB-C627-4530-4CE4950E49F1}"/>
              </a:ext>
            </a:extLst>
          </p:cNvPr>
          <p:cNvSpPr txBox="1"/>
          <p:nvPr/>
        </p:nvSpPr>
        <p:spPr>
          <a:xfrm>
            <a:off x="951978" y="2331015"/>
            <a:ext cx="20778613" cy="5896627"/>
          </a:xfrm>
          <a:prstGeom prst="rect">
            <a:avLst/>
          </a:prstGeom>
        </p:spPr>
        <p:txBody>
          <a:bodyPr vert="horz" wrap="none" lIns="0" tIns="0" rIns="0" bIns="0" numCol="2" spcCol="360000" rtlCol="0" anchor="ctr" anchorCtr="0">
            <a:normAutofit/>
          </a:bodyPr>
          <a:lstStyle/>
          <a:p>
            <a:pPr algn="l">
              <a:spcBef>
                <a:spcPts val="1200"/>
              </a:spcBef>
            </a:pPr>
            <a:r>
              <a:rPr lang="en-AU" sz="2800" dirty="0"/>
              <a:t>NICE (</a:t>
            </a:r>
            <a:r>
              <a:rPr lang="en-AU" b="0" i="0" dirty="0">
                <a:solidFill>
                  <a:srgbClr val="212121"/>
                </a:solidFill>
                <a:effectLst/>
                <a:latin typeface="Cambria" panose="02040503050406030204" pitchFamily="18" charset="0"/>
              </a:rPr>
              <a:t>UK)     Real World Evidence  Framework (UK) </a:t>
            </a:r>
            <a:r>
              <a:rPr lang="en-AU" sz="1800" b="0" i="0" u="none" strike="noStrike" baseline="0" dirty="0">
                <a:solidFill>
                  <a:srgbClr val="646464"/>
                </a:solidFill>
                <a:latin typeface="Inter"/>
              </a:rPr>
              <a:t>www.nice.org.uk/corporate/ecd9 </a:t>
            </a:r>
            <a:endParaRPr lang="en-AU" sz="1800" b="0" i="0" u="none" strike="noStrike" baseline="0" dirty="0">
              <a:solidFill>
                <a:srgbClr val="000000"/>
              </a:solidFill>
              <a:latin typeface="Inter"/>
            </a:endParaRPr>
          </a:p>
          <a:p>
            <a:r>
              <a:rPr lang="en-AU" sz="1800" b="0" i="0" u="none" strike="noStrike" baseline="0" dirty="0">
                <a:solidFill>
                  <a:srgbClr val="000000"/>
                </a:solidFill>
                <a:latin typeface="Inter"/>
              </a:rPr>
              <a:t> </a:t>
            </a:r>
            <a:endParaRPr lang="en-AU" b="0" i="0" dirty="0">
              <a:solidFill>
                <a:srgbClr val="212121"/>
              </a:solidFill>
              <a:effectLst/>
              <a:latin typeface="Cambria" panose="02040503050406030204" pitchFamily="18" charset="0"/>
            </a:endParaRPr>
          </a:p>
        </p:txBody>
      </p:sp>
      <p:sp>
        <p:nvSpPr>
          <p:cNvPr id="13" name="TextBox 12">
            <a:extLst>
              <a:ext uri="{FF2B5EF4-FFF2-40B4-BE49-F238E27FC236}">
                <a16:creationId xmlns:a16="http://schemas.microsoft.com/office/drawing/2014/main" id="{6BDFB534-1834-C7B0-ED45-C411FB42BB91}"/>
              </a:ext>
            </a:extLst>
          </p:cNvPr>
          <p:cNvSpPr txBox="1"/>
          <p:nvPr/>
        </p:nvSpPr>
        <p:spPr>
          <a:xfrm>
            <a:off x="1020867" y="2656691"/>
            <a:ext cx="5567824" cy="914400"/>
          </a:xfrm>
          <a:prstGeom prst="rect">
            <a:avLst/>
          </a:prstGeom>
        </p:spPr>
        <p:txBody>
          <a:bodyPr vert="horz" wrap="none" lIns="0" tIns="0" rIns="0" bIns="0" numCol="2" spcCol="360000" rtlCol="0" anchor="ctr" anchorCtr="0">
            <a:normAutofit/>
          </a:bodyPr>
          <a:lstStyle/>
          <a:p>
            <a:pPr algn="l">
              <a:spcBef>
                <a:spcPts val="1200"/>
              </a:spcBef>
            </a:pPr>
            <a:r>
              <a:rPr lang="en-AU" sz="2800" dirty="0"/>
              <a:t>IoM (</a:t>
            </a:r>
            <a:r>
              <a:rPr lang="en-AU" b="0" i="0" dirty="0">
                <a:solidFill>
                  <a:srgbClr val="212121"/>
                </a:solidFill>
                <a:effectLst/>
                <a:latin typeface="Cambria" panose="02040503050406030204" pitchFamily="18" charset="0"/>
              </a:rPr>
              <a:t>US)</a:t>
            </a:r>
            <a:endParaRPr lang="en-AU" dirty="0"/>
          </a:p>
        </p:txBody>
      </p:sp>
      <p:sp>
        <p:nvSpPr>
          <p:cNvPr id="15" name="TextBox 14">
            <a:extLst>
              <a:ext uri="{FF2B5EF4-FFF2-40B4-BE49-F238E27FC236}">
                <a16:creationId xmlns:a16="http://schemas.microsoft.com/office/drawing/2014/main" id="{EE1F49BF-7B51-922F-22FB-BA4AB19399BC}"/>
              </a:ext>
            </a:extLst>
          </p:cNvPr>
          <p:cNvSpPr txBox="1"/>
          <p:nvPr/>
        </p:nvSpPr>
        <p:spPr>
          <a:xfrm>
            <a:off x="2329847" y="2844516"/>
            <a:ext cx="8423752" cy="646331"/>
          </a:xfrm>
          <a:prstGeom prst="rect">
            <a:avLst/>
          </a:prstGeom>
          <a:noFill/>
        </p:spPr>
        <p:txBody>
          <a:bodyPr wrap="square">
            <a:spAutoFit/>
          </a:bodyPr>
          <a:lstStyle/>
          <a:p>
            <a:r>
              <a:rPr lang="en-AU" sz="1800" b="0" i="1" u="none" strike="noStrike" baseline="0" dirty="0">
                <a:solidFill>
                  <a:srgbClr val="211D1E"/>
                </a:solidFill>
                <a:latin typeface="Sabon"/>
              </a:rPr>
              <a:t>Learning What Works: Infrastructure Required for Comparative Effectiveness Research: Workshop Summary</a:t>
            </a:r>
            <a:r>
              <a:rPr lang="en-AU" sz="1800" b="0" i="0" u="none" strike="noStrike" baseline="0" dirty="0">
                <a:solidFill>
                  <a:srgbClr val="211D1E"/>
                </a:solidFill>
                <a:latin typeface="Sabon"/>
              </a:rPr>
              <a:t>. IoM, Washington, DC: The National Academies Press. 2011</a:t>
            </a:r>
            <a:endParaRPr lang="en-AU" dirty="0"/>
          </a:p>
        </p:txBody>
      </p:sp>
      <p:sp>
        <p:nvSpPr>
          <p:cNvPr id="16" name="TextBox 15">
            <a:extLst>
              <a:ext uri="{FF2B5EF4-FFF2-40B4-BE49-F238E27FC236}">
                <a16:creationId xmlns:a16="http://schemas.microsoft.com/office/drawing/2014/main" id="{E1810F38-3B56-10B7-6FC6-89CEC133169E}"/>
              </a:ext>
            </a:extLst>
          </p:cNvPr>
          <p:cNvSpPr txBox="1"/>
          <p:nvPr/>
        </p:nvSpPr>
        <p:spPr>
          <a:xfrm>
            <a:off x="962422" y="5661765"/>
            <a:ext cx="15832899" cy="914400"/>
          </a:xfrm>
          <a:prstGeom prst="rect">
            <a:avLst/>
          </a:prstGeom>
        </p:spPr>
        <p:txBody>
          <a:bodyPr vert="horz" wrap="none" lIns="0" tIns="0" rIns="0" bIns="0" numCol="2" spcCol="360000" rtlCol="0" anchor="ctr" anchorCtr="0">
            <a:normAutofit/>
          </a:bodyPr>
          <a:lstStyle/>
          <a:p>
            <a:pPr algn="l">
              <a:spcBef>
                <a:spcPts val="1200"/>
              </a:spcBef>
            </a:pPr>
            <a:r>
              <a:rPr lang="en-AU" sz="3200" b="1" dirty="0"/>
              <a:t>Implementation and health service research</a:t>
            </a:r>
          </a:p>
        </p:txBody>
      </p:sp>
    </p:spTree>
    <p:extLst>
      <p:ext uri="{BB962C8B-B14F-4D97-AF65-F5344CB8AC3E}">
        <p14:creationId xmlns:p14="http://schemas.microsoft.com/office/powerpoint/2010/main" val="50127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2D449-63D7-243D-D547-015BD68C27D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B0FC80-83D4-2784-9C77-99A32733F9D0}"/>
              </a:ext>
            </a:extLst>
          </p:cNvPr>
          <p:cNvSpPr txBox="1"/>
          <p:nvPr/>
        </p:nvSpPr>
        <p:spPr>
          <a:xfrm>
            <a:off x="651354" y="-1014608"/>
            <a:ext cx="20492580" cy="3983276"/>
          </a:xfrm>
          <a:prstGeom prst="rect">
            <a:avLst/>
          </a:prstGeom>
        </p:spPr>
        <p:txBody>
          <a:bodyPr vert="horz" wrap="none" lIns="0" tIns="0" rIns="0" bIns="0" numCol="2" spcCol="360000" rtlCol="0" anchor="ctr" anchorCtr="0">
            <a:normAutofit/>
          </a:bodyPr>
          <a:lstStyle/>
          <a:p>
            <a:pPr>
              <a:spcBef>
                <a:spcPts val="1200"/>
              </a:spcBef>
            </a:pPr>
            <a:r>
              <a:rPr lang="en-AU" sz="3200" b="1" kern="100" dirty="0">
                <a:effectLst/>
                <a:latin typeface="Calibri" panose="020F0502020204030204" pitchFamily="34" charset="0"/>
                <a:ea typeface="Calibri" panose="020F0502020204030204" pitchFamily="34" charset="0"/>
                <a:cs typeface="Times New Roman" panose="02020603050405020304" pitchFamily="18" charset="0"/>
              </a:rPr>
              <a:t>Pleotropic Drugs </a:t>
            </a:r>
            <a:r>
              <a:rPr lang="en-AU" sz="2800" b="0" i="0" dirty="0">
                <a:solidFill>
                  <a:srgbClr val="040C28"/>
                </a:solidFill>
                <a:effectLst/>
                <a:latin typeface="Google Sans"/>
              </a:rPr>
              <a:t>actions other than those for which the agent was specifically developed</a:t>
            </a:r>
            <a:r>
              <a:rPr lang="en-AU" sz="2800" b="0" i="0" dirty="0">
                <a:solidFill>
                  <a:srgbClr val="1F1F1F"/>
                </a:solidFill>
                <a:effectLst/>
                <a:latin typeface="Google Sans"/>
              </a:rPr>
              <a:t>.</a:t>
            </a:r>
            <a:endParaRPr lang="en-AU"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a:spcBef>
                <a:spcPts val="1200"/>
              </a:spcBef>
            </a:pPr>
            <a:endParaRPr lang="en-AU" sz="1800" dirty="0"/>
          </a:p>
        </p:txBody>
      </p:sp>
      <p:sp>
        <p:nvSpPr>
          <p:cNvPr id="5" name="TextBox 4">
            <a:extLst>
              <a:ext uri="{FF2B5EF4-FFF2-40B4-BE49-F238E27FC236}">
                <a16:creationId xmlns:a16="http://schemas.microsoft.com/office/drawing/2014/main" id="{9063E621-81F8-1D54-3A44-03C91926ECC6}"/>
              </a:ext>
            </a:extLst>
          </p:cNvPr>
          <p:cNvSpPr txBox="1"/>
          <p:nvPr/>
        </p:nvSpPr>
        <p:spPr>
          <a:xfrm>
            <a:off x="638831" y="488514"/>
            <a:ext cx="15757742" cy="7290148"/>
          </a:xfrm>
          <a:prstGeom prst="rect">
            <a:avLst/>
          </a:prstGeom>
        </p:spPr>
        <p:txBody>
          <a:bodyPr vert="horz" wrap="none" lIns="0" tIns="0" rIns="0" bIns="0" numCol="2" spcCol="360000" rtlCol="0" anchor="ctr" anchorCtr="0">
            <a:normAutofit/>
          </a:bodyPr>
          <a:lstStyle/>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PLG-1: </a:t>
            </a:r>
            <a:r>
              <a:rPr lang="en-AU" sz="2000" kern="100" dirty="0" err="1">
                <a:latin typeface="Calibri" panose="020F0502020204030204" pitchFamily="34" charset="0"/>
                <a:ea typeface="Calibri" panose="020F0502020204030204" pitchFamily="34" charset="0"/>
                <a:cs typeface="Times New Roman" panose="02020603050405020304" pitchFamily="18" charset="0"/>
              </a:rPr>
              <a:t>S</a:t>
            </a:r>
            <a:r>
              <a:rPr lang="en-AU" sz="2000" kern="100" dirty="0" err="1">
                <a:effectLst/>
                <a:latin typeface="Calibri" panose="020F0502020204030204" pitchFamily="34" charset="0"/>
                <a:ea typeface="Calibri" panose="020F0502020204030204" pitchFamily="34" charset="0"/>
                <a:cs typeface="Times New Roman" panose="02020603050405020304" pitchFamily="18" charset="0"/>
              </a:rPr>
              <a:t>umaglutide</a:t>
            </a: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 it took 20 years to figure out what PLG-1 are doing</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 Diabetes treatment paradigm  was not prepared for the drug!    	RCTs did not provide useful and meaningful results</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 Gut -hormone related to glucose not worked that much! Testing it in obesity at higher doses in the recent 5 years changed the perception of a drug tackling diabetes, obesity, inflammation and CVD  </a:t>
            </a:r>
          </a:p>
          <a:p>
            <a:pPr>
              <a:lnSpc>
                <a:spcPct val="107000"/>
              </a:lnSpc>
              <a:spcAft>
                <a:spcPts val="800"/>
              </a:spcAft>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-The known unknown  side effects - the longest trial is 40 months-</a:t>
            </a:r>
          </a:p>
          <a:p>
            <a:pPr marL="342900" lvl="0" indent="-342900">
              <a:lnSpc>
                <a:spcPct val="107000"/>
              </a:lnSpc>
              <a:buFont typeface="Calibri" panose="020F0502020204030204" pitchFamily="34" charset="0"/>
              <a:buChar char="-"/>
            </a:pPr>
            <a:r>
              <a:rPr lang="en-AU" sz="2000" i="1" kern="100" dirty="0">
                <a:effectLst/>
                <a:latin typeface="Calibri" panose="020F0502020204030204" pitchFamily="34" charset="0"/>
                <a:ea typeface="Calibri" panose="020F0502020204030204" pitchFamily="34" charset="0"/>
                <a:cs typeface="Times New Roman" panose="02020603050405020304" pitchFamily="18" charset="0"/>
              </a:rPr>
              <a:t>Muscle mass</a:t>
            </a:r>
          </a:p>
          <a:p>
            <a:pPr marL="342900" lvl="0" indent="-342900">
              <a:lnSpc>
                <a:spcPct val="107000"/>
              </a:lnSpc>
              <a:buFont typeface="Calibri" panose="020F0502020204030204" pitchFamily="34" charset="0"/>
              <a:buChar char="-"/>
            </a:pPr>
            <a:r>
              <a:rPr lang="en-AU" sz="2000" i="1" kern="100" dirty="0">
                <a:effectLst/>
                <a:latin typeface="Calibri" panose="020F0502020204030204" pitchFamily="34" charset="0"/>
                <a:ea typeface="Calibri" panose="020F0502020204030204" pitchFamily="34" charset="0"/>
                <a:cs typeface="Times New Roman" panose="02020603050405020304" pitchFamily="18" charset="0"/>
              </a:rPr>
              <a:t>Bone density</a:t>
            </a:r>
            <a:endParaRPr lang="en-AU" sz="20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AU" sz="2000" kern="100" dirty="0">
                <a:effectLst/>
                <a:latin typeface="Calibri" panose="020F0502020204030204" pitchFamily="34" charset="0"/>
                <a:ea typeface="Calibri" panose="020F0502020204030204" pitchFamily="34" charset="0"/>
                <a:cs typeface="Times New Roman" panose="02020603050405020304" pitchFamily="18" charset="0"/>
              </a:rPr>
              <a:t>- Equality: people at need are the most unlikely to get it due to costs prescription, accessibility, etc. New approaches to understand financing, costs of multi-complex illness, long-term effects beyond diabetes (CVD, metabolic syndrome)</a:t>
            </a:r>
          </a:p>
          <a:p>
            <a:pPr algn="l">
              <a:spcBef>
                <a:spcPts val="1200"/>
              </a:spcBef>
            </a:pPr>
            <a:endParaRPr lang="en-AU" sz="1800" dirty="0"/>
          </a:p>
        </p:txBody>
      </p:sp>
      <p:sp>
        <p:nvSpPr>
          <p:cNvPr id="8" name="TextBox 7">
            <a:extLst>
              <a:ext uri="{FF2B5EF4-FFF2-40B4-BE49-F238E27FC236}">
                <a16:creationId xmlns:a16="http://schemas.microsoft.com/office/drawing/2014/main" id="{B65FFA79-996D-D510-6C1D-54A08819152B}"/>
              </a:ext>
            </a:extLst>
          </p:cNvPr>
          <p:cNvSpPr txBox="1"/>
          <p:nvPr/>
        </p:nvSpPr>
        <p:spPr>
          <a:xfrm>
            <a:off x="9329802" y="1152394"/>
            <a:ext cx="5724396" cy="3807913"/>
          </a:xfrm>
          <a:prstGeom prst="rect">
            <a:avLst/>
          </a:prstGeom>
        </p:spPr>
        <p:txBody>
          <a:bodyPr vert="horz" wrap="none" lIns="0" tIns="0" rIns="0" bIns="0" numCol="2" spcCol="360000" rtlCol="0" anchor="ctr" anchorCtr="0">
            <a:normAutofit/>
          </a:bodyPr>
          <a:lstStyle/>
          <a:p>
            <a:pPr>
              <a:spcBef>
                <a:spcPts val="1200"/>
              </a:spcBef>
            </a:pPr>
            <a:r>
              <a:rPr lang="en-AU" sz="2000" kern="100" spc="-25" dirty="0">
                <a:solidFill>
                  <a:srgbClr val="333132"/>
                </a:solidFill>
                <a:effectLst/>
                <a:latin typeface="Calibri" panose="020F0502020204030204" pitchFamily="34" charset="0"/>
                <a:ea typeface="Times New Roman" panose="02020603050405020304" pitchFamily="18" charset="0"/>
                <a:cs typeface="Calibri" panose="020F0502020204030204" pitchFamily="34" charset="0"/>
              </a:rPr>
              <a:t>In Real World, patients with myeloma have worse treatment  outcomes than in RCT: new approach is needed</a:t>
            </a:r>
            <a:endParaRPr lang="en-AU" sz="2000" kern="10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algn="l">
              <a:spcBef>
                <a:spcPts val="1200"/>
              </a:spcBef>
            </a:pPr>
            <a:endParaRPr lang="en-AU" sz="1800" dirty="0"/>
          </a:p>
        </p:txBody>
      </p:sp>
      <p:sp>
        <p:nvSpPr>
          <p:cNvPr id="9" name="TextBox 8">
            <a:extLst>
              <a:ext uri="{FF2B5EF4-FFF2-40B4-BE49-F238E27FC236}">
                <a16:creationId xmlns:a16="http://schemas.microsoft.com/office/drawing/2014/main" id="{00528450-0AD4-37C2-3037-F0004DA3630B}"/>
              </a:ext>
            </a:extLst>
          </p:cNvPr>
          <p:cNvSpPr txBox="1"/>
          <p:nvPr/>
        </p:nvSpPr>
        <p:spPr>
          <a:xfrm>
            <a:off x="801664" y="1152394"/>
            <a:ext cx="3331923" cy="914400"/>
          </a:xfrm>
          <a:prstGeom prst="rect">
            <a:avLst/>
          </a:prstGeom>
        </p:spPr>
        <p:txBody>
          <a:bodyPr vert="horz" wrap="none" lIns="0" tIns="0" rIns="0" bIns="0" numCol="2" spcCol="360000" rtlCol="0" anchor="ctr" anchorCtr="0">
            <a:normAutofit/>
          </a:bodyPr>
          <a:lstStyle/>
          <a:p>
            <a:pPr algn="l">
              <a:spcBef>
                <a:spcPts val="1200"/>
              </a:spcBef>
            </a:pPr>
            <a:r>
              <a:rPr lang="en-AU" sz="2400" b="1" dirty="0"/>
              <a:t>DIABETES</a:t>
            </a:r>
            <a:endParaRPr lang="en-AU" sz="1800" b="1" dirty="0"/>
          </a:p>
        </p:txBody>
      </p:sp>
      <p:sp>
        <p:nvSpPr>
          <p:cNvPr id="10" name="TextBox 9">
            <a:extLst>
              <a:ext uri="{FF2B5EF4-FFF2-40B4-BE49-F238E27FC236}">
                <a16:creationId xmlns:a16="http://schemas.microsoft.com/office/drawing/2014/main" id="{C45DA414-2345-FA53-085D-56037DCFB7A6}"/>
              </a:ext>
            </a:extLst>
          </p:cNvPr>
          <p:cNvSpPr txBox="1"/>
          <p:nvPr/>
        </p:nvSpPr>
        <p:spPr>
          <a:xfrm>
            <a:off x="9329802" y="1152394"/>
            <a:ext cx="3331923" cy="914400"/>
          </a:xfrm>
          <a:prstGeom prst="rect">
            <a:avLst/>
          </a:prstGeom>
        </p:spPr>
        <p:txBody>
          <a:bodyPr vert="horz" wrap="none" lIns="0" tIns="0" rIns="0" bIns="0" numCol="2" spcCol="360000" rtlCol="0" anchor="ctr" anchorCtr="0">
            <a:normAutofit/>
          </a:bodyPr>
          <a:lstStyle/>
          <a:p>
            <a:pPr algn="l">
              <a:spcBef>
                <a:spcPts val="1200"/>
              </a:spcBef>
            </a:pPr>
            <a:r>
              <a:rPr lang="en-AU" sz="2400" b="1" dirty="0"/>
              <a:t>ONCOLOGY</a:t>
            </a:r>
            <a:endParaRPr lang="en-AU" sz="1800" b="1" dirty="0"/>
          </a:p>
        </p:txBody>
      </p:sp>
    </p:spTree>
    <p:extLst>
      <p:ext uri="{BB962C8B-B14F-4D97-AF65-F5344CB8AC3E}">
        <p14:creationId xmlns:p14="http://schemas.microsoft.com/office/powerpoint/2010/main" val="350770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60A99-9D07-4077-B846-A8F85B0750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6C75E0-BC1F-D9AE-F637-F1AD10903139}"/>
              </a:ext>
            </a:extLst>
          </p:cNvPr>
          <p:cNvSpPr>
            <a:spLocks noGrp="1"/>
          </p:cNvSpPr>
          <p:nvPr>
            <p:ph type="title"/>
          </p:nvPr>
        </p:nvSpPr>
        <p:spPr/>
        <p:txBody>
          <a:bodyPr/>
          <a:lstStyle/>
          <a:p>
            <a:r>
              <a:rPr lang="en-AU" dirty="0" err="1"/>
              <a:t>Intervenciones</a:t>
            </a:r>
            <a:r>
              <a:rPr lang="en-AU" dirty="0"/>
              <a:t> </a:t>
            </a:r>
            <a:r>
              <a:rPr lang="en-AU" dirty="0" err="1"/>
              <a:t>individuales</a:t>
            </a:r>
            <a:r>
              <a:rPr lang="en-AU" dirty="0"/>
              <a:t> </a:t>
            </a:r>
            <a:r>
              <a:rPr lang="en-AU" dirty="0" err="1"/>
              <a:t>complejas</a:t>
            </a:r>
            <a:r>
              <a:rPr lang="en-AU" dirty="0"/>
              <a:t> e </a:t>
            </a:r>
            <a:r>
              <a:rPr lang="en-AU" dirty="0" err="1"/>
              <a:t>intervenciones</a:t>
            </a:r>
            <a:r>
              <a:rPr lang="en-AU" dirty="0"/>
              <a:t> </a:t>
            </a:r>
            <a:r>
              <a:rPr lang="en-AU" dirty="0" err="1"/>
              <a:t>organizativas</a:t>
            </a:r>
            <a:endParaRPr lang="en-AU" dirty="0"/>
          </a:p>
        </p:txBody>
      </p:sp>
      <p:sp>
        <p:nvSpPr>
          <p:cNvPr id="10" name="TextBox 9">
            <a:extLst>
              <a:ext uri="{FF2B5EF4-FFF2-40B4-BE49-F238E27FC236}">
                <a16:creationId xmlns:a16="http://schemas.microsoft.com/office/drawing/2014/main" id="{B7A996D4-2929-8127-BA49-5B059D399747}"/>
              </a:ext>
            </a:extLst>
          </p:cNvPr>
          <p:cNvSpPr txBox="1"/>
          <p:nvPr/>
        </p:nvSpPr>
        <p:spPr>
          <a:xfrm>
            <a:off x="653910" y="1811628"/>
            <a:ext cx="22533430" cy="785740"/>
          </a:xfrm>
          <a:prstGeom prst="rect">
            <a:avLst/>
          </a:prstGeom>
        </p:spPr>
        <p:txBody>
          <a:bodyPr vert="horz" wrap="none" lIns="0" tIns="0" rIns="0" bIns="0" numCol="2" spcCol="360000" rtlCol="0" anchor="ctr" anchorCtr="0">
            <a:normAutofit fontScale="85000" lnSpcReduction="10000"/>
          </a:bodyPr>
          <a:lstStyle/>
          <a:p>
            <a:pPr algn="l"/>
            <a:endParaRPr lang="en-AU" sz="2400" b="0" i="0" u="none" strike="noStrike" baseline="0" dirty="0">
              <a:solidFill>
                <a:srgbClr val="000000"/>
              </a:solidFill>
              <a:latin typeface="Calibri" panose="020F0502020204030204" pitchFamily="34" charset="0"/>
            </a:endParaRPr>
          </a:p>
          <a:p>
            <a:r>
              <a:rPr lang="es-ES" sz="2400" b="1" i="0" u="none" strike="noStrike" baseline="0" dirty="0">
                <a:latin typeface="Calibri" panose="020F0502020204030204" pitchFamily="34" charset="0"/>
              </a:rPr>
              <a:t>Intervenciones </a:t>
            </a:r>
            <a:r>
              <a:rPr lang="es-ES" sz="2400" b="1" i="0" u="none" strike="noStrike" baseline="0" dirty="0" err="1">
                <a:latin typeface="Calibri" panose="020F0502020204030204" pitchFamily="34" charset="0"/>
              </a:rPr>
              <a:t>transdiagnósticas</a:t>
            </a:r>
            <a:r>
              <a:rPr lang="es-ES" sz="2400" b="0" i="0" u="none" strike="noStrike" baseline="0" dirty="0">
                <a:latin typeface="Calibri" panose="020F0502020204030204" pitchFamily="34" charset="0"/>
              </a:rPr>
              <a:t> en prevención primaria de TM infanto-juvenil</a:t>
            </a:r>
            <a:r>
              <a:rPr lang="es-ES" sz="2400" dirty="0">
                <a:latin typeface="Calibri" panose="020F0502020204030204" pitchFamily="34" charset="0"/>
              </a:rPr>
              <a:t>es</a:t>
            </a:r>
            <a:r>
              <a:rPr lang="es-ES" sz="2400" b="0" i="0" u="none" strike="noStrike" baseline="0" dirty="0">
                <a:latin typeface="Calibri" panose="020F0502020204030204" pitchFamily="34" charset="0"/>
              </a:rPr>
              <a:t>      </a:t>
            </a:r>
            <a:r>
              <a:rPr lang="es-ES" sz="2400" b="1" i="0" u="none" strike="noStrike" baseline="0" dirty="0">
                <a:latin typeface="Calibri" panose="020F0502020204030204" pitchFamily="34" charset="0"/>
              </a:rPr>
              <a:t>NO RECOMENDADAS</a:t>
            </a:r>
          </a:p>
          <a:p>
            <a:endParaRPr lang="es-ES" sz="2400" dirty="0">
              <a:latin typeface="Calibri" panose="020F0502020204030204" pitchFamily="34" charset="0"/>
            </a:endParaRPr>
          </a:p>
          <a:p>
            <a:endParaRPr lang="en-AU" sz="2400" dirty="0"/>
          </a:p>
        </p:txBody>
      </p:sp>
      <p:sp>
        <p:nvSpPr>
          <p:cNvPr id="12" name="TextBox 11">
            <a:extLst>
              <a:ext uri="{FF2B5EF4-FFF2-40B4-BE49-F238E27FC236}">
                <a16:creationId xmlns:a16="http://schemas.microsoft.com/office/drawing/2014/main" id="{4079E0A1-CFE3-7BAA-C663-2D08F24B7022}"/>
              </a:ext>
            </a:extLst>
          </p:cNvPr>
          <p:cNvSpPr txBox="1"/>
          <p:nvPr/>
        </p:nvSpPr>
        <p:spPr>
          <a:xfrm>
            <a:off x="1102342" y="2263932"/>
            <a:ext cx="8911709" cy="914400"/>
          </a:xfrm>
          <a:prstGeom prst="rect">
            <a:avLst/>
          </a:prstGeom>
        </p:spPr>
        <p:txBody>
          <a:bodyPr vert="horz" wrap="none" lIns="0" tIns="0" rIns="0" bIns="0" numCol="2" spcCol="360000" rtlCol="0" anchor="ctr" anchorCtr="0">
            <a:normAutofit/>
          </a:bodyPr>
          <a:lstStyle/>
          <a:p>
            <a:pPr algn="l"/>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r>
              <a:rPr lang="en-AU" sz="1800" b="0" i="0" u="none" strike="noStrike" baseline="0" dirty="0">
                <a:latin typeface="Calibri" panose="020F0502020204030204" pitchFamily="34" charset="0"/>
              </a:rPr>
              <a:t>-  MYRIAD (</a:t>
            </a:r>
            <a:r>
              <a:rPr lang="en-AU" sz="1800" b="0" i="0" u="none" strike="noStrike" baseline="0" dirty="0" err="1">
                <a:latin typeface="Calibri" panose="020F0502020204030204" pitchFamily="34" charset="0"/>
              </a:rPr>
              <a:t>Kuyken</a:t>
            </a:r>
            <a:r>
              <a:rPr lang="en-AU" sz="1800" b="0" i="0" u="none" strike="noStrike" baseline="0" dirty="0">
                <a:latin typeface="Calibri" panose="020F0502020204030204" pitchFamily="34" charset="0"/>
              </a:rPr>
              <a:t> et al., 2022): </a:t>
            </a:r>
          </a:p>
          <a:p>
            <a:pPr algn="l"/>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endParaRPr lang="en-AU" sz="1800" b="0" i="0" u="none" strike="noStrike" baseline="0" dirty="0">
              <a:latin typeface="Calibri" panose="020F0502020204030204" pitchFamily="34" charset="0"/>
            </a:endParaRPr>
          </a:p>
          <a:p>
            <a:pPr algn="l">
              <a:spcBef>
                <a:spcPts val="1200"/>
              </a:spcBef>
            </a:pPr>
            <a:endParaRPr lang="en-AU" sz="1800" dirty="0"/>
          </a:p>
        </p:txBody>
      </p:sp>
      <p:sp>
        <p:nvSpPr>
          <p:cNvPr id="13" name="TextBox 12">
            <a:extLst>
              <a:ext uri="{FF2B5EF4-FFF2-40B4-BE49-F238E27FC236}">
                <a16:creationId xmlns:a16="http://schemas.microsoft.com/office/drawing/2014/main" id="{A36F3045-8667-2E2F-8212-157377F71F4F}"/>
              </a:ext>
            </a:extLst>
          </p:cNvPr>
          <p:cNvSpPr txBox="1"/>
          <p:nvPr/>
        </p:nvSpPr>
        <p:spPr>
          <a:xfrm>
            <a:off x="4197990" y="2645150"/>
            <a:ext cx="15849600" cy="914400"/>
          </a:xfrm>
          <a:prstGeom prst="rect">
            <a:avLst/>
          </a:prstGeom>
        </p:spPr>
        <p:txBody>
          <a:bodyPr vert="horz" wrap="none" lIns="0" tIns="0" rIns="0" bIns="0" numCol="2" spcCol="360000" rtlCol="0" anchor="ctr" anchorCtr="0">
            <a:normAutofit/>
          </a:bodyPr>
          <a:lstStyle/>
          <a:p>
            <a:pPr>
              <a:spcBef>
                <a:spcPts val="1200"/>
              </a:spcBef>
            </a:pPr>
            <a:r>
              <a:rPr lang="es-ES" sz="1800" b="0" i="0" u="none" strike="noStrike" baseline="0" dirty="0">
                <a:latin typeface="Calibri" panose="020F0502020204030204" pitchFamily="34" charset="0"/>
              </a:rPr>
              <a:t>10 sesiones de psicoeducación y práctica de mindfulness. </a:t>
            </a:r>
          </a:p>
          <a:p>
            <a:pPr algn="l">
              <a:spcBef>
                <a:spcPts val="1200"/>
              </a:spcBef>
            </a:pPr>
            <a:endParaRPr lang="en-AU" sz="1800" dirty="0"/>
          </a:p>
        </p:txBody>
      </p:sp>
      <p:sp>
        <p:nvSpPr>
          <p:cNvPr id="14" name="TextBox 13">
            <a:extLst>
              <a:ext uri="{FF2B5EF4-FFF2-40B4-BE49-F238E27FC236}">
                <a16:creationId xmlns:a16="http://schemas.microsoft.com/office/drawing/2014/main" id="{5F77B715-D858-3087-5703-4FBE699E11CC}"/>
              </a:ext>
            </a:extLst>
          </p:cNvPr>
          <p:cNvSpPr txBox="1"/>
          <p:nvPr/>
        </p:nvSpPr>
        <p:spPr>
          <a:xfrm>
            <a:off x="2491409" y="3067878"/>
            <a:ext cx="9011478" cy="914400"/>
          </a:xfrm>
          <a:prstGeom prst="rect">
            <a:avLst/>
          </a:prstGeom>
        </p:spPr>
        <p:txBody>
          <a:bodyPr vert="horz" wrap="none" lIns="0" tIns="0" rIns="0" bIns="0" numCol="2" spcCol="360000" rtlCol="0" anchor="ctr" anchorCtr="0">
            <a:normAutofit/>
          </a:bodyPr>
          <a:lstStyle/>
          <a:p>
            <a:pPr algn="l">
              <a:spcBef>
                <a:spcPts val="1200"/>
              </a:spcBef>
            </a:pPr>
            <a:endParaRPr lang="en-AU" sz="1800" dirty="0"/>
          </a:p>
        </p:txBody>
      </p:sp>
      <p:sp>
        <p:nvSpPr>
          <p:cNvPr id="16" name="TextBox 15">
            <a:extLst>
              <a:ext uri="{FF2B5EF4-FFF2-40B4-BE49-F238E27FC236}">
                <a16:creationId xmlns:a16="http://schemas.microsoft.com/office/drawing/2014/main" id="{465C61F7-0EF7-495D-AAA7-14A9BA99E762}"/>
              </a:ext>
            </a:extLst>
          </p:cNvPr>
          <p:cNvSpPr txBox="1"/>
          <p:nvPr/>
        </p:nvSpPr>
        <p:spPr>
          <a:xfrm>
            <a:off x="977153" y="3018707"/>
            <a:ext cx="11807686" cy="677108"/>
          </a:xfrm>
          <a:prstGeom prst="rect">
            <a:avLst/>
          </a:prstGeom>
          <a:noFill/>
        </p:spPr>
        <p:txBody>
          <a:bodyPr wrap="square">
            <a:spAutoFit/>
          </a:bodyPr>
          <a:lstStyle/>
          <a:p>
            <a:pPr algn="l"/>
            <a:endParaRPr lang="en-AU" sz="1000" b="0" i="0" u="none" strike="noStrike" baseline="0" dirty="0">
              <a:solidFill>
                <a:srgbClr val="000000"/>
              </a:solidFill>
              <a:latin typeface="Calibri" panose="020F0502020204030204" pitchFamily="34" charset="0"/>
            </a:endParaRPr>
          </a:p>
          <a:p>
            <a:endParaRPr lang="en-AU" sz="1000" b="0" i="0" u="none" strike="noStrike" baseline="0" dirty="0">
              <a:latin typeface="Calibri" panose="020F0502020204030204" pitchFamily="34" charset="0"/>
            </a:endParaRPr>
          </a:p>
          <a:p>
            <a:r>
              <a:rPr lang="en-AU" sz="1800" b="0" i="1" u="none" strike="noStrike" baseline="0" dirty="0">
                <a:latin typeface="Calibri" panose="020F0502020204030204" pitchFamily="34" charset="0"/>
              </a:rPr>
              <a:t>- </a:t>
            </a:r>
            <a:r>
              <a:rPr lang="en-AU" sz="1800" b="0" u="none" strike="noStrike" baseline="0" dirty="0">
                <a:latin typeface="Calibri" panose="020F0502020204030204" pitchFamily="34" charset="0"/>
              </a:rPr>
              <a:t>CLIMATE SCHOOLS</a:t>
            </a:r>
            <a:r>
              <a:rPr lang="en-AU" sz="1800" b="0" i="1" u="none" strike="noStrike" baseline="0" dirty="0">
                <a:latin typeface="Calibri" panose="020F0502020204030204" pitchFamily="34" charset="0"/>
              </a:rPr>
              <a:t> </a:t>
            </a:r>
            <a:r>
              <a:rPr lang="en-AU" sz="1800" b="0" i="0" u="none" strike="noStrike" baseline="0" dirty="0">
                <a:latin typeface="Calibri" panose="020F0502020204030204" pitchFamily="34" charset="0"/>
              </a:rPr>
              <a:t>(Andrews et al., 2022 </a:t>
            </a:r>
          </a:p>
        </p:txBody>
      </p:sp>
      <p:sp>
        <p:nvSpPr>
          <p:cNvPr id="17" name="TextBox 16">
            <a:extLst>
              <a:ext uri="{FF2B5EF4-FFF2-40B4-BE49-F238E27FC236}">
                <a16:creationId xmlns:a16="http://schemas.microsoft.com/office/drawing/2014/main" id="{5AC00433-434D-66D4-11BA-279B180A5B6C}"/>
              </a:ext>
            </a:extLst>
          </p:cNvPr>
          <p:cNvSpPr txBox="1"/>
          <p:nvPr/>
        </p:nvSpPr>
        <p:spPr>
          <a:xfrm>
            <a:off x="5257051" y="2773436"/>
            <a:ext cx="10005391" cy="914400"/>
          </a:xfrm>
          <a:prstGeom prst="rect">
            <a:avLst/>
          </a:prstGeom>
        </p:spPr>
        <p:txBody>
          <a:bodyPr vert="horz" wrap="none" lIns="0" tIns="0" rIns="0" bIns="0" numCol="2" spcCol="360000" rtlCol="0" anchor="ctr" anchorCtr="0">
            <a:normAutofit/>
          </a:bodyPr>
          <a:lstStyle/>
          <a:p>
            <a:pPr algn="l"/>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r>
              <a:rPr lang="es-ES" sz="1800" b="0" i="0" u="none" strike="noStrike" baseline="0" dirty="0">
                <a:latin typeface="Calibri" panose="020F0502020204030204" pitchFamily="34" charset="0"/>
              </a:rPr>
              <a:t>6 sesiones de CBT interactivas (40 minutos). </a:t>
            </a:r>
          </a:p>
          <a:p>
            <a:pPr algn="l">
              <a:spcBef>
                <a:spcPts val="1200"/>
              </a:spcBef>
            </a:pPr>
            <a:endParaRPr lang="en-AU" sz="1800" dirty="0"/>
          </a:p>
        </p:txBody>
      </p:sp>
      <p:sp>
        <p:nvSpPr>
          <p:cNvPr id="18" name="TextBox 17">
            <a:extLst>
              <a:ext uri="{FF2B5EF4-FFF2-40B4-BE49-F238E27FC236}">
                <a16:creationId xmlns:a16="http://schemas.microsoft.com/office/drawing/2014/main" id="{31CBBD14-6D59-FC1D-6252-DECD048D70F0}"/>
              </a:ext>
            </a:extLst>
          </p:cNvPr>
          <p:cNvSpPr txBox="1"/>
          <p:nvPr/>
        </p:nvSpPr>
        <p:spPr>
          <a:xfrm>
            <a:off x="977153" y="3688017"/>
            <a:ext cx="18258182" cy="954107"/>
          </a:xfrm>
          <a:prstGeom prst="rect">
            <a:avLst/>
          </a:prstGeom>
          <a:noFill/>
        </p:spPr>
        <p:txBody>
          <a:bodyPr wrap="square">
            <a:spAutoFit/>
          </a:bodyPr>
          <a:lstStyle/>
          <a:p>
            <a:pPr algn="l"/>
            <a:endParaRPr lang="en-AU" sz="1000" b="0" i="0" u="none" strike="noStrike" baseline="0" dirty="0">
              <a:solidFill>
                <a:srgbClr val="000000"/>
              </a:solidFill>
              <a:latin typeface="Calibri" panose="020F0502020204030204" pitchFamily="34" charset="0"/>
            </a:endParaRPr>
          </a:p>
          <a:p>
            <a:endParaRPr lang="en-AU" sz="1000" b="0" i="0" u="none" strike="noStrike" baseline="0" dirty="0">
              <a:latin typeface="Calibri" panose="020F0502020204030204" pitchFamily="34" charset="0"/>
            </a:endParaRPr>
          </a:p>
          <a:p>
            <a:pPr algn="l"/>
            <a:r>
              <a:rPr lang="en-AU" sz="1800" b="0" i="1" u="none" strike="noStrike" baseline="0" dirty="0">
                <a:latin typeface="Calibri" panose="020F0502020204030204" pitchFamily="34" charset="0"/>
              </a:rPr>
              <a:t>- </a:t>
            </a:r>
            <a:r>
              <a:rPr lang="en-AU" sz="1800" b="0" u="none" strike="noStrike" baseline="0" dirty="0">
                <a:latin typeface="Calibri" panose="020F0502020204030204" pitchFamily="34" charset="0"/>
              </a:rPr>
              <a:t>WISE TEENS</a:t>
            </a:r>
            <a:r>
              <a:rPr lang="en-AU" sz="1800" b="0" i="1" u="none" strike="noStrike" baseline="0" dirty="0">
                <a:latin typeface="Calibri" panose="020F0502020204030204" pitchFamily="34" charset="0"/>
              </a:rPr>
              <a:t> </a:t>
            </a:r>
            <a:r>
              <a:rPr lang="en-AU" sz="1800" b="0" i="0" u="none" strike="noStrike" baseline="0" dirty="0">
                <a:latin typeface="Calibri" panose="020F0502020204030204" pitchFamily="34" charset="0"/>
              </a:rPr>
              <a:t>(Harvey et al., 2023)</a:t>
            </a:r>
          </a:p>
          <a:p>
            <a:endParaRPr lang="en-AU" sz="1800" b="0" i="0" u="none" strike="noStrike" baseline="0" dirty="0">
              <a:latin typeface="Calibri" panose="020F0502020204030204" pitchFamily="34" charset="0"/>
            </a:endParaRPr>
          </a:p>
        </p:txBody>
      </p:sp>
      <p:sp>
        <p:nvSpPr>
          <p:cNvPr id="19" name="TextBox 18">
            <a:extLst>
              <a:ext uri="{FF2B5EF4-FFF2-40B4-BE49-F238E27FC236}">
                <a16:creationId xmlns:a16="http://schemas.microsoft.com/office/drawing/2014/main" id="{6F0ABE6B-F494-1DAF-0BF1-ABFD7C4CB4E6}"/>
              </a:ext>
            </a:extLst>
          </p:cNvPr>
          <p:cNvSpPr txBox="1"/>
          <p:nvPr/>
        </p:nvSpPr>
        <p:spPr>
          <a:xfrm>
            <a:off x="4658696" y="3458309"/>
            <a:ext cx="9236765" cy="914400"/>
          </a:xfrm>
          <a:prstGeom prst="rect">
            <a:avLst/>
          </a:prstGeom>
        </p:spPr>
        <p:txBody>
          <a:bodyPr vert="horz" wrap="none" lIns="0" tIns="0" rIns="0" bIns="0" numCol="2" spcCol="360000" rtlCol="0" anchor="ctr" anchorCtr="0">
            <a:normAutofit/>
          </a:bodyPr>
          <a:lstStyle/>
          <a:p>
            <a:pPr algn="l"/>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r>
              <a:rPr lang="es-ES" sz="1800" b="0" i="0" u="none" strike="noStrike" baseline="0" dirty="0">
                <a:latin typeface="Calibri" panose="020F0502020204030204" pitchFamily="34" charset="0"/>
              </a:rPr>
              <a:t>8 sesiones de DBT grupal (50-60 minutos). </a:t>
            </a:r>
          </a:p>
          <a:p>
            <a:pPr algn="l">
              <a:spcBef>
                <a:spcPts val="1200"/>
              </a:spcBef>
            </a:pPr>
            <a:endParaRPr lang="en-AU" sz="1800" dirty="0"/>
          </a:p>
        </p:txBody>
      </p:sp>
      <p:sp>
        <p:nvSpPr>
          <p:cNvPr id="20" name="TextBox 19">
            <a:extLst>
              <a:ext uri="{FF2B5EF4-FFF2-40B4-BE49-F238E27FC236}">
                <a16:creationId xmlns:a16="http://schemas.microsoft.com/office/drawing/2014/main" id="{38AE4F13-B177-56F6-976B-94ED22330BB3}"/>
              </a:ext>
            </a:extLst>
          </p:cNvPr>
          <p:cNvSpPr txBox="1"/>
          <p:nvPr/>
        </p:nvSpPr>
        <p:spPr>
          <a:xfrm>
            <a:off x="653910" y="4285680"/>
            <a:ext cx="22533430" cy="785740"/>
          </a:xfrm>
          <a:prstGeom prst="rect">
            <a:avLst/>
          </a:prstGeom>
        </p:spPr>
        <p:txBody>
          <a:bodyPr vert="horz" wrap="none" lIns="0" tIns="0" rIns="0" bIns="0" numCol="2" spcCol="360000" rtlCol="0" anchor="ctr" anchorCtr="0">
            <a:normAutofit fontScale="92500" lnSpcReduction="20000"/>
          </a:bodyPr>
          <a:lstStyle/>
          <a:p>
            <a:pPr algn="l"/>
            <a:endParaRPr lang="en-AU" sz="2400" b="0" i="0" u="none" strike="noStrike" baseline="0" dirty="0">
              <a:solidFill>
                <a:srgbClr val="000000"/>
              </a:solidFill>
              <a:latin typeface="Calibri" panose="020F0502020204030204" pitchFamily="34" charset="0"/>
            </a:endParaRPr>
          </a:p>
          <a:p>
            <a:r>
              <a:rPr lang="es-ES" sz="2400" b="1" i="0" u="none" strike="noStrike" baseline="0" dirty="0">
                <a:latin typeface="Calibri" panose="020F0502020204030204" pitchFamily="34" charset="0"/>
              </a:rPr>
              <a:t>Es</a:t>
            </a:r>
            <a:r>
              <a:rPr lang="es-ES" sz="2000" b="1" dirty="0">
                <a:latin typeface="Calibri" panose="020F0502020204030204" pitchFamily="34" charset="0"/>
              </a:rPr>
              <a:t>trategias nacionales de prevención de suicidio </a:t>
            </a:r>
            <a:r>
              <a:rPr lang="es-ES" sz="2000" dirty="0">
                <a:latin typeface="Calibri" panose="020F0502020204030204" pitchFamily="34" charset="0"/>
              </a:rPr>
              <a:t>(46 </a:t>
            </a:r>
            <a:r>
              <a:rPr lang="es-ES" sz="2000" dirty="0" err="1">
                <a:latin typeface="Calibri" panose="020F0502020204030204" pitchFamily="34" charset="0"/>
              </a:rPr>
              <a:t>paises</a:t>
            </a:r>
            <a:r>
              <a:rPr lang="es-ES" sz="2000" dirty="0">
                <a:latin typeface="Calibri" panose="020F0502020204030204" pitchFamily="34" charset="0"/>
              </a:rPr>
              <a:t>) 	</a:t>
            </a:r>
            <a:r>
              <a:rPr lang="es-ES" sz="2000" b="1" i="0" u="none" strike="noStrike" baseline="0" dirty="0">
                <a:latin typeface="Calibri" panose="020F0502020204030204" pitchFamily="34" charset="0"/>
              </a:rPr>
              <a:t>                                          NO EFECTIVAS </a:t>
            </a:r>
            <a:r>
              <a:rPr lang="es-ES" sz="2000" dirty="0">
                <a:latin typeface="Calibri" panose="020F0502020204030204" pitchFamily="34" charset="0"/>
              </a:rPr>
              <a:t>			</a:t>
            </a:r>
            <a:endParaRPr lang="es-ES" sz="2000" b="1" i="0" u="none" strike="noStrike" baseline="0" dirty="0">
              <a:latin typeface="Calibri" panose="020F0502020204030204" pitchFamily="34" charset="0"/>
            </a:endParaRPr>
          </a:p>
          <a:p>
            <a:endParaRPr lang="es-ES" sz="2000" dirty="0">
              <a:latin typeface="Calibri" panose="020F0502020204030204" pitchFamily="34" charset="0"/>
            </a:endParaRPr>
          </a:p>
          <a:p>
            <a:endParaRPr lang="es-ES" sz="2400" dirty="0">
              <a:latin typeface="Calibri" panose="020F0502020204030204" pitchFamily="34" charset="0"/>
            </a:endParaRPr>
          </a:p>
          <a:p>
            <a:endParaRPr lang="en-AU" sz="2400" dirty="0"/>
          </a:p>
        </p:txBody>
      </p:sp>
      <p:sp>
        <p:nvSpPr>
          <p:cNvPr id="21" name="TextBox 20">
            <a:extLst>
              <a:ext uri="{FF2B5EF4-FFF2-40B4-BE49-F238E27FC236}">
                <a16:creationId xmlns:a16="http://schemas.microsoft.com/office/drawing/2014/main" id="{FF6F0572-B17C-A2D5-0B94-71285A5D6AF2}"/>
              </a:ext>
            </a:extLst>
          </p:cNvPr>
          <p:cNvSpPr txBox="1"/>
          <p:nvPr/>
        </p:nvSpPr>
        <p:spPr>
          <a:xfrm>
            <a:off x="977153" y="4968574"/>
            <a:ext cx="22429694" cy="914400"/>
          </a:xfrm>
          <a:prstGeom prst="rect">
            <a:avLst/>
          </a:prstGeom>
        </p:spPr>
        <p:txBody>
          <a:bodyPr vert="horz" wrap="none" lIns="0" tIns="0" rIns="0" bIns="0" numCol="2" spcCol="360000" rtlCol="0" anchor="ctr" anchorCtr="0">
            <a:normAutofit/>
          </a:bodyPr>
          <a:lstStyle/>
          <a:p>
            <a:pPr>
              <a:spcBef>
                <a:spcPts val="1200"/>
              </a:spcBef>
            </a:pPr>
            <a:r>
              <a:rPr lang="es-ES" sz="1800" b="0" i="0" u="none" strike="noStrike" baseline="0" dirty="0">
                <a:latin typeface="Calibri" panose="020F0502020204030204" pitchFamily="34" charset="0"/>
              </a:rPr>
              <a:t> - NSPP (</a:t>
            </a:r>
            <a:r>
              <a:rPr lang="en-GB" b="0" i="0" u="none" strike="noStrike" baseline="0" dirty="0"/>
              <a:t>N</a:t>
            </a:r>
            <a:r>
              <a:rPr lang="en-GB" sz="1800" dirty="0">
                <a:effectLst/>
                <a:ea typeface="Aptos" panose="020B0004020202020204" pitchFamily="34" charset="0"/>
              </a:rPr>
              <a:t>ational suicide prevention strategy with specific objectives </a:t>
            </a:r>
            <a:r>
              <a:rPr lang="en-GB" dirty="0">
                <a:ea typeface="Aptos" panose="020B0004020202020204" pitchFamily="34" charset="0"/>
              </a:rPr>
              <a:t>- </a:t>
            </a:r>
            <a:r>
              <a:rPr lang="en-GB" sz="1800" dirty="0">
                <a:effectLst/>
                <a:ea typeface="Aptos" panose="020B0004020202020204" pitchFamily="34" charset="0"/>
              </a:rPr>
              <a:t>9 countries)  </a:t>
            </a:r>
            <a:r>
              <a:rPr lang="es-ES" sz="1800" b="0" i="0" u="none" strike="noStrike" baseline="0" dirty="0"/>
              <a:t>(Canal-Rivero et al, in </a:t>
            </a:r>
            <a:r>
              <a:rPr lang="es-ES" sz="1800" b="0" i="0" u="none" strike="noStrike" baseline="0" dirty="0" err="1"/>
              <a:t>press</a:t>
            </a:r>
            <a:r>
              <a:rPr lang="es-ES" sz="1800" b="0" i="0" u="none" strike="noStrike" baseline="0" dirty="0"/>
              <a:t>)</a:t>
            </a:r>
          </a:p>
          <a:p>
            <a:pPr algn="l">
              <a:spcBef>
                <a:spcPts val="1200"/>
              </a:spcBef>
            </a:pPr>
            <a:endParaRPr lang="en-AU" sz="1800" dirty="0"/>
          </a:p>
        </p:txBody>
      </p:sp>
      <p:sp>
        <p:nvSpPr>
          <p:cNvPr id="2" name="TextBox 1">
            <a:extLst>
              <a:ext uri="{FF2B5EF4-FFF2-40B4-BE49-F238E27FC236}">
                <a16:creationId xmlns:a16="http://schemas.microsoft.com/office/drawing/2014/main" id="{D15F1740-A210-63DA-081C-AC56773EFC35}"/>
              </a:ext>
            </a:extLst>
          </p:cNvPr>
          <p:cNvSpPr txBox="1"/>
          <p:nvPr/>
        </p:nvSpPr>
        <p:spPr>
          <a:xfrm>
            <a:off x="653910" y="5490104"/>
            <a:ext cx="22533430" cy="785740"/>
          </a:xfrm>
          <a:prstGeom prst="rect">
            <a:avLst/>
          </a:prstGeom>
        </p:spPr>
        <p:txBody>
          <a:bodyPr vert="horz" wrap="none" lIns="0" tIns="0" rIns="0" bIns="0" numCol="2" spcCol="360000" rtlCol="0" anchor="ctr" anchorCtr="0">
            <a:normAutofit/>
          </a:bodyPr>
          <a:lstStyle/>
          <a:p>
            <a:pPr algn="l"/>
            <a:endParaRPr lang="en-AU" sz="2400" b="0" i="0" u="none" strike="noStrike" baseline="0" dirty="0">
              <a:solidFill>
                <a:srgbClr val="000000"/>
              </a:solidFill>
              <a:latin typeface="Calibri" panose="020F0502020204030204" pitchFamily="34" charset="0"/>
            </a:endParaRPr>
          </a:p>
          <a:p>
            <a:r>
              <a:rPr lang="es-ES" sz="2000" b="1" i="0" u="none" strike="noStrike" baseline="0" dirty="0">
                <a:latin typeface="Calibri" panose="020F0502020204030204" pitchFamily="34" charset="0"/>
              </a:rPr>
              <a:t>Intervenciones digitales en la prevención de trastornos </a:t>
            </a:r>
            <a:r>
              <a:rPr lang="es-ES" sz="2000" dirty="0">
                <a:latin typeface="Calibri" panose="020F0502020204030204" pitchFamily="34" charset="0"/>
              </a:rPr>
              <a:t>	</a:t>
            </a:r>
            <a:r>
              <a:rPr lang="es-ES" sz="2000" b="1" i="0" u="none" strike="noStrike" baseline="0" dirty="0">
                <a:latin typeface="Calibri" panose="020F0502020204030204" pitchFamily="34" charset="0"/>
              </a:rPr>
              <a:t>                         FALTA EVIDENCIA</a:t>
            </a:r>
            <a:r>
              <a:rPr lang="es-ES" sz="2000" dirty="0">
                <a:latin typeface="Calibri" panose="020F0502020204030204" pitchFamily="34" charset="0"/>
              </a:rPr>
              <a:t>	</a:t>
            </a:r>
            <a:endParaRPr lang="es-ES" sz="2000" b="1" i="0" u="none" strike="noStrike" baseline="0" dirty="0">
              <a:latin typeface="Calibri" panose="020F0502020204030204" pitchFamily="34" charset="0"/>
            </a:endParaRPr>
          </a:p>
          <a:p>
            <a:endParaRPr lang="es-ES" sz="2000" dirty="0">
              <a:latin typeface="Calibri" panose="020F0502020204030204" pitchFamily="34" charset="0"/>
            </a:endParaRPr>
          </a:p>
          <a:p>
            <a:endParaRPr lang="es-ES" sz="2400" dirty="0">
              <a:latin typeface="Calibri" panose="020F0502020204030204" pitchFamily="34" charset="0"/>
            </a:endParaRPr>
          </a:p>
          <a:p>
            <a:endParaRPr lang="en-AU" sz="2400" dirty="0"/>
          </a:p>
        </p:txBody>
      </p:sp>
      <p:sp>
        <p:nvSpPr>
          <p:cNvPr id="4" name="TextBox 3">
            <a:extLst>
              <a:ext uri="{FF2B5EF4-FFF2-40B4-BE49-F238E27FC236}">
                <a16:creationId xmlns:a16="http://schemas.microsoft.com/office/drawing/2014/main" id="{B08A8E0A-DDA4-60F1-6782-0809A01B89EA}"/>
              </a:ext>
            </a:extLst>
          </p:cNvPr>
          <p:cNvSpPr txBox="1"/>
          <p:nvPr/>
        </p:nvSpPr>
        <p:spPr>
          <a:xfrm>
            <a:off x="991696" y="5835930"/>
            <a:ext cx="8911709" cy="914400"/>
          </a:xfrm>
          <a:prstGeom prst="rect">
            <a:avLst/>
          </a:prstGeom>
        </p:spPr>
        <p:txBody>
          <a:bodyPr vert="horz" wrap="none" lIns="0" tIns="0" rIns="0" bIns="0" numCol="2" spcCol="360000" rtlCol="0" anchor="ctr" anchorCtr="0">
            <a:normAutofit/>
          </a:bodyPr>
          <a:lstStyle/>
          <a:p>
            <a:pPr algn="l"/>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r>
              <a:rPr lang="en-AU" sz="1800" b="0" i="0" u="none" strike="noStrike" baseline="0" dirty="0">
                <a:latin typeface="Calibri" panose="020F0502020204030204" pitchFamily="34" charset="0"/>
              </a:rPr>
              <a:t>-  </a:t>
            </a:r>
            <a:r>
              <a:rPr lang="en-AU" dirty="0">
                <a:latin typeface="Calibri" panose="020F0502020204030204" pitchFamily="34" charset="0"/>
              </a:rPr>
              <a:t>EMPOWER   /  </a:t>
            </a:r>
            <a:r>
              <a:rPr lang="en-AU" dirty="0" err="1">
                <a:latin typeface="Calibri" panose="020F0502020204030204" pitchFamily="34" charset="0"/>
              </a:rPr>
              <a:t>eCOMPARED</a:t>
            </a:r>
            <a:endParaRPr lang="en-AU" sz="1800" b="0" i="0" u="none" strike="noStrike" baseline="0" dirty="0">
              <a:solidFill>
                <a:srgbClr val="000000"/>
              </a:solidFill>
              <a:latin typeface="Calibri" panose="020F0502020204030204" pitchFamily="34" charset="0"/>
            </a:endParaRPr>
          </a:p>
          <a:p>
            <a:endParaRPr lang="en-AU" sz="1800" b="0" i="0" u="none" strike="noStrike" baseline="0" dirty="0">
              <a:latin typeface="Calibri" panose="020F0502020204030204" pitchFamily="34" charset="0"/>
            </a:endParaRPr>
          </a:p>
          <a:p>
            <a:endParaRPr lang="en-AU" sz="1800" b="0" i="0" u="none" strike="noStrike" baseline="0" dirty="0">
              <a:latin typeface="Calibri" panose="020F0502020204030204" pitchFamily="34" charset="0"/>
            </a:endParaRPr>
          </a:p>
          <a:p>
            <a:pPr algn="l">
              <a:spcBef>
                <a:spcPts val="1200"/>
              </a:spcBef>
            </a:pPr>
            <a:endParaRPr lang="en-AU" sz="1800" dirty="0"/>
          </a:p>
        </p:txBody>
      </p:sp>
    </p:spTree>
    <p:extLst>
      <p:ext uri="{BB962C8B-B14F-4D97-AF65-F5344CB8AC3E}">
        <p14:creationId xmlns:p14="http://schemas.microsoft.com/office/powerpoint/2010/main" val="4227849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A546D-1D16-BDCB-B0A5-A3590C2021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E7AE86-161B-F883-31F7-00BA3C5195C8}"/>
              </a:ext>
            </a:extLst>
          </p:cNvPr>
          <p:cNvSpPr txBox="1">
            <a:spLocks/>
          </p:cNvSpPr>
          <p:nvPr/>
        </p:nvSpPr>
        <p:spPr>
          <a:xfrm>
            <a:off x="618565" y="175722"/>
            <a:ext cx="8332694" cy="662782"/>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AU" dirty="0"/>
              <a:t>Comparative effectiveness:  </a:t>
            </a:r>
            <a:r>
              <a:rPr lang="en-AU" dirty="0" err="1"/>
              <a:t>eCOMPARED</a:t>
            </a:r>
            <a:r>
              <a:rPr lang="en-AU" dirty="0"/>
              <a:t> </a:t>
            </a:r>
          </a:p>
        </p:txBody>
      </p:sp>
      <p:sp>
        <p:nvSpPr>
          <p:cNvPr id="3" name="TextBox 2">
            <a:extLst>
              <a:ext uri="{FF2B5EF4-FFF2-40B4-BE49-F238E27FC236}">
                <a16:creationId xmlns:a16="http://schemas.microsoft.com/office/drawing/2014/main" id="{CFF2F6EC-2C07-9F53-5C1F-32DC72AD98CD}"/>
              </a:ext>
            </a:extLst>
          </p:cNvPr>
          <p:cNvSpPr txBox="1"/>
          <p:nvPr/>
        </p:nvSpPr>
        <p:spPr>
          <a:xfrm>
            <a:off x="618565" y="930912"/>
            <a:ext cx="10874188" cy="646331"/>
          </a:xfrm>
          <a:prstGeom prst="rect">
            <a:avLst/>
          </a:prstGeom>
          <a:noFill/>
        </p:spPr>
        <p:txBody>
          <a:bodyPr wrap="square">
            <a:spAutoFit/>
          </a:bodyPr>
          <a:lstStyle/>
          <a:p>
            <a:r>
              <a:rPr lang="en-AU" dirty="0">
                <a:solidFill>
                  <a:srgbClr val="747474"/>
                </a:solidFill>
                <a:latin typeface="Lato" panose="020F0502020204030203" pitchFamily="34" charset="0"/>
              </a:rPr>
              <a:t>CER </a:t>
            </a:r>
            <a:r>
              <a:rPr lang="en-AU" b="0" i="0" dirty="0">
                <a:solidFill>
                  <a:srgbClr val="747474"/>
                </a:solidFill>
                <a:effectLst/>
                <a:latin typeface="Lato" panose="020F0502020204030203" pitchFamily="34" charset="0"/>
              </a:rPr>
              <a:t>in different mental care settings on the (cost-) effectiveness of blended internet-based treatment for depression in comparison with standard care</a:t>
            </a:r>
            <a:endParaRPr lang="en-AU" dirty="0"/>
          </a:p>
        </p:txBody>
      </p:sp>
      <p:sp>
        <p:nvSpPr>
          <p:cNvPr id="4" name="TextBox 3">
            <a:extLst>
              <a:ext uri="{FF2B5EF4-FFF2-40B4-BE49-F238E27FC236}">
                <a16:creationId xmlns:a16="http://schemas.microsoft.com/office/drawing/2014/main" id="{65FA1713-5B44-F462-89BA-1B994C6EC714}"/>
              </a:ext>
            </a:extLst>
          </p:cNvPr>
          <p:cNvSpPr txBox="1"/>
          <p:nvPr/>
        </p:nvSpPr>
        <p:spPr>
          <a:xfrm>
            <a:off x="618565" y="1857464"/>
            <a:ext cx="27862306" cy="4558553"/>
          </a:xfrm>
          <a:prstGeom prst="rect">
            <a:avLst/>
          </a:prstGeom>
        </p:spPr>
        <p:txBody>
          <a:bodyPr vert="horz" wrap="none" lIns="0" tIns="0" rIns="0" bIns="0" numCol="2" spcCol="360000" rtlCol="0" anchor="ctr" anchorCtr="0">
            <a:normAutofit/>
          </a:bodyPr>
          <a:lstStyle/>
          <a:p>
            <a:pPr algn="l">
              <a:spcBef>
                <a:spcPts val="1200"/>
              </a:spcBef>
            </a:pPr>
            <a:r>
              <a:rPr lang="en-AU" dirty="0">
                <a:solidFill>
                  <a:srgbClr val="747474"/>
                </a:solidFill>
                <a:latin typeface="Lato" panose="020F0502020204030203" pitchFamily="34" charset="0"/>
              </a:rPr>
              <a:t>Prior knowledge base: Framework, Reviews (Scoping, mapping and systematic reviews), </a:t>
            </a:r>
          </a:p>
          <a:p>
            <a:pPr algn="l">
              <a:spcBef>
                <a:spcPts val="1200"/>
              </a:spcBef>
            </a:pPr>
            <a:r>
              <a:rPr lang="en-AU" dirty="0">
                <a:solidFill>
                  <a:srgbClr val="747474"/>
                </a:solidFill>
                <a:latin typeface="Lato" panose="020F0502020204030203" pitchFamily="34" charset="0"/>
              </a:rPr>
              <a:t>     	Protocol, Barriers and Facilitators</a:t>
            </a:r>
          </a:p>
          <a:p>
            <a:pPr algn="l">
              <a:spcBef>
                <a:spcPts val="1200"/>
              </a:spcBef>
            </a:pPr>
            <a:r>
              <a:rPr lang="en-AU" dirty="0">
                <a:solidFill>
                  <a:srgbClr val="747474"/>
                </a:solidFill>
                <a:latin typeface="Lato" panose="020F0502020204030203" pitchFamily="34" charset="0"/>
              </a:rPr>
              <a:t>Evaluation: including PRO and PRE, attitudes (acceptability)</a:t>
            </a:r>
          </a:p>
          <a:p>
            <a:pPr>
              <a:spcBef>
                <a:spcPts val="1200"/>
              </a:spcBef>
            </a:pPr>
            <a:r>
              <a:rPr lang="en-AU" dirty="0">
                <a:solidFill>
                  <a:srgbClr val="747474"/>
                </a:solidFill>
                <a:latin typeface="Lato" panose="020F0502020204030203" pitchFamily="34" charset="0"/>
              </a:rPr>
              <a:t>Mixed Analysis: </a:t>
            </a:r>
            <a:r>
              <a:rPr lang="en-AU" b="0" i="0" dirty="0">
                <a:solidFill>
                  <a:srgbClr val="747474"/>
                </a:solidFill>
                <a:effectLst/>
                <a:latin typeface="Lato" panose="020F0502020204030203" pitchFamily="34" charset="0"/>
              </a:rPr>
              <a:t>ecological momentary assessment dat</a:t>
            </a:r>
            <a:r>
              <a:rPr lang="en-AU" dirty="0">
                <a:solidFill>
                  <a:srgbClr val="747474"/>
                </a:solidFill>
                <a:latin typeface="Lato" panose="020F0502020204030203" pitchFamily="34" charset="0"/>
              </a:rPr>
              <a:t>a, </a:t>
            </a:r>
            <a:r>
              <a:rPr lang="en-AU" b="0" i="0" dirty="0">
                <a:solidFill>
                  <a:srgbClr val="747474"/>
                </a:solidFill>
                <a:effectLst/>
                <a:latin typeface="Lato" panose="020F0502020204030203" pitchFamily="34" charset="0"/>
              </a:rPr>
              <a:t> multi-relational data mining / qualitative content analysis</a:t>
            </a:r>
            <a:endParaRPr lang="en-AU" dirty="0">
              <a:solidFill>
                <a:srgbClr val="747474"/>
              </a:solidFill>
              <a:latin typeface="Lato" panose="020F0502020204030203" pitchFamily="34" charset="0"/>
            </a:endParaRPr>
          </a:p>
          <a:p>
            <a:pPr>
              <a:spcBef>
                <a:spcPts val="1200"/>
              </a:spcBef>
            </a:pPr>
            <a:r>
              <a:rPr lang="en-AU" dirty="0">
                <a:solidFill>
                  <a:srgbClr val="747474"/>
                </a:solidFill>
                <a:latin typeface="Lato" panose="020F0502020204030203" pitchFamily="34" charset="0"/>
              </a:rPr>
              <a:t>Modelling (agent-based modelling, predictive modelling , forecasting)</a:t>
            </a:r>
          </a:p>
          <a:p>
            <a:pPr>
              <a:spcBef>
                <a:spcPts val="1200"/>
              </a:spcBef>
            </a:pPr>
            <a:r>
              <a:rPr lang="en-AU" dirty="0">
                <a:solidFill>
                  <a:srgbClr val="747474"/>
                </a:solidFill>
                <a:latin typeface="Lato" panose="020F0502020204030203" pitchFamily="34" charset="0"/>
              </a:rPr>
              <a:t>Randomised non-inferiority trial</a:t>
            </a:r>
          </a:p>
          <a:p>
            <a:pPr>
              <a:spcBef>
                <a:spcPts val="1200"/>
              </a:spcBef>
            </a:pPr>
            <a:r>
              <a:rPr lang="en-AU" b="0" i="0" dirty="0">
                <a:solidFill>
                  <a:srgbClr val="747474"/>
                </a:solidFill>
                <a:effectLst/>
                <a:latin typeface="Lato" panose="020F0502020204030203" pitchFamily="34" charset="0"/>
              </a:rPr>
              <a:t>Discrete event simulation modelling of long term cost-effectiveness – extrapolation </a:t>
            </a:r>
            <a:r>
              <a:rPr lang="en-AU" b="0" i="0" dirty="0" err="1">
                <a:solidFill>
                  <a:srgbClr val="747474"/>
                </a:solidFill>
                <a:effectLst/>
                <a:latin typeface="Lato" panose="020F0502020204030203" pitchFamily="34" charset="0"/>
              </a:rPr>
              <a:t>RnIT</a:t>
            </a:r>
            <a:endParaRPr lang="en-AU" dirty="0">
              <a:solidFill>
                <a:srgbClr val="747474"/>
              </a:solidFill>
              <a:latin typeface="Lato" panose="020F0502020204030203" pitchFamily="34" charset="0"/>
            </a:endParaRPr>
          </a:p>
          <a:p>
            <a:pPr>
              <a:spcBef>
                <a:spcPts val="1200"/>
              </a:spcBef>
            </a:pPr>
            <a:r>
              <a:rPr lang="en-AU" dirty="0">
                <a:solidFill>
                  <a:srgbClr val="505050"/>
                </a:solidFill>
                <a:latin typeface="helvetica" panose="020B0604020202020204" pitchFamily="34" charset="0"/>
              </a:rPr>
              <a:t>	- </a:t>
            </a:r>
            <a:r>
              <a:rPr lang="en-AU" i="1" dirty="0">
                <a:solidFill>
                  <a:srgbClr val="505050"/>
                </a:solidFill>
                <a:latin typeface="helvetica" panose="020B0604020202020204" pitchFamily="34" charset="0"/>
              </a:rPr>
              <a:t>T</a:t>
            </a:r>
            <a:r>
              <a:rPr lang="en-AU" b="0" i="1" dirty="0">
                <a:solidFill>
                  <a:srgbClr val="505050"/>
                </a:solidFill>
                <a:effectLst/>
                <a:latin typeface="helvetica" panose="020B0604020202020204" pitchFamily="34" charset="0"/>
              </a:rPr>
              <a:t>here are no significant differences in QALYs or societal costs between </a:t>
            </a:r>
            <a:r>
              <a:rPr lang="en-AU" b="0" i="1" dirty="0" err="1">
                <a:solidFill>
                  <a:srgbClr val="505050"/>
                </a:solidFill>
                <a:effectLst/>
                <a:latin typeface="helvetica" panose="020B0604020202020204" pitchFamily="34" charset="0"/>
              </a:rPr>
              <a:t>bCBT</a:t>
            </a:r>
            <a:r>
              <a:rPr lang="en-AU" b="0" i="1" dirty="0">
                <a:solidFill>
                  <a:srgbClr val="505050"/>
                </a:solidFill>
                <a:effectLst/>
                <a:latin typeface="helvetica" panose="020B0604020202020204" pitchFamily="34" charset="0"/>
              </a:rPr>
              <a:t> and TAU</a:t>
            </a:r>
          </a:p>
          <a:p>
            <a:pPr>
              <a:spcBef>
                <a:spcPts val="1200"/>
              </a:spcBef>
            </a:pPr>
            <a:r>
              <a:rPr lang="en-AU" i="1" dirty="0">
                <a:solidFill>
                  <a:srgbClr val="505050"/>
                </a:solidFill>
                <a:latin typeface="helvetica" panose="020B0604020202020204" pitchFamily="34" charset="0"/>
              </a:rPr>
              <a:t>	- </a:t>
            </a:r>
            <a:r>
              <a:rPr lang="en-AU" b="0" i="1" dirty="0">
                <a:solidFill>
                  <a:srgbClr val="505050"/>
                </a:solidFill>
                <a:effectLst/>
                <a:latin typeface="helvetica" panose="020B0604020202020204" pitchFamily="34" charset="0"/>
              </a:rPr>
              <a:t>CBT cannot be considered cost-effective as compared to TAU. </a:t>
            </a:r>
          </a:p>
          <a:p>
            <a:pPr>
              <a:spcBef>
                <a:spcPts val="1200"/>
              </a:spcBef>
            </a:pPr>
            <a:r>
              <a:rPr lang="en-AU" i="1" dirty="0">
                <a:solidFill>
                  <a:srgbClr val="505050"/>
                </a:solidFill>
                <a:latin typeface="helvetica" panose="020B0604020202020204" pitchFamily="34" charset="0"/>
              </a:rPr>
              <a:t>	- Caution due to high </a:t>
            </a:r>
            <a:r>
              <a:rPr lang="en-AU" i="1" dirty="0" err="1">
                <a:solidFill>
                  <a:srgbClr val="505050"/>
                </a:solidFill>
                <a:latin typeface="helvetica" panose="020B0604020202020204" pitchFamily="34" charset="0"/>
              </a:rPr>
              <a:t>uncertanty</a:t>
            </a:r>
            <a:endParaRPr lang="en-AU" b="0" i="1" dirty="0">
              <a:solidFill>
                <a:srgbClr val="505050"/>
              </a:solidFill>
              <a:effectLst/>
              <a:latin typeface="helvetica" panose="020B0604020202020204" pitchFamily="34" charset="0"/>
            </a:endParaRPr>
          </a:p>
          <a:p>
            <a:pPr>
              <a:spcBef>
                <a:spcPts val="1200"/>
              </a:spcBef>
            </a:pPr>
            <a:endParaRPr lang="en-AU" dirty="0">
              <a:solidFill>
                <a:srgbClr val="505050"/>
              </a:solidFill>
              <a:latin typeface="helvetica" panose="020B0604020202020204" pitchFamily="34" charset="0"/>
            </a:endParaRPr>
          </a:p>
          <a:p>
            <a:pPr>
              <a:spcBef>
                <a:spcPts val="1200"/>
              </a:spcBef>
            </a:pPr>
            <a:endParaRPr lang="en-AU" b="0" i="0" dirty="0">
              <a:solidFill>
                <a:srgbClr val="505050"/>
              </a:solidFill>
              <a:effectLst/>
              <a:latin typeface="helvetica" panose="020B0604020202020204" pitchFamily="34" charset="0"/>
            </a:endParaRPr>
          </a:p>
          <a:p>
            <a:pPr>
              <a:spcBef>
                <a:spcPts val="1200"/>
              </a:spcBef>
            </a:pPr>
            <a:endParaRPr lang="en-AU" dirty="0">
              <a:solidFill>
                <a:srgbClr val="505050"/>
              </a:solidFill>
              <a:latin typeface="helvetica" panose="020B0604020202020204" pitchFamily="34" charset="0"/>
            </a:endParaRPr>
          </a:p>
          <a:p>
            <a:pPr algn="l">
              <a:spcBef>
                <a:spcPts val="1200"/>
              </a:spcBef>
            </a:pPr>
            <a:endParaRPr lang="en-AU" sz="1800" dirty="0"/>
          </a:p>
        </p:txBody>
      </p:sp>
      <p:sp>
        <p:nvSpPr>
          <p:cNvPr id="7" name="TextBox 6">
            <a:extLst>
              <a:ext uri="{FF2B5EF4-FFF2-40B4-BE49-F238E27FC236}">
                <a16:creationId xmlns:a16="http://schemas.microsoft.com/office/drawing/2014/main" id="{86226E0C-ED44-47A8-0A6F-712DB3A3E300}"/>
              </a:ext>
            </a:extLst>
          </p:cNvPr>
          <p:cNvSpPr txBox="1"/>
          <p:nvPr/>
        </p:nvSpPr>
        <p:spPr>
          <a:xfrm>
            <a:off x="51547" y="6157629"/>
            <a:ext cx="12088906" cy="1077218"/>
          </a:xfrm>
          <a:prstGeom prst="rect">
            <a:avLst/>
          </a:prstGeom>
          <a:noFill/>
        </p:spPr>
        <p:txBody>
          <a:bodyPr wrap="square">
            <a:spAutoFit/>
          </a:bodyPr>
          <a:lstStyle/>
          <a:p>
            <a:pPr algn="l">
              <a:buFont typeface="Arial" panose="020B0604020202020204" pitchFamily="34" charset="0"/>
              <a:buChar char="•"/>
            </a:pPr>
            <a:r>
              <a:rPr lang="en-AU" sz="1400" dirty="0"/>
              <a:t>O'Connell et al. </a:t>
            </a:r>
            <a:r>
              <a:rPr lang="en-AU" sz="1400" b="0" i="0" dirty="0">
                <a:solidFill>
                  <a:srgbClr val="747474"/>
                </a:solidFill>
                <a:effectLst/>
                <a:latin typeface="Lato" panose="020F0502020204030203" pitchFamily="34" charset="0"/>
              </a:rPr>
              <a:t>Discrete event simulation modelling of long term cost-effectiveness of internet-based blended cognitive behavioural therapy for major depressive disorder: Extrapolation of the E-Compared randomised controlled trial. </a:t>
            </a:r>
            <a:r>
              <a:rPr lang="en-AU" sz="1400" b="0" i="1" dirty="0">
                <a:solidFill>
                  <a:srgbClr val="747474"/>
                </a:solidFill>
                <a:effectLst/>
                <a:latin typeface="Lato" panose="020F0502020204030203" pitchFamily="34" charset="0"/>
              </a:rPr>
              <a:t>Value in Health</a:t>
            </a:r>
            <a:r>
              <a:rPr lang="en-AU" sz="1400" b="0" i="0" dirty="0">
                <a:solidFill>
                  <a:srgbClr val="747474"/>
                </a:solidFill>
                <a:effectLst/>
                <a:latin typeface="Lato" panose="020F0502020204030203" pitchFamily="34" charset="0"/>
              </a:rPr>
              <a:t>, </a:t>
            </a:r>
            <a:r>
              <a:rPr lang="en-AU" sz="1400" b="0" i="1" dirty="0">
                <a:solidFill>
                  <a:srgbClr val="747474"/>
                </a:solidFill>
                <a:effectLst/>
                <a:latin typeface="Lato" panose="020F0502020204030203" pitchFamily="34" charset="0"/>
              </a:rPr>
              <a:t>20</a:t>
            </a:r>
            <a:r>
              <a:rPr lang="en-AU" sz="1400" b="0" i="0" dirty="0">
                <a:solidFill>
                  <a:srgbClr val="747474"/>
                </a:solidFill>
                <a:effectLst/>
                <a:latin typeface="Lato" panose="020F0502020204030203" pitchFamily="34" charset="0"/>
              </a:rPr>
              <a:t>(9), A403.</a:t>
            </a:r>
          </a:p>
          <a:p>
            <a:br>
              <a:rPr lang="en-AU" b="0" i="0" dirty="0">
                <a:solidFill>
                  <a:srgbClr val="747474"/>
                </a:solidFill>
                <a:effectLst/>
                <a:latin typeface="Lato" panose="020F0502020204030203" pitchFamily="34" charset="0"/>
              </a:rPr>
            </a:br>
            <a:endParaRPr lang="en-AU" dirty="0"/>
          </a:p>
        </p:txBody>
      </p:sp>
    </p:spTree>
    <p:extLst>
      <p:ext uri="{BB962C8B-B14F-4D97-AF65-F5344CB8AC3E}">
        <p14:creationId xmlns:p14="http://schemas.microsoft.com/office/powerpoint/2010/main" val="1631797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59CD24-D6DB-B0B3-6759-95070A140263}"/>
              </a:ext>
            </a:extLst>
          </p:cNvPr>
          <p:cNvPicPr>
            <a:picLocks noChangeAspect="1"/>
          </p:cNvPicPr>
          <p:nvPr/>
        </p:nvPicPr>
        <p:blipFill>
          <a:blip r:embed="rId2"/>
          <a:stretch>
            <a:fillRect/>
          </a:stretch>
        </p:blipFill>
        <p:spPr>
          <a:xfrm>
            <a:off x="587504" y="2329084"/>
            <a:ext cx="7263482" cy="1976379"/>
          </a:xfrm>
          <a:prstGeom prst="rect">
            <a:avLst/>
          </a:prstGeom>
          <a:ln>
            <a:solidFill>
              <a:schemeClr val="tx1"/>
            </a:solidFill>
          </a:ln>
        </p:spPr>
      </p:pic>
      <p:pic>
        <p:nvPicPr>
          <p:cNvPr id="9" name="Picture 8">
            <a:extLst>
              <a:ext uri="{FF2B5EF4-FFF2-40B4-BE49-F238E27FC236}">
                <a16:creationId xmlns:a16="http://schemas.microsoft.com/office/drawing/2014/main" id="{3A3F124D-2C1B-3F78-14C0-29BBE61FF80C}"/>
              </a:ext>
            </a:extLst>
          </p:cNvPr>
          <p:cNvPicPr>
            <a:picLocks noChangeAspect="1"/>
          </p:cNvPicPr>
          <p:nvPr/>
        </p:nvPicPr>
        <p:blipFill>
          <a:blip r:embed="rId3"/>
          <a:stretch>
            <a:fillRect/>
          </a:stretch>
        </p:blipFill>
        <p:spPr>
          <a:xfrm>
            <a:off x="376834" y="239651"/>
            <a:ext cx="6516710" cy="1945532"/>
          </a:xfrm>
          <a:prstGeom prst="rect">
            <a:avLst/>
          </a:prstGeom>
          <a:ln>
            <a:solidFill>
              <a:schemeClr val="tx1"/>
            </a:solidFill>
          </a:ln>
        </p:spPr>
      </p:pic>
      <p:pic>
        <p:nvPicPr>
          <p:cNvPr id="10" name="Picture 2" descr="C:\Users\LUIS\Dropbox\Arch13_Fotos\Fotos diapos\Fotos Luis Salvador\LS_Hokusai.jpg">
            <a:extLst>
              <a:ext uri="{FF2B5EF4-FFF2-40B4-BE49-F238E27FC236}">
                <a16:creationId xmlns:a16="http://schemas.microsoft.com/office/drawing/2014/main" id="{14612420-F10D-1A0C-4B7F-8637CB4EA246}"/>
              </a:ext>
            </a:extLst>
          </p:cNvPr>
          <p:cNvPicPr>
            <a:picLocks noChangeAspect="1" noChangeArrowheads="1"/>
          </p:cNvPicPr>
          <p:nvPr/>
        </p:nvPicPr>
        <p:blipFill>
          <a:blip r:embed="rId4" cstate="print"/>
          <a:srcRect/>
          <a:stretch>
            <a:fillRect/>
          </a:stretch>
        </p:blipFill>
        <p:spPr bwMode="auto">
          <a:xfrm>
            <a:off x="8812081" y="3115461"/>
            <a:ext cx="3379919" cy="5606406"/>
          </a:xfrm>
          <a:prstGeom prst="rect">
            <a:avLst/>
          </a:prstGeom>
          <a:noFill/>
          <a:ln w="9525">
            <a:noFill/>
            <a:miter lim="800000"/>
            <a:headEnd/>
            <a:tailEnd/>
          </a:ln>
        </p:spPr>
      </p:pic>
      <p:pic>
        <p:nvPicPr>
          <p:cNvPr id="7" name="Picture 6">
            <a:extLst>
              <a:ext uri="{FF2B5EF4-FFF2-40B4-BE49-F238E27FC236}">
                <a16:creationId xmlns:a16="http://schemas.microsoft.com/office/drawing/2014/main" id="{D91D83F1-04AA-1BF5-FA55-FD70D97A8249}"/>
              </a:ext>
            </a:extLst>
          </p:cNvPr>
          <p:cNvPicPr>
            <a:picLocks noChangeAspect="1"/>
          </p:cNvPicPr>
          <p:nvPr/>
        </p:nvPicPr>
        <p:blipFill>
          <a:blip r:embed="rId5"/>
          <a:stretch>
            <a:fillRect/>
          </a:stretch>
        </p:blipFill>
        <p:spPr>
          <a:xfrm>
            <a:off x="1046724" y="4426383"/>
            <a:ext cx="7624293" cy="2191966"/>
          </a:xfrm>
          <a:prstGeom prst="rect">
            <a:avLst/>
          </a:prstGeom>
          <a:ln>
            <a:solidFill>
              <a:schemeClr val="tx1"/>
            </a:solidFill>
          </a:ln>
        </p:spPr>
      </p:pic>
      <p:pic>
        <p:nvPicPr>
          <p:cNvPr id="11" name="Picture 2" descr="The Thinker by Rodin. In Paris museum isolated on white background , #Aff,  #Paris, #Rodin, #Thinker, #museum, #â¦ | Rodin sculpture, Rodin the thinker,  Auguste rodin">
            <a:extLst>
              <a:ext uri="{FF2B5EF4-FFF2-40B4-BE49-F238E27FC236}">
                <a16:creationId xmlns:a16="http://schemas.microsoft.com/office/drawing/2014/main" id="{ABB54261-EC45-2FED-BC59-A931ECC68B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0003" y="190517"/>
            <a:ext cx="1949963"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70390"/>
      </p:ext>
    </p:extLst>
  </p:cSld>
  <p:clrMapOvr>
    <a:masterClrMapping/>
  </p:clrMapOvr>
</p:sld>
</file>

<file path=ppt/theme/theme1.xml><?xml version="1.0" encoding="utf-8"?>
<a:theme xmlns:a="http://schemas.openxmlformats.org/drawingml/2006/main" name="Office Theme">
  <a:themeElements>
    <a:clrScheme name="UC">
      <a:dk1>
        <a:srgbClr val="414041"/>
      </a:dk1>
      <a:lt1>
        <a:srgbClr val="FFFFFF"/>
      </a:lt1>
      <a:dk2>
        <a:srgbClr val="414D61"/>
      </a:dk2>
      <a:lt2>
        <a:srgbClr val="E7E6E6"/>
      </a:lt2>
      <a:accent1>
        <a:srgbClr val="009ABC"/>
      </a:accent1>
      <a:accent2>
        <a:srgbClr val="006C91"/>
      </a:accent2>
      <a:accent3>
        <a:srgbClr val="92D6E3"/>
      </a:accent3>
      <a:accent4>
        <a:srgbClr val="00A79D"/>
      </a:accent4>
      <a:accent5>
        <a:srgbClr val="F15F5C"/>
      </a:accent5>
      <a:accent6>
        <a:srgbClr val="FFCC32"/>
      </a:accent6>
      <a:hlink>
        <a:srgbClr val="006C91"/>
      </a:hlink>
      <a:folHlink>
        <a:srgbClr val="009A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numCol="2" spcCol="360000" rtlCol="0" anchor="ctr" anchorCtr="0">
        <a:normAutofit/>
      </a:bodyPr>
      <a:lstStyle>
        <a:defPPr algn="l">
          <a:spcBef>
            <a:spcPts val="1200"/>
          </a:spcBef>
          <a:defRPr sz="1800" dirty="0"/>
        </a:defPPr>
      </a:lstStyle>
    </a:txDef>
  </a:objectDefaults>
  <a:extraClrSchemeLst/>
  <a:extLst>
    <a:ext uri="{05A4C25C-085E-4340-85A3-A5531E510DB2}">
      <thm15:themeFamily xmlns:thm15="http://schemas.microsoft.com/office/thememl/2012/main" name="UCCOR0720_Powerpoint-Corporate_PRIMARY_221415" id="{F580ABF5-520F-FF4F-9A97-9E6B00DF64C3}" vid="{8E321F9D-6948-DB41-BE12-D99DB1769B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30134</TotalTime>
  <Words>3578</Words>
  <Application>Microsoft Office PowerPoint</Application>
  <PresentationFormat>Widescreen</PresentationFormat>
  <Paragraphs>456</Paragraphs>
  <Slides>44</Slides>
  <Notes>7</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65" baseType="lpstr">
      <vt:lpstr>BlinkMacSystemFont</vt:lpstr>
      <vt:lpstr>Helvetica Neue</vt:lpstr>
      <vt:lpstr>Sabon</vt:lpstr>
      <vt:lpstr>Roboto</vt:lpstr>
      <vt:lpstr>Google Sans</vt:lpstr>
      <vt:lpstr>Source Sans Pro Regular</vt:lpstr>
      <vt:lpstr>Source Sans Pro Bold</vt:lpstr>
      <vt:lpstr>Arial</vt:lpstr>
      <vt:lpstr>Cambria</vt:lpstr>
      <vt:lpstr>Source Sans Pro SemiBold</vt:lpstr>
      <vt:lpstr>Inter</vt:lpstr>
      <vt:lpstr>Arial</vt:lpstr>
      <vt:lpstr>Calibri</vt:lpstr>
      <vt:lpstr>helvetica</vt:lpstr>
      <vt:lpstr>Lato</vt:lpstr>
      <vt:lpstr>Aptos</vt:lpstr>
      <vt:lpstr>Nexus Sans Pro</vt:lpstr>
      <vt:lpstr>Söhne</vt:lpstr>
      <vt:lpstr>Times New Roman</vt:lpstr>
      <vt:lpstr>Office Theme</vt:lpstr>
      <vt:lpstr>Acrobat Document</vt:lpstr>
      <vt:lpstr>PowerPoint Presentation</vt:lpstr>
      <vt:lpstr>Cost Analysis in Mental Health</vt:lpstr>
      <vt:lpstr>PowerPoint Presentation</vt:lpstr>
      <vt:lpstr>A VUCA WORLD</vt:lpstr>
      <vt:lpstr>PowerPoint Presentation</vt:lpstr>
      <vt:lpstr>PowerPoint Presentation</vt:lpstr>
      <vt:lpstr>Intervenciones individuales complejas e intervenciones organizativas</vt:lpstr>
      <vt:lpstr>PowerPoint Presentation</vt:lpstr>
      <vt:lpstr>PowerPoint Presentation</vt:lpstr>
      <vt:lpstr>PowerPoint Presentation</vt:lpstr>
      <vt:lpstr> “Evidence-informed Care Policy”</vt:lpstr>
      <vt:lpstr>Ontoterminology: Taxonomies and dictionaries  Ambiguity  unclarity</vt:lpstr>
      <vt:lpstr>Context  Analysis</vt:lpstr>
      <vt:lpstr>PowerPoint Presentation</vt:lpstr>
      <vt:lpstr>Healthcare Ecosystem  Research</vt:lpstr>
      <vt:lpstr>Healthcare Ecosystems Research (HER)</vt:lpstr>
      <vt:lpstr>PowerPoint Presentation</vt:lpstr>
      <vt:lpstr>PowerPoint Presentation</vt:lpstr>
      <vt:lpstr>PowerPoint Presentation</vt:lpstr>
      <vt:lpstr>HEALTHCARE ECOSYSTEM RESEARCH: Analysis of service provision  and unmet needs</vt:lpstr>
      <vt:lpstr>PowerPoint Presentation</vt:lpstr>
      <vt:lpstr>Social Network Analysis:  Reported connections  with other services in  the ACT</vt:lpstr>
      <vt:lpstr>Healthcare Ecosystems Research (HER)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GIAF Usability Ladder</vt:lpstr>
      <vt:lpstr>PowerPoint Presentation</vt:lpstr>
      <vt:lpstr>PowerPoint Presentation</vt:lpstr>
      <vt:lpstr>PowerPoint Presentation</vt:lpstr>
      <vt:lpstr>VUCA</vt:lpstr>
      <vt:lpstr>PowerPoint Presentation</vt:lpstr>
      <vt:lpstr>PowerPoint Presentation</vt:lpstr>
      <vt:lpstr>PowerPoint Presentation</vt:lpstr>
      <vt:lpstr>PowerPoint Presentation</vt:lpstr>
      <vt:lpstr>PowerPoint Presentation</vt:lpstr>
    </vt:vector>
  </TitlesOfParts>
  <Company>University of Canberra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Nicole.O'Connor</dc:creator>
  <cp:lastModifiedBy>Luis.Salvador-Carulla</cp:lastModifiedBy>
  <cp:revision>96</cp:revision>
  <dcterms:created xsi:type="dcterms:W3CDTF">2023-08-28T06:03:41Z</dcterms:created>
  <dcterms:modified xsi:type="dcterms:W3CDTF">2024-05-02T10:21:09Z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6fef03-d487-4433-8e43-6b81c0a1b7be_Enabled">
    <vt:lpwstr>true</vt:lpwstr>
  </property>
  <property fmtid="{D5CDD505-2E9C-101B-9397-08002B2CF9AE}" pid="3" name="MSIP_Label_bf6fef03-d487-4433-8e43-6b81c0a1b7be_SetDate">
    <vt:lpwstr>2023-08-28T06:33:48Z</vt:lpwstr>
  </property>
  <property fmtid="{D5CDD505-2E9C-101B-9397-08002B2CF9AE}" pid="4" name="MSIP_Label_bf6fef03-d487-4433-8e43-6b81c0a1b7be_Method">
    <vt:lpwstr>Standard</vt:lpwstr>
  </property>
  <property fmtid="{D5CDD505-2E9C-101B-9397-08002B2CF9AE}" pid="5" name="MSIP_Label_bf6fef03-d487-4433-8e43-6b81c0a1b7be_Name">
    <vt:lpwstr>Unclassified</vt:lpwstr>
  </property>
  <property fmtid="{D5CDD505-2E9C-101B-9397-08002B2CF9AE}" pid="6" name="MSIP_Label_bf6fef03-d487-4433-8e43-6b81c0a1b7be_SiteId">
    <vt:lpwstr>1daf5147-a543-4707-a2fb-2acf0b2a3936</vt:lpwstr>
  </property>
  <property fmtid="{D5CDD505-2E9C-101B-9397-08002B2CF9AE}" pid="7" name="MSIP_Label_bf6fef03-d487-4433-8e43-6b81c0a1b7be_ActionId">
    <vt:lpwstr>eabcc836-6ef4-4c84-9f92-a11ed2ff9808</vt:lpwstr>
  </property>
  <property fmtid="{D5CDD505-2E9C-101B-9397-08002B2CF9AE}" pid="8" name="MSIP_Label_bf6fef03-d487-4433-8e43-6b81c0a1b7be_ContentBits">
    <vt:lpwstr>0</vt:lpwstr>
  </property>
</Properties>
</file>