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308" r:id="rId6"/>
    <p:sldId id="264" r:id="rId7"/>
    <p:sldId id="266" r:id="rId8"/>
    <p:sldId id="307" r:id="rId9"/>
    <p:sldId id="267" r:id="rId10"/>
    <p:sldId id="268" r:id="rId11"/>
    <p:sldId id="269" r:id="rId12"/>
    <p:sldId id="274" r:id="rId13"/>
    <p:sldId id="309" r:id="rId14"/>
    <p:sldId id="276" r:id="rId15"/>
    <p:sldId id="277" r:id="rId16"/>
    <p:sldId id="278" r:id="rId17"/>
    <p:sldId id="280" r:id="rId18"/>
    <p:sldId id="282" r:id="rId19"/>
    <p:sldId id="283" r:id="rId20"/>
    <p:sldId id="310" r:id="rId21"/>
    <p:sldId id="284" r:id="rId22"/>
    <p:sldId id="311" r:id="rId23"/>
    <p:sldId id="287" r:id="rId24"/>
    <p:sldId id="288" r:id="rId25"/>
    <p:sldId id="297" r:id="rId26"/>
    <p:sldId id="298" r:id="rId27"/>
    <p:sldId id="301" r:id="rId28"/>
    <p:sldId id="302" r:id="rId29"/>
    <p:sldId id="312" r:id="rId30"/>
    <p:sldId id="313" r:id="rId31"/>
    <p:sldId id="305" r:id="rId32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eague Spartan" pitchFamily="2" charset="77"/>
      <p:regular r:id="rId38"/>
      <p:bold r:id="rId39"/>
    </p:embeddedFont>
    <p:embeddedFont>
      <p:font typeface="Montserrat" pitchFamily="2" charset="77"/>
      <p:regular r:id="rId40"/>
      <p:bold r:id="rId41"/>
      <p:italic r:id="rId42"/>
      <p:boldItalic r:id="rId43"/>
    </p:embeddedFont>
    <p:embeddedFont>
      <p:font typeface="Montserrat Classic" pitchFamily="2" charset="77"/>
      <p:regular r:id="rId44"/>
    </p:embeddedFont>
    <p:embeddedFont>
      <p:font typeface="Montserrat Classic Bold" pitchFamily="2" charset="77"/>
      <p:regular r:id="rId45"/>
      <p:bold r:id="rId46"/>
    </p:embeddedFont>
    <p:embeddedFont>
      <p:font typeface="Montserrat Extra-Bold" pitchFamily="2" charset="77"/>
      <p:regular r:id="rId47"/>
      <p:bold r:id="rId48"/>
    </p:embeddedFont>
    <p:embeddedFont>
      <p:font typeface="Montserrat Italics" pitchFamily="2" charset="77"/>
      <p:regular r:id="rId49"/>
      <p: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Open Sans Extra Bold" panose="020B0906030804020204" pitchFamily="34" charset="0"/>
      <p:regular r:id="rId55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112868" initials="u" lastIdx="3" clrIdx="0">
    <p:extLst>
      <p:ext uri="{19B8F6BF-5375-455C-9EA6-DF929625EA0E}">
        <p15:presenceInfo xmlns:p15="http://schemas.microsoft.com/office/powerpoint/2012/main" userId="S-1-5-21-2697634656-2189097653-1241744350-114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83672" autoAdjust="0"/>
  </p:normalViewPr>
  <p:slideViewPr>
    <p:cSldViewPr>
      <p:cViewPr>
        <p:scale>
          <a:sx n="68" d="100"/>
          <a:sy n="68" d="100"/>
        </p:scale>
        <p:origin x="90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93DCB-5ACD-497B-9979-4D65896845E1}" type="datetimeFigureOut">
              <a:rPr lang="ca-ES" smtClean="0"/>
              <a:t>8/7/23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A304-26E5-42DA-A2C8-71470C9BD43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001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Aquí faria una d’aquestes dues coses: o bé expliquem breument què investiguen aquestes recerques que citem, o bé eliminem la </a:t>
            </a:r>
            <a:r>
              <a:rPr lang="ca-ES" dirty="0" err="1"/>
              <a:t>diapo</a:t>
            </a:r>
            <a:r>
              <a:rPr lang="ca-ES" dirty="0"/>
              <a:t> i deixem el títol com a frase afegida en alguna de les diapositives anteriors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326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266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103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569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148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991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824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09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7A304-26E5-42DA-A2C8-71470C9BD430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699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9400" y="6864297"/>
            <a:ext cx="5638800" cy="16549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934200" y="6403050"/>
            <a:ext cx="882891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en-US" sz="2700" spc="35" dirty="0">
                <a:solidFill>
                  <a:srgbClr val="000000"/>
                </a:solidFill>
                <a:latin typeface="Montserrat Italics"/>
              </a:rPr>
              <a:t>A joint venture between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9200" y="8829444"/>
            <a:ext cx="15773400" cy="752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2"/>
              </a:lnSpc>
            </a:pPr>
            <a:r>
              <a:rPr lang="en-US" sz="2400" b="1" dirty="0">
                <a:solidFill>
                  <a:srgbClr val="000000"/>
                </a:solidFill>
                <a:latin typeface="Montserrat" pitchFamily="2" charset="77"/>
              </a:rPr>
              <a:t>Authors: 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Xavier Ramon,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Aleix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 Martí-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Danés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Reinald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Besalú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Carles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 Pont-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Sorribes</a:t>
            </a:r>
            <a:endParaRPr lang="en-US" sz="2400" dirty="0">
              <a:solidFill>
                <a:srgbClr val="000000"/>
              </a:solidFill>
              <a:latin typeface="Montserrat" pitchFamily="2" charset="77"/>
            </a:endParaRPr>
          </a:p>
          <a:p>
            <a:pPr algn="ctr">
              <a:lnSpc>
                <a:spcPts val="3002"/>
              </a:lnSpc>
            </a:pP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Universitat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Pompeu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77"/>
              </a:rPr>
              <a:t>Fabra</a:t>
            </a:r>
            <a:r>
              <a:rPr lang="en-US" sz="2400" dirty="0">
                <a:solidFill>
                  <a:srgbClr val="000000"/>
                </a:solidFill>
                <a:latin typeface="Montserrat" pitchFamily="2" charset="77"/>
              </a:rPr>
              <a:t>, Spain)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4904" y="4543774"/>
            <a:ext cx="16522546" cy="1439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677" spc="60" dirty="0">
                <a:solidFill>
                  <a:srgbClr val="000000"/>
                </a:solidFill>
                <a:latin typeface="Montserrat Extra-Bold"/>
              </a:rPr>
              <a:t>Disinformation among older adults: analyzing the impact of fact-checking on news credibility</a:t>
            </a: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55C88C1B-B429-4F92-86CD-5CBC3864C4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97171" y="237581"/>
            <a:ext cx="5708779" cy="3874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EDB7E-9640-6765-AE12-CA9649DDF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4" y="7107956"/>
            <a:ext cx="8470136" cy="14385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6637"/>
            <a:ext cx="6014796" cy="88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s-ES_tradnl" sz="5600" dirty="0">
                <a:solidFill>
                  <a:srgbClr val="000000"/>
                </a:solidFill>
                <a:latin typeface="Montserrat Classic Bold"/>
              </a:rPr>
              <a:t> 4 </a:t>
            </a:r>
            <a:r>
              <a:rPr lang="es-ES_tradnl" sz="5600" dirty="0" err="1">
                <a:solidFill>
                  <a:srgbClr val="000000"/>
                </a:solidFill>
                <a:latin typeface="Montserrat Classic Bold"/>
              </a:rPr>
              <a:t>Topics</a:t>
            </a:r>
            <a:r>
              <a:rPr lang="es-ES_tradnl" sz="5600" dirty="0">
                <a:solidFill>
                  <a:srgbClr val="000000"/>
                </a:solidFill>
                <a:latin typeface="Montserrat Classic Bold"/>
              </a:rPr>
              <a:t> 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19200" y="2583139"/>
            <a:ext cx="6817262" cy="6817262"/>
            <a:chOff x="0" y="0"/>
            <a:chExt cx="3241040" cy="3241040"/>
          </a:xfrm>
        </p:grpSpPr>
        <p:sp>
          <p:nvSpPr>
            <p:cNvPr id="4" name="Freeform 4"/>
            <p:cNvSpPr/>
            <p:nvPr/>
          </p:nvSpPr>
          <p:spPr>
            <a:xfrm>
              <a:off x="6350" y="6350"/>
              <a:ext cx="3228340" cy="180340"/>
            </a:xfrm>
            <a:custGeom>
              <a:avLst/>
              <a:gdLst/>
              <a:ahLst/>
              <a:cxnLst/>
              <a:rect l="l" t="t" r="r" b="b"/>
              <a:pathLst>
                <a:path w="3228340" h="180340">
                  <a:moveTo>
                    <a:pt x="0" y="0"/>
                  </a:moveTo>
                  <a:lnTo>
                    <a:pt x="3228340" y="0"/>
                  </a:lnTo>
                  <a:lnTo>
                    <a:pt x="3228340" y="180340"/>
                  </a:lnTo>
                  <a:lnTo>
                    <a:pt x="0" y="180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" y="193040"/>
              <a:ext cx="3228340" cy="3041650"/>
            </a:xfrm>
            <a:custGeom>
              <a:avLst/>
              <a:gdLst/>
              <a:ahLst/>
              <a:cxnLst/>
              <a:rect l="l" t="t" r="r" b="b"/>
              <a:pathLst>
                <a:path w="3228340" h="3041650">
                  <a:moveTo>
                    <a:pt x="3228340" y="3041650"/>
                  </a:moveTo>
                  <a:lnTo>
                    <a:pt x="0" y="3041650"/>
                  </a:lnTo>
                  <a:lnTo>
                    <a:pt x="0" y="0"/>
                  </a:lnTo>
                  <a:lnTo>
                    <a:pt x="3228340" y="0"/>
                  </a:lnTo>
                  <a:lnTo>
                    <a:pt x="3228340" y="3041650"/>
                  </a:lnTo>
                  <a:close/>
                </a:path>
              </a:pathLst>
            </a:custGeom>
            <a:blipFill>
              <a:blip r:embed="rId2"/>
              <a:stretch>
                <a:fillRect b="-2239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241040" cy="3241040"/>
            </a:xfrm>
            <a:custGeom>
              <a:avLst/>
              <a:gdLst/>
              <a:ahLst/>
              <a:cxnLst/>
              <a:rect l="l" t="t" r="r" b="b"/>
              <a:pathLst>
                <a:path w="3241040" h="3241040">
                  <a:moveTo>
                    <a:pt x="0" y="0"/>
                  </a:moveTo>
                  <a:lnTo>
                    <a:pt x="0" y="3241040"/>
                  </a:lnTo>
                  <a:lnTo>
                    <a:pt x="3241040" y="3241040"/>
                  </a:lnTo>
                  <a:lnTo>
                    <a:pt x="3241040" y="0"/>
                  </a:lnTo>
                  <a:lnTo>
                    <a:pt x="0" y="0"/>
                  </a:lnTo>
                  <a:close/>
                  <a:moveTo>
                    <a:pt x="3228340" y="12700"/>
                  </a:move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2700"/>
                  </a:lnTo>
                  <a:lnTo>
                    <a:pt x="3228340" y="12700"/>
                  </a:lnTo>
                  <a:close/>
                  <a:moveTo>
                    <a:pt x="12700" y="3228340"/>
                  </a:move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3228340"/>
                  </a:lnTo>
                  <a:lnTo>
                    <a:pt x="12700" y="322834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9DDCF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591820" y="88900"/>
              <a:ext cx="2508250" cy="33020"/>
            </a:xfrm>
            <a:custGeom>
              <a:avLst/>
              <a:gdLst/>
              <a:ahLst/>
              <a:cxnLst/>
              <a:rect l="l" t="t" r="r" b="b"/>
              <a:pathLst>
                <a:path w="2508250" h="3302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330747" y="2583139"/>
            <a:ext cx="6817262" cy="6817262"/>
            <a:chOff x="0" y="0"/>
            <a:chExt cx="3241040" cy="3241040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3228340" cy="180340"/>
            </a:xfrm>
            <a:custGeom>
              <a:avLst/>
              <a:gdLst/>
              <a:ahLst/>
              <a:cxnLst/>
              <a:rect l="l" t="t" r="r" b="b"/>
              <a:pathLst>
                <a:path w="3228340" h="180340">
                  <a:moveTo>
                    <a:pt x="0" y="0"/>
                  </a:moveTo>
                  <a:lnTo>
                    <a:pt x="3228340" y="0"/>
                  </a:lnTo>
                  <a:lnTo>
                    <a:pt x="3228340" y="180340"/>
                  </a:lnTo>
                  <a:lnTo>
                    <a:pt x="0" y="180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350" y="193040"/>
              <a:ext cx="3228340" cy="3041650"/>
            </a:xfrm>
            <a:custGeom>
              <a:avLst/>
              <a:gdLst/>
              <a:ahLst/>
              <a:cxnLst/>
              <a:rect l="l" t="t" r="r" b="b"/>
              <a:pathLst>
                <a:path w="3228340" h="3041650">
                  <a:moveTo>
                    <a:pt x="3228340" y="3041650"/>
                  </a:moveTo>
                  <a:lnTo>
                    <a:pt x="0" y="3041650"/>
                  </a:lnTo>
                  <a:lnTo>
                    <a:pt x="0" y="0"/>
                  </a:lnTo>
                  <a:lnTo>
                    <a:pt x="3228340" y="0"/>
                  </a:lnTo>
                  <a:lnTo>
                    <a:pt x="3228340" y="3041650"/>
                  </a:lnTo>
                  <a:close/>
                </a:path>
              </a:pathLst>
            </a:custGeom>
            <a:blipFill>
              <a:blip r:embed="rId3"/>
              <a:stretch>
                <a:fillRect b="-3233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241040" cy="3241040"/>
            </a:xfrm>
            <a:custGeom>
              <a:avLst/>
              <a:gdLst/>
              <a:ahLst/>
              <a:cxnLst/>
              <a:rect l="l" t="t" r="r" b="b"/>
              <a:pathLst>
                <a:path w="3241040" h="3241040">
                  <a:moveTo>
                    <a:pt x="0" y="0"/>
                  </a:moveTo>
                  <a:lnTo>
                    <a:pt x="0" y="3241040"/>
                  </a:lnTo>
                  <a:lnTo>
                    <a:pt x="3241040" y="3241040"/>
                  </a:lnTo>
                  <a:lnTo>
                    <a:pt x="3241040" y="0"/>
                  </a:lnTo>
                  <a:lnTo>
                    <a:pt x="0" y="0"/>
                  </a:lnTo>
                  <a:close/>
                  <a:moveTo>
                    <a:pt x="3228340" y="12700"/>
                  </a:move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2700"/>
                  </a:lnTo>
                  <a:lnTo>
                    <a:pt x="3228340" y="12700"/>
                  </a:lnTo>
                  <a:close/>
                  <a:moveTo>
                    <a:pt x="12700" y="3228340"/>
                  </a:move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3228340"/>
                  </a:lnTo>
                  <a:lnTo>
                    <a:pt x="12700" y="322834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9DDCF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591820" y="88900"/>
              <a:ext cx="2508250" cy="33020"/>
            </a:xfrm>
            <a:custGeom>
              <a:avLst/>
              <a:gdLst/>
              <a:ahLst/>
              <a:cxnLst/>
              <a:rect l="l" t="t" r="r" b="b"/>
              <a:pathLst>
                <a:path w="2508250" h="3302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219200" y="1520858"/>
            <a:ext cx="3902179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s-ES_tradnl" sz="4400" dirty="0" err="1">
                <a:solidFill>
                  <a:srgbClr val="E62929"/>
                </a:solidFill>
                <a:latin typeface="League Spartan"/>
              </a:rPr>
              <a:t>Immigration</a:t>
            </a:r>
            <a:endParaRPr lang="es-ES_tradnl" sz="4400" dirty="0">
              <a:solidFill>
                <a:srgbClr val="E62929"/>
              </a:solidFill>
              <a:latin typeface="League Spart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30747" y="1520858"/>
            <a:ext cx="3902179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 dirty="0">
                <a:solidFill>
                  <a:srgbClr val="E62929"/>
                </a:solidFill>
                <a:latin typeface="League Spartan"/>
              </a:rPr>
              <a:t>Retirement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121378" y="1539908"/>
            <a:ext cx="5051321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s-ES_tradnl" sz="3399" dirty="0">
                <a:solidFill>
                  <a:srgbClr val="000000"/>
                </a:solidFill>
                <a:latin typeface="Montserrat"/>
              </a:rPr>
              <a:t>(Real </a:t>
            </a:r>
            <a:r>
              <a:rPr lang="es-ES_tradnl" sz="3399" dirty="0" err="1">
                <a:solidFill>
                  <a:srgbClr val="000000"/>
                </a:solidFill>
                <a:latin typeface="Montserrat"/>
              </a:rPr>
              <a:t>content</a:t>
            </a:r>
            <a:r>
              <a:rPr lang="es-ES_tradnl" sz="3399" dirty="0">
                <a:solidFill>
                  <a:srgbClr val="000000"/>
                </a:solidFill>
                <a:latin typeface="Montserrat"/>
              </a:rPr>
              <a:t>)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CE0E0669-F57F-4AC0-B34F-CEDFEDF84F21}"/>
              </a:ext>
            </a:extLst>
          </p:cNvPr>
          <p:cNvSpPr txBox="1"/>
          <p:nvPr/>
        </p:nvSpPr>
        <p:spPr>
          <a:xfrm>
            <a:off x="13721449" y="1618057"/>
            <a:ext cx="5051321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s-ES_tradnl" sz="3399" dirty="0">
                <a:solidFill>
                  <a:srgbClr val="000000"/>
                </a:solidFill>
                <a:latin typeface="Montserrat"/>
              </a:rPr>
              <a:t>(Real </a:t>
            </a:r>
            <a:r>
              <a:rPr lang="es-ES_tradnl" sz="3399" dirty="0" err="1">
                <a:solidFill>
                  <a:srgbClr val="000000"/>
                </a:solidFill>
                <a:latin typeface="Montserrat"/>
              </a:rPr>
              <a:t>content</a:t>
            </a:r>
            <a:r>
              <a:rPr lang="es-ES_tradnl" sz="3399" dirty="0">
                <a:solidFill>
                  <a:srgbClr val="000000"/>
                </a:solidFill>
                <a:latin typeface="Montserrat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74655" y="2518218"/>
            <a:ext cx="6817262" cy="6817262"/>
            <a:chOff x="0" y="0"/>
            <a:chExt cx="3241040" cy="324104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228340" cy="180340"/>
            </a:xfrm>
            <a:custGeom>
              <a:avLst/>
              <a:gdLst/>
              <a:ahLst/>
              <a:cxnLst/>
              <a:rect l="l" t="t" r="r" b="b"/>
              <a:pathLst>
                <a:path w="3228340" h="180340">
                  <a:moveTo>
                    <a:pt x="0" y="0"/>
                  </a:moveTo>
                  <a:lnTo>
                    <a:pt x="3228340" y="0"/>
                  </a:lnTo>
                  <a:lnTo>
                    <a:pt x="3228340" y="180340"/>
                  </a:lnTo>
                  <a:lnTo>
                    <a:pt x="0" y="180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3228340" cy="3041650"/>
            </a:xfrm>
            <a:custGeom>
              <a:avLst/>
              <a:gdLst/>
              <a:ahLst/>
              <a:cxnLst/>
              <a:rect l="l" t="t" r="r" b="b"/>
              <a:pathLst>
                <a:path w="3228340" h="3041650">
                  <a:moveTo>
                    <a:pt x="3228340" y="3041650"/>
                  </a:moveTo>
                  <a:lnTo>
                    <a:pt x="0" y="3041650"/>
                  </a:lnTo>
                  <a:lnTo>
                    <a:pt x="0" y="0"/>
                  </a:lnTo>
                  <a:lnTo>
                    <a:pt x="3228340" y="0"/>
                  </a:lnTo>
                  <a:lnTo>
                    <a:pt x="3228340" y="3041650"/>
                  </a:lnTo>
                  <a:close/>
                </a:path>
              </a:pathLst>
            </a:custGeom>
            <a:blipFill>
              <a:blip r:embed="rId2"/>
              <a:stretch>
                <a:fillRect b="-26584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241040" cy="3241040"/>
            </a:xfrm>
            <a:custGeom>
              <a:avLst/>
              <a:gdLst/>
              <a:ahLst/>
              <a:cxnLst/>
              <a:rect l="l" t="t" r="r" b="b"/>
              <a:pathLst>
                <a:path w="3241040" h="3241040">
                  <a:moveTo>
                    <a:pt x="0" y="0"/>
                  </a:moveTo>
                  <a:lnTo>
                    <a:pt x="0" y="3241040"/>
                  </a:lnTo>
                  <a:lnTo>
                    <a:pt x="3241040" y="3241040"/>
                  </a:lnTo>
                  <a:lnTo>
                    <a:pt x="3241040" y="0"/>
                  </a:lnTo>
                  <a:lnTo>
                    <a:pt x="0" y="0"/>
                  </a:lnTo>
                  <a:close/>
                  <a:moveTo>
                    <a:pt x="3228340" y="12700"/>
                  </a:move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2700"/>
                  </a:lnTo>
                  <a:lnTo>
                    <a:pt x="3228340" y="12700"/>
                  </a:lnTo>
                  <a:close/>
                  <a:moveTo>
                    <a:pt x="12700" y="3228340"/>
                  </a:move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3228340"/>
                  </a:lnTo>
                  <a:lnTo>
                    <a:pt x="12700" y="322834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9DDCF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2508250" cy="33020"/>
            </a:xfrm>
            <a:custGeom>
              <a:avLst/>
              <a:gdLst/>
              <a:ahLst/>
              <a:cxnLst/>
              <a:rect l="l" t="t" r="r" b="b"/>
              <a:pathLst>
                <a:path w="2508250" h="3302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145162" y="2518218"/>
            <a:ext cx="6817262" cy="6817262"/>
            <a:chOff x="0" y="0"/>
            <a:chExt cx="3241040" cy="324104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3228340" cy="180340"/>
            </a:xfrm>
            <a:custGeom>
              <a:avLst/>
              <a:gdLst/>
              <a:ahLst/>
              <a:cxnLst/>
              <a:rect l="l" t="t" r="r" b="b"/>
              <a:pathLst>
                <a:path w="3228340" h="180340">
                  <a:moveTo>
                    <a:pt x="0" y="0"/>
                  </a:moveTo>
                  <a:lnTo>
                    <a:pt x="3228340" y="0"/>
                  </a:lnTo>
                  <a:lnTo>
                    <a:pt x="3228340" y="180340"/>
                  </a:lnTo>
                  <a:lnTo>
                    <a:pt x="0" y="180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" y="193040"/>
              <a:ext cx="3228340" cy="3041650"/>
            </a:xfrm>
            <a:custGeom>
              <a:avLst/>
              <a:gdLst/>
              <a:ahLst/>
              <a:cxnLst/>
              <a:rect l="l" t="t" r="r" b="b"/>
              <a:pathLst>
                <a:path w="3228340" h="3041650">
                  <a:moveTo>
                    <a:pt x="3228340" y="3041650"/>
                  </a:moveTo>
                  <a:lnTo>
                    <a:pt x="0" y="3041650"/>
                  </a:lnTo>
                  <a:lnTo>
                    <a:pt x="0" y="0"/>
                  </a:lnTo>
                  <a:lnTo>
                    <a:pt x="3228340" y="0"/>
                  </a:lnTo>
                  <a:lnTo>
                    <a:pt x="3228340" y="3041650"/>
                  </a:lnTo>
                  <a:close/>
                </a:path>
              </a:pathLst>
            </a:custGeom>
            <a:blipFill>
              <a:blip r:embed="rId3"/>
              <a:stretch>
                <a:fillRect b="-2632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241040" cy="3241040"/>
            </a:xfrm>
            <a:custGeom>
              <a:avLst/>
              <a:gdLst/>
              <a:ahLst/>
              <a:cxnLst/>
              <a:rect l="l" t="t" r="r" b="b"/>
              <a:pathLst>
                <a:path w="3241040" h="3241040">
                  <a:moveTo>
                    <a:pt x="0" y="0"/>
                  </a:moveTo>
                  <a:lnTo>
                    <a:pt x="0" y="3241040"/>
                  </a:lnTo>
                  <a:lnTo>
                    <a:pt x="3241040" y="3241040"/>
                  </a:lnTo>
                  <a:lnTo>
                    <a:pt x="3241040" y="0"/>
                  </a:lnTo>
                  <a:lnTo>
                    <a:pt x="0" y="0"/>
                  </a:lnTo>
                  <a:close/>
                  <a:moveTo>
                    <a:pt x="3228340" y="12700"/>
                  </a:move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2700"/>
                  </a:lnTo>
                  <a:lnTo>
                    <a:pt x="3228340" y="12700"/>
                  </a:lnTo>
                  <a:close/>
                  <a:moveTo>
                    <a:pt x="12700" y="3228340"/>
                  </a:move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3228340"/>
                  </a:lnTo>
                  <a:lnTo>
                    <a:pt x="12700" y="322834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9DDCF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91820" y="88900"/>
              <a:ext cx="2508250" cy="33020"/>
            </a:xfrm>
            <a:custGeom>
              <a:avLst/>
              <a:gdLst/>
              <a:ahLst/>
              <a:cxnLst/>
              <a:rect l="l" t="t" r="r" b="b"/>
              <a:pathLst>
                <a:path w="2508250" h="3302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145162" y="1605552"/>
            <a:ext cx="5810882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s-ES_tradnl" sz="4400" dirty="0" err="1">
                <a:solidFill>
                  <a:srgbClr val="E62929"/>
                </a:solidFill>
                <a:latin typeface="League Spartan"/>
              </a:rPr>
              <a:t>Ukraine</a:t>
            </a:r>
            <a:r>
              <a:rPr lang="es-ES_tradnl" sz="4400" dirty="0">
                <a:solidFill>
                  <a:srgbClr val="E62929"/>
                </a:solidFill>
                <a:latin typeface="League Spartan"/>
              </a:rPr>
              <a:t> </a:t>
            </a:r>
            <a:r>
              <a:rPr lang="es-ES_tradnl" sz="4400" dirty="0" err="1">
                <a:solidFill>
                  <a:srgbClr val="E62929"/>
                </a:solidFill>
                <a:latin typeface="League Spartan"/>
              </a:rPr>
              <a:t>War</a:t>
            </a:r>
            <a:endParaRPr lang="es-ES_tradnl" sz="4400" dirty="0">
              <a:solidFill>
                <a:srgbClr val="E62929"/>
              </a:solidFill>
              <a:latin typeface="League Spart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4655" y="1605552"/>
            <a:ext cx="3902179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 dirty="0">
                <a:solidFill>
                  <a:srgbClr val="E62929"/>
                </a:solidFill>
                <a:latin typeface="League Spartan"/>
              </a:rPr>
              <a:t>COVID-19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267200" y="1624602"/>
            <a:ext cx="4110552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s-ES_tradnl" sz="3399" dirty="0">
                <a:solidFill>
                  <a:srgbClr val="000000"/>
                </a:solidFill>
                <a:latin typeface="Montserrat"/>
              </a:rPr>
              <a:t>(False </a:t>
            </a:r>
            <a:r>
              <a:rPr lang="es-ES_tradnl" sz="3399" dirty="0" err="1">
                <a:solidFill>
                  <a:srgbClr val="000000"/>
                </a:solidFill>
                <a:latin typeface="Montserrat"/>
              </a:rPr>
              <a:t>content</a:t>
            </a:r>
            <a:r>
              <a:rPr lang="es-ES_tradnl" sz="3399" dirty="0">
                <a:solidFill>
                  <a:srgbClr val="000000"/>
                </a:solidFill>
                <a:latin typeface="Montserrat"/>
              </a:rPr>
              <a:t>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25311" y="1663240"/>
            <a:ext cx="4479942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s-ES_tradnl" sz="3399" dirty="0">
                <a:solidFill>
                  <a:srgbClr val="000000"/>
                </a:solidFill>
                <a:latin typeface="Montserrat"/>
              </a:rPr>
              <a:t>(False </a:t>
            </a:r>
            <a:r>
              <a:rPr lang="es-ES_tradnl" sz="3399" dirty="0" err="1">
                <a:solidFill>
                  <a:srgbClr val="000000"/>
                </a:solidFill>
                <a:latin typeface="Montserrat"/>
              </a:rPr>
              <a:t>content</a:t>
            </a:r>
            <a:r>
              <a:rPr lang="es-ES_tradnl" sz="3399" dirty="0">
                <a:solidFill>
                  <a:srgbClr val="000000"/>
                </a:solidFill>
                <a:latin typeface="Montserrat"/>
              </a:rPr>
              <a:t>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346637"/>
            <a:ext cx="6014796" cy="88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s-ES_tradnl" sz="5600" dirty="0">
                <a:solidFill>
                  <a:srgbClr val="000000"/>
                </a:solidFill>
                <a:latin typeface="Montserrat Classic Bold"/>
              </a:rPr>
              <a:t> 4 </a:t>
            </a:r>
            <a:r>
              <a:rPr lang="es-ES_tradnl" sz="5600" dirty="0" err="1">
                <a:solidFill>
                  <a:srgbClr val="000000"/>
                </a:solidFill>
                <a:latin typeface="Montserrat Classic Bold"/>
              </a:rPr>
              <a:t>Topics</a:t>
            </a:r>
            <a:r>
              <a:rPr lang="es-ES_tradnl" sz="5600" dirty="0">
                <a:solidFill>
                  <a:srgbClr val="000000"/>
                </a:solidFill>
                <a:latin typeface="Montserrat Classic Bold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21945" r="963" b="18601"/>
          <a:stretch/>
        </p:blipFill>
        <p:spPr>
          <a:xfrm>
            <a:off x="3048000" y="5759996"/>
            <a:ext cx="11490237" cy="25971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10411" y="2166836"/>
            <a:ext cx="15905989" cy="3031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399" dirty="0">
                <a:solidFill>
                  <a:srgbClr val="000000"/>
                </a:solidFill>
                <a:latin typeface="Montserrat"/>
              </a:rPr>
              <a:t>To avoid any bias, all items were presented as content published by a fictitious news outlet called ‘</a:t>
            </a:r>
            <a:r>
              <a:rPr lang="en-US" sz="3399" b="1" dirty="0">
                <a:solidFill>
                  <a:srgbClr val="000000"/>
                </a:solidFill>
                <a:latin typeface="Montserrat"/>
              </a:rPr>
              <a:t>El Independiente Digital</a:t>
            </a:r>
            <a:r>
              <a:rPr lang="en-US" sz="3399" dirty="0">
                <a:solidFill>
                  <a:srgbClr val="000000"/>
                </a:solidFill>
                <a:latin typeface="Montserrat"/>
              </a:rPr>
              <a:t>’.</a:t>
            </a: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399" dirty="0">
                <a:solidFill>
                  <a:srgbClr val="000000"/>
                </a:solidFill>
                <a:latin typeface="Montserrat"/>
              </a:rPr>
              <a:t>Each of the experimental groups was asked to evaluate </a:t>
            </a:r>
            <a:r>
              <a:rPr lang="en-US" sz="3399" b="1" dirty="0">
                <a:solidFill>
                  <a:srgbClr val="000000"/>
                </a:solidFill>
                <a:latin typeface="Montserrat"/>
              </a:rPr>
              <a:t>two factors for each piece –credibility and shareability</a:t>
            </a:r>
            <a:r>
              <a:rPr lang="en-US" sz="3399" dirty="0">
                <a:solidFill>
                  <a:srgbClr val="000000"/>
                </a:solidFill>
                <a:latin typeface="Montserrat"/>
              </a:rPr>
              <a:t>– using a Likert scale (1-5). </a:t>
            </a:r>
            <a:endParaRPr lang="es-ES_tradnl" sz="3399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A7C4CE-6A49-443A-9C9D-8F2CEB7553B1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FC39B22-1532-AF72-43E6-4825B5E290AC}"/>
              </a:ext>
            </a:extLst>
          </p:cNvPr>
          <p:cNvSpPr txBox="1"/>
          <p:nvPr/>
        </p:nvSpPr>
        <p:spPr>
          <a:xfrm>
            <a:off x="1010411" y="727036"/>
            <a:ext cx="10486109" cy="785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Montserrat Classic Bold"/>
              </a:rPr>
              <a:t>Method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43825" y="1742114"/>
            <a:ext cx="10391491" cy="76649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5209" y="341304"/>
            <a:ext cx="12757230" cy="88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Montserrat Classic Bold"/>
              </a:rPr>
              <a:t>3 experimental groups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5209" y="2212113"/>
            <a:ext cx="6145191" cy="6724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Montserrat"/>
              </a:rPr>
              <a:t>Group 1 </a:t>
            </a:r>
            <a:r>
              <a:rPr lang="en-US" sz="3399" dirty="0">
                <a:solidFill>
                  <a:srgbClr val="000000"/>
                </a:solidFill>
                <a:latin typeface="Montserrat"/>
              </a:rPr>
              <a:t>received these items without any verification marks.</a:t>
            </a:r>
          </a:p>
          <a:p>
            <a:pPr>
              <a:lnSpc>
                <a:spcPts val="4759"/>
              </a:lnSpc>
            </a:pPr>
            <a:endParaRPr lang="en-US" sz="3399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Montserrat"/>
              </a:rPr>
              <a:t>Groups 2 and 3</a:t>
            </a:r>
            <a:r>
              <a:rPr lang="en-US" sz="3399" dirty="0">
                <a:solidFill>
                  <a:srgbClr val="000000"/>
                </a:solidFill>
                <a:latin typeface="Montserrat"/>
              </a:rPr>
              <a:t> were respectively exposed to news that were correctly and incorrectly verified by a fictitious fact-checking platform called ‘</a:t>
            </a:r>
            <a:r>
              <a:rPr lang="en-US" sz="3399" dirty="0" err="1">
                <a:solidFill>
                  <a:srgbClr val="000000"/>
                </a:solidFill>
                <a:latin typeface="Montserrat"/>
              </a:rPr>
              <a:t>Verificamos</a:t>
            </a:r>
            <a:r>
              <a:rPr lang="en-US" sz="3399" dirty="0">
                <a:solidFill>
                  <a:srgbClr val="000000"/>
                </a:solidFill>
                <a:latin typeface="Montserrat"/>
              </a:rPr>
              <a:t>’. </a:t>
            </a:r>
            <a:endParaRPr lang="es-ES_tradnl" sz="33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8295C20D-17E5-4E21-98EB-695A5DA6E988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  <p:extLst>
      <p:ext uri="{BB962C8B-B14F-4D97-AF65-F5344CB8AC3E}">
        <p14:creationId xmlns:p14="http://schemas.microsoft.com/office/powerpoint/2010/main" val="160446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749577"/>
            <a:ext cx="18288000" cy="4787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72074" b="64750"/>
          <a:stretch>
            <a:fillRect/>
          </a:stretch>
        </p:blipFill>
        <p:spPr>
          <a:xfrm>
            <a:off x="1028700" y="3532473"/>
            <a:ext cx="2489772" cy="82278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536988" y="3154329"/>
            <a:ext cx="5621148" cy="10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FFFFFF"/>
                </a:solidFill>
                <a:latin typeface="Open Sans"/>
              </a:rPr>
              <a:t>03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FE5AC0E-2472-951A-13FE-26F84E26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78"/>
          <a:stretch/>
        </p:blipFill>
        <p:spPr>
          <a:xfrm>
            <a:off x="-16042" y="5337762"/>
            <a:ext cx="18288000" cy="121715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80F74F-E8F4-A3DA-DC41-7F56C7BAC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78"/>
          <a:stretch/>
        </p:blipFill>
        <p:spPr>
          <a:xfrm>
            <a:off x="228600" y="4340661"/>
            <a:ext cx="18288000" cy="12171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E6616-91AD-2278-6791-719160AD2B31}"/>
              </a:ext>
            </a:extLst>
          </p:cNvPr>
          <p:cNvSpPr txBox="1"/>
          <p:nvPr/>
        </p:nvSpPr>
        <p:spPr>
          <a:xfrm>
            <a:off x="1600200" y="4023604"/>
            <a:ext cx="1028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Montserrat" pitchFamily="2" charset="77"/>
              </a:rPr>
              <a:t>Results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69595D53-2BF4-98BF-23EB-261046F2246A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550554"/>
            <a:ext cx="18288000" cy="3193145"/>
            <a:chOff x="0" y="0"/>
            <a:chExt cx="4064054" cy="7079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53" cy="707985"/>
            </a:xfrm>
            <a:custGeom>
              <a:avLst/>
              <a:gdLst/>
              <a:ahLst/>
              <a:cxnLst/>
              <a:rect l="l" t="t" r="r" b="b"/>
              <a:pathLst>
                <a:path w="4064053" h="707985">
                  <a:moveTo>
                    <a:pt x="0" y="0"/>
                  </a:moveTo>
                  <a:lnTo>
                    <a:pt x="4064053" y="0"/>
                  </a:lnTo>
                  <a:lnTo>
                    <a:pt x="4064053" y="707985"/>
                  </a:lnTo>
                  <a:lnTo>
                    <a:pt x="0" y="707985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4001" y="4166586"/>
            <a:ext cx="15392400" cy="1623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 algn="just">
              <a:lnSpc>
                <a:spcPts val="6734"/>
              </a:lnSpc>
              <a:buAutoNum type="arabicPeriod"/>
            </a:pPr>
            <a:r>
              <a:rPr lang="en-US" sz="4810" dirty="0">
                <a:solidFill>
                  <a:srgbClr val="FFFFFF"/>
                </a:solidFill>
                <a:latin typeface="Montserrat Classic Bold"/>
              </a:rPr>
              <a:t>Older adults demonstrate a good ability to identify </a:t>
            </a:r>
            <a:r>
              <a:rPr lang="en-US" sz="4810" dirty="0" err="1">
                <a:solidFill>
                  <a:srgbClr val="FFFFFF"/>
                </a:solidFill>
                <a:latin typeface="Montserrat Classic Bold"/>
              </a:rPr>
              <a:t>disinformative</a:t>
            </a:r>
            <a:r>
              <a:rPr lang="en-US" sz="4810" dirty="0">
                <a:solidFill>
                  <a:srgbClr val="FFFFFF"/>
                </a:solidFill>
                <a:latin typeface="Montserrat Classic Bold"/>
              </a:rPr>
              <a:t> content</a:t>
            </a:r>
            <a:endParaRPr lang="es-ES_tradnl" sz="4810" dirty="0">
              <a:solidFill>
                <a:srgbClr val="FFFFFF"/>
              </a:solidFill>
              <a:latin typeface="Montserrat Classic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931767"/>
            <a:ext cx="5571571" cy="4300477"/>
            <a:chOff x="0" y="-394741"/>
            <a:chExt cx="1238143" cy="9556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8143" cy="220272"/>
            </a:xfrm>
            <a:custGeom>
              <a:avLst/>
              <a:gdLst/>
              <a:ahLst/>
              <a:cxnLst/>
              <a:rect l="l" t="t" r="r" b="b"/>
              <a:pathLst>
                <a:path w="1238143" h="220272">
                  <a:moveTo>
                    <a:pt x="0" y="0"/>
                  </a:moveTo>
                  <a:lnTo>
                    <a:pt x="1238143" y="0"/>
                  </a:lnTo>
                  <a:lnTo>
                    <a:pt x="1238143" y="220272"/>
                  </a:lnTo>
                  <a:lnTo>
                    <a:pt x="0" y="220272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94741"/>
              <a:ext cx="1185349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4800" dirty="0">
                  <a:solidFill>
                    <a:srgbClr val="FFFFFF"/>
                  </a:solidFill>
                  <a:latin typeface="Montserrat Classic Bold"/>
                </a:rPr>
                <a:t>Results</a:t>
              </a:r>
            </a:p>
          </p:txBody>
        </p:sp>
      </p:grpSp>
      <p:sp>
        <p:nvSpPr>
          <p:cNvPr id="12" name="TextBox 16">
            <a:extLst>
              <a:ext uri="{FF2B5EF4-FFF2-40B4-BE49-F238E27FC236}">
                <a16:creationId xmlns:a16="http://schemas.microsoft.com/office/drawing/2014/main" id="{35DD394B-65D9-5290-92DA-22EB055AB9D7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3834" y="1181100"/>
            <a:ext cx="8824871" cy="6984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54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b="1" spc="184" dirty="0">
                <a:solidFill>
                  <a:srgbClr val="000000"/>
                </a:solidFill>
                <a:latin typeface="Montserrat"/>
              </a:rPr>
              <a:t>Older adults attribute a higher level of credibility to true content</a:t>
            </a:r>
            <a:r>
              <a:rPr lang="en-US" sz="3500" spc="184" dirty="0">
                <a:solidFill>
                  <a:srgbClr val="000000"/>
                </a:solidFill>
                <a:latin typeface="Montserrat"/>
              </a:rPr>
              <a:t> and a lower level of credibility to false content.</a:t>
            </a:r>
          </a:p>
          <a:p>
            <a:pPr marL="571500" indent="-571500">
              <a:lnSpc>
                <a:spcPts val="554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spc="184" dirty="0">
                <a:solidFill>
                  <a:srgbClr val="000000"/>
                </a:solidFill>
                <a:latin typeface="Montserrat"/>
              </a:rPr>
              <a:t>Across the three experimental groups, the news items that obtained higher levels of credibility were those focusing on retirement and immigration, both of true nature.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97634" y="495300"/>
            <a:ext cx="7555604" cy="8936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A34D40-B143-BD49-2BFB-97A9C271537C}"/>
              </a:ext>
            </a:extLst>
          </p:cNvPr>
          <p:cNvSpPr/>
          <p:nvPr/>
        </p:nvSpPr>
        <p:spPr>
          <a:xfrm>
            <a:off x="10147662" y="8496300"/>
            <a:ext cx="1510938" cy="3448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2959732"/>
            <a:ext cx="18288000" cy="3326768"/>
            <a:chOff x="0" y="0"/>
            <a:chExt cx="4534362" cy="12549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34362" cy="1254985"/>
            </a:xfrm>
            <a:custGeom>
              <a:avLst/>
              <a:gdLst/>
              <a:ahLst/>
              <a:cxnLst/>
              <a:rect l="l" t="t" r="r" b="b"/>
              <a:pathLst>
                <a:path w="4534362" h="1254985">
                  <a:moveTo>
                    <a:pt x="0" y="0"/>
                  </a:moveTo>
                  <a:lnTo>
                    <a:pt x="4534362" y="0"/>
                  </a:lnTo>
                  <a:lnTo>
                    <a:pt x="4534362" y="1254985"/>
                  </a:lnTo>
                  <a:lnTo>
                    <a:pt x="0" y="1254985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8613" y="3721998"/>
            <a:ext cx="14850587" cy="1690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8"/>
              </a:lnSpc>
            </a:pPr>
            <a:r>
              <a:rPr lang="en-US" sz="4800" dirty="0">
                <a:solidFill>
                  <a:srgbClr val="FFFFFF"/>
                </a:solidFill>
                <a:latin typeface="Montserrat Classic Bold"/>
              </a:rPr>
              <a:t>2. Fact-checking has a relevant impact on older adults’ assessment of credibility</a:t>
            </a:r>
            <a:endParaRPr lang="es-ES" sz="4800" dirty="0">
              <a:solidFill>
                <a:srgbClr val="FFFFFF"/>
              </a:solidFill>
              <a:latin typeface="Montserrat Classic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699930"/>
            <a:ext cx="5571571" cy="3743272"/>
            <a:chOff x="0" y="-319563"/>
            <a:chExt cx="1238143" cy="8318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8143" cy="220272"/>
            </a:xfrm>
            <a:custGeom>
              <a:avLst/>
              <a:gdLst/>
              <a:ahLst/>
              <a:cxnLst/>
              <a:rect l="l" t="t" r="r" b="b"/>
              <a:pathLst>
                <a:path w="1238143" h="220272">
                  <a:moveTo>
                    <a:pt x="0" y="0"/>
                  </a:moveTo>
                  <a:lnTo>
                    <a:pt x="1238143" y="0"/>
                  </a:lnTo>
                  <a:lnTo>
                    <a:pt x="1238143" y="220272"/>
                  </a:lnTo>
                  <a:lnTo>
                    <a:pt x="0" y="220272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19563"/>
              <a:ext cx="123814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4800" dirty="0">
                  <a:solidFill>
                    <a:srgbClr val="FFFFFF"/>
                  </a:solidFill>
                  <a:latin typeface="Montserrat Classic Bold"/>
                </a:rPr>
                <a:t>Results</a:t>
              </a:r>
            </a:p>
          </p:txBody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id="{78903EAF-0E58-5C56-0CD7-5240A05ABD25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24169" y="1308405"/>
            <a:ext cx="15455256" cy="352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Montserrat"/>
              </a:rPr>
              <a:t>When respondents were presented with news items that were verified and labelled as ‘false’, </a:t>
            </a:r>
            <a:r>
              <a:rPr lang="en-US" sz="3500" b="1" dirty="0">
                <a:solidFill>
                  <a:srgbClr val="000000"/>
                </a:solidFill>
                <a:latin typeface="Montserrat"/>
              </a:rPr>
              <a:t>their assessment of these items’ credibility was greatly diminished</a:t>
            </a:r>
            <a:r>
              <a:rPr lang="en-US" sz="3500" dirty="0">
                <a:solidFill>
                  <a:srgbClr val="000000"/>
                </a:solidFill>
                <a:latin typeface="Montserrat"/>
              </a:rPr>
              <a:t>. In these circumstances, older adults showed greater precautions to believe and share such information. </a:t>
            </a:r>
            <a:endParaRPr lang="es-ES" sz="35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F69AD7A-0FBA-EA51-C871-CB5E22BD064F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2" name="Imagen 1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D998F51E-2F14-32D0-DE5E-83F0960D97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82" y="6032891"/>
            <a:ext cx="15447636" cy="241778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95265" y="4477337"/>
            <a:ext cx="6178335" cy="1356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59732"/>
            <a:ext cx="18288000" cy="4012568"/>
            <a:chOff x="0" y="0"/>
            <a:chExt cx="4534362" cy="12549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4362" cy="1254985"/>
            </a:xfrm>
            <a:custGeom>
              <a:avLst/>
              <a:gdLst/>
              <a:ahLst/>
              <a:cxnLst/>
              <a:rect l="l" t="t" r="r" b="b"/>
              <a:pathLst>
                <a:path w="4534362" h="1254985">
                  <a:moveTo>
                    <a:pt x="0" y="0"/>
                  </a:moveTo>
                  <a:lnTo>
                    <a:pt x="4534362" y="0"/>
                  </a:lnTo>
                  <a:lnTo>
                    <a:pt x="4534362" y="1254985"/>
                  </a:lnTo>
                  <a:lnTo>
                    <a:pt x="0" y="1254985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39093" y="3684893"/>
            <a:ext cx="15505907" cy="248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Montserrat Classic Bold"/>
              </a:rPr>
              <a:t>3. A significant part of the seniors affirm that news should be contrasted through fact-checking platforms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721097"/>
            <a:ext cx="5571571" cy="3743272"/>
            <a:chOff x="0" y="-314859"/>
            <a:chExt cx="1238143" cy="8318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8143" cy="220272"/>
            </a:xfrm>
            <a:custGeom>
              <a:avLst/>
              <a:gdLst/>
              <a:ahLst/>
              <a:cxnLst/>
              <a:rect l="l" t="t" r="r" b="b"/>
              <a:pathLst>
                <a:path w="1238143" h="220272">
                  <a:moveTo>
                    <a:pt x="0" y="0"/>
                  </a:moveTo>
                  <a:lnTo>
                    <a:pt x="1238143" y="0"/>
                  </a:lnTo>
                  <a:lnTo>
                    <a:pt x="1238143" y="220272"/>
                  </a:lnTo>
                  <a:lnTo>
                    <a:pt x="0" y="220272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14859"/>
              <a:ext cx="123814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04"/>
                </a:lnSpc>
              </a:pPr>
              <a:r>
                <a:rPr lang="en-GB" sz="4800" spc="-33" dirty="0">
                  <a:solidFill>
                    <a:srgbClr val="FFFFFF"/>
                  </a:solidFill>
                  <a:latin typeface="Montserrat Classic Bold"/>
                </a:rPr>
                <a:t>Results</a:t>
              </a:r>
            </a:p>
          </p:txBody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id="{97EA5990-FE3D-7CB5-D23C-8BE6AFF977E9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906277"/>
            <a:ext cx="18288000" cy="44744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093663D-3605-8152-24FE-131E2D770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3" t="72139"/>
          <a:stretch/>
        </p:blipFill>
        <p:spPr>
          <a:xfrm>
            <a:off x="-76200" y="5143500"/>
            <a:ext cx="18440400" cy="124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FB7D0-1F3A-DC14-1D8D-B8B70ADBCF47}"/>
              </a:ext>
            </a:extLst>
          </p:cNvPr>
          <p:cNvSpPr txBox="1"/>
          <p:nvPr/>
        </p:nvSpPr>
        <p:spPr>
          <a:xfrm>
            <a:off x="1676400" y="5002025"/>
            <a:ext cx="1028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0000" b="1" dirty="0">
                <a:solidFill>
                  <a:schemeClr val="bg1"/>
                </a:solidFill>
                <a:latin typeface="Montserrat" pitchFamily="2" charset="77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216325"/>
            <a:ext cx="15455256" cy="4958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Montserrat"/>
              </a:rPr>
              <a:t>To evaluate the level of knowledge about fact-checking platforms among older adults, </a:t>
            </a:r>
            <a:r>
              <a:rPr lang="en-US" sz="3500" b="1" dirty="0">
                <a:solidFill>
                  <a:srgbClr val="000000"/>
                </a:solidFill>
                <a:latin typeface="Montserrat"/>
              </a:rPr>
              <a:t>the experimental group 1 was asked the following question regarding sources to verify information</a:t>
            </a:r>
            <a:r>
              <a:rPr lang="en-US" sz="3500" dirty="0">
                <a:solidFill>
                  <a:srgbClr val="000000"/>
                </a:solidFill>
                <a:latin typeface="Montserrat"/>
              </a:rPr>
              <a:t>: </a:t>
            </a:r>
          </a:p>
          <a:p>
            <a:pPr marL="914400" lvl="1" indent="-457200" algn="just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Montserrat"/>
              </a:rPr>
              <a:t>“We show you a list of sources that can be used to check the authenticity of information. Of all of them, which ones would you turn to verify the news you've read before? Select a maximum of 3”. </a:t>
            </a:r>
            <a:endParaRPr lang="es-ES" sz="35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F69AD7A-0FBA-EA51-C871-CB5E22BD064F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  <p:extLst>
      <p:ext uri="{BB962C8B-B14F-4D97-AF65-F5344CB8AC3E}">
        <p14:creationId xmlns:p14="http://schemas.microsoft.com/office/powerpoint/2010/main" val="190976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6508" y="135980"/>
            <a:ext cx="6324600" cy="92995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777897B-1FA3-0D94-13E9-BC38C8CAFC73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C578A76-7AD7-49B7-3DB8-0079112D6F30}"/>
              </a:ext>
            </a:extLst>
          </p:cNvPr>
          <p:cNvSpPr txBox="1"/>
          <p:nvPr/>
        </p:nvSpPr>
        <p:spPr>
          <a:xfrm>
            <a:off x="7696200" y="1229349"/>
            <a:ext cx="9575292" cy="7112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Montserrat"/>
              </a:rPr>
              <a:t>Among the different options, participants highlighted </a:t>
            </a:r>
            <a:r>
              <a:rPr lang="en-US" sz="3500" b="1" dirty="0">
                <a:solidFill>
                  <a:srgbClr val="000000"/>
                </a:solidFill>
                <a:latin typeface="Montserrat"/>
              </a:rPr>
              <a:t>official databases and fact-checking platforms as the main sources they would use to verify news</a:t>
            </a:r>
            <a:r>
              <a:rPr lang="en-US" sz="3500" dirty="0">
                <a:solidFill>
                  <a:srgbClr val="000000"/>
                </a:solidFill>
                <a:latin typeface="Montserrat"/>
              </a:rPr>
              <a:t>.</a:t>
            </a:r>
            <a:endParaRPr lang="en-US" sz="3500" b="1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Montserrat"/>
              </a:rPr>
              <a:t>In contrast, friends / relatives and social media – spaces more prone to the dissemination of disinformation – were generally not considered as valuable options to verify news.</a:t>
            </a:r>
            <a:endParaRPr lang="es-ES" sz="3500" b="1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F1C22E-BEDA-494B-83DD-01C924D2D6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5800" y="840354"/>
            <a:ext cx="7728370" cy="7985983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777897B-1FA3-0D94-13E9-BC38C8CAFC73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14411C6-15F9-3ED1-D66E-F02FD894AEC7}"/>
              </a:ext>
            </a:extLst>
          </p:cNvPr>
          <p:cNvSpPr txBox="1"/>
          <p:nvPr/>
        </p:nvSpPr>
        <p:spPr>
          <a:xfrm>
            <a:off x="8414170" y="995347"/>
            <a:ext cx="8959430" cy="7830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Montserrat"/>
              </a:rPr>
              <a:t>The participants that did not respond ‘fact-checking platforms’ (n=205) were faced with this second question: “For what reasons would you not use a fact-checking platform to verify the authenticity of the news you have previously read? Select 2 maximum”.</a:t>
            </a:r>
          </a:p>
          <a:p>
            <a:pPr marL="457200" indent="-457200" algn="just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Montserrat"/>
              </a:rPr>
              <a:t>Part of the sample was not aware about the existence of these platforms</a:t>
            </a:r>
            <a:r>
              <a:rPr lang="en-US" sz="3500" dirty="0">
                <a:solidFill>
                  <a:srgbClr val="000000"/>
                </a:solidFill>
                <a:latin typeface="Montserrat"/>
              </a:rPr>
              <a:t>, did not trust them or considered them unnecessary. </a:t>
            </a:r>
            <a:endParaRPr lang="es-ES" sz="3500" b="1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9016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2640149"/>
            <a:ext cx="5571571" cy="991210"/>
            <a:chOff x="0" y="0"/>
            <a:chExt cx="1238143" cy="2202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8143" cy="220272"/>
            </a:xfrm>
            <a:custGeom>
              <a:avLst/>
              <a:gdLst/>
              <a:ahLst/>
              <a:cxnLst/>
              <a:rect l="l" t="t" r="r" b="b"/>
              <a:pathLst>
                <a:path w="1238143" h="220272">
                  <a:moveTo>
                    <a:pt x="0" y="0"/>
                  </a:moveTo>
                  <a:lnTo>
                    <a:pt x="1238143" y="0"/>
                  </a:lnTo>
                  <a:lnTo>
                    <a:pt x="1238143" y="220272"/>
                  </a:lnTo>
                  <a:lnTo>
                    <a:pt x="0" y="220272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04"/>
                </a:lnSpc>
              </a:pPr>
              <a:r>
                <a:rPr lang="en-US" sz="4800" spc="-33">
                  <a:solidFill>
                    <a:srgbClr val="FFFFFF"/>
                  </a:solidFill>
                  <a:latin typeface="Montserrat Classic Bold"/>
                </a:rPr>
                <a:t>Conclusiones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631359"/>
            <a:ext cx="18288000" cy="2197942"/>
            <a:chOff x="0" y="0"/>
            <a:chExt cx="4534362" cy="6750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34362" cy="675089"/>
            </a:xfrm>
            <a:custGeom>
              <a:avLst/>
              <a:gdLst/>
              <a:ahLst/>
              <a:cxnLst/>
              <a:rect l="l" t="t" r="r" b="b"/>
              <a:pathLst>
                <a:path w="4534362" h="675089">
                  <a:moveTo>
                    <a:pt x="0" y="0"/>
                  </a:moveTo>
                  <a:lnTo>
                    <a:pt x="4534362" y="0"/>
                  </a:lnTo>
                  <a:lnTo>
                    <a:pt x="4534362" y="675089"/>
                  </a:lnTo>
                  <a:lnTo>
                    <a:pt x="0" y="675089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27370" y="4298630"/>
            <a:ext cx="15087600" cy="756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500" dirty="0">
                <a:solidFill>
                  <a:srgbClr val="FFFFFF"/>
                </a:solidFill>
                <a:latin typeface="Montserrat Classic Bold"/>
              </a:rPr>
              <a:t>4. Gender divergences in credibility are remarkable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D1066-F7BE-8C03-EF89-AB8A076BD9D3}"/>
              </a:ext>
            </a:extLst>
          </p:cNvPr>
          <p:cNvSpPr txBox="1"/>
          <p:nvPr/>
        </p:nvSpPr>
        <p:spPr>
          <a:xfrm>
            <a:off x="-1" y="1223093"/>
            <a:ext cx="5571571" cy="37432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904"/>
              </a:lnSpc>
            </a:pPr>
            <a:r>
              <a:rPr lang="en-US" sz="4800" spc="-33" dirty="0">
                <a:solidFill>
                  <a:srgbClr val="FFFFFF"/>
                </a:solidFill>
                <a:latin typeface="Montserrat Classic Bold"/>
              </a:rPr>
              <a:t>Results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7EBFA140-E242-E486-56F8-A864EE0FEB2B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38200" y="739442"/>
            <a:ext cx="7296833" cy="7956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000000"/>
                </a:solidFill>
                <a:latin typeface="Montserrat"/>
              </a:rPr>
              <a:t>Women are those who rate the credibility of all the news more highly</a:t>
            </a:r>
            <a:r>
              <a:rPr lang="en-US" sz="3399" dirty="0">
                <a:solidFill>
                  <a:srgbClr val="000000"/>
                </a:solidFill>
                <a:latin typeface="Montserrat"/>
              </a:rPr>
              <a:t>. This indicates a more credulous attitude on the part of female participants.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Montserrat"/>
              </a:rPr>
              <a:t>Men didn’t approve the credibility of all topics, while women did.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000000"/>
                </a:solidFill>
                <a:latin typeface="Montserrat"/>
              </a:rPr>
              <a:t>This gap is amplified in the age group over 70 years.</a:t>
            </a:r>
            <a:endParaRPr lang="es-ES_tradnl" sz="3399" b="1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70634DE7-8221-8BB1-DD52-E2C1D1DDA17A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9" name="Picture 1797012616" descr="Imatge que conté text, captura de pantalla, diagrama, disseny&#10;&#10;Descripció generada automàticament">
            <a:extLst>
              <a:ext uri="{FF2B5EF4-FFF2-40B4-BE49-F238E27FC236}">
                <a16:creationId xmlns:a16="http://schemas.microsoft.com/office/drawing/2014/main" id="{AC49C6B9-28C2-3DDD-820C-46046F02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b="8507"/>
          <a:stretch/>
        </p:blipFill>
        <p:spPr bwMode="auto">
          <a:xfrm>
            <a:off x="8534400" y="1638300"/>
            <a:ext cx="9324994" cy="70104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40149"/>
            <a:ext cx="5571571" cy="991210"/>
            <a:chOff x="0" y="0"/>
            <a:chExt cx="1238143" cy="220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143" cy="220272"/>
            </a:xfrm>
            <a:custGeom>
              <a:avLst/>
              <a:gdLst/>
              <a:ahLst/>
              <a:cxnLst/>
              <a:rect l="l" t="t" r="r" b="b"/>
              <a:pathLst>
                <a:path w="1238143" h="220272">
                  <a:moveTo>
                    <a:pt x="0" y="0"/>
                  </a:moveTo>
                  <a:lnTo>
                    <a:pt x="1238143" y="0"/>
                  </a:lnTo>
                  <a:lnTo>
                    <a:pt x="1238143" y="220272"/>
                  </a:lnTo>
                  <a:lnTo>
                    <a:pt x="0" y="220272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04"/>
                </a:lnSpc>
              </a:pPr>
              <a:r>
                <a:rPr lang="en-US" sz="4800" spc="-33">
                  <a:solidFill>
                    <a:srgbClr val="FFFFFF"/>
                  </a:solidFill>
                  <a:latin typeface="Montserrat Classic Bold"/>
                </a:rPr>
                <a:t>Conclusiones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631358"/>
            <a:ext cx="18288000" cy="2747558"/>
            <a:chOff x="0" y="0"/>
            <a:chExt cx="4534362" cy="6812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34362" cy="681235"/>
            </a:xfrm>
            <a:custGeom>
              <a:avLst/>
              <a:gdLst/>
              <a:ahLst/>
              <a:cxnLst/>
              <a:rect l="l" t="t" r="r" b="b"/>
              <a:pathLst>
                <a:path w="4534362" h="681235">
                  <a:moveTo>
                    <a:pt x="0" y="0"/>
                  </a:moveTo>
                  <a:lnTo>
                    <a:pt x="4534362" y="0"/>
                  </a:lnTo>
                  <a:lnTo>
                    <a:pt x="4534362" y="681235"/>
                  </a:lnTo>
                  <a:lnTo>
                    <a:pt x="0" y="681235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4000" y="3837622"/>
            <a:ext cx="15621000" cy="1668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Montserrat Classic Bold"/>
              </a:rPr>
              <a:t>5. Political values condition the credibility of the information in each news piece</a:t>
            </a:r>
            <a:endParaRPr lang="es-ES_tradnl" sz="4800" dirty="0">
              <a:solidFill>
                <a:srgbClr val="FFFFFF"/>
              </a:solidFill>
              <a:latin typeface="Montserrat Classic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71ECF0-3DE5-184F-CE65-CC2932A65599}"/>
              </a:ext>
            </a:extLst>
          </p:cNvPr>
          <p:cNvSpPr txBox="1"/>
          <p:nvPr/>
        </p:nvSpPr>
        <p:spPr>
          <a:xfrm>
            <a:off x="-1" y="1229094"/>
            <a:ext cx="5571571" cy="37432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904"/>
              </a:lnSpc>
            </a:pPr>
            <a:r>
              <a:rPr lang="en-US" sz="4800" spc="-33" dirty="0">
                <a:solidFill>
                  <a:srgbClr val="FFFFFF"/>
                </a:solidFill>
                <a:latin typeface="Montserrat Classic Bold"/>
              </a:rPr>
              <a:t>Results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41B6E888-9138-5DED-E805-57AFAA4A3FBF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485900"/>
            <a:ext cx="16230600" cy="135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11"/>
              </a:lnSpc>
              <a:spcBef>
                <a:spcPct val="0"/>
              </a:spcBef>
            </a:pPr>
            <a:r>
              <a:rPr lang="en-US" sz="4400" spc="-30" dirty="0">
                <a:solidFill>
                  <a:srgbClr val="000000"/>
                </a:solidFill>
                <a:latin typeface="Montserrat"/>
              </a:rPr>
              <a:t>Depending on the vote, </a:t>
            </a:r>
            <a:r>
              <a:rPr lang="en-US" sz="4400" b="1" spc="-30" dirty="0">
                <a:solidFill>
                  <a:srgbClr val="000000"/>
                </a:solidFill>
                <a:latin typeface="Montserrat"/>
              </a:rPr>
              <a:t>seniors evaluate the credibility of each news piece in a different way</a:t>
            </a:r>
            <a:r>
              <a:rPr lang="en-US" sz="4400" spc="-30" dirty="0">
                <a:solidFill>
                  <a:srgbClr val="000000"/>
                </a:solidFill>
                <a:latin typeface="Montserrat"/>
              </a:rPr>
              <a:t>.</a:t>
            </a:r>
            <a:endParaRPr lang="es-ES" sz="4400" spc="-3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4007396"/>
            <a:ext cx="16230600" cy="419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34"/>
              </a:lnSpc>
              <a:spcBef>
                <a:spcPct val="0"/>
              </a:spcBef>
            </a:pPr>
            <a:r>
              <a:rPr lang="en-US" sz="4499" b="1" spc="-31" dirty="0">
                <a:solidFill>
                  <a:srgbClr val="000000"/>
                </a:solidFill>
                <a:latin typeface="Montserrat"/>
              </a:rPr>
              <a:t>Those who did not vote in the 2019 general elections are those with the highest average credibility</a:t>
            </a:r>
            <a:r>
              <a:rPr lang="en-US" sz="4499" spc="-31" dirty="0">
                <a:solidFill>
                  <a:srgbClr val="000000"/>
                </a:solidFill>
                <a:latin typeface="Montserrat"/>
              </a:rPr>
              <a:t> (3.16), followed by PP (3.08) and PSOE (2.93) voters.</a:t>
            </a:r>
          </a:p>
          <a:p>
            <a:pPr algn="just">
              <a:lnSpc>
                <a:spcPts val="5534"/>
              </a:lnSpc>
              <a:spcBef>
                <a:spcPct val="0"/>
              </a:spcBef>
            </a:pPr>
            <a:endParaRPr lang="en-US" sz="4499" spc="-31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5534"/>
              </a:lnSpc>
              <a:spcBef>
                <a:spcPct val="0"/>
              </a:spcBef>
            </a:pPr>
            <a:r>
              <a:rPr lang="en-US" sz="4499" spc="-31" dirty="0">
                <a:solidFill>
                  <a:srgbClr val="000000"/>
                </a:solidFill>
                <a:latin typeface="Montserrat"/>
              </a:rPr>
              <a:t>The lowest credibility levels are found among UP, ERC and </a:t>
            </a:r>
            <a:r>
              <a:rPr lang="en-US" sz="4499" spc="-31" dirty="0" err="1">
                <a:solidFill>
                  <a:srgbClr val="000000"/>
                </a:solidFill>
                <a:latin typeface="Montserrat"/>
              </a:rPr>
              <a:t>Junts</a:t>
            </a:r>
            <a:r>
              <a:rPr lang="en-US" sz="4499" spc="-31" dirty="0">
                <a:solidFill>
                  <a:srgbClr val="000000"/>
                </a:solidFill>
                <a:latin typeface="Montserrat"/>
              </a:rPr>
              <a:t> voters.</a:t>
            </a:r>
            <a:endParaRPr lang="es-ES" sz="4499" spc="-3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DF9DCA0-E3F0-8CE7-F755-4F1501C4E555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40149"/>
            <a:ext cx="5571571" cy="991210"/>
            <a:chOff x="0" y="0"/>
            <a:chExt cx="1238143" cy="220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143" cy="220272"/>
            </a:xfrm>
            <a:custGeom>
              <a:avLst/>
              <a:gdLst/>
              <a:ahLst/>
              <a:cxnLst/>
              <a:rect l="l" t="t" r="r" b="b"/>
              <a:pathLst>
                <a:path w="1238143" h="220272">
                  <a:moveTo>
                    <a:pt x="0" y="0"/>
                  </a:moveTo>
                  <a:lnTo>
                    <a:pt x="1238143" y="0"/>
                  </a:lnTo>
                  <a:lnTo>
                    <a:pt x="1238143" y="220272"/>
                  </a:lnTo>
                  <a:lnTo>
                    <a:pt x="0" y="220272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04"/>
                </a:lnSpc>
              </a:pPr>
              <a:r>
                <a:rPr lang="en-US" sz="4800" spc="-33">
                  <a:solidFill>
                    <a:srgbClr val="FFFFFF"/>
                  </a:solidFill>
                  <a:latin typeface="Montserrat Classic Bold"/>
                </a:rPr>
                <a:t>Conclusiones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631358"/>
            <a:ext cx="18288000" cy="2970653"/>
            <a:chOff x="0" y="0"/>
            <a:chExt cx="4534362" cy="7365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34362" cy="736549"/>
            </a:xfrm>
            <a:custGeom>
              <a:avLst/>
              <a:gdLst/>
              <a:ahLst/>
              <a:cxnLst/>
              <a:rect l="l" t="t" r="r" b="b"/>
              <a:pathLst>
                <a:path w="4534362" h="736549">
                  <a:moveTo>
                    <a:pt x="0" y="0"/>
                  </a:moveTo>
                  <a:lnTo>
                    <a:pt x="4534362" y="0"/>
                  </a:lnTo>
                  <a:lnTo>
                    <a:pt x="4534362" y="736549"/>
                  </a:lnTo>
                  <a:lnTo>
                    <a:pt x="0" y="736549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39094" y="4110162"/>
            <a:ext cx="15124906" cy="1608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Montserrat Classic Bold"/>
              </a:rPr>
              <a:t>6. Education level exposes us to a negative relationship with credibility and willingness to share the news</a:t>
            </a:r>
            <a:endParaRPr lang="es-ES_tradnl" sz="4200" dirty="0">
              <a:solidFill>
                <a:srgbClr val="FFFFFF"/>
              </a:solidFill>
              <a:latin typeface="Montserrat Classic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049421-A16A-8E73-2623-3B62A9E18E53}"/>
              </a:ext>
            </a:extLst>
          </p:cNvPr>
          <p:cNvSpPr txBox="1"/>
          <p:nvPr/>
        </p:nvSpPr>
        <p:spPr>
          <a:xfrm>
            <a:off x="-1" y="1264118"/>
            <a:ext cx="5571571" cy="37432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904"/>
              </a:lnSpc>
            </a:pPr>
            <a:r>
              <a:rPr lang="en-GB" sz="4800" spc="-33" dirty="0">
                <a:solidFill>
                  <a:srgbClr val="FFFFFF"/>
                </a:solidFill>
                <a:latin typeface="Montserrat Classic Bold"/>
              </a:rPr>
              <a:t>Results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A5B55C34-67E6-857F-75DF-250E4E5217FE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270106"/>
            <a:ext cx="16040100" cy="4329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58"/>
              </a:lnSpc>
              <a:spcBef>
                <a:spcPct val="0"/>
              </a:spcBef>
            </a:pPr>
            <a:r>
              <a:rPr lang="en-US" sz="4000" spc="-32" dirty="0">
                <a:solidFill>
                  <a:srgbClr val="000000"/>
                </a:solidFill>
                <a:latin typeface="Montserrat"/>
              </a:rPr>
              <a:t>Those </a:t>
            </a:r>
            <a:r>
              <a:rPr lang="en-US" sz="4000" b="1" spc="-32" dirty="0">
                <a:solidFill>
                  <a:srgbClr val="000000"/>
                </a:solidFill>
                <a:latin typeface="Montserrat"/>
              </a:rPr>
              <a:t>with less studies are the ones who give more credibility </a:t>
            </a:r>
            <a:r>
              <a:rPr lang="en-US" sz="4000" spc="-32" dirty="0">
                <a:solidFill>
                  <a:srgbClr val="000000"/>
                </a:solidFill>
                <a:latin typeface="Montserrat"/>
              </a:rPr>
              <a:t>to all the news, while respondents with high levels of education show lower levels of credibility.</a:t>
            </a:r>
          </a:p>
          <a:p>
            <a:pPr algn="just">
              <a:lnSpc>
                <a:spcPts val="5658"/>
              </a:lnSpc>
              <a:spcBef>
                <a:spcPct val="0"/>
              </a:spcBef>
            </a:pPr>
            <a:endParaRPr lang="en-US" sz="4000" spc="-32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5658"/>
              </a:lnSpc>
              <a:spcBef>
                <a:spcPct val="0"/>
              </a:spcBef>
            </a:pPr>
            <a:r>
              <a:rPr lang="en-US" sz="4000" spc="-32" dirty="0">
                <a:solidFill>
                  <a:srgbClr val="000000"/>
                </a:solidFill>
                <a:latin typeface="Montserrat"/>
              </a:rPr>
              <a:t>There is a similar relationship with </a:t>
            </a:r>
            <a:r>
              <a:rPr lang="en-US" sz="4000" b="1" spc="-32" dirty="0">
                <a:solidFill>
                  <a:srgbClr val="000000"/>
                </a:solidFill>
                <a:latin typeface="Montserrat"/>
              </a:rPr>
              <a:t>education and willingness to share news</a:t>
            </a:r>
            <a:r>
              <a:rPr lang="en-US" sz="4000" spc="-32" dirty="0">
                <a:solidFill>
                  <a:srgbClr val="000000"/>
                </a:solidFill>
                <a:latin typeface="Montserrat"/>
              </a:rPr>
              <a:t>.</a:t>
            </a:r>
            <a:endParaRPr lang="es-ES" sz="4600" spc="-32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25FED-2A7D-E1F4-A796-7E4231613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86" y="5984281"/>
            <a:ext cx="13994428" cy="290368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A54C18F4-0EA2-B593-E6D2-7954C0596A66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6790" y="2559815"/>
            <a:ext cx="16576810" cy="684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5999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Older adults demonstrate a </a:t>
            </a:r>
            <a:r>
              <a:rPr lang="en-US" sz="3400" b="1" spc="199" dirty="0">
                <a:solidFill>
                  <a:srgbClr val="000000"/>
                </a:solidFill>
                <a:latin typeface="Montserrat"/>
              </a:rPr>
              <a:t>good ability to assess the credibility of information and identify disinformation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. </a:t>
            </a:r>
          </a:p>
          <a:p>
            <a:pPr marL="514350" indent="-514350">
              <a:lnSpc>
                <a:spcPts val="5999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‘False’ </a:t>
            </a:r>
            <a:r>
              <a:rPr lang="en-US" sz="3400" b="1" spc="199" dirty="0">
                <a:solidFill>
                  <a:srgbClr val="000000"/>
                </a:solidFill>
                <a:latin typeface="Montserrat"/>
              </a:rPr>
              <a:t>warning labels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 play a crucial role in alerting older adults to disinformation and preventing them from believing and sharing such news items. </a:t>
            </a:r>
          </a:p>
          <a:p>
            <a:pPr marL="971550" lvl="1" indent="-514350">
              <a:lnSpc>
                <a:spcPts val="59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b="1" spc="199" dirty="0">
                <a:solidFill>
                  <a:srgbClr val="000000"/>
                </a:solidFill>
                <a:latin typeface="Montserrat"/>
              </a:rPr>
              <a:t>Fact-checkers should delve into the use of warning labels 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as a countermeasure to the spread of disinformation that threatens democratic wellbeing (Moreno-Gil et al., 2021).</a:t>
            </a:r>
          </a:p>
          <a:p>
            <a:pPr marL="514350" indent="-514350" algn="just">
              <a:lnSpc>
                <a:spcPts val="5999"/>
              </a:lnSpc>
              <a:spcBef>
                <a:spcPct val="0"/>
              </a:spcBef>
              <a:buFont typeface="+mj-lt"/>
              <a:buAutoNum type="arabicPeriod"/>
            </a:pPr>
            <a:endParaRPr lang="en-US" sz="3400" spc="1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79205" y="844310"/>
            <a:ext cx="16273990" cy="785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Montserrat Classic Bold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150594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22861" y="5917524"/>
            <a:ext cx="3820320" cy="1547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08260" y="7000834"/>
            <a:ext cx="1873737" cy="174138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5314753">
            <a:off x="8883230" y="1590561"/>
            <a:ext cx="76745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4082015" y="1993693"/>
            <a:ext cx="1050314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23974">
            <a:off x="3038104" y="3030616"/>
            <a:ext cx="2035529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rot="5423974">
            <a:off x="13593545" y="3011566"/>
            <a:ext cx="2035529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216544" y="5515811"/>
            <a:ext cx="4018481" cy="3226403"/>
            <a:chOff x="0" y="0"/>
            <a:chExt cx="7467600" cy="59956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5"/>
              <a:stretch>
                <a:fillRect l="-3054" r="-3054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l="70659" b="48545"/>
          <a:stretch>
            <a:fillRect/>
          </a:stretch>
        </p:blipFill>
        <p:spPr>
          <a:xfrm>
            <a:off x="1584180" y="7000834"/>
            <a:ext cx="1932112" cy="22574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0822" r="29898" b="51733"/>
          <a:stretch>
            <a:fillRect/>
          </a:stretch>
        </p:blipFill>
        <p:spPr>
          <a:xfrm>
            <a:off x="420071" y="7148566"/>
            <a:ext cx="2576958" cy="21097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r="73491"/>
          <a:stretch>
            <a:fillRect/>
          </a:stretch>
        </p:blipFill>
        <p:spPr>
          <a:xfrm>
            <a:off x="14508260" y="698773"/>
            <a:ext cx="1200930" cy="11076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 t="4958" r="84138"/>
          <a:stretch>
            <a:fillRect/>
          </a:stretch>
        </p:blipFill>
        <p:spPr>
          <a:xfrm>
            <a:off x="2550236" y="567294"/>
            <a:ext cx="1381115" cy="148307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542026" y="1016873"/>
            <a:ext cx="1353461" cy="1170739"/>
            <a:chOff x="0" y="0"/>
            <a:chExt cx="356467" cy="3083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6467" cy="308343"/>
            </a:xfrm>
            <a:custGeom>
              <a:avLst/>
              <a:gdLst/>
              <a:ahLst/>
              <a:cxnLst/>
              <a:rect l="l" t="t" r="r" b="b"/>
              <a:pathLst>
                <a:path w="356467" h="308343">
                  <a:moveTo>
                    <a:pt x="0" y="0"/>
                  </a:moveTo>
                  <a:lnTo>
                    <a:pt x="356467" y="0"/>
                  </a:lnTo>
                  <a:lnTo>
                    <a:pt x="356467" y="308343"/>
                  </a:lnTo>
                  <a:lnTo>
                    <a:pt x="0" y="3083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7880" y="331578"/>
            <a:ext cx="9195141" cy="975921"/>
            <a:chOff x="0" y="0"/>
            <a:chExt cx="2421766" cy="2570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21766" cy="257033"/>
            </a:xfrm>
            <a:custGeom>
              <a:avLst/>
              <a:gdLst/>
              <a:ahLst/>
              <a:cxnLst/>
              <a:rect l="l" t="t" r="r" b="b"/>
              <a:pathLst>
                <a:path w="2421766" h="257033">
                  <a:moveTo>
                    <a:pt x="0" y="0"/>
                  </a:moveTo>
                  <a:lnTo>
                    <a:pt x="2421766" y="0"/>
                  </a:lnTo>
                  <a:lnTo>
                    <a:pt x="2421766" y="257033"/>
                  </a:lnTo>
                  <a:lnTo>
                    <a:pt x="0" y="257033"/>
                  </a:lnTo>
                  <a:close/>
                </a:path>
              </a:pathLst>
            </a:custGeom>
            <a:solidFill>
              <a:srgbClr val="E8874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1446" y="4266482"/>
            <a:ext cx="8335406" cy="975921"/>
            <a:chOff x="0" y="0"/>
            <a:chExt cx="2195333" cy="2570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95333" cy="257033"/>
            </a:xfrm>
            <a:custGeom>
              <a:avLst/>
              <a:gdLst/>
              <a:ahLst/>
              <a:cxnLst/>
              <a:rect l="l" t="t" r="r" b="b"/>
              <a:pathLst>
                <a:path w="2195333" h="257033">
                  <a:moveTo>
                    <a:pt x="0" y="0"/>
                  </a:moveTo>
                  <a:lnTo>
                    <a:pt x="2195333" y="0"/>
                  </a:lnTo>
                  <a:lnTo>
                    <a:pt x="2195333" y="257033"/>
                  </a:lnTo>
                  <a:lnTo>
                    <a:pt x="0" y="257033"/>
                  </a:lnTo>
                  <a:close/>
                </a:path>
              </a:pathLst>
            </a:custGeom>
            <a:solidFill>
              <a:srgbClr val="46A3D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-370406" y="4322445"/>
            <a:ext cx="9919110" cy="76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Montserrat Classic"/>
              </a:rPr>
              <a:t>Information credibility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1832185" y="4292637"/>
            <a:ext cx="5427115" cy="975921"/>
            <a:chOff x="0" y="0"/>
            <a:chExt cx="1429364" cy="25703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29364" cy="257033"/>
            </a:xfrm>
            <a:custGeom>
              <a:avLst/>
              <a:gdLst/>
              <a:ahLst/>
              <a:cxnLst/>
              <a:rect l="l" t="t" r="r" b="b"/>
              <a:pathLst>
                <a:path w="1429364" h="257033">
                  <a:moveTo>
                    <a:pt x="0" y="0"/>
                  </a:moveTo>
                  <a:lnTo>
                    <a:pt x="1429364" y="0"/>
                  </a:lnTo>
                  <a:lnTo>
                    <a:pt x="1429364" y="257033"/>
                  </a:lnTo>
                  <a:lnTo>
                    <a:pt x="0" y="257033"/>
                  </a:lnTo>
                  <a:close/>
                </a:path>
              </a:pathLst>
            </a:custGeom>
            <a:solidFill>
              <a:srgbClr val="17ABA2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48705" y="4322445"/>
            <a:ext cx="991911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Montserrat Classic"/>
              </a:rPr>
              <a:t>Fact-checking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25459" y="339273"/>
            <a:ext cx="961625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Montserrat Classic"/>
              </a:rPr>
              <a:t>2 research lines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6790" y="2559815"/>
            <a:ext cx="16576810" cy="7609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5999"/>
              </a:lnSpc>
              <a:spcBef>
                <a:spcPct val="0"/>
              </a:spcBef>
              <a:buFont typeface="+mj-lt"/>
              <a:buAutoNum type="arabicPeriod" startAt="3"/>
            </a:pP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Several participants would avoid using fact-checking platforms because they are not aware of them, do not trust them or think they are unnecessary. &gt; </a:t>
            </a:r>
            <a:r>
              <a:rPr lang="en-US" sz="3400" b="1" spc="199" dirty="0">
                <a:solidFill>
                  <a:srgbClr val="000000"/>
                </a:solidFill>
                <a:latin typeface="Montserrat"/>
              </a:rPr>
              <a:t>Importance of media literacy activities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14350" indent="-514350">
              <a:lnSpc>
                <a:spcPts val="5999"/>
              </a:lnSpc>
              <a:spcBef>
                <a:spcPct val="0"/>
              </a:spcBef>
              <a:buFont typeface="+mj-lt"/>
              <a:buAutoNum type="arabicPeriod" startAt="3"/>
            </a:pP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Important sociodemographic variables: </a:t>
            </a:r>
            <a:r>
              <a:rPr lang="en-US" sz="3400" b="1" spc="199" dirty="0">
                <a:solidFill>
                  <a:srgbClr val="000000"/>
                </a:solidFill>
                <a:latin typeface="Montserrat"/>
              </a:rPr>
              <a:t>gender and education levels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514350" indent="-514350">
              <a:lnSpc>
                <a:spcPts val="5999"/>
              </a:lnSpc>
              <a:spcBef>
                <a:spcPct val="0"/>
              </a:spcBef>
              <a:buFont typeface="+mj-lt"/>
              <a:buAutoNum type="arabicPeriod" startAt="3"/>
            </a:pP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In the same vein as previous research (</a:t>
            </a:r>
            <a:r>
              <a:rPr lang="en-US" sz="3400" spc="199" dirty="0" err="1">
                <a:solidFill>
                  <a:srgbClr val="000000"/>
                </a:solidFill>
                <a:latin typeface="Montserrat"/>
              </a:rPr>
              <a:t>Hameleers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 &amp; van der Meer 2020; Koch et al., 2022), </a:t>
            </a:r>
            <a:r>
              <a:rPr lang="en-US" sz="3400" b="1" spc="199" dirty="0">
                <a:solidFill>
                  <a:srgbClr val="000000"/>
                </a:solidFill>
                <a:latin typeface="Montserrat"/>
              </a:rPr>
              <a:t>political ideology is a key factor 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in the news credibility assessment. </a:t>
            </a:r>
          </a:p>
          <a:p>
            <a:pPr marL="514350" indent="-514350">
              <a:lnSpc>
                <a:spcPts val="5999"/>
              </a:lnSpc>
              <a:spcBef>
                <a:spcPct val="0"/>
              </a:spcBef>
              <a:buFont typeface="+mj-lt"/>
              <a:buAutoNum type="arabicPeriod" startAt="3"/>
            </a:pPr>
            <a:endParaRPr lang="en-US" sz="3400" spc="199" dirty="0">
              <a:solidFill>
                <a:srgbClr val="000000"/>
              </a:solidFill>
              <a:latin typeface="Montserrat"/>
            </a:endParaRPr>
          </a:p>
          <a:p>
            <a:pPr marL="514350" indent="-514350" algn="just">
              <a:lnSpc>
                <a:spcPts val="5999"/>
              </a:lnSpc>
              <a:spcBef>
                <a:spcPct val="0"/>
              </a:spcBef>
              <a:buFont typeface="+mj-lt"/>
              <a:buAutoNum type="arabicPeriod" startAt="3"/>
            </a:pPr>
            <a:endParaRPr lang="en-US" sz="3400" spc="1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79205" y="844310"/>
            <a:ext cx="16273990" cy="785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Montserrat Classic Bold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2501198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3931" y="2777890"/>
            <a:ext cx="10537012" cy="2518607"/>
            <a:chOff x="0" y="0"/>
            <a:chExt cx="1749320" cy="449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9320" cy="449308"/>
            </a:xfrm>
            <a:custGeom>
              <a:avLst/>
              <a:gdLst/>
              <a:ahLst/>
              <a:cxnLst/>
              <a:rect l="l" t="t" r="r" b="b"/>
              <a:pathLst>
                <a:path w="1749320" h="449308">
                  <a:moveTo>
                    <a:pt x="0" y="0"/>
                  </a:moveTo>
                  <a:lnTo>
                    <a:pt x="1749320" y="0"/>
                  </a:lnTo>
                  <a:lnTo>
                    <a:pt x="1749320" y="449308"/>
                  </a:lnTo>
                  <a:lnTo>
                    <a:pt x="0" y="449308"/>
                  </a:lnTo>
                  <a:close/>
                </a:path>
              </a:pathLst>
            </a:custGeom>
            <a:solidFill>
              <a:srgbClr val="CF2F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75494" y="2860993"/>
            <a:ext cx="10537012" cy="212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6"/>
              </a:lnSpc>
              <a:spcBef>
                <a:spcPct val="0"/>
              </a:spcBef>
            </a:pPr>
            <a:r>
              <a:rPr lang="en-US" sz="7086" spc="-49" dirty="0">
                <a:solidFill>
                  <a:srgbClr val="FFFFFF"/>
                </a:solidFill>
                <a:latin typeface="Montserrat Classic Bold"/>
              </a:rPr>
              <a:t>Thank you for your attention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0" y="6656756"/>
            <a:ext cx="3850905" cy="1130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8CF371-68BB-F5C0-1699-B64BF51D2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31" y="6502609"/>
            <a:ext cx="8470136" cy="1438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47705" y="4381500"/>
            <a:ext cx="471093" cy="0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6" name="AutoShape 6"/>
          <p:cNvSpPr/>
          <p:nvPr/>
        </p:nvSpPr>
        <p:spPr>
          <a:xfrm>
            <a:off x="1605956" y="6612314"/>
            <a:ext cx="471093" cy="0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17560" y="6612314"/>
            <a:ext cx="10141740" cy="30425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562293"/>
            <a:ext cx="8877300" cy="785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s-ES_tradnl" sz="4900" dirty="0">
                <a:solidFill>
                  <a:srgbClr val="000000"/>
                </a:solidFill>
                <a:latin typeface="Montserrat Classic Bold"/>
              </a:rPr>
              <a:t>Age as a </a:t>
            </a:r>
            <a:r>
              <a:rPr lang="es-ES_tradnl" sz="4900" dirty="0" err="1">
                <a:solidFill>
                  <a:srgbClr val="000000"/>
                </a:solidFill>
                <a:latin typeface="Montserrat Classic Bold"/>
              </a:rPr>
              <a:t>key</a:t>
            </a:r>
            <a:r>
              <a:rPr lang="es-ES_tradnl" sz="4900" dirty="0">
                <a:solidFill>
                  <a:srgbClr val="000000"/>
                </a:solidFill>
                <a:latin typeface="Montserrat Classic Bold"/>
              </a:rPr>
              <a:t> factor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778195"/>
            <a:ext cx="16230600" cy="198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In all the studies elaborated by us that follow the research line of information credibility (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Besalú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&amp; Pont-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Sorribes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, 2021;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Besalú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et al., 2021), the same conclusion is reached:</a:t>
            </a:r>
            <a:endParaRPr lang="es-ES_tradnl" sz="32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43415" y="3957464"/>
            <a:ext cx="14659306" cy="61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Age is a </a:t>
            </a:r>
            <a:r>
              <a:rPr lang="en-US" sz="3200" b="1" dirty="0">
                <a:solidFill>
                  <a:srgbClr val="000000"/>
                </a:solidFill>
                <a:latin typeface="Montserrat"/>
              </a:rPr>
              <a:t>differential factor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in the credibility given to information.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82712" y="6319285"/>
            <a:ext cx="14780712" cy="61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200" b="1" dirty="0">
                <a:solidFill>
                  <a:srgbClr val="000000"/>
                </a:solidFill>
                <a:latin typeface="Montserrat"/>
              </a:rPr>
              <a:t>Older people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give more credibility to all kinds of information.</a:t>
            </a:r>
            <a:endParaRPr lang="es-ES_tradnl" sz="32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617406F-238F-66B4-E431-A8A7BF86EAFD}"/>
              </a:ext>
            </a:extLst>
          </p:cNvPr>
          <p:cNvSpPr txBox="1"/>
          <p:nvPr/>
        </p:nvSpPr>
        <p:spPr>
          <a:xfrm>
            <a:off x="2431223" y="4841384"/>
            <a:ext cx="14659306" cy="1290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200" b="1" dirty="0">
                <a:solidFill>
                  <a:srgbClr val="000000"/>
                </a:solidFill>
                <a:latin typeface="Montserrat"/>
              </a:rPr>
              <a:t>Youth are more used to new media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and they are more cautious when sharing information than older people.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A23B3893-4954-B997-A16B-44F9E566A6A9}"/>
              </a:ext>
            </a:extLst>
          </p:cNvPr>
          <p:cNvSpPr/>
          <p:nvPr/>
        </p:nvSpPr>
        <p:spPr>
          <a:xfrm>
            <a:off x="1605956" y="5448300"/>
            <a:ext cx="471093" cy="0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47900"/>
            <a:ext cx="11668126" cy="628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9"/>
              </a:lnSpc>
            </a:pPr>
            <a:r>
              <a:rPr lang="en-US" sz="3800" dirty="0">
                <a:solidFill>
                  <a:srgbClr val="000000"/>
                </a:solidFill>
                <a:latin typeface="Montserrat"/>
              </a:rPr>
              <a:t>Other previous work has also demonstrated that due to cognitive declines and lower levels of digital literacy, </a:t>
            </a:r>
            <a:r>
              <a:rPr lang="en-US" sz="3800" b="1" dirty="0">
                <a:solidFill>
                  <a:srgbClr val="000000"/>
                </a:solidFill>
                <a:latin typeface="Montserrat"/>
              </a:rPr>
              <a:t>older people have more difficulties in discriminating between true facts and false news </a:t>
            </a:r>
            <a:r>
              <a:rPr lang="en-US" sz="3800" dirty="0">
                <a:solidFill>
                  <a:srgbClr val="000000"/>
                </a:solidFill>
                <a:latin typeface="Montserrat"/>
              </a:rPr>
              <a:t>and therefore, are more prone to share disinformation (</a:t>
            </a:r>
            <a:r>
              <a:rPr lang="en-US" sz="3800" dirty="0" err="1">
                <a:solidFill>
                  <a:srgbClr val="000000"/>
                </a:solidFill>
                <a:latin typeface="Montserrat"/>
              </a:rPr>
              <a:t>Braschier</a:t>
            </a:r>
            <a:r>
              <a:rPr lang="en-US" sz="3800" dirty="0">
                <a:solidFill>
                  <a:srgbClr val="000000"/>
                </a:solidFill>
                <a:latin typeface="Montserrat"/>
              </a:rPr>
              <a:t> &amp; Schacter, 2020; Guess et al., 2019; Valera-</a:t>
            </a:r>
            <a:r>
              <a:rPr lang="en-US" sz="3800" dirty="0" err="1">
                <a:solidFill>
                  <a:srgbClr val="000000"/>
                </a:solidFill>
                <a:latin typeface="Montserrat"/>
              </a:rPr>
              <a:t>Ordaz</a:t>
            </a:r>
            <a:r>
              <a:rPr lang="en-US" sz="3800" dirty="0">
                <a:solidFill>
                  <a:srgbClr val="000000"/>
                </a:solidFill>
                <a:latin typeface="Montserrat"/>
              </a:rPr>
              <a:t> et al, 2022; </a:t>
            </a:r>
            <a:r>
              <a:rPr lang="en-US" sz="3800" dirty="0" err="1">
                <a:solidFill>
                  <a:srgbClr val="000000"/>
                </a:solidFill>
                <a:latin typeface="Montserrat"/>
              </a:rPr>
              <a:t>Hameleers</a:t>
            </a:r>
            <a:r>
              <a:rPr lang="en-US" sz="3800" dirty="0">
                <a:solidFill>
                  <a:srgbClr val="000000"/>
                </a:solidFill>
                <a:latin typeface="Montserrat"/>
              </a:rPr>
              <a:t> &amp; van der Meer, 2019).</a:t>
            </a:r>
            <a:endParaRPr lang="es-ES" sz="3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14355" y="2863215"/>
            <a:ext cx="4144945" cy="411480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9020661-EF82-A4EE-E16B-5D3EC51058C5}"/>
              </a:ext>
            </a:extLst>
          </p:cNvPr>
          <p:cNvSpPr txBox="1"/>
          <p:nvPr/>
        </p:nvSpPr>
        <p:spPr>
          <a:xfrm>
            <a:off x="1028700" y="562293"/>
            <a:ext cx="8877300" cy="785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s-ES_tradnl" sz="4900" dirty="0">
                <a:solidFill>
                  <a:srgbClr val="000000"/>
                </a:solidFill>
                <a:latin typeface="Montserrat Classic Bold"/>
              </a:rPr>
              <a:t>Age as a </a:t>
            </a:r>
            <a:r>
              <a:rPr lang="es-ES_tradnl" sz="4900" dirty="0" err="1">
                <a:solidFill>
                  <a:srgbClr val="000000"/>
                </a:solidFill>
                <a:latin typeface="Montserrat Classic Bold"/>
              </a:rPr>
              <a:t>key</a:t>
            </a:r>
            <a:r>
              <a:rPr lang="es-ES_tradnl" sz="4900" dirty="0">
                <a:solidFill>
                  <a:srgbClr val="000000"/>
                </a:solidFill>
                <a:latin typeface="Montserrat Classic Bold"/>
              </a:rPr>
              <a:t> factor</a:t>
            </a:r>
          </a:p>
        </p:txBody>
      </p:sp>
    </p:spTree>
    <p:extLst>
      <p:ext uri="{BB962C8B-B14F-4D97-AF65-F5344CB8AC3E}">
        <p14:creationId xmlns:p14="http://schemas.microsoft.com/office/powerpoint/2010/main" val="85851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6790" y="2559815"/>
            <a:ext cx="15662410" cy="6074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9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Over the last few years, fact-checking platforms have served as </a:t>
            </a:r>
            <a:r>
              <a:rPr lang="en-US" sz="3400" b="1" spc="199" dirty="0">
                <a:solidFill>
                  <a:srgbClr val="000000"/>
                </a:solidFill>
                <a:latin typeface="Montserrat"/>
              </a:rPr>
              <a:t>critical interventions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 in the fight against the expansion of false and/or misleading news that threaten democratic wellbeing (Moreno-Gil et al., 2021). </a:t>
            </a:r>
          </a:p>
          <a:p>
            <a:pPr marL="457200" indent="-457200" algn="just">
              <a:lnSpc>
                <a:spcPts val="59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Arguably, </a:t>
            </a:r>
            <a:r>
              <a:rPr lang="en-US" sz="3400" b="1" spc="199" dirty="0">
                <a:solidFill>
                  <a:srgbClr val="000000"/>
                </a:solidFill>
                <a:latin typeface="Montserrat"/>
              </a:rPr>
              <a:t>fact-checking platforms should play a critical role in bridging the digital divide and help older publics 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“navigate through disinformation circulating in high-choice media environments” (</a:t>
            </a:r>
            <a:r>
              <a:rPr lang="en-US" sz="3400" spc="199" dirty="0" err="1">
                <a:solidFill>
                  <a:srgbClr val="000000"/>
                </a:solidFill>
                <a:latin typeface="Montserrat"/>
              </a:rPr>
              <a:t>Kyriakidou</a:t>
            </a:r>
            <a:r>
              <a:rPr lang="en-US" sz="3400" spc="199" dirty="0">
                <a:solidFill>
                  <a:srgbClr val="000000"/>
                </a:solidFill>
                <a:latin typeface="Montserrat"/>
              </a:rPr>
              <a:t> et al. 2022, 1).</a:t>
            </a:r>
            <a:endParaRPr lang="es-ES_tradnl" sz="3400" spc="1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44400" y="319308"/>
            <a:ext cx="2064515" cy="20645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79205" y="844310"/>
            <a:ext cx="16273990" cy="785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Montserrat Classic Bold"/>
              </a:rPr>
              <a:t>The role of fact-checking platforms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932291"/>
            <a:ext cx="18296196" cy="4424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A30B802-6DA3-573D-2FEC-173E5429D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49"/>
          <a:stretch/>
        </p:blipFill>
        <p:spPr>
          <a:xfrm>
            <a:off x="-24063" y="6099241"/>
            <a:ext cx="18288000" cy="6434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707B14A-44DE-80DE-D515-53FFAE4C2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49"/>
          <a:stretch/>
        </p:blipFill>
        <p:spPr>
          <a:xfrm>
            <a:off x="36095" y="5619292"/>
            <a:ext cx="18288000" cy="64347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A7AAEB0-65D9-E6BF-41AC-8FF045764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49"/>
          <a:stretch/>
        </p:blipFill>
        <p:spPr>
          <a:xfrm>
            <a:off x="-36095" y="4926398"/>
            <a:ext cx="18288000" cy="64347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AA22121-B6D5-4C38-95DE-A9C286E64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49"/>
          <a:stretch/>
        </p:blipFill>
        <p:spPr>
          <a:xfrm>
            <a:off x="-36095" y="4495869"/>
            <a:ext cx="18288000" cy="643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08F63-CB92-9A35-2FE7-AD81E4CFC5AE}"/>
              </a:ext>
            </a:extLst>
          </p:cNvPr>
          <p:cNvSpPr txBox="1"/>
          <p:nvPr/>
        </p:nvSpPr>
        <p:spPr>
          <a:xfrm>
            <a:off x="1600200" y="4465319"/>
            <a:ext cx="1028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0000" b="1" dirty="0">
                <a:solidFill>
                  <a:schemeClr val="bg1"/>
                </a:solidFill>
                <a:latin typeface="Montserrat" pitchFamily="2" charset="77"/>
              </a:rPr>
              <a:t>Methodology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CCD0C1CF-C0EC-590D-EDE6-AEC0EA074DF8}"/>
              </a:ext>
            </a:extLst>
          </p:cNvPr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0EE70BF-AE47-EB26-6EAE-B45F2DD67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4333D8B-8E21-5C79-39FB-11E6D9731A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5ECC7F5-5BEB-77D8-8BF3-8FE2A8225E7E}"/>
              </a:ext>
            </a:extLst>
          </p:cNvPr>
          <p:cNvSpPr txBox="1"/>
          <p:nvPr/>
        </p:nvSpPr>
        <p:spPr>
          <a:xfrm>
            <a:off x="1013460" y="1882246"/>
            <a:ext cx="15598140" cy="25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860"/>
              </a:lnSpc>
            </a:pPr>
            <a:r>
              <a:rPr lang="en-AU" sz="3800" dirty="0">
                <a:solidFill>
                  <a:srgbClr val="000000"/>
                </a:solidFill>
                <a:latin typeface="Montserrat" pitchFamily="2" charset="77"/>
              </a:rPr>
              <a:t>This research examines the </a:t>
            </a:r>
            <a:r>
              <a:rPr lang="en-AU" sz="3800" b="1" dirty="0">
                <a:solidFill>
                  <a:srgbClr val="000000"/>
                </a:solidFill>
                <a:latin typeface="Montserrat" pitchFamily="2" charset="77"/>
              </a:rPr>
              <a:t>relationship between older adults with disinformation and fact-checking platforms </a:t>
            </a:r>
            <a:r>
              <a:rPr lang="en-AU" sz="3800" dirty="0">
                <a:solidFill>
                  <a:srgbClr val="000000"/>
                </a:solidFill>
                <a:latin typeface="Montserrat" pitchFamily="2" charset="77"/>
              </a:rPr>
              <a:t>considering the following</a:t>
            </a:r>
            <a:r>
              <a:rPr lang="en-AU" sz="3800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AU" sz="3800" dirty="0">
                <a:solidFill>
                  <a:schemeClr val="bg1"/>
                </a:solidFill>
                <a:highlight>
                  <a:srgbClr val="008080"/>
                </a:highlight>
                <a:latin typeface="Montserrat Classic Bold"/>
              </a:rPr>
              <a:t>two research questions: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8BF53B7-74B0-F605-FAB2-6B2BF2CF4652}"/>
              </a:ext>
            </a:extLst>
          </p:cNvPr>
          <p:cNvSpPr txBox="1"/>
          <p:nvPr/>
        </p:nvSpPr>
        <p:spPr>
          <a:xfrm>
            <a:off x="1642051" y="7235203"/>
            <a:ext cx="1336934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800" b="1" spc="-27" dirty="0">
                <a:solidFill>
                  <a:schemeClr val="bg1"/>
                </a:solidFill>
                <a:highlight>
                  <a:srgbClr val="008080"/>
                </a:highlight>
                <a:latin typeface="Montserrat Italics"/>
              </a:rPr>
              <a:t>RQ 2:</a:t>
            </a:r>
            <a:r>
              <a:rPr lang="es-ES_tradnl" sz="3800" b="1" spc="-27" dirty="0">
                <a:solidFill>
                  <a:schemeClr val="bg1"/>
                </a:solidFill>
                <a:latin typeface="Montserrat Italics"/>
              </a:rPr>
              <a:t> </a:t>
            </a:r>
            <a:r>
              <a:rPr lang="en-US" sz="3800" spc="-27" dirty="0">
                <a:solidFill>
                  <a:srgbClr val="000000"/>
                </a:solidFill>
                <a:latin typeface="Montserrat Italics"/>
              </a:rPr>
              <a:t>What is the impact of fact-checking platforms in the credibility that older adults give to news? 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03A2C2D-C046-8399-3BB2-DCFC71505526}"/>
              </a:ext>
            </a:extLst>
          </p:cNvPr>
          <p:cNvSpPr txBox="1"/>
          <p:nvPr/>
        </p:nvSpPr>
        <p:spPr>
          <a:xfrm>
            <a:off x="1680145" y="5369447"/>
            <a:ext cx="14779056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3800" b="1" spc="-27" dirty="0">
                <a:solidFill>
                  <a:schemeClr val="bg1"/>
                </a:solidFill>
                <a:highlight>
                  <a:srgbClr val="008080"/>
                </a:highlight>
                <a:latin typeface="Montserrat Italics"/>
              </a:rPr>
              <a:t>RQ 1:</a:t>
            </a:r>
            <a:r>
              <a:rPr lang="es-ES_tradnl" sz="3800" b="1" spc="-27" dirty="0">
                <a:solidFill>
                  <a:schemeClr val="bg1"/>
                </a:solidFill>
                <a:latin typeface="Montserrat Italics"/>
              </a:rPr>
              <a:t> </a:t>
            </a:r>
            <a:r>
              <a:rPr lang="en-US" sz="3800" spc="-27" dirty="0">
                <a:solidFill>
                  <a:srgbClr val="000000"/>
                </a:solidFill>
                <a:latin typeface="Montserrat Italics"/>
              </a:rPr>
              <a:t>How do older adults evaluate the credibility of information in online press?</a:t>
            </a:r>
            <a:endParaRPr lang="es-ES_tradnl" sz="3800" spc="-27" dirty="0">
              <a:solidFill>
                <a:srgbClr val="000000"/>
              </a:solidFill>
              <a:latin typeface="Montserrat Itali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E592E76-D676-21BE-AFCE-933519A11610}"/>
              </a:ext>
            </a:extLst>
          </p:cNvPr>
          <p:cNvSpPr txBox="1"/>
          <p:nvPr/>
        </p:nvSpPr>
        <p:spPr>
          <a:xfrm>
            <a:off x="1028700" y="562293"/>
            <a:ext cx="8877300" cy="785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Montserrat Classic Bold"/>
              </a:rPr>
              <a:t>Aim of the study and RQ</a:t>
            </a:r>
          </a:p>
        </p:txBody>
      </p:sp>
    </p:spTree>
    <p:extLst>
      <p:ext uri="{BB962C8B-B14F-4D97-AF65-F5344CB8AC3E}">
        <p14:creationId xmlns:p14="http://schemas.microsoft.com/office/powerpoint/2010/main" val="86654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23920" y="5818780"/>
            <a:ext cx="34120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Sample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0411" y="727036"/>
            <a:ext cx="10486109" cy="785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Montserrat Classic Bold"/>
              </a:rPr>
              <a:t>Method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656632"/>
            <a:ext cx="17040010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928C8C"/>
                </a:solidFill>
                <a:latin typeface="League Spartan"/>
              </a:rPr>
              <a:t>Disinformation among older adults: analyzing the impact of factchecking on news credibility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73491"/>
          <a:stretch>
            <a:fillRect/>
          </a:stretch>
        </p:blipFill>
        <p:spPr>
          <a:xfrm>
            <a:off x="15490421" y="9654836"/>
            <a:ext cx="452097" cy="4169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4958" r="84138"/>
          <a:stretch>
            <a:fillRect/>
          </a:stretch>
        </p:blipFill>
        <p:spPr>
          <a:xfrm>
            <a:off x="14769299" y="9568006"/>
            <a:ext cx="550028" cy="59063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0817" y="7649908"/>
            <a:ext cx="928686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Exhibition materials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01000" y="7649908"/>
            <a:ext cx="8382000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"/>
              </a:rPr>
              <a:t>Each of the groups was exposed to four news items about current events</a:t>
            </a:r>
          </a:p>
        </p:txBody>
      </p:sp>
      <p:sp>
        <p:nvSpPr>
          <p:cNvPr id="12" name="AutoShape 12"/>
          <p:cNvSpPr/>
          <p:nvPr/>
        </p:nvSpPr>
        <p:spPr>
          <a:xfrm rot="-27649">
            <a:off x="6400780" y="7993509"/>
            <a:ext cx="118426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rot="-27649">
            <a:off x="3503161" y="6148835"/>
            <a:ext cx="118426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TextBox 14"/>
          <p:cNvSpPr txBox="1"/>
          <p:nvPr/>
        </p:nvSpPr>
        <p:spPr>
          <a:xfrm>
            <a:off x="5035939" y="5818780"/>
            <a:ext cx="10616766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"/>
              </a:rPr>
              <a:t>Respondents were divided into 3 symmetrical groups considering key quota variables.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1020091" y="5085622"/>
            <a:ext cx="14932106" cy="62809"/>
          </a:xfrm>
          <a:prstGeom prst="line">
            <a:avLst/>
          </a:prstGeom>
          <a:ln w="38100" cap="flat">
            <a:solidFill>
              <a:srgbClr val="EB29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31CCED65-7298-03C7-E6ED-DC7563F81440}"/>
              </a:ext>
            </a:extLst>
          </p:cNvPr>
          <p:cNvSpPr txBox="1"/>
          <p:nvPr/>
        </p:nvSpPr>
        <p:spPr>
          <a:xfrm>
            <a:off x="1010411" y="2253022"/>
            <a:ext cx="14932107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"/>
              </a:rPr>
              <a:t>The study is based on an </a:t>
            </a:r>
            <a:r>
              <a:rPr lang="en-US" sz="3399" b="1" dirty="0">
                <a:solidFill>
                  <a:srgbClr val="000000"/>
                </a:solidFill>
                <a:latin typeface="Montserrat"/>
              </a:rPr>
              <a:t>experimental online survey </a:t>
            </a:r>
            <a:r>
              <a:rPr lang="en-US" sz="3399" dirty="0">
                <a:solidFill>
                  <a:srgbClr val="000000"/>
                </a:solidFill>
                <a:latin typeface="Montserrat"/>
              </a:rPr>
              <a:t>conducted in October 2022 by YouGov Spain that drew on </a:t>
            </a:r>
            <a:r>
              <a:rPr lang="en-US" sz="3399" b="1" dirty="0">
                <a:solidFill>
                  <a:srgbClr val="000000"/>
                </a:solidFill>
                <a:latin typeface="Montserrat"/>
              </a:rPr>
              <a:t>N=1,203 participants </a:t>
            </a:r>
            <a:r>
              <a:rPr lang="en-US" sz="3399" dirty="0">
                <a:solidFill>
                  <a:srgbClr val="000000"/>
                </a:solidFill>
                <a:latin typeface="Montserrat"/>
              </a:rPr>
              <a:t>of +60 years.</a:t>
            </a:r>
            <a:endParaRPr lang="en-US" sz="3399" b="1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1626</Words>
  <Application>Microsoft Macintosh PowerPoint</Application>
  <PresentationFormat>Custom</PresentationFormat>
  <Paragraphs>134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Calibri</vt:lpstr>
      <vt:lpstr>Open Sans</vt:lpstr>
      <vt:lpstr>Montserrat Classic</vt:lpstr>
      <vt:lpstr>Montserrat</vt:lpstr>
      <vt:lpstr>League Spartan</vt:lpstr>
      <vt:lpstr>Montserrat Extra-Bold</vt:lpstr>
      <vt:lpstr>Open Sans Extra Bold</vt:lpstr>
      <vt:lpstr>Montserrat Italics</vt:lpstr>
      <vt:lpstr>Montserrat Classic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Informe Credibilidad Sénior</dc:title>
  <dc:creator>u112868</dc:creator>
  <cp:lastModifiedBy>Aleix Martí</cp:lastModifiedBy>
  <cp:revision>46</cp:revision>
  <dcterms:created xsi:type="dcterms:W3CDTF">2006-08-16T00:00:00Z</dcterms:created>
  <dcterms:modified xsi:type="dcterms:W3CDTF">2023-07-11T04:10:16Z</dcterms:modified>
  <dc:identifier>DAFdul6-FQ0</dc:identifier>
</cp:coreProperties>
</file>