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5143500" cx="9144000"/>
  <p:notesSz cx="5143500" cy="9144000"/>
  <p:embeddedFontLst>
    <p:embeddedFont>
      <p:font typeface="Noto Sans Medium"/>
      <p:regular r:id="rId32"/>
      <p:bold r:id="rId33"/>
      <p:italic r:id="rId34"/>
      <p:boldItalic r:id="rId35"/>
    </p:embeddedFont>
    <p:embeddedFont>
      <p:font typeface="Noto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icHNcEqUpjFus35Q4FUp3/vkT8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NotoSansMedium-bold.fntdata"/><Relationship Id="rId10" Type="http://schemas.openxmlformats.org/officeDocument/2006/relationships/slide" Target="slides/slide6.xml"/><Relationship Id="rId32" Type="http://schemas.openxmlformats.org/officeDocument/2006/relationships/font" Target="fonts/NotoSansMedium-regular.fntdata"/><Relationship Id="rId13" Type="http://schemas.openxmlformats.org/officeDocument/2006/relationships/slide" Target="slides/slide9.xml"/><Relationship Id="rId35" Type="http://schemas.openxmlformats.org/officeDocument/2006/relationships/font" Target="fonts/NotoSansMedium-boldItalic.fntdata"/><Relationship Id="rId12" Type="http://schemas.openxmlformats.org/officeDocument/2006/relationships/slide" Target="slides/slide8.xml"/><Relationship Id="rId34" Type="http://schemas.openxmlformats.org/officeDocument/2006/relationships/font" Target="fonts/NotoSansMedium-italic.fntdata"/><Relationship Id="rId15" Type="http://schemas.openxmlformats.org/officeDocument/2006/relationships/slide" Target="slides/slide11.xml"/><Relationship Id="rId37" Type="http://schemas.openxmlformats.org/officeDocument/2006/relationships/font" Target="fonts/NotoSans-bold.fntdata"/><Relationship Id="rId14" Type="http://schemas.openxmlformats.org/officeDocument/2006/relationships/slide" Target="slides/slide10.xml"/><Relationship Id="rId36" Type="http://schemas.openxmlformats.org/officeDocument/2006/relationships/font" Target="fonts/NotoSans-regular.fntdata"/><Relationship Id="rId17" Type="http://schemas.openxmlformats.org/officeDocument/2006/relationships/slide" Target="slides/slide13.xml"/><Relationship Id="rId39" Type="http://schemas.openxmlformats.org/officeDocument/2006/relationships/font" Target="fonts/NotoSans-boldItalic.fntdata"/><Relationship Id="rId16" Type="http://schemas.openxmlformats.org/officeDocument/2006/relationships/slide" Target="slides/slide12.xml"/><Relationship Id="rId38" Type="http://schemas.openxmlformats.org/officeDocument/2006/relationships/font" Target="fonts/NotoSans-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514350" y="4343400"/>
            <a:ext cx="41148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 name="Shape 9"/>
        <p:cNvGrpSpPr/>
        <p:nvPr/>
      </p:nvGrpSpPr>
      <p:grpSpPr>
        <a:xfrm>
          <a:off x="0" y="0"/>
          <a:ext cx="0" cy="0"/>
          <a:chOff x="0" y="0"/>
          <a:chExt cx="0" cy="0"/>
        </a:xfrm>
      </p:grpSpPr>
      <p:sp>
        <p:nvSpPr>
          <p:cNvPr id="10" name="Google Shape;10;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 name="Google Shape;11;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0" lang="en-US" sz="1200" u="none" cap="none" strike="noStrike">
                <a:solidFill>
                  <a:schemeClr val="dk1"/>
                </a:solidFill>
              </a:rPr>
              <a:t>Hi everyone. My na</a:t>
            </a:r>
            <a:r>
              <a:rPr lang="en-US" sz="1200">
                <a:solidFill>
                  <a:schemeClr val="dk1"/>
                </a:solidFill>
              </a:rPr>
              <a:t>me is Junyi, and I’m a phd student at UC San Diego.</a:t>
            </a:r>
            <a:r>
              <a:rPr i="0" lang="en-US" sz="1200" u="none" cap="none" strike="noStrike">
                <a:solidFill>
                  <a:schemeClr val="dk1"/>
                </a:solidFill>
              </a:rPr>
              <a:t>Today I'm going to talk about </a:t>
            </a:r>
            <a:r>
              <a:rPr lang="en-US" sz="1200">
                <a:solidFill>
                  <a:schemeClr val="dk1"/>
                </a:solidFill>
              </a:rPr>
              <a:t>Accessibility-precision tradeoffs in grounded referring expression choice: </a:t>
            </a:r>
            <a:endParaRPr sz="1200">
              <a:solidFill>
                <a:schemeClr val="dk1"/>
              </a:solidFill>
            </a:endParaRPr>
          </a:p>
          <a:p>
            <a:pPr indent="0" lvl="0" marL="0" rtl="0" algn="l">
              <a:spcBef>
                <a:spcPts val="0"/>
              </a:spcBef>
              <a:spcAft>
                <a:spcPts val="0"/>
              </a:spcAft>
              <a:buClr>
                <a:schemeClr val="dk1"/>
              </a:buClr>
              <a:buFont typeface="Arial"/>
              <a:buNone/>
            </a:pPr>
            <a:r>
              <a:rPr lang="en-US" sz="1200">
                <a:solidFill>
                  <a:schemeClr val="dk1"/>
                </a:solidFill>
              </a:rPr>
              <a:t>Insights from monolingual and bilingual speakers</a:t>
            </a:r>
            <a:endParaRPr sz="1200">
              <a:solidFill>
                <a:schemeClr val="dk1"/>
              </a:solidFill>
            </a:endParaRPr>
          </a:p>
          <a:p>
            <a:pPr indent="0" lvl="0" marL="0" marR="0" rtl="0" algn="l">
              <a:spcBef>
                <a:spcPts val="0"/>
              </a:spcBef>
              <a:spcAft>
                <a:spcPts val="0"/>
              </a:spcAft>
              <a:buNone/>
            </a:pPr>
            <a:r>
              <a:t/>
            </a:r>
            <a:endParaRPr sz="1200"/>
          </a:p>
        </p:txBody>
      </p:sp>
      <p:sp>
        <p:nvSpPr>
          <p:cNvPr id="12" name="Google Shape;12;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6" name="Google Shape;106;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Now let’s take a look at how the experiment works. This design comes from the Koranda paper I just mentioned. </a:t>
            </a:r>
            <a:br>
              <a:rPr lang="en-US" sz="1200">
                <a:solidFill>
                  <a:schemeClr val="dk1"/>
                </a:solidFill>
              </a:rPr>
            </a:br>
            <a:endParaRPr sz="1200">
              <a:solidFill>
                <a:schemeClr val="dk1"/>
              </a:solidFill>
            </a:endParaRPr>
          </a:p>
          <a:p>
            <a:pPr indent="0" lvl="0" marL="0" marR="0" rtl="0" algn="l">
              <a:spcBef>
                <a:spcPts val="0"/>
              </a:spcBef>
              <a:spcAft>
                <a:spcPts val="0"/>
              </a:spcAft>
              <a:buNone/>
            </a:pPr>
            <a:r>
              <a:rPr lang="en-US" sz="1200">
                <a:solidFill>
                  <a:schemeClr val="dk1"/>
                </a:solidFill>
              </a:rPr>
              <a:t>[CLICK] </a:t>
            </a:r>
            <a:r>
              <a:rPr lang="en-US" sz="1200">
                <a:solidFill>
                  <a:schemeClr val="dk1"/>
                </a:solidFill>
                <a:latin typeface="Arial"/>
                <a:ea typeface="Arial"/>
                <a:cs typeface="Arial"/>
                <a:sym typeface="Arial"/>
              </a:rPr>
              <a:t>First, participants learn eight </a:t>
            </a:r>
            <a:r>
              <a:rPr lang="en-US" sz="1200">
                <a:solidFill>
                  <a:schemeClr val="dk1"/>
                </a:solidFill>
              </a:rPr>
              <a:t>made-up </a:t>
            </a:r>
            <a:r>
              <a:rPr lang="en-US" sz="1200">
                <a:solidFill>
                  <a:schemeClr val="dk1"/>
                </a:solidFill>
                <a:latin typeface="Arial"/>
                <a:ea typeface="Arial"/>
                <a:cs typeface="Arial"/>
                <a:sym typeface="Arial"/>
              </a:rPr>
              <a:t>direction words. [CLICK] Second</a:t>
            </a:r>
            <a:r>
              <a:rPr lang="en-US" sz="1200">
                <a:solidFill>
                  <a:schemeClr val="dk1"/>
                </a:solidFill>
              </a:rPr>
              <a:t>, and this is </a:t>
            </a:r>
            <a:r>
              <a:rPr lang="en-US" sz="1200">
                <a:solidFill>
                  <a:schemeClr val="dk1"/>
                </a:solidFill>
                <a:latin typeface="Arial"/>
                <a:ea typeface="Arial"/>
                <a:cs typeface="Arial"/>
                <a:sym typeface="Arial"/>
              </a:rPr>
              <a:t>the heart of the study</a:t>
            </a:r>
            <a:r>
              <a:rPr lang="en-US" sz="1200">
                <a:solidFill>
                  <a:schemeClr val="dk1"/>
                </a:solidFill>
              </a:rPr>
              <a:t>, t</a:t>
            </a:r>
            <a:r>
              <a:rPr lang="en-US" sz="1200">
                <a:solidFill>
                  <a:schemeClr val="dk1"/>
                </a:solidFill>
                <a:latin typeface="Arial"/>
                <a:ea typeface="Arial"/>
                <a:cs typeface="Arial"/>
                <a:sym typeface="Arial"/>
              </a:rPr>
              <a:t>hey play </a:t>
            </a:r>
            <a:r>
              <a:rPr lang="en-US" sz="1200">
                <a:solidFill>
                  <a:schemeClr val="dk1"/>
                </a:solidFill>
              </a:rPr>
              <a:t>a</a:t>
            </a:r>
            <a:r>
              <a:rPr lang="en-US" sz="1200">
                <a:solidFill>
                  <a:schemeClr val="dk1"/>
                </a:solidFill>
                <a:latin typeface="Arial"/>
                <a:ea typeface="Arial"/>
                <a:cs typeface="Arial"/>
                <a:sym typeface="Arial"/>
              </a:rPr>
              <a:t> game where they produce those words. [CLICK] Third, we check that they still remember the words.</a:t>
            </a:r>
            <a:endParaRPr sz="1200">
              <a:solidFill>
                <a:schemeClr val="dk1"/>
              </a:solidFil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After they finish the experiment [CLICK], they also </a:t>
            </a:r>
            <a:r>
              <a:rPr lang="en-US" sz="1200">
                <a:solidFill>
                  <a:schemeClr val="dk1"/>
                </a:solidFill>
              </a:rPr>
              <a:t>complete a [CLICK] working memory operation span task, a cognitive measure to service as a control for two groups. </a:t>
            </a:r>
            <a:endParaRPr sz="1200">
              <a:solidFill>
                <a:schemeClr val="dk1"/>
              </a:solidFill>
            </a:endParaRPr>
          </a:p>
          <a:p>
            <a:pPr indent="0" lvl="0" marL="0" marR="0" rtl="0" algn="l">
              <a:spcBef>
                <a:spcPts val="0"/>
              </a:spcBef>
              <a:spcAft>
                <a:spcPts val="0"/>
              </a:spcAft>
              <a:buNone/>
            </a:pPr>
            <a:r>
              <a:rPr lang="en-US" sz="1200">
                <a:solidFill>
                  <a:schemeClr val="dk1"/>
                </a:solidFill>
              </a:rPr>
              <a:t>[CLICK] a verbal fluency task, that is listing as many words as you can in a category, quickly. It is a measure of lexical access, and it is commonly used as an objective index of proficiency, rather than relying only on self-report.</a:t>
            </a:r>
            <a:endParaRPr sz="1200">
              <a:solidFill>
                <a:schemeClr val="dk1"/>
              </a:solidFill>
            </a:endParaRPr>
          </a:p>
          <a:p>
            <a:pPr indent="0" lvl="0" marL="0" marR="0" rtl="0" algn="l">
              <a:spcBef>
                <a:spcPts val="0"/>
              </a:spcBef>
              <a:spcAft>
                <a:spcPts val="0"/>
              </a:spcAft>
              <a:buNone/>
            </a:pPr>
            <a:r>
              <a:rPr lang="en-US" sz="1200">
                <a:solidFill>
                  <a:schemeClr val="dk1"/>
                </a:solidFill>
              </a:rPr>
              <a:t>[CLICK] and a language history questionnaire to get their language background.</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[CLICK] </a:t>
            </a:r>
            <a:r>
              <a:rPr lang="en-US" sz="1200">
                <a:solidFill>
                  <a:schemeClr val="dk1"/>
                </a:solidFill>
              </a:rPr>
              <a:t>Our participants were </a:t>
            </a:r>
            <a:r>
              <a:rPr lang="en-US" sz="1200">
                <a:solidFill>
                  <a:schemeClr val="dk1"/>
                </a:solidFill>
                <a:latin typeface="Arial"/>
                <a:ea typeface="Arial"/>
                <a:cs typeface="Arial"/>
                <a:sym typeface="Arial"/>
              </a:rPr>
              <a:t>41 monolingual English speakers and 41 Mandarin-English bilinguals, matched on age and gender.</a:t>
            </a:r>
            <a:endParaRPr/>
          </a:p>
        </p:txBody>
      </p:sp>
      <p:sp>
        <p:nvSpPr>
          <p:cNvPr id="107" name="Google Shape;107;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8" name="Google Shape;138;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Step one. [CLICK]</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[CLICK] </a:t>
            </a:r>
            <a:r>
              <a:rPr lang="en-US" sz="1200">
                <a:solidFill>
                  <a:schemeClr val="dk1"/>
                </a:solidFill>
                <a:latin typeface="Arial"/>
                <a:ea typeface="Arial"/>
                <a:cs typeface="Arial"/>
                <a:sym typeface="Arial"/>
              </a:rPr>
              <a:t>Eight directions</a:t>
            </a:r>
            <a:r>
              <a:rPr lang="en-US" sz="1200">
                <a:solidFill>
                  <a:schemeClr val="dk1"/>
                </a:solidFill>
              </a:rPr>
              <a:t> are</a:t>
            </a:r>
            <a:r>
              <a:rPr lang="en-US" sz="1200">
                <a:solidFill>
                  <a:schemeClr val="dk1"/>
                </a:solidFill>
                <a:latin typeface="Arial"/>
                <a:ea typeface="Arial"/>
                <a:cs typeface="Arial"/>
                <a:sym typeface="Arial"/>
              </a:rPr>
              <a:t> evenly spaced</a:t>
            </a:r>
            <a:r>
              <a:rPr lang="en-US" sz="1200">
                <a:solidFill>
                  <a:schemeClr val="dk1"/>
                </a:solidFill>
              </a:rPr>
              <a:t> on a compass.</a:t>
            </a: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[CLICK]</a:t>
            </a:r>
            <a:r>
              <a:rPr lang="en-US" sz="1200">
                <a:solidFill>
                  <a:schemeClr val="dk1"/>
                </a:solidFill>
                <a:latin typeface="Arial"/>
                <a:ea typeface="Arial"/>
                <a:cs typeface="Arial"/>
                <a:sym typeface="Arial"/>
              </a:rPr>
              <a:t>Each gets a made-up word - </a:t>
            </a:r>
            <a:r>
              <a:rPr lang="en-US" sz="1200">
                <a:solidFill>
                  <a:schemeClr val="dk1"/>
                </a:solidFill>
              </a:rPr>
              <a:t>blit</a:t>
            </a:r>
            <a:r>
              <a:rPr lang="en-US" sz="1200">
                <a:solidFill>
                  <a:schemeClr val="dk1"/>
                </a:solidFill>
                <a:latin typeface="Arial"/>
                <a:ea typeface="Arial"/>
                <a:cs typeface="Arial"/>
                <a:sym typeface="Arial"/>
              </a:rPr>
              <a:t>, </a:t>
            </a:r>
            <a:r>
              <a:rPr lang="en-US" sz="1200">
                <a:solidFill>
                  <a:schemeClr val="dk1"/>
                </a:solidFill>
              </a:rPr>
              <a:t>grah</a:t>
            </a:r>
            <a:r>
              <a:rPr lang="en-US" sz="1200">
                <a:solidFill>
                  <a:schemeClr val="dk1"/>
                </a:solidFill>
                <a:latin typeface="Arial"/>
                <a:ea typeface="Arial"/>
                <a:cs typeface="Arial"/>
                <a:sym typeface="Arial"/>
              </a:rPr>
              <a:t>, and so on - randomly assigned for each participant.</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[CLICK] Here is the key manipulation, and this is what the red and blue on the compass mean: four of the words are shown four times as often during learning - those become the common, high-frequency words, in red. [CLICK] The other four are shown rarely - the rare, low-frequency words, in blue.</a:t>
            </a:r>
            <a:br>
              <a:rPr lang="en-US" sz="1200">
                <a:solidFill>
                  <a:schemeClr val="dk1"/>
                </a:solidFill>
                <a:latin typeface="Arial"/>
                <a:ea typeface="Arial"/>
                <a:cs typeface="Arial"/>
                <a:sym typeface="Arial"/>
              </a:rPr>
            </a:br>
            <a:endParaRPr sz="1200">
              <a:solidFill>
                <a:schemeClr val="dk1"/>
              </a:solidFill>
            </a:endParaRPr>
          </a:p>
          <a:p>
            <a:pPr indent="0" lvl="0" marL="0" marR="0" rtl="0" algn="l">
              <a:spcBef>
                <a:spcPts val="0"/>
              </a:spcBef>
              <a:spcAft>
                <a:spcPts val="0"/>
              </a:spcAft>
              <a:buNone/>
            </a:pPr>
            <a:r>
              <a:rPr lang="en-US" sz="1200">
                <a:solidFill>
                  <a:schemeClr val="dk1"/>
                </a:solidFill>
              </a:rPr>
              <a:t>[CLICK] </a:t>
            </a:r>
            <a:r>
              <a:rPr lang="en-US" sz="1200">
                <a:solidFill>
                  <a:schemeClr val="dk1"/>
                </a:solidFill>
                <a:latin typeface="Arial"/>
                <a:ea typeface="Arial"/>
                <a:cs typeface="Arial"/>
                <a:sym typeface="Arial"/>
              </a:rPr>
              <a:t>Training repeats until every participant can recall all eight words perfectly. Everyone reaches 100 percent before moving on - so nobody is missing any words.</a:t>
            </a:r>
            <a:endParaRPr/>
          </a:p>
        </p:txBody>
      </p:sp>
      <p:sp>
        <p:nvSpPr>
          <p:cNvPr id="139" name="Google Shape;139;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4" name="Google Shape;154;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Let’s take a look f</a:t>
            </a:r>
            <a:r>
              <a:rPr lang="en-US" sz="1200">
                <a:solidFill>
                  <a:schemeClr val="dk1"/>
                </a:solidFill>
                <a:latin typeface="Arial"/>
                <a:ea typeface="Arial"/>
                <a:cs typeface="Arial"/>
                <a:sym typeface="Arial"/>
              </a:rPr>
              <a:t>rom the participant's </a:t>
            </a:r>
            <a:r>
              <a:rPr lang="en-US" sz="1200">
                <a:solidFill>
                  <a:schemeClr val="dk1"/>
                </a:solidFill>
              </a:rPr>
              <a:t>seat</a:t>
            </a: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[CLICK] </a:t>
            </a:r>
            <a:r>
              <a:rPr lang="en-US" sz="1200">
                <a:solidFill>
                  <a:schemeClr val="dk1"/>
                </a:solidFill>
                <a:latin typeface="Arial"/>
                <a:ea typeface="Arial"/>
                <a:cs typeface="Arial"/>
                <a:sym typeface="Arial"/>
              </a:rPr>
              <a:t>First, you see an arrow pointing at </a:t>
            </a:r>
            <a:r>
              <a:rPr lang="en-US" sz="1200">
                <a:solidFill>
                  <a:schemeClr val="dk1"/>
                </a:solidFill>
              </a:rPr>
              <a:t>a </a:t>
            </a:r>
            <a:r>
              <a:rPr lang="en-US" sz="1200">
                <a:solidFill>
                  <a:schemeClr val="dk1"/>
                </a:solidFill>
                <a:latin typeface="Arial"/>
                <a:ea typeface="Arial"/>
                <a:cs typeface="Arial"/>
                <a:sym typeface="Arial"/>
              </a:rPr>
              <a:t>direction</a:t>
            </a:r>
            <a:r>
              <a:rPr lang="en-US" sz="1200">
                <a:solidFill>
                  <a:schemeClr val="dk1"/>
                </a:solidFill>
              </a:rPr>
              <a:t>, and you are prompted to type in the word. This walks you through all the eight words.</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t/>
            </a:r>
            <a:endParaRPr/>
          </a:p>
        </p:txBody>
      </p:sp>
      <p:sp>
        <p:nvSpPr>
          <p:cNvPr id="155" name="Google Shape;155;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9798291e9_0_18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6" name="Google Shape;166;g3f9798291e9_0_18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[CLICK] In the next phase, t</a:t>
            </a:r>
            <a:r>
              <a:rPr lang="en-US" sz="1200">
                <a:solidFill>
                  <a:schemeClr val="dk1"/>
                </a:solidFill>
                <a:latin typeface="Arial"/>
                <a:ea typeface="Arial"/>
                <a:cs typeface="Arial"/>
                <a:sym typeface="Arial"/>
              </a:rPr>
              <a:t>wo words appear - which one matches? You type your answer, and you immediately learn whether you were right.</a:t>
            </a:r>
            <a:endParaRPr sz="1200">
              <a:solidFill>
                <a:schemeClr val="dk1"/>
              </a:solidFill>
            </a:endParaRPr>
          </a:p>
          <a:p>
            <a:pPr indent="0" lvl="0" marL="0" marR="0" rtl="0" algn="l">
              <a:spcBef>
                <a:spcPts val="0"/>
              </a:spcBef>
              <a:spcAft>
                <a:spcPts val="0"/>
              </a:spcAft>
              <a:buNone/>
            </a:pPr>
            <a:r>
              <a:t/>
            </a:r>
            <a:endParaRPr/>
          </a:p>
        </p:txBody>
      </p:sp>
      <p:sp>
        <p:nvSpPr>
          <p:cNvPr id="167" name="Google Shape;167;g3f9798291e9_0_18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f9798291e9_0_19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8" name="Google Shape;178;g3f9798291e9_0_19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Lastly, you are asked to </a:t>
            </a:r>
            <a:r>
              <a:rPr lang="en-US" sz="1200">
                <a:solidFill>
                  <a:schemeClr val="dk1"/>
                </a:solidFill>
                <a:latin typeface="Noto Sans"/>
                <a:ea typeface="Noto Sans"/>
                <a:cs typeface="Noto Sans"/>
                <a:sym typeface="Noto Sans"/>
              </a:rPr>
              <a:t>type the correct word from memory. If they make an error, they go back to the learning blocks. Training continues until they reach 100% accuracy on recalling all 8 words. By doing this, we make sure participants remember every word before beginning the real test.</a:t>
            </a:r>
            <a:endParaRPr/>
          </a:p>
        </p:txBody>
      </p:sp>
      <p:sp>
        <p:nvSpPr>
          <p:cNvPr id="179" name="Google Shape;179;g3f9798291e9_0_19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0" name="Google Shape;190;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Step two is the actual test - a game.</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rPr>
              <a:t>It looks like the last step of the training, but n</a:t>
            </a:r>
            <a:r>
              <a:rPr lang="en-US" sz="1200">
                <a:solidFill>
                  <a:schemeClr val="dk1"/>
                </a:solidFill>
                <a:latin typeface="Arial"/>
                <a:ea typeface="Arial"/>
                <a:cs typeface="Arial"/>
                <a:sym typeface="Arial"/>
              </a:rPr>
              <a:t>ow the arrow can point anywhere on the circle, not just at the trained directions. Your job: type the best direction word for it.</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endParaRPr/>
          </a:p>
        </p:txBody>
      </p:sp>
      <p:sp>
        <p:nvSpPr>
          <p:cNvPr id="191" name="Google Shape;191;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9798291e9_0_4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g3f9798291e9_0_4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And there are two types of test trials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[CLICK] </a:t>
            </a:r>
            <a:r>
              <a:rPr lang="en-US"/>
              <a:t>In some trials, the arrow you see is clearly close to a direction that you just learned. </a:t>
            </a:r>
            <a:endParaRPr/>
          </a:p>
          <a:p>
            <a:pPr indent="0" lvl="0" marL="0" rtl="0" algn="l">
              <a:spcBef>
                <a:spcPts val="0"/>
              </a:spcBef>
              <a:spcAft>
                <a:spcPts val="0"/>
              </a:spcAft>
              <a:buNone/>
            </a:pPr>
            <a:r>
              <a:rPr lang="en-US"/>
              <a:t>[CLICK]In some other trials, the arrow you see is kind of in the middle of two directions, and they are more ambiguous to tell which direction they are closer to. </a:t>
            </a:r>
            <a:endParaRPr/>
          </a:p>
        </p:txBody>
      </p:sp>
      <p:sp>
        <p:nvSpPr>
          <p:cNvPr id="203" name="Google Shape;203;g3f9798291e9_0_4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9798291e9_0_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6" name="Google Shape;216;g3f9798291e9_0_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rPr>
              <a:t>[CLICK] And you get points for each trial.</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US" sz="1200">
                <a:solidFill>
                  <a:schemeClr val="dk1"/>
                </a:solidFill>
              </a:rPr>
              <a:t>There are t</a:t>
            </a:r>
            <a:r>
              <a:rPr lang="en-US" sz="1200">
                <a:solidFill>
                  <a:schemeClr val="dk1"/>
                </a:solidFill>
              </a:rPr>
              <a:t>wo things about the scoring.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Font typeface="Arial"/>
              <a:buNone/>
            </a:pPr>
            <a:r>
              <a:rPr lang="en-US" sz="1200">
                <a:solidFill>
                  <a:schemeClr val="dk1"/>
                </a:solidFill>
              </a:rPr>
              <a:t>[CLICK] First, accuracy matters most - the closer your word's trained direction is to the arrow, the more points you get. So people are incentivized to be as precise as possible.</a:t>
            </a:r>
            <a:br>
              <a:rPr lang="en-US" sz="1200">
                <a:solidFill>
                  <a:schemeClr val="dk1"/>
                </a:solidFill>
              </a:rPr>
            </a:br>
            <a:br>
              <a:rPr lang="en-US" sz="1200">
                <a:solidFill>
                  <a:schemeClr val="dk1"/>
                </a:solidFill>
              </a:rPr>
            </a:br>
            <a:r>
              <a:rPr lang="en-US" sz="1200">
                <a:solidFill>
                  <a:schemeClr val="dk1"/>
                </a:solidFill>
              </a:rPr>
              <a:t>[CLICK] Second, you are under speed pressure. you have five seconds to start typing or the trial is worth nothing, and faster answers earn a small bonus.</a:t>
            </a:r>
            <a:br>
              <a:rPr lang="en-US" sz="1200">
                <a:solidFill>
                  <a:schemeClr val="dk1"/>
                </a:solidFill>
              </a:rPr>
            </a:br>
            <a:br>
              <a:rPr lang="en-US" sz="1200">
                <a:solidFill>
                  <a:schemeClr val="dk1"/>
                </a:solidFill>
              </a:rPr>
            </a:br>
            <a:r>
              <a:rPr lang="en-US" sz="1200">
                <a:solidFill>
                  <a:schemeClr val="dk1"/>
                </a:solidFill>
              </a:rPr>
              <a:t>So the game rewards precision, but time pressure makes ease of retrieval matter. That is exactly the conflict from the cat and kitten example, now under experimental control.</a:t>
            </a:r>
            <a:endParaRPr/>
          </a:p>
        </p:txBody>
      </p:sp>
      <p:sp>
        <p:nvSpPr>
          <p:cNvPr id="217" name="Google Shape;217;g3f9798291e9_0_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0" name="Google Shape;230;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A</a:t>
            </a:r>
            <a:r>
              <a:rPr lang="en-US" sz="1200">
                <a:solidFill>
                  <a:schemeClr val="dk1"/>
                </a:solidFill>
                <a:latin typeface="Arial"/>
                <a:ea typeface="Arial"/>
                <a:cs typeface="Arial"/>
                <a:sym typeface="Arial"/>
              </a:rPr>
              <a:t>fter the game</a:t>
            </a:r>
            <a:r>
              <a:rPr lang="en-US" sz="1200">
                <a:solidFill>
                  <a:schemeClr val="dk1"/>
                </a:solidFill>
              </a:rPr>
              <a:t>, </a:t>
            </a:r>
            <a:r>
              <a:rPr lang="en-US" sz="1200">
                <a:solidFill>
                  <a:schemeClr val="dk1"/>
                </a:solidFill>
                <a:latin typeface="Arial"/>
                <a:ea typeface="Arial"/>
                <a:cs typeface="Arial"/>
                <a:sym typeface="Arial"/>
              </a:rPr>
              <a:t>participants recall all eight words again. </a:t>
            </a:r>
            <a:r>
              <a:rPr lang="en-US" sz="1200">
                <a:solidFill>
                  <a:schemeClr val="dk1"/>
                </a:solidFill>
              </a:rPr>
              <a:t>Again, we want to make sure they choose to not use the low frequency words but not that they forgot them.</a:t>
            </a:r>
            <a:endParaRPr/>
          </a:p>
        </p:txBody>
      </p:sp>
      <p:sp>
        <p:nvSpPr>
          <p:cNvPr id="231" name="Google Shape;231;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1" name="Google Shape;241;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Quick sanity results before the main event. Recall accuracy for the eight words, after the game.</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rPr>
              <a:t>E</a:t>
            </a:r>
            <a:r>
              <a:rPr lang="en-US" sz="1200">
                <a:solidFill>
                  <a:schemeClr val="dk1"/>
                </a:solidFill>
                <a:latin typeface="Arial"/>
                <a:ea typeface="Arial"/>
                <a:cs typeface="Arial"/>
                <a:sym typeface="Arial"/>
              </a:rPr>
              <a:t>verything is high</a:t>
            </a:r>
            <a:r>
              <a:rPr lang="en-US" sz="1200">
                <a:solidFill>
                  <a:schemeClr val="dk1"/>
                </a:solidFill>
              </a:rPr>
              <a:t>. </a:t>
            </a:r>
            <a:endParaRPr sz="1200">
              <a:solidFill>
                <a:schemeClr val="dk1"/>
              </a:solidFill>
            </a:endParaRPr>
          </a:p>
          <a:p>
            <a:pPr indent="0" lvl="0" marL="0" marR="0" rtl="0" algn="l">
              <a:spcBef>
                <a:spcPts val="0"/>
              </a:spcBef>
              <a:spcAft>
                <a:spcPts val="0"/>
              </a:spcAft>
              <a:buNone/>
            </a:pP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[CLICK] So everyone knew the words, and still knew them at the end. </a:t>
            </a:r>
            <a:endParaRPr/>
          </a:p>
        </p:txBody>
      </p:sp>
      <p:sp>
        <p:nvSpPr>
          <p:cNvPr id="242" name="Google Shape;242;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 name="Shape 18"/>
        <p:cNvGrpSpPr/>
        <p:nvPr/>
      </p:nvGrpSpPr>
      <p:grpSpPr>
        <a:xfrm>
          <a:off x="0" y="0"/>
          <a:ext cx="0" cy="0"/>
          <a:chOff x="0" y="0"/>
          <a:chExt cx="0" cy="0"/>
        </a:xfrm>
      </p:grpSpPr>
      <p:sp>
        <p:nvSpPr>
          <p:cNvPr id="19" name="Google Shape;19;g3f65d458f58_5_2:notes"/>
          <p:cNvSpPr/>
          <p:nvPr>
            <p:ph idx="2" type="sldImg"/>
          </p:nvPr>
        </p:nvSpPr>
        <p:spPr>
          <a:xfrm>
            <a:off x="857400" y="685800"/>
            <a:ext cx="3429000" cy="3429000"/>
          </a:xfrm>
          <a:custGeom>
            <a:rect b="b" l="l" r="r" t="t"/>
            <a:pathLst>
              <a:path extrusionOk="0" h="120000" w="120000">
                <a:moveTo>
                  <a:pt x="0" y="0"/>
                </a:moveTo>
                <a:lnTo>
                  <a:pt x="120000" y="0"/>
                </a:lnTo>
                <a:lnTo>
                  <a:pt x="120000" y="120000"/>
                </a:lnTo>
                <a:lnTo>
                  <a:pt x="0" y="120000"/>
                </a:lnTo>
                <a:close/>
              </a:path>
            </a:pathLst>
          </a:custGeom>
        </p:spPr>
      </p:sp>
      <p:sp>
        <p:nvSpPr>
          <p:cNvPr id="20" name="Google Shape;20;g3f65d458f58_5_2:notes"/>
          <p:cNvSpPr txBox="1"/>
          <p:nvPr>
            <p:ph idx="1" type="body"/>
          </p:nvPr>
        </p:nvSpPr>
        <p:spPr>
          <a:xfrm>
            <a:off x="514350" y="4343400"/>
            <a:ext cx="41148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Before I start, a quick thank you. This work was done with Martin Zettersten and Anne Beatty-Martínez, who advised on the design and analysis throughout. Thanks also to the members of our labs for feedback on this talk, RAs who helped run the study, and to our participants. And thank you to the organizers for having me.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rPr>
              <a:t>Now let’s go on to our main results.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US" sz="1200">
                <a:solidFill>
                  <a:schemeClr val="dk1"/>
                </a:solidFill>
              </a:rPr>
              <a:t>Let’s look at what monolinguals do first.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Font typeface="Arial"/>
              <a:buNone/>
            </a:pPr>
            <a:r>
              <a:rPr lang="en-US" sz="1200">
                <a:solidFill>
                  <a:schemeClr val="dk1"/>
                </a:solidFill>
              </a:rPr>
              <a:t>[CLICK] T</a:t>
            </a:r>
            <a:r>
              <a:rPr lang="en-US" sz="1200">
                <a:solidFill>
                  <a:schemeClr val="dk1"/>
                </a:solidFill>
              </a:rPr>
              <a:t>he x axis shows how far the arrow is from a word's trained direction. Zero means the arrow points exactly at that word's direction. [CLICK] 22.5 degrees is the maximum - the arrow is exactly between two words.</a:t>
            </a:r>
            <a:br>
              <a:rPr lang="en-US" sz="1200">
                <a:solidFill>
                  <a:schemeClr val="dk1"/>
                </a:solidFill>
              </a:rPr>
            </a:br>
            <a:br>
              <a:rPr lang="en-US" sz="1200">
                <a:solidFill>
                  <a:schemeClr val="dk1"/>
                </a:solidFill>
              </a:rPr>
            </a:br>
            <a:r>
              <a:rPr lang="en-US" sz="1200">
                <a:solidFill>
                  <a:schemeClr val="dk1"/>
                </a:solidFill>
              </a:rPr>
              <a:t>On the y axis is the probability that people choose that nearest word.</a:t>
            </a:r>
            <a:endParaRPr/>
          </a:p>
        </p:txBody>
      </p:sp>
      <p:sp>
        <p:nvSpPr>
          <p:cNvPr id="251" name="Google Shape;251;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f9798291e9_0_1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5" name="Google Shape;265;g3f9798291e9_0_1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The curves are the model fit, with confidence bands. </a:t>
            </a:r>
            <a:r>
              <a:rPr lang="en-US" sz="1200">
                <a:solidFill>
                  <a:schemeClr val="dk1"/>
                </a:solidFill>
                <a:latin typeface="Arial"/>
                <a:ea typeface="Arial"/>
                <a:cs typeface="Arial"/>
                <a:sym typeface="Arial"/>
              </a:rPr>
              <a:t>Red is </a:t>
            </a:r>
            <a:r>
              <a:rPr lang="en-US" sz="1200">
                <a:solidFill>
                  <a:schemeClr val="dk1"/>
                </a:solidFill>
              </a:rPr>
              <a:t>high frequency</a:t>
            </a:r>
            <a:r>
              <a:rPr lang="en-US" sz="1200">
                <a:solidFill>
                  <a:schemeClr val="dk1"/>
                </a:solidFill>
                <a:latin typeface="Arial"/>
                <a:ea typeface="Arial"/>
                <a:cs typeface="Arial"/>
                <a:sym typeface="Arial"/>
              </a:rPr>
              <a:t> words, blue is </a:t>
            </a:r>
            <a:r>
              <a:rPr lang="en-US" sz="1200">
                <a:solidFill>
                  <a:schemeClr val="dk1"/>
                </a:solidFill>
              </a:rPr>
              <a:t>low frequency</a:t>
            </a:r>
            <a:r>
              <a:rPr lang="en-US" sz="1200">
                <a:solidFill>
                  <a:schemeClr val="dk1"/>
                </a:solidFill>
                <a:latin typeface="Arial"/>
                <a:ea typeface="Arial"/>
                <a:cs typeface="Arial"/>
                <a:sym typeface="Arial"/>
              </a:rPr>
              <a:t>.</a:t>
            </a:r>
            <a:br>
              <a:rPr lang="en-US"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At zero, both curves start at the ceiling — if the arrow points at a word's direction, everyone uses it.</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But as the arrow moves away, the two curves come apart. People stick with the high-frequency word even as it becomes less and less precise. And they abandon the low-frequency word at much shorter distances — they switch over to a high-frequency alternative earlier.</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That is the tradeoff we started with</a:t>
            </a:r>
            <a:endParaRPr sz="1200">
              <a:solidFill>
                <a:schemeClr val="dk1"/>
              </a:solidFill>
            </a:endParaRPr>
          </a:p>
          <a:p>
            <a:pPr indent="0" lvl="0" marL="0" marR="0" rtl="0" algn="l">
              <a:spcBef>
                <a:spcPts val="1200"/>
              </a:spcBef>
              <a:spcAft>
                <a:spcPts val="0"/>
              </a:spcAft>
              <a:buNone/>
            </a:pPr>
            <a:r>
              <a:t/>
            </a:r>
            <a:endParaRPr sz="1200">
              <a:solidFill>
                <a:schemeClr val="dk1"/>
              </a:solidFill>
            </a:endParaRPr>
          </a:p>
        </p:txBody>
      </p:sp>
      <p:sp>
        <p:nvSpPr>
          <p:cNvPr id="266" name="Google Shape;266;g3f9798291e9_0_1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8" name="Google Shape;278;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Now bilinguals, same plot.</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rPr>
              <a:t>T</a:t>
            </a:r>
            <a:r>
              <a:rPr lang="en-US" sz="1200">
                <a:solidFill>
                  <a:schemeClr val="dk1"/>
                </a:solidFill>
                <a:latin typeface="Arial"/>
                <a:ea typeface="Arial"/>
                <a:cs typeface="Arial"/>
                <a:sym typeface="Arial"/>
              </a:rPr>
              <a:t>he same pattern.</a:t>
            </a:r>
            <a:endParaRPr/>
          </a:p>
        </p:txBody>
      </p:sp>
      <p:sp>
        <p:nvSpPr>
          <p:cNvPr id="279" name="Google Shape;279;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1" name="Google Shape;291;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Here are the two groups side by side</a:t>
            </a:r>
            <a:r>
              <a:rPr lang="en-US" sz="1200">
                <a:solidFill>
                  <a:schemeClr val="dk1"/>
                </a:solidFill>
              </a:rPr>
              <a:t>. T</a:t>
            </a:r>
            <a:r>
              <a:rPr lang="en-US" sz="1200">
                <a:solidFill>
                  <a:schemeClr val="dk1"/>
                </a:solidFill>
              </a:rPr>
              <a:t>he red-blue gap here is somewhat wider in the bilingual panel - which is the direction our second hypothesis predicts. Bilinguals lean on the high frequency word a bit more. However, we did not find the interaction between the group and frequency effect to be significant.</a:t>
            </a:r>
            <a:endParaRPr/>
          </a:p>
        </p:txBody>
      </p:sp>
      <p:sp>
        <p:nvSpPr>
          <p:cNvPr id="292" name="Google Shape;292;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2" name="Google Shape;302;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solidFill>
                <a:schemeClr val="dk1"/>
              </a:solidFill>
            </a:endParaRPr>
          </a:p>
          <a:p>
            <a:pPr indent="0" lvl="0" marL="0" marR="0" rtl="0" algn="l">
              <a:spcBef>
                <a:spcPts val="0"/>
              </a:spcBef>
              <a:spcAft>
                <a:spcPts val="0"/>
              </a:spcAft>
              <a:buNone/>
            </a:pPr>
            <a:r>
              <a:t/>
            </a:r>
            <a:endParaRPr sz="1100">
              <a:solidFill>
                <a:schemeClr val="dk1"/>
              </a:solidFill>
            </a:endParaRPr>
          </a:p>
          <a:p>
            <a:pPr indent="0" lvl="0" marL="0" marR="0" rtl="0" algn="l">
              <a:spcBef>
                <a:spcPts val="0"/>
              </a:spcBef>
              <a:spcAft>
                <a:spcPts val="0"/>
              </a:spcAft>
              <a:buNone/>
            </a:pPr>
            <a:r>
              <a:rPr lang="en-US" sz="1100">
                <a:solidFill>
                  <a:schemeClr val="dk1"/>
                </a:solidFill>
              </a:rPr>
              <a:t>[CLICK] Moreover, our bilingual participants are not one group. Some were born and raised here in the US. Some arrived from China recently. Those are very different language histories, and they mean very different things about how dominant English is, and how much retrieval costs.</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So we were also interested in whether this within group difference on retrieval cost would make a difference on participants’ performance on the task. [CLICK] And in deed we found that the more Mandarin-dominant a speaker was, the larger their frequency effect. The more English-dominant, the smaller.</a:t>
            </a:r>
            <a:endParaRPr sz="1100">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US" sz="1100">
                <a:solidFill>
                  <a:schemeClr val="dk1"/>
                </a:solidFill>
              </a:rPr>
              <a:t>[CLICK] And here is why that is the comparison that matters. The whole task was in English. So the more Mandarin-dominant speakers were working in their weaker language — the language where retrieval costs the most. And those are exactly the speakers who leaned hardest on the high-frequency words.</a:t>
            </a:r>
            <a:endParaRPr sz="1100">
              <a:solidFill>
                <a:schemeClr val="dk1"/>
              </a:solidFill>
            </a:endParaRPr>
          </a:p>
        </p:txBody>
      </p:sp>
      <p:sp>
        <p:nvSpPr>
          <p:cNvPr id="303" name="Google Shape;303;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9798291e9_0_22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2" name="Google Shape;312;g3f9798291e9_0_2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Let me be clear about what this design does and does not let us say.</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[CLICK] Everyone learned the same words, the same number of times. So differences in lifetime usage of </a:t>
            </a:r>
            <a:r>
              <a:rPr i="1" lang="en-US" sz="1100">
                <a:solidFill>
                  <a:schemeClr val="dk1"/>
                </a:solidFill>
              </a:rPr>
              <a:t>these particular words</a:t>
            </a:r>
            <a:r>
              <a:rPr lang="en-US" sz="1100">
                <a:solidFill>
                  <a:schemeClr val="dk1"/>
                </a:solidFill>
              </a:rPr>
              <a:t> cannot be what is producing the group difference.</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[CLICK] But that does not isolate a mechanism. Cross-language competition survives this control completely — multiple lexical systems are active during selection no matter how often these words were seen. So we are not in a position to separate weaker representations from increased competition.</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What we can say is the thing both accounts share: when retrieval demands go up, from whatever source, lexical selection shifts toward words that are easier to access.</a:t>
            </a:r>
            <a:endParaRPr sz="1100">
              <a:solidFill>
                <a:schemeClr val="dk1"/>
              </a:solidFill>
            </a:endParaRPr>
          </a:p>
          <a:p>
            <a:pPr indent="0" lvl="0" marL="0" rtl="0" algn="l">
              <a:lnSpc>
                <a:spcPct val="115000"/>
              </a:lnSpc>
              <a:spcBef>
                <a:spcPts val="1200"/>
              </a:spcBef>
              <a:spcAft>
                <a:spcPts val="0"/>
              </a:spcAft>
              <a:buSzPts val="1100"/>
              <a:buNone/>
            </a:pPr>
            <a:r>
              <a:rPr lang="en-US" sz="1100">
                <a:solidFill>
                  <a:schemeClr val="dk1"/>
                </a:solidFill>
              </a:rPr>
              <a:t>Two directions from here. </a:t>
            </a:r>
            <a:r>
              <a:rPr lang="en-US" sz="1100">
                <a:solidFill>
                  <a:schemeClr val="dk1"/>
                </a:solidFill>
              </a:rPr>
              <a:t>[CLICK] </a:t>
            </a:r>
            <a:r>
              <a:rPr lang="en-US" sz="1100">
                <a:solidFill>
                  <a:schemeClr val="dk1"/>
                </a:solidFill>
              </a:rPr>
              <a:t>One, naturalistic measures — real words with real usage histories, and frequency estimates from each speaker's actual input, rather than words we taught in an hour.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[CLICK] Two: other populations and other contexts that raise retrieval demands. Bilingualism is one way to make retrieval harder. If the account is right, we should see the same shift wherever retrieval gets costly.</a:t>
            </a:r>
            <a:endParaRPr sz="1100">
              <a:solidFill>
                <a:schemeClr val="dk1"/>
              </a:solidFill>
            </a:endParaRPr>
          </a:p>
          <a:p>
            <a:pPr indent="0" lvl="0" marL="0" marR="0" rtl="0" algn="l">
              <a:spcBef>
                <a:spcPts val="1200"/>
              </a:spcBef>
              <a:spcAft>
                <a:spcPts val="0"/>
              </a:spcAft>
              <a:buNone/>
            </a:pPr>
            <a:r>
              <a:t/>
            </a:r>
            <a:endParaRPr sz="1100">
              <a:solidFill>
                <a:schemeClr val="dk1"/>
              </a:solidFill>
            </a:endParaRPr>
          </a:p>
        </p:txBody>
      </p:sp>
      <p:sp>
        <p:nvSpPr>
          <p:cNvPr id="313" name="Google Shape;313;g3f9798291e9_0_22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3" name="Google Shape;323;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So, back to our two hypotheses.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Our first hypothesis is clearly supported, in both groups.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Our second hypothesis is partly supported. The difference between monolinguals and bilinguals went in the predicted direction, but it did not reach significance.</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But within the bilingual group, dominance predicted the size of the effect. The weaker someone's English, the harder they leaned on the high-frequency word.</a:t>
            </a:r>
            <a:endParaRPr sz="1200">
              <a:solidFill>
                <a:schemeClr val="dk1"/>
              </a:solidFill>
            </a:endParaRPr>
          </a:p>
          <a:p>
            <a:pPr indent="0" lvl="0" marL="0" rtl="0" algn="l">
              <a:lnSpc>
                <a:spcPct val="115000"/>
              </a:lnSpc>
              <a:spcBef>
                <a:spcPts val="1200"/>
              </a:spcBef>
              <a:spcAft>
                <a:spcPts val="0"/>
              </a:spcAft>
              <a:buSzPts val="1100"/>
              <a:buNone/>
            </a:pPr>
            <a:r>
              <a:rPr lang="en-US" sz="1200">
                <a:solidFill>
                  <a:schemeClr val="dk1"/>
                </a:solidFill>
              </a:rPr>
              <a:t>So the thing that matters is not which group you belong to. It is how hard the word is to reach.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rPr>
              <a:t>And this is all for my talk, thank you!</a:t>
            </a:r>
            <a:endParaRPr sz="1200">
              <a:solidFill>
                <a:schemeClr val="dk1"/>
              </a:solidFill>
            </a:endParaRPr>
          </a:p>
          <a:p>
            <a:pPr indent="0" lvl="0" marL="0" marR="0" rtl="0" algn="l">
              <a:spcBef>
                <a:spcPts val="1200"/>
              </a:spcBef>
              <a:spcAft>
                <a:spcPts val="0"/>
              </a:spcAft>
              <a:buNone/>
            </a:pPr>
            <a:r>
              <a:t/>
            </a:r>
            <a:endParaRPr sz="1200">
              <a:solidFill>
                <a:schemeClr val="dk1"/>
              </a:solidFill>
            </a:endParaRPr>
          </a:p>
        </p:txBody>
      </p:sp>
      <p:sp>
        <p:nvSpPr>
          <p:cNvPr id="324" name="Google Shape;324;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f6beea9a70_0_0:notes"/>
          <p:cNvSpPr/>
          <p:nvPr>
            <p:ph idx="2" type="sldImg"/>
          </p:nvPr>
        </p:nvSpPr>
        <p:spPr>
          <a:xfrm>
            <a:off x="857400" y="685800"/>
            <a:ext cx="3429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f6beea9a70_0_0:notes"/>
          <p:cNvSpPr txBox="1"/>
          <p:nvPr>
            <p:ph idx="1" type="body"/>
          </p:nvPr>
        </p:nvSpPr>
        <p:spPr>
          <a:xfrm>
            <a:off x="514350" y="4343400"/>
            <a:ext cx="41148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 name="Google Shape;32;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Okay, let’s start. </a:t>
            </a:r>
            <a:r>
              <a:rPr lang="en-US" sz="1200">
                <a:solidFill>
                  <a:schemeClr val="dk1"/>
                </a:solidFill>
                <a:latin typeface="Arial"/>
                <a:ea typeface="Arial"/>
                <a:cs typeface="Arial"/>
                <a:sym typeface="Arial"/>
              </a:rPr>
              <a:t>In everyday speech we may have more than one way to say the same thing. If you see this animal [CLICK], you could say kitten [CLICK] - that is more precise. Or you could say cat [CLICK] - a little less precise, but much more common, and it comes to mind faster.</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So, there are two forces at work in word choice. </a:t>
            </a:r>
            <a:r>
              <a:rPr lang="en-US" sz="1200">
                <a:solidFill>
                  <a:schemeClr val="dk1"/>
                </a:solidFill>
              </a:rPr>
              <a:t>[CLICK] </a:t>
            </a:r>
            <a:r>
              <a:rPr lang="en-US" sz="1200">
                <a:solidFill>
                  <a:schemeClr val="dk1"/>
                </a:solidFill>
                <a:latin typeface="Arial"/>
                <a:ea typeface="Arial"/>
                <a:cs typeface="Arial"/>
                <a:sym typeface="Arial"/>
              </a:rPr>
              <a:t>You can say what you mean as precise as possible, picking the word that best fits the meaning you intend. [CLICK] Or, you can say what is easy. Retrieving a word from memory takes effort, and some words are much easier to get to than others - especially frequent words.</a:t>
            </a:r>
            <a:br>
              <a:rPr lang="en-US" sz="1200">
                <a:solidFill>
                  <a:schemeClr val="dk1"/>
                </a:solidFill>
                <a:latin typeface="Arial"/>
                <a:ea typeface="Arial"/>
                <a:cs typeface="Arial"/>
                <a:sym typeface="Arial"/>
              </a:rPr>
            </a:br>
            <a:endParaRPr/>
          </a:p>
        </p:txBody>
      </p:sp>
      <p:sp>
        <p:nvSpPr>
          <p:cNvPr id="33" name="Google Shape;33;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 name="Google Shape;45;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prior work from Koranda et al. finds speakers reliably go for the easy one. They say </a:t>
            </a:r>
            <a:r>
              <a:rPr i="1" lang="en-US" sz="1100">
                <a:solidFill>
                  <a:schemeClr val="dk1"/>
                </a:solidFill>
              </a:rPr>
              <a:t>cat</a:t>
            </a:r>
            <a:r>
              <a:rPr lang="en-US" sz="1100">
                <a:solidFill>
                  <a:schemeClr val="dk1"/>
                </a:solidFill>
              </a:rPr>
              <a:t>.</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[CLICK] That is what we call good-enough production. Speakers are not trying to be maximally precise. They are producing something good enough to achieve their communicative goal, while spending as little effort as possible.</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So there is a tradeoff built into every word choice. What this talk is about is the limits of that tradeoff.</a:t>
            </a:r>
            <a:endParaRPr sz="1100">
              <a:solidFill>
                <a:schemeClr val="dk1"/>
              </a:solidFill>
            </a:endParaRPr>
          </a:p>
          <a:p>
            <a:pPr indent="0" lvl="0" marL="0" marR="0" rtl="0" algn="l">
              <a:spcBef>
                <a:spcPts val="1200"/>
              </a:spcBef>
              <a:spcAft>
                <a:spcPts val="0"/>
              </a:spcAft>
              <a:buNone/>
            </a:pPr>
            <a:r>
              <a:t/>
            </a:r>
            <a:endParaRPr sz="1200">
              <a:solidFill>
                <a:schemeClr val="dk1"/>
              </a:solidFill>
              <a:latin typeface="Noto Sans"/>
              <a:ea typeface="Noto Sans"/>
              <a:cs typeface="Noto Sans"/>
              <a:sym typeface="Noto Sans"/>
            </a:endParaRPr>
          </a:p>
        </p:txBody>
      </p:sp>
      <p:sp>
        <p:nvSpPr>
          <p:cNvPr id="46" name="Google Shape;46;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4:notes"/>
          <p:cNvSpPr/>
          <p:nvPr>
            <p:ph idx="2" type="sldImg"/>
          </p:nvPr>
        </p:nvSpPr>
        <p:spPr>
          <a:xfrm>
            <a:off x="-17145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p4:notes"/>
          <p:cNvSpPr txBox="1"/>
          <p:nvPr>
            <p:ph idx="1" type="body"/>
          </p:nvPr>
        </p:nvSpPr>
        <p:spPr>
          <a:xfrm>
            <a:off x="514350" y="4400550"/>
            <a:ext cx="41148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latin typeface="Noto Sans"/>
                <a:ea typeface="Noto Sans"/>
                <a:cs typeface="Noto Sans"/>
                <a:sym typeface="Noto Sans"/>
              </a:rPr>
              <a:t>We know speakers trade precision for ease. What we don't know is what governs that tradeoff. If word choice is really sensitive to retrieval cost, then making retrieval harder should push speakers toward more accessible, less precise words.</a:t>
            </a:r>
            <a:endParaRPr sz="1600">
              <a:solidFill>
                <a:schemeClr val="dk1"/>
              </a:solidFill>
              <a:latin typeface="Noto Sans"/>
              <a:ea typeface="Noto Sans"/>
              <a:cs typeface="Noto Sans"/>
              <a:sym typeface="Noto Sans"/>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latin typeface="Noto Sans"/>
                <a:ea typeface="Noto Sans"/>
                <a:cs typeface="Noto Sans"/>
                <a:sym typeface="Noto Sans"/>
              </a:rPr>
              <a:t>To test that, we need a way to make retrieval harder.</a:t>
            </a:r>
            <a:endParaRPr sz="1600">
              <a:solidFill>
                <a:schemeClr val="dk1"/>
              </a:solidFill>
              <a:latin typeface="Noto Sans"/>
              <a:ea typeface="Noto Sans"/>
              <a:cs typeface="Noto Sans"/>
              <a:sym typeface="Noto Sans"/>
            </a:endParaRPr>
          </a:p>
          <a:p>
            <a:pPr indent="0" lvl="0" marL="0" rtl="0" algn="l">
              <a:lnSpc>
                <a:spcPct val="115000"/>
              </a:lnSpc>
              <a:spcBef>
                <a:spcPts val="1200"/>
              </a:spcBef>
              <a:spcAft>
                <a:spcPts val="1200"/>
              </a:spcAft>
              <a:buClr>
                <a:schemeClr val="dk1"/>
              </a:buClr>
              <a:buSzPts val="1100"/>
              <a:buFont typeface="Arial"/>
              <a:buNone/>
            </a:pPr>
            <a:r>
              <a:t/>
            </a:r>
            <a:endParaRPr sz="1600">
              <a:solidFill>
                <a:schemeClr val="dk1"/>
              </a:solidFill>
              <a:latin typeface="Noto Sans"/>
              <a:ea typeface="Noto Sans"/>
              <a:cs typeface="Noto Sans"/>
              <a:sym typeface="Noto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 name="Google Shape;60;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Bilingualism gives us a natural way to raise retrieval cost, and there are two reasons retrieval is more effortful for a bilingual.</a:t>
            </a:r>
            <a:br>
              <a:rPr lang="en-US" sz="1200">
                <a:solidFill>
                  <a:schemeClr val="dk1"/>
                </a:solidFill>
              </a:rPr>
            </a:br>
            <a:br>
              <a:rPr lang="en-US" sz="1200">
                <a:solidFill>
                  <a:schemeClr val="dk1"/>
                </a:solidFill>
              </a:rPr>
            </a:br>
            <a:r>
              <a:rPr lang="en-US" sz="1200">
                <a:solidFill>
                  <a:schemeClr val="dk1"/>
                </a:solidFill>
              </a:rPr>
              <a:t>[CLICK] </a:t>
            </a:r>
            <a:r>
              <a:rPr lang="en-US" sz="1200">
                <a:solidFill>
                  <a:schemeClr val="dk1"/>
                </a:solidFill>
              </a:rPr>
              <a:t>First,</a:t>
            </a:r>
            <a:r>
              <a:rPr lang="en-US" sz="1200">
                <a:solidFill>
                  <a:schemeClr val="dk1"/>
                </a:solidFill>
              </a:rPr>
              <a:t> </a:t>
            </a:r>
            <a:r>
              <a:rPr lang="en-US" sz="1200">
                <a:solidFill>
                  <a:schemeClr val="dk1"/>
                </a:solidFill>
              </a:rPr>
              <a:t>In everyday life, bilinguals split their usage across two languages. So for any given language, they're using it less often than a monolingual uses their one language.</a:t>
            </a:r>
            <a:endParaRPr sz="1200">
              <a:solidFill>
                <a:schemeClr val="dk1"/>
              </a:solidFil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[CLICK] So again take cat as an example, I speak both English and Mandarin, so I may say [CLICK] cat half of the time, and [CLICK] 猫 half of the time, and each word gets half of the practice. </a:t>
            </a:r>
            <a:endParaRPr sz="1200">
              <a:solidFill>
                <a:schemeClr val="dk1"/>
              </a:solidFil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[CLICK] Second, both languages stay active, so the word you want has to beat more competitors.</a:t>
            </a:r>
            <a:endParaRPr sz="1200">
              <a:solidFill>
                <a:schemeClr val="dk1"/>
              </a:solidFil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t/>
            </a:r>
            <a:endParaRPr sz="1200">
              <a:solidFill>
                <a:schemeClr val="dk1"/>
              </a:solidFill>
            </a:endParaRPr>
          </a:p>
        </p:txBody>
      </p:sp>
      <p:sp>
        <p:nvSpPr>
          <p:cNvPr id="61" name="Google Shape;61;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 name="Google Shape;72;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However, less use hurts </a:t>
            </a:r>
            <a:r>
              <a:rPr b="1" lang="en-US" sz="1200">
                <a:solidFill>
                  <a:srgbClr val="1F2937"/>
                </a:solidFill>
              </a:rPr>
              <a:t>low-frequency</a:t>
            </a:r>
            <a:r>
              <a:rPr lang="en-US" sz="1200">
                <a:solidFill>
                  <a:schemeClr val="dk1"/>
                </a:solidFill>
              </a:rPr>
              <a:t> words the most because</a:t>
            </a:r>
            <a:r>
              <a:rPr lang="en-US" sz="1200">
                <a:solidFill>
                  <a:schemeClr val="dk1"/>
                </a:solidFill>
              </a:rPr>
              <a:t> word-meaning links strengthen with use with diminishing returns.</a:t>
            </a:r>
            <a:br>
              <a:rPr lang="en-US" sz="1200">
                <a:solidFill>
                  <a:schemeClr val="dk1"/>
                </a:solidFill>
              </a:rPr>
            </a:br>
            <a:endParaRPr sz="1200">
              <a:solidFill>
                <a:schemeClr val="dk1"/>
              </a:solidFill>
            </a:endParaRPr>
          </a:p>
          <a:p>
            <a:pPr indent="0" lvl="0" marL="0" marR="0" rtl="0" algn="l">
              <a:spcBef>
                <a:spcPts val="0"/>
              </a:spcBef>
              <a:spcAft>
                <a:spcPts val="0"/>
              </a:spcAft>
              <a:buNone/>
            </a:pPr>
            <a:r>
              <a:rPr lang="en-US" sz="1200">
                <a:solidFill>
                  <a:schemeClr val="dk1"/>
                </a:solidFill>
              </a:rPr>
              <a:t>Let’s take a look at this plot. On the x-axis we have how often a word has been used, and on the y-axis we have the strength of the word meaning link. </a:t>
            </a:r>
            <a:endParaRPr sz="1200">
              <a:solidFill>
                <a:schemeClr val="dk1"/>
              </a:solidFill>
            </a:endParaRPr>
          </a:p>
          <a:p>
            <a:pPr indent="0" lvl="0" marL="0" marR="0" rtl="0" algn="l">
              <a:spcBef>
                <a:spcPts val="0"/>
              </a:spcBef>
              <a:spcAft>
                <a:spcPts val="0"/>
              </a:spcAft>
              <a:buNone/>
            </a:pPr>
            <a:r>
              <a:t/>
            </a:r>
            <a:endParaRPr sz="1200">
              <a:solidFill>
                <a:schemeClr val="dk1"/>
              </a:solidFill>
            </a:endParaRPr>
          </a:p>
          <a:p>
            <a:pPr indent="0" lvl="0" marL="0" marR="0" rtl="0" algn="l">
              <a:spcBef>
                <a:spcPts val="0"/>
              </a:spcBef>
              <a:spcAft>
                <a:spcPts val="0"/>
              </a:spcAft>
              <a:buNone/>
            </a:pPr>
            <a:r>
              <a:rPr lang="en-US" sz="1200">
                <a:solidFill>
                  <a:schemeClr val="dk1"/>
                </a:solidFill>
              </a:rPr>
              <a:t>[CLICK] </a:t>
            </a:r>
            <a:r>
              <a:rPr lang="en-US" sz="1200">
                <a:solidFill>
                  <a:schemeClr val="dk1"/>
                </a:solidFill>
              </a:rPr>
              <a:t>Look at these two common words. Both groups have used them a lot</a:t>
            </a:r>
            <a:r>
              <a:rPr lang="en-US" sz="1200">
                <a:solidFill>
                  <a:schemeClr val="dk1"/>
                </a:solidFill>
              </a:rPr>
              <a:t>, even if bilinguals use them only half a time, the difference between the strength of the word meaning link barely changes</a:t>
            </a:r>
            <a:r>
              <a:rPr lang="en-US" sz="1200">
                <a:solidFill>
                  <a:schemeClr val="dk1"/>
                </a:solidFill>
              </a:rPr>
              <a:t>. </a:t>
            </a:r>
            <a:r>
              <a:rPr lang="en-US" sz="1200">
                <a:solidFill>
                  <a:schemeClr val="dk1"/>
                </a:solidFill>
              </a:rPr>
              <a:t>Small</a:t>
            </a:r>
            <a:r>
              <a:rPr lang="en-US" sz="1200">
                <a:solidFill>
                  <a:schemeClr val="dk1"/>
                </a:solidFill>
              </a:rPr>
              <a:t> gap.</a:t>
            </a:r>
            <a:endParaRPr sz="1200"/>
          </a:p>
        </p:txBody>
      </p:sp>
      <p:sp>
        <p:nvSpPr>
          <p:cNvPr id="73" name="Google Shape;73;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f9798291e9_0_24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4" name="Google Shape;84;g3f9798291e9_0_24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Now look at the </a:t>
            </a:r>
            <a:r>
              <a:rPr lang="en-US" sz="1200">
                <a:solidFill>
                  <a:schemeClr val="dk1"/>
                </a:solidFill>
              </a:rPr>
              <a:t>low-frequency</a:t>
            </a:r>
            <a:r>
              <a:rPr lang="en-US" sz="1200">
                <a:solidFill>
                  <a:schemeClr val="dk1"/>
                </a:solidFill>
                <a:latin typeface="Arial"/>
                <a:ea typeface="Arial"/>
                <a:cs typeface="Arial"/>
                <a:sym typeface="Arial"/>
              </a:rPr>
              <a:t> words.</a:t>
            </a:r>
            <a:r>
              <a:rPr lang="en-US" sz="1200">
                <a:solidFill>
                  <a:schemeClr val="dk1"/>
                </a:solidFill>
              </a:rPr>
              <a:t> Here </a:t>
            </a:r>
            <a:r>
              <a:rPr lang="en-US" sz="1200">
                <a:solidFill>
                  <a:schemeClr val="dk1"/>
                </a:solidFill>
                <a:latin typeface="Arial"/>
                <a:ea typeface="Arial"/>
                <a:cs typeface="Arial"/>
                <a:sym typeface="Arial"/>
              </a:rPr>
              <a:t>every use counts. So using them half as often matters a lot. Big gap.</a:t>
            </a:r>
            <a:br>
              <a:rPr lang="en-US" sz="1200">
                <a:solidFill>
                  <a:schemeClr val="dk1"/>
                </a:solidFill>
                <a:latin typeface="Arial"/>
                <a:ea typeface="Arial"/>
                <a:cs typeface="Arial"/>
                <a:sym typeface="Arial"/>
              </a:rPr>
            </a:br>
            <a:endParaRPr/>
          </a:p>
        </p:txBody>
      </p:sp>
      <p:sp>
        <p:nvSpPr>
          <p:cNvPr id="85" name="Google Shape;85;g3f9798291e9_0_24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 name="Google Shape;95;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rPr>
              <a:t>Putting those two pieces together, here are our hypotheses. I will come back to these at the end, so keep them in mind.</a:t>
            </a:r>
            <a:br>
              <a:rPr lang="en-US" sz="1200">
                <a:solidFill>
                  <a:schemeClr val="dk1"/>
                </a:solidFill>
              </a:rPr>
            </a:br>
            <a:br>
              <a:rPr lang="en-US" sz="1200">
                <a:solidFill>
                  <a:schemeClr val="dk1"/>
                </a:solidFill>
              </a:rPr>
            </a:br>
            <a:r>
              <a:rPr lang="en-US" sz="1200">
                <a:solidFill>
                  <a:schemeClr val="dk1"/>
                </a:solidFill>
              </a:rPr>
              <a:t>Our first hypothesis is that </a:t>
            </a:r>
            <a:r>
              <a:rPr lang="en-US" sz="1200">
                <a:solidFill>
                  <a:schemeClr val="dk1"/>
                </a:solidFill>
              </a:rPr>
              <a:t>everyone</a:t>
            </a:r>
            <a:r>
              <a:rPr lang="en-US" sz="1200">
                <a:solidFill>
                  <a:schemeClr val="dk1"/>
                </a:solidFill>
              </a:rPr>
              <a:t> </a:t>
            </a:r>
            <a:r>
              <a:rPr lang="en-US" sz="1200">
                <a:solidFill>
                  <a:schemeClr val="dk1"/>
                </a:solidFill>
              </a:rPr>
              <a:t>shows good-enough word choice. </a:t>
            </a:r>
            <a:r>
              <a:rPr lang="en-US" sz="1200">
                <a:solidFill>
                  <a:schemeClr val="dk1"/>
                </a:solidFill>
              </a:rPr>
              <a:t>High frequency</a:t>
            </a:r>
            <a:r>
              <a:rPr lang="en-US" sz="1200">
                <a:solidFill>
                  <a:schemeClr val="dk1"/>
                </a:solidFill>
              </a:rPr>
              <a:t> words get chosen over </a:t>
            </a:r>
            <a:r>
              <a:rPr lang="en-US" sz="1200">
                <a:solidFill>
                  <a:schemeClr val="dk1"/>
                </a:solidFill>
              </a:rPr>
              <a:t>low frequency</a:t>
            </a:r>
            <a:r>
              <a:rPr lang="en-US" sz="1200">
                <a:solidFill>
                  <a:schemeClr val="dk1"/>
                </a:solidFill>
              </a:rPr>
              <a:t> but more precise ones. </a:t>
            </a:r>
            <a:r>
              <a:rPr lang="en-US" sz="1200">
                <a:solidFill>
                  <a:schemeClr val="dk1"/>
                </a:solidFill>
              </a:rPr>
              <a:t>For example, people still tend to say cat when referring to a kitten. </a:t>
            </a:r>
            <a:endParaRPr sz="1200">
              <a:solidFill>
                <a:schemeClr val="dk1"/>
              </a:solidFill>
            </a:endParaRPr>
          </a:p>
          <a:p>
            <a:pPr indent="0" lvl="0" marL="0" marR="0" rtl="0" algn="l">
              <a:spcBef>
                <a:spcPts val="0"/>
              </a:spcBef>
              <a:spcAft>
                <a:spcPts val="0"/>
              </a:spcAft>
              <a:buNone/>
            </a:pPr>
            <a:br>
              <a:rPr lang="en-US" sz="1200">
                <a:solidFill>
                  <a:schemeClr val="dk1"/>
                </a:solidFill>
              </a:rPr>
            </a:br>
            <a:r>
              <a:rPr lang="en-US" sz="1200">
                <a:solidFill>
                  <a:schemeClr val="dk1"/>
                </a:solidFill>
              </a:rPr>
              <a:t>And our second </a:t>
            </a:r>
            <a:r>
              <a:rPr lang="en-US" sz="1200">
                <a:solidFill>
                  <a:schemeClr val="dk1"/>
                </a:solidFill>
              </a:rPr>
              <a:t>hypothesis</a:t>
            </a:r>
            <a:r>
              <a:rPr lang="en-US" sz="1200">
                <a:solidFill>
                  <a:schemeClr val="dk1"/>
                </a:solidFill>
              </a:rPr>
              <a:t> is that </a:t>
            </a:r>
            <a:r>
              <a:rPr lang="en-US" sz="1200">
                <a:solidFill>
                  <a:schemeClr val="dk1"/>
                </a:solidFill>
              </a:rPr>
              <a:t>Under greater retrieval difficulty, bilinguals should show a </a:t>
            </a:r>
            <a:r>
              <a:rPr b="1" lang="en-US" sz="1200">
                <a:solidFill>
                  <a:schemeClr val="dk1"/>
                </a:solidFill>
              </a:rPr>
              <a:t>larger frequency effect</a:t>
            </a:r>
            <a:r>
              <a:rPr lang="en-US" sz="1200">
                <a:solidFill>
                  <a:schemeClr val="dk1"/>
                </a:solidFill>
              </a:rPr>
              <a:t> compared to monolinguals</a:t>
            </a:r>
            <a:endParaRPr sz="1200">
              <a:solidFill>
                <a:schemeClr val="dk1"/>
              </a:solidFill>
            </a:endParaRPr>
          </a:p>
          <a:p>
            <a:pPr indent="0" lvl="0" marL="0" marR="0" rtl="0" algn="l">
              <a:spcBef>
                <a:spcPts val="0"/>
              </a:spcBef>
              <a:spcAft>
                <a:spcPts val="0"/>
              </a:spcAft>
              <a:buNone/>
            </a:pPr>
            <a:r>
              <a:t/>
            </a:r>
            <a:endParaRPr sz="1200">
              <a:solidFill>
                <a:schemeClr val="dk1"/>
              </a:solidFill>
            </a:endParaRPr>
          </a:p>
        </p:txBody>
      </p:sp>
      <p:sp>
        <p:nvSpPr>
          <p:cNvPr id="96" name="Google Shape;96;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7" name="Shape 7"/>
        <p:cNvGrpSpPr/>
        <p:nvPr/>
      </p:nvGrpSpPr>
      <p:grpSpPr>
        <a:xfrm>
          <a:off x="0" y="0"/>
          <a:ext cx="0" cy="0"/>
          <a:chOff x="0" y="0"/>
          <a:chExt cx="0" cy="0"/>
        </a:xfrm>
      </p:grpSpPr>
      <p:sp>
        <p:nvSpPr>
          <p:cNvPr id="8" name="Google Shape;8;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tx1"/>
                </a:solidFill>
              </a:defRPr>
            </a:lvl1pPr>
            <a:lvl2pPr lvl="1" algn="r">
              <a:buNone/>
              <a:defRPr sz="1300">
                <a:solidFill>
                  <a:schemeClr val="tx1"/>
                </a:solidFill>
              </a:defRPr>
            </a:lvl2pPr>
            <a:lvl3pPr lvl="2" algn="r">
              <a:buNone/>
              <a:defRPr sz="1300">
                <a:solidFill>
                  <a:schemeClr val="tx1"/>
                </a:solidFill>
              </a:defRPr>
            </a:lvl3pPr>
            <a:lvl4pPr lvl="3" algn="r">
              <a:buNone/>
              <a:defRPr sz="1300">
                <a:solidFill>
                  <a:schemeClr val="tx1"/>
                </a:solidFill>
              </a:defRPr>
            </a:lvl4pPr>
            <a:lvl5pPr lvl="4" algn="r">
              <a:buNone/>
              <a:defRPr sz="1300">
                <a:solidFill>
                  <a:schemeClr val="tx1"/>
                </a:solidFill>
              </a:defRPr>
            </a:lvl5pPr>
            <a:lvl6pPr lvl="5" algn="r">
              <a:buNone/>
              <a:defRPr sz="1300">
                <a:solidFill>
                  <a:schemeClr val="tx1"/>
                </a:solidFill>
              </a:defRPr>
            </a:lvl6pPr>
            <a:lvl7pPr lvl="6" algn="r">
              <a:buNone/>
              <a:defRPr sz="1300">
                <a:solidFill>
                  <a:schemeClr val="tx1"/>
                </a:solidFill>
              </a:defRPr>
            </a:lvl7pPr>
            <a:lvl8pPr lvl="7" algn="r">
              <a:buNone/>
              <a:defRPr sz="1300">
                <a:solidFill>
                  <a:schemeClr val="tx1"/>
                </a:solidFill>
              </a:defRPr>
            </a:lvl8pPr>
            <a:lvl9pPr lvl="8" algn="r">
              <a:buNone/>
              <a:defRPr sz="1300">
                <a:solidFill>
                  <a:schemeClr val="tx1"/>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drive.google.com/file/d/1vJENP6FFzgvKkyYQhNA-7b8hKKEsE_ku/view" TargetMode="Externa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drive.google.com/file/d/1EZ9lpYgA36HPJsT5cR-9VwovXZJ7XPK3/view" TargetMode="Externa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drive.google.com/file/d/1oAmB41DIzdtk4C6gWD3rge_b1C6uGBGN/view" TargetMode="Externa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drive.google.com/file/d/1oAmB41DIzdtk4C6gWD3rge_b1C6uGBGN/view" TargetMode="External"/><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jp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4.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 name="Shape 13"/>
        <p:cNvGrpSpPr/>
        <p:nvPr/>
      </p:nvGrpSpPr>
      <p:grpSpPr>
        <a:xfrm>
          <a:off x="0" y="0"/>
          <a:ext cx="0" cy="0"/>
          <a:chOff x="0" y="0"/>
          <a:chExt cx="0" cy="0"/>
        </a:xfrm>
      </p:grpSpPr>
      <p:sp>
        <p:nvSpPr>
          <p:cNvPr id="14" name="Google Shape;14;p1"/>
          <p:cNvSpPr/>
          <p:nvPr/>
        </p:nvSpPr>
        <p:spPr>
          <a:xfrm>
            <a:off x="679475" y="1196100"/>
            <a:ext cx="8096400" cy="1550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1" i="0" lang="en-US" sz="2400" u="none" cap="none" strike="noStrike">
                <a:solidFill>
                  <a:schemeClr val="dk1"/>
                </a:solidFill>
                <a:latin typeface="Noto Sans"/>
                <a:ea typeface="Noto Sans"/>
                <a:cs typeface="Noto Sans"/>
                <a:sym typeface="Noto Sans"/>
              </a:rPr>
              <a:t>Accessibility-precision tradeoffs in grounded referring expression choice: </a:t>
            </a:r>
            <a:endParaRPr b="1" sz="2400">
              <a:latin typeface="Noto Sans"/>
              <a:ea typeface="Noto Sans"/>
              <a:cs typeface="Noto Sans"/>
              <a:sym typeface="Noto Sans"/>
            </a:endParaRPr>
          </a:p>
          <a:p>
            <a:pPr indent="0" lvl="0" marL="0" marR="0" rtl="0" algn="l">
              <a:spcBef>
                <a:spcPts val="0"/>
              </a:spcBef>
              <a:spcAft>
                <a:spcPts val="0"/>
              </a:spcAft>
              <a:buNone/>
            </a:pPr>
            <a:r>
              <a:rPr b="1" lang="en-US" sz="2400">
                <a:solidFill>
                  <a:schemeClr val="dk1"/>
                </a:solidFill>
                <a:latin typeface="Noto Sans"/>
                <a:ea typeface="Noto Sans"/>
                <a:cs typeface="Noto Sans"/>
                <a:sym typeface="Noto Sans"/>
              </a:rPr>
              <a:t>Insights from monolingual and bilingual speakers</a:t>
            </a:r>
            <a:endParaRPr b="1" sz="2400">
              <a:solidFill>
                <a:schemeClr val="dk1"/>
              </a:solidFill>
              <a:latin typeface="Noto Sans"/>
              <a:ea typeface="Noto Sans"/>
              <a:cs typeface="Noto Sans"/>
              <a:sym typeface="Noto Sans"/>
            </a:endParaRPr>
          </a:p>
        </p:txBody>
      </p:sp>
      <p:sp>
        <p:nvSpPr>
          <p:cNvPr id="15" name="Google Shape;15;p1"/>
          <p:cNvSpPr/>
          <p:nvPr/>
        </p:nvSpPr>
        <p:spPr>
          <a:xfrm>
            <a:off x="795755" y="3383280"/>
            <a:ext cx="7863840" cy="365760"/>
          </a:xfrm>
          <a:prstGeom prst="rect">
            <a:avLst/>
          </a:prstGeom>
          <a:noFill/>
          <a:ln>
            <a:noFill/>
          </a:ln>
        </p:spPr>
        <p:txBody>
          <a:bodyPr anchorCtr="0" anchor="ctr" bIns="0" lIns="0" spcFirstLastPara="1" rIns="0" wrap="square" tIns="0">
            <a:noAutofit/>
          </a:bodyPr>
          <a:lstStyle/>
          <a:p>
            <a:pPr indent="0" lvl="0" marL="0" marR="0" rtl="0" algn="l">
              <a:lnSpc>
                <a:spcPct val="150000"/>
              </a:lnSpc>
              <a:spcBef>
                <a:spcPts val="0"/>
              </a:spcBef>
              <a:spcAft>
                <a:spcPts val="0"/>
              </a:spcAft>
              <a:buNone/>
            </a:pPr>
            <a:r>
              <a:rPr lang="en-US">
                <a:solidFill>
                  <a:srgbClr val="1F2937"/>
                </a:solidFill>
                <a:latin typeface="Noto Sans Medium"/>
                <a:ea typeface="Noto Sans Medium"/>
                <a:cs typeface="Noto Sans Medium"/>
                <a:sym typeface="Noto Sans Medium"/>
              </a:rPr>
              <a:t>Junyi Chen, Martin Zettersten, Anne Beatty-Martínez</a:t>
            </a:r>
            <a:endParaRPr>
              <a:latin typeface="Noto Sans"/>
              <a:ea typeface="Noto Sans"/>
              <a:cs typeface="Noto Sans"/>
              <a:sym typeface="Noto Sans"/>
            </a:endParaRPr>
          </a:p>
          <a:p>
            <a:pPr indent="0" lvl="0" marL="0" marR="0" rtl="0" algn="l">
              <a:lnSpc>
                <a:spcPct val="150000"/>
              </a:lnSpc>
              <a:spcBef>
                <a:spcPts val="0"/>
              </a:spcBef>
              <a:spcAft>
                <a:spcPts val="0"/>
              </a:spcAft>
              <a:buNone/>
            </a:pPr>
            <a:r>
              <a:rPr lang="en-US">
                <a:solidFill>
                  <a:srgbClr val="1F2937"/>
                </a:solidFill>
                <a:latin typeface="Noto Sans Medium"/>
                <a:ea typeface="Noto Sans Medium"/>
                <a:cs typeface="Noto Sans Medium"/>
                <a:sym typeface="Noto Sans Medium"/>
              </a:rPr>
              <a:t>University of California San Diego</a:t>
            </a:r>
            <a:endParaRPr>
              <a:solidFill>
                <a:schemeClr val="dk1"/>
              </a:solidFill>
              <a:latin typeface="Noto Sans Medium"/>
              <a:ea typeface="Noto Sans Medium"/>
              <a:cs typeface="Noto Sans Medium"/>
              <a:sym typeface="Noto Sans Medium"/>
            </a:endParaRPr>
          </a:p>
        </p:txBody>
      </p:sp>
      <p:sp>
        <p:nvSpPr>
          <p:cNvPr id="16" name="Google Shape;16;p1"/>
          <p:cNvSpPr/>
          <p:nvPr/>
        </p:nvSpPr>
        <p:spPr>
          <a:xfrm>
            <a:off x="156430" y="4686300"/>
            <a:ext cx="78638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300"/>
              <a:buFont typeface="Arial"/>
              <a:buNone/>
            </a:pPr>
            <a:r>
              <a:rPr lang="en-US" sz="1300">
                <a:solidFill>
                  <a:srgbClr val="6B7280"/>
                </a:solidFill>
                <a:latin typeface="Arial"/>
                <a:ea typeface="Arial"/>
                <a:cs typeface="Arial"/>
                <a:sym typeface="Arial"/>
              </a:rPr>
              <a:t>ESSLLI 2026</a:t>
            </a:r>
            <a:endParaRPr sz="1300">
              <a:solidFill>
                <a:schemeClr val="dk1"/>
              </a:solidFill>
              <a:latin typeface="Calibri"/>
              <a:ea typeface="Calibri"/>
              <a:cs typeface="Calibri"/>
              <a:sym typeface="Calibri"/>
            </a:endParaRPr>
          </a:p>
        </p:txBody>
      </p:sp>
      <p:sp>
        <p:nvSpPr>
          <p:cNvPr id="17" name="Google Shape;17;p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8" name="Shape 108"/>
        <p:cNvGrpSpPr/>
        <p:nvPr/>
      </p:nvGrpSpPr>
      <p:grpSpPr>
        <a:xfrm>
          <a:off x="0" y="0"/>
          <a:ext cx="0" cy="0"/>
          <a:chOff x="0" y="0"/>
          <a:chExt cx="0" cy="0"/>
        </a:xfrm>
      </p:grpSpPr>
      <p:sp>
        <p:nvSpPr>
          <p:cNvPr id="109" name="Google Shape;109;p8"/>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Arial"/>
                <a:ea typeface="Arial"/>
                <a:cs typeface="Arial"/>
                <a:sym typeface="Arial"/>
              </a:rPr>
              <a:t>The experiment at a glance</a:t>
            </a:r>
            <a:endParaRPr sz="2800">
              <a:solidFill>
                <a:schemeClr val="dk1"/>
              </a:solidFill>
              <a:latin typeface="Calibri"/>
              <a:ea typeface="Calibri"/>
              <a:cs typeface="Calibri"/>
              <a:sym typeface="Calibri"/>
            </a:endParaRPr>
          </a:p>
        </p:txBody>
      </p:sp>
      <p:grpSp>
        <p:nvGrpSpPr>
          <p:cNvPr id="110" name="Google Shape;110;p8"/>
          <p:cNvGrpSpPr/>
          <p:nvPr/>
        </p:nvGrpSpPr>
        <p:grpSpPr>
          <a:xfrm>
            <a:off x="1742035" y="995934"/>
            <a:ext cx="1739555" cy="1484986"/>
            <a:chOff x="502920" y="1737360"/>
            <a:chExt cx="1874520" cy="1600200"/>
          </a:xfrm>
        </p:grpSpPr>
        <p:sp>
          <p:nvSpPr>
            <p:cNvPr id="111" name="Google Shape;111;p8"/>
            <p:cNvSpPr/>
            <p:nvPr/>
          </p:nvSpPr>
          <p:spPr>
            <a:xfrm>
              <a:off x="502920" y="1737360"/>
              <a:ext cx="1874520" cy="1600200"/>
            </a:xfrm>
            <a:prstGeom prst="roundRect">
              <a:avLst>
                <a:gd fmla="val 5714" name="adj"/>
              </a:avLst>
            </a:prstGeom>
            <a:solidFill>
              <a:srgbClr val="E4625C"/>
            </a:solidFill>
            <a:ln>
              <a:noFill/>
            </a:ln>
          </p:spPr>
          <p:txBody>
            <a:bodyPr anchorCtr="0" anchor="t" bIns="42400" lIns="84850" spcFirstLastPara="1" rIns="84850" wrap="square" tIns="42400">
              <a:noAutofit/>
            </a:bodyPr>
            <a:lstStyle/>
            <a:p>
              <a:pPr indent="0" lvl="0" marL="0" marR="0" rtl="0" algn="l">
                <a:spcBef>
                  <a:spcPts val="0"/>
                </a:spcBef>
                <a:spcAft>
                  <a:spcPts val="0"/>
                </a:spcAft>
                <a:buNone/>
              </a:pPr>
              <a:r>
                <a:t/>
              </a:r>
              <a:endParaRPr sz="1670">
                <a:solidFill>
                  <a:schemeClr val="dk1"/>
                </a:solidFill>
                <a:latin typeface="Calibri"/>
                <a:ea typeface="Calibri"/>
                <a:cs typeface="Calibri"/>
                <a:sym typeface="Calibri"/>
              </a:endParaRPr>
            </a:p>
          </p:txBody>
        </p:sp>
        <p:sp>
          <p:nvSpPr>
            <p:cNvPr id="112" name="Google Shape;112;p8"/>
            <p:cNvSpPr/>
            <p:nvPr/>
          </p:nvSpPr>
          <p:spPr>
            <a:xfrm>
              <a:off x="502920" y="1856232"/>
              <a:ext cx="187452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42"/>
                <a:buFont typeface="Arial"/>
                <a:buNone/>
              </a:pPr>
              <a:r>
                <a:rPr b="1" lang="en-US" sz="2042">
                  <a:solidFill>
                    <a:srgbClr val="FFFFFF"/>
                  </a:solidFill>
                  <a:latin typeface="Noto Sans"/>
                  <a:ea typeface="Noto Sans"/>
                  <a:cs typeface="Noto Sans"/>
                  <a:sym typeface="Noto Sans"/>
                </a:rPr>
                <a:t>1</a:t>
              </a:r>
              <a:endParaRPr sz="2042">
                <a:solidFill>
                  <a:schemeClr val="dk1"/>
                </a:solidFill>
                <a:latin typeface="Noto Sans"/>
                <a:ea typeface="Noto Sans"/>
                <a:cs typeface="Noto Sans"/>
                <a:sym typeface="Noto Sans"/>
              </a:endParaRPr>
            </a:p>
          </p:txBody>
        </p:sp>
        <p:sp>
          <p:nvSpPr>
            <p:cNvPr id="113" name="Google Shape;113;p8"/>
            <p:cNvSpPr/>
            <p:nvPr/>
          </p:nvSpPr>
          <p:spPr>
            <a:xfrm>
              <a:off x="502920" y="2286000"/>
              <a:ext cx="187452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763"/>
                <a:buFont typeface="Arial"/>
                <a:buNone/>
              </a:pPr>
              <a:r>
                <a:rPr b="1" lang="en-US" sz="1763">
                  <a:solidFill>
                    <a:srgbClr val="FFFFFF"/>
                  </a:solidFill>
                  <a:latin typeface="Noto Sans"/>
                  <a:ea typeface="Noto Sans"/>
                  <a:cs typeface="Noto Sans"/>
                  <a:sym typeface="Noto Sans"/>
                </a:rPr>
                <a:t>Learn</a:t>
              </a:r>
              <a:endParaRPr sz="1763">
                <a:solidFill>
                  <a:schemeClr val="dk1"/>
                </a:solidFill>
                <a:latin typeface="Noto Sans"/>
                <a:ea typeface="Noto Sans"/>
                <a:cs typeface="Noto Sans"/>
                <a:sym typeface="Noto Sans"/>
              </a:endParaRPr>
            </a:p>
          </p:txBody>
        </p:sp>
        <p:sp>
          <p:nvSpPr>
            <p:cNvPr id="114" name="Google Shape;114;p8"/>
            <p:cNvSpPr/>
            <p:nvPr/>
          </p:nvSpPr>
          <p:spPr>
            <a:xfrm>
              <a:off x="502920" y="2743200"/>
              <a:ext cx="1874520" cy="5029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60"/>
                <a:buFont typeface="Arial"/>
                <a:buNone/>
              </a:pPr>
              <a:r>
                <a:rPr lang="en-US" sz="1160">
                  <a:solidFill>
                    <a:srgbClr val="FFFFFF"/>
                  </a:solidFill>
                  <a:latin typeface="Noto Sans"/>
                  <a:ea typeface="Noto Sans"/>
                  <a:cs typeface="Noto Sans"/>
                  <a:sym typeface="Noto Sans"/>
                </a:rPr>
                <a:t>8 new direction words</a:t>
              </a:r>
              <a:endParaRPr sz="1160">
                <a:solidFill>
                  <a:schemeClr val="dk1"/>
                </a:solidFill>
                <a:latin typeface="Noto Sans"/>
                <a:ea typeface="Noto Sans"/>
                <a:cs typeface="Noto Sans"/>
                <a:sym typeface="Noto Sans"/>
              </a:endParaRPr>
            </a:p>
          </p:txBody>
        </p:sp>
      </p:grpSp>
      <p:grpSp>
        <p:nvGrpSpPr>
          <p:cNvPr id="115" name="Google Shape;115;p8"/>
          <p:cNvGrpSpPr/>
          <p:nvPr/>
        </p:nvGrpSpPr>
        <p:grpSpPr>
          <a:xfrm>
            <a:off x="3456133" y="995934"/>
            <a:ext cx="1985638" cy="1484986"/>
            <a:chOff x="2350008" y="1737360"/>
            <a:chExt cx="2139696" cy="1600200"/>
          </a:xfrm>
        </p:grpSpPr>
        <p:sp>
          <p:nvSpPr>
            <p:cNvPr id="116" name="Google Shape;116;p8"/>
            <p:cNvSpPr/>
            <p:nvPr/>
          </p:nvSpPr>
          <p:spPr>
            <a:xfrm>
              <a:off x="2350008" y="2331720"/>
              <a:ext cx="292608"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CA3AF"/>
                </a:buClr>
                <a:buSzPts val="2042"/>
                <a:buFont typeface="Arial"/>
                <a:buNone/>
              </a:pPr>
              <a:r>
                <a:rPr lang="en-US" sz="2042">
                  <a:solidFill>
                    <a:srgbClr val="9CA3AF"/>
                  </a:solidFill>
                  <a:latin typeface="Arial"/>
                  <a:ea typeface="Arial"/>
                  <a:cs typeface="Arial"/>
                  <a:sym typeface="Arial"/>
                </a:rPr>
                <a:t>→</a:t>
              </a:r>
              <a:endParaRPr sz="2042">
                <a:solidFill>
                  <a:schemeClr val="dk1"/>
                </a:solidFill>
                <a:latin typeface="Calibri"/>
                <a:ea typeface="Calibri"/>
                <a:cs typeface="Calibri"/>
                <a:sym typeface="Calibri"/>
              </a:endParaRPr>
            </a:p>
          </p:txBody>
        </p:sp>
        <p:grpSp>
          <p:nvGrpSpPr>
            <p:cNvPr id="117" name="Google Shape;117;p8"/>
            <p:cNvGrpSpPr/>
            <p:nvPr/>
          </p:nvGrpSpPr>
          <p:grpSpPr>
            <a:xfrm>
              <a:off x="2615184" y="1737360"/>
              <a:ext cx="1874520" cy="1600200"/>
              <a:chOff x="2615184" y="1737360"/>
              <a:chExt cx="1874520" cy="1600200"/>
            </a:xfrm>
          </p:grpSpPr>
          <p:sp>
            <p:nvSpPr>
              <p:cNvPr id="118" name="Google Shape;118;p8"/>
              <p:cNvSpPr/>
              <p:nvPr/>
            </p:nvSpPr>
            <p:spPr>
              <a:xfrm>
                <a:off x="2615184" y="1737360"/>
                <a:ext cx="1874520" cy="1600200"/>
              </a:xfrm>
              <a:prstGeom prst="roundRect">
                <a:avLst>
                  <a:gd fmla="val 5714" name="adj"/>
                </a:avLst>
              </a:prstGeom>
              <a:solidFill>
                <a:srgbClr val="679E99"/>
              </a:solidFill>
              <a:ln>
                <a:noFill/>
              </a:ln>
            </p:spPr>
            <p:txBody>
              <a:bodyPr anchorCtr="0" anchor="t" bIns="42400" lIns="84850" spcFirstLastPara="1" rIns="84850" wrap="square" tIns="42400">
                <a:noAutofit/>
              </a:bodyPr>
              <a:lstStyle/>
              <a:p>
                <a:pPr indent="0" lvl="0" marL="0" marR="0" rtl="0" algn="l">
                  <a:spcBef>
                    <a:spcPts val="0"/>
                  </a:spcBef>
                  <a:spcAft>
                    <a:spcPts val="0"/>
                  </a:spcAft>
                  <a:buNone/>
                </a:pPr>
                <a:r>
                  <a:t/>
                </a:r>
                <a:endParaRPr sz="1670">
                  <a:solidFill>
                    <a:schemeClr val="dk1"/>
                  </a:solidFill>
                  <a:latin typeface="Calibri"/>
                  <a:ea typeface="Calibri"/>
                  <a:cs typeface="Calibri"/>
                  <a:sym typeface="Calibri"/>
                </a:endParaRPr>
              </a:p>
            </p:txBody>
          </p:sp>
          <p:sp>
            <p:nvSpPr>
              <p:cNvPr id="119" name="Google Shape;119;p8"/>
              <p:cNvSpPr/>
              <p:nvPr/>
            </p:nvSpPr>
            <p:spPr>
              <a:xfrm>
                <a:off x="2615184" y="1856232"/>
                <a:ext cx="187452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42"/>
                  <a:buFont typeface="Arial"/>
                  <a:buNone/>
                </a:pPr>
                <a:r>
                  <a:rPr b="1" lang="en-US" sz="2042">
                    <a:solidFill>
                      <a:srgbClr val="FFFFFF"/>
                    </a:solidFill>
                    <a:latin typeface="Noto Sans"/>
                    <a:ea typeface="Noto Sans"/>
                    <a:cs typeface="Noto Sans"/>
                    <a:sym typeface="Noto Sans"/>
                  </a:rPr>
                  <a:t>2</a:t>
                </a:r>
                <a:endParaRPr sz="2042">
                  <a:solidFill>
                    <a:schemeClr val="dk1"/>
                  </a:solidFill>
                  <a:latin typeface="Noto Sans"/>
                  <a:ea typeface="Noto Sans"/>
                  <a:cs typeface="Noto Sans"/>
                  <a:sym typeface="Noto Sans"/>
                </a:endParaRPr>
              </a:p>
            </p:txBody>
          </p:sp>
          <p:sp>
            <p:nvSpPr>
              <p:cNvPr id="120" name="Google Shape;120;p8"/>
              <p:cNvSpPr/>
              <p:nvPr/>
            </p:nvSpPr>
            <p:spPr>
              <a:xfrm>
                <a:off x="2615184" y="2286000"/>
                <a:ext cx="187452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763"/>
                  <a:buFont typeface="Arial"/>
                  <a:buNone/>
                </a:pPr>
                <a:r>
                  <a:rPr b="1" lang="en-US" sz="1763">
                    <a:solidFill>
                      <a:srgbClr val="FFFFFF"/>
                    </a:solidFill>
                    <a:latin typeface="Noto Sans"/>
                    <a:ea typeface="Noto Sans"/>
                    <a:cs typeface="Noto Sans"/>
                    <a:sym typeface="Noto Sans"/>
                  </a:rPr>
                  <a:t>Produce</a:t>
                </a:r>
                <a:endParaRPr sz="1763">
                  <a:solidFill>
                    <a:schemeClr val="dk1"/>
                  </a:solidFill>
                  <a:latin typeface="Noto Sans"/>
                  <a:ea typeface="Noto Sans"/>
                  <a:cs typeface="Noto Sans"/>
                  <a:sym typeface="Noto Sans"/>
                </a:endParaRPr>
              </a:p>
            </p:txBody>
          </p:sp>
          <p:sp>
            <p:nvSpPr>
              <p:cNvPr id="121" name="Google Shape;121;p8"/>
              <p:cNvSpPr/>
              <p:nvPr/>
            </p:nvSpPr>
            <p:spPr>
              <a:xfrm>
                <a:off x="2615184" y="2743200"/>
                <a:ext cx="1874520" cy="5029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60"/>
                  <a:buFont typeface="Arial"/>
                  <a:buNone/>
                </a:pPr>
                <a:r>
                  <a:rPr lang="en-US" sz="1160">
                    <a:solidFill>
                      <a:srgbClr val="FFFFFF"/>
                    </a:solidFill>
                    <a:latin typeface="Noto Sans"/>
                    <a:ea typeface="Noto Sans"/>
                    <a:cs typeface="Noto Sans"/>
                    <a:sym typeface="Noto Sans"/>
                  </a:rPr>
                  <a:t>the word game</a:t>
                </a:r>
                <a:endParaRPr sz="1160">
                  <a:solidFill>
                    <a:schemeClr val="dk1"/>
                  </a:solidFill>
                  <a:latin typeface="Noto Sans"/>
                  <a:ea typeface="Noto Sans"/>
                  <a:cs typeface="Noto Sans"/>
                  <a:sym typeface="Noto Sans"/>
                </a:endParaRPr>
              </a:p>
            </p:txBody>
          </p:sp>
        </p:grpSp>
      </p:grpSp>
      <p:grpSp>
        <p:nvGrpSpPr>
          <p:cNvPr id="122" name="Google Shape;122;p8"/>
          <p:cNvGrpSpPr/>
          <p:nvPr/>
        </p:nvGrpSpPr>
        <p:grpSpPr>
          <a:xfrm>
            <a:off x="5416314" y="995934"/>
            <a:ext cx="1985638" cy="1484986"/>
            <a:chOff x="4462272" y="1737360"/>
            <a:chExt cx="2139696" cy="1600200"/>
          </a:xfrm>
        </p:grpSpPr>
        <p:sp>
          <p:nvSpPr>
            <p:cNvPr id="123" name="Google Shape;123;p8"/>
            <p:cNvSpPr/>
            <p:nvPr/>
          </p:nvSpPr>
          <p:spPr>
            <a:xfrm>
              <a:off x="4462272" y="2331720"/>
              <a:ext cx="292608"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CA3AF"/>
                </a:buClr>
                <a:buSzPts val="2042"/>
                <a:buFont typeface="Arial"/>
                <a:buNone/>
              </a:pPr>
              <a:r>
                <a:rPr lang="en-US" sz="2042">
                  <a:solidFill>
                    <a:srgbClr val="9CA3AF"/>
                  </a:solidFill>
                  <a:latin typeface="Arial"/>
                  <a:ea typeface="Arial"/>
                  <a:cs typeface="Arial"/>
                  <a:sym typeface="Arial"/>
                </a:rPr>
                <a:t>→</a:t>
              </a:r>
              <a:endParaRPr sz="2042">
                <a:solidFill>
                  <a:schemeClr val="dk1"/>
                </a:solidFill>
                <a:latin typeface="Calibri"/>
                <a:ea typeface="Calibri"/>
                <a:cs typeface="Calibri"/>
                <a:sym typeface="Calibri"/>
              </a:endParaRPr>
            </a:p>
          </p:txBody>
        </p:sp>
        <p:grpSp>
          <p:nvGrpSpPr>
            <p:cNvPr id="124" name="Google Shape;124;p8"/>
            <p:cNvGrpSpPr/>
            <p:nvPr/>
          </p:nvGrpSpPr>
          <p:grpSpPr>
            <a:xfrm>
              <a:off x="4727448" y="1737360"/>
              <a:ext cx="1874520" cy="1600200"/>
              <a:chOff x="4727448" y="1737360"/>
              <a:chExt cx="1874520" cy="1600200"/>
            </a:xfrm>
          </p:grpSpPr>
          <p:sp>
            <p:nvSpPr>
              <p:cNvPr id="125" name="Google Shape;125;p8"/>
              <p:cNvSpPr/>
              <p:nvPr/>
            </p:nvSpPr>
            <p:spPr>
              <a:xfrm>
                <a:off x="4727448" y="1737360"/>
                <a:ext cx="1874520" cy="1600200"/>
              </a:xfrm>
              <a:prstGeom prst="roundRect">
                <a:avLst>
                  <a:gd fmla="val 5714" name="adj"/>
                </a:avLst>
              </a:prstGeom>
              <a:solidFill>
                <a:srgbClr val="F5C570"/>
              </a:solidFill>
              <a:ln>
                <a:noFill/>
              </a:ln>
            </p:spPr>
            <p:txBody>
              <a:bodyPr anchorCtr="0" anchor="t" bIns="42400" lIns="84850" spcFirstLastPara="1" rIns="84850" wrap="square" tIns="42400">
                <a:noAutofit/>
              </a:bodyPr>
              <a:lstStyle/>
              <a:p>
                <a:pPr indent="0" lvl="0" marL="0" marR="0" rtl="0" algn="l">
                  <a:spcBef>
                    <a:spcPts val="0"/>
                  </a:spcBef>
                  <a:spcAft>
                    <a:spcPts val="0"/>
                  </a:spcAft>
                  <a:buNone/>
                </a:pPr>
                <a:r>
                  <a:t/>
                </a:r>
                <a:endParaRPr sz="1670">
                  <a:solidFill>
                    <a:schemeClr val="dk1"/>
                  </a:solidFill>
                  <a:latin typeface="Calibri"/>
                  <a:ea typeface="Calibri"/>
                  <a:cs typeface="Calibri"/>
                  <a:sym typeface="Calibri"/>
                </a:endParaRPr>
              </a:p>
            </p:txBody>
          </p:sp>
          <p:sp>
            <p:nvSpPr>
              <p:cNvPr id="126" name="Google Shape;126;p8"/>
              <p:cNvSpPr/>
              <p:nvPr/>
            </p:nvSpPr>
            <p:spPr>
              <a:xfrm>
                <a:off x="4727448" y="1856232"/>
                <a:ext cx="187452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42"/>
                  <a:buFont typeface="Arial"/>
                  <a:buNone/>
                </a:pPr>
                <a:r>
                  <a:rPr b="1" lang="en-US" sz="2042">
                    <a:solidFill>
                      <a:srgbClr val="FFFFFF"/>
                    </a:solidFill>
                    <a:latin typeface="Noto Sans"/>
                    <a:ea typeface="Noto Sans"/>
                    <a:cs typeface="Noto Sans"/>
                    <a:sym typeface="Noto Sans"/>
                  </a:rPr>
                  <a:t>3</a:t>
                </a:r>
                <a:endParaRPr sz="2042">
                  <a:solidFill>
                    <a:schemeClr val="dk1"/>
                  </a:solidFill>
                  <a:latin typeface="Noto Sans"/>
                  <a:ea typeface="Noto Sans"/>
                  <a:cs typeface="Noto Sans"/>
                  <a:sym typeface="Noto Sans"/>
                </a:endParaRPr>
              </a:p>
            </p:txBody>
          </p:sp>
          <p:sp>
            <p:nvSpPr>
              <p:cNvPr id="127" name="Google Shape;127;p8"/>
              <p:cNvSpPr/>
              <p:nvPr/>
            </p:nvSpPr>
            <p:spPr>
              <a:xfrm>
                <a:off x="4727448" y="2286000"/>
                <a:ext cx="187452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763"/>
                  <a:buFont typeface="Arial"/>
                  <a:buNone/>
                </a:pPr>
                <a:r>
                  <a:rPr b="1" lang="en-US" sz="1763">
                    <a:solidFill>
                      <a:srgbClr val="FFFFFF"/>
                    </a:solidFill>
                    <a:latin typeface="Noto Sans"/>
                    <a:ea typeface="Noto Sans"/>
                    <a:cs typeface="Noto Sans"/>
                    <a:sym typeface="Noto Sans"/>
                  </a:rPr>
                  <a:t>Remember</a:t>
                </a:r>
                <a:endParaRPr sz="1763">
                  <a:solidFill>
                    <a:schemeClr val="dk1"/>
                  </a:solidFill>
                  <a:latin typeface="Noto Sans"/>
                  <a:ea typeface="Noto Sans"/>
                  <a:cs typeface="Noto Sans"/>
                  <a:sym typeface="Noto Sans"/>
                </a:endParaRPr>
              </a:p>
            </p:txBody>
          </p:sp>
          <p:sp>
            <p:nvSpPr>
              <p:cNvPr id="128" name="Google Shape;128;p8"/>
              <p:cNvSpPr/>
              <p:nvPr/>
            </p:nvSpPr>
            <p:spPr>
              <a:xfrm>
                <a:off x="4727448" y="2743200"/>
                <a:ext cx="1874520" cy="5029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60"/>
                  <a:buFont typeface="Arial"/>
                  <a:buNone/>
                </a:pPr>
                <a:r>
                  <a:rPr lang="en-US" sz="1160">
                    <a:solidFill>
                      <a:srgbClr val="FFFFFF"/>
                    </a:solidFill>
                    <a:latin typeface="Noto Sans"/>
                    <a:ea typeface="Noto Sans"/>
                    <a:cs typeface="Noto Sans"/>
                    <a:sym typeface="Noto Sans"/>
                  </a:rPr>
                  <a:t>memory check</a:t>
                </a:r>
                <a:endParaRPr sz="1160">
                  <a:solidFill>
                    <a:schemeClr val="dk1"/>
                  </a:solidFill>
                  <a:latin typeface="Noto Sans"/>
                  <a:ea typeface="Noto Sans"/>
                  <a:cs typeface="Noto Sans"/>
                  <a:sym typeface="Noto Sans"/>
                </a:endParaRPr>
              </a:p>
            </p:txBody>
          </p:sp>
        </p:grpSp>
      </p:grpSp>
      <p:sp>
        <p:nvSpPr>
          <p:cNvPr id="129" name="Google Shape;129;p8"/>
          <p:cNvSpPr/>
          <p:nvPr/>
        </p:nvSpPr>
        <p:spPr>
          <a:xfrm>
            <a:off x="1624225" y="4197400"/>
            <a:ext cx="4388700" cy="8205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1F2937"/>
              </a:buClr>
              <a:buSzPts val="1500"/>
              <a:buFont typeface="Arial"/>
              <a:buNone/>
            </a:pPr>
            <a:r>
              <a:rPr b="1" lang="en-US" sz="1600">
                <a:solidFill>
                  <a:srgbClr val="1F2937"/>
                </a:solidFill>
                <a:latin typeface="Noto Sans"/>
                <a:ea typeface="Noto Sans"/>
                <a:cs typeface="Noto Sans"/>
                <a:sym typeface="Noto Sans"/>
              </a:rPr>
              <a:t>Participants</a:t>
            </a:r>
            <a:endParaRPr b="1" sz="1600">
              <a:solidFill>
                <a:srgbClr val="1F2937"/>
              </a:solidFill>
              <a:latin typeface="Noto Sans"/>
              <a:ea typeface="Noto Sans"/>
              <a:cs typeface="Noto Sans"/>
              <a:sym typeface="Noto Sans"/>
            </a:endParaRPr>
          </a:p>
          <a:p>
            <a:pPr indent="0" lvl="0" marL="0" marR="0" rtl="0" algn="l">
              <a:lnSpc>
                <a:spcPct val="115000"/>
              </a:lnSpc>
              <a:spcBef>
                <a:spcPts val="0"/>
              </a:spcBef>
              <a:spcAft>
                <a:spcPts val="0"/>
              </a:spcAft>
              <a:buClr>
                <a:srgbClr val="1F2937"/>
              </a:buClr>
              <a:buSzPts val="1500"/>
              <a:buFont typeface="Arial"/>
              <a:buNone/>
            </a:pPr>
            <a:r>
              <a:rPr lang="en-US" sz="1600">
                <a:solidFill>
                  <a:srgbClr val="1F2937"/>
                </a:solidFill>
                <a:latin typeface="Noto Sans"/>
                <a:ea typeface="Noto Sans"/>
                <a:cs typeface="Noto Sans"/>
                <a:sym typeface="Noto Sans"/>
              </a:rPr>
              <a:t>41 monolingual English speakers </a:t>
            </a:r>
            <a:endParaRPr sz="1600">
              <a:solidFill>
                <a:srgbClr val="1F2937"/>
              </a:solidFill>
              <a:latin typeface="Noto Sans"/>
              <a:ea typeface="Noto Sans"/>
              <a:cs typeface="Noto Sans"/>
              <a:sym typeface="Noto Sans"/>
            </a:endParaRPr>
          </a:p>
          <a:p>
            <a:pPr indent="0" lvl="0" marL="0" marR="0" rtl="0" algn="l">
              <a:lnSpc>
                <a:spcPct val="115000"/>
              </a:lnSpc>
              <a:spcBef>
                <a:spcPts val="0"/>
              </a:spcBef>
              <a:spcAft>
                <a:spcPts val="0"/>
              </a:spcAft>
              <a:buClr>
                <a:srgbClr val="1F2937"/>
              </a:buClr>
              <a:buSzPts val="1500"/>
              <a:buFont typeface="Arial"/>
              <a:buNone/>
            </a:pPr>
            <a:r>
              <a:rPr lang="en-US" sz="1600">
                <a:solidFill>
                  <a:srgbClr val="1F2937"/>
                </a:solidFill>
                <a:latin typeface="Noto Sans"/>
                <a:ea typeface="Noto Sans"/>
                <a:cs typeface="Noto Sans"/>
                <a:sym typeface="Noto Sans"/>
              </a:rPr>
              <a:t>41 Mandarin–English bilinguals </a:t>
            </a:r>
            <a:endParaRPr sz="1600">
              <a:solidFill>
                <a:schemeClr val="dk1"/>
              </a:solidFill>
              <a:latin typeface="Noto Sans"/>
              <a:ea typeface="Noto Sans"/>
              <a:cs typeface="Noto Sans"/>
              <a:sym typeface="Noto Sans"/>
            </a:endParaRPr>
          </a:p>
        </p:txBody>
      </p:sp>
      <p:pic>
        <p:nvPicPr>
          <p:cNvPr descr="10 Best Characters From 'Hilda,’ Ranked" id="130" name="Google Shape;130;p8"/>
          <p:cNvPicPr preferRelativeResize="0"/>
          <p:nvPr/>
        </p:nvPicPr>
        <p:blipFill rotWithShape="1">
          <a:blip r:embed="rId3">
            <a:alphaModFix/>
          </a:blip>
          <a:srcRect b="0" l="0" r="0" t="0"/>
          <a:stretch/>
        </p:blipFill>
        <p:spPr>
          <a:xfrm>
            <a:off x="14128955" y="171450"/>
            <a:ext cx="3429000" cy="5143500"/>
          </a:xfrm>
          <a:prstGeom prst="rect">
            <a:avLst/>
          </a:prstGeom>
          <a:noFill/>
          <a:ln>
            <a:noFill/>
          </a:ln>
        </p:spPr>
      </p:pic>
      <p:sp>
        <p:nvSpPr>
          <p:cNvPr id="131" name="Google Shape;131;p8"/>
          <p:cNvSpPr txBox="1"/>
          <p:nvPr/>
        </p:nvSpPr>
        <p:spPr>
          <a:xfrm>
            <a:off x="1526025" y="2622947"/>
            <a:ext cx="4486800" cy="431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300"/>
              </a:spcBef>
              <a:spcAft>
                <a:spcPts val="0"/>
              </a:spcAft>
              <a:buNone/>
            </a:pPr>
            <a:r>
              <a:rPr b="1" lang="en-US" sz="1600">
                <a:solidFill>
                  <a:srgbClr val="1F2937"/>
                </a:solidFill>
                <a:latin typeface="Noto Sans"/>
                <a:ea typeface="Noto Sans"/>
                <a:cs typeface="Noto Sans"/>
                <a:sym typeface="Noto Sans"/>
              </a:rPr>
              <a:t>Background measures:</a:t>
            </a:r>
            <a:endParaRPr sz="1200">
              <a:highlight>
                <a:srgbClr val="FFFF00"/>
              </a:highlight>
            </a:endParaRPr>
          </a:p>
        </p:txBody>
      </p:sp>
      <p:sp>
        <p:nvSpPr>
          <p:cNvPr id="132" name="Google Shape;132;p8"/>
          <p:cNvSpPr txBox="1"/>
          <p:nvPr/>
        </p:nvSpPr>
        <p:spPr>
          <a:xfrm>
            <a:off x="1526025" y="3215661"/>
            <a:ext cx="7167000" cy="4611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130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verbal fluency task </a:t>
            </a:r>
            <a:r>
              <a:rPr lang="en-US" sz="1200">
                <a:solidFill>
                  <a:srgbClr val="1F2937"/>
                </a:solidFill>
                <a:latin typeface="Noto Sans"/>
                <a:ea typeface="Noto Sans"/>
                <a:cs typeface="Noto Sans"/>
                <a:sym typeface="Noto Sans"/>
              </a:rPr>
              <a:t>(listing words quickly — a measure of lexical access, commonly used as an objective proficiency measure)</a:t>
            </a:r>
            <a:endParaRPr sz="800">
              <a:highlight>
                <a:srgbClr val="FFFF00"/>
              </a:highlight>
            </a:endParaRPr>
          </a:p>
        </p:txBody>
      </p:sp>
      <p:sp>
        <p:nvSpPr>
          <p:cNvPr id="133" name="Google Shape;133;p8"/>
          <p:cNvSpPr txBox="1"/>
          <p:nvPr/>
        </p:nvSpPr>
        <p:spPr>
          <a:xfrm>
            <a:off x="1524936" y="3734624"/>
            <a:ext cx="4526700" cy="4311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30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language history questionnaire</a:t>
            </a:r>
            <a:endParaRPr/>
          </a:p>
        </p:txBody>
      </p:sp>
      <p:sp>
        <p:nvSpPr>
          <p:cNvPr id="134" name="Google Shape;134;p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135" name="Google Shape;135;p8"/>
          <p:cNvSpPr txBox="1"/>
          <p:nvPr/>
        </p:nvSpPr>
        <p:spPr>
          <a:xfrm>
            <a:off x="1530983" y="2914251"/>
            <a:ext cx="4526700" cy="4311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30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working-memory operation span task</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0" name="Shape 140"/>
        <p:cNvGrpSpPr/>
        <p:nvPr/>
      </p:nvGrpSpPr>
      <p:grpSpPr>
        <a:xfrm>
          <a:off x="0" y="0"/>
          <a:ext cx="0" cy="0"/>
          <a:chOff x="0" y="0"/>
          <a:chExt cx="0" cy="0"/>
        </a:xfrm>
      </p:grpSpPr>
      <p:sp>
        <p:nvSpPr>
          <p:cNvPr id="141" name="Google Shape;141;p9"/>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7C7B"/>
              </a:buClr>
              <a:buSzPts val="2800"/>
              <a:buFont typeface="Arial"/>
              <a:buNone/>
            </a:pPr>
            <a:r>
              <a:rPr b="1" lang="en-US" sz="2800">
                <a:solidFill>
                  <a:srgbClr val="E4625C"/>
                </a:solidFill>
                <a:latin typeface="Noto Sans"/>
                <a:ea typeface="Noto Sans"/>
                <a:cs typeface="Noto Sans"/>
                <a:sym typeface="Noto Sans"/>
              </a:rPr>
              <a:t>Learning 8 new direction words</a:t>
            </a:r>
            <a:endParaRPr b="1" sz="2800">
              <a:solidFill>
                <a:srgbClr val="E4625C"/>
              </a:solidFill>
              <a:latin typeface="Noto Sans"/>
              <a:ea typeface="Noto Sans"/>
              <a:cs typeface="Noto Sans"/>
              <a:sym typeface="Noto Sans"/>
            </a:endParaRPr>
          </a:p>
        </p:txBody>
      </p:sp>
      <p:sp>
        <p:nvSpPr>
          <p:cNvPr id="142" name="Google Shape;142;p9"/>
          <p:cNvSpPr/>
          <p:nvPr/>
        </p:nvSpPr>
        <p:spPr>
          <a:xfrm>
            <a:off x="457175" y="1356199"/>
            <a:ext cx="4206300" cy="339300"/>
          </a:xfrm>
          <a:prstGeom prst="rect">
            <a:avLst/>
          </a:prstGeom>
          <a:noFill/>
          <a:ln>
            <a:noFill/>
          </a:ln>
        </p:spPr>
        <p:txBody>
          <a:bodyPr anchorCtr="0" anchor="t" bIns="0" lIns="0" spcFirstLastPara="1" rIns="0" wrap="square" tIns="0">
            <a:noAutofit/>
          </a:bodyPr>
          <a:lstStyle/>
          <a:p>
            <a:pPr indent="-330200" lvl="0" marL="457200" marR="0" rtl="0" algn="l">
              <a:lnSpc>
                <a:spcPct val="150000"/>
              </a:lnSpc>
              <a:spcBef>
                <a:spcPts val="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8 directions, evenly spaced (45° apart)</a:t>
            </a:r>
            <a:endParaRPr sz="1600">
              <a:solidFill>
                <a:schemeClr val="dk1"/>
              </a:solidFill>
              <a:latin typeface="Noto Sans"/>
              <a:ea typeface="Noto Sans"/>
              <a:cs typeface="Noto Sans"/>
              <a:sym typeface="Noto Sans"/>
            </a:endParaRPr>
          </a:p>
        </p:txBody>
      </p:sp>
      <p:sp>
        <p:nvSpPr>
          <p:cNvPr id="143" name="Google Shape;143;p9"/>
          <p:cNvSpPr/>
          <p:nvPr/>
        </p:nvSpPr>
        <p:spPr>
          <a:xfrm>
            <a:off x="457175" y="1713174"/>
            <a:ext cx="4206300" cy="685800"/>
          </a:xfrm>
          <a:prstGeom prst="rect">
            <a:avLst/>
          </a:prstGeom>
          <a:noFill/>
          <a:ln>
            <a:noFill/>
          </a:ln>
        </p:spPr>
        <p:txBody>
          <a:bodyPr anchorCtr="0" anchor="t" bIns="0" lIns="0" spcFirstLastPara="1" rIns="0" wrap="square" tIns="0">
            <a:noAutofit/>
          </a:bodyPr>
          <a:lstStyle/>
          <a:p>
            <a:pPr indent="-330200" lvl="0" marL="457200" marR="0" rtl="0" algn="l">
              <a:lnSpc>
                <a:spcPct val="150000"/>
              </a:lnSpc>
              <a:spcBef>
                <a:spcPts val="110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8 made-up words (“blit”, “grah”, …), randomly assigned to directions</a:t>
            </a:r>
            <a:endParaRPr sz="1600">
              <a:solidFill>
                <a:schemeClr val="dk1"/>
              </a:solidFill>
              <a:latin typeface="Noto Sans"/>
              <a:ea typeface="Noto Sans"/>
              <a:cs typeface="Noto Sans"/>
              <a:sym typeface="Noto Sans"/>
            </a:endParaRPr>
          </a:p>
        </p:txBody>
      </p:sp>
      <p:sp>
        <p:nvSpPr>
          <p:cNvPr id="144" name="Google Shape;144;p9"/>
          <p:cNvSpPr/>
          <p:nvPr/>
        </p:nvSpPr>
        <p:spPr>
          <a:xfrm>
            <a:off x="457175" y="2416650"/>
            <a:ext cx="4206300" cy="798600"/>
          </a:xfrm>
          <a:prstGeom prst="rect">
            <a:avLst/>
          </a:prstGeom>
          <a:noFill/>
          <a:ln>
            <a:noFill/>
          </a:ln>
        </p:spPr>
        <p:txBody>
          <a:bodyPr anchorCtr="0" anchor="t" bIns="0" lIns="0" spcFirstLastPara="1" rIns="0" wrap="square" tIns="0">
            <a:noAutofit/>
          </a:bodyPr>
          <a:lstStyle/>
          <a:p>
            <a:pPr indent="-330200" lvl="0" marL="457200" marR="0" rtl="0" algn="l">
              <a:lnSpc>
                <a:spcPct val="150000"/>
              </a:lnSpc>
              <a:spcBef>
                <a:spcPts val="110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4 words shown 4× as often → </a:t>
            </a:r>
            <a:r>
              <a:rPr b="1" lang="en-US" sz="1600">
                <a:solidFill>
                  <a:srgbClr val="1F2937"/>
                </a:solidFill>
                <a:latin typeface="Noto Sans"/>
                <a:ea typeface="Noto Sans"/>
                <a:cs typeface="Noto Sans"/>
                <a:sym typeface="Noto Sans"/>
              </a:rPr>
              <a:t>common (“high frequency” - “HF”)</a:t>
            </a:r>
            <a:endParaRPr b="1" sz="1600">
              <a:solidFill>
                <a:schemeClr val="dk1"/>
              </a:solidFill>
              <a:latin typeface="Noto Sans"/>
              <a:ea typeface="Noto Sans"/>
              <a:cs typeface="Noto Sans"/>
              <a:sym typeface="Noto Sans"/>
            </a:endParaRPr>
          </a:p>
        </p:txBody>
      </p:sp>
      <p:sp>
        <p:nvSpPr>
          <p:cNvPr id="145" name="Google Shape;145;p9"/>
          <p:cNvSpPr/>
          <p:nvPr/>
        </p:nvSpPr>
        <p:spPr>
          <a:xfrm>
            <a:off x="457175" y="3232925"/>
            <a:ext cx="4206300" cy="471000"/>
          </a:xfrm>
          <a:prstGeom prst="rect">
            <a:avLst/>
          </a:prstGeom>
          <a:noFill/>
          <a:ln>
            <a:noFill/>
          </a:ln>
        </p:spPr>
        <p:txBody>
          <a:bodyPr anchorCtr="0" anchor="t" bIns="0" lIns="0" spcFirstLastPara="1" rIns="0" wrap="square" tIns="0">
            <a:noAutofit/>
          </a:bodyPr>
          <a:lstStyle/>
          <a:p>
            <a:pPr indent="-330200" lvl="0" marL="457200" marR="0" rtl="0" algn="l">
              <a:lnSpc>
                <a:spcPct val="150000"/>
              </a:lnSpc>
              <a:spcBef>
                <a:spcPts val="110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4 words shown rarely → </a:t>
            </a:r>
            <a:r>
              <a:rPr b="1" lang="en-US" sz="1600">
                <a:solidFill>
                  <a:srgbClr val="1F2937"/>
                </a:solidFill>
                <a:latin typeface="Noto Sans"/>
                <a:ea typeface="Noto Sans"/>
                <a:cs typeface="Noto Sans"/>
                <a:sym typeface="Noto Sans"/>
              </a:rPr>
              <a:t>rare (“low frequency”- “LF”)</a:t>
            </a:r>
            <a:endParaRPr b="1" sz="1600">
              <a:solidFill>
                <a:schemeClr val="dk1"/>
              </a:solidFill>
              <a:latin typeface="Noto Sans"/>
              <a:ea typeface="Noto Sans"/>
              <a:cs typeface="Noto Sans"/>
              <a:sym typeface="Noto Sans"/>
            </a:endParaRPr>
          </a:p>
        </p:txBody>
      </p:sp>
      <p:sp>
        <p:nvSpPr>
          <p:cNvPr id="146" name="Google Shape;146;p9"/>
          <p:cNvSpPr/>
          <p:nvPr/>
        </p:nvSpPr>
        <p:spPr>
          <a:xfrm>
            <a:off x="457175" y="3936400"/>
            <a:ext cx="4206300" cy="471000"/>
          </a:xfrm>
          <a:prstGeom prst="rect">
            <a:avLst/>
          </a:prstGeom>
          <a:noFill/>
          <a:ln>
            <a:noFill/>
          </a:ln>
        </p:spPr>
        <p:txBody>
          <a:bodyPr anchorCtr="0" anchor="t" bIns="0" lIns="0" spcFirstLastPara="1" rIns="0" wrap="square" tIns="0">
            <a:noAutofit/>
          </a:bodyPr>
          <a:lstStyle/>
          <a:p>
            <a:pPr indent="-330200" lvl="0" marL="457200" rtl="0" algn="l">
              <a:lnSpc>
                <a:spcPct val="150000"/>
              </a:lnSpc>
              <a:spcBef>
                <a:spcPts val="0"/>
              </a:spcBef>
              <a:spcAft>
                <a:spcPts val="0"/>
              </a:spcAft>
              <a:buClr>
                <a:srgbClr val="1F2937"/>
              </a:buClr>
              <a:buSzPts val="1600"/>
              <a:buFont typeface="Noto Sans"/>
              <a:buChar char="●"/>
            </a:pPr>
            <a:r>
              <a:rPr lang="en-US" sz="1600">
                <a:solidFill>
                  <a:srgbClr val="1F2937"/>
                </a:solidFill>
                <a:latin typeface="Noto Sans"/>
                <a:ea typeface="Noto Sans"/>
                <a:cs typeface="Noto Sans"/>
                <a:sym typeface="Noto Sans"/>
              </a:rPr>
              <a:t>Training repeats until 100% recall of all 8 words</a:t>
            </a:r>
            <a:endParaRPr sz="1600">
              <a:solidFill>
                <a:schemeClr val="dk1"/>
              </a:solidFill>
              <a:latin typeface="Noto Sans"/>
              <a:ea typeface="Noto Sans"/>
              <a:cs typeface="Noto Sans"/>
              <a:sym typeface="Noto Sans"/>
            </a:endParaRPr>
          </a:p>
        </p:txBody>
      </p:sp>
      <p:sp>
        <p:nvSpPr>
          <p:cNvPr id="147" name="Google Shape;147;p9"/>
          <p:cNvSpPr/>
          <p:nvPr/>
        </p:nvSpPr>
        <p:spPr>
          <a:xfrm>
            <a:off x="502925" y="0"/>
            <a:ext cx="1456500" cy="255900"/>
          </a:xfrm>
          <a:prstGeom prst="rect">
            <a:avLst/>
          </a:prstGeom>
          <a:solidFill>
            <a:srgbClr val="E3625B"/>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148" name="Google Shape;148;p9"/>
          <p:cNvSpPr/>
          <p:nvPr/>
        </p:nvSpPr>
        <p:spPr>
          <a:xfrm>
            <a:off x="2209875" y="0"/>
            <a:ext cx="1456500" cy="255900"/>
          </a:xfrm>
          <a:prstGeom prst="rect">
            <a:avLst/>
          </a:prstGeom>
          <a:solidFill>
            <a:srgbClr val="E3EDEC"/>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149" name="Google Shape;149;p9"/>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150" name="Google Shape;150;p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151" name="Google Shape;151;p9"/>
          <p:cNvPicPr preferRelativeResize="0"/>
          <p:nvPr/>
        </p:nvPicPr>
        <p:blipFill>
          <a:blip r:embed="rId3">
            <a:alphaModFix/>
          </a:blip>
          <a:stretch>
            <a:fillRect/>
          </a:stretch>
        </p:blipFill>
        <p:spPr>
          <a:xfrm>
            <a:off x="5317325" y="1356199"/>
            <a:ext cx="3323708" cy="32883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6" name="Shape 156"/>
        <p:cNvGrpSpPr/>
        <p:nvPr/>
      </p:nvGrpSpPr>
      <p:grpSpPr>
        <a:xfrm>
          <a:off x="0" y="0"/>
          <a:ext cx="0" cy="0"/>
          <a:chOff x="0" y="0"/>
          <a:chExt cx="0" cy="0"/>
        </a:xfrm>
      </p:grpSpPr>
      <p:sp>
        <p:nvSpPr>
          <p:cNvPr id="157" name="Google Shape;157;p10"/>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7C7B"/>
              </a:buClr>
              <a:buSzPts val="2800"/>
              <a:buFont typeface="Arial"/>
              <a:buNone/>
            </a:pPr>
            <a:r>
              <a:rPr b="1" lang="en-US" sz="2800">
                <a:solidFill>
                  <a:srgbClr val="E3625B"/>
                </a:solidFill>
                <a:latin typeface="Noto Sans"/>
                <a:ea typeface="Noto Sans"/>
                <a:cs typeface="Noto Sans"/>
                <a:sym typeface="Noto Sans"/>
              </a:rPr>
              <a:t>What a training trial feels like</a:t>
            </a:r>
            <a:endParaRPr sz="2800">
              <a:solidFill>
                <a:srgbClr val="E3625B"/>
              </a:solidFill>
              <a:latin typeface="Noto Sans"/>
              <a:ea typeface="Noto Sans"/>
              <a:cs typeface="Noto Sans"/>
              <a:sym typeface="Noto Sans"/>
            </a:endParaRPr>
          </a:p>
        </p:txBody>
      </p:sp>
      <p:sp>
        <p:nvSpPr>
          <p:cNvPr id="158" name="Google Shape;158;p10"/>
          <p:cNvSpPr/>
          <p:nvPr/>
        </p:nvSpPr>
        <p:spPr>
          <a:xfrm>
            <a:off x="502925" y="0"/>
            <a:ext cx="1456500" cy="255900"/>
          </a:xfrm>
          <a:prstGeom prst="rect">
            <a:avLst/>
          </a:prstGeom>
          <a:solidFill>
            <a:srgbClr val="E3625B"/>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159" name="Google Shape;159;p10"/>
          <p:cNvSpPr/>
          <p:nvPr/>
        </p:nvSpPr>
        <p:spPr>
          <a:xfrm>
            <a:off x="2209875" y="0"/>
            <a:ext cx="1456500" cy="255900"/>
          </a:xfrm>
          <a:prstGeom prst="rect">
            <a:avLst/>
          </a:prstGeom>
          <a:solidFill>
            <a:srgbClr val="E3EDEC"/>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160" name="Google Shape;160;p10"/>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161" name="Google Shape;161;p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162" name="Google Shape;162;p10" title="training-1.mp4">
            <a:hlinkClick r:id="rId3"/>
          </p:cNvPr>
          <p:cNvPicPr preferRelativeResize="0"/>
          <p:nvPr/>
        </p:nvPicPr>
        <p:blipFill>
          <a:blip r:embed="rId4">
            <a:alphaModFix/>
          </a:blip>
          <a:stretch>
            <a:fillRect/>
          </a:stretch>
        </p:blipFill>
        <p:spPr>
          <a:xfrm>
            <a:off x="1248525" y="1291650"/>
            <a:ext cx="6646901" cy="3738901"/>
          </a:xfrm>
          <a:prstGeom prst="rect">
            <a:avLst/>
          </a:prstGeom>
          <a:noFill/>
          <a:ln>
            <a:noFill/>
          </a:ln>
        </p:spPr>
      </p:pic>
      <p:sp>
        <p:nvSpPr>
          <p:cNvPr id="163" name="Google Shape;163;p10"/>
          <p:cNvSpPr txBox="1"/>
          <p:nvPr/>
        </p:nvSpPr>
        <p:spPr>
          <a:xfrm>
            <a:off x="502925" y="829950"/>
            <a:ext cx="500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latin typeface="Noto Sans"/>
                <a:ea typeface="Noto Sans"/>
                <a:cs typeface="Noto Sans"/>
                <a:sym typeface="Noto Sans"/>
              </a:rPr>
              <a:t>Learn the eight words</a:t>
            </a:r>
            <a:endParaRPr sz="1800">
              <a:latin typeface="Noto Sans"/>
              <a:ea typeface="Noto Sans"/>
              <a:cs typeface="Noto Sans"/>
              <a:sym typeface="No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10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sp>
        <p:nvSpPr>
          <p:cNvPr id="169" name="Google Shape;169;g3f9798291e9_0_181"/>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7C7B"/>
              </a:buClr>
              <a:buSzPts val="2800"/>
              <a:buFont typeface="Arial"/>
              <a:buNone/>
            </a:pPr>
            <a:r>
              <a:rPr b="1" lang="en-US" sz="2800">
                <a:solidFill>
                  <a:srgbClr val="E3625B"/>
                </a:solidFill>
                <a:latin typeface="Noto Sans"/>
                <a:ea typeface="Noto Sans"/>
                <a:cs typeface="Noto Sans"/>
                <a:sym typeface="Noto Sans"/>
              </a:rPr>
              <a:t>What a training trial feels like</a:t>
            </a:r>
            <a:endParaRPr sz="2800">
              <a:solidFill>
                <a:srgbClr val="E3625B"/>
              </a:solidFill>
              <a:latin typeface="Noto Sans"/>
              <a:ea typeface="Noto Sans"/>
              <a:cs typeface="Noto Sans"/>
              <a:sym typeface="Noto Sans"/>
            </a:endParaRPr>
          </a:p>
        </p:txBody>
      </p:sp>
      <p:sp>
        <p:nvSpPr>
          <p:cNvPr id="170" name="Google Shape;170;g3f9798291e9_0_181"/>
          <p:cNvSpPr/>
          <p:nvPr/>
        </p:nvSpPr>
        <p:spPr>
          <a:xfrm>
            <a:off x="502925" y="0"/>
            <a:ext cx="1456500" cy="255900"/>
          </a:xfrm>
          <a:prstGeom prst="rect">
            <a:avLst/>
          </a:prstGeom>
          <a:solidFill>
            <a:srgbClr val="E3625B"/>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171" name="Google Shape;171;g3f9798291e9_0_181"/>
          <p:cNvSpPr/>
          <p:nvPr/>
        </p:nvSpPr>
        <p:spPr>
          <a:xfrm>
            <a:off x="2209875" y="0"/>
            <a:ext cx="1456500" cy="255900"/>
          </a:xfrm>
          <a:prstGeom prst="rect">
            <a:avLst/>
          </a:prstGeom>
          <a:solidFill>
            <a:srgbClr val="E3EDEC"/>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172" name="Google Shape;172;g3f9798291e9_0_181"/>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173" name="Google Shape;173;g3f9798291e9_0_18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174" name="Google Shape;174;g3f9798291e9_0_181" title="training-2.mp4">
            <a:hlinkClick r:id="rId3"/>
          </p:cNvPr>
          <p:cNvPicPr preferRelativeResize="0"/>
          <p:nvPr/>
        </p:nvPicPr>
        <p:blipFill>
          <a:blip r:embed="rId4">
            <a:alphaModFix/>
          </a:blip>
          <a:stretch>
            <a:fillRect/>
          </a:stretch>
        </p:blipFill>
        <p:spPr>
          <a:xfrm>
            <a:off x="1259855" y="1291650"/>
            <a:ext cx="6624293" cy="3726151"/>
          </a:xfrm>
          <a:prstGeom prst="rect">
            <a:avLst/>
          </a:prstGeom>
          <a:noFill/>
          <a:ln>
            <a:noFill/>
          </a:ln>
        </p:spPr>
      </p:pic>
      <p:sp>
        <p:nvSpPr>
          <p:cNvPr id="175" name="Google Shape;175;g3f9798291e9_0_181"/>
          <p:cNvSpPr txBox="1"/>
          <p:nvPr/>
        </p:nvSpPr>
        <p:spPr>
          <a:xfrm>
            <a:off x="502925" y="829950"/>
            <a:ext cx="500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latin typeface="Noto Sans"/>
                <a:ea typeface="Noto Sans"/>
                <a:cs typeface="Noto Sans"/>
                <a:sym typeface="Noto Sans"/>
              </a:rPr>
              <a:t>Choose from two words</a:t>
            </a:r>
            <a:endParaRPr sz="1800">
              <a:latin typeface="Noto Sans"/>
              <a:ea typeface="Noto Sans"/>
              <a:cs typeface="Noto Sans"/>
              <a:sym typeface="No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0" name="Shape 180"/>
        <p:cNvGrpSpPr/>
        <p:nvPr/>
      </p:nvGrpSpPr>
      <p:grpSpPr>
        <a:xfrm>
          <a:off x="0" y="0"/>
          <a:ext cx="0" cy="0"/>
          <a:chOff x="0" y="0"/>
          <a:chExt cx="0" cy="0"/>
        </a:xfrm>
      </p:grpSpPr>
      <p:sp>
        <p:nvSpPr>
          <p:cNvPr id="181" name="Google Shape;181;g3f9798291e9_0_199"/>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7C7B"/>
              </a:buClr>
              <a:buSzPts val="2800"/>
              <a:buFont typeface="Arial"/>
              <a:buNone/>
            </a:pPr>
            <a:r>
              <a:rPr b="1" lang="en-US" sz="2800">
                <a:solidFill>
                  <a:srgbClr val="E3625B"/>
                </a:solidFill>
                <a:latin typeface="Noto Sans"/>
                <a:ea typeface="Noto Sans"/>
                <a:cs typeface="Noto Sans"/>
                <a:sym typeface="Noto Sans"/>
              </a:rPr>
              <a:t>What a training trial feels like</a:t>
            </a:r>
            <a:endParaRPr sz="2800">
              <a:solidFill>
                <a:srgbClr val="E3625B"/>
              </a:solidFill>
              <a:latin typeface="Noto Sans"/>
              <a:ea typeface="Noto Sans"/>
              <a:cs typeface="Noto Sans"/>
              <a:sym typeface="Noto Sans"/>
            </a:endParaRPr>
          </a:p>
        </p:txBody>
      </p:sp>
      <p:sp>
        <p:nvSpPr>
          <p:cNvPr id="182" name="Google Shape;182;g3f9798291e9_0_199"/>
          <p:cNvSpPr/>
          <p:nvPr/>
        </p:nvSpPr>
        <p:spPr>
          <a:xfrm>
            <a:off x="502925" y="0"/>
            <a:ext cx="1456500" cy="255900"/>
          </a:xfrm>
          <a:prstGeom prst="rect">
            <a:avLst/>
          </a:prstGeom>
          <a:solidFill>
            <a:srgbClr val="E3625B"/>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183" name="Google Shape;183;g3f9798291e9_0_199"/>
          <p:cNvSpPr/>
          <p:nvPr/>
        </p:nvSpPr>
        <p:spPr>
          <a:xfrm>
            <a:off x="2209875" y="0"/>
            <a:ext cx="1456500" cy="255900"/>
          </a:xfrm>
          <a:prstGeom prst="rect">
            <a:avLst/>
          </a:prstGeom>
          <a:solidFill>
            <a:srgbClr val="E3EDEC"/>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184" name="Google Shape;184;g3f9798291e9_0_199"/>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185" name="Google Shape;185;g3f9798291e9_0_19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186" name="Google Shape;186;g3f9798291e9_0_199" title="game.mp4">
            <a:hlinkClick r:id="rId3"/>
          </p:cNvPr>
          <p:cNvPicPr preferRelativeResize="0"/>
          <p:nvPr/>
        </p:nvPicPr>
        <p:blipFill>
          <a:blip r:embed="rId4">
            <a:alphaModFix/>
          </a:blip>
          <a:stretch>
            <a:fillRect/>
          </a:stretch>
        </p:blipFill>
        <p:spPr>
          <a:xfrm>
            <a:off x="1270562" y="1291650"/>
            <a:ext cx="6602818" cy="3714101"/>
          </a:xfrm>
          <a:prstGeom prst="rect">
            <a:avLst/>
          </a:prstGeom>
          <a:noFill/>
          <a:ln>
            <a:noFill/>
          </a:ln>
        </p:spPr>
      </p:pic>
      <p:sp>
        <p:nvSpPr>
          <p:cNvPr id="187" name="Google Shape;187;g3f9798291e9_0_199"/>
          <p:cNvSpPr txBox="1"/>
          <p:nvPr/>
        </p:nvSpPr>
        <p:spPr>
          <a:xfrm>
            <a:off x="502925" y="829950"/>
            <a:ext cx="500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latin typeface="Noto Sans"/>
                <a:ea typeface="Noto Sans"/>
                <a:cs typeface="Noto Sans"/>
                <a:sym typeface="Noto Sans"/>
              </a:rPr>
              <a:t>T</a:t>
            </a:r>
            <a:r>
              <a:rPr lang="en-US" sz="1800">
                <a:solidFill>
                  <a:schemeClr val="dk1"/>
                </a:solidFill>
                <a:latin typeface="Noto Sans"/>
                <a:ea typeface="Noto Sans"/>
                <a:cs typeface="Noto Sans"/>
                <a:sym typeface="Noto Sans"/>
              </a:rPr>
              <a:t>ype the correct word from memory</a:t>
            </a:r>
            <a:endParaRPr sz="1800">
              <a:latin typeface="Noto Sans"/>
              <a:ea typeface="Noto Sans"/>
              <a:cs typeface="Noto Sans"/>
              <a:sym typeface="No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2" name="Shape 192"/>
        <p:cNvGrpSpPr/>
        <p:nvPr/>
      </p:nvGrpSpPr>
      <p:grpSpPr>
        <a:xfrm>
          <a:off x="0" y="0"/>
          <a:ext cx="0" cy="0"/>
          <a:chOff x="0" y="0"/>
          <a:chExt cx="0" cy="0"/>
        </a:xfrm>
      </p:grpSpPr>
      <p:sp>
        <p:nvSpPr>
          <p:cNvPr id="193" name="Google Shape;193;p11"/>
          <p:cNvSpPr/>
          <p:nvPr/>
        </p:nvSpPr>
        <p:spPr>
          <a:xfrm>
            <a:off x="502895"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97706"/>
              </a:buClr>
              <a:buSzPts val="2800"/>
              <a:buFont typeface="Arial"/>
              <a:buNone/>
            </a:pPr>
            <a:r>
              <a:rPr b="1" lang="en-US" sz="2800">
                <a:solidFill>
                  <a:srgbClr val="679E99"/>
                </a:solidFill>
                <a:latin typeface="Noto Sans"/>
                <a:ea typeface="Noto Sans"/>
                <a:cs typeface="Noto Sans"/>
                <a:sym typeface="Noto Sans"/>
              </a:rPr>
              <a:t>The word game</a:t>
            </a:r>
            <a:endParaRPr sz="2800">
              <a:solidFill>
                <a:srgbClr val="679E99"/>
              </a:solidFill>
              <a:latin typeface="Noto Sans"/>
              <a:ea typeface="Noto Sans"/>
              <a:cs typeface="Noto Sans"/>
              <a:sym typeface="Noto Sans"/>
            </a:endParaRPr>
          </a:p>
        </p:txBody>
      </p:sp>
      <p:sp>
        <p:nvSpPr>
          <p:cNvPr id="194" name="Google Shape;194;p11"/>
          <p:cNvSpPr/>
          <p:nvPr/>
        </p:nvSpPr>
        <p:spPr>
          <a:xfrm>
            <a:off x="502925" y="941825"/>
            <a:ext cx="8138100" cy="61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600">
                <a:solidFill>
                  <a:srgbClr val="1F2937"/>
                </a:solidFill>
                <a:latin typeface="Noto Sans"/>
                <a:ea typeface="Noto Sans"/>
                <a:cs typeface="Noto Sans"/>
                <a:sym typeface="Noto Sans"/>
              </a:rPr>
              <a:t>You see an arrow — it can point </a:t>
            </a:r>
            <a:r>
              <a:rPr b="1" lang="en-US" sz="1600">
                <a:solidFill>
                  <a:srgbClr val="1F2937"/>
                </a:solidFill>
                <a:latin typeface="Noto Sans"/>
                <a:ea typeface="Noto Sans"/>
                <a:cs typeface="Noto Sans"/>
                <a:sym typeface="Noto Sans"/>
              </a:rPr>
              <a:t>anywhere</a:t>
            </a:r>
            <a:r>
              <a:rPr lang="en-US" sz="1600">
                <a:solidFill>
                  <a:srgbClr val="1F2937"/>
                </a:solidFill>
                <a:latin typeface="Noto Sans"/>
                <a:ea typeface="Noto Sans"/>
                <a:cs typeface="Noto Sans"/>
                <a:sym typeface="Noto Sans"/>
              </a:rPr>
              <a:t> on the circle, not just at trained directions</a:t>
            </a:r>
            <a:endParaRPr sz="1600">
              <a:solidFill>
                <a:schemeClr val="dk1"/>
              </a:solidFill>
              <a:latin typeface="Noto Sans"/>
              <a:ea typeface="Noto Sans"/>
              <a:cs typeface="Noto Sans"/>
              <a:sym typeface="Noto Sans"/>
            </a:endParaRPr>
          </a:p>
        </p:txBody>
      </p:sp>
      <p:sp>
        <p:nvSpPr>
          <p:cNvPr id="195" name="Google Shape;195;p11"/>
          <p:cNvSpPr/>
          <p:nvPr/>
        </p:nvSpPr>
        <p:spPr>
          <a:xfrm>
            <a:off x="502925" y="0"/>
            <a:ext cx="1456500" cy="255900"/>
          </a:xfrm>
          <a:prstGeom prst="rect">
            <a:avLst/>
          </a:prstGeom>
          <a:solidFill>
            <a:srgbClr val="FCE4E4"/>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196" name="Google Shape;196;p11"/>
          <p:cNvSpPr/>
          <p:nvPr/>
        </p:nvSpPr>
        <p:spPr>
          <a:xfrm>
            <a:off x="2209875" y="0"/>
            <a:ext cx="1456500" cy="255900"/>
          </a:xfrm>
          <a:prstGeom prst="rect">
            <a:avLst/>
          </a:prstGeom>
          <a:solidFill>
            <a:srgbClr val="679E99"/>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197" name="Google Shape;197;p11"/>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198" name="Google Shape;198;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199" name="Google Shape;199;p11" title="game.mp4">
            <a:hlinkClick r:id="rId3"/>
          </p:cNvPr>
          <p:cNvPicPr preferRelativeResize="0"/>
          <p:nvPr/>
        </p:nvPicPr>
        <p:blipFill>
          <a:blip r:embed="rId4">
            <a:alphaModFix/>
          </a:blip>
          <a:stretch>
            <a:fillRect/>
          </a:stretch>
        </p:blipFill>
        <p:spPr>
          <a:xfrm>
            <a:off x="1290012" y="1306000"/>
            <a:ext cx="6563875" cy="36921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4" name="Shape 204"/>
        <p:cNvGrpSpPr/>
        <p:nvPr/>
      </p:nvGrpSpPr>
      <p:grpSpPr>
        <a:xfrm>
          <a:off x="0" y="0"/>
          <a:ext cx="0" cy="0"/>
          <a:chOff x="0" y="0"/>
          <a:chExt cx="0" cy="0"/>
        </a:xfrm>
      </p:grpSpPr>
      <p:sp>
        <p:nvSpPr>
          <p:cNvPr id="205" name="Google Shape;205;g3f9798291e9_0_48"/>
          <p:cNvSpPr/>
          <p:nvPr/>
        </p:nvSpPr>
        <p:spPr>
          <a:xfrm>
            <a:off x="502945" y="503670"/>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97706"/>
              </a:buClr>
              <a:buSzPts val="2800"/>
              <a:buFont typeface="Arial"/>
              <a:buNone/>
            </a:pPr>
            <a:r>
              <a:rPr b="1" lang="en-US" sz="2300">
                <a:solidFill>
                  <a:srgbClr val="679E99"/>
                </a:solidFill>
                <a:latin typeface="Noto Sans"/>
                <a:ea typeface="Noto Sans"/>
                <a:cs typeface="Noto Sans"/>
                <a:sym typeface="Noto Sans"/>
              </a:rPr>
              <a:t>Some arrows are close to a trained compass direction; </a:t>
            </a:r>
            <a:endParaRPr b="1" sz="2300">
              <a:solidFill>
                <a:srgbClr val="679E99"/>
              </a:solidFill>
              <a:latin typeface="Noto Sans"/>
              <a:ea typeface="Noto Sans"/>
              <a:cs typeface="Noto Sans"/>
              <a:sym typeface="Noto Sans"/>
            </a:endParaRPr>
          </a:p>
          <a:p>
            <a:pPr indent="0" lvl="0" marL="0" marR="0" rtl="0" algn="l">
              <a:spcBef>
                <a:spcPts val="0"/>
              </a:spcBef>
              <a:spcAft>
                <a:spcPts val="0"/>
              </a:spcAft>
              <a:buClr>
                <a:srgbClr val="D97706"/>
              </a:buClr>
              <a:buSzPts val="2800"/>
              <a:buFont typeface="Arial"/>
              <a:buNone/>
            </a:pPr>
            <a:r>
              <a:rPr b="1" lang="en-US" sz="2300">
                <a:solidFill>
                  <a:srgbClr val="679E99"/>
                </a:solidFill>
                <a:latin typeface="Noto Sans"/>
                <a:ea typeface="Noto Sans"/>
                <a:cs typeface="Noto Sans"/>
                <a:sym typeface="Noto Sans"/>
              </a:rPr>
              <a:t>others fall between two</a:t>
            </a:r>
            <a:endParaRPr sz="2300">
              <a:solidFill>
                <a:srgbClr val="679E99"/>
              </a:solidFill>
              <a:highlight>
                <a:srgbClr val="FFFF00"/>
              </a:highlight>
              <a:latin typeface="Noto Sans"/>
              <a:ea typeface="Noto Sans"/>
              <a:cs typeface="Noto Sans"/>
              <a:sym typeface="Noto Sans"/>
            </a:endParaRPr>
          </a:p>
        </p:txBody>
      </p:sp>
      <p:sp>
        <p:nvSpPr>
          <p:cNvPr id="206" name="Google Shape;206;g3f9798291e9_0_48"/>
          <p:cNvSpPr/>
          <p:nvPr/>
        </p:nvSpPr>
        <p:spPr>
          <a:xfrm>
            <a:off x="502925" y="0"/>
            <a:ext cx="1456500" cy="255900"/>
          </a:xfrm>
          <a:prstGeom prst="rect">
            <a:avLst/>
          </a:prstGeom>
          <a:solidFill>
            <a:srgbClr val="FCE4E4"/>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207" name="Google Shape;207;g3f9798291e9_0_48"/>
          <p:cNvSpPr/>
          <p:nvPr/>
        </p:nvSpPr>
        <p:spPr>
          <a:xfrm>
            <a:off x="2209875" y="0"/>
            <a:ext cx="1456500" cy="255900"/>
          </a:xfrm>
          <a:prstGeom prst="rect">
            <a:avLst/>
          </a:prstGeom>
          <a:solidFill>
            <a:srgbClr val="679E99"/>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208" name="Google Shape;208;g3f9798291e9_0_48"/>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209" name="Google Shape;209;g3f9798291e9_0_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210" name="Google Shape;210;g3f9798291e9_0_48"/>
          <p:cNvPicPr preferRelativeResize="0"/>
          <p:nvPr/>
        </p:nvPicPr>
        <p:blipFill>
          <a:blip r:embed="rId3">
            <a:alphaModFix/>
          </a:blip>
          <a:stretch>
            <a:fillRect/>
          </a:stretch>
        </p:blipFill>
        <p:spPr>
          <a:xfrm>
            <a:off x="5425125" y="1964000"/>
            <a:ext cx="2244201" cy="2635225"/>
          </a:xfrm>
          <a:prstGeom prst="rect">
            <a:avLst/>
          </a:prstGeom>
          <a:noFill/>
          <a:ln>
            <a:noFill/>
          </a:ln>
        </p:spPr>
      </p:pic>
      <p:pic>
        <p:nvPicPr>
          <p:cNvPr id="211" name="Google Shape;211;g3f9798291e9_0_48"/>
          <p:cNvPicPr preferRelativeResize="0"/>
          <p:nvPr/>
        </p:nvPicPr>
        <p:blipFill>
          <a:blip r:embed="rId4">
            <a:alphaModFix/>
          </a:blip>
          <a:stretch>
            <a:fillRect/>
          </a:stretch>
        </p:blipFill>
        <p:spPr>
          <a:xfrm>
            <a:off x="1422175" y="1964000"/>
            <a:ext cx="2244201" cy="2635225"/>
          </a:xfrm>
          <a:prstGeom prst="rect">
            <a:avLst/>
          </a:prstGeom>
          <a:noFill/>
          <a:ln>
            <a:noFill/>
          </a:ln>
        </p:spPr>
      </p:pic>
      <p:sp>
        <p:nvSpPr>
          <p:cNvPr id="212" name="Google Shape;212;g3f9798291e9_0_48"/>
          <p:cNvSpPr txBox="1"/>
          <p:nvPr/>
        </p:nvSpPr>
        <p:spPr>
          <a:xfrm>
            <a:off x="1044275" y="1502300"/>
            <a:ext cx="3000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800">
                <a:solidFill>
                  <a:schemeClr val="dk1"/>
                </a:solidFill>
                <a:latin typeface="Noto Sans"/>
                <a:ea typeface="Noto Sans"/>
                <a:cs typeface="Noto Sans"/>
                <a:sym typeface="Noto Sans"/>
              </a:rPr>
              <a:t>A. </a:t>
            </a:r>
            <a:r>
              <a:rPr lang="en-US" sz="1800">
                <a:solidFill>
                  <a:schemeClr val="dk1"/>
                </a:solidFill>
                <a:latin typeface="Noto Sans"/>
                <a:ea typeface="Noto Sans"/>
                <a:cs typeface="Noto Sans"/>
                <a:sym typeface="Noto Sans"/>
              </a:rPr>
              <a:t>Low Competition Trial</a:t>
            </a:r>
            <a:endParaRPr sz="1800">
              <a:solidFill>
                <a:schemeClr val="dk1"/>
              </a:solidFill>
              <a:latin typeface="Noto Sans"/>
              <a:ea typeface="Noto Sans"/>
              <a:cs typeface="Noto Sans"/>
              <a:sym typeface="Noto Sans"/>
            </a:endParaRPr>
          </a:p>
        </p:txBody>
      </p:sp>
      <p:sp>
        <p:nvSpPr>
          <p:cNvPr id="213" name="Google Shape;213;g3f9798291e9_0_48"/>
          <p:cNvSpPr txBox="1"/>
          <p:nvPr/>
        </p:nvSpPr>
        <p:spPr>
          <a:xfrm>
            <a:off x="5124025" y="1502300"/>
            <a:ext cx="29292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800">
                <a:solidFill>
                  <a:schemeClr val="dk1"/>
                </a:solidFill>
                <a:latin typeface="Noto Sans"/>
                <a:ea typeface="Noto Sans"/>
                <a:cs typeface="Noto Sans"/>
                <a:sym typeface="Noto Sans"/>
              </a:rPr>
              <a:t>B. High</a:t>
            </a:r>
            <a:r>
              <a:rPr lang="en-US" sz="1800">
                <a:solidFill>
                  <a:schemeClr val="dk1"/>
                </a:solidFill>
                <a:latin typeface="Noto Sans"/>
                <a:ea typeface="Noto Sans"/>
                <a:cs typeface="Noto Sans"/>
                <a:sym typeface="Noto Sans"/>
              </a:rPr>
              <a:t> Competition Trial</a:t>
            </a:r>
            <a:endParaRPr sz="1800">
              <a:solidFill>
                <a:schemeClr val="dk1"/>
              </a:solidFill>
              <a:latin typeface="Noto Sans"/>
              <a:ea typeface="Noto Sans"/>
              <a:cs typeface="Noto Sans"/>
              <a:sym typeface="No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sp>
        <p:nvSpPr>
          <p:cNvPr id="219" name="Google Shape;219;g3f9798291e9_0_21"/>
          <p:cNvSpPr/>
          <p:nvPr/>
        </p:nvSpPr>
        <p:spPr>
          <a:xfrm>
            <a:off x="502925" y="486313"/>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97706"/>
              </a:buClr>
              <a:buSzPts val="2800"/>
              <a:buFont typeface="Arial"/>
              <a:buNone/>
            </a:pPr>
            <a:r>
              <a:rPr b="1" lang="en-US" sz="2400">
                <a:solidFill>
                  <a:srgbClr val="679E99"/>
                </a:solidFill>
                <a:latin typeface="Noto Sans"/>
                <a:ea typeface="Noto Sans"/>
                <a:cs typeface="Noto Sans"/>
                <a:sym typeface="Noto Sans"/>
              </a:rPr>
              <a:t>Creating conflict between precision and ease of retrieval</a:t>
            </a:r>
            <a:endParaRPr sz="2400">
              <a:solidFill>
                <a:srgbClr val="679E99"/>
              </a:solidFill>
              <a:latin typeface="Noto Sans"/>
              <a:ea typeface="Noto Sans"/>
              <a:cs typeface="Noto Sans"/>
              <a:sym typeface="Noto Sans"/>
            </a:endParaRPr>
          </a:p>
        </p:txBody>
      </p:sp>
      <p:sp>
        <p:nvSpPr>
          <p:cNvPr id="220" name="Google Shape;220;g3f9798291e9_0_21"/>
          <p:cNvSpPr/>
          <p:nvPr/>
        </p:nvSpPr>
        <p:spPr>
          <a:xfrm>
            <a:off x="502925" y="1328391"/>
            <a:ext cx="8138100" cy="42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800">
                <a:solidFill>
                  <a:srgbClr val="1F2937"/>
                </a:solidFill>
                <a:latin typeface="Noto Sans"/>
                <a:ea typeface="Noto Sans"/>
                <a:cs typeface="Noto Sans"/>
                <a:sym typeface="Noto Sans"/>
              </a:rPr>
              <a:t>And you get points…</a:t>
            </a:r>
            <a:endParaRPr sz="1800">
              <a:solidFill>
                <a:schemeClr val="dk1"/>
              </a:solidFill>
              <a:latin typeface="Noto Sans"/>
              <a:ea typeface="Noto Sans"/>
              <a:cs typeface="Noto Sans"/>
              <a:sym typeface="Noto Sans"/>
            </a:endParaRPr>
          </a:p>
        </p:txBody>
      </p:sp>
      <p:sp>
        <p:nvSpPr>
          <p:cNvPr id="221" name="Google Shape;221;g3f9798291e9_0_21"/>
          <p:cNvSpPr/>
          <p:nvPr/>
        </p:nvSpPr>
        <p:spPr>
          <a:xfrm>
            <a:off x="502925" y="3212491"/>
            <a:ext cx="4029000" cy="685800"/>
          </a:xfrm>
          <a:prstGeom prst="rect">
            <a:avLst/>
          </a:prstGeom>
          <a:noFill/>
          <a:ln>
            <a:noFill/>
          </a:ln>
        </p:spPr>
        <p:txBody>
          <a:bodyPr anchorCtr="0" anchor="t" bIns="0" lIns="0" spcFirstLastPara="1" rIns="0" wrap="square" tIns="0">
            <a:noAutofit/>
          </a:bodyPr>
          <a:lstStyle/>
          <a:p>
            <a:pPr indent="0" lvl="0" marL="0" marR="0" rtl="0" algn="l">
              <a:spcBef>
                <a:spcPts val="1300"/>
              </a:spcBef>
              <a:spcAft>
                <a:spcPts val="0"/>
              </a:spcAft>
              <a:buNone/>
            </a:pPr>
            <a:r>
              <a:rPr lang="en-US" sz="1800">
                <a:solidFill>
                  <a:srgbClr val="1F2937"/>
                </a:solidFill>
                <a:latin typeface="Noto Sans"/>
                <a:ea typeface="Noto Sans"/>
                <a:cs typeface="Noto Sans"/>
                <a:sym typeface="Noto Sans"/>
              </a:rPr>
              <a:t>And you’re under </a:t>
            </a:r>
            <a:r>
              <a:rPr b="1" lang="en-US" sz="1800">
                <a:solidFill>
                  <a:srgbClr val="1F2937"/>
                </a:solidFill>
                <a:latin typeface="Noto Sans"/>
                <a:ea typeface="Noto Sans"/>
                <a:cs typeface="Noto Sans"/>
                <a:sym typeface="Noto Sans"/>
              </a:rPr>
              <a:t>speed pressure</a:t>
            </a:r>
            <a:r>
              <a:rPr lang="en-US" sz="1800">
                <a:solidFill>
                  <a:srgbClr val="1F2937"/>
                </a:solidFill>
                <a:latin typeface="Noto Sans"/>
                <a:ea typeface="Noto Sans"/>
                <a:cs typeface="Noto Sans"/>
                <a:sym typeface="Noto Sans"/>
              </a:rPr>
              <a:t>: </a:t>
            </a:r>
            <a:endParaRPr sz="1800">
              <a:solidFill>
                <a:srgbClr val="1F2937"/>
              </a:solidFill>
              <a:latin typeface="Noto Sans"/>
              <a:ea typeface="Noto Sans"/>
              <a:cs typeface="Noto Sans"/>
              <a:sym typeface="Noto Sans"/>
            </a:endParaRPr>
          </a:p>
          <a:p>
            <a:pPr indent="0" lvl="0" marL="0" marR="0" rtl="0" algn="l">
              <a:spcBef>
                <a:spcPts val="1300"/>
              </a:spcBef>
              <a:spcAft>
                <a:spcPts val="0"/>
              </a:spcAft>
              <a:buNone/>
            </a:pPr>
            <a:r>
              <a:rPr lang="en-US" sz="1800">
                <a:solidFill>
                  <a:srgbClr val="1F2937"/>
                </a:solidFill>
                <a:latin typeface="Noto Sans"/>
                <a:ea typeface="Noto Sans"/>
                <a:cs typeface="Noto Sans"/>
                <a:sym typeface="Noto Sans"/>
              </a:rPr>
              <a:t>5 s to start typing (or 0 points), plus a small bonus for answering fast</a:t>
            </a:r>
            <a:endParaRPr sz="1800">
              <a:solidFill>
                <a:schemeClr val="dk1"/>
              </a:solidFill>
              <a:latin typeface="Noto Sans"/>
              <a:ea typeface="Noto Sans"/>
              <a:cs typeface="Noto Sans"/>
              <a:sym typeface="Noto Sans"/>
            </a:endParaRPr>
          </a:p>
        </p:txBody>
      </p:sp>
      <p:pic>
        <p:nvPicPr>
          <p:cNvPr id="222" name="Google Shape;222;g3f9798291e9_0_21" title="Screenshot 2026-07-29 at 10.48.51 AM.png"/>
          <p:cNvPicPr preferRelativeResize="0"/>
          <p:nvPr/>
        </p:nvPicPr>
        <p:blipFill>
          <a:blip r:embed="rId3">
            <a:alphaModFix/>
          </a:blip>
          <a:stretch>
            <a:fillRect/>
          </a:stretch>
        </p:blipFill>
        <p:spPr>
          <a:xfrm>
            <a:off x="4573600" y="1402550"/>
            <a:ext cx="4287601" cy="2784451"/>
          </a:xfrm>
          <a:prstGeom prst="rect">
            <a:avLst/>
          </a:prstGeom>
          <a:noFill/>
          <a:ln>
            <a:noFill/>
          </a:ln>
        </p:spPr>
      </p:pic>
      <p:sp>
        <p:nvSpPr>
          <p:cNvPr id="223" name="Google Shape;223;g3f9798291e9_0_21"/>
          <p:cNvSpPr txBox="1"/>
          <p:nvPr/>
        </p:nvSpPr>
        <p:spPr>
          <a:xfrm>
            <a:off x="396075" y="1766791"/>
            <a:ext cx="4114800" cy="1182600"/>
          </a:xfrm>
          <a:prstGeom prst="rect">
            <a:avLst/>
          </a:prstGeom>
          <a:noFill/>
          <a:ln>
            <a:noFill/>
          </a:ln>
        </p:spPr>
        <p:txBody>
          <a:bodyPr anchorCtr="0" anchor="t" bIns="91425" lIns="91425" spcFirstLastPara="1" rIns="91425" wrap="square" tIns="91425">
            <a:spAutoFit/>
          </a:bodyPr>
          <a:lstStyle/>
          <a:p>
            <a:pPr indent="0" lvl="0" marL="0" rtl="0" algn="l">
              <a:spcBef>
                <a:spcPts val="1300"/>
              </a:spcBef>
              <a:spcAft>
                <a:spcPts val="0"/>
              </a:spcAft>
              <a:buNone/>
            </a:pPr>
            <a:r>
              <a:rPr b="1" lang="en-US" sz="1800">
                <a:solidFill>
                  <a:srgbClr val="1F2937"/>
                </a:solidFill>
                <a:latin typeface="Noto Sans"/>
                <a:ea typeface="Noto Sans"/>
                <a:cs typeface="Noto Sans"/>
                <a:sym typeface="Noto Sans"/>
              </a:rPr>
              <a:t>Points reward accuracy most</a:t>
            </a:r>
            <a:r>
              <a:rPr lang="en-US" sz="1800">
                <a:solidFill>
                  <a:srgbClr val="1F2937"/>
                </a:solidFill>
                <a:latin typeface="Noto Sans"/>
                <a:ea typeface="Noto Sans"/>
                <a:cs typeface="Noto Sans"/>
                <a:sym typeface="Noto Sans"/>
              </a:rPr>
              <a:t>: </a:t>
            </a:r>
            <a:endParaRPr sz="1800">
              <a:solidFill>
                <a:srgbClr val="1F2937"/>
              </a:solidFill>
              <a:latin typeface="Noto Sans"/>
              <a:ea typeface="Noto Sans"/>
              <a:cs typeface="Noto Sans"/>
              <a:sym typeface="Noto Sans"/>
            </a:endParaRPr>
          </a:p>
          <a:p>
            <a:pPr indent="0" lvl="0" marL="0" rtl="0" algn="l">
              <a:spcBef>
                <a:spcPts val="1300"/>
              </a:spcBef>
              <a:spcAft>
                <a:spcPts val="0"/>
              </a:spcAft>
              <a:buNone/>
            </a:pPr>
            <a:r>
              <a:rPr lang="en-US" sz="1800">
                <a:solidFill>
                  <a:srgbClr val="1F2937"/>
                </a:solidFill>
                <a:latin typeface="Noto Sans"/>
                <a:ea typeface="Noto Sans"/>
                <a:cs typeface="Noto Sans"/>
                <a:sym typeface="Noto Sans"/>
              </a:rPr>
              <a:t>the closer your word’s direction is to the arrow, the more points</a:t>
            </a:r>
            <a:endParaRPr sz="1800">
              <a:latin typeface="Noto Sans"/>
              <a:ea typeface="Noto Sans"/>
              <a:cs typeface="Noto Sans"/>
              <a:sym typeface="Noto Sans"/>
            </a:endParaRPr>
          </a:p>
        </p:txBody>
      </p:sp>
      <p:sp>
        <p:nvSpPr>
          <p:cNvPr id="224" name="Google Shape;224;g3f9798291e9_0_21"/>
          <p:cNvSpPr/>
          <p:nvPr/>
        </p:nvSpPr>
        <p:spPr>
          <a:xfrm>
            <a:off x="502925" y="0"/>
            <a:ext cx="1456500" cy="255900"/>
          </a:xfrm>
          <a:prstGeom prst="rect">
            <a:avLst/>
          </a:prstGeom>
          <a:solidFill>
            <a:srgbClr val="FCE4E4"/>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225" name="Google Shape;225;g3f9798291e9_0_21"/>
          <p:cNvSpPr/>
          <p:nvPr/>
        </p:nvSpPr>
        <p:spPr>
          <a:xfrm>
            <a:off x="2209875" y="0"/>
            <a:ext cx="1456500" cy="255900"/>
          </a:xfrm>
          <a:prstGeom prst="rect">
            <a:avLst/>
          </a:prstGeom>
          <a:solidFill>
            <a:srgbClr val="679E99"/>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226" name="Google Shape;226;g3f9798291e9_0_21"/>
          <p:cNvSpPr/>
          <p:nvPr/>
        </p:nvSpPr>
        <p:spPr>
          <a:xfrm>
            <a:off x="3916825" y="0"/>
            <a:ext cx="1456500" cy="255900"/>
          </a:xfrm>
          <a:prstGeom prst="rect">
            <a:avLst/>
          </a:prstGeom>
          <a:solidFill>
            <a:srgbClr val="F7E8CE"/>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227" name="Google Shape;227;g3f9798291e9_0_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2" name="Shape 232"/>
        <p:cNvGrpSpPr/>
        <p:nvPr/>
      </p:nvGrpSpPr>
      <p:grpSpPr>
        <a:xfrm>
          <a:off x="0" y="0"/>
          <a:ext cx="0" cy="0"/>
          <a:chOff x="0" y="0"/>
          <a:chExt cx="0" cy="0"/>
        </a:xfrm>
      </p:grpSpPr>
      <p:sp>
        <p:nvSpPr>
          <p:cNvPr id="233" name="Google Shape;233;p13"/>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C3AED"/>
              </a:buClr>
              <a:buSzPts val="2800"/>
              <a:buFont typeface="Arial"/>
              <a:buNone/>
            </a:pPr>
            <a:r>
              <a:rPr b="1" lang="en-US" sz="2800">
                <a:solidFill>
                  <a:srgbClr val="F5C570"/>
                </a:solidFill>
                <a:latin typeface="Noto Sans"/>
                <a:ea typeface="Noto Sans"/>
                <a:cs typeface="Noto Sans"/>
                <a:sym typeface="Noto Sans"/>
              </a:rPr>
              <a:t>M</a:t>
            </a:r>
            <a:r>
              <a:rPr b="1" lang="en-US" sz="2800">
                <a:solidFill>
                  <a:srgbClr val="F5C570"/>
                </a:solidFill>
                <a:latin typeface="Noto Sans"/>
                <a:ea typeface="Noto Sans"/>
                <a:cs typeface="Noto Sans"/>
                <a:sym typeface="Noto Sans"/>
              </a:rPr>
              <a:t>emory check</a:t>
            </a:r>
            <a:endParaRPr sz="2800">
              <a:solidFill>
                <a:srgbClr val="F5C570"/>
              </a:solidFill>
              <a:latin typeface="Noto Sans"/>
              <a:ea typeface="Noto Sans"/>
              <a:cs typeface="Noto Sans"/>
              <a:sym typeface="Noto Sans"/>
            </a:endParaRPr>
          </a:p>
        </p:txBody>
      </p:sp>
      <p:sp>
        <p:nvSpPr>
          <p:cNvPr id="234" name="Google Shape;234;p13"/>
          <p:cNvSpPr/>
          <p:nvPr/>
        </p:nvSpPr>
        <p:spPr>
          <a:xfrm>
            <a:off x="502920" y="1051560"/>
            <a:ext cx="8138160" cy="3566160"/>
          </a:xfrm>
          <a:prstGeom prst="rect">
            <a:avLst/>
          </a:prstGeom>
          <a:noFill/>
          <a:ln>
            <a:noFill/>
          </a:ln>
        </p:spPr>
        <p:txBody>
          <a:bodyPr anchorCtr="0" anchor="t" bIns="0" lIns="0" spcFirstLastPara="1" rIns="0" wrap="square" tIns="0">
            <a:noAutofit/>
          </a:bodyPr>
          <a:lstStyle/>
          <a:p>
            <a:pPr indent="0" lvl="0" marL="0" marR="0" rtl="0" algn="l">
              <a:spcBef>
                <a:spcPts val="1300"/>
              </a:spcBef>
              <a:spcAft>
                <a:spcPts val="0"/>
              </a:spcAft>
              <a:buNone/>
            </a:pPr>
            <a:r>
              <a:rPr lang="en-US" sz="1800">
                <a:solidFill>
                  <a:schemeClr val="dk1"/>
                </a:solidFill>
                <a:latin typeface="Noto Sans"/>
                <a:ea typeface="Noto Sans"/>
                <a:cs typeface="Noto Sans"/>
                <a:sym typeface="Noto Sans"/>
              </a:rPr>
              <a:t>Recall eight words again</a:t>
            </a:r>
            <a:endParaRPr sz="1800">
              <a:solidFill>
                <a:schemeClr val="dk1"/>
              </a:solidFill>
              <a:latin typeface="Noto Sans"/>
              <a:ea typeface="Noto Sans"/>
              <a:cs typeface="Noto Sans"/>
              <a:sym typeface="Noto Sans"/>
            </a:endParaRPr>
          </a:p>
          <a:p>
            <a:pPr indent="0" lvl="0" marL="0" marR="0" rtl="0" algn="l">
              <a:spcBef>
                <a:spcPts val="1300"/>
              </a:spcBef>
              <a:spcAft>
                <a:spcPts val="0"/>
              </a:spcAft>
              <a:buNone/>
            </a:pPr>
            <a:r>
              <a:rPr lang="en-US" sz="2000">
                <a:solidFill>
                  <a:schemeClr val="dk1"/>
                </a:solidFill>
                <a:latin typeface="Noto Sans"/>
                <a:ea typeface="Noto Sans"/>
                <a:cs typeface="Noto Sans"/>
                <a:sym typeface="Noto Sans"/>
              </a:rPr>
              <a:t>↳ </a:t>
            </a:r>
            <a:r>
              <a:rPr lang="en-US" sz="1800">
                <a:solidFill>
                  <a:schemeClr val="dk1"/>
                </a:solidFill>
                <a:latin typeface="Noto Sans"/>
                <a:ea typeface="Noto Sans"/>
                <a:cs typeface="Noto Sans"/>
                <a:sym typeface="Noto Sans"/>
              </a:rPr>
              <a:t>Make sure they remember all the words</a:t>
            </a:r>
            <a:endParaRPr sz="1800">
              <a:solidFill>
                <a:schemeClr val="dk1"/>
              </a:solidFill>
              <a:latin typeface="Noto Sans"/>
              <a:ea typeface="Noto Sans"/>
              <a:cs typeface="Noto Sans"/>
              <a:sym typeface="Noto Sans"/>
            </a:endParaRPr>
          </a:p>
        </p:txBody>
      </p:sp>
      <p:sp>
        <p:nvSpPr>
          <p:cNvPr id="235" name="Google Shape;235;p13"/>
          <p:cNvSpPr/>
          <p:nvPr/>
        </p:nvSpPr>
        <p:spPr>
          <a:xfrm>
            <a:off x="502925" y="0"/>
            <a:ext cx="1456500" cy="255900"/>
          </a:xfrm>
          <a:prstGeom prst="rect">
            <a:avLst/>
          </a:prstGeom>
          <a:solidFill>
            <a:srgbClr val="FCE4E4"/>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1 · LEARN</a:t>
            </a:r>
            <a:endParaRPr sz="1200">
              <a:solidFill>
                <a:schemeClr val="lt1"/>
              </a:solidFill>
              <a:latin typeface="Noto Sans"/>
              <a:ea typeface="Noto Sans"/>
              <a:cs typeface="Noto Sans"/>
              <a:sym typeface="Noto Sans"/>
            </a:endParaRPr>
          </a:p>
        </p:txBody>
      </p:sp>
      <p:sp>
        <p:nvSpPr>
          <p:cNvPr id="236" name="Google Shape;236;p13"/>
          <p:cNvSpPr/>
          <p:nvPr/>
        </p:nvSpPr>
        <p:spPr>
          <a:xfrm>
            <a:off x="2209875" y="0"/>
            <a:ext cx="1456500" cy="255900"/>
          </a:xfrm>
          <a:prstGeom prst="rect">
            <a:avLst/>
          </a:prstGeom>
          <a:solidFill>
            <a:srgbClr val="E3EDEC"/>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2 · PRODUCE</a:t>
            </a:r>
            <a:endParaRPr sz="1200">
              <a:solidFill>
                <a:schemeClr val="lt1"/>
              </a:solidFill>
              <a:latin typeface="Noto Sans"/>
              <a:ea typeface="Noto Sans"/>
              <a:cs typeface="Noto Sans"/>
              <a:sym typeface="Noto Sans"/>
            </a:endParaRPr>
          </a:p>
        </p:txBody>
      </p:sp>
      <p:sp>
        <p:nvSpPr>
          <p:cNvPr id="237" name="Google Shape;237;p13"/>
          <p:cNvSpPr/>
          <p:nvPr/>
        </p:nvSpPr>
        <p:spPr>
          <a:xfrm>
            <a:off x="3916825" y="0"/>
            <a:ext cx="1456500" cy="255900"/>
          </a:xfrm>
          <a:prstGeom prst="rect">
            <a:avLst/>
          </a:prstGeom>
          <a:solidFill>
            <a:srgbClr val="F5C570"/>
          </a:solidFill>
          <a:ln>
            <a:noFill/>
          </a:ln>
        </p:spPr>
        <p:txBody>
          <a:bodyPr anchorCtr="0" anchor="ctr" bIns="0" lIns="0" spcFirstLastPara="1" rIns="0" wrap="square" tIns="0">
            <a:noAutofit/>
          </a:bodyPr>
          <a:lstStyle/>
          <a:p>
            <a:pPr indent="0" lvl="0" marL="0" marR="0" rtl="0" algn="ctr">
              <a:spcBef>
                <a:spcPts val="0"/>
              </a:spcBef>
              <a:spcAft>
                <a:spcPts val="0"/>
              </a:spcAft>
              <a:buClr>
                <a:srgbClr val="D97706"/>
              </a:buClr>
              <a:buSzPts val="1150"/>
              <a:buFont typeface="Arial"/>
              <a:buNone/>
            </a:pPr>
            <a:r>
              <a:rPr b="1" lang="en-US" sz="1200">
                <a:solidFill>
                  <a:schemeClr val="lt1"/>
                </a:solidFill>
                <a:latin typeface="Noto Sans"/>
                <a:ea typeface="Noto Sans"/>
                <a:cs typeface="Noto Sans"/>
                <a:sym typeface="Noto Sans"/>
              </a:rPr>
              <a:t>STEP 3 · REMEMBER</a:t>
            </a:r>
            <a:endParaRPr sz="1200">
              <a:solidFill>
                <a:schemeClr val="lt1"/>
              </a:solidFill>
              <a:latin typeface="Noto Sans"/>
              <a:ea typeface="Noto Sans"/>
              <a:cs typeface="Noto Sans"/>
              <a:sym typeface="Noto Sans"/>
            </a:endParaRPr>
          </a:p>
        </p:txBody>
      </p:sp>
      <p:sp>
        <p:nvSpPr>
          <p:cNvPr id="238" name="Google Shape;238;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3" name="Shape 243"/>
        <p:cNvGrpSpPr/>
        <p:nvPr/>
      </p:nvGrpSpPr>
      <p:grpSpPr>
        <a:xfrm>
          <a:off x="0" y="0"/>
          <a:ext cx="0" cy="0"/>
          <a:chOff x="0" y="0"/>
          <a:chExt cx="0" cy="0"/>
        </a:xfrm>
      </p:grpSpPr>
      <p:sp>
        <p:nvSpPr>
          <p:cNvPr id="244" name="Google Shape;244;p14"/>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Everyone learned</a:t>
            </a:r>
            <a:r>
              <a:rPr b="1" lang="en-US" sz="2800">
                <a:solidFill>
                  <a:srgbClr val="1F2937"/>
                </a:solidFill>
                <a:latin typeface="Noto Sans"/>
                <a:ea typeface="Noto Sans"/>
                <a:cs typeface="Noto Sans"/>
                <a:sym typeface="Noto Sans"/>
              </a:rPr>
              <a:t> </a:t>
            </a:r>
            <a:r>
              <a:rPr b="1" lang="en-US" sz="2800">
                <a:solidFill>
                  <a:srgbClr val="1F2937"/>
                </a:solidFill>
                <a:latin typeface="Noto Sans"/>
                <a:ea typeface="Noto Sans"/>
                <a:cs typeface="Noto Sans"/>
                <a:sym typeface="Noto Sans"/>
              </a:rPr>
              <a:t>and remembered the words</a:t>
            </a:r>
            <a:endParaRPr b="1" sz="2800">
              <a:solidFill>
                <a:srgbClr val="1F2937"/>
              </a:solidFill>
              <a:highlight>
                <a:srgbClr val="FFFF00"/>
              </a:highlight>
              <a:latin typeface="Noto Sans"/>
              <a:ea typeface="Noto Sans"/>
              <a:cs typeface="Noto Sans"/>
              <a:sym typeface="Noto Sans"/>
            </a:endParaRPr>
          </a:p>
        </p:txBody>
      </p:sp>
      <p:sp>
        <p:nvSpPr>
          <p:cNvPr id="245" name="Google Shape;245;p14"/>
          <p:cNvSpPr/>
          <p:nvPr/>
        </p:nvSpPr>
        <p:spPr>
          <a:xfrm>
            <a:off x="502920" y="4542110"/>
            <a:ext cx="8138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50"/>
              <a:buFont typeface="Arial"/>
              <a:buNone/>
            </a:pPr>
            <a:r>
              <a:rPr b="1" lang="en-US" sz="1600">
                <a:solidFill>
                  <a:srgbClr val="1F2937"/>
                </a:solidFill>
                <a:latin typeface="Noto Sans"/>
                <a:ea typeface="Noto Sans"/>
                <a:cs typeface="Noto Sans"/>
                <a:sym typeface="Noto Sans"/>
              </a:rPr>
              <a:t>So game choices reflect selection — not forgetting.</a:t>
            </a:r>
            <a:endParaRPr sz="1600">
              <a:solidFill>
                <a:schemeClr val="dk1"/>
              </a:solidFill>
              <a:latin typeface="Noto Sans"/>
              <a:ea typeface="Noto Sans"/>
              <a:cs typeface="Noto Sans"/>
              <a:sym typeface="Noto Sans"/>
            </a:endParaRPr>
          </a:p>
        </p:txBody>
      </p:sp>
      <p:pic>
        <p:nvPicPr>
          <p:cNvPr id="246" name="Google Shape;246;p14"/>
          <p:cNvPicPr preferRelativeResize="0"/>
          <p:nvPr/>
        </p:nvPicPr>
        <p:blipFill>
          <a:blip r:embed="rId3">
            <a:alphaModFix/>
          </a:blip>
          <a:stretch>
            <a:fillRect/>
          </a:stretch>
        </p:blipFill>
        <p:spPr>
          <a:xfrm>
            <a:off x="2038449" y="1176600"/>
            <a:ext cx="5067052" cy="3130725"/>
          </a:xfrm>
          <a:prstGeom prst="rect">
            <a:avLst/>
          </a:prstGeom>
          <a:noFill/>
          <a:ln>
            <a:noFill/>
          </a:ln>
        </p:spPr>
      </p:pic>
      <p:sp>
        <p:nvSpPr>
          <p:cNvPr id="247" name="Google Shape;247;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 name="Shape 21"/>
        <p:cNvGrpSpPr/>
        <p:nvPr/>
      </p:nvGrpSpPr>
      <p:grpSpPr>
        <a:xfrm>
          <a:off x="0" y="0"/>
          <a:ext cx="0" cy="0"/>
          <a:chOff x="0" y="0"/>
          <a:chExt cx="0" cy="0"/>
        </a:xfrm>
      </p:grpSpPr>
      <p:sp>
        <p:nvSpPr>
          <p:cNvPr id="22" name="Google Shape;22;g3f65d458f58_5_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23" name="Google Shape;23;g3f65d458f58_5_2"/>
          <p:cNvPicPr preferRelativeResize="0"/>
          <p:nvPr/>
        </p:nvPicPr>
        <p:blipFill>
          <a:blip r:embed="rId3">
            <a:alphaModFix/>
          </a:blip>
          <a:stretch>
            <a:fillRect/>
          </a:stretch>
        </p:blipFill>
        <p:spPr>
          <a:xfrm>
            <a:off x="3073563" y="1446188"/>
            <a:ext cx="1976274" cy="1976274"/>
          </a:xfrm>
          <a:prstGeom prst="rect">
            <a:avLst/>
          </a:prstGeom>
          <a:noFill/>
          <a:ln>
            <a:noFill/>
          </a:ln>
        </p:spPr>
      </p:pic>
      <p:pic>
        <p:nvPicPr>
          <p:cNvPr id="24" name="Google Shape;24;g3f65d458f58_5_2"/>
          <p:cNvPicPr preferRelativeResize="0"/>
          <p:nvPr/>
        </p:nvPicPr>
        <p:blipFill>
          <a:blip r:embed="rId4">
            <a:alphaModFix/>
          </a:blip>
          <a:stretch>
            <a:fillRect/>
          </a:stretch>
        </p:blipFill>
        <p:spPr>
          <a:xfrm>
            <a:off x="817012" y="1446188"/>
            <a:ext cx="1708356" cy="1976275"/>
          </a:xfrm>
          <a:prstGeom prst="rect">
            <a:avLst/>
          </a:prstGeom>
          <a:noFill/>
          <a:ln>
            <a:noFill/>
          </a:ln>
        </p:spPr>
      </p:pic>
      <p:sp>
        <p:nvSpPr>
          <p:cNvPr id="25" name="Google Shape;25;g3f65d458f58_5_2"/>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Acknowledgement</a:t>
            </a:r>
            <a:endParaRPr b="1" sz="2800">
              <a:solidFill>
                <a:schemeClr val="dk1"/>
              </a:solidFill>
              <a:latin typeface="Noto Sans"/>
              <a:ea typeface="Noto Sans"/>
              <a:cs typeface="Noto Sans"/>
              <a:sym typeface="Noto Sans"/>
            </a:endParaRPr>
          </a:p>
        </p:txBody>
      </p:sp>
      <p:sp>
        <p:nvSpPr>
          <p:cNvPr id="26" name="Google Shape;26;g3f65d458f58_5_2"/>
          <p:cNvSpPr/>
          <p:nvPr/>
        </p:nvSpPr>
        <p:spPr>
          <a:xfrm>
            <a:off x="3166649" y="3559688"/>
            <a:ext cx="1790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lang="en-US" sz="1600">
                <a:solidFill>
                  <a:srgbClr val="1F2937"/>
                </a:solidFill>
                <a:latin typeface="Noto Sans"/>
                <a:ea typeface="Noto Sans"/>
                <a:cs typeface="Noto Sans"/>
                <a:sym typeface="Noto Sans"/>
              </a:rPr>
              <a:t>Martin Zettersten</a:t>
            </a:r>
            <a:endParaRPr sz="1600">
              <a:solidFill>
                <a:schemeClr val="dk1"/>
              </a:solidFill>
              <a:latin typeface="Noto Sans"/>
              <a:ea typeface="Noto Sans"/>
              <a:cs typeface="Noto Sans"/>
              <a:sym typeface="Noto Sans"/>
            </a:endParaRPr>
          </a:p>
        </p:txBody>
      </p:sp>
      <p:sp>
        <p:nvSpPr>
          <p:cNvPr id="27" name="Google Shape;27;g3f65d458f58_5_2"/>
          <p:cNvSpPr/>
          <p:nvPr/>
        </p:nvSpPr>
        <p:spPr>
          <a:xfrm>
            <a:off x="598688" y="3559688"/>
            <a:ext cx="21450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lang="en-US" sz="1600">
                <a:solidFill>
                  <a:srgbClr val="1F2937"/>
                </a:solidFill>
                <a:latin typeface="Noto Sans"/>
                <a:ea typeface="Noto Sans"/>
                <a:cs typeface="Noto Sans"/>
                <a:sym typeface="Noto Sans"/>
              </a:rPr>
              <a:t>Anne Beatty-Martínez</a:t>
            </a:r>
            <a:endParaRPr sz="1600">
              <a:solidFill>
                <a:schemeClr val="dk1"/>
              </a:solidFill>
              <a:latin typeface="Noto Sans"/>
              <a:ea typeface="Noto Sans"/>
              <a:cs typeface="Noto Sans"/>
              <a:sym typeface="Noto Sans"/>
            </a:endParaRPr>
          </a:p>
        </p:txBody>
      </p:sp>
      <p:pic>
        <p:nvPicPr>
          <p:cNvPr id="28" name="Google Shape;28;g3f65d458f58_5_2"/>
          <p:cNvPicPr preferRelativeResize="0"/>
          <p:nvPr/>
        </p:nvPicPr>
        <p:blipFill>
          <a:blip r:embed="rId5">
            <a:alphaModFix/>
          </a:blip>
          <a:stretch>
            <a:fillRect/>
          </a:stretch>
        </p:blipFill>
        <p:spPr>
          <a:xfrm>
            <a:off x="6348474" y="2412511"/>
            <a:ext cx="1832976" cy="1832976"/>
          </a:xfrm>
          <a:prstGeom prst="rect">
            <a:avLst/>
          </a:prstGeom>
          <a:noFill/>
          <a:ln>
            <a:noFill/>
          </a:ln>
        </p:spPr>
      </p:pic>
      <p:pic>
        <p:nvPicPr>
          <p:cNvPr id="29" name="Google Shape;29;g3f65d458f58_5_2" title="Screenshot 2026-08-04 at 11.33.32 PM.png"/>
          <p:cNvPicPr preferRelativeResize="0"/>
          <p:nvPr/>
        </p:nvPicPr>
        <p:blipFill>
          <a:blip r:embed="rId6">
            <a:alphaModFix/>
          </a:blip>
          <a:stretch>
            <a:fillRect/>
          </a:stretch>
        </p:blipFill>
        <p:spPr>
          <a:xfrm>
            <a:off x="5713588" y="1446189"/>
            <a:ext cx="2831718" cy="6858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2" name="Shape 252"/>
        <p:cNvGrpSpPr/>
        <p:nvPr/>
      </p:nvGrpSpPr>
      <p:grpSpPr>
        <a:xfrm>
          <a:off x="0" y="0"/>
          <a:ext cx="0" cy="0"/>
          <a:chOff x="0" y="0"/>
          <a:chExt cx="0" cy="0"/>
        </a:xfrm>
      </p:grpSpPr>
      <p:sp>
        <p:nvSpPr>
          <p:cNvPr id="253" name="Google Shape;253;p17"/>
          <p:cNvSpPr/>
          <p:nvPr/>
        </p:nvSpPr>
        <p:spPr>
          <a:xfrm>
            <a:off x="502920" y="45720"/>
            <a:ext cx="41148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150"/>
              <a:buFont typeface="Arial"/>
              <a:buNone/>
            </a:pPr>
            <a:r>
              <a:rPr b="1" lang="en-US" sz="1150">
                <a:solidFill>
                  <a:srgbClr val="1F2937"/>
                </a:solidFill>
                <a:latin typeface="Arial"/>
                <a:ea typeface="Arial"/>
                <a:cs typeface="Arial"/>
                <a:sym typeface="Arial"/>
              </a:rPr>
              <a:t>RESULTS</a:t>
            </a:r>
            <a:endParaRPr sz="1150">
              <a:solidFill>
                <a:schemeClr val="dk1"/>
              </a:solidFill>
              <a:latin typeface="Calibri"/>
              <a:ea typeface="Calibri"/>
              <a:cs typeface="Calibri"/>
              <a:sym typeface="Calibri"/>
            </a:endParaRPr>
          </a:p>
        </p:txBody>
      </p:sp>
      <p:sp>
        <p:nvSpPr>
          <p:cNvPr id="254" name="Google Shape;254;p17"/>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Monolinguals show a frequency effect</a:t>
            </a:r>
            <a:endParaRPr sz="2800">
              <a:solidFill>
                <a:schemeClr val="dk1"/>
              </a:solidFill>
              <a:latin typeface="Noto Sans"/>
              <a:ea typeface="Noto Sans"/>
              <a:cs typeface="Noto Sans"/>
              <a:sym typeface="Noto Sans"/>
            </a:endParaRPr>
          </a:p>
        </p:txBody>
      </p:sp>
      <p:grpSp>
        <p:nvGrpSpPr>
          <p:cNvPr id="255" name="Google Shape;255;p17"/>
          <p:cNvGrpSpPr/>
          <p:nvPr/>
        </p:nvGrpSpPr>
        <p:grpSpPr>
          <a:xfrm>
            <a:off x="339516" y="1023111"/>
            <a:ext cx="5950451" cy="3548687"/>
            <a:chOff x="949572" y="921116"/>
            <a:chExt cx="5692578" cy="3394573"/>
          </a:xfrm>
        </p:grpSpPr>
        <p:pic>
          <p:nvPicPr>
            <p:cNvPr id="256" name="Google Shape;256;p17"/>
            <p:cNvPicPr preferRelativeResize="0"/>
            <p:nvPr/>
          </p:nvPicPr>
          <p:blipFill>
            <a:blip r:embed="rId3">
              <a:alphaModFix/>
            </a:blip>
            <a:stretch>
              <a:fillRect/>
            </a:stretch>
          </p:blipFill>
          <p:spPr>
            <a:xfrm>
              <a:off x="949572" y="921116"/>
              <a:ext cx="4751954" cy="3394573"/>
            </a:xfrm>
            <a:prstGeom prst="rect">
              <a:avLst/>
            </a:prstGeom>
            <a:noFill/>
            <a:ln>
              <a:noFill/>
            </a:ln>
          </p:spPr>
        </p:pic>
        <p:sp>
          <p:nvSpPr>
            <p:cNvPr id="257" name="Google Shape;257;p17"/>
            <p:cNvSpPr/>
            <p:nvPr/>
          </p:nvSpPr>
          <p:spPr>
            <a:xfrm>
              <a:off x="1768950" y="999251"/>
              <a:ext cx="4873200" cy="2806500"/>
            </a:xfrm>
            <a:prstGeom prst="rect">
              <a:avLst/>
            </a:prstGeom>
            <a:solidFill>
              <a:schemeClr val="lt1"/>
            </a:solidFill>
            <a:ln>
              <a:noFill/>
            </a:ln>
          </p:spPr>
          <p:txBody>
            <a:bodyPr anchorCtr="0" anchor="ctr" bIns="95525" lIns="95525" spcFirstLastPara="1" rIns="95525" wrap="square" tIns="95525">
              <a:noAutofit/>
            </a:bodyPr>
            <a:lstStyle/>
            <a:p>
              <a:pPr indent="0" lvl="0" marL="0" rtl="0" algn="ctr">
                <a:spcBef>
                  <a:spcPts val="0"/>
                </a:spcBef>
                <a:spcAft>
                  <a:spcPts val="0"/>
                </a:spcAft>
                <a:buNone/>
              </a:pPr>
              <a:r>
                <a:t/>
              </a:r>
              <a:endParaRPr sz="1463"/>
            </a:p>
          </p:txBody>
        </p:sp>
      </p:grpSp>
      <p:pic>
        <p:nvPicPr>
          <p:cNvPr id="258" name="Google Shape;258;p17" title="Screenshot 2026-03-06 at 12.26.51 AM.png"/>
          <p:cNvPicPr preferRelativeResize="0"/>
          <p:nvPr/>
        </p:nvPicPr>
        <p:blipFill rotWithShape="1">
          <a:blip r:embed="rId4">
            <a:alphaModFix/>
          </a:blip>
          <a:srcRect b="13788" l="5293" r="59956" t="48406"/>
          <a:stretch/>
        </p:blipFill>
        <p:spPr>
          <a:xfrm>
            <a:off x="630675" y="4086933"/>
            <a:ext cx="693604" cy="637859"/>
          </a:xfrm>
          <a:prstGeom prst="rect">
            <a:avLst/>
          </a:prstGeom>
          <a:noFill/>
          <a:ln>
            <a:noFill/>
          </a:ln>
        </p:spPr>
      </p:pic>
      <p:pic>
        <p:nvPicPr>
          <p:cNvPr id="259" name="Google Shape;259;p17" title="Screenshot 2026-03-06 at 12.26.51 AM.png"/>
          <p:cNvPicPr preferRelativeResize="0"/>
          <p:nvPr/>
        </p:nvPicPr>
        <p:blipFill rotWithShape="1">
          <a:blip r:embed="rId4">
            <a:alphaModFix/>
          </a:blip>
          <a:srcRect b="13707" l="56896" r="3230" t="46665"/>
          <a:stretch/>
        </p:blipFill>
        <p:spPr>
          <a:xfrm>
            <a:off x="4891153" y="4086933"/>
            <a:ext cx="759301" cy="637859"/>
          </a:xfrm>
          <a:prstGeom prst="rect">
            <a:avLst/>
          </a:prstGeom>
          <a:noFill/>
          <a:ln>
            <a:noFill/>
          </a:ln>
        </p:spPr>
      </p:pic>
      <p:sp>
        <p:nvSpPr>
          <p:cNvPr id="260" name="Google Shape;260;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261" name="Google Shape;261;p17"/>
          <p:cNvSpPr/>
          <p:nvPr/>
        </p:nvSpPr>
        <p:spPr>
          <a:xfrm>
            <a:off x="1155632" y="3892827"/>
            <a:ext cx="424200" cy="432600"/>
          </a:xfrm>
          <a:prstGeom prst="ellipse">
            <a:avLst/>
          </a:prstGeom>
          <a:noFill/>
          <a:ln cap="flat" cmpd="sng" w="28575">
            <a:solidFill>
              <a:srgbClr val="F5C57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2" name="Google Shape;262;p17"/>
          <p:cNvSpPr/>
          <p:nvPr/>
        </p:nvSpPr>
        <p:spPr>
          <a:xfrm>
            <a:off x="4823432" y="3819377"/>
            <a:ext cx="424200" cy="432600"/>
          </a:xfrm>
          <a:prstGeom prst="ellipse">
            <a:avLst/>
          </a:prstGeom>
          <a:noFill/>
          <a:ln cap="flat" cmpd="sng" w="28575">
            <a:solidFill>
              <a:srgbClr val="F5C57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7" name="Shape 267"/>
        <p:cNvGrpSpPr/>
        <p:nvPr/>
      </p:nvGrpSpPr>
      <p:grpSpPr>
        <a:xfrm>
          <a:off x="0" y="0"/>
          <a:ext cx="0" cy="0"/>
          <a:chOff x="0" y="0"/>
          <a:chExt cx="0" cy="0"/>
        </a:xfrm>
      </p:grpSpPr>
      <p:sp>
        <p:nvSpPr>
          <p:cNvPr id="268" name="Google Shape;268;g3f9798291e9_0_117"/>
          <p:cNvSpPr/>
          <p:nvPr/>
        </p:nvSpPr>
        <p:spPr>
          <a:xfrm>
            <a:off x="502920" y="45720"/>
            <a:ext cx="41148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150"/>
              <a:buFont typeface="Arial"/>
              <a:buNone/>
            </a:pPr>
            <a:r>
              <a:rPr b="1" lang="en-US" sz="1150">
                <a:solidFill>
                  <a:srgbClr val="1F2937"/>
                </a:solidFill>
                <a:latin typeface="Arial"/>
                <a:ea typeface="Arial"/>
                <a:cs typeface="Arial"/>
                <a:sym typeface="Arial"/>
              </a:rPr>
              <a:t>RESULTS</a:t>
            </a:r>
            <a:endParaRPr sz="1150">
              <a:solidFill>
                <a:schemeClr val="dk1"/>
              </a:solidFill>
              <a:latin typeface="Calibri"/>
              <a:ea typeface="Calibri"/>
              <a:cs typeface="Calibri"/>
              <a:sym typeface="Calibri"/>
            </a:endParaRPr>
          </a:p>
        </p:txBody>
      </p:sp>
      <p:sp>
        <p:nvSpPr>
          <p:cNvPr id="269" name="Google Shape;269;g3f9798291e9_0_117"/>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Monolinguals </a:t>
            </a:r>
            <a:r>
              <a:rPr b="1" lang="en-US" sz="2800">
                <a:solidFill>
                  <a:srgbClr val="1F2937"/>
                </a:solidFill>
                <a:latin typeface="Noto Sans"/>
                <a:ea typeface="Noto Sans"/>
                <a:cs typeface="Noto Sans"/>
                <a:sym typeface="Noto Sans"/>
              </a:rPr>
              <a:t>show a frequency effect</a:t>
            </a:r>
            <a:endParaRPr sz="2800">
              <a:solidFill>
                <a:schemeClr val="dk1"/>
              </a:solidFill>
              <a:latin typeface="Noto Sans"/>
              <a:ea typeface="Noto Sans"/>
              <a:cs typeface="Noto Sans"/>
              <a:sym typeface="Noto Sans"/>
            </a:endParaRPr>
          </a:p>
        </p:txBody>
      </p:sp>
      <p:sp>
        <p:nvSpPr>
          <p:cNvPr id="270" name="Google Shape;270;g3f9798291e9_0_117"/>
          <p:cNvSpPr/>
          <p:nvPr/>
        </p:nvSpPr>
        <p:spPr>
          <a:xfrm>
            <a:off x="5701525" y="2119675"/>
            <a:ext cx="2845500" cy="89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F2937"/>
              </a:buClr>
              <a:buSzPts val="1217"/>
              <a:buFont typeface="Arial"/>
              <a:buNone/>
            </a:pPr>
            <a:r>
              <a:rPr lang="en-US" sz="1600">
                <a:solidFill>
                  <a:srgbClr val="1F2937"/>
                </a:solidFill>
                <a:latin typeface="Noto Sans"/>
                <a:ea typeface="Noto Sans"/>
                <a:cs typeface="Noto Sans"/>
                <a:sym typeface="Noto Sans"/>
              </a:rPr>
              <a:t>At the same distance, the </a:t>
            </a:r>
            <a:r>
              <a:rPr b="1" lang="en-US" sz="1600">
                <a:solidFill>
                  <a:srgbClr val="C0392B"/>
                </a:solidFill>
                <a:latin typeface="Noto Sans"/>
                <a:ea typeface="Noto Sans"/>
                <a:cs typeface="Noto Sans"/>
                <a:sym typeface="Noto Sans"/>
              </a:rPr>
              <a:t>high-frequency</a:t>
            </a:r>
            <a:r>
              <a:rPr b="1" lang="en-US" sz="1600">
                <a:solidFill>
                  <a:srgbClr val="C0392B"/>
                </a:solidFill>
                <a:latin typeface="Noto Sans"/>
                <a:ea typeface="Noto Sans"/>
                <a:cs typeface="Noto Sans"/>
                <a:sym typeface="Noto Sans"/>
              </a:rPr>
              <a:t> word</a:t>
            </a:r>
            <a:r>
              <a:rPr lang="en-US" sz="1600">
                <a:solidFill>
                  <a:srgbClr val="1F2937"/>
                </a:solidFill>
                <a:latin typeface="Noto Sans"/>
                <a:ea typeface="Noto Sans"/>
                <a:cs typeface="Noto Sans"/>
                <a:sym typeface="Noto Sans"/>
              </a:rPr>
              <a:t> is chosen more often than the </a:t>
            </a:r>
            <a:r>
              <a:rPr b="1" lang="en-US" sz="1600">
                <a:solidFill>
                  <a:srgbClr val="2E6FAC"/>
                </a:solidFill>
                <a:latin typeface="Noto Sans"/>
                <a:ea typeface="Noto Sans"/>
                <a:cs typeface="Noto Sans"/>
                <a:sym typeface="Noto Sans"/>
              </a:rPr>
              <a:t>low-frequency</a:t>
            </a:r>
            <a:r>
              <a:rPr b="1" lang="en-US" sz="1600">
                <a:solidFill>
                  <a:srgbClr val="2E6FAC"/>
                </a:solidFill>
                <a:latin typeface="Noto Sans"/>
                <a:ea typeface="Noto Sans"/>
                <a:cs typeface="Noto Sans"/>
                <a:sym typeface="Noto Sans"/>
              </a:rPr>
              <a:t> one</a:t>
            </a:r>
            <a:r>
              <a:rPr b="1" lang="en-US" sz="1600">
                <a:solidFill>
                  <a:srgbClr val="1F2937"/>
                </a:solidFill>
                <a:latin typeface="Noto Sans"/>
                <a:ea typeface="Noto Sans"/>
                <a:cs typeface="Noto Sans"/>
                <a:sym typeface="Noto Sans"/>
              </a:rPr>
              <a:t> — H1 ✓</a:t>
            </a:r>
            <a:endParaRPr sz="1600">
              <a:solidFill>
                <a:schemeClr val="dk1"/>
              </a:solidFill>
              <a:latin typeface="Noto Sans"/>
              <a:ea typeface="Noto Sans"/>
              <a:cs typeface="Noto Sans"/>
              <a:sym typeface="Noto Sans"/>
            </a:endParaRPr>
          </a:p>
        </p:txBody>
      </p:sp>
      <p:sp>
        <p:nvSpPr>
          <p:cNvPr id="271" name="Google Shape;271;g3f9798291e9_0_1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272" name="Google Shape;272;g3f9798291e9_0_117"/>
          <p:cNvPicPr preferRelativeResize="0"/>
          <p:nvPr/>
        </p:nvPicPr>
        <p:blipFill>
          <a:blip r:embed="rId3">
            <a:alphaModFix/>
          </a:blip>
          <a:stretch>
            <a:fillRect/>
          </a:stretch>
        </p:blipFill>
        <p:spPr>
          <a:xfrm>
            <a:off x="502925" y="1084850"/>
            <a:ext cx="5080177" cy="3138825"/>
          </a:xfrm>
          <a:prstGeom prst="rect">
            <a:avLst/>
          </a:prstGeom>
          <a:noFill/>
          <a:ln>
            <a:noFill/>
          </a:ln>
        </p:spPr>
      </p:pic>
      <p:grpSp>
        <p:nvGrpSpPr>
          <p:cNvPr id="273" name="Google Shape;273;g3f9798291e9_0_117"/>
          <p:cNvGrpSpPr/>
          <p:nvPr/>
        </p:nvGrpSpPr>
        <p:grpSpPr>
          <a:xfrm>
            <a:off x="766225" y="3767808"/>
            <a:ext cx="5001004" cy="637860"/>
            <a:chOff x="872309" y="3903350"/>
            <a:chExt cx="4705942" cy="600226"/>
          </a:xfrm>
        </p:grpSpPr>
        <p:pic>
          <p:nvPicPr>
            <p:cNvPr id="274" name="Google Shape;274;g3f9798291e9_0_117" title="Screenshot 2026-03-06 at 12.26.51 AM.png"/>
            <p:cNvPicPr preferRelativeResize="0"/>
            <p:nvPr/>
          </p:nvPicPr>
          <p:blipFill rotWithShape="1">
            <a:blip r:embed="rId4">
              <a:alphaModFix/>
            </a:blip>
            <a:srcRect b="13707" l="56896" r="3230" t="46665"/>
            <a:stretch/>
          </p:blipFill>
          <p:spPr>
            <a:xfrm>
              <a:off x="4863750" y="3903350"/>
              <a:ext cx="714501" cy="600225"/>
            </a:xfrm>
            <a:prstGeom prst="rect">
              <a:avLst/>
            </a:prstGeom>
            <a:noFill/>
            <a:ln>
              <a:noFill/>
            </a:ln>
          </p:spPr>
        </p:pic>
        <p:pic>
          <p:nvPicPr>
            <p:cNvPr id="275" name="Google Shape;275;g3f9798291e9_0_117" title="Screenshot 2026-03-06 at 12.26.51 AM.png"/>
            <p:cNvPicPr preferRelativeResize="0"/>
            <p:nvPr/>
          </p:nvPicPr>
          <p:blipFill rotWithShape="1">
            <a:blip r:embed="rId4">
              <a:alphaModFix/>
            </a:blip>
            <a:srcRect b="13788" l="5293" r="59956" t="48406"/>
            <a:stretch/>
          </p:blipFill>
          <p:spPr>
            <a:xfrm>
              <a:off x="872309" y="3903350"/>
              <a:ext cx="652681" cy="600225"/>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0" name="Shape 280"/>
        <p:cNvGrpSpPr/>
        <p:nvPr/>
      </p:nvGrpSpPr>
      <p:grpSpPr>
        <a:xfrm>
          <a:off x="0" y="0"/>
          <a:ext cx="0" cy="0"/>
          <a:chOff x="0" y="0"/>
          <a:chExt cx="0" cy="0"/>
        </a:xfrm>
      </p:grpSpPr>
      <p:pic>
        <p:nvPicPr>
          <p:cNvPr id="281" name="Google Shape;281;p18"/>
          <p:cNvPicPr preferRelativeResize="0"/>
          <p:nvPr/>
        </p:nvPicPr>
        <p:blipFill>
          <a:blip r:embed="rId3">
            <a:alphaModFix/>
          </a:blip>
          <a:stretch>
            <a:fillRect/>
          </a:stretch>
        </p:blipFill>
        <p:spPr>
          <a:xfrm>
            <a:off x="502936" y="1084850"/>
            <a:ext cx="5081699" cy="3139751"/>
          </a:xfrm>
          <a:prstGeom prst="rect">
            <a:avLst/>
          </a:prstGeom>
          <a:noFill/>
          <a:ln>
            <a:noFill/>
          </a:ln>
        </p:spPr>
      </p:pic>
      <p:sp>
        <p:nvSpPr>
          <p:cNvPr id="282" name="Google Shape;282;p18"/>
          <p:cNvSpPr/>
          <p:nvPr/>
        </p:nvSpPr>
        <p:spPr>
          <a:xfrm>
            <a:off x="502920" y="45720"/>
            <a:ext cx="41148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150"/>
              <a:buFont typeface="Arial"/>
              <a:buNone/>
            </a:pPr>
            <a:r>
              <a:rPr b="1" lang="en-US" sz="1150">
                <a:solidFill>
                  <a:srgbClr val="1F2937"/>
                </a:solidFill>
                <a:latin typeface="Arial"/>
                <a:ea typeface="Arial"/>
                <a:cs typeface="Arial"/>
                <a:sym typeface="Arial"/>
              </a:rPr>
              <a:t>RESULTS</a:t>
            </a:r>
            <a:endParaRPr sz="1150">
              <a:solidFill>
                <a:schemeClr val="dk1"/>
              </a:solidFill>
              <a:latin typeface="Calibri"/>
              <a:ea typeface="Calibri"/>
              <a:cs typeface="Calibri"/>
              <a:sym typeface="Calibri"/>
            </a:endParaRPr>
          </a:p>
        </p:txBody>
      </p:sp>
      <p:sp>
        <p:nvSpPr>
          <p:cNvPr id="283" name="Google Shape;283;p18"/>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Bilinguals: same pattern, numerically larger</a:t>
            </a:r>
            <a:endParaRPr sz="2800">
              <a:solidFill>
                <a:schemeClr val="dk1"/>
              </a:solidFill>
              <a:latin typeface="Noto Sans"/>
              <a:ea typeface="Noto Sans"/>
              <a:cs typeface="Noto Sans"/>
              <a:sym typeface="Noto Sans"/>
            </a:endParaRPr>
          </a:p>
        </p:txBody>
      </p:sp>
      <p:sp>
        <p:nvSpPr>
          <p:cNvPr id="284" name="Google Shape;284;p18"/>
          <p:cNvSpPr/>
          <p:nvPr/>
        </p:nvSpPr>
        <p:spPr>
          <a:xfrm>
            <a:off x="5505925" y="2126250"/>
            <a:ext cx="2845500" cy="89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F2937"/>
              </a:buClr>
              <a:buSzPts val="1217"/>
              <a:buFont typeface="Arial"/>
              <a:buNone/>
            </a:pPr>
            <a:r>
              <a:rPr lang="en-US" sz="1600">
                <a:solidFill>
                  <a:srgbClr val="1F2937"/>
                </a:solidFill>
                <a:latin typeface="Noto Sans"/>
                <a:ea typeface="Noto Sans"/>
                <a:cs typeface="Noto Sans"/>
                <a:sym typeface="Noto Sans"/>
              </a:rPr>
              <a:t>Again, </a:t>
            </a:r>
            <a:r>
              <a:rPr lang="en-US" sz="1600">
                <a:solidFill>
                  <a:srgbClr val="1F2937"/>
                </a:solidFill>
                <a:latin typeface="Noto Sans"/>
                <a:ea typeface="Noto Sans"/>
                <a:cs typeface="Noto Sans"/>
                <a:sym typeface="Noto Sans"/>
              </a:rPr>
              <a:t>the </a:t>
            </a:r>
            <a:r>
              <a:rPr b="1" lang="en-US" sz="1600">
                <a:solidFill>
                  <a:srgbClr val="C0392B"/>
                </a:solidFill>
                <a:latin typeface="Noto Sans"/>
                <a:ea typeface="Noto Sans"/>
                <a:cs typeface="Noto Sans"/>
                <a:sym typeface="Noto Sans"/>
              </a:rPr>
              <a:t>high-frequency</a:t>
            </a:r>
            <a:r>
              <a:rPr b="1" lang="en-US" sz="1600">
                <a:solidFill>
                  <a:srgbClr val="C0392B"/>
                </a:solidFill>
                <a:latin typeface="Noto Sans"/>
                <a:ea typeface="Noto Sans"/>
                <a:cs typeface="Noto Sans"/>
                <a:sym typeface="Noto Sans"/>
              </a:rPr>
              <a:t> word</a:t>
            </a:r>
            <a:r>
              <a:rPr lang="en-US" sz="1600">
                <a:solidFill>
                  <a:srgbClr val="1F2937"/>
                </a:solidFill>
                <a:latin typeface="Noto Sans"/>
                <a:ea typeface="Noto Sans"/>
                <a:cs typeface="Noto Sans"/>
                <a:sym typeface="Noto Sans"/>
              </a:rPr>
              <a:t> is chosen more often than the </a:t>
            </a:r>
            <a:r>
              <a:rPr b="1" lang="en-US" sz="1600">
                <a:solidFill>
                  <a:srgbClr val="2E6FAC"/>
                </a:solidFill>
                <a:latin typeface="Noto Sans"/>
                <a:ea typeface="Noto Sans"/>
                <a:cs typeface="Noto Sans"/>
                <a:sym typeface="Noto Sans"/>
              </a:rPr>
              <a:t>low-frequency</a:t>
            </a:r>
            <a:r>
              <a:rPr b="1" lang="en-US" sz="1600">
                <a:solidFill>
                  <a:srgbClr val="2E6FAC"/>
                </a:solidFill>
                <a:latin typeface="Noto Sans"/>
                <a:ea typeface="Noto Sans"/>
                <a:cs typeface="Noto Sans"/>
                <a:sym typeface="Noto Sans"/>
              </a:rPr>
              <a:t> one</a:t>
            </a:r>
            <a:r>
              <a:rPr b="1" lang="en-US" sz="1600">
                <a:solidFill>
                  <a:srgbClr val="1F2937"/>
                </a:solidFill>
                <a:latin typeface="Noto Sans"/>
                <a:ea typeface="Noto Sans"/>
                <a:cs typeface="Noto Sans"/>
                <a:sym typeface="Noto Sans"/>
              </a:rPr>
              <a:t> — H1 ✓</a:t>
            </a:r>
            <a:endParaRPr sz="1600">
              <a:solidFill>
                <a:schemeClr val="dk1"/>
              </a:solidFill>
              <a:latin typeface="Noto Sans"/>
              <a:ea typeface="Noto Sans"/>
              <a:cs typeface="Noto Sans"/>
              <a:sym typeface="Noto Sans"/>
            </a:endParaRPr>
          </a:p>
        </p:txBody>
      </p:sp>
      <p:sp>
        <p:nvSpPr>
          <p:cNvPr id="285" name="Google Shape;285;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grpSp>
        <p:nvGrpSpPr>
          <p:cNvPr id="286" name="Google Shape;286;p18"/>
          <p:cNvGrpSpPr/>
          <p:nvPr/>
        </p:nvGrpSpPr>
        <p:grpSpPr>
          <a:xfrm>
            <a:off x="766225" y="3767808"/>
            <a:ext cx="5001004" cy="637860"/>
            <a:chOff x="872309" y="3903350"/>
            <a:chExt cx="4705942" cy="600226"/>
          </a:xfrm>
        </p:grpSpPr>
        <p:pic>
          <p:nvPicPr>
            <p:cNvPr id="287" name="Google Shape;287;p18" title="Screenshot 2026-03-06 at 12.26.51 AM.png"/>
            <p:cNvPicPr preferRelativeResize="0"/>
            <p:nvPr/>
          </p:nvPicPr>
          <p:blipFill rotWithShape="1">
            <a:blip r:embed="rId4">
              <a:alphaModFix/>
            </a:blip>
            <a:srcRect b="13707" l="56896" r="3230" t="46665"/>
            <a:stretch/>
          </p:blipFill>
          <p:spPr>
            <a:xfrm>
              <a:off x="4863750" y="3903350"/>
              <a:ext cx="714501" cy="600225"/>
            </a:xfrm>
            <a:prstGeom prst="rect">
              <a:avLst/>
            </a:prstGeom>
            <a:noFill/>
            <a:ln>
              <a:noFill/>
            </a:ln>
          </p:spPr>
        </p:pic>
        <p:pic>
          <p:nvPicPr>
            <p:cNvPr id="288" name="Google Shape;288;p18" title="Screenshot 2026-03-06 at 12.26.51 AM.png"/>
            <p:cNvPicPr preferRelativeResize="0"/>
            <p:nvPr/>
          </p:nvPicPr>
          <p:blipFill rotWithShape="1">
            <a:blip r:embed="rId4">
              <a:alphaModFix/>
            </a:blip>
            <a:srcRect b="13788" l="5293" r="59956" t="48406"/>
            <a:stretch/>
          </p:blipFill>
          <p:spPr>
            <a:xfrm>
              <a:off x="872309" y="3903350"/>
              <a:ext cx="652681" cy="600225"/>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3" name="Shape 293"/>
        <p:cNvGrpSpPr/>
        <p:nvPr/>
      </p:nvGrpSpPr>
      <p:grpSpPr>
        <a:xfrm>
          <a:off x="0" y="0"/>
          <a:ext cx="0" cy="0"/>
          <a:chOff x="0" y="0"/>
          <a:chExt cx="0" cy="0"/>
        </a:xfrm>
      </p:grpSpPr>
      <p:sp>
        <p:nvSpPr>
          <p:cNvPr id="294" name="Google Shape;294;p19"/>
          <p:cNvSpPr/>
          <p:nvPr/>
        </p:nvSpPr>
        <p:spPr>
          <a:xfrm>
            <a:off x="502920" y="45720"/>
            <a:ext cx="41148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150"/>
              <a:buFont typeface="Arial"/>
              <a:buNone/>
            </a:pPr>
            <a:r>
              <a:rPr b="1" lang="en-US" sz="1150">
                <a:solidFill>
                  <a:srgbClr val="1F2937"/>
                </a:solidFill>
                <a:latin typeface="Arial"/>
                <a:ea typeface="Arial"/>
                <a:cs typeface="Arial"/>
                <a:sym typeface="Arial"/>
              </a:rPr>
              <a:t>RESULTS</a:t>
            </a:r>
            <a:endParaRPr sz="1150">
              <a:solidFill>
                <a:schemeClr val="dk1"/>
              </a:solidFill>
              <a:latin typeface="Calibri"/>
              <a:ea typeface="Calibri"/>
              <a:cs typeface="Calibri"/>
              <a:sym typeface="Calibri"/>
            </a:endParaRPr>
          </a:p>
        </p:txBody>
      </p:sp>
      <p:sp>
        <p:nvSpPr>
          <p:cNvPr id="295" name="Google Shape;295;p19"/>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…but the group difference is not significant</a:t>
            </a:r>
            <a:endParaRPr sz="2800">
              <a:solidFill>
                <a:schemeClr val="dk1"/>
              </a:solidFill>
              <a:latin typeface="Noto Sans"/>
              <a:ea typeface="Noto Sans"/>
              <a:cs typeface="Noto Sans"/>
              <a:sym typeface="Noto Sans"/>
            </a:endParaRPr>
          </a:p>
        </p:txBody>
      </p:sp>
      <p:sp>
        <p:nvSpPr>
          <p:cNvPr id="296" name="Google Shape;296;p19"/>
          <p:cNvSpPr/>
          <p:nvPr/>
        </p:nvSpPr>
        <p:spPr>
          <a:xfrm>
            <a:off x="502920" y="4224528"/>
            <a:ext cx="813816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50"/>
              <a:buFont typeface="Arial"/>
              <a:buNone/>
            </a:pPr>
            <a:r>
              <a:rPr b="1" lang="en-US" sz="1550">
                <a:solidFill>
                  <a:srgbClr val="1F2937"/>
                </a:solidFill>
                <a:latin typeface="Arial"/>
                <a:ea typeface="Arial"/>
                <a:cs typeface="Arial"/>
                <a:sym typeface="Arial"/>
              </a:rPr>
              <a:t>Frequency × group: p = .13</a:t>
            </a:r>
            <a:r>
              <a:rPr lang="en-US" sz="1550">
                <a:solidFill>
                  <a:srgbClr val="1F2937"/>
                </a:solidFill>
                <a:latin typeface="Arial"/>
                <a:ea typeface="Arial"/>
                <a:cs typeface="Arial"/>
                <a:sym typeface="Arial"/>
              </a:rPr>
              <a:t>  </a:t>
            </a:r>
            <a:endParaRPr sz="1550">
              <a:solidFill>
                <a:schemeClr val="dk1"/>
              </a:solidFill>
              <a:latin typeface="Calibri"/>
              <a:ea typeface="Calibri"/>
              <a:cs typeface="Calibri"/>
              <a:sym typeface="Calibri"/>
            </a:endParaRPr>
          </a:p>
        </p:txBody>
      </p:sp>
      <p:sp>
        <p:nvSpPr>
          <p:cNvPr id="297" name="Google Shape;297;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298" name="Google Shape;298;p19"/>
          <p:cNvPicPr preferRelativeResize="0"/>
          <p:nvPr/>
        </p:nvPicPr>
        <p:blipFill>
          <a:blip r:embed="rId3">
            <a:alphaModFix/>
          </a:blip>
          <a:stretch>
            <a:fillRect/>
          </a:stretch>
        </p:blipFill>
        <p:spPr>
          <a:xfrm>
            <a:off x="324625" y="1316415"/>
            <a:ext cx="4063493" cy="2510660"/>
          </a:xfrm>
          <a:prstGeom prst="rect">
            <a:avLst/>
          </a:prstGeom>
          <a:noFill/>
          <a:ln>
            <a:noFill/>
          </a:ln>
        </p:spPr>
      </p:pic>
      <p:pic>
        <p:nvPicPr>
          <p:cNvPr id="299" name="Google Shape;299;p19"/>
          <p:cNvPicPr preferRelativeResize="0"/>
          <p:nvPr/>
        </p:nvPicPr>
        <p:blipFill>
          <a:blip r:embed="rId4">
            <a:alphaModFix/>
          </a:blip>
          <a:stretch>
            <a:fillRect/>
          </a:stretch>
        </p:blipFill>
        <p:spPr>
          <a:xfrm>
            <a:off x="4576354" y="1327472"/>
            <a:ext cx="4064711" cy="25114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4" name="Shape 304"/>
        <p:cNvGrpSpPr/>
        <p:nvPr/>
      </p:nvGrpSpPr>
      <p:grpSpPr>
        <a:xfrm>
          <a:off x="0" y="0"/>
          <a:ext cx="0" cy="0"/>
          <a:chOff x="0" y="0"/>
          <a:chExt cx="0" cy="0"/>
        </a:xfrm>
      </p:grpSpPr>
      <p:sp>
        <p:nvSpPr>
          <p:cNvPr id="305" name="Google Shape;305;p21"/>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Retrieval difficulty drives word choice</a:t>
            </a:r>
            <a:endParaRPr sz="2800">
              <a:solidFill>
                <a:schemeClr val="dk1"/>
              </a:solidFill>
              <a:latin typeface="Noto Sans"/>
              <a:ea typeface="Noto Sans"/>
              <a:cs typeface="Noto Sans"/>
              <a:sym typeface="Noto Sans"/>
            </a:endParaRPr>
          </a:p>
        </p:txBody>
      </p:sp>
      <p:sp>
        <p:nvSpPr>
          <p:cNvPr id="306" name="Google Shape;306;p21"/>
          <p:cNvSpPr txBox="1"/>
          <p:nvPr/>
        </p:nvSpPr>
        <p:spPr>
          <a:xfrm>
            <a:off x="456650" y="2319900"/>
            <a:ext cx="8045700" cy="128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sz="1600">
                <a:solidFill>
                  <a:schemeClr val="dk1"/>
                </a:solidFill>
                <a:latin typeface="Noto Sans"/>
                <a:ea typeface="Noto Sans"/>
                <a:cs typeface="Noto Sans"/>
                <a:sym typeface="Noto Sans"/>
              </a:rPr>
              <a:t>Within bilinguals, </a:t>
            </a:r>
            <a:r>
              <a:rPr b="1" lang="en-US" sz="1600">
                <a:solidFill>
                  <a:schemeClr val="dk1"/>
                </a:solidFill>
                <a:latin typeface="Noto Sans"/>
                <a:ea typeface="Noto Sans"/>
                <a:cs typeface="Noto Sans"/>
                <a:sym typeface="Noto Sans"/>
              </a:rPr>
              <a:t>dominance mattered</a:t>
            </a:r>
            <a:r>
              <a:rPr lang="en-US" sz="1600">
                <a:solidFill>
                  <a:schemeClr val="dk1"/>
                </a:solidFill>
                <a:latin typeface="Noto Sans"/>
                <a:ea typeface="Noto Sans"/>
                <a:cs typeface="Noto Sans"/>
                <a:sym typeface="Noto Sans"/>
              </a:rPr>
              <a:t> (</a:t>
            </a:r>
            <a:r>
              <a:rPr i="1" lang="en-US" sz="1600">
                <a:solidFill>
                  <a:schemeClr val="dk1"/>
                </a:solidFill>
                <a:latin typeface="Noto Sans"/>
                <a:ea typeface="Noto Sans"/>
                <a:cs typeface="Noto Sans"/>
                <a:sym typeface="Noto Sans"/>
              </a:rPr>
              <a:t>p</a:t>
            </a:r>
            <a:r>
              <a:rPr lang="en-US" sz="1600">
                <a:solidFill>
                  <a:schemeClr val="dk1"/>
                </a:solidFill>
                <a:latin typeface="Noto Sans"/>
                <a:ea typeface="Noto Sans"/>
                <a:cs typeface="Noto Sans"/>
                <a:sym typeface="Noto Sans"/>
              </a:rPr>
              <a:t> = .018):</a:t>
            </a:r>
            <a:endParaRPr sz="1600">
              <a:solidFill>
                <a:schemeClr val="dk1"/>
              </a:solidFill>
              <a:latin typeface="Noto Sans"/>
              <a:ea typeface="Noto Sans"/>
              <a:cs typeface="Noto Sans"/>
              <a:sym typeface="Noto Sans"/>
            </a:endParaRPr>
          </a:p>
          <a:p>
            <a:pPr indent="-330200" lvl="0" marL="457200" rtl="0" algn="l">
              <a:lnSpc>
                <a:spcPct val="115000"/>
              </a:lnSpc>
              <a:spcBef>
                <a:spcPts val="1200"/>
              </a:spcBef>
              <a:spcAft>
                <a:spcPts val="0"/>
              </a:spcAft>
              <a:buClr>
                <a:schemeClr val="dk1"/>
              </a:buClr>
              <a:buSzPts val="1600"/>
              <a:buFont typeface="Noto Sans"/>
              <a:buChar char="●"/>
            </a:pPr>
            <a:r>
              <a:rPr lang="en-US" sz="1600">
                <a:solidFill>
                  <a:schemeClr val="dk1"/>
                </a:solidFill>
                <a:latin typeface="Noto Sans"/>
                <a:ea typeface="Noto Sans"/>
                <a:cs typeface="Noto Sans"/>
                <a:sym typeface="Noto Sans"/>
              </a:rPr>
              <a:t>Mandarin-dominant → </a:t>
            </a:r>
            <a:r>
              <a:rPr b="1" lang="en-US" sz="1600">
                <a:solidFill>
                  <a:schemeClr val="dk1"/>
                </a:solidFill>
                <a:latin typeface="Noto Sans"/>
                <a:ea typeface="Noto Sans"/>
                <a:cs typeface="Noto Sans"/>
                <a:sym typeface="Noto Sans"/>
              </a:rPr>
              <a:t>larger</a:t>
            </a:r>
            <a:r>
              <a:rPr lang="en-US" sz="1600">
                <a:solidFill>
                  <a:schemeClr val="dk1"/>
                </a:solidFill>
                <a:latin typeface="Noto Sans"/>
                <a:ea typeface="Noto Sans"/>
                <a:cs typeface="Noto Sans"/>
                <a:sym typeface="Noto Sans"/>
              </a:rPr>
              <a:t> frequency effect</a:t>
            </a:r>
            <a:endParaRPr sz="1600">
              <a:solidFill>
                <a:schemeClr val="dk1"/>
              </a:solidFill>
              <a:latin typeface="Noto Sans"/>
              <a:ea typeface="Noto Sans"/>
              <a:cs typeface="Noto Sans"/>
              <a:sym typeface="Noto Sans"/>
            </a:endParaRPr>
          </a:p>
          <a:p>
            <a:pPr indent="-330200" lvl="0" marL="457200" rtl="0" algn="l">
              <a:lnSpc>
                <a:spcPct val="115000"/>
              </a:lnSpc>
              <a:spcBef>
                <a:spcPts val="0"/>
              </a:spcBef>
              <a:spcAft>
                <a:spcPts val="0"/>
              </a:spcAft>
              <a:buClr>
                <a:schemeClr val="dk1"/>
              </a:buClr>
              <a:buSzPts val="1600"/>
              <a:buFont typeface="Noto Sans"/>
              <a:buChar char="●"/>
            </a:pPr>
            <a:r>
              <a:rPr lang="en-US" sz="1600">
                <a:solidFill>
                  <a:schemeClr val="dk1"/>
                </a:solidFill>
                <a:latin typeface="Noto Sans"/>
                <a:ea typeface="Noto Sans"/>
                <a:cs typeface="Noto Sans"/>
                <a:sym typeface="Noto Sans"/>
              </a:rPr>
              <a:t>English-dominant → </a:t>
            </a:r>
            <a:r>
              <a:rPr b="1" lang="en-US" sz="1600">
                <a:solidFill>
                  <a:schemeClr val="dk1"/>
                </a:solidFill>
                <a:latin typeface="Noto Sans"/>
                <a:ea typeface="Noto Sans"/>
                <a:cs typeface="Noto Sans"/>
                <a:sym typeface="Noto Sans"/>
              </a:rPr>
              <a:t>smaller</a:t>
            </a:r>
            <a:r>
              <a:rPr lang="en-US" sz="1600">
                <a:solidFill>
                  <a:schemeClr val="dk1"/>
                </a:solidFill>
                <a:latin typeface="Noto Sans"/>
                <a:ea typeface="Noto Sans"/>
                <a:cs typeface="Noto Sans"/>
                <a:sym typeface="Noto Sans"/>
              </a:rPr>
              <a:t> frequency effect</a:t>
            </a:r>
            <a:endParaRPr sz="1600">
              <a:solidFill>
                <a:schemeClr val="dk1"/>
              </a:solidFill>
              <a:latin typeface="Noto Sans"/>
              <a:ea typeface="Noto Sans"/>
              <a:cs typeface="Noto Sans"/>
              <a:sym typeface="Noto Sans"/>
            </a:endParaRPr>
          </a:p>
          <a:p>
            <a:pPr indent="0" lvl="0" marL="0" rtl="0" algn="l">
              <a:lnSpc>
                <a:spcPct val="115000"/>
              </a:lnSpc>
              <a:spcBef>
                <a:spcPts val="1200"/>
              </a:spcBef>
              <a:spcAft>
                <a:spcPts val="0"/>
              </a:spcAft>
              <a:buNone/>
            </a:pPr>
            <a:r>
              <a:t/>
            </a:r>
            <a:endParaRPr sz="1600">
              <a:solidFill>
                <a:schemeClr val="dk1"/>
              </a:solidFill>
            </a:endParaRPr>
          </a:p>
          <a:p>
            <a:pPr indent="0" lvl="0" marL="0" rtl="0" algn="l">
              <a:lnSpc>
                <a:spcPct val="115000"/>
              </a:lnSpc>
              <a:spcBef>
                <a:spcPts val="1200"/>
              </a:spcBef>
              <a:spcAft>
                <a:spcPts val="0"/>
              </a:spcAft>
              <a:buNone/>
            </a:pPr>
            <a:r>
              <a:t/>
            </a:r>
            <a:endParaRPr b="1" sz="1600">
              <a:solidFill>
                <a:schemeClr val="dk1"/>
              </a:solidFill>
            </a:endParaRPr>
          </a:p>
          <a:p>
            <a:pPr indent="0" lvl="0" marL="0" rtl="0" algn="l">
              <a:lnSpc>
                <a:spcPct val="115000"/>
              </a:lnSpc>
              <a:spcBef>
                <a:spcPts val="1200"/>
              </a:spcBef>
              <a:spcAft>
                <a:spcPts val="1200"/>
              </a:spcAft>
              <a:buNone/>
            </a:pPr>
            <a:r>
              <a:t/>
            </a:r>
            <a:endParaRPr sz="1600">
              <a:solidFill>
                <a:schemeClr val="dk1"/>
              </a:solidFill>
              <a:latin typeface="Noto Sans"/>
              <a:ea typeface="Noto Sans"/>
              <a:cs typeface="Noto Sans"/>
              <a:sym typeface="Noto Sans"/>
            </a:endParaRPr>
          </a:p>
        </p:txBody>
      </p:sp>
      <p:sp>
        <p:nvSpPr>
          <p:cNvPr id="307" name="Google Shape;307;p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308" name="Google Shape;308;p21"/>
          <p:cNvSpPr txBox="1"/>
          <p:nvPr/>
        </p:nvSpPr>
        <p:spPr>
          <a:xfrm>
            <a:off x="479850" y="1055163"/>
            <a:ext cx="8184300" cy="115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600">
                <a:solidFill>
                  <a:schemeClr val="dk1"/>
                </a:solidFill>
                <a:latin typeface="Noto Sans"/>
                <a:ea typeface="Noto Sans"/>
                <a:cs typeface="Noto Sans"/>
                <a:sym typeface="Noto Sans"/>
              </a:rPr>
              <a:t>Bilinguals are not one group</a:t>
            </a:r>
            <a:endParaRPr b="1" sz="1600">
              <a:solidFill>
                <a:schemeClr val="dk1"/>
              </a:solidFill>
              <a:latin typeface="Noto Sans"/>
              <a:ea typeface="Noto Sans"/>
              <a:cs typeface="Noto Sans"/>
              <a:sym typeface="Noto Sans"/>
            </a:endParaRPr>
          </a:p>
          <a:p>
            <a:pPr indent="0" lvl="0" marL="0" rtl="0" algn="l">
              <a:lnSpc>
                <a:spcPct val="115000"/>
              </a:lnSpc>
              <a:spcBef>
                <a:spcPts val="1200"/>
              </a:spcBef>
              <a:spcAft>
                <a:spcPts val="1200"/>
              </a:spcAft>
              <a:buNone/>
            </a:pPr>
            <a:r>
              <a:rPr lang="en-US" sz="1600">
                <a:solidFill>
                  <a:schemeClr val="dk1"/>
                </a:solidFill>
                <a:latin typeface="Noto Sans"/>
                <a:ea typeface="Noto Sans"/>
                <a:cs typeface="Noto Sans"/>
                <a:sym typeface="Noto Sans"/>
              </a:rPr>
              <a:t>"Bilingual" is not a categorical variable — our sample ranges from US-born speakers to recent arrivals from China, differing in dominance and retrieval cost.</a:t>
            </a:r>
            <a:endParaRPr sz="1600">
              <a:latin typeface="Noto Sans"/>
              <a:ea typeface="Noto Sans"/>
              <a:cs typeface="Noto Sans"/>
              <a:sym typeface="Noto Sans"/>
            </a:endParaRPr>
          </a:p>
        </p:txBody>
      </p:sp>
      <p:sp>
        <p:nvSpPr>
          <p:cNvPr id="309" name="Google Shape;309;p21"/>
          <p:cNvSpPr txBox="1"/>
          <p:nvPr/>
        </p:nvSpPr>
        <p:spPr>
          <a:xfrm>
            <a:off x="410450" y="3699475"/>
            <a:ext cx="8138100" cy="71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600">
                <a:solidFill>
                  <a:schemeClr val="dk1"/>
                </a:solidFill>
                <a:latin typeface="Noto Sans"/>
                <a:ea typeface="Noto Sans"/>
                <a:cs typeface="Noto Sans"/>
                <a:sym typeface="Noto Sans"/>
              </a:rPr>
              <a:t>The task was in English — so speakers working in their weaker language, where retrieval costs most, leaned hardest on high-frequency words.</a:t>
            </a:r>
            <a:endParaRPr sz="1600">
              <a:latin typeface="Noto Sans"/>
              <a:ea typeface="Noto Sans"/>
              <a:cs typeface="Noto Sans"/>
              <a:sym typeface="No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4" name="Shape 314"/>
        <p:cNvGrpSpPr/>
        <p:nvPr/>
      </p:nvGrpSpPr>
      <p:grpSpPr>
        <a:xfrm>
          <a:off x="0" y="0"/>
          <a:ext cx="0" cy="0"/>
          <a:chOff x="0" y="0"/>
          <a:chExt cx="0" cy="0"/>
        </a:xfrm>
      </p:grpSpPr>
      <p:sp>
        <p:nvSpPr>
          <p:cNvPr id="315" name="Google Shape;315;g3f9798291e9_0_225"/>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Future steps</a:t>
            </a:r>
            <a:endParaRPr sz="2800">
              <a:solidFill>
                <a:schemeClr val="dk1"/>
              </a:solidFill>
              <a:latin typeface="Noto Sans"/>
              <a:ea typeface="Noto Sans"/>
              <a:cs typeface="Noto Sans"/>
              <a:sym typeface="Noto Sans"/>
            </a:endParaRPr>
          </a:p>
        </p:txBody>
      </p:sp>
      <p:sp>
        <p:nvSpPr>
          <p:cNvPr id="316" name="Google Shape;316;g3f9798291e9_0_225"/>
          <p:cNvSpPr txBox="1"/>
          <p:nvPr/>
        </p:nvSpPr>
        <p:spPr>
          <a:xfrm>
            <a:off x="502925" y="2625525"/>
            <a:ext cx="8471400" cy="115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1600">
                <a:solidFill>
                  <a:schemeClr val="dk1"/>
                </a:solidFill>
                <a:latin typeface="Noto Sans"/>
                <a:ea typeface="Noto Sans"/>
                <a:cs typeface="Noto Sans"/>
                <a:sym typeface="Noto Sans"/>
              </a:rPr>
              <a:t>Need naturalistic measures</a:t>
            </a:r>
            <a:endParaRPr sz="1600">
              <a:solidFill>
                <a:schemeClr val="dk1"/>
              </a:solidFill>
              <a:latin typeface="Noto Sans"/>
              <a:ea typeface="Noto Sans"/>
              <a:cs typeface="Noto Sans"/>
              <a:sym typeface="Noto Sans"/>
            </a:endParaRPr>
          </a:p>
          <a:p>
            <a:pPr indent="0" lvl="0" marL="0" rtl="0" algn="l">
              <a:lnSpc>
                <a:spcPct val="115000"/>
              </a:lnSpc>
              <a:spcBef>
                <a:spcPts val="1200"/>
              </a:spcBef>
              <a:spcAft>
                <a:spcPts val="1200"/>
              </a:spcAft>
              <a:buNone/>
            </a:pPr>
            <a:r>
              <a:rPr lang="en-US" sz="1600">
                <a:solidFill>
                  <a:schemeClr val="dk1"/>
                </a:solidFill>
                <a:latin typeface="Noto Sans"/>
                <a:ea typeface="Noto Sans"/>
                <a:cs typeface="Noto Sans"/>
                <a:sym typeface="Noto Sans"/>
              </a:rPr>
              <a:t>real vocabulary, real usage histories, and corpus-based frequency estimates for each language.</a:t>
            </a:r>
            <a:endParaRPr sz="1600">
              <a:solidFill>
                <a:schemeClr val="dk1"/>
              </a:solidFill>
              <a:latin typeface="Noto Sans"/>
              <a:ea typeface="Noto Sans"/>
              <a:cs typeface="Noto Sans"/>
              <a:sym typeface="Noto Sans"/>
            </a:endParaRPr>
          </a:p>
        </p:txBody>
      </p:sp>
      <p:sp>
        <p:nvSpPr>
          <p:cNvPr id="317" name="Google Shape;317;g3f9798291e9_0_225"/>
          <p:cNvSpPr txBox="1"/>
          <p:nvPr/>
        </p:nvSpPr>
        <p:spPr>
          <a:xfrm>
            <a:off x="502925" y="3853225"/>
            <a:ext cx="84714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600">
                <a:solidFill>
                  <a:srgbClr val="303030"/>
                </a:solidFill>
                <a:latin typeface="Noto Sans"/>
                <a:ea typeface="Noto Sans"/>
                <a:cs typeface="Noto Sans"/>
                <a:sym typeface="Noto Sans"/>
              </a:rPr>
              <a:t>Other populations and contexts that raise retrieval demands</a:t>
            </a:r>
            <a:endParaRPr sz="1600">
              <a:solidFill>
                <a:srgbClr val="303030"/>
              </a:solidFill>
              <a:latin typeface="Noto Sans"/>
              <a:ea typeface="Noto Sans"/>
              <a:cs typeface="Noto Sans"/>
              <a:sym typeface="Noto Sans"/>
            </a:endParaRPr>
          </a:p>
        </p:txBody>
      </p:sp>
      <p:sp>
        <p:nvSpPr>
          <p:cNvPr id="318" name="Google Shape;318;g3f9798291e9_0_2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319" name="Google Shape;319;g3f9798291e9_0_225"/>
          <p:cNvSpPr txBox="1"/>
          <p:nvPr/>
        </p:nvSpPr>
        <p:spPr>
          <a:xfrm>
            <a:off x="502925" y="941825"/>
            <a:ext cx="8471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a:solidFill>
                  <a:schemeClr val="dk1"/>
                </a:solidFill>
                <a:latin typeface="Noto Sans"/>
                <a:ea typeface="Noto Sans"/>
                <a:cs typeface="Noto Sans"/>
                <a:sym typeface="Noto Sans"/>
              </a:rPr>
              <a:t>Equal training, so this isn't about word histories.</a:t>
            </a:r>
            <a:r>
              <a:rPr lang="en-US" sz="1600">
                <a:solidFill>
                  <a:schemeClr val="dk1"/>
                </a:solidFill>
                <a:latin typeface="Noto Sans"/>
                <a:ea typeface="Noto Sans"/>
                <a:cs typeface="Noto Sans"/>
                <a:sym typeface="Noto Sans"/>
              </a:rPr>
              <a:t> Everyone learned the same words the same number of times — differences in lifetime usage of </a:t>
            </a:r>
            <a:r>
              <a:rPr i="1" lang="en-US" sz="1600">
                <a:solidFill>
                  <a:schemeClr val="dk1"/>
                </a:solidFill>
                <a:latin typeface="Noto Sans"/>
                <a:ea typeface="Noto Sans"/>
                <a:cs typeface="Noto Sans"/>
                <a:sym typeface="Noto Sans"/>
              </a:rPr>
              <a:t>these</a:t>
            </a:r>
            <a:r>
              <a:rPr lang="en-US" sz="1600">
                <a:solidFill>
                  <a:schemeClr val="dk1"/>
                </a:solidFill>
                <a:latin typeface="Noto Sans"/>
                <a:ea typeface="Noto Sans"/>
                <a:cs typeface="Noto Sans"/>
                <a:sym typeface="Noto Sans"/>
              </a:rPr>
              <a:t> words can't explain the group difference.</a:t>
            </a:r>
            <a:endParaRPr sz="1600">
              <a:latin typeface="Noto Sans"/>
              <a:ea typeface="Noto Sans"/>
              <a:cs typeface="Noto Sans"/>
              <a:sym typeface="Noto Sans"/>
            </a:endParaRPr>
          </a:p>
        </p:txBody>
      </p:sp>
      <p:sp>
        <p:nvSpPr>
          <p:cNvPr id="320" name="Google Shape;320;g3f9798291e9_0_225"/>
          <p:cNvSpPr txBox="1"/>
          <p:nvPr/>
        </p:nvSpPr>
        <p:spPr>
          <a:xfrm>
            <a:off x="449825" y="1971025"/>
            <a:ext cx="84714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600">
                <a:solidFill>
                  <a:schemeClr val="dk1"/>
                </a:solidFill>
                <a:latin typeface="Noto Sans"/>
                <a:ea typeface="Noto Sans"/>
                <a:cs typeface="Noto Sans"/>
                <a:sym typeface="Noto Sans"/>
              </a:rPr>
              <a:t> Cross-language competition survives this control</a:t>
            </a:r>
            <a:endParaRPr sz="1600">
              <a:latin typeface="Noto Sans"/>
              <a:ea typeface="Noto Sans"/>
              <a:cs typeface="Noto Sans"/>
              <a:sym typeface="Noto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5" name="Shape 325"/>
        <p:cNvGrpSpPr/>
        <p:nvPr/>
      </p:nvGrpSpPr>
      <p:grpSpPr>
        <a:xfrm>
          <a:off x="0" y="0"/>
          <a:ext cx="0" cy="0"/>
          <a:chOff x="0" y="0"/>
          <a:chExt cx="0" cy="0"/>
        </a:xfrm>
      </p:grpSpPr>
      <p:sp>
        <p:nvSpPr>
          <p:cNvPr id="326" name="Google Shape;326;p20"/>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Takeaways</a:t>
            </a:r>
            <a:endParaRPr sz="2800">
              <a:solidFill>
                <a:schemeClr val="dk1"/>
              </a:solidFill>
              <a:latin typeface="Noto Sans"/>
              <a:ea typeface="Noto Sans"/>
              <a:cs typeface="Noto Sans"/>
              <a:sym typeface="Noto Sans"/>
            </a:endParaRPr>
          </a:p>
        </p:txBody>
      </p:sp>
      <p:sp>
        <p:nvSpPr>
          <p:cNvPr id="327" name="Google Shape;327;p20"/>
          <p:cNvSpPr/>
          <p:nvPr/>
        </p:nvSpPr>
        <p:spPr>
          <a:xfrm>
            <a:off x="493814" y="962887"/>
            <a:ext cx="8138100" cy="1458300"/>
          </a:xfrm>
          <a:prstGeom prst="rect">
            <a:avLst/>
          </a:prstGeom>
          <a:noFill/>
          <a:ln>
            <a:noFill/>
          </a:ln>
        </p:spPr>
        <p:txBody>
          <a:bodyPr anchorCtr="0" anchor="t" bIns="0" lIns="0" spcFirstLastPara="1" rIns="0" wrap="square" tIns="0">
            <a:noAutofit/>
          </a:bodyPr>
          <a:lstStyle/>
          <a:p>
            <a:pPr indent="-330200" lvl="0" marL="457200" marR="0" rtl="0" algn="l">
              <a:lnSpc>
                <a:spcPct val="115000"/>
              </a:lnSpc>
              <a:spcBef>
                <a:spcPts val="0"/>
              </a:spcBef>
              <a:spcAft>
                <a:spcPts val="0"/>
              </a:spcAft>
              <a:buSzPts val="1600"/>
              <a:buFont typeface="Noto Sans"/>
              <a:buChar char="●"/>
            </a:pPr>
            <a:r>
              <a:rPr b="1" lang="en-US" sz="1600">
                <a:solidFill>
                  <a:srgbClr val="E3625B"/>
                </a:solidFill>
                <a:latin typeface="Noto Sans"/>
                <a:ea typeface="Noto Sans"/>
                <a:cs typeface="Noto Sans"/>
                <a:sym typeface="Noto Sans"/>
              </a:rPr>
              <a:t>H1 </a:t>
            </a:r>
            <a:r>
              <a:rPr b="1" lang="en-US" sz="1600">
                <a:solidFill>
                  <a:srgbClr val="E3625B"/>
                </a:solidFill>
                <a:latin typeface="Noto Sans"/>
                <a:ea typeface="Noto Sans"/>
                <a:cs typeface="Noto Sans"/>
                <a:sym typeface="Noto Sans"/>
              </a:rPr>
              <a:t>✓ </a:t>
            </a:r>
            <a:r>
              <a:rPr lang="en-US" sz="1600">
                <a:solidFill>
                  <a:srgbClr val="1F2937"/>
                </a:solidFill>
                <a:latin typeface="Noto Sans"/>
                <a:ea typeface="Noto Sans"/>
                <a:cs typeface="Noto Sans"/>
                <a:sym typeface="Noto Sans"/>
              </a:rPr>
              <a:t>All participants</a:t>
            </a:r>
            <a:r>
              <a:rPr b="1" lang="en-US" sz="1600">
                <a:solidFill>
                  <a:srgbClr val="2E6FAC"/>
                </a:solidFill>
                <a:latin typeface="Noto Sans"/>
                <a:ea typeface="Noto Sans"/>
                <a:cs typeface="Noto Sans"/>
                <a:sym typeface="Noto Sans"/>
              </a:rPr>
              <a:t> </a:t>
            </a:r>
            <a:r>
              <a:rPr lang="en-US" sz="1600">
                <a:solidFill>
                  <a:srgbClr val="1F2937"/>
                </a:solidFill>
                <a:latin typeface="Noto Sans"/>
                <a:ea typeface="Noto Sans"/>
                <a:cs typeface="Noto Sans"/>
                <a:sym typeface="Noto Sans"/>
              </a:rPr>
              <a:t>choose </a:t>
            </a:r>
            <a:r>
              <a:rPr b="1" lang="en-US" sz="1600">
                <a:solidFill>
                  <a:srgbClr val="1F2937"/>
                </a:solidFill>
                <a:latin typeface="Noto Sans"/>
                <a:ea typeface="Noto Sans"/>
                <a:cs typeface="Noto Sans"/>
                <a:sym typeface="Noto Sans"/>
              </a:rPr>
              <a:t>easier words over more precise ones, </a:t>
            </a:r>
            <a:r>
              <a:rPr lang="en-US" sz="1600">
                <a:solidFill>
                  <a:srgbClr val="1F2937"/>
                </a:solidFill>
                <a:latin typeface="Noto Sans"/>
                <a:ea typeface="Noto Sans"/>
                <a:cs typeface="Noto Sans"/>
                <a:sym typeface="Noto Sans"/>
              </a:rPr>
              <a:t>whether you speak one language or two </a:t>
            </a:r>
            <a:endParaRPr sz="1600">
              <a:solidFill>
                <a:srgbClr val="1F2937"/>
              </a:solidFill>
              <a:latin typeface="Noto Sans"/>
              <a:ea typeface="Noto Sans"/>
              <a:cs typeface="Noto Sans"/>
              <a:sym typeface="Noto Sans"/>
            </a:endParaRPr>
          </a:p>
          <a:p>
            <a:pPr indent="-330200" lvl="0" marL="457200" marR="0" rtl="0" algn="l">
              <a:lnSpc>
                <a:spcPct val="115000"/>
              </a:lnSpc>
              <a:spcBef>
                <a:spcPts val="0"/>
              </a:spcBef>
              <a:spcAft>
                <a:spcPts val="0"/>
              </a:spcAft>
              <a:buSzPts val="1600"/>
              <a:buFont typeface="Noto Sans"/>
              <a:buChar char="●"/>
            </a:pPr>
            <a:r>
              <a:rPr b="1" lang="en-US" sz="1600">
                <a:solidFill>
                  <a:srgbClr val="679E99"/>
                </a:solidFill>
                <a:latin typeface="Noto Sans"/>
                <a:ea typeface="Noto Sans"/>
                <a:cs typeface="Noto Sans"/>
                <a:sym typeface="Noto Sans"/>
              </a:rPr>
              <a:t>H2 ?</a:t>
            </a:r>
            <a:r>
              <a:rPr lang="en-US" sz="1600">
                <a:solidFill>
                  <a:srgbClr val="1F2937"/>
                </a:solidFill>
                <a:latin typeface="Noto Sans"/>
                <a:ea typeface="Noto Sans"/>
                <a:cs typeface="Noto Sans"/>
                <a:sym typeface="Noto Sans"/>
              </a:rPr>
              <a:t> Bilinguals trend toward a stronger pull, but the difference isn’t significant</a:t>
            </a:r>
            <a:endParaRPr sz="1600">
              <a:solidFill>
                <a:srgbClr val="1F2937"/>
              </a:solidFill>
              <a:latin typeface="Noto Sans"/>
              <a:ea typeface="Noto Sans"/>
              <a:cs typeface="Noto Sans"/>
              <a:sym typeface="Noto Sans"/>
            </a:endParaRPr>
          </a:p>
        </p:txBody>
      </p:sp>
      <p:sp>
        <p:nvSpPr>
          <p:cNvPr id="328" name="Google Shape;328;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329" name="Google Shape;329;p20"/>
          <p:cNvPicPr preferRelativeResize="0"/>
          <p:nvPr/>
        </p:nvPicPr>
        <p:blipFill>
          <a:blip r:embed="rId3">
            <a:alphaModFix/>
          </a:blip>
          <a:stretch>
            <a:fillRect/>
          </a:stretch>
        </p:blipFill>
        <p:spPr>
          <a:xfrm>
            <a:off x="1189239" y="2117137"/>
            <a:ext cx="3398125" cy="2099558"/>
          </a:xfrm>
          <a:prstGeom prst="rect">
            <a:avLst/>
          </a:prstGeom>
          <a:noFill/>
          <a:ln>
            <a:noFill/>
          </a:ln>
        </p:spPr>
      </p:pic>
      <p:pic>
        <p:nvPicPr>
          <p:cNvPr id="330" name="Google Shape;330;p20"/>
          <p:cNvPicPr preferRelativeResize="0"/>
          <p:nvPr/>
        </p:nvPicPr>
        <p:blipFill>
          <a:blip r:embed="rId4">
            <a:alphaModFix/>
          </a:blip>
          <a:stretch>
            <a:fillRect/>
          </a:stretch>
        </p:blipFill>
        <p:spPr>
          <a:xfrm>
            <a:off x="4744794" y="2126384"/>
            <a:ext cx="3399144" cy="210017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3f6beea9a70_0_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336" name="Google Shape;336;g3f6beea9a70_0_0"/>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Arial"/>
              <a:buNone/>
            </a:pPr>
            <a:r>
              <a:rPr b="1" lang="en-US" sz="2800">
                <a:solidFill>
                  <a:srgbClr val="1F2937"/>
                </a:solidFill>
                <a:latin typeface="Noto Sans"/>
                <a:ea typeface="Noto Sans"/>
                <a:cs typeface="Noto Sans"/>
                <a:sym typeface="Noto Sans"/>
              </a:rPr>
              <a:t>References</a:t>
            </a:r>
            <a:endParaRPr sz="2800">
              <a:solidFill>
                <a:schemeClr val="dk1"/>
              </a:solidFill>
              <a:latin typeface="Noto Sans"/>
              <a:ea typeface="Noto Sans"/>
              <a:cs typeface="Noto Sans"/>
              <a:sym typeface="Noto Sans"/>
            </a:endParaRPr>
          </a:p>
        </p:txBody>
      </p:sp>
      <p:sp>
        <p:nvSpPr>
          <p:cNvPr id="337" name="Google Shape;337;g3f6beea9a70_0_0"/>
          <p:cNvSpPr txBox="1"/>
          <p:nvPr/>
        </p:nvSpPr>
        <p:spPr>
          <a:xfrm>
            <a:off x="535100" y="941825"/>
            <a:ext cx="8106000" cy="954300"/>
          </a:xfrm>
          <a:prstGeom prst="rect">
            <a:avLst/>
          </a:prstGeom>
          <a:noFill/>
          <a:ln>
            <a:noFill/>
          </a:ln>
        </p:spPr>
        <p:txBody>
          <a:bodyPr anchorCtr="0" anchor="t" bIns="91425" lIns="91425" spcFirstLastPara="1" rIns="91425" wrap="square" tIns="91425">
            <a:spAutoFit/>
          </a:bodyPr>
          <a:lstStyle/>
          <a:p>
            <a:pPr indent="-374904" lvl="0" marL="374904" rtl="0" algn="l">
              <a:spcBef>
                <a:spcPts val="0"/>
              </a:spcBef>
              <a:spcAft>
                <a:spcPts val="0"/>
              </a:spcAft>
              <a:buNone/>
            </a:pPr>
            <a:r>
              <a:rPr lang="en-US" sz="1000">
                <a:solidFill>
                  <a:srgbClr val="222222"/>
                </a:solidFill>
                <a:highlight>
                  <a:srgbClr val="FFFFFF"/>
                </a:highlight>
                <a:latin typeface="Noto Sans"/>
                <a:ea typeface="Noto Sans"/>
                <a:cs typeface="Noto Sans"/>
                <a:sym typeface="Noto Sans"/>
              </a:rPr>
              <a:t>Koranda, M. J., Zettersten, M., &amp; MacDonald, M. C. (2022). Good-enough production: Selecting easier words instead of more accurate ones. </a:t>
            </a:r>
            <a:r>
              <a:rPr i="1" lang="en-US" sz="1000">
                <a:solidFill>
                  <a:srgbClr val="222222"/>
                </a:solidFill>
                <a:highlight>
                  <a:srgbClr val="FFFFFF"/>
                </a:highlight>
                <a:latin typeface="Noto Sans"/>
                <a:ea typeface="Noto Sans"/>
                <a:cs typeface="Noto Sans"/>
                <a:sym typeface="Noto Sans"/>
              </a:rPr>
              <a:t>Psychological Science</a:t>
            </a:r>
            <a:r>
              <a:rPr lang="en-US" sz="1000">
                <a:solidFill>
                  <a:srgbClr val="222222"/>
                </a:solidFill>
                <a:highlight>
                  <a:srgbClr val="FFFFFF"/>
                </a:highlight>
                <a:latin typeface="Noto Sans"/>
                <a:ea typeface="Noto Sans"/>
                <a:cs typeface="Noto Sans"/>
                <a:sym typeface="Noto Sans"/>
              </a:rPr>
              <a:t>, </a:t>
            </a:r>
            <a:r>
              <a:rPr i="1" lang="en-US" sz="1000">
                <a:solidFill>
                  <a:srgbClr val="222222"/>
                </a:solidFill>
                <a:highlight>
                  <a:srgbClr val="FFFFFF"/>
                </a:highlight>
                <a:latin typeface="Noto Sans"/>
                <a:ea typeface="Noto Sans"/>
                <a:cs typeface="Noto Sans"/>
                <a:sym typeface="Noto Sans"/>
              </a:rPr>
              <a:t>33</a:t>
            </a:r>
            <a:r>
              <a:rPr lang="en-US" sz="1000">
                <a:solidFill>
                  <a:srgbClr val="222222"/>
                </a:solidFill>
                <a:highlight>
                  <a:srgbClr val="FFFFFF"/>
                </a:highlight>
                <a:latin typeface="Noto Sans"/>
                <a:ea typeface="Noto Sans"/>
                <a:cs typeface="Noto Sans"/>
                <a:sym typeface="Noto Sans"/>
              </a:rPr>
              <a:t>(9), 1440-1451.</a:t>
            </a:r>
            <a:endParaRPr sz="1000">
              <a:solidFill>
                <a:srgbClr val="222222"/>
              </a:solidFill>
              <a:highlight>
                <a:srgbClr val="FFFFFF"/>
              </a:highlight>
              <a:latin typeface="Noto Sans"/>
              <a:ea typeface="Noto Sans"/>
              <a:cs typeface="Noto Sans"/>
              <a:sym typeface="Noto Sans"/>
            </a:endParaRPr>
          </a:p>
          <a:p>
            <a:pPr indent="-374904" lvl="0" marL="374904" rtl="0" algn="l">
              <a:spcBef>
                <a:spcPts val="0"/>
              </a:spcBef>
              <a:spcAft>
                <a:spcPts val="0"/>
              </a:spcAft>
              <a:buNone/>
            </a:pPr>
            <a:r>
              <a:rPr lang="en-US" sz="1000">
                <a:solidFill>
                  <a:srgbClr val="222222"/>
                </a:solidFill>
                <a:highlight>
                  <a:srgbClr val="FFFFFF"/>
                </a:highlight>
                <a:latin typeface="Noto Sans"/>
                <a:ea typeface="Noto Sans"/>
                <a:cs typeface="Noto Sans"/>
                <a:sym typeface="Noto Sans"/>
              </a:rPr>
              <a:t>Gollan, T. H., Montoya, R. I., Cera, C., &amp; Sandoval, T. C. (2008). More use almost always means a smaller frequency effect: Aging, bilingualism, and the weaker links hypothesis. </a:t>
            </a:r>
            <a:r>
              <a:rPr i="1" lang="en-US" sz="1000">
                <a:solidFill>
                  <a:srgbClr val="222222"/>
                </a:solidFill>
                <a:highlight>
                  <a:srgbClr val="FFFFFF"/>
                </a:highlight>
                <a:latin typeface="Noto Sans"/>
                <a:ea typeface="Noto Sans"/>
                <a:cs typeface="Noto Sans"/>
                <a:sym typeface="Noto Sans"/>
              </a:rPr>
              <a:t>Journal of memory and language</a:t>
            </a:r>
            <a:r>
              <a:rPr lang="en-US" sz="1000">
                <a:solidFill>
                  <a:srgbClr val="222222"/>
                </a:solidFill>
                <a:highlight>
                  <a:srgbClr val="FFFFFF"/>
                </a:highlight>
                <a:latin typeface="Noto Sans"/>
                <a:ea typeface="Noto Sans"/>
                <a:cs typeface="Noto Sans"/>
                <a:sym typeface="Noto Sans"/>
              </a:rPr>
              <a:t>, </a:t>
            </a:r>
            <a:r>
              <a:rPr i="1" lang="en-US" sz="1000">
                <a:solidFill>
                  <a:srgbClr val="222222"/>
                </a:solidFill>
                <a:highlight>
                  <a:srgbClr val="FFFFFF"/>
                </a:highlight>
                <a:latin typeface="Noto Sans"/>
                <a:ea typeface="Noto Sans"/>
                <a:cs typeface="Noto Sans"/>
                <a:sym typeface="Noto Sans"/>
              </a:rPr>
              <a:t>58</a:t>
            </a:r>
            <a:r>
              <a:rPr lang="en-US" sz="1000">
                <a:solidFill>
                  <a:srgbClr val="222222"/>
                </a:solidFill>
                <a:highlight>
                  <a:srgbClr val="FFFFFF"/>
                </a:highlight>
                <a:latin typeface="Noto Sans"/>
                <a:ea typeface="Noto Sans"/>
                <a:cs typeface="Noto Sans"/>
                <a:sym typeface="Noto Sans"/>
              </a:rPr>
              <a:t>(3), 787-814.</a:t>
            </a:r>
            <a:endParaRPr sz="1000">
              <a:solidFill>
                <a:srgbClr val="222222"/>
              </a:solidFill>
              <a:highlight>
                <a:srgbClr val="FFFFFF"/>
              </a:highlight>
              <a:latin typeface="Noto Sans"/>
              <a:ea typeface="Noto Sans"/>
              <a:cs typeface="Noto Sans"/>
              <a:sym typeface="Noto Sans"/>
            </a:endParaRPr>
          </a:p>
          <a:p>
            <a:pPr indent="-374904" lvl="0" marL="374904" rtl="0" algn="l">
              <a:spcBef>
                <a:spcPts val="0"/>
              </a:spcBef>
              <a:spcAft>
                <a:spcPts val="0"/>
              </a:spcAft>
              <a:buNone/>
            </a:pPr>
            <a:r>
              <a:rPr lang="en-US" sz="1000">
                <a:solidFill>
                  <a:srgbClr val="222222"/>
                </a:solidFill>
                <a:highlight>
                  <a:srgbClr val="FFFFFF"/>
                </a:highlight>
                <a:latin typeface="Noto Sans"/>
                <a:ea typeface="Noto Sans"/>
                <a:cs typeface="Noto Sans"/>
                <a:sym typeface="Noto Sans"/>
              </a:rPr>
              <a:t>Green, D. W. (1998). Mental control of the bilingual lexico-semantic system. </a:t>
            </a:r>
            <a:r>
              <a:rPr i="1" lang="en-US" sz="1000">
                <a:solidFill>
                  <a:srgbClr val="222222"/>
                </a:solidFill>
                <a:highlight>
                  <a:srgbClr val="FFFFFF"/>
                </a:highlight>
                <a:latin typeface="Noto Sans"/>
                <a:ea typeface="Noto Sans"/>
                <a:cs typeface="Noto Sans"/>
                <a:sym typeface="Noto Sans"/>
              </a:rPr>
              <a:t>Bilingualism: Language and cognition</a:t>
            </a:r>
            <a:r>
              <a:rPr lang="en-US" sz="1000">
                <a:solidFill>
                  <a:srgbClr val="222222"/>
                </a:solidFill>
                <a:highlight>
                  <a:srgbClr val="FFFFFF"/>
                </a:highlight>
                <a:latin typeface="Noto Sans"/>
                <a:ea typeface="Noto Sans"/>
                <a:cs typeface="Noto Sans"/>
                <a:sym typeface="Noto Sans"/>
              </a:rPr>
              <a:t>, </a:t>
            </a:r>
            <a:r>
              <a:rPr i="1" lang="en-US" sz="1000">
                <a:solidFill>
                  <a:srgbClr val="222222"/>
                </a:solidFill>
                <a:highlight>
                  <a:srgbClr val="FFFFFF"/>
                </a:highlight>
                <a:latin typeface="Noto Sans"/>
                <a:ea typeface="Noto Sans"/>
                <a:cs typeface="Noto Sans"/>
                <a:sym typeface="Noto Sans"/>
              </a:rPr>
              <a:t>1</a:t>
            </a:r>
            <a:r>
              <a:rPr lang="en-US" sz="1000">
                <a:solidFill>
                  <a:srgbClr val="222222"/>
                </a:solidFill>
                <a:highlight>
                  <a:srgbClr val="FFFFFF"/>
                </a:highlight>
                <a:latin typeface="Noto Sans"/>
                <a:ea typeface="Noto Sans"/>
                <a:cs typeface="Noto Sans"/>
                <a:sym typeface="Noto Sans"/>
              </a:rPr>
              <a:t>(2), 67-81.</a:t>
            </a:r>
            <a:endParaRPr sz="1000">
              <a:solidFill>
                <a:srgbClr val="222222"/>
              </a:solidFill>
              <a:highlight>
                <a:srgbClr val="FFFFFF"/>
              </a:highlight>
              <a:latin typeface="Noto Sans"/>
              <a:ea typeface="Noto Sans"/>
              <a:cs typeface="Noto Sans"/>
              <a:sym typeface="No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 name="Shape 34"/>
        <p:cNvGrpSpPr/>
        <p:nvPr/>
      </p:nvGrpSpPr>
      <p:grpSpPr>
        <a:xfrm>
          <a:off x="0" y="0"/>
          <a:ext cx="0" cy="0"/>
          <a:chOff x="0" y="0"/>
          <a:chExt cx="0" cy="0"/>
        </a:xfrm>
      </p:grpSpPr>
      <p:sp>
        <p:nvSpPr>
          <p:cNvPr id="35" name="Google Shape;35;p2"/>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Two ways to name the same thing</a:t>
            </a:r>
            <a:endParaRPr b="1" sz="2800">
              <a:solidFill>
                <a:schemeClr val="dk1"/>
              </a:solidFill>
              <a:latin typeface="Noto Sans"/>
              <a:ea typeface="Noto Sans"/>
              <a:cs typeface="Noto Sans"/>
              <a:sym typeface="Noto Sans"/>
            </a:endParaRPr>
          </a:p>
        </p:txBody>
      </p:sp>
      <p:pic>
        <p:nvPicPr>
          <p:cNvPr descr="unpacked/ppt/media/image7.jpg" id="36" name="Google Shape;36;p2"/>
          <p:cNvPicPr preferRelativeResize="0"/>
          <p:nvPr/>
        </p:nvPicPr>
        <p:blipFill rotWithShape="1">
          <a:blip r:embed="rId3">
            <a:alphaModFix/>
          </a:blip>
          <a:srcRect b="0" l="0" r="0" t="0"/>
          <a:stretch/>
        </p:blipFill>
        <p:spPr>
          <a:xfrm>
            <a:off x="502920" y="1143000"/>
            <a:ext cx="3931919" cy="2624328"/>
          </a:xfrm>
          <a:prstGeom prst="rect">
            <a:avLst/>
          </a:prstGeom>
          <a:noFill/>
          <a:ln>
            <a:noFill/>
          </a:ln>
        </p:spPr>
      </p:pic>
      <p:sp>
        <p:nvSpPr>
          <p:cNvPr id="37" name="Google Shape;37;p2"/>
          <p:cNvSpPr/>
          <p:nvPr/>
        </p:nvSpPr>
        <p:spPr>
          <a:xfrm>
            <a:off x="4800599" y="1280160"/>
            <a:ext cx="4026877" cy="768448"/>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625B"/>
              </a:buClr>
              <a:buSzPts val="2400"/>
              <a:buFont typeface="Noto Sans Black"/>
              <a:buNone/>
            </a:pPr>
            <a:r>
              <a:rPr b="1" lang="en-US" sz="2400">
                <a:solidFill>
                  <a:srgbClr val="E3625B"/>
                </a:solidFill>
                <a:latin typeface="Noto Sans"/>
                <a:ea typeface="Noto Sans"/>
                <a:cs typeface="Noto Sans"/>
                <a:sym typeface="Noto Sans"/>
              </a:rPr>
              <a:t>“kitten”</a:t>
            </a:r>
            <a:endParaRPr b="1" sz="2400">
              <a:solidFill>
                <a:srgbClr val="E3625B"/>
              </a:solidFill>
              <a:latin typeface="Noto Sans"/>
              <a:ea typeface="Noto Sans"/>
              <a:cs typeface="Noto Sans"/>
              <a:sym typeface="Noto Sans"/>
            </a:endParaRPr>
          </a:p>
          <a:p>
            <a:pPr indent="0" lvl="0" marL="0" marR="0" rtl="0" algn="l">
              <a:spcBef>
                <a:spcPts val="0"/>
              </a:spcBef>
              <a:spcAft>
                <a:spcPts val="0"/>
              </a:spcAft>
              <a:buClr>
                <a:schemeClr val="dk1"/>
              </a:buClr>
              <a:buSzPts val="1400"/>
              <a:buFont typeface="Noto Sans Medium"/>
              <a:buNone/>
            </a:pPr>
            <a:r>
              <a:rPr lang="en-US" sz="1400">
                <a:solidFill>
                  <a:schemeClr val="dk1"/>
                </a:solidFill>
                <a:latin typeface="Noto Sans"/>
                <a:ea typeface="Noto Sans"/>
                <a:cs typeface="Noto Sans"/>
                <a:sym typeface="Noto Sans"/>
              </a:rPr>
              <a:t>more precise — but rarer, harder to retrieve</a:t>
            </a:r>
            <a:endParaRPr>
              <a:latin typeface="Noto Sans"/>
              <a:ea typeface="Noto Sans"/>
              <a:cs typeface="Noto Sans"/>
              <a:sym typeface="Noto Sans"/>
            </a:endParaRPr>
          </a:p>
        </p:txBody>
      </p:sp>
      <p:sp>
        <p:nvSpPr>
          <p:cNvPr id="38" name="Google Shape;38;p2"/>
          <p:cNvSpPr txBox="1"/>
          <p:nvPr/>
        </p:nvSpPr>
        <p:spPr>
          <a:xfrm>
            <a:off x="4709162" y="2140048"/>
            <a:ext cx="4297678" cy="6771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679E99"/>
              </a:buClr>
              <a:buSzPts val="2400"/>
              <a:buFont typeface="Noto Sans Black"/>
              <a:buNone/>
            </a:pPr>
            <a:r>
              <a:rPr b="1" lang="en-US" sz="2400">
                <a:solidFill>
                  <a:srgbClr val="679E99"/>
                </a:solidFill>
                <a:latin typeface="Noto Sans"/>
                <a:ea typeface="Noto Sans"/>
                <a:cs typeface="Noto Sans"/>
                <a:sym typeface="Noto Sans"/>
              </a:rPr>
              <a:t>“cat”</a:t>
            </a:r>
            <a:endParaRPr b="1" sz="2400">
              <a:solidFill>
                <a:srgbClr val="679E99"/>
              </a:solidFill>
              <a:latin typeface="Noto Sans"/>
              <a:ea typeface="Noto Sans"/>
              <a:cs typeface="Noto Sans"/>
              <a:sym typeface="Noto Sans"/>
            </a:endParaRPr>
          </a:p>
          <a:p>
            <a:pPr indent="0" lvl="0" marL="0" marR="0" rtl="0" algn="l">
              <a:spcBef>
                <a:spcPts val="0"/>
              </a:spcBef>
              <a:spcAft>
                <a:spcPts val="0"/>
              </a:spcAft>
              <a:buClr>
                <a:schemeClr val="dk1"/>
              </a:buClr>
              <a:buSzPts val="1400"/>
              <a:buFont typeface="Noto Sans Medium"/>
              <a:buNone/>
            </a:pPr>
            <a:r>
              <a:rPr lang="en-US" sz="1400">
                <a:solidFill>
                  <a:schemeClr val="dk1"/>
                </a:solidFill>
                <a:latin typeface="Noto Sans"/>
                <a:ea typeface="Noto Sans"/>
                <a:cs typeface="Noto Sans"/>
                <a:sym typeface="Noto Sans"/>
              </a:rPr>
              <a:t>less precise — but common, comes to mind fast</a:t>
            </a:r>
            <a:endParaRPr>
              <a:latin typeface="Noto Sans"/>
              <a:ea typeface="Noto Sans"/>
              <a:cs typeface="Noto Sans"/>
              <a:sym typeface="Noto Sans"/>
            </a:endParaRPr>
          </a:p>
        </p:txBody>
      </p:sp>
      <p:sp>
        <p:nvSpPr>
          <p:cNvPr id="39" name="Google Shape;39;p2"/>
          <p:cNvSpPr txBox="1"/>
          <p:nvPr/>
        </p:nvSpPr>
        <p:spPr>
          <a:xfrm>
            <a:off x="1702579" y="4173057"/>
            <a:ext cx="29145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E3625B"/>
                </a:solidFill>
                <a:latin typeface="Noto Sans"/>
                <a:ea typeface="Noto Sans"/>
                <a:cs typeface="Noto Sans"/>
                <a:sym typeface="Noto Sans"/>
              </a:rPr>
              <a:t>Best fitting words</a:t>
            </a:r>
            <a:endParaRPr b="1" sz="2400">
              <a:solidFill>
                <a:srgbClr val="E3625B"/>
              </a:solidFill>
              <a:latin typeface="Noto Sans"/>
              <a:ea typeface="Noto Sans"/>
              <a:cs typeface="Noto Sans"/>
              <a:sym typeface="Noto Sans"/>
            </a:endParaRPr>
          </a:p>
        </p:txBody>
      </p:sp>
      <p:sp>
        <p:nvSpPr>
          <p:cNvPr id="40" name="Google Shape;40;p2"/>
          <p:cNvSpPr txBox="1"/>
          <p:nvPr/>
        </p:nvSpPr>
        <p:spPr>
          <a:xfrm>
            <a:off x="4664088" y="4173057"/>
            <a:ext cx="7131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Noto Sans"/>
                <a:ea typeface="Noto Sans"/>
                <a:cs typeface="Noto Sans"/>
                <a:sym typeface="Noto Sans"/>
              </a:rPr>
              <a:t>Vs.</a:t>
            </a:r>
            <a:endParaRPr b="1" sz="2400">
              <a:solidFill>
                <a:schemeClr val="dk1"/>
              </a:solidFill>
              <a:latin typeface="Noto Sans"/>
              <a:ea typeface="Noto Sans"/>
              <a:cs typeface="Noto Sans"/>
              <a:sym typeface="Noto Sans"/>
            </a:endParaRPr>
          </a:p>
        </p:txBody>
      </p:sp>
      <p:sp>
        <p:nvSpPr>
          <p:cNvPr id="41" name="Google Shape;41;p2"/>
          <p:cNvSpPr txBox="1"/>
          <p:nvPr/>
        </p:nvSpPr>
        <p:spPr>
          <a:xfrm>
            <a:off x="5424111" y="4176025"/>
            <a:ext cx="2017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679E99"/>
                </a:solidFill>
                <a:latin typeface="Noto Sans"/>
                <a:ea typeface="Noto Sans"/>
                <a:cs typeface="Noto Sans"/>
                <a:sym typeface="Noto Sans"/>
              </a:rPr>
              <a:t>Easy words</a:t>
            </a:r>
            <a:endParaRPr b="1" sz="2400">
              <a:solidFill>
                <a:srgbClr val="679E99"/>
              </a:solidFill>
              <a:latin typeface="Noto Sans"/>
              <a:ea typeface="Noto Sans"/>
              <a:cs typeface="Noto Sans"/>
              <a:sym typeface="Noto Sans"/>
            </a:endParaRPr>
          </a:p>
        </p:txBody>
      </p:sp>
      <p:sp>
        <p:nvSpPr>
          <p:cNvPr id="42" name="Google Shape;42;p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 name="Shape 47"/>
        <p:cNvGrpSpPr/>
        <p:nvPr/>
      </p:nvGrpSpPr>
      <p:grpSpPr>
        <a:xfrm>
          <a:off x="0" y="0"/>
          <a:ext cx="0" cy="0"/>
          <a:chOff x="0" y="0"/>
          <a:chExt cx="0" cy="0"/>
        </a:xfrm>
      </p:grpSpPr>
      <p:sp>
        <p:nvSpPr>
          <p:cNvPr id="48" name="Google Shape;48;p3"/>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Speakers sometimes choose easier, but less accurate, words</a:t>
            </a:r>
            <a:endParaRPr b="1" sz="2800">
              <a:solidFill>
                <a:schemeClr val="dk1"/>
              </a:solidFill>
              <a:latin typeface="Noto Sans"/>
              <a:ea typeface="Noto Sans"/>
              <a:cs typeface="Noto Sans"/>
              <a:sym typeface="Noto Sans"/>
            </a:endParaRPr>
          </a:p>
        </p:txBody>
      </p:sp>
      <p:sp>
        <p:nvSpPr>
          <p:cNvPr id="49" name="Google Shape;49;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50" name="Google Shape;50;p3"/>
          <p:cNvSpPr txBox="1"/>
          <p:nvPr/>
        </p:nvSpPr>
        <p:spPr>
          <a:xfrm>
            <a:off x="502925" y="1251300"/>
            <a:ext cx="7641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800">
                <a:solidFill>
                  <a:schemeClr val="dk1"/>
                </a:solidFill>
                <a:latin typeface="Noto Sans"/>
                <a:ea typeface="Noto Sans"/>
                <a:cs typeface="Noto Sans"/>
                <a:sym typeface="Noto Sans"/>
              </a:rPr>
              <a:t>Prior work finds speakers reliably choose </a:t>
            </a:r>
            <a:r>
              <a:rPr i="1" lang="en-US" sz="1800">
                <a:solidFill>
                  <a:schemeClr val="dk1"/>
                </a:solidFill>
                <a:latin typeface="Noto Sans"/>
                <a:ea typeface="Noto Sans"/>
                <a:cs typeface="Noto Sans"/>
                <a:sym typeface="Noto Sans"/>
              </a:rPr>
              <a:t>cat</a:t>
            </a:r>
            <a:r>
              <a:rPr lang="en-US" sz="1800">
                <a:solidFill>
                  <a:schemeClr val="dk1"/>
                </a:solidFill>
                <a:latin typeface="Noto Sans"/>
                <a:ea typeface="Noto Sans"/>
                <a:cs typeface="Noto Sans"/>
                <a:sym typeface="Noto Sans"/>
              </a:rPr>
              <a:t> over </a:t>
            </a:r>
            <a:r>
              <a:rPr i="1" lang="en-US" sz="1800">
                <a:solidFill>
                  <a:schemeClr val="dk1"/>
                </a:solidFill>
                <a:latin typeface="Noto Sans"/>
                <a:ea typeface="Noto Sans"/>
                <a:cs typeface="Noto Sans"/>
                <a:sym typeface="Noto Sans"/>
              </a:rPr>
              <a:t>kitten </a:t>
            </a:r>
            <a:r>
              <a:rPr lang="en-US" sz="1000">
                <a:solidFill>
                  <a:schemeClr val="dk1"/>
                </a:solidFill>
                <a:latin typeface="Noto Sans"/>
                <a:ea typeface="Noto Sans"/>
                <a:cs typeface="Noto Sans"/>
                <a:sym typeface="Noto Sans"/>
              </a:rPr>
              <a:t>(Koranda et al., 2022)</a:t>
            </a:r>
            <a:r>
              <a:rPr lang="en-US" sz="1800">
                <a:solidFill>
                  <a:schemeClr val="dk1"/>
                </a:solidFill>
                <a:latin typeface="Noto Sans"/>
                <a:ea typeface="Noto Sans"/>
                <a:cs typeface="Noto Sans"/>
                <a:sym typeface="Noto Sans"/>
              </a:rPr>
              <a:t>.</a:t>
            </a:r>
            <a:endParaRPr sz="1800">
              <a:solidFill>
                <a:schemeClr val="dk1"/>
              </a:solidFill>
              <a:latin typeface="Noto Sans"/>
              <a:ea typeface="Noto Sans"/>
              <a:cs typeface="Noto Sans"/>
              <a:sym typeface="Noto Sans"/>
            </a:endParaRPr>
          </a:p>
        </p:txBody>
      </p:sp>
      <p:sp>
        <p:nvSpPr>
          <p:cNvPr id="51" name="Google Shape;51;p3"/>
          <p:cNvSpPr txBox="1"/>
          <p:nvPr/>
        </p:nvSpPr>
        <p:spPr>
          <a:xfrm>
            <a:off x="502925" y="1906925"/>
            <a:ext cx="8053800" cy="109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800">
                <a:solidFill>
                  <a:schemeClr val="dk1"/>
                </a:solidFill>
                <a:latin typeface="Noto Sans"/>
                <a:ea typeface="Noto Sans"/>
                <a:cs typeface="Noto Sans"/>
                <a:sym typeface="Noto Sans"/>
              </a:rPr>
              <a:t>→ </a:t>
            </a:r>
            <a:r>
              <a:rPr b="1" lang="en-US" sz="1800">
                <a:solidFill>
                  <a:schemeClr val="dk1"/>
                </a:solidFill>
                <a:latin typeface="Noto Sans"/>
                <a:ea typeface="Noto Sans"/>
                <a:cs typeface="Noto Sans"/>
                <a:sym typeface="Noto Sans"/>
              </a:rPr>
              <a:t>good-enough production</a:t>
            </a:r>
            <a:r>
              <a:rPr lang="en-US" sz="1800">
                <a:solidFill>
                  <a:schemeClr val="dk1"/>
                </a:solidFill>
                <a:latin typeface="Noto Sans"/>
                <a:ea typeface="Noto Sans"/>
                <a:cs typeface="Noto Sans"/>
                <a:sym typeface="Noto Sans"/>
              </a:rPr>
              <a:t> speakers produce utterances that are good enough to achieve their communicative goal, while minimizing production effort</a:t>
            </a:r>
            <a:endParaRPr sz="1800">
              <a:latin typeface="Noto Sans"/>
              <a:ea typeface="Noto Sans"/>
              <a:cs typeface="Noto Sans"/>
              <a:sym typeface="No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4"/>
          <p:cNvSpPr/>
          <p:nvPr/>
        </p:nvSpPr>
        <p:spPr>
          <a:xfrm>
            <a:off x="502920" y="2228850"/>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When retrieval gets harder, </a:t>
            </a:r>
            <a:endParaRPr b="1" sz="2800">
              <a:solidFill>
                <a:srgbClr val="1F2937"/>
              </a:solidFill>
              <a:latin typeface="Noto Sans"/>
              <a:ea typeface="Noto Sans"/>
              <a:cs typeface="Noto Sans"/>
              <a:sym typeface="Noto Sans"/>
            </a:endParaRPr>
          </a:p>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what happens to the tradeoff?</a:t>
            </a:r>
            <a:endParaRPr b="1" sz="2800">
              <a:solidFill>
                <a:schemeClr val="dk1"/>
              </a:solidFill>
              <a:latin typeface="Noto Sans"/>
              <a:ea typeface="Noto Sans"/>
              <a:cs typeface="Noto Sans"/>
              <a:sym typeface="Noto Sans"/>
            </a:endParaRPr>
          </a:p>
        </p:txBody>
      </p:sp>
      <p:sp>
        <p:nvSpPr>
          <p:cNvPr id="57" name="Google Shape;57;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 name="Shape 62"/>
        <p:cNvGrpSpPr/>
        <p:nvPr/>
      </p:nvGrpSpPr>
      <p:grpSpPr>
        <a:xfrm>
          <a:off x="0" y="0"/>
          <a:ext cx="0" cy="0"/>
          <a:chOff x="0" y="0"/>
          <a:chExt cx="0" cy="0"/>
        </a:xfrm>
      </p:grpSpPr>
      <p:sp>
        <p:nvSpPr>
          <p:cNvPr id="63" name="Google Shape;63;p5"/>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Bilingualism raises retrieval cost</a:t>
            </a:r>
            <a:endParaRPr b="1" sz="2800">
              <a:solidFill>
                <a:schemeClr val="dk1"/>
              </a:solidFill>
              <a:latin typeface="Noto Sans"/>
              <a:ea typeface="Noto Sans"/>
              <a:cs typeface="Noto Sans"/>
              <a:sym typeface="Noto Sans"/>
            </a:endParaRPr>
          </a:p>
        </p:txBody>
      </p:sp>
      <p:sp>
        <p:nvSpPr>
          <p:cNvPr id="64" name="Google Shape;64;p5"/>
          <p:cNvSpPr txBox="1"/>
          <p:nvPr/>
        </p:nvSpPr>
        <p:spPr>
          <a:xfrm>
            <a:off x="418375" y="998334"/>
            <a:ext cx="8431200" cy="9144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US" sz="1800">
                <a:solidFill>
                  <a:schemeClr val="dk1"/>
                </a:solidFill>
                <a:latin typeface="Noto Sans"/>
                <a:ea typeface="Noto Sans"/>
                <a:cs typeface="Noto Sans"/>
                <a:sym typeface="Noto Sans"/>
              </a:rPr>
              <a:t>W</a:t>
            </a:r>
            <a:r>
              <a:rPr b="1" lang="en-US" sz="1800">
                <a:solidFill>
                  <a:schemeClr val="dk1"/>
                </a:solidFill>
                <a:latin typeface="Noto Sans"/>
                <a:ea typeface="Noto Sans"/>
                <a:cs typeface="Noto Sans"/>
                <a:sym typeface="Noto Sans"/>
              </a:rPr>
              <a:t>eaker links</a:t>
            </a:r>
            <a:endParaRPr sz="2000">
              <a:solidFill>
                <a:schemeClr val="dk1"/>
              </a:solidFill>
              <a:latin typeface="Noto Sans"/>
              <a:ea typeface="Noto Sans"/>
              <a:cs typeface="Noto Sans"/>
              <a:sym typeface="Noto Sans"/>
            </a:endParaRPr>
          </a:p>
          <a:p>
            <a:pPr indent="0" lvl="0" marL="0" rtl="0" algn="l">
              <a:lnSpc>
                <a:spcPct val="115000"/>
              </a:lnSpc>
              <a:spcBef>
                <a:spcPts val="0"/>
              </a:spcBef>
              <a:spcAft>
                <a:spcPts val="0"/>
              </a:spcAft>
              <a:buSzPts val="1100"/>
              <a:buNone/>
            </a:pPr>
            <a:r>
              <a:rPr lang="en-US" sz="1800">
                <a:solidFill>
                  <a:schemeClr val="dk1"/>
                </a:solidFill>
                <a:latin typeface="Noto Sans"/>
                <a:ea typeface="Noto Sans"/>
                <a:cs typeface="Noto Sans"/>
                <a:sym typeface="Noto Sans"/>
              </a:rPr>
              <a:t>Bilinguals split usage across two languages → each word is used less often</a:t>
            </a:r>
            <a:endParaRPr sz="1800">
              <a:solidFill>
                <a:schemeClr val="dk1"/>
              </a:solidFill>
              <a:latin typeface="Noto Sans"/>
              <a:ea typeface="Noto Sans"/>
              <a:cs typeface="Noto Sans"/>
              <a:sym typeface="Noto Sans"/>
            </a:endParaRPr>
          </a:p>
          <a:p>
            <a:pPr indent="0" lvl="0" marL="0" marR="0" rtl="0" algn="l">
              <a:spcBef>
                <a:spcPts val="0"/>
              </a:spcBef>
              <a:spcAft>
                <a:spcPts val="0"/>
              </a:spcAft>
              <a:buNone/>
            </a:pPr>
            <a:r>
              <a:rPr lang="en-US" sz="1200">
                <a:solidFill>
                  <a:schemeClr val="dk2"/>
                </a:solidFill>
                <a:latin typeface="Noto Sans"/>
                <a:ea typeface="Noto Sans"/>
                <a:cs typeface="Noto Sans"/>
                <a:sym typeface="Noto Sans"/>
              </a:rPr>
              <a:t>(Gollan et al., 2008)</a:t>
            </a:r>
            <a:endParaRPr sz="1200">
              <a:solidFill>
                <a:schemeClr val="dk2"/>
              </a:solidFill>
              <a:latin typeface="Noto Sans"/>
              <a:ea typeface="Noto Sans"/>
              <a:cs typeface="Noto Sans"/>
              <a:sym typeface="Noto Sans"/>
            </a:endParaRPr>
          </a:p>
        </p:txBody>
      </p:sp>
      <p:sp>
        <p:nvSpPr>
          <p:cNvPr id="65" name="Google Shape;65;p5"/>
          <p:cNvSpPr txBox="1"/>
          <p:nvPr/>
        </p:nvSpPr>
        <p:spPr>
          <a:xfrm>
            <a:off x="460626" y="3905700"/>
            <a:ext cx="8222700" cy="9144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b="1" lang="en-US" sz="1800">
                <a:solidFill>
                  <a:schemeClr val="dk1"/>
                </a:solidFill>
                <a:latin typeface="Noto Sans"/>
                <a:ea typeface="Noto Sans"/>
                <a:cs typeface="Noto Sans"/>
                <a:sym typeface="Noto Sans"/>
              </a:rPr>
              <a:t>C</a:t>
            </a:r>
            <a:r>
              <a:rPr b="1" lang="en-US" sz="1800">
                <a:solidFill>
                  <a:schemeClr val="dk1"/>
                </a:solidFill>
                <a:latin typeface="Noto Sans"/>
                <a:ea typeface="Noto Sans"/>
                <a:cs typeface="Noto Sans"/>
                <a:sym typeface="Noto Sans"/>
              </a:rPr>
              <a:t>ross-language competition</a:t>
            </a:r>
            <a:endParaRPr sz="1800">
              <a:solidFill>
                <a:schemeClr val="dk1"/>
              </a:solidFill>
              <a:latin typeface="Noto Sans"/>
              <a:ea typeface="Noto Sans"/>
              <a:cs typeface="Noto Sans"/>
              <a:sym typeface="Noto Sans"/>
            </a:endParaRPr>
          </a:p>
          <a:p>
            <a:pPr indent="0" lvl="0" marL="0" rtl="0" algn="l">
              <a:lnSpc>
                <a:spcPct val="115000"/>
              </a:lnSpc>
              <a:spcBef>
                <a:spcPts val="0"/>
              </a:spcBef>
              <a:spcAft>
                <a:spcPts val="0"/>
              </a:spcAft>
              <a:buClr>
                <a:schemeClr val="dk1"/>
              </a:buClr>
              <a:buSzPts val="1100"/>
              <a:buFont typeface="Arial"/>
              <a:buNone/>
            </a:pPr>
            <a:r>
              <a:rPr lang="en-US" sz="1800">
                <a:solidFill>
                  <a:schemeClr val="dk1"/>
                </a:solidFill>
                <a:latin typeface="Noto Sans"/>
                <a:ea typeface="Noto Sans"/>
                <a:cs typeface="Noto Sans"/>
                <a:sym typeface="Noto Sans"/>
              </a:rPr>
              <a:t>Both languages stay active, so the target competes with more candidates </a:t>
            </a:r>
            <a:r>
              <a:rPr lang="en-US" sz="1200">
                <a:solidFill>
                  <a:schemeClr val="dk2"/>
                </a:solidFill>
                <a:latin typeface="Noto Sans"/>
                <a:ea typeface="Noto Sans"/>
                <a:cs typeface="Noto Sans"/>
                <a:sym typeface="Noto Sans"/>
              </a:rPr>
              <a:t>(Green, 1998)</a:t>
            </a:r>
            <a:endParaRPr sz="1200">
              <a:solidFill>
                <a:schemeClr val="dk2"/>
              </a:solidFill>
              <a:latin typeface="Noto Sans"/>
              <a:ea typeface="Noto Sans"/>
              <a:cs typeface="Noto Sans"/>
              <a:sym typeface="Noto Sans"/>
            </a:endParaRPr>
          </a:p>
        </p:txBody>
      </p:sp>
      <p:pic>
        <p:nvPicPr>
          <p:cNvPr descr="unpacked/ppt/media/image7.jpg" id="66" name="Google Shape;66;p5"/>
          <p:cNvPicPr preferRelativeResize="0"/>
          <p:nvPr/>
        </p:nvPicPr>
        <p:blipFill rotWithShape="1">
          <a:blip r:embed="rId3">
            <a:alphaModFix/>
          </a:blip>
          <a:srcRect b="0" l="0" r="0" t="0"/>
          <a:stretch/>
        </p:blipFill>
        <p:spPr>
          <a:xfrm>
            <a:off x="3198165" y="1912725"/>
            <a:ext cx="2578749" cy="1721174"/>
          </a:xfrm>
          <a:prstGeom prst="rect">
            <a:avLst/>
          </a:prstGeom>
          <a:noFill/>
          <a:ln>
            <a:noFill/>
          </a:ln>
        </p:spPr>
      </p:pic>
      <p:sp>
        <p:nvSpPr>
          <p:cNvPr id="67" name="Google Shape;67;p5"/>
          <p:cNvSpPr txBox="1"/>
          <p:nvPr/>
        </p:nvSpPr>
        <p:spPr>
          <a:xfrm>
            <a:off x="1776801" y="2525700"/>
            <a:ext cx="777900" cy="430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200">
                <a:solidFill>
                  <a:srgbClr val="E3625B"/>
                </a:solidFill>
                <a:latin typeface="Noto Sans Medium"/>
                <a:ea typeface="Noto Sans Medium"/>
                <a:cs typeface="Noto Sans Medium"/>
                <a:sym typeface="Noto Sans Medium"/>
              </a:rPr>
              <a:t>cat</a:t>
            </a:r>
            <a:endParaRPr sz="2200">
              <a:solidFill>
                <a:srgbClr val="E3625B"/>
              </a:solidFill>
              <a:latin typeface="Noto Sans"/>
              <a:ea typeface="Noto Sans"/>
              <a:cs typeface="Noto Sans"/>
              <a:sym typeface="Noto Sans"/>
            </a:endParaRPr>
          </a:p>
        </p:txBody>
      </p:sp>
      <p:sp>
        <p:nvSpPr>
          <p:cNvPr id="68" name="Google Shape;68;p5"/>
          <p:cNvSpPr txBox="1"/>
          <p:nvPr/>
        </p:nvSpPr>
        <p:spPr>
          <a:xfrm>
            <a:off x="6486050" y="2356350"/>
            <a:ext cx="8802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679E99"/>
                </a:solidFill>
                <a:latin typeface="Noto Sans Medium"/>
                <a:ea typeface="Noto Sans Medium"/>
                <a:cs typeface="Noto Sans Medium"/>
                <a:sym typeface="Noto Sans Medium"/>
              </a:rPr>
              <a:t>māo</a:t>
            </a:r>
            <a:endParaRPr sz="2200">
              <a:solidFill>
                <a:srgbClr val="679E99"/>
              </a:solidFill>
              <a:latin typeface="Noto Sans Medium"/>
              <a:ea typeface="Noto Sans Medium"/>
              <a:cs typeface="Noto Sans Medium"/>
              <a:sym typeface="Noto Sans Medium"/>
            </a:endParaRPr>
          </a:p>
          <a:p>
            <a:pPr indent="0" lvl="0" marL="0" marR="0" rtl="0" algn="ctr">
              <a:spcBef>
                <a:spcPts val="0"/>
              </a:spcBef>
              <a:spcAft>
                <a:spcPts val="0"/>
              </a:spcAft>
              <a:buNone/>
            </a:pPr>
            <a:r>
              <a:rPr lang="en-US" sz="2200">
                <a:solidFill>
                  <a:srgbClr val="679E99"/>
                </a:solidFill>
                <a:latin typeface="Noto Sans Medium"/>
                <a:ea typeface="Noto Sans Medium"/>
                <a:cs typeface="Noto Sans Medium"/>
                <a:sym typeface="Noto Sans Medium"/>
              </a:rPr>
              <a:t>猫</a:t>
            </a:r>
            <a:endParaRPr sz="2200">
              <a:solidFill>
                <a:srgbClr val="679E99"/>
              </a:solidFill>
              <a:latin typeface="Noto Sans"/>
              <a:ea typeface="Noto Sans"/>
              <a:cs typeface="Noto Sans"/>
              <a:sym typeface="Noto Sans"/>
            </a:endParaRPr>
          </a:p>
        </p:txBody>
      </p:sp>
      <p:sp>
        <p:nvSpPr>
          <p:cNvPr id="69" name="Google Shape;69;p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 name="Shape 74"/>
        <p:cNvGrpSpPr/>
        <p:nvPr/>
      </p:nvGrpSpPr>
      <p:grpSpPr>
        <a:xfrm>
          <a:off x="0" y="0"/>
          <a:ext cx="0" cy="0"/>
          <a:chOff x="0" y="0"/>
          <a:chExt cx="0" cy="0"/>
        </a:xfrm>
      </p:grpSpPr>
      <p:pic>
        <p:nvPicPr>
          <p:cNvPr id="75" name="Google Shape;75;p6"/>
          <p:cNvPicPr preferRelativeResize="0"/>
          <p:nvPr/>
        </p:nvPicPr>
        <p:blipFill>
          <a:blip r:embed="rId3">
            <a:alphaModFix/>
          </a:blip>
          <a:stretch>
            <a:fillRect/>
          </a:stretch>
        </p:blipFill>
        <p:spPr>
          <a:xfrm>
            <a:off x="1593913" y="1311125"/>
            <a:ext cx="5956174" cy="3647123"/>
          </a:xfrm>
          <a:prstGeom prst="rect">
            <a:avLst/>
          </a:prstGeom>
          <a:noFill/>
          <a:ln>
            <a:noFill/>
          </a:ln>
        </p:spPr>
      </p:pic>
      <p:sp>
        <p:nvSpPr>
          <p:cNvPr id="76" name="Google Shape;76;p6"/>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Less use hurts </a:t>
            </a:r>
            <a:r>
              <a:rPr b="1" lang="en-US" sz="2800">
                <a:solidFill>
                  <a:srgbClr val="1F2937"/>
                </a:solidFill>
                <a:latin typeface="Noto Sans"/>
                <a:ea typeface="Noto Sans"/>
                <a:cs typeface="Noto Sans"/>
                <a:sym typeface="Noto Sans"/>
              </a:rPr>
              <a:t>low-frequency</a:t>
            </a:r>
            <a:r>
              <a:rPr b="1" lang="en-US" sz="2800">
                <a:solidFill>
                  <a:srgbClr val="1F2937"/>
                </a:solidFill>
                <a:latin typeface="Noto Sans"/>
                <a:ea typeface="Noto Sans"/>
                <a:cs typeface="Noto Sans"/>
                <a:sym typeface="Noto Sans"/>
              </a:rPr>
              <a:t> words the most</a:t>
            </a:r>
            <a:endParaRPr b="1" sz="2800">
              <a:solidFill>
                <a:schemeClr val="dk1"/>
              </a:solidFill>
              <a:latin typeface="Noto Sans"/>
              <a:ea typeface="Noto Sans"/>
              <a:cs typeface="Noto Sans"/>
              <a:sym typeface="Noto Sans"/>
            </a:endParaRPr>
          </a:p>
        </p:txBody>
      </p:sp>
      <p:sp>
        <p:nvSpPr>
          <p:cNvPr id="77" name="Google Shape;77;p6"/>
          <p:cNvSpPr txBox="1"/>
          <p:nvPr/>
        </p:nvSpPr>
        <p:spPr>
          <a:xfrm>
            <a:off x="420899" y="941825"/>
            <a:ext cx="806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Noto Sans"/>
                <a:ea typeface="Noto Sans"/>
                <a:cs typeface="Noto Sans"/>
                <a:sym typeface="Noto Sans"/>
              </a:rPr>
              <a:t>Form–meaning links strengthen with use, but with diminishing returns</a:t>
            </a:r>
            <a:endParaRPr sz="1800">
              <a:solidFill>
                <a:schemeClr val="dk1"/>
              </a:solidFill>
              <a:latin typeface="Noto Sans"/>
              <a:ea typeface="Noto Sans"/>
              <a:cs typeface="Noto Sans"/>
              <a:sym typeface="Noto Sans"/>
            </a:endParaRPr>
          </a:p>
        </p:txBody>
      </p:sp>
      <p:sp>
        <p:nvSpPr>
          <p:cNvPr id="78" name="Google Shape;78;p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grpSp>
        <p:nvGrpSpPr>
          <p:cNvPr id="79" name="Google Shape;79;p6"/>
          <p:cNvGrpSpPr/>
          <p:nvPr/>
        </p:nvGrpSpPr>
        <p:grpSpPr>
          <a:xfrm>
            <a:off x="3553689" y="1867589"/>
            <a:ext cx="3682050" cy="569575"/>
            <a:chOff x="3553689" y="1867589"/>
            <a:chExt cx="3682050" cy="569575"/>
          </a:xfrm>
        </p:grpSpPr>
        <p:sp>
          <p:nvSpPr>
            <p:cNvPr id="80" name="Google Shape;80;p6"/>
            <p:cNvSpPr/>
            <p:nvPr/>
          </p:nvSpPr>
          <p:spPr>
            <a:xfrm>
              <a:off x="6799839" y="1867589"/>
              <a:ext cx="435900" cy="444600"/>
            </a:xfrm>
            <a:prstGeom prst="ellipse">
              <a:avLst/>
            </a:prstGeom>
            <a:noFill/>
            <a:ln cap="flat" cmpd="sng" w="28575">
              <a:solidFill>
                <a:srgbClr val="F5C57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 name="Google Shape;81;p6"/>
            <p:cNvSpPr/>
            <p:nvPr/>
          </p:nvSpPr>
          <p:spPr>
            <a:xfrm>
              <a:off x="3553689" y="1992564"/>
              <a:ext cx="435900" cy="444600"/>
            </a:xfrm>
            <a:prstGeom prst="ellipse">
              <a:avLst/>
            </a:prstGeom>
            <a:noFill/>
            <a:ln cap="flat" cmpd="sng" w="28575">
              <a:solidFill>
                <a:srgbClr val="F5C57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 name="Shape 86"/>
        <p:cNvGrpSpPr/>
        <p:nvPr/>
      </p:nvGrpSpPr>
      <p:grpSpPr>
        <a:xfrm>
          <a:off x="0" y="0"/>
          <a:ext cx="0" cy="0"/>
          <a:chOff x="0" y="0"/>
          <a:chExt cx="0" cy="0"/>
        </a:xfrm>
      </p:grpSpPr>
      <p:pic>
        <p:nvPicPr>
          <p:cNvPr id="87" name="Google Shape;87;g3f9798291e9_0_243"/>
          <p:cNvPicPr preferRelativeResize="0"/>
          <p:nvPr/>
        </p:nvPicPr>
        <p:blipFill>
          <a:blip r:embed="rId3">
            <a:alphaModFix/>
          </a:blip>
          <a:stretch>
            <a:fillRect/>
          </a:stretch>
        </p:blipFill>
        <p:spPr>
          <a:xfrm>
            <a:off x="1593913" y="1311125"/>
            <a:ext cx="5956174" cy="3647123"/>
          </a:xfrm>
          <a:prstGeom prst="rect">
            <a:avLst/>
          </a:prstGeom>
          <a:noFill/>
          <a:ln>
            <a:noFill/>
          </a:ln>
        </p:spPr>
      </p:pic>
      <p:sp>
        <p:nvSpPr>
          <p:cNvPr id="88" name="Google Shape;88;g3f9798291e9_0_243"/>
          <p:cNvSpPr/>
          <p:nvPr/>
        </p:nvSpPr>
        <p:spPr>
          <a:xfrm>
            <a:off x="502920" y="256032"/>
            <a:ext cx="81381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Less use hurts </a:t>
            </a:r>
            <a:r>
              <a:rPr b="1" lang="en-US" sz="2800">
                <a:solidFill>
                  <a:srgbClr val="1F2937"/>
                </a:solidFill>
                <a:latin typeface="Noto Sans"/>
                <a:ea typeface="Noto Sans"/>
                <a:cs typeface="Noto Sans"/>
                <a:sym typeface="Noto Sans"/>
              </a:rPr>
              <a:t>low-frequency</a:t>
            </a:r>
            <a:r>
              <a:rPr b="1" lang="en-US" sz="2800">
                <a:solidFill>
                  <a:srgbClr val="1F2937"/>
                </a:solidFill>
                <a:latin typeface="Noto Sans"/>
                <a:ea typeface="Noto Sans"/>
                <a:cs typeface="Noto Sans"/>
                <a:sym typeface="Noto Sans"/>
              </a:rPr>
              <a:t> words the most</a:t>
            </a:r>
            <a:endParaRPr b="1" sz="2800">
              <a:solidFill>
                <a:schemeClr val="dk1"/>
              </a:solidFill>
              <a:latin typeface="Noto Sans"/>
              <a:ea typeface="Noto Sans"/>
              <a:cs typeface="Noto Sans"/>
              <a:sym typeface="Noto Sans"/>
            </a:endParaRPr>
          </a:p>
        </p:txBody>
      </p:sp>
      <p:sp>
        <p:nvSpPr>
          <p:cNvPr id="89" name="Google Shape;89;g3f9798291e9_0_243"/>
          <p:cNvSpPr txBox="1"/>
          <p:nvPr/>
        </p:nvSpPr>
        <p:spPr>
          <a:xfrm>
            <a:off x="420899" y="941825"/>
            <a:ext cx="8061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Noto Sans"/>
                <a:ea typeface="Noto Sans"/>
                <a:cs typeface="Noto Sans"/>
                <a:sym typeface="Noto Sans"/>
              </a:rPr>
              <a:t>Form–meaning links strengthen with use, but with diminishing returns</a:t>
            </a:r>
            <a:endParaRPr sz="1800">
              <a:solidFill>
                <a:schemeClr val="dk1"/>
              </a:solidFill>
              <a:latin typeface="Noto Sans"/>
              <a:ea typeface="Noto Sans"/>
              <a:cs typeface="Noto Sans"/>
              <a:sym typeface="Noto Sans"/>
            </a:endParaRPr>
          </a:p>
        </p:txBody>
      </p:sp>
      <p:sp>
        <p:nvSpPr>
          <p:cNvPr id="90" name="Google Shape;90;g3f9798291e9_0_243"/>
          <p:cNvSpPr/>
          <p:nvPr/>
        </p:nvSpPr>
        <p:spPr>
          <a:xfrm>
            <a:off x="2673057" y="2384452"/>
            <a:ext cx="424200" cy="432600"/>
          </a:xfrm>
          <a:prstGeom prst="ellipse">
            <a:avLst/>
          </a:prstGeom>
          <a:noFill/>
          <a:ln cap="flat" cmpd="sng" w="28575">
            <a:solidFill>
              <a:srgbClr val="F5C57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 name="Google Shape;91;g3f9798291e9_0_24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
        <p:nvSpPr>
          <p:cNvPr id="92" name="Google Shape;92;g3f9798291e9_0_243"/>
          <p:cNvSpPr/>
          <p:nvPr/>
        </p:nvSpPr>
        <p:spPr>
          <a:xfrm>
            <a:off x="2112857" y="3249452"/>
            <a:ext cx="424200" cy="432600"/>
          </a:xfrm>
          <a:prstGeom prst="ellipse">
            <a:avLst/>
          </a:prstGeom>
          <a:noFill/>
          <a:ln cap="flat" cmpd="sng" w="28575">
            <a:solidFill>
              <a:srgbClr val="F5C57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 name="Shape 97"/>
        <p:cNvGrpSpPr/>
        <p:nvPr/>
      </p:nvGrpSpPr>
      <p:grpSpPr>
        <a:xfrm>
          <a:off x="0" y="0"/>
          <a:ext cx="0" cy="0"/>
          <a:chOff x="0" y="0"/>
          <a:chExt cx="0" cy="0"/>
        </a:xfrm>
      </p:grpSpPr>
      <p:sp>
        <p:nvSpPr>
          <p:cNvPr id="98" name="Google Shape;98;p7"/>
          <p:cNvSpPr/>
          <p:nvPr/>
        </p:nvSpPr>
        <p:spPr>
          <a:xfrm>
            <a:off x="502920" y="256032"/>
            <a:ext cx="81381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800"/>
              <a:buFont typeface="Noto Sans Black"/>
              <a:buNone/>
            </a:pPr>
            <a:r>
              <a:rPr b="1" lang="en-US" sz="2800">
                <a:solidFill>
                  <a:srgbClr val="1F2937"/>
                </a:solidFill>
                <a:latin typeface="Noto Sans"/>
                <a:ea typeface="Noto Sans"/>
                <a:cs typeface="Noto Sans"/>
                <a:sym typeface="Noto Sans"/>
              </a:rPr>
              <a:t>Our hypotheses</a:t>
            </a:r>
            <a:endParaRPr b="1" sz="2800">
              <a:solidFill>
                <a:schemeClr val="dk1"/>
              </a:solidFill>
              <a:latin typeface="Noto Sans"/>
              <a:ea typeface="Noto Sans"/>
              <a:cs typeface="Noto Sans"/>
              <a:sym typeface="Noto Sans"/>
            </a:endParaRPr>
          </a:p>
        </p:txBody>
      </p:sp>
      <p:sp>
        <p:nvSpPr>
          <p:cNvPr id="99" name="Google Shape;99;p7"/>
          <p:cNvSpPr/>
          <p:nvPr/>
        </p:nvSpPr>
        <p:spPr>
          <a:xfrm>
            <a:off x="502925" y="1143000"/>
            <a:ext cx="8138100" cy="1127700"/>
          </a:xfrm>
          <a:prstGeom prst="roundRect">
            <a:avLst>
              <a:gd fmla="val 6667" name="adj"/>
            </a:avLst>
          </a:prstGeom>
          <a:solidFill>
            <a:srgbClr val="E56962">
              <a:alpha val="18039"/>
            </a:srgbClr>
          </a:solidFill>
          <a:ln cap="flat" cmpd="sng" w="12700">
            <a:solidFill>
              <a:srgbClr val="EADFC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CE4E4"/>
              </a:solidFill>
              <a:latin typeface="Calibri"/>
              <a:ea typeface="Calibri"/>
              <a:cs typeface="Calibri"/>
              <a:sym typeface="Calibri"/>
            </a:endParaRPr>
          </a:p>
        </p:txBody>
      </p:sp>
      <p:sp>
        <p:nvSpPr>
          <p:cNvPr id="100" name="Google Shape;100;p7"/>
          <p:cNvSpPr/>
          <p:nvPr/>
        </p:nvSpPr>
        <p:spPr>
          <a:xfrm>
            <a:off x="777225" y="1393902"/>
            <a:ext cx="7589400" cy="60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000">
                <a:solidFill>
                  <a:srgbClr val="E3625B"/>
                </a:solidFill>
                <a:latin typeface="Noto Sans"/>
                <a:ea typeface="Noto Sans"/>
                <a:cs typeface="Noto Sans"/>
                <a:sym typeface="Noto Sans"/>
              </a:rPr>
              <a:t>H1</a:t>
            </a:r>
            <a:r>
              <a:rPr lang="en-US" sz="2000">
                <a:solidFill>
                  <a:schemeClr val="dk1"/>
                </a:solidFill>
                <a:latin typeface="Noto Sans Medium"/>
                <a:ea typeface="Noto Sans Medium"/>
                <a:cs typeface="Noto Sans Medium"/>
                <a:sym typeface="Noto Sans Medium"/>
              </a:rPr>
              <a:t> </a:t>
            </a:r>
            <a:r>
              <a:rPr lang="en-US" sz="1800">
                <a:solidFill>
                  <a:schemeClr val="dk1"/>
                </a:solidFill>
                <a:latin typeface="Noto Sans Medium"/>
                <a:ea typeface="Noto Sans Medium"/>
                <a:cs typeface="Noto Sans Medium"/>
                <a:sym typeface="Noto Sans Medium"/>
              </a:rPr>
              <a:t>Both English monolinguals and English-Mandarin bilinguals will show a frequency effect.</a:t>
            </a:r>
            <a:endParaRPr sz="1800">
              <a:solidFill>
                <a:schemeClr val="dk1"/>
              </a:solidFill>
              <a:latin typeface="Noto Sans Medium"/>
              <a:ea typeface="Noto Sans Medium"/>
              <a:cs typeface="Noto Sans Medium"/>
              <a:sym typeface="Noto Sans Medium"/>
            </a:endParaRPr>
          </a:p>
        </p:txBody>
      </p:sp>
      <p:sp>
        <p:nvSpPr>
          <p:cNvPr id="101" name="Google Shape;101;p7"/>
          <p:cNvSpPr/>
          <p:nvPr/>
        </p:nvSpPr>
        <p:spPr>
          <a:xfrm>
            <a:off x="502895" y="2977436"/>
            <a:ext cx="8138100" cy="1234500"/>
          </a:xfrm>
          <a:prstGeom prst="roundRect">
            <a:avLst>
              <a:gd fmla="val 6667" name="adj"/>
            </a:avLst>
          </a:prstGeom>
          <a:solidFill>
            <a:srgbClr val="679E99">
              <a:alpha val="18824"/>
            </a:srgbClr>
          </a:solidFill>
          <a:ln cap="flat" cmpd="sng" w="12700">
            <a:solidFill>
              <a:srgbClr val="D5E2F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E3EDEC"/>
              </a:solidFill>
              <a:latin typeface="Calibri"/>
              <a:ea typeface="Calibri"/>
              <a:cs typeface="Calibri"/>
              <a:sym typeface="Calibri"/>
            </a:endParaRPr>
          </a:p>
        </p:txBody>
      </p:sp>
      <p:sp>
        <p:nvSpPr>
          <p:cNvPr id="102" name="Google Shape;102;p7"/>
          <p:cNvSpPr/>
          <p:nvPr/>
        </p:nvSpPr>
        <p:spPr>
          <a:xfrm>
            <a:off x="777215" y="3292200"/>
            <a:ext cx="7589400" cy="60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000">
                <a:solidFill>
                  <a:srgbClr val="679E99"/>
                </a:solidFill>
                <a:latin typeface="Noto Sans"/>
                <a:ea typeface="Noto Sans"/>
                <a:cs typeface="Noto Sans"/>
                <a:sym typeface="Noto Sans"/>
              </a:rPr>
              <a:t>H2</a:t>
            </a:r>
            <a:r>
              <a:rPr b="1" lang="en-US" sz="2000">
                <a:solidFill>
                  <a:srgbClr val="2E6FAC"/>
                </a:solidFill>
                <a:latin typeface="Noto Sans"/>
                <a:ea typeface="Noto Sans"/>
                <a:cs typeface="Noto Sans"/>
                <a:sym typeface="Noto Sans"/>
              </a:rPr>
              <a:t> </a:t>
            </a:r>
            <a:r>
              <a:rPr lang="en-US" sz="1800">
                <a:solidFill>
                  <a:schemeClr val="dk1"/>
                </a:solidFill>
                <a:latin typeface="Noto Sans Medium"/>
                <a:ea typeface="Noto Sans Medium"/>
                <a:cs typeface="Noto Sans Medium"/>
                <a:sym typeface="Noto Sans Medium"/>
              </a:rPr>
              <a:t>Under greater retrieval difficulty, bilinguals should show a </a:t>
            </a:r>
            <a:r>
              <a:rPr b="1" lang="en-US" sz="1800">
                <a:solidFill>
                  <a:schemeClr val="dk1"/>
                </a:solidFill>
                <a:latin typeface="Noto Sans"/>
                <a:ea typeface="Noto Sans"/>
                <a:cs typeface="Noto Sans"/>
                <a:sym typeface="Noto Sans"/>
              </a:rPr>
              <a:t>larger frequency effect</a:t>
            </a:r>
            <a:r>
              <a:rPr lang="en-US" sz="1800">
                <a:solidFill>
                  <a:schemeClr val="dk1"/>
                </a:solidFill>
                <a:latin typeface="Noto Sans Medium"/>
                <a:ea typeface="Noto Sans Medium"/>
                <a:cs typeface="Noto Sans Medium"/>
                <a:sym typeface="Noto Sans Medium"/>
              </a:rPr>
              <a:t> compared to monolinguals</a:t>
            </a:r>
            <a:endParaRPr sz="1800">
              <a:solidFill>
                <a:schemeClr val="dk1"/>
              </a:solidFill>
              <a:latin typeface="Noto Sans Medium"/>
              <a:ea typeface="Noto Sans Medium"/>
              <a:cs typeface="Noto Sans Medium"/>
              <a:sym typeface="Noto Sans Medium"/>
            </a:endParaRPr>
          </a:p>
        </p:txBody>
      </p:sp>
      <p:sp>
        <p:nvSpPr>
          <p:cNvPr id="103" name="Google Shape;103;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2026-07-28T21:04:41Z</dcterms:created>
  <dc:creator>PptxGenJS</dc:creator>
</cp:coreProperties>
</file>