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3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1"/>
            <a:ext cx="2945659" cy="496332"/>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4" y="1"/>
            <a:ext cx="2945659" cy="496332"/>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9428584"/>
            <a:ext cx="2945659" cy="496332"/>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4" y="9428584"/>
            <a:ext cx="2945659" cy="496332"/>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ca-E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850444" y="9428584"/>
            <a:ext cx="2945659" cy="496332"/>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ca-E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0: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4" name="Google Shape;154;p10: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11: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2: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9" name="Google Shape;169;p12: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3: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7" name="Google Shape;177;p13: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4: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5" name="Google Shape;185;p14: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5: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3" name="Google Shape;193;p15: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6: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0" name="Google Shape;200;p16: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7:notes"/>
          <p:cNvSpPr txBox="1">
            <a:spLocks noGrp="1"/>
          </p:cNvSpPr>
          <p:nvPr>
            <p:ph type="body" idx="1"/>
          </p:nvPr>
        </p:nvSpPr>
        <p:spPr>
          <a:xfrm>
            <a:off x="679768" y="4715147"/>
            <a:ext cx="5438100" cy="4467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8" name="Google Shape;208;p17: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8:notes"/>
          <p:cNvSpPr txBox="1">
            <a:spLocks noGrp="1"/>
          </p:cNvSpPr>
          <p:nvPr>
            <p:ph type="body" idx="1"/>
          </p:nvPr>
        </p:nvSpPr>
        <p:spPr>
          <a:xfrm>
            <a:off x="679768" y="4715147"/>
            <a:ext cx="5438100" cy="4467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5" name="Google Shape;215;p18: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5" name="Google Shape;95;p2: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3" name="Google Shape;103;p3: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4: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1" name="Google Shape;111;p4: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5: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9" name="Google Shape;119;p5: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6:notes"/>
          <p:cNvSpPr txBox="1">
            <a:spLocks noGrp="1"/>
          </p:cNvSpPr>
          <p:nvPr>
            <p:ph type="body" idx="1"/>
          </p:nvPr>
        </p:nvSpPr>
        <p:spPr>
          <a:xfrm>
            <a:off x="679768" y="4715154"/>
            <a:ext cx="5438100" cy="4467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6" name="Google Shape;126;p6: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7: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3" name="Google Shape;133;p7: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8: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0" name="Google Shape;140;p8: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9:notes"/>
          <p:cNvSpPr txBox="1">
            <a:spLocks noGrp="1"/>
          </p:cNvSpPr>
          <p:nvPr>
            <p:ph type="body" idx="1"/>
          </p:nvPr>
        </p:nvSpPr>
        <p:spPr>
          <a:xfrm>
            <a:off x="679768" y="4715154"/>
            <a:ext cx="5438140" cy="446698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7" name="Google Shape;147;p9:notes"/>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ólo el título"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a-E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campustreball.upf.edu"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mailto:carreres.professionals@upf.edu"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mailto:marcel.mauri@upf.edu" TargetMode="External"/><Relationship Id="rId7" Type="http://schemas.openxmlformats.org/officeDocument/2006/relationships/hyperlink" Target="https://www.upf.edu/web/cau/"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mailto:scp.comunicacio@upf.edu" TargetMode="External"/><Relationship Id="rId4" Type="http://schemas.openxmlformats.org/officeDocument/2006/relationships/hyperlink" Target="mailto:practicumperiodisme@upf.edu"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campustreball.upf.edu"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a:off x="455560"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0" name="Google Shape;90;p13"/>
          <p:cNvSpPr txBox="1">
            <a:spLocks noGrp="1"/>
          </p:cNvSpPr>
          <p:nvPr>
            <p:ph type="ctrTitle"/>
          </p:nvPr>
        </p:nvSpPr>
        <p:spPr>
          <a:xfrm>
            <a:off x="750925" y="1374475"/>
            <a:ext cx="7772400" cy="1575900"/>
          </a:xfrm>
          <a:prstGeom prst="rect">
            <a:avLst/>
          </a:prstGeom>
          <a:noFill/>
          <a:ln>
            <a:noFill/>
          </a:ln>
        </p:spPr>
        <p:txBody>
          <a:bodyPr spcFirstLastPara="1" wrap="square" lIns="91425" tIns="46800" rIns="91425" bIns="45700" anchor="ctr" anchorCtr="0">
            <a:normAutofit/>
          </a:bodyPr>
          <a:lstStyle/>
          <a:p>
            <a:pPr marL="0" lvl="0" indent="0" algn="ctr" rtl="0">
              <a:lnSpc>
                <a:spcPct val="100000"/>
              </a:lnSpc>
              <a:spcBef>
                <a:spcPts val="0"/>
              </a:spcBef>
              <a:spcAft>
                <a:spcPts val="0"/>
              </a:spcAft>
              <a:buClr>
                <a:srgbClr val="C00000"/>
              </a:buClr>
              <a:buSzPts val="3900"/>
              <a:buFont typeface="Calibri"/>
              <a:buNone/>
            </a:pPr>
            <a:r>
              <a:rPr lang="ca-ES" sz="3900" b="1">
                <a:solidFill>
                  <a:srgbClr val="C00000"/>
                </a:solidFill>
                <a:latin typeface="Calibri"/>
                <a:ea typeface="Calibri"/>
                <a:cs typeface="Calibri"/>
                <a:sym typeface="Calibri"/>
              </a:rPr>
              <a:t>PRÀCTIQUES</a:t>
            </a:r>
            <a:r>
              <a:rPr lang="ca-ES" sz="5000" b="1">
                <a:solidFill>
                  <a:srgbClr val="C00000"/>
                </a:solidFill>
                <a:latin typeface="Calibri"/>
                <a:ea typeface="Calibri"/>
                <a:cs typeface="Calibri"/>
                <a:sym typeface="Calibri"/>
              </a:rPr>
              <a:t>  </a:t>
            </a:r>
            <a:br>
              <a:rPr lang="ca-ES" sz="5000" b="1">
                <a:solidFill>
                  <a:srgbClr val="C00000"/>
                </a:solidFill>
                <a:latin typeface="Calibri"/>
                <a:ea typeface="Calibri"/>
                <a:cs typeface="Calibri"/>
                <a:sym typeface="Calibri"/>
              </a:rPr>
            </a:br>
            <a:r>
              <a:rPr lang="ca-ES" sz="2200" b="1">
                <a:solidFill>
                  <a:srgbClr val="C00000"/>
                </a:solidFill>
                <a:latin typeface="Calibri"/>
                <a:ea typeface="Calibri"/>
                <a:cs typeface="Calibri"/>
                <a:sym typeface="Calibri"/>
              </a:rPr>
              <a:t>GRAU EN PERIODISME </a:t>
            </a:r>
            <a:br>
              <a:rPr lang="ca-ES" sz="2200" b="1">
                <a:solidFill>
                  <a:srgbClr val="C00000"/>
                </a:solidFill>
                <a:latin typeface="Calibri"/>
                <a:ea typeface="Calibri"/>
                <a:cs typeface="Calibri"/>
                <a:sym typeface="Calibri"/>
              </a:rPr>
            </a:br>
            <a:r>
              <a:rPr lang="ca-ES" sz="2000" b="1">
                <a:solidFill>
                  <a:srgbClr val="C00000"/>
                </a:solidFill>
              </a:rPr>
              <a:t>2026-27</a:t>
            </a:r>
            <a:endParaRPr sz="2000" b="1">
              <a:solidFill>
                <a:srgbClr val="C00000"/>
              </a:solidFill>
              <a:latin typeface="Calibri"/>
              <a:ea typeface="Calibri"/>
              <a:cs typeface="Calibri"/>
              <a:sym typeface="Calibri"/>
            </a:endParaRPr>
          </a:p>
        </p:txBody>
      </p:sp>
      <p:sp>
        <p:nvSpPr>
          <p:cNvPr id="91" name="Google Shape;91;p13"/>
          <p:cNvSpPr txBox="1">
            <a:spLocks noGrp="1"/>
          </p:cNvSpPr>
          <p:nvPr>
            <p:ph type="subTitle" idx="1"/>
          </p:nvPr>
        </p:nvSpPr>
        <p:spPr>
          <a:xfrm>
            <a:off x="1204546" y="3114136"/>
            <a:ext cx="7163502" cy="2691442"/>
          </a:xfrm>
          <a:prstGeom prst="rect">
            <a:avLst/>
          </a:prstGeom>
          <a:noFill/>
          <a:ln w="9525" cap="flat" cmpd="sng">
            <a:solidFill>
              <a:srgbClr val="0000FF"/>
            </a:solidFill>
            <a:prstDash val="solid"/>
            <a:round/>
            <a:headEnd type="none" w="sm" len="sm"/>
            <a:tailEnd type="none" w="sm" len="sm"/>
          </a:ln>
        </p:spPr>
        <p:txBody>
          <a:bodyPr spcFirstLastPara="1" wrap="square" lIns="91425" tIns="45700" rIns="91425" bIns="45700" anchor="t" anchorCtr="0">
            <a:normAutofit fontScale="92500" lnSpcReduction="10000"/>
          </a:bodyPr>
          <a:lstStyle/>
          <a:p>
            <a:pPr marL="0" lvl="0" indent="0" algn="l" rtl="0">
              <a:lnSpc>
                <a:spcPct val="150000"/>
              </a:lnSpc>
              <a:spcBef>
                <a:spcPts val="0"/>
              </a:spcBef>
              <a:spcAft>
                <a:spcPts val="0"/>
              </a:spcAft>
              <a:buClr>
                <a:srgbClr val="000000"/>
              </a:buClr>
              <a:buSzPts val="1600"/>
              <a:buNone/>
            </a:pPr>
            <a:r>
              <a:rPr lang="ca-ES" sz="1800" b="1" dirty="0">
                <a:solidFill>
                  <a:srgbClr val="000000"/>
                </a:solidFill>
                <a:latin typeface="Calibri"/>
                <a:ea typeface="Calibri"/>
                <a:cs typeface="Calibri"/>
                <a:sym typeface="Calibri"/>
              </a:rPr>
              <a:t>Coordinadors:</a:t>
            </a:r>
            <a:endParaRPr sz="3400" dirty="0"/>
          </a:p>
          <a:p>
            <a:pPr marL="457200" lvl="1" indent="0" algn="l" rtl="0">
              <a:lnSpc>
                <a:spcPct val="150000"/>
              </a:lnSpc>
              <a:spcBef>
                <a:spcPts val="320"/>
              </a:spcBef>
              <a:spcAft>
                <a:spcPts val="0"/>
              </a:spcAft>
              <a:buClr>
                <a:srgbClr val="000000"/>
              </a:buClr>
              <a:buSzPts val="1600"/>
              <a:buNone/>
            </a:pPr>
            <a:r>
              <a:rPr lang="ca-ES" sz="1800" b="1" dirty="0">
                <a:solidFill>
                  <a:srgbClr val="000000"/>
                </a:solidFill>
                <a:latin typeface="Calibri"/>
                <a:ea typeface="Calibri"/>
                <a:cs typeface="Calibri"/>
                <a:sym typeface="Calibri"/>
              </a:rPr>
              <a:t>Pràctiques Curriculars: </a:t>
            </a:r>
            <a:r>
              <a:rPr lang="ca-ES" sz="1800" dirty="0">
                <a:solidFill>
                  <a:srgbClr val="000000"/>
                </a:solidFill>
              </a:rPr>
              <a:t>Laura Pérez</a:t>
            </a:r>
            <a:r>
              <a:rPr lang="ca-ES" sz="1800" dirty="0">
                <a:solidFill>
                  <a:srgbClr val="000000"/>
                </a:solidFill>
                <a:latin typeface="Calibri"/>
                <a:ea typeface="Calibri"/>
                <a:cs typeface="Calibri"/>
                <a:sym typeface="Calibri"/>
              </a:rPr>
              <a:t>* i </a:t>
            </a:r>
            <a:r>
              <a:rPr lang="ca-ES" sz="1800" dirty="0">
                <a:solidFill>
                  <a:srgbClr val="000000"/>
                </a:solidFill>
              </a:rPr>
              <a:t>Marcel Mauri*</a:t>
            </a:r>
            <a:endParaRPr sz="3000" dirty="0"/>
          </a:p>
          <a:p>
            <a:pPr marL="457200" lvl="1" indent="0" algn="l" rtl="0">
              <a:lnSpc>
                <a:spcPct val="150000"/>
              </a:lnSpc>
              <a:spcBef>
                <a:spcPts val="320"/>
              </a:spcBef>
              <a:spcAft>
                <a:spcPts val="0"/>
              </a:spcAft>
              <a:buClr>
                <a:srgbClr val="000000"/>
              </a:buClr>
              <a:buSzPts val="1600"/>
              <a:buNone/>
            </a:pPr>
            <a:r>
              <a:rPr lang="ca-ES" sz="1800" b="1" dirty="0">
                <a:solidFill>
                  <a:srgbClr val="000000"/>
                </a:solidFill>
                <a:latin typeface="Calibri"/>
                <a:ea typeface="Calibri"/>
                <a:cs typeface="Calibri"/>
                <a:sym typeface="Calibri"/>
              </a:rPr>
              <a:t>Pràctiques </a:t>
            </a:r>
            <a:r>
              <a:rPr lang="ca-ES" sz="1800" b="1" dirty="0" err="1">
                <a:solidFill>
                  <a:srgbClr val="000000"/>
                </a:solidFill>
                <a:latin typeface="Calibri"/>
                <a:ea typeface="Calibri"/>
                <a:cs typeface="Calibri"/>
                <a:sym typeface="Calibri"/>
              </a:rPr>
              <a:t>Extracurriculars</a:t>
            </a:r>
            <a:r>
              <a:rPr lang="ca-ES" sz="1800" b="1" dirty="0">
                <a:solidFill>
                  <a:srgbClr val="000000"/>
                </a:solidFill>
                <a:latin typeface="Calibri"/>
                <a:ea typeface="Calibri"/>
                <a:cs typeface="Calibri"/>
                <a:sym typeface="Calibri"/>
              </a:rPr>
              <a:t>: </a:t>
            </a:r>
            <a:r>
              <a:rPr lang="ca-ES" sz="1800" dirty="0">
                <a:solidFill>
                  <a:srgbClr val="000000"/>
                </a:solidFill>
              </a:rPr>
              <a:t>Cristina </a:t>
            </a:r>
            <a:r>
              <a:rPr lang="ca-ES" sz="1800" dirty="0" err="1">
                <a:solidFill>
                  <a:srgbClr val="000000"/>
                </a:solidFill>
              </a:rPr>
              <a:t>Garde</a:t>
            </a:r>
            <a:endParaRPr sz="3000" dirty="0"/>
          </a:p>
          <a:p>
            <a:pPr marL="457200" lvl="1" indent="0" algn="l" rtl="0">
              <a:lnSpc>
                <a:spcPct val="150000"/>
              </a:lnSpc>
              <a:spcBef>
                <a:spcPts val="320"/>
              </a:spcBef>
              <a:spcAft>
                <a:spcPts val="0"/>
              </a:spcAft>
              <a:buClr>
                <a:srgbClr val="888888"/>
              </a:buClr>
              <a:buSzPts val="1600"/>
              <a:buNone/>
            </a:pPr>
            <a:endParaRPr sz="1800" dirty="0">
              <a:solidFill>
                <a:srgbClr val="000000"/>
              </a:solidFill>
              <a:latin typeface="Calibri"/>
              <a:ea typeface="Calibri"/>
              <a:cs typeface="Calibri"/>
              <a:sym typeface="Calibri"/>
            </a:endParaRPr>
          </a:p>
          <a:p>
            <a:pPr marL="0" lvl="0" indent="0" algn="l" rtl="0">
              <a:lnSpc>
                <a:spcPct val="150000"/>
              </a:lnSpc>
              <a:spcBef>
                <a:spcPts val="320"/>
              </a:spcBef>
              <a:spcAft>
                <a:spcPts val="0"/>
              </a:spcAft>
              <a:buClr>
                <a:srgbClr val="000000"/>
              </a:buClr>
              <a:buSzPts val="1600"/>
              <a:buNone/>
            </a:pPr>
            <a:r>
              <a:rPr lang="ca-ES" sz="1800" b="1" dirty="0">
                <a:solidFill>
                  <a:srgbClr val="000000"/>
                </a:solidFill>
                <a:latin typeface="Calibri"/>
                <a:ea typeface="Calibri"/>
                <a:cs typeface="Calibri"/>
                <a:sym typeface="Calibri"/>
              </a:rPr>
              <a:t>Secretaria de la Facultat de Comunicació: </a:t>
            </a:r>
            <a:r>
              <a:rPr lang="ca-ES" sz="1800" dirty="0">
                <a:solidFill>
                  <a:srgbClr val="000000"/>
                </a:solidFill>
              </a:rPr>
              <a:t>María </a:t>
            </a:r>
            <a:r>
              <a:rPr lang="ca-ES" sz="1800" dirty="0" err="1">
                <a:solidFill>
                  <a:srgbClr val="000000"/>
                </a:solidFill>
              </a:rPr>
              <a:t>Fernanda</a:t>
            </a:r>
            <a:r>
              <a:rPr lang="ca-ES" sz="1800" dirty="0">
                <a:solidFill>
                  <a:srgbClr val="000000"/>
                </a:solidFill>
              </a:rPr>
              <a:t> Calderón</a:t>
            </a:r>
            <a:endParaRPr sz="1800" dirty="0">
              <a:solidFill>
                <a:srgbClr val="000000"/>
              </a:solidFill>
              <a:latin typeface="Calibri"/>
              <a:ea typeface="Calibri"/>
              <a:cs typeface="Calibri"/>
              <a:sym typeface="Calibri"/>
            </a:endParaRPr>
          </a:p>
          <a:p>
            <a:pPr marL="0" lvl="0" indent="0" algn="l" rtl="0">
              <a:lnSpc>
                <a:spcPct val="150000"/>
              </a:lnSpc>
              <a:spcBef>
                <a:spcPts val="320"/>
              </a:spcBef>
              <a:spcAft>
                <a:spcPts val="0"/>
              </a:spcAft>
              <a:buClr>
                <a:srgbClr val="000000"/>
              </a:buClr>
              <a:buSzPts val="1600"/>
              <a:buNone/>
            </a:pPr>
            <a:endParaRPr sz="600" dirty="0">
              <a:solidFill>
                <a:srgbClr val="000000"/>
              </a:solidFill>
            </a:endParaRPr>
          </a:p>
          <a:p>
            <a:pPr marL="0" lvl="0" indent="0" algn="l" rtl="0">
              <a:lnSpc>
                <a:spcPct val="150000"/>
              </a:lnSpc>
              <a:spcBef>
                <a:spcPts val="320"/>
              </a:spcBef>
              <a:spcAft>
                <a:spcPts val="0"/>
              </a:spcAft>
              <a:buClr>
                <a:srgbClr val="000000"/>
              </a:buClr>
              <a:buSzPts val="1600"/>
              <a:buNone/>
            </a:pPr>
            <a:r>
              <a:rPr lang="ca-ES" sz="1800" b="1" dirty="0">
                <a:solidFill>
                  <a:srgbClr val="000000"/>
                </a:solidFill>
                <a:latin typeface="Calibri"/>
                <a:ea typeface="Calibri"/>
                <a:cs typeface="Calibri"/>
                <a:sym typeface="Calibri"/>
              </a:rPr>
              <a:t>Carreres Professionals: </a:t>
            </a:r>
            <a:r>
              <a:rPr lang="ca-ES" sz="1800" dirty="0">
                <a:solidFill>
                  <a:schemeClr val="dk1"/>
                </a:solidFill>
              </a:rPr>
              <a:t>Francisco </a:t>
            </a:r>
            <a:r>
              <a:rPr lang="ca-ES" sz="1800" dirty="0" err="1">
                <a:solidFill>
                  <a:schemeClr val="dk1"/>
                </a:solidFill>
              </a:rPr>
              <a:t>Gurgui</a:t>
            </a:r>
            <a:r>
              <a:rPr lang="ca-ES" sz="1800" dirty="0">
                <a:solidFill>
                  <a:schemeClr val="dk1"/>
                </a:solidFill>
              </a:rPr>
              <a:t> i Yolanda Carrasco </a:t>
            </a:r>
            <a:r>
              <a:rPr lang="ca-ES" sz="1800">
                <a:solidFill>
                  <a:schemeClr val="dk1"/>
                </a:solidFill>
              </a:rPr>
              <a:t>Montesino</a:t>
            </a:r>
            <a:endParaRPr sz="2000" b="1" dirty="0">
              <a:solidFill>
                <a:srgbClr val="000000"/>
              </a:solidFill>
            </a:endParaRPr>
          </a:p>
        </p:txBody>
      </p:sp>
      <p:pic>
        <p:nvPicPr>
          <p:cNvPr id="92" name="Google Shape;92;p13" descr="marca_vermella.png"/>
          <p:cNvPicPr preferRelativeResize="0"/>
          <p:nvPr/>
        </p:nvPicPr>
        <p:blipFill rotWithShape="1">
          <a:blip r:embed="rId3">
            <a:alphaModFix/>
          </a:blip>
          <a:srcRect/>
          <a:stretch/>
        </p:blipFill>
        <p:spPr>
          <a:xfrm>
            <a:off x="455560" y="443830"/>
            <a:ext cx="1605705" cy="54970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2"/>
          <p:cNvSpPr/>
          <p:nvPr/>
        </p:nvSpPr>
        <p:spPr>
          <a:xfrm>
            <a:off x="455561" y="1248508"/>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7" name="Google Shape;157;p22"/>
          <p:cNvSpPr txBox="1">
            <a:spLocks noGrp="1"/>
          </p:cNvSpPr>
          <p:nvPr>
            <p:ph type="subTitle" idx="1"/>
          </p:nvPr>
        </p:nvSpPr>
        <p:spPr>
          <a:xfrm>
            <a:off x="685800" y="1684421"/>
            <a:ext cx="7772400" cy="4197633"/>
          </a:xfrm>
          <a:prstGeom prst="rect">
            <a:avLst/>
          </a:prstGeom>
          <a:noFill/>
          <a:ln>
            <a:noFill/>
          </a:ln>
        </p:spPr>
        <p:txBody>
          <a:bodyPr spcFirstLastPara="1" wrap="square" lIns="91425" tIns="45700" rIns="91425" bIns="45700" anchor="t" anchorCtr="0">
            <a:normAutofit fontScale="92500"/>
          </a:bodyPr>
          <a:lstStyle/>
          <a:p>
            <a:pPr marL="0" lvl="0" indent="0" algn="l" rtl="0">
              <a:lnSpc>
                <a:spcPct val="100000"/>
              </a:lnSpc>
              <a:spcBef>
                <a:spcPts val="0"/>
              </a:spcBef>
              <a:spcAft>
                <a:spcPts val="0"/>
              </a:spcAft>
              <a:buClr>
                <a:srgbClr val="C00000"/>
              </a:buClr>
              <a:buSzPct val="108108"/>
              <a:buNone/>
            </a:pPr>
            <a:r>
              <a:rPr lang="ca-ES" sz="1600">
                <a:solidFill>
                  <a:srgbClr val="C00000"/>
                </a:solidFill>
              </a:rPr>
              <a:t>Observacions</a:t>
            </a:r>
            <a:endParaRPr sz="1600">
              <a:solidFill>
                <a:srgbClr val="C00000"/>
              </a:solidFill>
            </a:endParaRPr>
          </a:p>
          <a:p>
            <a:pPr marL="742950" lvl="1" indent="-285750" algn="l" rtl="0">
              <a:lnSpc>
                <a:spcPct val="100000"/>
              </a:lnSpc>
              <a:spcBef>
                <a:spcPts val="1000"/>
              </a:spcBef>
              <a:spcAft>
                <a:spcPts val="0"/>
              </a:spcAft>
              <a:buClr>
                <a:srgbClr val="000000"/>
              </a:buClr>
              <a:buSzPct val="108108"/>
              <a:buFont typeface="Arial"/>
              <a:buChar char="•"/>
            </a:pPr>
            <a:r>
              <a:rPr lang="ca-ES" sz="1600">
                <a:solidFill>
                  <a:srgbClr val="000000"/>
                </a:solidFill>
              </a:rPr>
              <a:t>El Pràcticum s’ha de fer en la seva totalitat horària.</a:t>
            </a:r>
            <a:endParaRPr/>
          </a:p>
          <a:p>
            <a:pPr marL="742950" lvl="1" indent="-285750" algn="l" rtl="0">
              <a:lnSpc>
                <a:spcPct val="100000"/>
              </a:lnSpc>
              <a:spcBef>
                <a:spcPts val="1000"/>
              </a:spcBef>
              <a:spcAft>
                <a:spcPts val="0"/>
              </a:spcAft>
              <a:buClr>
                <a:srgbClr val="000000"/>
              </a:buClr>
              <a:buSzPct val="108108"/>
              <a:buFont typeface="Arial"/>
              <a:buChar char="•"/>
            </a:pPr>
            <a:r>
              <a:rPr lang="ca-ES" sz="1600">
                <a:solidFill>
                  <a:srgbClr val="000000"/>
                </a:solidFill>
              </a:rPr>
              <a:t>Un cop tingueu plaça definitiva, no es pot canviar.</a:t>
            </a:r>
            <a:endParaRPr/>
          </a:p>
          <a:p>
            <a:pPr marL="742950" lvl="1" indent="-285750" algn="l" rtl="0">
              <a:lnSpc>
                <a:spcPct val="100000"/>
              </a:lnSpc>
              <a:spcBef>
                <a:spcPts val="1000"/>
              </a:spcBef>
              <a:spcAft>
                <a:spcPts val="0"/>
              </a:spcAft>
              <a:buClr>
                <a:srgbClr val="000000"/>
              </a:buClr>
              <a:buSzPct val="108108"/>
              <a:buFont typeface="Arial"/>
              <a:buChar char="•"/>
            </a:pPr>
            <a:r>
              <a:rPr lang="ca-ES" sz="1600">
                <a:solidFill>
                  <a:srgbClr val="000000"/>
                </a:solidFill>
              </a:rPr>
              <a:t>Si es renuncia a la plaça de manera voluntària, es perd la possibilitat de fer el Pràcticum en aquest curs. No es pot canviar per cap altra pràctica i s’ha de tornar a matricular el curs següent.</a:t>
            </a:r>
            <a:endParaRPr/>
          </a:p>
          <a:p>
            <a:pPr marL="742950" lvl="1" indent="-285750" algn="l" rtl="0">
              <a:lnSpc>
                <a:spcPct val="100000"/>
              </a:lnSpc>
              <a:spcBef>
                <a:spcPts val="1000"/>
              </a:spcBef>
              <a:spcAft>
                <a:spcPts val="0"/>
              </a:spcAft>
              <a:buClr>
                <a:srgbClr val="000000"/>
              </a:buClr>
              <a:buSzPct val="108108"/>
              <a:buFont typeface="Arial"/>
              <a:buChar char="•"/>
            </a:pPr>
            <a:r>
              <a:rPr lang="ca-ES" sz="1600">
                <a:solidFill>
                  <a:srgbClr val="000000"/>
                </a:solidFill>
              </a:rPr>
              <a:t>Cas particular: Agencia EFE i la seva convocatòria de places.</a:t>
            </a:r>
            <a:endParaRPr/>
          </a:p>
          <a:p>
            <a:pPr marL="0" lvl="0" indent="0" algn="l" rtl="0">
              <a:lnSpc>
                <a:spcPct val="100000"/>
              </a:lnSpc>
              <a:spcBef>
                <a:spcPts val="1000"/>
              </a:spcBef>
              <a:spcAft>
                <a:spcPts val="0"/>
              </a:spcAft>
              <a:buClr>
                <a:srgbClr val="C00000"/>
              </a:buClr>
              <a:buSzPct val="108108"/>
              <a:buNone/>
            </a:pPr>
            <a:r>
              <a:rPr lang="ca-ES" sz="1600">
                <a:solidFill>
                  <a:srgbClr val="C00000"/>
                </a:solidFill>
              </a:rPr>
              <a:t>Convalidació de pràctiques </a:t>
            </a:r>
            <a:endParaRPr sz="1600">
              <a:solidFill>
                <a:srgbClr val="C00000"/>
              </a:solidFill>
            </a:endParaRPr>
          </a:p>
          <a:p>
            <a:pPr marL="742950" lvl="1" indent="-285750" algn="l" rtl="0">
              <a:lnSpc>
                <a:spcPct val="100000"/>
              </a:lnSpc>
              <a:spcBef>
                <a:spcPts val="1000"/>
              </a:spcBef>
              <a:spcAft>
                <a:spcPts val="0"/>
              </a:spcAft>
              <a:buClr>
                <a:srgbClr val="000000"/>
              </a:buClr>
              <a:buSzPct val="108108"/>
              <a:buFont typeface="Arial"/>
              <a:buChar char="•"/>
            </a:pPr>
            <a:r>
              <a:rPr lang="ca-ES" sz="1600">
                <a:solidFill>
                  <a:srgbClr val="000000"/>
                </a:solidFill>
              </a:rPr>
              <a:t>Si ja heu fet pràctiques extracurriculars a una empresa recentment, podeu sol·licitar la convalidació de les mateixes</a:t>
            </a:r>
            <a:r>
              <a:rPr lang="ca-ES" sz="1600">
                <a:solidFill>
                  <a:schemeClr val="dk1"/>
                </a:solidFill>
              </a:rPr>
              <a:t>, però sempre que hagin estat regides per un conveni amb la UPF. En aquest cas, mencioneu aquesta possibilitat en el formulari previ que heu d’emplenar i </a:t>
            </a:r>
            <a:r>
              <a:rPr lang="ca-ES" sz="1600" b="1">
                <a:solidFill>
                  <a:schemeClr val="dk1"/>
                </a:solidFill>
              </a:rPr>
              <a:t>poseu-vos en </a:t>
            </a:r>
            <a:r>
              <a:rPr lang="ca-ES" sz="1600" b="1">
                <a:solidFill>
                  <a:srgbClr val="000000"/>
                </a:solidFill>
              </a:rPr>
              <a:t>contacte amb els coordinadors.</a:t>
            </a:r>
            <a:endParaRPr sz="1600" b="1">
              <a:solidFill>
                <a:srgbClr val="000000"/>
              </a:solidFill>
            </a:endParaRPr>
          </a:p>
          <a:p>
            <a:pPr marL="742950" lvl="1" indent="-285750" algn="l" rtl="0">
              <a:lnSpc>
                <a:spcPct val="100000"/>
              </a:lnSpc>
              <a:spcBef>
                <a:spcPts val="1000"/>
              </a:spcBef>
              <a:spcAft>
                <a:spcPts val="0"/>
              </a:spcAft>
              <a:buClr>
                <a:srgbClr val="000000"/>
              </a:buClr>
              <a:buSzPct val="108108"/>
              <a:buFont typeface="Arial"/>
              <a:buChar char="•"/>
            </a:pPr>
            <a:r>
              <a:rPr lang="ca-ES" sz="1600">
                <a:solidFill>
                  <a:srgbClr val="000000"/>
                </a:solidFill>
              </a:rPr>
              <a:t>El procediment d’avaluació serà el mateix que per a la resta de pràctiques curriculars.</a:t>
            </a:r>
            <a:endParaRPr sz="1600">
              <a:solidFill>
                <a:srgbClr val="000000"/>
              </a:solidFill>
            </a:endParaRPr>
          </a:p>
          <a:p>
            <a:pPr marL="742950" lvl="1" indent="-203200" algn="l" rtl="0">
              <a:lnSpc>
                <a:spcPct val="140000"/>
              </a:lnSpc>
              <a:spcBef>
                <a:spcPts val="1000"/>
              </a:spcBef>
              <a:spcAft>
                <a:spcPts val="0"/>
              </a:spcAft>
              <a:buClr>
                <a:srgbClr val="888888"/>
              </a:buClr>
              <a:buSzPct val="108108"/>
              <a:buFont typeface="Arial"/>
              <a:buNone/>
            </a:pPr>
            <a:endParaRPr sz="1300">
              <a:solidFill>
                <a:srgbClr val="000000"/>
              </a:solidFill>
              <a:latin typeface="Calibri"/>
              <a:ea typeface="Calibri"/>
              <a:cs typeface="Calibri"/>
              <a:sym typeface="Calibri"/>
            </a:endParaRPr>
          </a:p>
        </p:txBody>
      </p:sp>
      <p:pic>
        <p:nvPicPr>
          <p:cNvPr id="158" name="Google Shape;158;p22" descr="marca_vermella.png"/>
          <p:cNvPicPr preferRelativeResize="0"/>
          <p:nvPr/>
        </p:nvPicPr>
        <p:blipFill rotWithShape="1">
          <a:blip r:embed="rId3">
            <a:alphaModFix/>
          </a:blip>
          <a:srcRect/>
          <a:stretch/>
        </p:blipFill>
        <p:spPr>
          <a:xfrm>
            <a:off x="455561" y="443830"/>
            <a:ext cx="1785484" cy="611247"/>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3"/>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4" name="Google Shape;164;p23"/>
          <p:cNvSpPr txBox="1">
            <a:spLocks noGrp="1"/>
          </p:cNvSpPr>
          <p:nvPr>
            <p:ph type="ctrTitle"/>
          </p:nvPr>
        </p:nvSpPr>
        <p:spPr>
          <a:xfrm>
            <a:off x="685800" y="1485900"/>
            <a:ext cx="7772400" cy="62143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C00000"/>
              </a:buClr>
              <a:buSzPts val="2000"/>
              <a:buFont typeface="Calibri"/>
              <a:buNone/>
            </a:pPr>
            <a:r>
              <a:rPr lang="ca-ES" sz="2000" b="1">
                <a:solidFill>
                  <a:srgbClr val="C00000"/>
                </a:solidFill>
                <a:latin typeface="Calibri"/>
                <a:ea typeface="Calibri"/>
                <a:cs typeface="Calibri"/>
                <a:sym typeface="Calibri"/>
              </a:rPr>
              <a:t>PRÀCTIQUES EXTRACURRICULARS</a:t>
            </a:r>
            <a:endParaRPr sz="2000" b="1">
              <a:solidFill>
                <a:srgbClr val="C00000"/>
              </a:solidFill>
              <a:latin typeface="Georgia"/>
              <a:ea typeface="Georgia"/>
              <a:cs typeface="Georgia"/>
              <a:sym typeface="Georgia"/>
            </a:endParaRPr>
          </a:p>
        </p:txBody>
      </p:sp>
      <p:sp>
        <p:nvSpPr>
          <p:cNvPr id="165" name="Google Shape;165;p23"/>
          <p:cNvSpPr txBox="1">
            <a:spLocks noGrp="1"/>
          </p:cNvSpPr>
          <p:nvPr>
            <p:ph type="subTitle" idx="1"/>
          </p:nvPr>
        </p:nvSpPr>
        <p:spPr>
          <a:xfrm>
            <a:off x="1037500" y="2353524"/>
            <a:ext cx="7420800" cy="3114000"/>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chemeClr val="dk1"/>
              </a:buClr>
              <a:buSzPts val="2000"/>
              <a:buFont typeface="Arial"/>
              <a:buChar char="•"/>
            </a:pPr>
            <a:r>
              <a:rPr lang="ca-ES" sz="2000">
                <a:solidFill>
                  <a:schemeClr val="dk1"/>
                </a:solidFill>
                <a:latin typeface="Calibri"/>
                <a:ea typeface="Calibri"/>
                <a:cs typeface="Calibri"/>
                <a:sym typeface="Calibri"/>
              </a:rPr>
              <a:t>Es </a:t>
            </a:r>
            <a:r>
              <a:rPr lang="ca-ES" sz="2000">
                <a:solidFill>
                  <a:schemeClr val="dk1"/>
                </a:solidFill>
              </a:rPr>
              <a:t>pot</a:t>
            </a:r>
            <a:r>
              <a:rPr lang="ca-ES" sz="2000">
                <a:solidFill>
                  <a:schemeClr val="dk1"/>
                </a:solidFill>
                <a:latin typeface="Calibri"/>
                <a:ea typeface="Calibri"/>
                <a:cs typeface="Calibri"/>
                <a:sym typeface="Calibri"/>
              </a:rPr>
              <a:t> signar més d’un conveni de pràctiques extracurriculars.</a:t>
            </a:r>
            <a:endParaRPr sz="500">
              <a:solidFill>
                <a:schemeClr val="dk1"/>
              </a:solidFill>
              <a:latin typeface="Calibri"/>
              <a:ea typeface="Calibri"/>
              <a:cs typeface="Calibri"/>
              <a:sym typeface="Calibri"/>
            </a:endParaRPr>
          </a:p>
          <a:p>
            <a:pPr marL="342900" lvl="0" indent="-342900" algn="l" rtl="0">
              <a:lnSpc>
                <a:spcPct val="100000"/>
              </a:lnSpc>
              <a:spcBef>
                <a:spcPts val="1000"/>
              </a:spcBef>
              <a:spcAft>
                <a:spcPts val="0"/>
              </a:spcAft>
              <a:buClr>
                <a:schemeClr val="dk1"/>
              </a:buClr>
              <a:buSzPts val="2000"/>
              <a:buFont typeface="Arial"/>
              <a:buChar char="•"/>
            </a:pPr>
            <a:r>
              <a:rPr lang="ca-ES" sz="2000" b="1">
                <a:solidFill>
                  <a:schemeClr val="dk1"/>
                </a:solidFill>
              </a:rPr>
              <a:t>Són sempre remunerades </a:t>
            </a:r>
            <a:r>
              <a:rPr lang="ca-ES" sz="2000">
                <a:solidFill>
                  <a:schemeClr val="dk1"/>
                </a:solidFill>
                <a:latin typeface="Calibri"/>
                <a:ea typeface="Calibri"/>
                <a:cs typeface="Calibri"/>
                <a:sym typeface="Calibri"/>
              </a:rPr>
              <a:t>(obligatòriament 6,30 €/h </a:t>
            </a:r>
            <a:r>
              <a:rPr lang="ca-ES" sz="2000">
                <a:solidFill>
                  <a:schemeClr val="dk1"/>
                </a:solidFill>
              </a:rPr>
              <a:t>bruts</a:t>
            </a:r>
            <a:r>
              <a:rPr lang="ca-ES" sz="2000">
                <a:solidFill>
                  <a:schemeClr val="dk1"/>
                </a:solidFill>
                <a:latin typeface="Calibri"/>
                <a:ea typeface="Calibri"/>
                <a:cs typeface="Calibri"/>
                <a:sym typeface="Calibri"/>
              </a:rPr>
              <a:t> mínim). No s</a:t>
            </a:r>
            <a:r>
              <a:rPr lang="ca-ES" sz="2000">
                <a:solidFill>
                  <a:schemeClr val="dk1"/>
                </a:solidFill>
              </a:rPr>
              <a:t>’acceptarà cap pràctica sense remunerar.</a:t>
            </a:r>
            <a:endParaRPr/>
          </a:p>
          <a:p>
            <a:pPr marL="342900" lvl="0" indent="-342900" algn="l" rtl="0">
              <a:lnSpc>
                <a:spcPct val="100000"/>
              </a:lnSpc>
              <a:spcBef>
                <a:spcPts val="1000"/>
              </a:spcBef>
              <a:spcAft>
                <a:spcPts val="0"/>
              </a:spcAft>
              <a:buClr>
                <a:schemeClr val="dk1"/>
              </a:buClr>
              <a:buSzPts val="2000"/>
              <a:buFont typeface="Arial"/>
              <a:buChar char="•"/>
            </a:pPr>
            <a:r>
              <a:rPr lang="ca-ES" sz="2000">
                <a:solidFill>
                  <a:schemeClr val="dk1"/>
                </a:solidFill>
                <a:latin typeface="Calibri"/>
                <a:ea typeface="Calibri"/>
                <a:cs typeface="Calibri"/>
                <a:sym typeface="Calibri"/>
              </a:rPr>
              <a:t>Màxim de 800 h per curs acadèmic (curriculars + extracurriculars), amb un màxim de 8 hores diàries i 40 setmanals.</a:t>
            </a:r>
            <a:endParaRPr/>
          </a:p>
          <a:p>
            <a:pPr marL="342900" lvl="0" indent="-342900" algn="l" rtl="0">
              <a:lnSpc>
                <a:spcPct val="100000"/>
              </a:lnSpc>
              <a:spcBef>
                <a:spcPts val="1000"/>
              </a:spcBef>
              <a:spcAft>
                <a:spcPts val="0"/>
              </a:spcAft>
              <a:buClr>
                <a:schemeClr val="dk1"/>
              </a:buClr>
              <a:buSzPts val="2000"/>
              <a:buFont typeface="Arial"/>
              <a:buChar char="•"/>
            </a:pPr>
            <a:r>
              <a:rPr lang="ca-ES" sz="2000">
                <a:solidFill>
                  <a:schemeClr val="dk1"/>
                </a:solidFill>
                <a:latin typeface="Calibri"/>
                <a:ea typeface="Calibri"/>
                <a:cs typeface="Calibri"/>
                <a:sym typeface="Calibri"/>
              </a:rPr>
              <a:t>Gestionades pe</a:t>
            </a:r>
            <a:r>
              <a:rPr lang="ca-ES" sz="2000">
                <a:solidFill>
                  <a:schemeClr val="dk1"/>
                </a:solidFill>
              </a:rPr>
              <a:t>r</a:t>
            </a:r>
            <a:r>
              <a:rPr lang="ca-ES" sz="2000">
                <a:solidFill>
                  <a:schemeClr val="dk1"/>
                </a:solidFill>
                <a:latin typeface="Calibri"/>
                <a:ea typeface="Calibri"/>
                <a:cs typeface="Calibri"/>
                <a:sym typeface="Calibri"/>
              </a:rPr>
              <a:t> Carreres Professionals i autoritzades per la coordinadora de pràctiques extracurricular, Cristina Garde (cristina.garde@upf.edu).</a:t>
            </a:r>
            <a:endParaRPr/>
          </a:p>
          <a:p>
            <a:pPr marL="171450" lvl="0" indent="-139700" algn="l" rtl="0">
              <a:lnSpc>
                <a:spcPct val="100000"/>
              </a:lnSpc>
              <a:spcBef>
                <a:spcPts val="1000"/>
              </a:spcBef>
              <a:spcAft>
                <a:spcPts val="0"/>
              </a:spcAft>
              <a:buClr>
                <a:srgbClr val="888888"/>
              </a:buClr>
              <a:buSzPts val="500"/>
              <a:buFont typeface="Arial"/>
              <a:buNone/>
            </a:pPr>
            <a:endParaRPr sz="500">
              <a:solidFill>
                <a:schemeClr val="dk1"/>
              </a:solidFill>
              <a:latin typeface="Calibri"/>
              <a:ea typeface="Calibri"/>
              <a:cs typeface="Calibri"/>
              <a:sym typeface="Calibri"/>
            </a:endParaRPr>
          </a:p>
          <a:p>
            <a:pPr marL="0" lvl="0" indent="0" algn="l" rtl="0">
              <a:lnSpc>
                <a:spcPct val="150000"/>
              </a:lnSpc>
              <a:spcBef>
                <a:spcPts val="400"/>
              </a:spcBef>
              <a:spcAft>
                <a:spcPts val="0"/>
              </a:spcAft>
              <a:buSzPts val="3200"/>
              <a:buNone/>
            </a:pPr>
            <a:endParaRPr sz="2000">
              <a:solidFill>
                <a:schemeClr val="dk1"/>
              </a:solidFill>
              <a:latin typeface="Calibri"/>
              <a:ea typeface="Calibri"/>
              <a:cs typeface="Calibri"/>
              <a:sym typeface="Calibri"/>
            </a:endParaRPr>
          </a:p>
        </p:txBody>
      </p:sp>
      <p:pic>
        <p:nvPicPr>
          <p:cNvPr id="166" name="Google Shape;166;p23" descr="marca_vermella.png"/>
          <p:cNvPicPr preferRelativeResize="0"/>
          <p:nvPr/>
        </p:nvPicPr>
        <p:blipFill rotWithShape="1">
          <a:blip r:embed="rId3">
            <a:alphaModFix/>
          </a:blip>
          <a:srcRect/>
          <a:stretch/>
        </p:blipFill>
        <p:spPr>
          <a:xfrm>
            <a:off x="455561" y="443830"/>
            <a:ext cx="1811166" cy="62003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4"/>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2" name="Google Shape;172;p24"/>
          <p:cNvSpPr txBox="1">
            <a:spLocks noGrp="1"/>
          </p:cNvSpPr>
          <p:nvPr>
            <p:ph type="ctrTitle"/>
          </p:nvPr>
        </p:nvSpPr>
        <p:spPr>
          <a:xfrm>
            <a:off x="685800" y="1485900"/>
            <a:ext cx="7772400" cy="62143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C00000"/>
              </a:buClr>
              <a:buSzPts val="2000"/>
              <a:buFont typeface="Calibri"/>
              <a:buNone/>
            </a:pPr>
            <a:r>
              <a:rPr lang="ca-ES" sz="2000" b="1">
                <a:solidFill>
                  <a:srgbClr val="C00000"/>
                </a:solidFill>
                <a:latin typeface="Calibri"/>
                <a:ea typeface="Calibri"/>
                <a:cs typeface="Calibri"/>
                <a:sym typeface="Calibri"/>
              </a:rPr>
              <a:t>PRÀCTIQUES EXTRACURRICULARS</a:t>
            </a:r>
            <a:endParaRPr sz="2000" b="1">
              <a:solidFill>
                <a:srgbClr val="C00000"/>
              </a:solidFill>
              <a:latin typeface="Georgia"/>
              <a:ea typeface="Georgia"/>
              <a:cs typeface="Georgia"/>
              <a:sym typeface="Georgia"/>
            </a:endParaRPr>
          </a:p>
        </p:txBody>
      </p:sp>
      <p:sp>
        <p:nvSpPr>
          <p:cNvPr id="173" name="Google Shape;173;p24"/>
          <p:cNvSpPr txBox="1">
            <a:spLocks noGrp="1"/>
          </p:cNvSpPr>
          <p:nvPr>
            <p:ph type="subTitle" idx="1"/>
          </p:nvPr>
        </p:nvSpPr>
        <p:spPr>
          <a:xfrm>
            <a:off x="912732" y="2238451"/>
            <a:ext cx="7316868" cy="3577133"/>
          </a:xfrm>
          <a:prstGeom prst="rect">
            <a:avLst/>
          </a:prstGeom>
          <a:noFill/>
          <a:ln>
            <a:noFill/>
          </a:ln>
        </p:spPr>
        <p:txBody>
          <a:bodyPr spcFirstLastPara="1" wrap="square" lIns="91425" tIns="45700" rIns="91425" bIns="45700" anchor="t" anchorCtr="0">
            <a:normAutofit/>
          </a:bodyPr>
          <a:lstStyle/>
          <a:p>
            <a:pPr marL="0" lvl="1" indent="0" algn="just" rtl="0">
              <a:lnSpc>
                <a:spcPct val="100000"/>
              </a:lnSpc>
              <a:spcBef>
                <a:spcPts val="0"/>
              </a:spcBef>
              <a:spcAft>
                <a:spcPts val="0"/>
              </a:spcAft>
              <a:buClr>
                <a:srgbClr val="000000"/>
              </a:buClr>
              <a:buSzPts val="1375"/>
              <a:buNone/>
            </a:pPr>
            <a:r>
              <a:rPr lang="ca-ES" sz="1500">
                <a:solidFill>
                  <a:srgbClr val="000000"/>
                </a:solidFill>
                <a:latin typeface="Calibri"/>
                <a:ea typeface="Calibri"/>
                <a:cs typeface="Calibri"/>
                <a:sym typeface="Calibri"/>
              </a:rPr>
              <a:t>Cal que visiteu amb freqüència el </a:t>
            </a:r>
            <a:r>
              <a:rPr lang="ca-ES" sz="1500" b="1">
                <a:solidFill>
                  <a:srgbClr val="000000"/>
                </a:solidFill>
                <a:latin typeface="Calibri"/>
                <a:ea typeface="Calibri"/>
                <a:cs typeface="Calibri"/>
                <a:sym typeface="Calibri"/>
              </a:rPr>
              <a:t>Campus Treball, perquè hi podeu trobar ofertes que us poden interessar</a:t>
            </a:r>
            <a:r>
              <a:rPr lang="ca-ES" sz="1500">
                <a:solidFill>
                  <a:srgbClr val="000000"/>
                </a:solidFill>
                <a:latin typeface="Calibri"/>
                <a:ea typeface="Calibri"/>
                <a:cs typeface="Calibri"/>
                <a:sym typeface="Calibri"/>
              </a:rPr>
              <a:t>. Recordeu inscriure-us a les ofertes que us interessin. A partir d’aleshores, l’empresa podrà consultar el vostre CV i citar-vos per a una entrevista. </a:t>
            </a:r>
            <a:endParaRPr sz="1500">
              <a:solidFill>
                <a:srgbClr val="000000"/>
              </a:solidFill>
              <a:latin typeface="Calibri"/>
              <a:ea typeface="Calibri"/>
              <a:cs typeface="Calibri"/>
              <a:sym typeface="Calibri"/>
            </a:endParaRPr>
          </a:p>
          <a:p>
            <a:pPr marL="0" lvl="1" indent="0" algn="just" rtl="0">
              <a:lnSpc>
                <a:spcPct val="100000"/>
              </a:lnSpc>
              <a:spcBef>
                <a:spcPts val="1000"/>
              </a:spcBef>
              <a:spcAft>
                <a:spcPts val="0"/>
              </a:spcAft>
              <a:buClr>
                <a:srgbClr val="000000"/>
              </a:buClr>
              <a:buSzPts val="1312"/>
              <a:buNone/>
            </a:pPr>
            <a:r>
              <a:rPr lang="ca-ES" sz="1500">
                <a:solidFill>
                  <a:srgbClr val="000000"/>
                </a:solidFill>
                <a:latin typeface="Calibri"/>
                <a:ea typeface="Calibri"/>
                <a:cs typeface="Calibri"/>
                <a:sym typeface="Calibri"/>
              </a:rPr>
              <a:t>En cas de ser seleccionats, l'empresa haurà d'iniciar els tràmits per la formalització del conveni a través de Campus Treball. Carreres Professionals s'encarregarà de la gestió posterior.</a:t>
            </a:r>
            <a:endParaRPr sz="1500"/>
          </a:p>
          <a:p>
            <a:pPr marL="0" lvl="0" indent="0" algn="l" rtl="0">
              <a:lnSpc>
                <a:spcPct val="100000"/>
              </a:lnSpc>
              <a:spcBef>
                <a:spcPts val="1000"/>
              </a:spcBef>
              <a:spcAft>
                <a:spcPts val="0"/>
              </a:spcAft>
              <a:buClr>
                <a:srgbClr val="C00000"/>
              </a:buClr>
              <a:buSzPts val="1375"/>
              <a:buNone/>
            </a:pPr>
            <a:r>
              <a:rPr lang="ca-ES" sz="1500">
                <a:solidFill>
                  <a:srgbClr val="C00000"/>
                </a:solidFill>
                <a:latin typeface="Calibri"/>
                <a:ea typeface="Calibri"/>
                <a:cs typeface="Calibri"/>
                <a:sym typeface="Calibri"/>
              </a:rPr>
              <a:t>1. Inscripció a Campus Treball:</a:t>
            </a:r>
            <a:endParaRPr sz="1500"/>
          </a:p>
          <a:p>
            <a:pPr marL="742950" lvl="1" indent="-293687" algn="l" rtl="0">
              <a:lnSpc>
                <a:spcPct val="100000"/>
              </a:lnSpc>
              <a:spcBef>
                <a:spcPts val="1000"/>
              </a:spcBef>
              <a:spcAft>
                <a:spcPts val="0"/>
              </a:spcAft>
              <a:buClr>
                <a:srgbClr val="000000"/>
              </a:buClr>
              <a:buSzPts val="1500"/>
              <a:buFont typeface="Arial"/>
              <a:buChar char="•"/>
            </a:pPr>
            <a:r>
              <a:rPr lang="ca-ES" sz="1500">
                <a:solidFill>
                  <a:srgbClr val="000000"/>
                </a:solidFill>
                <a:latin typeface="Calibri"/>
                <a:ea typeface="Calibri"/>
                <a:cs typeface="Calibri"/>
                <a:sym typeface="Calibri"/>
              </a:rPr>
              <a:t>Com a requisit indispensable per a poder signar un conveni de pràctiques, us heu d’inscriure a Campus Treball: </a:t>
            </a:r>
            <a:r>
              <a:rPr lang="ca-ES" sz="1500" u="sng">
                <a:solidFill>
                  <a:schemeClr val="hlink"/>
                </a:solidFill>
                <a:latin typeface="Calibri"/>
                <a:ea typeface="Calibri"/>
                <a:cs typeface="Calibri"/>
                <a:sym typeface="Calibri"/>
                <a:hlinkClick r:id="rId3"/>
              </a:rPr>
              <a:t>http://campustreball.upf.edu</a:t>
            </a:r>
            <a:endParaRPr sz="1500">
              <a:solidFill>
                <a:srgbClr val="000000"/>
              </a:solidFill>
              <a:latin typeface="Calibri"/>
              <a:ea typeface="Calibri"/>
              <a:cs typeface="Calibri"/>
              <a:sym typeface="Calibri"/>
            </a:endParaRPr>
          </a:p>
          <a:p>
            <a:pPr marL="742950" lvl="1" indent="-293687" algn="l" rtl="0">
              <a:lnSpc>
                <a:spcPct val="100000"/>
              </a:lnSpc>
              <a:spcBef>
                <a:spcPts val="1000"/>
              </a:spcBef>
              <a:spcAft>
                <a:spcPts val="0"/>
              </a:spcAft>
              <a:buClr>
                <a:srgbClr val="000000"/>
              </a:buClr>
              <a:buSzPts val="1500"/>
              <a:buFont typeface="Arial"/>
              <a:buChar char="•"/>
            </a:pPr>
            <a:r>
              <a:rPr lang="ca-ES" sz="1500">
                <a:solidFill>
                  <a:srgbClr val="000000"/>
                </a:solidFill>
                <a:latin typeface="Calibri"/>
                <a:ea typeface="Calibri"/>
                <a:cs typeface="Calibri"/>
                <a:sym typeface="Calibri"/>
              </a:rPr>
              <a:t>És obligatori omplir el CV seguint el model que ofereix el Campus Treball.</a:t>
            </a:r>
            <a:endParaRPr sz="1500"/>
          </a:p>
          <a:p>
            <a:pPr marL="742950" lvl="1" indent="-293687" algn="l" rtl="0">
              <a:lnSpc>
                <a:spcPct val="100000"/>
              </a:lnSpc>
              <a:spcBef>
                <a:spcPts val="1000"/>
              </a:spcBef>
              <a:spcAft>
                <a:spcPts val="0"/>
              </a:spcAft>
              <a:buClr>
                <a:srgbClr val="000000"/>
              </a:buClr>
              <a:buSzPts val="1500"/>
              <a:buFont typeface="Arial"/>
              <a:buChar char="•"/>
            </a:pPr>
            <a:r>
              <a:rPr lang="ca-ES" sz="1500">
                <a:solidFill>
                  <a:srgbClr val="000000"/>
                </a:solidFill>
                <a:latin typeface="Calibri"/>
                <a:ea typeface="Calibri"/>
                <a:cs typeface="Calibri"/>
                <a:sym typeface="Calibri"/>
              </a:rPr>
              <a:t>Campus Treball disposa d’una cartellera de pràctiques extracurriculars.</a:t>
            </a:r>
            <a:endParaRPr sz="1500"/>
          </a:p>
          <a:p>
            <a:pPr marL="0" lvl="0" indent="0" algn="l" rtl="0">
              <a:lnSpc>
                <a:spcPct val="130000"/>
              </a:lnSpc>
              <a:spcBef>
                <a:spcPts val="1000"/>
              </a:spcBef>
              <a:spcAft>
                <a:spcPts val="0"/>
              </a:spcAft>
              <a:buClr>
                <a:srgbClr val="888888"/>
              </a:buClr>
              <a:buSzPts val="1000"/>
              <a:buNone/>
            </a:pPr>
            <a:endParaRPr sz="1000">
              <a:solidFill>
                <a:srgbClr val="000000"/>
              </a:solidFill>
              <a:latin typeface="Calibri"/>
              <a:ea typeface="Calibri"/>
              <a:cs typeface="Calibri"/>
              <a:sym typeface="Calibri"/>
            </a:endParaRPr>
          </a:p>
        </p:txBody>
      </p:sp>
      <p:pic>
        <p:nvPicPr>
          <p:cNvPr id="174" name="Google Shape;174;p24" descr="marca_vermella.png"/>
          <p:cNvPicPr preferRelativeResize="0"/>
          <p:nvPr/>
        </p:nvPicPr>
        <p:blipFill rotWithShape="1">
          <a:blip r:embed="rId4">
            <a:alphaModFix/>
          </a:blip>
          <a:srcRect/>
          <a:stretch/>
        </p:blipFill>
        <p:spPr>
          <a:xfrm>
            <a:off x="455561" y="443830"/>
            <a:ext cx="1811166" cy="620039"/>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5"/>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0" name="Google Shape;180;p25"/>
          <p:cNvSpPr txBox="1">
            <a:spLocks noGrp="1"/>
          </p:cNvSpPr>
          <p:nvPr>
            <p:ph type="ctrTitle"/>
          </p:nvPr>
        </p:nvSpPr>
        <p:spPr>
          <a:xfrm>
            <a:off x="685800" y="1485900"/>
            <a:ext cx="7772400" cy="62143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C00000"/>
              </a:buClr>
              <a:buSzPts val="2000"/>
              <a:buFont typeface="Calibri"/>
              <a:buNone/>
            </a:pPr>
            <a:r>
              <a:rPr lang="ca-ES" sz="2000" b="1">
                <a:solidFill>
                  <a:srgbClr val="C00000"/>
                </a:solidFill>
                <a:latin typeface="Calibri"/>
                <a:ea typeface="Calibri"/>
                <a:cs typeface="Calibri"/>
                <a:sym typeface="Calibri"/>
              </a:rPr>
              <a:t>PRÀCTIQUES EXTRACURRICULARS</a:t>
            </a:r>
            <a:endParaRPr sz="2000" b="1">
              <a:solidFill>
                <a:srgbClr val="C00000"/>
              </a:solidFill>
              <a:latin typeface="Georgia"/>
              <a:ea typeface="Georgia"/>
              <a:cs typeface="Georgia"/>
              <a:sym typeface="Georgia"/>
            </a:endParaRPr>
          </a:p>
        </p:txBody>
      </p:sp>
      <p:sp>
        <p:nvSpPr>
          <p:cNvPr id="181" name="Google Shape;181;p25"/>
          <p:cNvSpPr txBox="1">
            <a:spLocks noGrp="1"/>
          </p:cNvSpPr>
          <p:nvPr>
            <p:ph type="subTitle" idx="1"/>
          </p:nvPr>
        </p:nvSpPr>
        <p:spPr>
          <a:xfrm>
            <a:off x="912732" y="2107334"/>
            <a:ext cx="7316868" cy="3827472"/>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00000"/>
              </a:lnSpc>
              <a:spcBef>
                <a:spcPts val="0"/>
              </a:spcBef>
              <a:spcAft>
                <a:spcPts val="0"/>
              </a:spcAft>
              <a:buClr>
                <a:srgbClr val="C00000"/>
              </a:buClr>
              <a:buSzPts val="1360"/>
              <a:buNone/>
            </a:pPr>
            <a:r>
              <a:rPr lang="ca-ES" sz="1760">
                <a:solidFill>
                  <a:srgbClr val="C00000"/>
                </a:solidFill>
                <a:latin typeface="Calibri"/>
                <a:ea typeface="Calibri"/>
                <a:cs typeface="Calibri"/>
                <a:sym typeface="Calibri"/>
              </a:rPr>
              <a:t>2. </a:t>
            </a:r>
            <a:r>
              <a:rPr lang="ca-ES" sz="1760">
                <a:solidFill>
                  <a:srgbClr val="C00000"/>
                </a:solidFill>
              </a:rPr>
              <a:t>Formalització i signatura del conveni</a:t>
            </a:r>
            <a:endParaRPr sz="2000">
              <a:solidFill>
                <a:schemeClr val="dk1"/>
              </a:solidFill>
              <a:latin typeface="Georgia"/>
              <a:ea typeface="Georgia"/>
              <a:cs typeface="Georgia"/>
              <a:sym typeface="Georgia"/>
            </a:endParaRPr>
          </a:p>
          <a:p>
            <a:pPr marL="742950" lvl="1" indent="-311150" algn="l" rtl="0">
              <a:lnSpc>
                <a:spcPct val="100000"/>
              </a:lnSpc>
              <a:spcBef>
                <a:spcPts val="260"/>
              </a:spcBef>
              <a:spcAft>
                <a:spcPts val="0"/>
              </a:spcAft>
              <a:buClr>
                <a:schemeClr val="dk1"/>
              </a:buClr>
              <a:buSzPts val="1700"/>
              <a:buChar char="•"/>
            </a:pPr>
            <a:r>
              <a:rPr lang="ca-ES" sz="1505">
                <a:solidFill>
                  <a:srgbClr val="000000"/>
                </a:solidFill>
              </a:rPr>
              <a:t>L’estudiant es dóna d’alta a Campus Treball.</a:t>
            </a:r>
            <a:endParaRPr sz="1505">
              <a:solidFill>
                <a:srgbClr val="000000"/>
              </a:solidFill>
            </a:endParaRPr>
          </a:p>
          <a:p>
            <a:pPr marL="742950" lvl="1" indent="-311150" algn="l" rtl="0">
              <a:lnSpc>
                <a:spcPct val="100000"/>
              </a:lnSpc>
              <a:spcBef>
                <a:spcPts val="260"/>
              </a:spcBef>
              <a:spcAft>
                <a:spcPts val="0"/>
              </a:spcAft>
              <a:buClr>
                <a:schemeClr val="dk1"/>
              </a:buClr>
              <a:buSzPts val="1700"/>
              <a:buChar char="•"/>
            </a:pPr>
            <a:r>
              <a:rPr lang="ca-ES" sz="1505">
                <a:solidFill>
                  <a:srgbClr val="000000"/>
                </a:solidFill>
              </a:rPr>
              <a:t>L’empresa també s’ha de donar d’alta a Campus Treball i emplenar el formulari de proposta de conveni.</a:t>
            </a:r>
            <a:endParaRPr sz="1505">
              <a:solidFill>
                <a:srgbClr val="000000"/>
              </a:solidFill>
            </a:endParaRPr>
          </a:p>
          <a:p>
            <a:pPr marL="742950" lvl="1" indent="-311150" algn="l" rtl="0">
              <a:lnSpc>
                <a:spcPct val="100000"/>
              </a:lnSpc>
              <a:spcBef>
                <a:spcPts val="260"/>
              </a:spcBef>
              <a:spcAft>
                <a:spcPts val="0"/>
              </a:spcAft>
              <a:buClr>
                <a:schemeClr val="dk1"/>
              </a:buClr>
              <a:buSzPts val="1700"/>
              <a:buChar char="•"/>
            </a:pPr>
            <a:r>
              <a:rPr lang="ca-ES" sz="1505">
                <a:solidFill>
                  <a:srgbClr val="000000"/>
                </a:solidFill>
              </a:rPr>
              <a:t>El conveni establirà la data d’inici de pràctiques, la de finalització, els horaris i el tutor de pràctiques a l’empresa, entre altra informació important.</a:t>
            </a:r>
            <a:endParaRPr sz="1505">
              <a:solidFill>
                <a:srgbClr val="000000"/>
              </a:solidFill>
            </a:endParaRPr>
          </a:p>
          <a:p>
            <a:pPr marL="742950" lvl="1" indent="-311150" algn="l" rtl="0">
              <a:lnSpc>
                <a:spcPct val="100000"/>
              </a:lnSpc>
              <a:spcBef>
                <a:spcPts val="260"/>
              </a:spcBef>
              <a:spcAft>
                <a:spcPts val="0"/>
              </a:spcAft>
              <a:buClr>
                <a:schemeClr val="dk1"/>
              </a:buClr>
              <a:buSzPts val="1700"/>
              <a:buChar char="•"/>
            </a:pPr>
            <a:r>
              <a:rPr lang="ca-ES" sz="1505">
                <a:solidFill>
                  <a:srgbClr val="000000"/>
                </a:solidFill>
              </a:rPr>
              <a:t>Us arribarà l’annex del conveni per correu electrònic amb les indicacions per signar-lo. </a:t>
            </a:r>
            <a:endParaRPr sz="1505">
              <a:solidFill>
                <a:srgbClr val="000000"/>
              </a:solidFill>
            </a:endParaRPr>
          </a:p>
          <a:p>
            <a:pPr marL="0" lvl="0" indent="0" algn="l" rtl="0">
              <a:lnSpc>
                <a:spcPct val="100000"/>
              </a:lnSpc>
              <a:spcBef>
                <a:spcPts val="260"/>
              </a:spcBef>
              <a:spcAft>
                <a:spcPts val="0"/>
              </a:spcAft>
              <a:buClr>
                <a:srgbClr val="000000"/>
              </a:buClr>
              <a:buSzPts val="1505"/>
              <a:buNone/>
            </a:pPr>
            <a:endParaRPr sz="1505">
              <a:solidFill>
                <a:srgbClr val="000000"/>
              </a:solidFill>
            </a:endParaRPr>
          </a:p>
          <a:p>
            <a:pPr marL="0" lvl="0" indent="0" algn="l" rtl="0">
              <a:lnSpc>
                <a:spcPct val="100000"/>
              </a:lnSpc>
              <a:spcBef>
                <a:spcPts val="272"/>
              </a:spcBef>
              <a:spcAft>
                <a:spcPts val="0"/>
              </a:spcAft>
              <a:buClr>
                <a:srgbClr val="C00000"/>
              </a:buClr>
              <a:buSzPts val="1360"/>
              <a:buNone/>
            </a:pPr>
            <a:r>
              <a:rPr lang="ca-ES" sz="1760">
                <a:solidFill>
                  <a:srgbClr val="C00000"/>
                </a:solidFill>
                <a:latin typeface="Calibri"/>
                <a:ea typeface="Calibri"/>
                <a:cs typeface="Calibri"/>
                <a:sym typeface="Calibri"/>
              </a:rPr>
              <a:t>3. Inici de les pràctiques</a:t>
            </a:r>
            <a:endParaRPr sz="1960"/>
          </a:p>
          <a:p>
            <a:pPr marL="742950" lvl="1" indent="-311150" algn="just" rtl="0">
              <a:lnSpc>
                <a:spcPct val="100000"/>
              </a:lnSpc>
              <a:spcBef>
                <a:spcPts val="221"/>
              </a:spcBef>
              <a:spcAft>
                <a:spcPts val="0"/>
              </a:spcAft>
              <a:buClr>
                <a:srgbClr val="000000"/>
              </a:buClr>
              <a:buSzPts val="1505"/>
              <a:buFont typeface="Arial"/>
              <a:buChar char="•"/>
            </a:pPr>
            <a:r>
              <a:rPr lang="ca-ES" sz="1505">
                <a:solidFill>
                  <a:srgbClr val="000000"/>
                </a:solidFill>
                <a:latin typeface="Calibri"/>
                <a:ea typeface="Calibri"/>
                <a:cs typeface="Calibri"/>
                <a:sym typeface="Calibri"/>
              </a:rPr>
              <a:t>Les pràctiques extracurriculars només podran iniciar-se tan bon punt estiguin autoritzades per la Coordinació de pràctiques extracurriculars del Grau. Per tal de poder realitzar aquest tràmit, l'empresa haurà d'iniciar la proposta de conveni a Campus Treball amb, almenys, set dies d'antelació a la data d'inici de les pràctiques.</a:t>
            </a:r>
            <a:endParaRPr sz="1505">
              <a:solidFill>
                <a:srgbClr val="000000"/>
              </a:solidFill>
              <a:latin typeface="Calibri"/>
              <a:ea typeface="Calibri"/>
              <a:cs typeface="Calibri"/>
              <a:sym typeface="Calibri"/>
            </a:endParaRPr>
          </a:p>
        </p:txBody>
      </p:sp>
      <p:pic>
        <p:nvPicPr>
          <p:cNvPr id="182" name="Google Shape;182;p25" descr="marca_vermella.png"/>
          <p:cNvPicPr preferRelativeResize="0"/>
          <p:nvPr/>
        </p:nvPicPr>
        <p:blipFill rotWithShape="1">
          <a:blip r:embed="rId3">
            <a:alphaModFix/>
          </a:blip>
          <a:srcRect/>
          <a:stretch/>
        </p:blipFill>
        <p:spPr>
          <a:xfrm>
            <a:off x="455561" y="443830"/>
            <a:ext cx="1811166" cy="62003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6"/>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8" name="Google Shape;188;p26"/>
          <p:cNvSpPr txBox="1">
            <a:spLocks noGrp="1"/>
          </p:cNvSpPr>
          <p:nvPr>
            <p:ph type="ctrTitle"/>
          </p:nvPr>
        </p:nvSpPr>
        <p:spPr>
          <a:xfrm>
            <a:off x="685800" y="1485900"/>
            <a:ext cx="7772400" cy="621434"/>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C00000"/>
              </a:buClr>
              <a:buSzPts val="2000"/>
              <a:buFont typeface="Calibri"/>
              <a:buNone/>
            </a:pPr>
            <a:r>
              <a:rPr lang="ca-ES" sz="2000" b="1">
                <a:solidFill>
                  <a:srgbClr val="C00000"/>
                </a:solidFill>
                <a:latin typeface="Calibri"/>
                <a:ea typeface="Calibri"/>
                <a:cs typeface="Calibri"/>
                <a:sym typeface="Calibri"/>
              </a:rPr>
              <a:t>PRÀCTIQUES EXTRACURRICULARS</a:t>
            </a:r>
            <a:endParaRPr sz="2000" b="1">
              <a:solidFill>
                <a:srgbClr val="C00000"/>
              </a:solidFill>
              <a:latin typeface="Georgia"/>
              <a:ea typeface="Georgia"/>
              <a:cs typeface="Georgia"/>
              <a:sym typeface="Georgia"/>
            </a:endParaRPr>
          </a:p>
        </p:txBody>
      </p:sp>
      <p:sp>
        <p:nvSpPr>
          <p:cNvPr id="189" name="Google Shape;189;p26"/>
          <p:cNvSpPr txBox="1">
            <a:spLocks noGrp="1"/>
          </p:cNvSpPr>
          <p:nvPr>
            <p:ph type="subTitle" idx="1"/>
          </p:nvPr>
        </p:nvSpPr>
        <p:spPr>
          <a:xfrm>
            <a:off x="912732" y="2107334"/>
            <a:ext cx="7316868" cy="3827472"/>
          </a:xfrm>
          <a:prstGeom prst="rect">
            <a:avLst/>
          </a:prstGeom>
          <a:noFill/>
          <a:ln>
            <a:noFill/>
          </a:ln>
        </p:spPr>
        <p:txBody>
          <a:bodyPr spcFirstLastPara="1" wrap="square" lIns="91425" tIns="45700" rIns="91425" bIns="45700" anchor="t" anchorCtr="0">
            <a:normAutofit/>
          </a:bodyPr>
          <a:lstStyle/>
          <a:p>
            <a:pPr marL="0" lvl="0" indent="0" algn="l" rtl="0">
              <a:lnSpc>
                <a:spcPct val="150000"/>
              </a:lnSpc>
              <a:spcBef>
                <a:spcPts val="0"/>
              </a:spcBef>
              <a:spcAft>
                <a:spcPts val="0"/>
              </a:spcAft>
              <a:buClr>
                <a:srgbClr val="C00000"/>
              </a:buClr>
              <a:buSzPts val="1600"/>
              <a:buNone/>
            </a:pPr>
            <a:r>
              <a:rPr lang="ca-ES" sz="1600">
                <a:solidFill>
                  <a:srgbClr val="C00000"/>
                </a:solidFill>
              </a:rPr>
              <a:t>4</a:t>
            </a:r>
            <a:r>
              <a:rPr lang="ca-ES" sz="1600">
                <a:solidFill>
                  <a:srgbClr val="C00000"/>
                </a:solidFill>
                <a:latin typeface="Calibri"/>
                <a:ea typeface="Calibri"/>
                <a:cs typeface="Calibri"/>
                <a:sym typeface="Calibri"/>
              </a:rPr>
              <a:t>. Finalització del conveni</a:t>
            </a:r>
            <a:endParaRPr/>
          </a:p>
          <a:p>
            <a:pPr marL="0" lvl="0" indent="0" algn="l" rtl="0">
              <a:lnSpc>
                <a:spcPct val="150000"/>
              </a:lnSpc>
              <a:spcBef>
                <a:spcPts val="320"/>
              </a:spcBef>
              <a:spcAft>
                <a:spcPts val="0"/>
              </a:spcAft>
              <a:buClr>
                <a:srgbClr val="888888"/>
              </a:buClr>
              <a:buSzPts val="1600"/>
              <a:buNone/>
            </a:pPr>
            <a:endParaRPr sz="600">
              <a:solidFill>
                <a:srgbClr val="FF0000"/>
              </a:solidFill>
              <a:latin typeface="Calibri"/>
              <a:ea typeface="Calibri"/>
              <a:cs typeface="Calibri"/>
              <a:sym typeface="Calibri"/>
            </a:endParaRPr>
          </a:p>
          <a:p>
            <a:pPr marL="742950" lvl="1" indent="-298450" algn="l" rtl="0">
              <a:lnSpc>
                <a:spcPct val="100000"/>
              </a:lnSpc>
              <a:spcBef>
                <a:spcPts val="320"/>
              </a:spcBef>
              <a:spcAft>
                <a:spcPts val="0"/>
              </a:spcAft>
              <a:buClr>
                <a:srgbClr val="000000"/>
              </a:buClr>
              <a:buSzPts val="1800"/>
              <a:buFont typeface="Arial"/>
              <a:buChar char="•"/>
            </a:pPr>
            <a:r>
              <a:rPr lang="ca-ES" sz="1800">
                <a:solidFill>
                  <a:srgbClr val="000000"/>
                </a:solidFill>
                <a:latin typeface="Calibri"/>
                <a:ea typeface="Calibri"/>
                <a:cs typeface="Calibri"/>
                <a:sym typeface="Calibri"/>
              </a:rPr>
              <a:t>Trobareu un model per a fer la </a:t>
            </a:r>
            <a:r>
              <a:rPr lang="ca-ES" sz="1800" b="1">
                <a:solidFill>
                  <a:srgbClr val="000000"/>
                </a:solidFill>
                <a:latin typeface="Calibri"/>
                <a:ea typeface="Calibri"/>
                <a:cs typeface="Calibri"/>
                <a:sym typeface="Calibri"/>
              </a:rPr>
              <a:t>memòria de pràctiques </a:t>
            </a:r>
            <a:r>
              <a:rPr lang="ca-ES" sz="1800">
                <a:solidFill>
                  <a:srgbClr val="000000"/>
                </a:solidFill>
                <a:latin typeface="Calibri"/>
                <a:ea typeface="Calibri"/>
                <a:cs typeface="Calibri"/>
                <a:sym typeface="Calibri"/>
              </a:rPr>
              <a:t>publicat al Campus Treball (CT). En el vostre conveni s’estableix la data de lliurament de la memòria, 15 dies després de la finalització de les pràctiques. Les memòries s’han d’enviar a Carreres Professionals i al tutor de pràctiques.</a:t>
            </a:r>
            <a:endParaRPr sz="1700"/>
          </a:p>
          <a:p>
            <a:pPr marL="742950" lvl="1" indent="-298450" algn="l" rtl="0">
              <a:lnSpc>
                <a:spcPct val="100000"/>
              </a:lnSpc>
              <a:spcBef>
                <a:spcPts val="1000"/>
              </a:spcBef>
              <a:spcAft>
                <a:spcPts val="0"/>
              </a:spcAft>
              <a:buClr>
                <a:srgbClr val="000000"/>
              </a:buClr>
              <a:buSzPts val="1800"/>
              <a:buFont typeface="Arial"/>
              <a:buChar char="•"/>
            </a:pPr>
            <a:r>
              <a:rPr lang="ca-ES" sz="1800">
                <a:solidFill>
                  <a:srgbClr val="000000"/>
                </a:solidFill>
              </a:rPr>
              <a:t>El tutor d’empresa haurà d’omplir un </a:t>
            </a:r>
            <a:r>
              <a:rPr lang="ca-ES" sz="1800" b="1">
                <a:solidFill>
                  <a:srgbClr val="000000"/>
                </a:solidFill>
              </a:rPr>
              <a:t>informe d’avaluació de les pràctiques</a:t>
            </a:r>
            <a:r>
              <a:rPr lang="ca-ES" sz="1800">
                <a:solidFill>
                  <a:srgbClr val="000000"/>
                </a:solidFill>
              </a:rPr>
              <a:t> que rebrà, per correu electrònic, des de Carreres Professionals. </a:t>
            </a:r>
            <a:endParaRPr sz="1800">
              <a:solidFill>
                <a:srgbClr val="000000"/>
              </a:solidFill>
            </a:endParaRPr>
          </a:p>
          <a:p>
            <a:pPr marL="0" lvl="0" indent="0" algn="l" rtl="0">
              <a:lnSpc>
                <a:spcPct val="150000"/>
              </a:lnSpc>
              <a:spcBef>
                <a:spcPts val="1000"/>
              </a:spcBef>
              <a:spcAft>
                <a:spcPts val="0"/>
              </a:spcAft>
              <a:buClr>
                <a:srgbClr val="888888"/>
              </a:buClr>
              <a:buSzPts val="1600"/>
              <a:buNone/>
            </a:pPr>
            <a:endParaRPr sz="1600">
              <a:solidFill>
                <a:srgbClr val="000000"/>
              </a:solidFill>
              <a:latin typeface="Georgia"/>
              <a:ea typeface="Georgia"/>
              <a:cs typeface="Georgia"/>
              <a:sym typeface="Georgia"/>
            </a:endParaRPr>
          </a:p>
        </p:txBody>
      </p:sp>
      <p:pic>
        <p:nvPicPr>
          <p:cNvPr id="190" name="Google Shape;190;p26" descr="marca_vermella.png"/>
          <p:cNvPicPr preferRelativeResize="0"/>
          <p:nvPr/>
        </p:nvPicPr>
        <p:blipFill rotWithShape="1">
          <a:blip r:embed="rId3">
            <a:alphaModFix/>
          </a:blip>
          <a:srcRect/>
          <a:stretch/>
        </p:blipFill>
        <p:spPr>
          <a:xfrm>
            <a:off x="455561" y="443830"/>
            <a:ext cx="1811166" cy="62003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7"/>
          <p:cNvSpPr/>
          <p:nvPr/>
        </p:nvSpPr>
        <p:spPr>
          <a:xfrm>
            <a:off x="455561" y="1248508"/>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6" name="Google Shape;196;p27"/>
          <p:cNvSpPr txBox="1">
            <a:spLocks noGrp="1"/>
          </p:cNvSpPr>
          <p:nvPr>
            <p:ph type="subTitle" idx="1"/>
          </p:nvPr>
        </p:nvSpPr>
        <p:spPr>
          <a:xfrm>
            <a:off x="712175" y="1521075"/>
            <a:ext cx="7606500" cy="4023600"/>
          </a:xfrm>
          <a:prstGeom prst="rect">
            <a:avLst/>
          </a:prstGeom>
          <a:noFill/>
          <a:ln>
            <a:noFill/>
          </a:ln>
        </p:spPr>
        <p:txBody>
          <a:bodyPr spcFirstLastPara="1" wrap="square" lIns="91425" tIns="45700" rIns="91425" bIns="45700" anchor="t" anchorCtr="0">
            <a:noAutofit/>
          </a:bodyPr>
          <a:lstStyle/>
          <a:p>
            <a:pPr marL="0" lvl="0" indent="0" algn="l" rtl="0">
              <a:lnSpc>
                <a:spcPct val="140000"/>
              </a:lnSpc>
              <a:spcBef>
                <a:spcPts val="0"/>
              </a:spcBef>
              <a:spcAft>
                <a:spcPts val="0"/>
              </a:spcAft>
              <a:buClr>
                <a:srgbClr val="C00000"/>
              </a:buClr>
              <a:buSzPts val="1530"/>
              <a:buNone/>
            </a:pPr>
            <a:r>
              <a:rPr lang="ca-ES" sz="1800" b="1">
                <a:solidFill>
                  <a:srgbClr val="C00000"/>
                </a:solidFill>
              </a:rPr>
              <a:t>Es poden fer pràctiques a l’estranger?</a:t>
            </a:r>
            <a:endParaRPr sz="1800" b="1"/>
          </a:p>
          <a:p>
            <a:pPr marL="0" lvl="0" indent="0" algn="l" rtl="0">
              <a:lnSpc>
                <a:spcPct val="140000"/>
              </a:lnSpc>
              <a:spcBef>
                <a:spcPts val="306"/>
              </a:spcBef>
              <a:spcAft>
                <a:spcPts val="0"/>
              </a:spcAft>
              <a:buClr>
                <a:srgbClr val="888888"/>
              </a:buClr>
              <a:buSzPts val="1530"/>
              <a:buNone/>
            </a:pPr>
            <a:endParaRPr sz="1800">
              <a:solidFill>
                <a:srgbClr val="FF0000"/>
              </a:solidFill>
            </a:endParaRPr>
          </a:p>
          <a:p>
            <a:pPr marL="742950" lvl="1" indent="-308292" algn="l" rtl="0">
              <a:lnSpc>
                <a:spcPct val="115000"/>
              </a:lnSpc>
              <a:spcBef>
                <a:spcPts val="289"/>
              </a:spcBef>
              <a:spcAft>
                <a:spcPts val="0"/>
              </a:spcAft>
              <a:buClr>
                <a:srgbClr val="000000"/>
              </a:buClr>
              <a:buSzPts val="1800"/>
              <a:buFont typeface="Arial"/>
              <a:buChar char="•"/>
            </a:pPr>
            <a:r>
              <a:rPr lang="ca-ES" sz="1800">
                <a:solidFill>
                  <a:srgbClr val="000000"/>
                </a:solidFill>
              </a:rPr>
              <a:t>Podeu fer les pràctiques curriculars a l’estranger. El procediment és el mateix que a la resta de pràctiques, però en aquest cas haureu de gestionar vosaltres mateixos la recerca d’empreses.</a:t>
            </a:r>
            <a:endParaRPr sz="1800"/>
          </a:p>
          <a:p>
            <a:pPr marL="742950" lvl="1" indent="-285750" algn="l" rtl="0">
              <a:lnSpc>
                <a:spcPct val="115000"/>
              </a:lnSpc>
              <a:spcBef>
                <a:spcPts val="289"/>
              </a:spcBef>
              <a:spcAft>
                <a:spcPts val="0"/>
              </a:spcAft>
              <a:buClr>
                <a:srgbClr val="888888"/>
              </a:buClr>
              <a:buSzPts val="1445"/>
              <a:buNone/>
            </a:pPr>
            <a:endParaRPr sz="1800">
              <a:solidFill>
                <a:srgbClr val="000000"/>
              </a:solidFill>
            </a:endParaRPr>
          </a:p>
          <a:p>
            <a:pPr marL="742950" lvl="1" indent="-308292" algn="l" rtl="0">
              <a:lnSpc>
                <a:spcPct val="115000"/>
              </a:lnSpc>
              <a:spcBef>
                <a:spcPts val="289"/>
              </a:spcBef>
              <a:spcAft>
                <a:spcPts val="0"/>
              </a:spcAft>
              <a:buClr>
                <a:srgbClr val="000000"/>
              </a:buClr>
              <a:buSzPts val="1800"/>
              <a:buFont typeface="Arial"/>
              <a:buChar char="•"/>
            </a:pPr>
            <a:r>
              <a:rPr lang="ca-ES" sz="1800">
                <a:solidFill>
                  <a:srgbClr val="000000"/>
                </a:solidFill>
              </a:rPr>
              <a:t>També podeu sol·licitar una beca Erasmus Pràctiques per a fer les vostres pràctiques curriculars. Per a tenir més informació i fer la sol·licitud d’aquest tipus de beques, cal que us poseu en contacte amb e</a:t>
            </a:r>
            <a:r>
              <a:rPr lang="ca-ES" sz="1800">
                <a:solidFill>
                  <a:schemeClr val="dk1"/>
                </a:solidFill>
              </a:rPr>
              <a:t>l </a:t>
            </a:r>
            <a:r>
              <a:rPr lang="ca-ES" sz="1800" b="1">
                <a:solidFill>
                  <a:srgbClr val="000000"/>
                </a:solidFill>
              </a:rPr>
              <a:t>Servei de Carreres Professionals (SCP) </a:t>
            </a:r>
            <a:r>
              <a:rPr lang="ca-ES" sz="1800" b="1" u="sng">
                <a:solidFill>
                  <a:schemeClr val="hlink"/>
                </a:solidFill>
                <a:hlinkClick r:id="rId3"/>
              </a:rPr>
              <a:t>carreres.professionals@upf.edu</a:t>
            </a:r>
            <a:endParaRPr sz="1800" b="1">
              <a:solidFill>
                <a:srgbClr val="000000"/>
              </a:solidFill>
            </a:endParaRPr>
          </a:p>
          <a:p>
            <a:pPr marL="914400" lvl="0" indent="0" algn="l" rtl="0">
              <a:lnSpc>
                <a:spcPct val="115000"/>
              </a:lnSpc>
              <a:spcBef>
                <a:spcPts val="289"/>
              </a:spcBef>
              <a:spcAft>
                <a:spcPts val="0"/>
              </a:spcAft>
              <a:buSzPts val="3200"/>
              <a:buNone/>
            </a:pPr>
            <a:endParaRPr sz="1800" b="1">
              <a:solidFill>
                <a:srgbClr val="000000"/>
              </a:solidFill>
            </a:endParaRPr>
          </a:p>
          <a:p>
            <a:pPr marL="0" lvl="0" indent="0" algn="l" rtl="0">
              <a:lnSpc>
                <a:spcPct val="115000"/>
              </a:lnSpc>
              <a:spcBef>
                <a:spcPts val="289"/>
              </a:spcBef>
              <a:spcAft>
                <a:spcPts val="0"/>
              </a:spcAft>
              <a:buSzPts val="3200"/>
              <a:buNone/>
            </a:pPr>
            <a:endParaRPr sz="1800" b="1">
              <a:solidFill>
                <a:srgbClr val="000000"/>
              </a:solidFill>
            </a:endParaRPr>
          </a:p>
          <a:p>
            <a:pPr marL="914400" lvl="0" indent="0" algn="l" rtl="0">
              <a:lnSpc>
                <a:spcPct val="115000"/>
              </a:lnSpc>
              <a:spcBef>
                <a:spcPts val="289"/>
              </a:spcBef>
              <a:spcAft>
                <a:spcPts val="0"/>
              </a:spcAft>
              <a:buSzPts val="3200"/>
              <a:buNone/>
            </a:pPr>
            <a:endParaRPr sz="1800">
              <a:solidFill>
                <a:srgbClr val="000000"/>
              </a:solidFill>
            </a:endParaRPr>
          </a:p>
          <a:p>
            <a:pPr marL="342900" lvl="0" indent="-256540" algn="l" rtl="0">
              <a:lnSpc>
                <a:spcPct val="140000"/>
              </a:lnSpc>
              <a:spcBef>
                <a:spcPts val="272"/>
              </a:spcBef>
              <a:spcAft>
                <a:spcPts val="0"/>
              </a:spcAft>
              <a:buClr>
                <a:srgbClr val="888888"/>
              </a:buClr>
              <a:buSzPts val="1360"/>
              <a:buNone/>
            </a:pPr>
            <a:endParaRPr sz="1800" b="1">
              <a:solidFill>
                <a:srgbClr val="000000"/>
              </a:solidFill>
              <a:latin typeface="Georgia"/>
              <a:ea typeface="Georgia"/>
              <a:cs typeface="Georgia"/>
              <a:sym typeface="Georgia"/>
            </a:endParaRPr>
          </a:p>
          <a:p>
            <a:pPr marL="0" lvl="0" indent="0" algn="l" rtl="0">
              <a:lnSpc>
                <a:spcPct val="140000"/>
              </a:lnSpc>
              <a:spcBef>
                <a:spcPts val="272"/>
              </a:spcBef>
              <a:spcAft>
                <a:spcPts val="0"/>
              </a:spcAft>
              <a:buClr>
                <a:srgbClr val="000000"/>
              </a:buClr>
              <a:buSzPts val="1360"/>
              <a:buNone/>
            </a:pPr>
            <a:r>
              <a:rPr lang="ca-ES" sz="1800" b="1">
                <a:solidFill>
                  <a:srgbClr val="000000"/>
                </a:solidFill>
                <a:latin typeface="Georgia"/>
                <a:ea typeface="Georgia"/>
                <a:cs typeface="Georgia"/>
                <a:sym typeface="Georgia"/>
              </a:rPr>
              <a:t>	</a:t>
            </a:r>
            <a:endParaRPr sz="1800">
              <a:solidFill>
                <a:srgbClr val="000000"/>
              </a:solidFill>
              <a:latin typeface="Georgia"/>
              <a:ea typeface="Georgia"/>
              <a:cs typeface="Georgia"/>
              <a:sym typeface="Georgia"/>
            </a:endParaRPr>
          </a:p>
        </p:txBody>
      </p:sp>
      <p:pic>
        <p:nvPicPr>
          <p:cNvPr id="197" name="Google Shape;197;p27" descr="marca_vermella.png"/>
          <p:cNvPicPr preferRelativeResize="0"/>
          <p:nvPr/>
        </p:nvPicPr>
        <p:blipFill rotWithShape="1">
          <a:blip r:embed="rId4">
            <a:alphaModFix/>
          </a:blip>
          <a:srcRect/>
          <a:stretch/>
        </p:blipFill>
        <p:spPr>
          <a:xfrm>
            <a:off x="455561" y="443830"/>
            <a:ext cx="1785484" cy="611247"/>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28"/>
          <p:cNvSpPr/>
          <p:nvPr/>
        </p:nvSpPr>
        <p:spPr>
          <a:xfrm>
            <a:off x="455561" y="1433147"/>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3" name="Google Shape;203;p28"/>
          <p:cNvSpPr txBox="1"/>
          <p:nvPr/>
        </p:nvSpPr>
        <p:spPr>
          <a:xfrm>
            <a:off x="765750" y="1647650"/>
            <a:ext cx="7707000" cy="4552800"/>
          </a:xfrm>
          <a:prstGeom prst="rect">
            <a:avLst/>
          </a:prstGeom>
          <a:noFill/>
          <a:ln>
            <a:noFill/>
          </a:ln>
        </p:spPr>
        <p:txBody>
          <a:bodyPr spcFirstLastPara="1" wrap="square" lIns="91425" tIns="45700" rIns="91425" bIns="45700" anchor="t" anchorCtr="0">
            <a:normAutofit/>
          </a:bodyPr>
          <a:lstStyle/>
          <a:p>
            <a:pPr marL="0" marR="0" lvl="0" indent="0" algn="l" rtl="0">
              <a:lnSpc>
                <a:spcPct val="130000"/>
              </a:lnSpc>
              <a:spcBef>
                <a:spcPts val="0"/>
              </a:spcBef>
              <a:spcAft>
                <a:spcPts val="0"/>
              </a:spcAft>
              <a:buClr>
                <a:srgbClr val="C00000"/>
              </a:buClr>
              <a:buSzPts val="1240"/>
              <a:buFont typeface="Arial"/>
              <a:buNone/>
            </a:pPr>
            <a:r>
              <a:rPr lang="ca-ES" sz="1840" b="1" i="0" u="none" strike="noStrike" cap="none">
                <a:solidFill>
                  <a:srgbClr val="C00000"/>
                </a:solidFill>
                <a:latin typeface="Calibri"/>
                <a:ea typeface="Calibri"/>
                <a:cs typeface="Calibri"/>
                <a:sym typeface="Calibri"/>
              </a:rPr>
              <a:t>CONTACTE</a:t>
            </a:r>
            <a:r>
              <a:rPr lang="ca-ES" sz="1840" b="1" i="0" u="none" strike="noStrike" cap="none">
                <a:solidFill>
                  <a:srgbClr val="FF0000"/>
                </a:solidFill>
                <a:latin typeface="Calibri"/>
                <a:ea typeface="Calibri"/>
                <a:cs typeface="Calibri"/>
                <a:sym typeface="Calibri"/>
              </a:rPr>
              <a:t>:</a:t>
            </a:r>
            <a:endParaRPr sz="1840" b="1" i="0" u="none" strike="noStrike" cap="none">
              <a:solidFill>
                <a:srgbClr val="FF0000"/>
              </a:solidFill>
              <a:latin typeface="Calibri"/>
              <a:ea typeface="Calibri"/>
              <a:cs typeface="Calibri"/>
              <a:sym typeface="Calibri"/>
            </a:endParaRPr>
          </a:p>
          <a:p>
            <a:pPr marL="0" marR="0" lvl="0" indent="0" algn="l" rtl="0">
              <a:lnSpc>
                <a:spcPct val="130000"/>
              </a:lnSpc>
              <a:spcBef>
                <a:spcPts val="0"/>
              </a:spcBef>
              <a:spcAft>
                <a:spcPts val="0"/>
              </a:spcAft>
              <a:buClr>
                <a:srgbClr val="C00000"/>
              </a:buClr>
              <a:buSzPts val="1240"/>
              <a:buFont typeface="Arial"/>
              <a:buNone/>
            </a:pPr>
            <a:endParaRPr sz="440" b="1" i="0" u="none" strike="noStrike" cap="none">
              <a:solidFill>
                <a:srgbClr val="FF0000"/>
              </a:solidFill>
              <a:latin typeface="Calibri"/>
              <a:ea typeface="Calibri"/>
              <a:cs typeface="Calibri"/>
              <a:sym typeface="Calibri"/>
            </a:endParaRPr>
          </a:p>
          <a:p>
            <a:pPr marL="457200" marR="0" lvl="1" indent="0" algn="l" rtl="0">
              <a:lnSpc>
                <a:spcPct val="130000"/>
              </a:lnSpc>
              <a:spcBef>
                <a:spcPts val="77"/>
              </a:spcBef>
              <a:spcAft>
                <a:spcPts val="0"/>
              </a:spcAft>
              <a:buClr>
                <a:srgbClr val="888888"/>
              </a:buClr>
              <a:buSzPts val="387"/>
              <a:buFont typeface="Arial"/>
              <a:buNone/>
            </a:pPr>
            <a:endParaRPr sz="387" b="1" i="0" u="none" strike="noStrike" cap="none">
              <a:solidFill>
                <a:srgbClr val="000000"/>
              </a:solidFill>
              <a:latin typeface="Calibri"/>
              <a:ea typeface="Calibri"/>
              <a:cs typeface="Calibri"/>
              <a:sym typeface="Calibri"/>
            </a:endParaRPr>
          </a:p>
          <a:p>
            <a:pPr marL="742950" marR="0" lvl="1" indent="-292100" algn="l" rtl="0">
              <a:lnSpc>
                <a:spcPct val="100000"/>
              </a:lnSpc>
              <a:spcBef>
                <a:spcPts val="294"/>
              </a:spcBef>
              <a:spcAft>
                <a:spcPts val="0"/>
              </a:spcAft>
              <a:buClr>
                <a:schemeClr val="dk1"/>
              </a:buClr>
              <a:buSzPts val="1572"/>
              <a:buFont typeface="Arial"/>
              <a:buChar char="•"/>
            </a:pPr>
            <a:r>
              <a:rPr lang="ca-ES" sz="1572" b="1" i="0" u="none" strike="noStrike" cap="none">
                <a:solidFill>
                  <a:schemeClr val="dk1"/>
                </a:solidFill>
                <a:latin typeface="Calibri"/>
                <a:ea typeface="Calibri"/>
                <a:cs typeface="Calibri"/>
                <a:sym typeface="Calibri"/>
              </a:rPr>
              <a:t>Coordinació i tutories pràctiques curriculars</a:t>
            </a:r>
            <a:r>
              <a:rPr lang="ca-ES" sz="1572" b="0" i="0" u="none" strike="noStrike" cap="none">
                <a:solidFill>
                  <a:schemeClr val="dk1"/>
                </a:solidFill>
                <a:latin typeface="Calibri"/>
                <a:ea typeface="Calibri"/>
                <a:cs typeface="Calibri"/>
                <a:sym typeface="Calibri"/>
              </a:rPr>
              <a:t>:  </a:t>
            </a:r>
            <a:r>
              <a:rPr lang="ca-ES" sz="1572">
                <a:solidFill>
                  <a:schemeClr val="dk1"/>
                </a:solidFill>
                <a:latin typeface="Calibri"/>
                <a:ea typeface="Calibri"/>
                <a:cs typeface="Calibri"/>
                <a:sym typeface="Calibri"/>
              </a:rPr>
              <a:t>Marcel Mauri</a:t>
            </a:r>
            <a:r>
              <a:rPr lang="ca-ES" sz="1572" b="0" i="0" u="none" strike="noStrike" cap="none">
                <a:solidFill>
                  <a:schemeClr val="dk1"/>
                </a:solidFill>
                <a:latin typeface="Calibri"/>
                <a:ea typeface="Calibri"/>
                <a:cs typeface="Calibri"/>
                <a:sym typeface="Calibri"/>
              </a:rPr>
              <a:t>* </a:t>
            </a:r>
            <a:r>
              <a:rPr lang="ca-ES" sz="1572" u="sng">
                <a:solidFill>
                  <a:schemeClr val="hlink"/>
                </a:solidFill>
                <a:latin typeface="Calibri"/>
                <a:ea typeface="Calibri"/>
                <a:cs typeface="Calibri"/>
                <a:sym typeface="Calibri"/>
                <a:hlinkClick r:id="rId3"/>
              </a:rPr>
              <a:t>marcel.mauri@upf.edu</a:t>
            </a:r>
            <a:r>
              <a:rPr lang="ca-ES" sz="1572" u="none">
                <a:solidFill>
                  <a:schemeClr val="dk1"/>
                </a:solidFill>
                <a:latin typeface="Calibri"/>
                <a:ea typeface="Calibri"/>
                <a:cs typeface="Calibri"/>
                <a:sym typeface="Calibri"/>
              </a:rPr>
              <a:t>       </a:t>
            </a:r>
            <a:r>
              <a:rPr lang="ca-ES" sz="1572">
                <a:solidFill>
                  <a:srgbClr val="0D0D0D"/>
                </a:solidFill>
                <a:latin typeface="Calibri"/>
                <a:ea typeface="Calibri"/>
                <a:cs typeface="Calibri"/>
                <a:sym typeface="Calibri"/>
              </a:rPr>
              <a:t>    </a:t>
            </a:r>
            <a:r>
              <a:rPr lang="ca-ES" sz="1572" b="0" i="0" u="sng" strike="noStrike" cap="none">
                <a:solidFill>
                  <a:schemeClr val="hlink"/>
                </a:solidFill>
                <a:latin typeface="Calibri"/>
                <a:ea typeface="Calibri"/>
                <a:cs typeface="Calibri"/>
                <a:sym typeface="Calibri"/>
                <a:hlinkClick r:id="rId4"/>
              </a:rPr>
              <a:t>practicumperiodisme@upf.edu</a:t>
            </a:r>
            <a:endParaRPr sz="1572" b="0" i="0" u="sng" strike="noStrike" cap="none">
              <a:solidFill>
                <a:schemeClr val="dk1"/>
              </a:solidFill>
              <a:latin typeface="Calibri"/>
              <a:ea typeface="Calibri"/>
              <a:cs typeface="Calibri"/>
              <a:sym typeface="Calibri"/>
            </a:endParaRPr>
          </a:p>
          <a:p>
            <a:pPr marL="457200" marR="0" lvl="1" indent="0" algn="l" rtl="0">
              <a:lnSpc>
                <a:spcPct val="130000"/>
              </a:lnSpc>
              <a:spcBef>
                <a:spcPts val="294"/>
              </a:spcBef>
              <a:spcAft>
                <a:spcPts val="0"/>
              </a:spcAft>
              <a:buClr>
                <a:schemeClr val="dk1"/>
              </a:buClr>
              <a:buSzPts val="1472"/>
              <a:buFont typeface="Arial"/>
              <a:buNone/>
            </a:pPr>
            <a:endParaRPr sz="800" b="0" i="0" u="none" strike="noStrike" cap="none">
              <a:solidFill>
                <a:srgbClr val="000000"/>
              </a:solidFill>
              <a:latin typeface="Arial"/>
              <a:ea typeface="Arial"/>
              <a:cs typeface="Arial"/>
              <a:sym typeface="Arial"/>
            </a:endParaRPr>
          </a:p>
          <a:p>
            <a:pPr marL="742950" marR="0" lvl="1" indent="-292100" algn="l" rtl="0">
              <a:lnSpc>
                <a:spcPct val="100000"/>
              </a:lnSpc>
              <a:spcBef>
                <a:spcPts val="294"/>
              </a:spcBef>
              <a:spcAft>
                <a:spcPts val="0"/>
              </a:spcAft>
              <a:buClr>
                <a:schemeClr val="dk1"/>
              </a:buClr>
              <a:buSzPts val="1572"/>
              <a:buFont typeface="Arial"/>
              <a:buChar char="•"/>
            </a:pPr>
            <a:r>
              <a:rPr lang="ca-ES" sz="1572" b="1" i="0" u="none" strike="noStrike" cap="none">
                <a:solidFill>
                  <a:schemeClr val="dk1"/>
                </a:solidFill>
                <a:latin typeface="Calibri"/>
                <a:ea typeface="Calibri"/>
                <a:cs typeface="Calibri"/>
                <a:sym typeface="Calibri"/>
              </a:rPr>
              <a:t>Coordinació i tutories pràctiques extracurriculars:  </a:t>
            </a:r>
            <a:r>
              <a:rPr lang="ca-ES" sz="1572" b="0" i="0" u="none" strike="noStrike" cap="none">
                <a:solidFill>
                  <a:schemeClr val="dk1"/>
                </a:solidFill>
                <a:latin typeface="Calibri"/>
                <a:ea typeface="Calibri"/>
                <a:cs typeface="Calibri"/>
                <a:sym typeface="Calibri"/>
              </a:rPr>
              <a:t>Cristina Garde</a:t>
            </a:r>
            <a:endParaRPr sz="1400" b="0" i="0" u="none" strike="noStrike" cap="none">
              <a:solidFill>
                <a:srgbClr val="000000"/>
              </a:solidFill>
              <a:latin typeface="Arial"/>
              <a:ea typeface="Arial"/>
              <a:cs typeface="Arial"/>
              <a:sym typeface="Arial"/>
            </a:endParaRPr>
          </a:p>
          <a:p>
            <a:pPr marL="450850" marR="0" lvl="1" indent="0" algn="l" rtl="0">
              <a:lnSpc>
                <a:spcPct val="100000"/>
              </a:lnSpc>
              <a:spcBef>
                <a:spcPts val="294"/>
              </a:spcBef>
              <a:spcAft>
                <a:spcPts val="0"/>
              </a:spcAft>
              <a:buClr>
                <a:srgbClr val="000000"/>
              </a:buClr>
              <a:buSzPts val="1572"/>
              <a:buFont typeface="Arial"/>
              <a:buNone/>
            </a:pPr>
            <a:r>
              <a:rPr lang="ca-ES" sz="1572" b="0" i="0" u="none" strike="noStrike" cap="none">
                <a:solidFill>
                  <a:schemeClr val="dk1"/>
                </a:solidFill>
                <a:latin typeface="Calibri"/>
                <a:ea typeface="Calibri"/>
                <a:cs typeface="Calibri"/>
                <a:sym typeface="Calibri"/>
              </a:rPr>
              <a:t>       </a:t>
            </a:r>
            <a:r>
              <a:rPr lang="ca-ES" sz="1572" b="0" i="0" u="sng" strike="noStrike" cap="none">
                <a:solidFill>
                  <a:schemeClr val="hlink"/>
                </a:solidFill>
                <a:latin typeface="Calibri"/>
                <a:ea typeface="Calibri"/>
                <a:cs typeface="Calibri"/>
                <a:sym typeface="Calibri"/>
              </a:rPr>
              <a:t>cristina.garde@upf.edu</a:t>
            </a:r>
            <a:endParaRPr sz="1572" b="0" i="0" u="sng" strike="noStrike" cap="none">
              <a:solidFill>
                <a:schemeClr val="dk2"/>
              </a:solidFill>
              <a:latin typeface="Calibri"/>
              <a:ea typeface="Calibri"/>
              <a:cs typeface="Calibri"/>
              <a:sym typeface="Calibri"/>
            </a:endParaRPr>
          </a:p>
          <a:p>
            <a:pPr marL="914400" marR="0" lvl="0" indent="0" algn="l" rtl="0">
              <a:lnSpc>
                <a:spcPct val="130000"/>
              </a:lnSpc>
              <a:spcBef>
                <a:spcPts val="294"/>
              </a:spcBef>
              <a:spcAft>
                <a:spcPts val="0"/>
              </a:spcAft>
              <a:buClr>
                <a:srgbClr val="000000"/>
              </a:buClr>
              <a:buSzPts val="1572"/>
              <a:buFont typeface="Arial"/>
              <a:buNone/>
            </a:pPr>
            <a:endParaRPr sz="800" b="0" i="0" u="none" strike="noStrike" cap="none">
              <a:solidFill>
                <a:schemeClr val="dk1"/>
              </a:solidFill>
              <a:latin typeface="Calibri"/>
              <a:ea typeface="Calibri"/>
              <a:cs typeface="Calibri"/>
              <a:sym typeface="Calibri"/>
            </a:endParaRPr>
          </a:p>
          <a:p>
            <a:pPr marL="914400" marR="0" lvl="0" indent="0" algn="l" rtl="0">
              <a:lnSpc>
                <a:spcPct val="130000"/>
              </a:lnSpc>
              <a:spcBef>
                <a:spcPts val="294"/>
              </a:spcBef>
              <a:spcAft>
                <a:spcPts val="0"/>
              </a:spcAft>
              <a:buClr>
                <a:srgbClr val="000000"/>
              </a:buClr>
              <a:buSzPts val="1572"/>
              <a:buFont typeface="Arial"/>
              <a:buNone/>
            </a:pPr>
            <a:endParaRPr sz="800" b="0" i="0" u="none" strike="noStrike" cap="none">
              <a:solidFill>
                <a:schemeClr val="dk1"/>
              </a:solidFill>
              <a:latin typeface="Calibri"/>
              <a:ea typeface="Calibri"/>
              <a:cs typeface="Calibri"/>
              <a:sym typeface="Calibri"/>
            </a:endParaRPr>
          </a:p>
          <a:p>
            <a:pPr marL="742950" marR="0" lvl="1" indent="-292100" algn="l" rtl="0">
              <a:lnSpc>
                <a:spcPct val="130000"/>
              </a:lnSpc>
              <a:spcBef>
                <a:spcPts val="294"/>
              </a:spcBef>
              <a:spcAft>
                <a:spcPts val="0"/>
              </a:spcAft>
              <a:buClr>
                <a:schemeClr val="dk1"/>
              </a:buClr>
              <a:buSzPts val="1572"/>
              <a:buFont typeface="Arial"/>
              <a:buChar char="•"/>
            </a:pPr>
            <a:r>
              <a:rPr lang="ca-ES" sz="1572" b="1" i="0" u="none" strike="noStrike" cap="none">
                <a:solidFill>
                  <a:schemeClr val="dk1"/>
                </a:solidFill>
                <a:latin typeface="Calibri"/>
                <a:ea typeface="Calibri"/>
                <a:cs typeface="Calibri"/>
                <a:sym typeface="Calibri"/>
              </a:rPr>
              <a:t>Secretaria:</a:t>
            </a:r>
            <a:r>
              <a:rPr lang="ca-ES" sz="1572" b="0" i="0" u="none" strike="noStrike" cap="none">
                <a:solidFill>
                  <a:schemeClr val="dk1"/>
                </a:solidFill>
                <a:latin typeface="Calibri"/>
                <a:ea typeface="Calibri"/>
                <a:cs typeface="Calibri"/>
                <a:sym typeface="Calibri"/>
              </a:rPr>
              <a:t> </a:t>
            </a:r>
            <a:r>
              <a:rPr lang="ca-ES" sz="1572">
                <a:solidFill>
                  <a:schemeClr val="dk1"/>
                </a:solidFill>
                <a:latin typeface="Calibri"/>
                <a:ea typeface="Calibri"/>
                <a:cs typeface="Calibri"/>
                <a:sym typeface="Calibri"/>
              </a:rPr>
              <a:t>María Calderón</a:t>
            </a:r>
            <a:endParaRPr sz="1572" b="0" i="0" u="none" strike="noStrike" cap="none">
              <a:solidFill>
                <a:schemeClr val="dk1"/>
              </a:solidFill>
              <a:latin typeface="Calibri"/>
              <a:ea typeface="Calibri"/>
              <a:cs typeface="Calibri"/>
              <a:sym typeface="Calibri"/>
            </a:endParaRPr>
          </a:p>
          <a:p>
            <a:pPr marL="719999" marR="0" lvl="0" indent="0" algn="l" rtl="0">
              <a:lnSpc>
                <a:spcPct val="130000"/>
              </a:lnSpc>
              <a:spcBef>
                <a:spcPts val="294"/>
              </a:spcBef>
              <a:spcAft>
                <a:spcPts val="0"/>
              </a:spcAft>
              <a:buClr>
                <a:srgbClr val="000000"/>
              </a:buClr>
              <a:buSzPts val="1572"/>
              <a:buFont typeface="Arial"/>
              <a:buNone/>
            </a:pPr>
            <a:r>
              <a:rPr lang="ca-ES" sz="1572" b="0" i="0" u="none" strike="noStrike" cap="none">
                <a:solidFill>
                  <a:schemeClr val="dk1"/>
                </a:solidFill>
                <a:latin typeface="Calibri"/>
                <a:ea typeface="Calibri"/>
                <a:cs typeface="Calibri"/>
                <a:sym typeface="Calibri"/>
              </a:rPr>
              <a:t> Poseu-vos en contacte a través del CAU </a:t>
            </a:r>
            <a:endParaRPr sz="1572" b="0" i="0" u="none" strike="noStrike" cap="none">
              <a:solidFill>
                <a:schemeClr val="dk1"/>
              </a:solidFill>
              <a:latin typeface="Calibri"/>
              <a:ea typeface="Calibri"/>
              <a:cs typeface="Calibri"/>
              <a:sym typeface="Calibri"/>
            </a:endParaRPr>
          </a:p>
          <a:p>
            <a:pPr marL="914400" marR="0" lvl="0" indent="0" algn="l" rtl="0">
              <a:lnSpc>
                <a:spcPct val="130000"/>
              </a:lnSpc>
              <a:spcBef>
                <a:spcPts val="294"/>
              </a:spcBef>
              <a:spcAft>
                <a:spcPts val="0"/>
              </a:spcAft>
              <a:buClr>
                <a:srgbClr val="000000"/>
              </a:buClr>
              <a:buSzPts val="1572"/>
              <a:buFont typeface="Arial"/>
              <a:buNone/>
            </a:pPr>
            <a:endParaRPr sz="800" b="0" i="0" u="none" strike="noStrike" cap="none">
              <a:solidFill>
                <a:schemeClr val="dk1"/>
              </a:solidFill>
              <a:latin typeface="Calibri"/>
              <a:ea typeface="Calibri"/>
              <a:cs typeface="Calibri"/>
              <a:sym typeface="Calibri"/>
            </a:endParaRPr>
          </a:p>
          <a:p>
            <a:pPr marL="742950" marR="0" lvl="1" indent="-285750" algn="l" rtl="0">
              <a:lnSpc>
                <a:spcPct val="100000"/>
              </a:lnSpc>
              <a:spcBef>
                <a:spcPts val="294"/>
              </a:spcBef>
              <a:spcAft>
                <a:spcPts val="0"/>
              </a:spcAft>
              <a:buClr>
                <a:schemeClr val="dk1"/>
              </a:buClr>
              <a:buSzPts val="1472"/>
              <a:buFont typeface="Arial"/>
              <a:buChar char="•"/>
            </a:pPr>
            <a:r>
              <a:rPr lang="ca-ES" sz="1572" b="1" i="0" u="none" strike="noStrike" cap="none">
                <a:solidFill>
                  <a:schemeClr val="dk1"/>
                </a:solidFill>
                <a:latin typeface="Calibri"/>
                <a:ea typeface="Calibri"/>
                <a:cs typeface="Calibri"/>
                <a:sym typeface="Calibri"/>
              </a:rPr>
              <a:t>Carreres Professionals</a:t>
            </a:r>
            <a:r>
              <a:rPr lang="ca-ES" sz="1572" b="0" i="0" u="none" strike="noStrike" cap="none">
                <a:solidFill>
                  <a:schemeClr val="dk1"/>
                </a:solidFill>
                <a:latin typeface="Calibri"/>
                <a:ea typeface="Calibri"/>
                <a:cs typeface="Calibri"/>
                <a:sym typeface="Calibri"/>
              </a:rPr>
              <a:t>: Mercè Micola i Laura Bravo</a:t>
            </a:r>
            <a:endParaRPr/>
          </a:p>
          <a:p>
            <a:pPr marL="457200" marR="0" lvl="1" indent="0" algn="l" rtl="0">
              <a:lnSpc>
                <a:spcPct val="100000"/>
              </a:lnSpc>
              <a:spcBef>
                <a:spcPts val="294"/>
              </a:spcBef>
              <a:spcAft>
                <a:spcPts val="0"/>
              </a:spcAft>
              <a:buNone/>
            </a:pPr>
            <a:r>
              <a:rPr lang="ca-ES" sz="1572" b="0" i="0" u="sng" strike="noStrike" cap="none">
                <a:solidFill>
                  <a:schemeClr val="hlink"/>
                </a:solidFill>
                <a:latin typeface="Calibri"/>
                <a:ea typeface="Calibri"/>
                <a:cs typeface="Calibri"/>
                <a:sym typeface="Calibri"/>
                <a:hlinkClick r:id="rId5"/>
              </a:rPr>
              <a:t>scp.comunicacio@upf.edu</a:t>
            </a:r>
            <a:endParaRPr sz="1572" b="1" i="0" u="none" strike="noStrike" cap="none">
              <a:solidFill>
                <a:srgbClr val="1155CC"/>
              </a:solidFill>
              <a:latin typeface="Calibri"/>
              <a:ea typeface="Calibri"/>
              <a:cs typeface="Calibri"/>
              <a:sym typeface="Calibri"/>
            </a:endParaRPr>
          </a:p>
        </p:txBody>
      </p:sp>
      <p:pic>
        <p:nvPicPr>
          <p:cNvPr id="204" name="Google Shape;204;p28" descr="marca_vermella.png"/>
          <p:cNvPicPr preferRelativeResize="0"/>
          <p:nvPr/>
        </p:nvPicPr>
        <p:blipFill rotWithShape="1">
          <a:blip r:embed="rId6">
            <a:alphaModFix/>
          </a:blip>
          <a:srcRect/>
          <a:stretch/>
        </p:blipFill>
        <p:spPr>
          <a:xfrm>
            <a:off x="455561" y="443830"/>
            <a:ext cx="1682754" cy="576078"/>
          </a:xfrm>
          <a:prstGeom prst="rect">
            <a:avLst/>
          </a:prstGeom>
          <a:noFill/>
          <a:ln>
            <a:noFill/>
          </a:ln>
        </p:spPr>
      </p:pic>
      <p:pic>
        <p:nvPicPr>
          <p:cNvPr id="205" name="Google Shape;205;p28">
            <a:hlinkClick r:id="rId7"/>
          </p:cNvPr>
          <p:cNvPicPr preferRelativeResize="0"/>
          <p:nvPr/>
        </p:nvPicPr>
        <p:blipFill rotWithShape="1">
          <a:blip r:embed="rId8">
            <a:alphaModFix/>
          </a:blip>
          <a:srcRect/>
          <a:stretch/>
        </p:blipFill>
        <p:spPr>
          <a:xfrm>
            <a:off x="4921925" y="3905850"/>
            <a:ext cx="871250" cy="7612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9"/>
          <p:cNvSpPr/>
          <p:nvPr/>
        </p:nvSpPr>
        <p:spPr>
          <a:xfrm>
            <a:off x="455561" y="1433147"/>
            <a:ext cx="8266500"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411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11" name="Google Shape;211;p29"/>
          <p:cNvSpPr txBox="1">
            <a:spLocks noGrp="1"/>
          </p:cNvSpPr>
          <p:nvPr>
            <p:ph type="subTitle" idx="1"/>
          </p:nvPr>
        </p:nvSpPr>
        <p:spPr>
          <a:xfrm>
            <a:off x="765750" y="2121549"/>
            <a:ext cx="7419900" cy="3347400"/>
          </a:xfrm>
          <a:prstGeom prst="rect">
            <a:avLst/>
          </a:prstGeom>
          <a:noFill/>
          <a:ln w="9525" cap="flat" cmpd="sng">
            <a:solidFill>
              <a:schemeClr val="dk2"/>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150000"/>
              </a:lnSpc>
              <a:spcBef>
                <a:spcPts val="0"/>
              </a:spcBef>
              <a:spcAft>
                <a:spcPts val="0"/>
              </a:spcAft>
              <a:buClr>
                <a:srgbClr val="FF0000"/>
              </a:buClr>
              <a:buSzPts val="1700"/>
              <a:buNone/>
            </a:pPr>
            <a:r>
              <a:rPr lang="ca-ES" sz="2700" b="1">
                <a:solidFill>
                  <a:srgbClr val="C00000"/>
                </a:solidFill>
              </a:rPr>
              <a:t>TORN DE PREGUNTES</a:t>
            </a:r>
            <a:endParaRPr sz="2700" b="1">
              <a:solidFill>
                <a:srgbClr val="C00000"/>
              </a:solidFill>
              <a:latin typeface="Calibri"/>
              <a:ea typeface="Calibri"/>
              <a:cs typeface="Calibri"/>
              <a:sym typeface="Calibri"/>
            </a:endParaRPr>
          </a:p>
        </p:txBody>
      </p:sp>
      <p:pic>
        <p:nvPicPr>
          <p:cNvPr id="212" name="Google Shape;212;p29" descr="marca_vermella.png"/>
          <p:cNvPicPr preferRelativeResize="0"/>
          <p:nvPr/>
        </p:nvPicPr>
        <p:blipFill rotWithShape="1">
          <a:blip r:embed="rId3">
            <a:alphaModFix/>
          </a:blip>
          <a:srcRect/>
          <a:stretch/>
        </p:blipFill>
        <p:spPr>
          <a:xfrm>
            <a:off x="455561" y="443830"/>
            <a:ext cx="1785484" cy="611247"/>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30"/>
          <p:cNvSpPr/>
          <p:nvPr/>
        </p:nvSpPr>
        <p:spPr>
          <a:xfrm>
            <a:off x="455561" y="1433147"/>
            <a:ext cx="8266500"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411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18" name="Google Shape;218;p30"/>
          <p:cNvSpPr txBox="1">
            <a:spLocks noGrp="1"/>
          </p:cNvSpPr>
          <p:nvPr>
            <p:ph type="subTitle" idx="1"/>
          </p:nvPr>
        </p:nvSpPr>
        <p:spPr>
          <a:xfrm>
            <a:off x="765750" y="2121549"/>
            <a:ext cx="7419900" cy="3347400"/>
          </a:xfrm>
          <a:prstGeom prst="rect">
            <a:avLst/>
          </a:prstGeom>
          <a:noFill/>
          <a:ln w="9525" cap="flat" cmpd="sng">
            <a:solidFill>
              <a:schemeClr val="dk2"/>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150000"/>
              </a:lnSpc>
              <a:spcBef>
                <a:spcPts val="0"/>
              </a:spcBef>
              <a:spcAft>
                <a:spcPts val="0"/>
              </a:spcAft>
              <a:buClr>
                <a:srgbClr val="FF0000"/>
              </a:buClr>
              <a:buSzPts val="1700"/>
              <a:buNone/>
            </a:pPr>
            <a:r>
              <a:rPr lang="ca-ES" sz="2700" b="1">
                <a:solidFill>
                  <a:srgbClr val="C00000"/>
                </a:solidFill>
              </a:rPr>
              <a:t>MOLTES GRÀCIES PER LA VOSTRA ASSISTÈNCIA!</a:t>
            </a:r>
            <a:endParaRPr sz="2700" b="1">
              <a:solidFill>
                <a:srgbClr val="C00000"/>
              </a:solidFill>
              <a:latin typeface="Calibri"/>
              <a:ea typeface="Calibri"/>
              <a:cs typeface="Calibri"/>
              <a:sym typeface="Calibri"/>
            </a:endParaRPr>
          </a:p>
        </p:txBody>
      </p:sp>
      <p:pic>
        <p:nvPicPr>
          <p:cNvPr id="219" name="Google Shape;219;p30" descr="marca_vermella.png"/>
          <p:cNvPicPr preferRelativeResize="0"/>
          <p:nvPr/>
        </p:nvPicPr>
        <p:blipFill rotWithShape="1">
          <a:blip r:embed="rId3">
            <a:alphaModFix/>
          </a:blip>
          <a:srcRect/>
          <a:stretch/>
        </p:blipFill>
        <p:spPr>
          <a:xfrm>
            <a:off x="455561" y="443830"/>
            <a:ext cx="1785484" cy="61124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8" name="Google Shape;98;p14"/>
          <p:cNvSpPr txBox="1">
            <a:spLocks noGrp="1"/>
          </p:cNvSpPr>
          <p:nvPr>
            <p:ph type="ctrTitle"/>
          </p:nvPr>
        </p:nvSpPr>
        <p:spPr>
          <a:xfrm>
            <a:off x="1052925" y="1603375"/>
            <a:ext cx="7772400" cy="6213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C00000"/>
              </a:buClr>
              <a:buSzPts val="2000"/>
              <a:buFont typeface="Calibri"/>
              <a:buNone/>
            </a:pPr>
            <a:r>
              <a:rPr lang="ca-ES" sz="2000" b="1">
                <a:solidFill>
                  <a:srgbClr val="C00000"/>
                </a:solidFill>
                <a:latin typeface="Calibri"/>
                <a:ea typeface="Calibri"/>
                <a:cs typeface="Calibri"/>
                <a:sym typeface="Calibri"/>
              </a:rPr>
              <a:t>PRÀCTIQUES CURRICULARS:</a:t>
            </a:r>
            <a:endParaRPr sz="2000" b="1">
              <a:solidFill>
                <a:srgbClr val="C00000"/>
              </a:solidFill>
              <a:latin typeface="Georgia"/>
              <a:ea typeface="Georgia"/>
              <a:cs typeface="Georgia"/>
              <a:sym typeface="Georgia"/>
            </a:endParaRPr>
          </a:p>
        </p:txBody>
      </p:sp>
      <p:sp>
        <p:nvSpPr>
          <p:cNvPr id="99" name="Google Shape;99;p14"/>
          <p:cNvSpPr txBox="1">
            <a:spLocks noGrp="1"/>
          </p:cNvSpPr>
          <p:nvPr>
            <p:ph type="subTitle" idx="1"/>
          </p:nvPr>
        </p:nvSpPr>
        <p:spPr>
          <a:xfrm>
            <a:off x="912725" y="2484400"/>
            <a:ext cx="7663500" cy="2842800"/>
          </a:xfrm>
          <a:prstGeom prst="rect">
            <a:avLst/>
          </a:prstGeom>
          <a:noFill/>
          <a:ln>
            <a:noFill/>
          </a:ln>
        </p:spPr>
        <p:txBody>
          <a:bodyPr spcFirstLastPara="1" wrap="square" lIns="91425" tIns="45700" rIns="91425" bIns="45700" anchor="t" anchorCtr="0">
            <a:normAutofit/>
          </a:bodyPr>
          <a:lstStyle/>
          <a:p>
            <a:pPr marL="269999" lvl="0" indent="-107950" algn="l" rtl="0">
              <a:lnSpc>
                <a:spcPct val="130000"/>
              </a:lnSpc>
              <a:spcBef>
                <a:spcPts val="0"/>
              </a:spcBef>
              <a:spcAft>
                <a:spcPts val="0"/>
              </a:spcAft>
              <a:buClr>
                <a:srgbClr val="000000"/>
              </a:buClr>
              <a:buSzPts val="1700"/>
              <a:buFont typeface="Noto Sans Symbols"/>
              <a:buChar char="✔"/>
            </a:pPr>
            <a:r>
              <a:rPr lang="ca-ES" sz="1700">
                <a:solidFill>
                  <a:srgbClr val="000000"/>
                </a:solidFill>
                <a:latin typeface="Calibri"/>
                <a:ea typeface="Calibri"/>
                <a:cs typeface="Calibri"/>
                <a:sym typeface="Calibri"/>
              </a:rPr>
              <a:t> Assignatura </a:t>
            </a:r>
            <a:r>
              <a:rPr lang="ca-ES" sz="1700">
                <a:solidFill>
                  <a:schemeClr val="dk1"/>
                </a:solidFill>
              </a:rPr>
              <a:t>obligatòria</a:t>
            </a:r>
            <a:r>
              <a:rPr lang="ca-ES" sz="1700">
                <a:solidFill>
                  <a:srgbClr val="000000"/>
                </a:solidFill>
              </a:rPr>
              <a:t> </a:t>
            </a:r>
            <a:r>
              <a:rPr lang="ca-ES" sz="1700" b="1" i="1">
                <a:solidFill>
                  <a:srgbClr val="000000"/>
                </a:solidFill>
              </a:rPr>
              <a:t>24066</a:t>
            </a:r>
            <a:r>
              <a:rPr lang="ca-ES" sz="1700">
                <a:solidFill>
                  <a:srgbClr val="000000"/>
                </a:solidFill>
                <a:latin typeface="Calibri"/>
                <a:ea typeface="Calibri"/>
                <a:cs typeface="Calibri"/>
                <a:sym typeface="Calibri"/>
              </a:rPr>
              <a:t> </a:t>
            </a:r>
            <a:r>
              <a:rPr lang="ca-ES" sz="1700" b="1" i="1">
                <a:solidFill>
                  <a:srgbClr val="000000"/>
                </a:solidFill>
                <a:latin typeface="Calibri"/>
                <a:ea typeface="Calibri"/>
                <a:cs typeface="Calibri"/>
                <a:sym typeface="Calibri"/>
              </a:rPr>
              <a:t>Pràcticum</a:t>
            </a:r>
            <a:r>
              <a:rPr lang="ca-ES" sz="1700">
                <a:solidFill>
                  <a:srgbClr val="000000"/>
                </a:solidFill>
                <a:latin typeface="Calibri"/>
                <a:ea typeface="Calibri"/>
                <a:cs typeface="Calibri"/>
                <a:sym typeface="Calibri"/>
              </a:rPr>
              <a:t>  (14 crèdits ECTS)</a:t>
            </a:r>
            <a:endParaRPr/>
          </a:p>
          <a:p>
            <a:pPr marL="269999" lvl="0" indent="0" algn="l" rtl="0">
              <a:lnSpc>
                <a:spcPct val="130000"/>
              </a:lnSpc>
              <a:spcBef>
                <a:spcPts val="102"/>
              </a:spcBef>
              <a:spcAft>
                <a:spcPts val="0"/>
              </a:spcAft>
              <a:buClr>
                <a:srgbClr val="888888"/>
              </a:buClr>
              <a:buSzPts val="510"/>
              <a:buNone/>
            </a:pPr>
            <a:endParaRPr sz="510">
              <a:solidFill>
                <a:srgbClr val="000000"/>
              </a:solidFill>
              <a:latin typeface="Calibri"/>
              <a:ea typeface="Calibri"/>
              <a:cs typeface="Calibri"/>
              <a:sym typeface="Calibri"/>
            </a:endParaRPr>
          </a:p>
          <a:p>
            <a:pPr marL="269999" lvl="0" indent="-107950" algn="l" rtl="0">
              <a:lnSpc>
                <a:spcPct val="130000"/>
              </a:lnSpc>
              <a:spcBef>
                <a:spcPts val="340"/>
              </a:spcBef>
              <a:spcAft>
                <a:spcPts val="0"/>
              </a:spcAft>
              <a:buClr>
                <a:srgbClr val="000000"/>
              </a:buClr>
              <a:buSzPts val="1700"/>
              <a:buFont typeface="Noto Sans Symbols"/>
              <a:buChar char="✔"/>
            </a:pPr>
            <a:r>
              <a:rPr lang="ca-ES" sz="1700">
                <a:solidFill>
                  <a:srgbClr val="000000"/>
                </a:solidFill>
                <a:latin typeface="Calibri"/>
                <a:ea typeface="Calibri"/>
                <a:cs typeface="Calibri"/>
                <a:sym typeface="Calibri"/>
              </a:rPr>
              <a:t> Només es pot signar 1 conveni de pràctiques curriculars </a:t>
            </a:r>
            <a:r>
              <a:rPr lang="ca-ES" sz="1700">
                <a:solidFill>
                  <a:srgbClr val="000000"/>
                </a:solidFill>
              </a:rPr>
              <a:t>de</a:t>
            </a:r>
            <a:r>
              <a:rPr lang="ca-ES" sz="1700">
                <a:solidFill>
                  <a:srgbClr val="000000"/>
                </a:solidFill>
                <a:latin typeface="Calibri"/>
                <a:ea typeface="Calibri"/>
                <a:cs typeface="Calibri"/>
                <a:sym typeface="Calibri"/>
              </a:rPr>
              <a:t> l’assignatura</a:t>
            </a:r>
            <a:endParaRPr sz="1700">
              <a:solidFill>
                <a:srgbClr val="000000"/>
              </a:solidFill>
              <a:latin typeface="Calibri"/>
              <a:ea typeface="Calibri"/>
              <a:cs typeface="Calibri"/>
              <a:sym typeface="Calibri"/>
            </a:endParaRPr>
          </a:p>
          <a:p>
            <a:pPr marL="269999" lvl="0" indent="0" algn="l" rtl="0">
              <a:lnSpc>
                <a:spcPct val="90000"/>
              </a:lnSpc>
              <a:spcBef>
                <a:spcPts val="102"/>
              </a:spcBef>
              <a:spcAft>
                <a:spcPts val="0"/>
              </a:spcAft>
              <a:buClr>
                <a:srgbClr val="888888"/>
              </a:buClr>
              <a:buSzPts val="510"/>
              <a:buNone/>
            </a:pPr>
            <a:endParaRPr sz="510">
              <a:solidFill>
                <a:srgbClr val="000000"/>
              </a:solidFill>
              <a:latin typeface="Calibri"/>
              <a:ea typeface="Calibri"/>
              <a:cs typeface="Calibri"/>
              <a:sym typeface="Calibri"/>
            </a:endParaRPr>
          </a:p>
          <a:p>
            <a:pPr marL="269999" lvl="0" indent="0" algn="l" rtl="0">
              <a:lnSpc>
                <a:spcPct val="90000"/>
              </a:lnSpc>
              <a:spcBef>
                <a:spcPts val="102"/>
              </a:spcBef>
              <a:spcAft>
                <a:spcPts val="0"/>
              </a:spcAft>
              <a:buClr>
                <a:srgbClr val="888888"/>
              </a:buClr>
              <a:buSzPts val="510"/>
              <a:buNone/>
            </a:pPr>
            <a:endParaRPr sz="510">
              <a:solidFill>
                <a:srgbClr val="000000"/>
              </a:solidFill>
              <a:latin typeface="Calibri"/>
              <a:ea typeface="Calibri"/>
              <a:cs typeface="Calibri"/>
              <a:sym typeface="Calibri"/>
            </a:endParaRPr>
          </a:p>
          <a:p>
            <a:pPr marL="269999" lvl="0" indent="-107950" algn="l" rtl="0">
              <a:lnSpc>
                <a:spcPct val="90000"/>
              </a:lnSpc>
              <a:spcBef>
                <a:spcPts val="340"/>
              </a:spcBef>
              <a:spcAft>
                <a:spcPts val="0"/>
              </a:spcAft>
              <a:buClr>
                <a:srgbClr val="000000"/>
              </a:buClr>
              <a:buSzPts val="1700"/>
              <a:buFont typeface="Noto Sans Symbols"/>
              <a:buChar char="✔"/>
            </a:pPr>
            <a:r>
              <a:rPr lang="ca-ES" sz="1700">
                <a:solidFill>
                  <a:srgbClr val="000000"/>
                </a:solidFill>
                <a:latin typeface="Calibri"/>
                <a:ea typeface="Calibri"/>
                <a:cs typeface="Calibri"/>
                <a:sym typeface="Calibri"/>
              </a:rPr>
              <a:t> </a:t>
            </a:r>
            <a:r>
              <a:rPr lang="ca-ES" sz="1700">
                <a:solidFill>
                  <a:srgbClr val="000000"/>
                </a:solidFill>
              </a:rPr>
              <a:t>Habitualment</a:t>
            </a:r>
            <a:r>
              <a:rPr lang="ca-ES" sz="1700">
                <a:solidFill>
                  <a:srgbClr val="000000"/>
                </a:solidFill>
                <a:latin typeface="Calibri"/>
                <a:ea typeface="Calibri"/>
                <a:cs typeface="Calibri"/>
                <a:sym typeface="Calibri"/>
              </a:rPr>
              <a:t> NO són remunerades</a:t>
            </a:r>
            <a:endParaRPr/>
          </a:p>
          <a:p>
            <a:pPr marL="269999" lvl="0" indent="0" algn="l" rtl="0">
              <a:lnSpc>
                <a:spcPct val="90000"/>
              </a:lnSpc>
              <a:spcBef>
                <a:spcPts val="187"/>
              </a:spcBef>
              <a:spcAft>
                <a:spcPts val="0"/>
              </a:spcAft>
              <a:buClr>
                <a:srgbClr val="888888"/>
              </a:buClr>
              <a:buSzPts val="935"/>
              <a:buNone/>
            </a:pPr>
            <a:endParaRPr sz="935">
              <a:solidFill>
                <a:srgbClr val="000000"/>
              </a:solidFill>
              <a:latin typeface="Calibri"/>
              <a:ea typeface="Calibri"/>
              <a:cs typeface="Calibri"/>
              <a:sym typeface="Calibri"/>
            </a:endParaRPr>
          </a:p>
          <a:p>
            <a:pPr marL="269999" lvl="0" indent="-107950" algn="l" rtl="0">
              <a:lnSpc>
                <a:spcPct val="130000"/>
              </a:lnSpc>
              <a:spcBef>
                <a:spcPts val="340"/>
              </a:spcBef>
              <a:spcAft>
                <a:spcPts val="0"/>
              </a:spcAft>
              <a:buClr>
                <a:srgbClr val="000000"/>
              </a:buClr>
              <a:buSzPts val="1700"/>
              <a:buFont typeface="Noto Sans Symbols"/>
              <a:buChar char="✔"/>
            </a:pPr>
            <a:r>
              <a:rPr lang="ca-ES" sz="1700">
                <a:solidFill>
                  <a:srgbClr val="000000"/>
                </a:solidFill>
                <a:latin typeface="Calibri"/>
                <a:ea typeface="Calibri"/>
                <a:cs typeface="Calibri"/>
                <a:sym typeface="Calibri"/>
              </a:rPr>
              <a:t> Mínim 300 hores, màxim 450 hores (improrrogables sense cost)</a:t>
            </a:r>
            <a:endParaRPr/>
          </a:p>
          <a:p>
            <a:pPr marL="269999" lvl="0" indent="0" algn="l" rtl="0">
              <a:lnSpc>
                <a:spcPct val="130000"/>
              </a:lnSpc>
              <a:spcBef>
                <a:spcPts val="102"/>
              </a:spcBef>
              <a:spcAft>
                <a:spcPts val="0"/>
              </a:spcAft>
              <a:buClr>
                <a:srgbClr val="888888"/>
              </a:buClr>
              <a:buSzPts val="510"/>
              <a:buNone/>
            </a:pPr>
            <a:endParaRPr sz="510">
              <a:solidFill>
                <a:srgbClr val="000000"/>
              </a:solidFill>
              <a:latin typeface="Calibri"/>
              <a:ea typeface="Calibri"/>
              <a:cs typeface="Calibri"/>
              <a:sym typeface="Calibri"/>
            </a:endParaRPr>
          </a:p>
          <a:p>
            <a:pPr marL="269999" lvl="0" indent="-107950" algn="l" rtl="0">
              <a:lnSpc>
                <a:spcPct val="130000"/>
              </a:lnSpc>
              <a:spcBef>
                <a:spcPts val="340"/>
              </a:spcBef>
              <a:spcAft>
                <a:spcPts val="0"/>
              </a:spcAft>
              <a:buClr>
                <a:srgbClr val="000000"/>
              </a:buClr>
              <a:buSzPts val="1700"/>
              <a:buFont typeface="Noto Sans Symbols"/>
              <a:buChar char="✔"/>
            </a:pPr>
            <a:r>
              <a:rPr lang="ca-ES" sz="1700">
                <a:solidFill>
                  <a:srgbClr val="000000"/>
                </a:solidFill>
                <a:latin typeface="Calibri"/>
                <a:ea typeface="Calibri"/>
                <a:cs typeface="Calibri"/>
                <a:sym typeface="Calibri"/>
              </a:rPr>
              <a:t> </a:t>
            </a:r>
            <a:r>
              <a:rPr lang="ca-ES" sz="1700">
                <a:solidFill>
                  <a:schemeClr val="dk1"/>
                </a:solidFill>
                <a:latin typeface="Calibri"/>
                <a:ea typeface="Calibri"/>
                <a:cs typeface="Calibri"/>
                <a:sym typeface="Calibri"/>
              </a:rPr>
              <a:t>Autoritzades i adjudicades pels </a:t>
            </a:r>
            <a:r>
              <a:rPr lang="ca-ES" sz="1700">
                <a:solidFill>
                  <a:srgbClr val="000000"/>
                </a:solidFill>
                <a:latin typeface="Calibri"/>
                <a:ea typeface="Calibri"/>
                <a:cs typeface="Calibri"/>
                <a:sym typeface="Calibri"/>
              </a:rPr>
              <a:t>coordinadors de pràctiques curriculars</a:t>
            </a:r>
            <a:endParaRPr/>
          </a:p>
        </p:txBody>
      </p:sp>
      <p:pic>
        <p:nvPicPr>
          <p:cNvPr id="100" name="Google Shape;100;p14" descr="marca_vermella.png"/>
          <p:cNvPicPr preferRelativeResize="0"/>
          <p:nvPr/>
        </p:nvPicPr>
        <p:blipFill rotWithShape="1">
          <a:blip r:embed="rId3">
            <a:alphaModFix/>
          </a:blip>
          <a:srcRect/>
          <a:stretch/>
        </p:blipFill>
        <p:spPr>
          <a:xfrm>
            <a:off x="455561" y="443830"/>
            <a:ext cx="1811166" cy="62003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5"/>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6" name="Google Shape;106;p15"/>
          <p:cNvSpPr txBox="1">
            <a:spLocks noGrp="1"/>
          </p:cNvSpPr>
          <p:nvPr>
            <p:ph type="ctrTitle"/>
          </p:nvPr>
        </p:nvSpPr>
        <p:spPr>
          <a:xfrm>
            <a:off x="685800" y="1468315"/>
            <a:ext cx="7772400" cy="864935"/>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C00000"/>
              </a:buClr>
              <a:buSzPts val="2000"/>
              <a:buFont typeface="Calibri"/>
              <a:buNone/>
            </a:pPr>
            <a:r>
              <a:rPr lang="ca-ES" sz="2000" b="1">
                <a:solidFill>
                  <a:srgbClr val="C00000"/>
                </a:solidFill>
                <a:latin typeface="Calibri"/>
                <a:ea typeface="Calibri"/>
                <a:cs typeface="Calibri"/>
                <a:sym typeface="Calibri"/>
              </a:rPr>
              <a:t>PRÀCTIQUES CURRICULARS</a:t>
            </a:r>
            <a:endParaRPr/>
          </a:p>
        </p:txBody>
      </p:sp>
      <p:sp>
        <p:nvSpPr>
          <p:cNvPr id="107" name="Google Shape;107;p15"/>
          <p:cNvSpPr txBox="1"/>
          <p:nvPr/>
        </p:nvSpPr>
        <p:spPr>
          <a:xfrm>
            <a:off x="807050" y="2241900"/>
            <a:ext cx="7821600" cy="3815700"/>
          </a:xfrm>
          <a:prstGeom prst="rect">
            <a:avLst/>
          </a:prstGeom>
          <a:noFill/>
          <a:ln>
            <a:noFill/>
          </a:ln>
        </p:spPr>
        <p:txBody>
          <a:bodyPr spcFirstLastPara="1" wrap="square" lIns="91425" tIns="45700" rIns="91425" bIns="45700" anchor="t" anchorCtr="0">
            <a:normAutofit/>
          </a:bodyPr>
          <a:lstStyle/>
          <a:p>
            <a:pPr marL="457200" marR="0" lvl="0" indent="-323532" algn="l" rtl="0">
              <a:lnSpc>
                <a:spcPct val="100000"/>
              </a:lnSpc>
              <a:spcBef>
                <a:spcPts val="0"/>
              </a:spcBef>
              <a:spcAft>
                <a:spcPts val="0"/>
              </a:spcAft>
              <a:buClr>
                <a:schemeClr val="dk1"/>
              </a:buClr>
              <a:buSzPts val="1495"/>
              <a:buFont typeface="Calibri"/>
              <a:buChar char="●"/>
            </a:pPr>
            <a:r>
              <a:rPr lang="ca-ES" sz="1495" b="1" i="0" u="none" strike="noStrike" cap="none">
                <a:solidFill>
                  <a:schemeClr val="dk1"/>
                </a:solidFill>
                <a:latin typeface="Calibri"/>
                <a:ea typeface="Calibri"/>
                <a:cs typeface="Calibri"/>
                <a:sym typeface="Calibri"/>
              </a:rPr>
              <a:t>DURADA: </a:t>
            </a:r>
            <a:r>
              <a:rPr lang="ca-ES" sz="1495" b="0" i="0" u="none" strike="noStrike" cap="none">
                <a:solidFill>
                  <a:schemeClr val="dk1"/>
                </a:solidFill>
                <a:latin typeface="Calibri"/>
                <a:ea typeface="Calibri"/>
                <a:cs typeface="Calibri"/>
                <a:sym typeface="Calibri"/>
              </a:rPr>
              <a:t>300 h, prorrogables fins a 450 h</a:t>
            </a:r>
            <a:endParaRPr sz="1600" b="0" i="0" u="none" strike="noStrike" cap="none">
              <a:solidFill>
                <a:srgbClr val="000000"/>
              </a:solidFill>
              <a:latin typeface="Arial"/>
              <a:ea typeface="Arial"/>
              <a:cs typeface="Arial"/>
              <a:sym typeface="Arial"/>
            </a:endParaRPr>
          </a:p>
          <a:p>
            <a:pPr marL="457200" marR="0" lvl="0" indent="-323532" algn="l" rtl="0">
              <a:lnSpc>
                <a:spcPct val="100000"/>
              </a:lnSpc>
              <a:spcBef>
                <a:spcPts val="1000"/>
              </a:spcBef>
              <a:spcAft>
                <a:spcPts val="0"/>
              </a:spcAft>
              <a:buClr>
                <a:schemeClr val="dk1"/>
              </a:buClr>
              <a:buSzPts val="1495"/>
              <a:buFont typeface="Calibri"/>
              <a:buChar char="●"/>
            </a:pPr>
            <a:r>
              <a:rPr lang="ca-ES" sz="1495" b="1" i="0" u="none" strike="noStrike" cap="none">
                <a:solidFill>
                  <a:schemeClr val="dk1"/>
                </a:solidFill>
                <a:latin typeface="Calibri"/>
                <a:ea typeface="Calibri"/>
                <a:cs typeface="Calibri"/>
                <a:sym typeface="Calibri"/>
              </a:rPr>
              <a:t>ÀMBIT: </a:t>
            </a:r>
            <a:r>
              <a:rPr lang="ca-ES" sz="1495" b="0" i="0" u="none" strike="noStrike" cap="none">
                <a:solidFill>
                  <a:schemeClr val="dk1"/>
                </a:solidFill>
                <a:latin typeface="Calibri"/>
                <a:ea typeface="Calibri"/>
                <a:cs typeface="Calibri"/>
                <a:sym typeface="Calibri"/>
              </a:rPr>
              <a:t>relacionades amb el sector de la comunicació</a:t>
            </a:r>
            <a:endParaRPr sz="1600" b="0" i="0" u="none" strike="noStrike" cap="none">
              <a:solidFill>
                <a:srgbClr val="000000"/>
              </a:solidFill>
              <a:latin typeface="Arial"/>
              <a:ea typeface="Arial"/>
              <a:cs typeface="Arial"/>
              <a:sym typeface="Arial"/>
            </a:endParaRPr>
          </a:p>
          <a:p>
            <a:pPr marL="457200" marR="0" lvl="0" indent="-323532" algn="l" rtl="0">
              <a:lnSpc>
                <a:spcPct val="100000"/>
              </a:lnSpc>
              <a:spcBef>
                <a:spcPts val="1000"/>
              </a:spcBef>
              <a:spcAft>
                <a:spcPts val="0"/>
              </a:spcAft>
              <a:buClr>
                <a:schemeClr val="dk1"/>
              </a:buClr>
              <a:buSzPts val="1495"/>
              <a:buFont typeface="Calibri"/>
              <a:buChar char="●"/>
            </a:pPr>
            <a:r>
              <a:rPr lang="ca-ES" sz="1495" b="1" i="0" u="none" strike="noStrike" cap="none">
                <a:solidFill>
                  <a:schemeClr val="dk1"/>
                </a:solidFill>
                <a:latin typeface="Calibri"/>
                <a:ea typeface="Calibri"/>
                <a:cs typeface="Calibri"/>
                <a:sym typeface="Calibri"/>
              </a:rPr>
              <a:t>TIPUS D’EMPRESA: </a:t>
            </a:r>
            <a:r>
              <a:rPr lang="ca-ES" sz="1495" b="0" i="0" u="none" strike="noStrike" cap="none">
                <a:solidFill>
                  <a:schemeClr val="dk1"/>
                </a:solidFill>
                <a:latin typeface="Calibri"/>
                <a:ea typeface="Calibri"/>
                <a:cs typeface="Calibri"/>
                <a:sym typeface="Calibri"/>
              </a:rPr>
              <a:t>mitjans de comunicació (premsa, ràdio, televisió, internet), agències informatives, gabinets de comunicació d’organitzacions públiques i privades.</a:t>
            </a:r>
            <a:endParaRPr sz="1495" b="1" i="0" u="none" strike="noStrike" cap="none">
              <a:solidFill>
                <a:schemeClr val="dk1"/>
              </a:solidFill>
              <a:latin typeface="Calibri"/>
              <a:ea typeface="Calibri"/>
              <a:cs typeface="Calibri"/>
              <a:sym typeface="Calibri"/>
            </a:endParaRPr>
          </a:p>
          <a:p>
            <a:pPr marL="457200" marR="0" lvl="0" indent="-317500" algn="l" rtl="0">
              <a:lnSpc>
                <a:spcPct val="100000"/>
              </a:lnSpc>
              <a:spcBef>
                <a:spcPts val="1000"/>
              </a:spcBef>
              <a:spcAft>
                <a:spcPts val="0"/>
              </a:spcAft>
              <a:buClr>
                <a:srgbClr val="000000"/>
              </a:buClr>
              <a:buSzPts val="1400"/>
              <a:buFont typeface="Arial"/>
              <a:buChar char="●"/>
            </a:pPr>
            <a:r>
              <a:rPr lang="ca-ES" sz="1495" b="1" i="0" u="none" strike="noStrike" cap="none">
                <a:solidFill>
                  <a:schemeClr val="dk1"/>
                </a:solidFill>
                <a:latin typeface="Calibri"/>
                <a:ea typeface="Calibri"/>
                <a:cs typeface="Calibri"/>
                <a:sym typeface="Calibri"/>
              </a:rPr>
              <a:t>PERÍODES DE PRÀCTIQUES: </a:t>
            </a:r>
            <a:r>
              <a:rPr lang="ca-ES" sz="1495" b="0" i="0" u="none" strike="noStrike" cap="none">
                <a:solidFill>
                  <a:schemeClr val="dk1"/>
                </a:solidFill>
                <a:latin typeface="Calibri"/>
                <a:ea typeface="Calibri"/>
                <a:cs typeface="Calibri"/>
                <a:sym typeface="Calibri"/>
              </a:rPr>
              <a:t>A partir de la finalització de 3r curs, sempre i quan </a:t>
            </a:r>
            <a:r>
              <a:rPr lang="ca-ES" sz="1495" b="1" i="0" u="none" strike="noStrike" cap="none">
                <a:solidFill>
                  <a:schemeClr val="dk1"/>
                </a:solidFill>
                <a:latin typeface="Calibri"/>
                <a:ea typeface="Calibri"/>
                <a:cs typeface="Calibri"/>
                <a:sym typeface="Calibri"/>
              </a:rPr>
              <a:t>l’estudiant compleixi el règim de progressió dels estudis (tot 1r curs,  90% de 2n curs i 50% de 3r curs superats). </a:t>
            </a:r>
            <a:endParaRPr sz="1495" b="1" i="0" u="none" strike="noStrike" cap="none">
              <a:solidFill>
                <a:schemeClr val="dk1"/>
              </a:solidFill>
              <a:latin typeface="Calibri"/>
              <a:ea typeface="Calibri"/>
              <a:cs typeface="Calibri"/>
              <a:sym typeface="Calibri"/>
            </a:endParaRPr>
          </a:p>
          <a:p>
            <a:pPr marL="914400" marR="0" lvl="1" indent="-317500" algn="l" rtl="0">
              <a:lnSpc>
                <a:spcPct val="100000"/>
              </a:lnSpc>
              <a:spcBef>
                <a:spcPts val="1000"/>
              </a:spcBef>
              <a:spcAft>
                <a:spcPts val="0"/>
              </a:spcAft>
              <a:buClr>
                <a:srgbClr val="000000"/>
              </a:buClr>
              <a:buSzPts val="1400"/>
              <a:buFont typeface="Arial"/>
              <a:buChar char="○"/>
            </a:pPr>
            <a:r>
              <a:rPr lang="ca-ES" sz="1495" b="0" i="0" u="none" strike="noStrike" cap="none">
                <a:solidFill>
                  <a:schemeClr val="dk1"/>
                </a:solidFill>
                <a:latin typeface="Calibri"/>
                <a:ea typeface="Calibri"/>
                <a:cs typeface="Calibri"/>
                <a:sym typeface="Calibri"/>
              </a:rPr>
              <a:t>Estiu de 3r curs</a:t>
            </a:r>
            <a:endParaRPr sz="1495" b="0" i="0" u="none" strike="noStrike" cap="none">
              <a:solidFill>
                <a:schemeClr val="dk1"/>
              </a:solidFill>
              <a:latin typeface="Calibri"/>
              <a:ea typeface="Calibri"/>
              <a:cs typeface="Calibri"/>
              <a:sym typeface="Calibri"/>
            </a:endParaRPr>
          </a:p>
          <a:p>
            <a:pPr marL="914400" marR="0" lvl="1" indent="-317500" algn="l" rtl="0">
              <a:lnSpc>
                <a:spcPct val="100000"/>
              </a:lnSpc>
              <a:spcBef>
                <a:spcPts val="0"/>
              </a:spcBef>
              <a:spcAft>
                <a:spcPts val="0"/>
              </a:spcAft>
              <a:buClr>
                <a:srgbClr val="000000"/>
              </a:buClr>
              <a:buSzPts val="1400"/>
              <a:buFont typeface="Arial"/>
              <a:buChar char="○"/>
            </a:pPr>
            <a:r>
              <a:rPr lang="ca-ES" sz="1495" b="0" i="0" u="none" strike="noStrike" cap="none">
                <a:solidFill>
                  <a:schemeClr val="dk1"/>
                </a:solidFill>
                <a:latin typeface="Calibri"/>
                <a:ea typeface="Calibri"/>
                <a:cs typeface="Calibri"/>
                <a:sym typeface="Calibri"/>
              </a:rPr>
              <a:t>1r, 2n i 3r trimestre de 4t curs </a:t>
            </a:r>
            <a:endParaRPr sz="1495" b="0" i="0" u="none" strike="noStrike" cap="none">
              <a:solidFill>
                <a:schemeClr val="dk1"/>
              </a:solidFill>
              <a:latin typeface="Calibri"/>
              <a:ea typeface="Calibri"/>
              <a:cs typeface="Calibri"/>
              <a:sym typeface="Calibri"/>
            </a:endParaRPr>
          </a:p>
          <a:p>
            <a:pPr marL="914400" marR="0" lvl="1" indent="-317500" algn="l" rtl="0">
              <a:lnSpc>
                <a:spcPct val="100000"/>
              </a:lnSpc>
              <a:spcBef>
                <a:spcPts val="0"/>
              </a:spcBef>
              <a:spcAft>
                <a:spcPts val="0"/>
              </a:spcAft>
              <a:buClr>
                <a:srgbClr val="000000"/>
              </a:buClr>
              <a:buSzPts val="1400"/>
              <a:buFont typeface="Arial"/>
              <a:buChar char="○"/>
            </a:pPr>
            <a:r>
              <a:rPr lang="ca-ES" sz="1495" b="0" i="0" u="none" strike="noStrike" cap="none">
                <a:solidFill>
                  <a:schemeClr val="dk1"/>
                </a:solidFill>
                <a:latin typeface="Calibri"/>
                <a:ea typeface="Calibri"/>
                <a:cs typeface="Calibri"/>
                <a:sym typeface="Calibri"/>
              </a:rPr>
              <a:t>Estiu de 4t curs  </a:t>
            </a:r>
            <a:endParaRPr sz="1495" b="0" i="0" u="none" strike="noStrike" cap="none">
              <a:solidFill>
                <a:schemeClr val="dk1"/>
              </a:solidFill>
              <a:latin typeface="Calibri"/>
              <a:ea typeface="Calibri"/>
              <a:cs typeface="Calibri"/>
              <a:sym typeface="Calibri"/>
            </a:endParaRPr>
          </a:p>
          <a:p>
            <a:pPr marL="914400" marR="0" lvl="1" indent="-323532" algn="l" rtl="0">
              <a:lnSpc>
                <a:spcPct val="100000"/>
              </a:lnSpc>
              <a:spcBef>
                <a:spcPts val="0"/>
              </a:spcBef>
              <a:spcAft>
                <a:spcPts val="0"/>
              </a:spcAft>
              <a:buClr>
                <a:schemeClr val="dk1"/>
              </a:buClr>
              <a:buSzPts val="1495"/>
              <a:buFont typeface="Calibri"/>
              <a:buChar char="○"/>
            </a:pPr>
            <a:r>
              <a:rPr lang="ca-ES" sz="1495" b="0" i="0" u="none" strike="noStrike" cap="none">
                <a:solidFill>
                  <a:schemeClr val="dk1"/>
                </a:solidFill>
                <a:latin typeface="Calibri"/>
                <a:ea typeface="Calibri"/>
                <a:cs typeface="Calibri"/>
                <a:sym typeface="Calibri"/>
              </a:rPr>
              <a:t>A l’oferta de pràctiques, n’hi haurà de trimestrals o quadrimestrals, a tots els períodes (ambdós estius i durant el curs acadèmic).</a:t>
            </a:r>
            <a:endParaRPr sz="1495" b="1" i="0" u="none" strike="noStrike" cap="none">
              <a:solidFill>
                <a:schemeClr val="dk1"/>
              </a:solidFill>
              <a:latin typeface="Calibri"/>
              <a:ea typeface="Calibri"/>
              <a:cs typeface="Calibri"/>
              <a:sym typeface="Calibri"/>
            </a:endParaRPr>
          </a:p>
          <a:p>
            <a:pPr marL="457200" marR="0" lvl="0" indent="0" algn="l" rtl="0">
              <a:lnSpc>
                <a:spcPct val="140000"/>
              </a:lnSpc>
              <a:spcBef>
                <a:spcPts val="1000"/>
              </a:spcBef>
              <a:spcAft>
                <a:spcPts val="0"/>
              </a:spcAft>
              <a:buClr>
                <a:srgbClr val="888888"/>
              </a:buClr>
              <a:buSzPts val="1480"/>
              <a:buFont typeface="Arial"/>
              <a:buNone/>
            </a:pPr>
            <a:endParaRPr sz="1480" b="0" i="0" u="none" strike="noStrike" cap="none">
              <a:solidFill>
                <a:srgbClr val="000000"/>
              </a:solidFill>
              <a:latin typeface="Calibri"/>
              <a:ea typeface="Calibri"/>
              <a:cs typeface="Calibri"/>
              <a:sym typeface="Calibri"/>
            </a:endParaRPr>
          </a:p>
        </p:txBody>
      </p:sp>
      <p:pic>
        <p:nvPicPr>
          <p:cNvPr id="108" name="Google Shape;108;p15" descr="marca_vermella.png"/>
          <p:cNvPicPr preferRelativeResize="0"/>
          <p:nvPr/>
        </p:nvPicPr>
        <p:blipFill rotWithShape="1">
          <a:blip r:embed="rId3">
            <a:alphaModFix/>
          </a:blip>
          <a:srcRect/>
          <a:stretch/>
        </p:blipFill>
        <p:spPr>
          <a:xfrm>
            <a:off x="455560" y="443830"/>
            <a:ext cx="1913897" cy="65520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4" name="Google Shape;114;p16"/>
          <p:cNvSpPr txBox="1">
            <a:spLocks noGrp="1"/>
          </p:cNvSpPr>
          <p:nvPr>
            <p:ph type="ctrTitle"/>
          </p:nvPr>
        </p:nvSpPr>
        <p:spPr>
          <a:xfrm>
            <a:off x="685800" y="1494691"/>
            <a:ext cx="7772400" cy="786419"/>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C00000"/>
              </a:buClr>
              <a:buSzPts val="2000"/>
              <a:buFont typeface="Calibri"/>
              <a:buNone/>
            </a:pPr>
            <a:r>
              <a:rPr lang="ca-ES" sz="2000" b="1">
                <a:solidFill>
                  <a:srgbClr val="C00000"/>
                </a:solidFill>
                <a:latin typeface="Calibri"/>
                <a:ea typeface="Calibri"/>
                <a:cs typeface="Calibri"/>
                <a:sym typeface="Calibri"/>
              </a:rPr>
              <a:t>PROCEDIMENT PRÀCTIQUES CURRICULARS</a:t>
            </a:r>
            <a:endParaRPr sz="2000" b="1">
              <a:solidFill>
                <a:srgbClr val="C00000"/>
              </a:solidFill>
              <a:latin typeface="Calibri"/>
              <a:ea typeface="Calibri"/>
              <a:cs typeface="Calibri"/>
              <a:sym typeface="Calibri"/>
            </a:endParaRPr>
          </a:p>
        </p:txBody>
      </p:sp>
      <p:sp>
        <p:nvSpPr>
          <p:cNvPr id="115" name="Google Shape;115;p16"/>
          <p:cNvSpPr txBox="1">
            <a:spLocks noGrp="1"/>
          </p:cNvSpPr>
          <p:nvPr>
            <p:ph type="subTitle" idx="1"/>
          </p:nvPr>
        </p:nvSpPr>
        <p:spPr>
          <a:xfrm>
            <a:off x="1195750" y="2479000"/>
            <a:ext cx="6536700" cy="3192000"/>
          </a:xfrm>
          <a:prstGeom prst="rect">
            <a:avLst/>
          </a:prstGeom>
          <a:noFill/>
          <a:ln>
            <a:noFill/>
          </a:ln>
        </p:spPr>
        <p:txBody>
          <a:bodyPr spcFirstLastPara="1" wrap="square" lIns="91425" tIns="45700" rIns="91425" bIns="45700" anchor="t" anchorCtr="0">
            <a:normAutofit fontScale="92500"/>
          </a:bodyPr>
          <a:lstStyle/>
          <a:p>
            <a:pPr marL="342900" lvl="0" indent="-342934" algn="l" rtl="0">
              <a:lnSpc>
                <a:spcPct val="130000"/>
              </a:lnSpc>
              <a:spcBef>
                <a:spcPts val="0"/>
              </a:spcBef>
              <a:spcAft>
                <a:spcPts val="0"/>
              </a:spcAft>
              <a:buClr>
                <a:srgbClr val="000000"/>
              </a:buClr>
              <a:buSzPct val="108107"/>
              <a:buFont typeface="Arial"/>
              <a:buAutoNum type="arabicPeriod"/>
            </a:pPr>
            <a:r>
              <a:rPr lang="ca-ES" sz="1820">
                <a:solidFill>
                  <a:schemeClr val="dk1"/>
                </a:solidFill>
              </a:rPr>
              <a:t>Inscripció a Campus Treball</a:t>
            </a:r>
            <a:endParaRPr sz="1820">
              <a:solidFill>
                <a:schemeClr val="dk1"/>
              </a:solidFill>
            </a:endParaRPr>
          </a:p>
          <a:p>
            <a:pPr marL="342900" lvl="0" indent="-342934" algn="l" rtl="0">
              <a:lnSpc>
                <a:spcPct val="130000"/>
              </a:lnSpc>
              <a:spcBef>
                <a:spcPts val="0"/>
              </a:spcBef>
              <a:spcAft>
                <a:spcPts val="0"/>
              </a:spcAft>
              <a:buClr>
                <a:schemeClr val="dk1"/>
              </a:buClr>
              <a:buSzPct val="108107"/>
              <a:buAutoNum type="arabicPeriod"/>
            </a:pPr>
            <a:r>
              <a:rPr lang="ca-ES" sz="1820">
                <a:solidFill>
                  <a:schemeClr val="dk1"/>
                </a:solidFill>
              </a:rPr>
              <a:t>Oferta de Pràctiques</a:t>
            </a:r>
            <a:endParaRPr sz="1820">
              <a:solidFill>
                <a:schemeClr val="dk1"/>
              </a:solidFill>
            </a:endParaRPr>
          </a:p>
          <a:p>
            <a:pPr marL="342900" lvl="0" indent="-342934" algn="l" rtl="0">
              <a:lnSpc>
                <a:spcPct val="130000"/>
              </a:lnSpc>
              <a:spcBef>
                <a:spcPts val="0"/>
              </a:spcBef>
              <a:spcAft>
                <a:spcPts val="0"/>
              </a:spcAft>
              <a:buClr>
                <a:srgbClr val="000000"/>
              </a:buClr>
              <a:buSzPct val="108107"/>
              <a:buAutoNum type="arabicPeriod"/>
            </a:pPr>
            <a:r>
              <a:rPr lang="ca-ES" sz="1820">
                <a:solidFill>
                  <a:srgbClr val="000000"/>
                </a:solidFill>
              </a:rPr>
              <a:t>Emplenar els Formularis</a:t>
            </a:r>
            <a:endParaRPr sz="1820">
              <a:solidFill>
                <a:srgbClr val="000000"/>
              </a:solidFill>
            </a:endParaRPr>
          </a:p>
          <a:p>
            <a:pPr marL="342900" lvl="0" indent="-342934" algn="l" rtl="0">
              <a:lnSpc>
                <a:spcPct val="130000"/>
              </a:lnSpc>
              <a:spcBef>
                <a:spcPts val="364"/>
              </a:spcBef>
              <a:spcAft>
                <a:spcPts val="0"/>
              </a:spcAft>
              <a:buClr>
                <a:srgbClr val="000000"/>
              </a:buClr>
              <a:buSzPct val="108107"/>
              <a:buFont typeface="Arial"/>
              <a:buAutoNum type="arabicPeriod"/>
            </a:pPr>
            <a:r>
              <a:rPr lang="ca-ES" sz="1820">
                <a:solidFill>
                  <a:srgbClr val="000000"/>
                </a:solidFill>
                <a:latin typeface="Calibri"/>
                <a:ea typeface="Calibri"/>
                <a:cs typeface="Calibri"/>
                <a:sym typeface="Calibri"/>
              </a:rPr>
              <a:t>Matriculació de l’assignatura </a:t>
            </a:r>
            <a:r>
              <a:rPr lang="ca-ES" sz="1820" i="1">
                <a:solidFill>
                  <a:srgbClr val="000000"/>
                </a:solidFill>
                <a:latin typeface="Calibri"/>
                <a:ea typeface="Calibri"/>
                <a:cs typeface="Calibri"/>
                <a:sym typeface="Calibri"/>
              </a:rPr>
              <a:t>Pràcticum</a:t>
            </a:r>
            <a:endParaRPr sz="1820" i="1">
              <a:solidFill>
                <a:srgbClr val="000000"/>
              </a:solidFill>
              <a:latin typeface="Calibri"/>
              <a:ea typeface="Calibri"/>
              <a:cs typeface="Calibri"/>
              <a:sym typeface="Calibri"/>
            </a:endParaRPr>
          </a:p>
          <a:p>
            <a:pPr marL="342900" lvl="0" indent="-342934" algn="l" rtl="0">
              <a:lnSpc>
                <a:spcPct val="130000"/>
              </a:lnSpc>
              <a:spcBef>
                <a:spcPts val="364"/>
              </a:spcBef>
              <a:spcAft>
                <a:spcPts val="0"/>
              </a:spcAft>
              <a:buClr>
                <a:srgbClr val="000000"/>
              </a:buClr>
              <a:buSzPct val="108107"/>
              <a:buAutoNum type="arabicPeriod"/>
            </a:pPr>
            <a:r>
              <a:rPr lang="ca-ES" sz="1820">
                <a:solidFill>
                  <a:srgbClr val="000000"/>
                </a:solidFill>
              </a:rPr>
              <a:t>Adjudicació del mitjà/empresa</a:t>
            </a:r>
            <a:endParaRPr sz="1820">
              <a:solidFill>
                <a:srgbClr val="000000"/>
              </a:solidFill>
            </a:endParaRPr>
          </a:p>
          <a:p>
            <a:pPr marL="342900" lvl="0" indent="-342934" algn="l" rtl="0">
              <a:lnSpc>
                <a:spcPct val="130000"/>
              </a:lnSpc>
              <a:spcBef>
                <a:spcPts val="364"/>
              </a:spcBef>
              <a:spcAft>
                <a:spcPts val="0"/>
              </a:spcAft>
              <a:buClr>
                <a:srgbClr val="000000"/>
              </a:buClr>
              <a:buSzPct val="108107"/>
              <a:buAutoNum type="arabicPeriod"/>
            </a:pPr>
            <a:r>
              <a:rPr lang="ca-ES" sz="1820">
                <a:solidFill>
                  <a:srgbClr val="000000"/>
                </a:solidFill>
              </a:rPr>
              <a:t>Formalització i signatura del conveni (Aprox. 1 mes abans de l’inici)</a:t>
            </a:r>
            <a:endParaRPr/>
          </a:p>
          <a:p>
            <a:pPr marL="342900" lvl="0" indent="-342934" algn="l" rtl="0">
              <a:lnSpc>
                <a:spcPct val="130000"/>
              </a:lnSpc>
              <a:spcBef>
                <a:spcPts val="364"/>
              </a:spcBef>
              <a:spcAft>
                <a:spcPts val="0"/>
              </a:spcAft>
              <a:buClr>
                <a:srgbClr val="000000"/>
              </a:buClr>
              <a:buSzPct val="108107"/>
              <a:buAutoNum type="arabicPeriod"/>
            </a:pPr>
            <a:r>
              <a:rPr lang="ca-ES" sz="1820">
                <a:solidFill>
                  <a:srgbClr val="000000"/>
                </a:solidFill>
                <a:latin typeface="Calibri"/>
                <a:ea typeface="Calibri"/>
                <a:cs typeface="Calibri"/>
                <a:sym typeface="Calibri"/>
              </a:rPr>
              <a:t>Inici de les pràctiques</a:t>
            </a:r>
            <a:endParaRPr sz="1820">
              <a:solidFill>
                <a:srgbClr val="000000"/>
              </a:solidFill>
              <a:latin typeface="Calibri"/>
              <a:ea typeface="Calibri"/>
              <a:cs typeface="Calibri"/>
              <a:sym typeface="Calibri"/>
            </a:endParaRPr>
          </a:p>
          <a:p>
            <a:pPr marL="342900" lvl="0" indent="-342934" algn="l" rtl="0">
              <a:lnSpc>
                <a:spcPct val="130000"/>
              </a:lnSpc>
              <a:spcBef>
                <a:spcPts val="364"/>
              </a:spcBef>
              <a:spcAft>
                <a:spcPts val="0"/>
              </a:spcAft>
              <a:buClr>
                <a:srgbClr val="000000"/>
              </a:buClr>
              <a:buSzPct val="108107"/>
              <a:buAutoNum type="arabicPeriod"/>
            </a:pPr>
            <a:r>
              <a:rPr lang="ca-ES" sz="1820">
                <a:solidFill>
                  <a:srgbClr val="000000"/>
                </a:solidFill>
                <a:latin typeface="Calibri"/>
                <a:ea typeface="Calibri"/>
                <a:cs typeface="Calibri"/>
                <a:sym typeface="Calibri"/>
              </a:rPr>
              <a:t>Avaluació</a:t>
            </a:r>
            <a:endParaRPr sz="1820">
              <a:solidFill>
                <a:srgbClr val="000000"/>
              </a:solidFill>
              <a:latin typeface="Calibri"/>
              <a:ea typeface="Calibri"/>
              <a:cs typeface="Calibri"/>
              <a:sym typeface="Calibri"/>
            </a:endParaRPr>
          </a:p>
        </p:txBody>
      </p:sp>
      <p:pic>
        <p:nvPicPr>
          <p:cNvPr id="116" name="Google Shape;116;p16" descr="marca_vermella.png"/>
          <p:cNvPicPr preferRelativeResize="0"/>
          <p:nvPr/>
        </p:nvPicPr>
        <p:blipFill rotWithShape="1">
          <a:blip r:embed="rId3">
            <a:alphaModFix/>
          </a:blip>
          <a:srcRect/>
          <a:stretch/>
        </p:blipFill>
        <p:spPr>
          <a:xfrm>
            <a:off x="455560" y="443830"/>
            <a:ext cx="1996697" cy="68355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7"/>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2" name="Google Shape;122;p17"/>
          <p:cNvSpPr txBox="1"/>
          <p:nvPr/>
        </p:nvSpPr>
        <p:spPr>
          <a:xfrm>
            <a:off x="693739" y="1608147"/>
            <a:ext cx="7756500" cy="4327500"/>
          </a:xfrm>
          <a:prstGeom prst="rect">
            <a:avLst/>
          </a:prstGeom>
          <a:noFill/>
          <a:ln>
            <a:noFill/>
          </a:ln>
        </p:spPr>
        <p:txBody>
          <a:bodyPr spcFirstLastPara="1" wrap="square" lIns="91425" tIns="45700" rIns="91425" bIns="45700" anchor="t" anchorCtr="0">
            <a:normAutofit/>
          </a:bodyPr>
          <a:lstStyle/>
          <a:p>
            <a:pPr marL="0" marR="0" lvl="0" indent="0" algn="l" rtl="0">
              <a:lnSpc>
                <a:spcPct val="140000"/>
              </a:lnSpc>
              <a:spcBef>
                <a:spcPts val="0"/>
              </a:spcBef>
              <a:spcAft>
                <a:spcPts val="0"/>
              </a:spcAft>
              <a:buClr>
                <a:srgbClr val="FF0000"/>
              </a:buClr>
              <a:buSzPts val="1600"/>
              <a:buFont typeface="Arial"/>
              <a:buNone/>
            </a:pPr>
            <a:r>
              <a:rPr lang="ca-ES" sz="1600" b="0" i="0" u="none" strike="noStrike" cap="none">
                <a:solidFill>
                  <a:srgbClr val="FF0000"/>
                </a:solidFill>
                <a:latin typeface="Calibri"/>
                <a:ea typeface="Calibri"/>
                <a:cs typeface="Calibri"/>
                <a:sym typeface="Calibri"/>
              </a:rPr>
              <a:t>1. Inscripció a Campus Treball</a:t>
            </a:r>
            <a:endParaRPr sz="1600" b="0" i="0" u="none" strike="noStrike" cap="none">
              <a:solidFill>
                <a:srgbClr val="FF0000"/>
              </a:solidFill>
              <a:latin typeface="Calibri"/>
              <a:ea typeface="Calibri"/>
              <a:cs typeface="Calibri"/>
              <a:sym typeface="Calibri"/>
            </a:endParaRPr>
          </a:p>
          <a:p>
            <a:pPr marL="742950" marR="0" lvl="1" indent="-285750" algn="l" rtl="0">
              <a:lnSpc>
                <a:spcPct val="140000"/>
              </a:lnSpc>
              <a:spcBef>
                <a:spcPts val="260"/>
              </a:spcBef>
              <a:spcAft>
                <a:spcPts val="0"/>
              </a:spcAft>
              <a:buClr>
                <a:schemeClr val="dk1"/>
              </a:buClr>
              <a:buSzPts val="1300"/>
              <a:buFont typeface="Arial"/>
              <a:buChar char="•"/>
            </a:pPr>
            <a:r>
              <a:rPr lang="ca-ES" sz="1300" b="0" i="0" u="none" strike="noStrike" cap="none">
                <a:solidFill>
                  <a:schemeClr val="dk1"/>
                </a:solidFill>
                <a:latin typeface="Calibri"/>
                <a:ea typeface="Calibri"/>
                <a:cs typeface="Calibri"/>
                <a:sym typeface="Calibri"/>
              </a:rPr>
              <a:t>Com a requisit indispensable per poder signar un conveni de pràctiques, us heu d’inscriure al </a:t>
            </a:r>
            <a:r>
              <a:rPr lang="ca-ES" sz="1300" b="1" i="0" u="none" strike="noStrike" cap="none">
                <a:solidFill>
                  <a:schemeClr val="dk1"/>
                </a:solidFill>
                <a:latin typeface="Calibri"/>
                <a:ea typeface="Calibri"/>
                <a:cs typeface="Calibri"/>
                <a:sym typeface="Calibri"/>
              </a:rPr>
              <a:t>Campus Treball</a:t>
            </a:r>
            <a:r>
              <a:rPr lang="ca-ES" sz="1300" b="0" i="0" u="none" strike="noStrike" cap="none">
                <a:solidFill>
                  <a:schemeClr val="dk1"/>
                </a:solidFill>
                <a:latin typeface="Calibri"/>
                <a:ea typeface="Calibri"/>
                <a:cs typeface="Calibri"/>
                <a:sym typeface="Calibri"/>
              </a:rPr>
              <a:t>: </a:t>
            </a:r>
            <a:r>
              <a:rPr lang="ca-ES" sz="1300" b="0" i="0" u="sng" strike="noStrike" cap="none">
                <a:solidFill>
                  <a:schemeClr val="hlink"/>
                </a:solidFill>
                <a:latin typeface="Calibri"/>
                <a:ea typeface="Calibri"/>
                <a:cs typeface="Calibri"/>
                <a:sym typeface="Calibri"/>
                <a:hlinkClick r:id="rId3"/>
              </a:rPr>
              <a:t>http://campustreball.upf.edu</a:t>
            </a:r>
            <a:endParaRPr sz="1300" b="0" i="0" u="none" strike="noStrike" cap="none">
              <a:solidFill>
                <a:schemeClr val="dk1"/>
              </a:solidFill>
              <a:latin typeface="Calibri"/>
              <a:ea typeface="Calibri"/>
              <a:cs typeface="Calibri"/>
              <a:sym typeface="Calibri"/>
            </a:endParaRPr>
          </a:p>
          <a:p>
            <a:pPr marL="742950" marR="0" lvl="1" indent="-285750" algn="l" rtl="0">
              <a:lnSpc>
                <a:spcPct val="140000"/>
              </a:lnSpc>
              <a:spcBef>
                <a:spcPts val="260"/>
              </a:spcBef>
              <a:spcAft>
                <a:spcPts val="0"/>
              </a:spcAft>
              <a:buClr>
                <a:schemeClr val="dk1"/>
              </a:buClr>
              <a:buSzPts val="1300"/>
              <a:buFont typeface="Arial"/>
              <a:buChar char="•"/>
            </a:pPr>
            <a:r>
              <a:rPr lang="ca-ES" sz="1300" b="0" i="0" u="none" strike="noStrike" cap="none">
                <a:solidFill>
                  <a:schemeClr val="dk1"/>
                </a:solidFill>
                <a:latin typeface="Calibri"/>
                <a:ea typeface="Calibri"/>
                <a:cs typeface="Calibri"/>
                <a:sym typeface="Calibri"/>
              </a:rPr>
              <a:t>És obligatori omplir el CV seguint el model que ofereix el Campus Treball.</a:t>
            </a:r>
            <a:endParaRPr sz="1400" b="0" i="0" u="none" strike="noStrike" cap="none">
              <a:solidFill>
                <a:schemeClr val="dk1"/>
              </a:solidFill>
              <a:latin typeface="Arial"/>
              <a:ea typeface="Arial"/>
              <a:cs typeface="Arial"/>
              <a:sym typeface="Arial"/>
            </a:endParaRPr>
          </a:p>
          <a:p>
            <a:pPr marL="742950" marR="0" lvl="1" indent="-285750" algn="l" rtl="0">
              <a:lnSpc>
                <a:spcPct val="140000"/>
              </a:lnSpc>
              <a:spcBef>
                <a:spcPts val="260"/>
              </a:spcBef>
              <a:spcAft>
                <a:spcPts val="0"/>
              </a:spcAft>
              <a:buClr>
                <a:schemeClr val="dk1"/>
              </a:buClr>
              <a:buSzPts val="1300"/>
              <a:buFont typeface="Arial"/>
              <a:buChar char="•"/>
            </a:pPr>
            <a:r>
              <a:rPr lang="ca-ES" sz="1300" b="0" i="0" u="none" strike="noStrike" cap="none">
                <a:solidFill>
                  <a:schemeClr val="dk1"/>
                </a:solidFill>
                <a:latin typeface="Calibri"/>
                <a:ea typeface="Calibri"/>
                <a:cs typeface="Calibri"/>
                <a:sym typeface="Calibri"/>
              </a:rPr>
              <a:t>Campus Treball disposa d’una cartellera de pràctiques extracurriculars.</a:t>
            </a:r>
            <a:endParaRPr sz="1300" b="0" i="0" u="none" strike="noStrike" cap="none">
              <a:solidFill>
                <a:schemeClr val="dk1"/>
              </a:solidFill>
              <a:latin typeface="Calibri"/>
              <a:ea typeface="Calibri"/>
              <a:cs typeface="Calibri"/>
              <a:sym typeface="Calibri"/>
            </a:endParaRPr>
          </a:p>
          <a:p>
            <a:pPr marL="914400" marR="0" lvl="0" indent="0" algn="l" rtl="0">
              <a:lnSpc>
                <a:spcPct val="140000"/>
              </a:lnSpc>
              <a:spcBef>
                <a:spcPts val="260"/>
              </a:spcBef>
              <a:spcAft>
                <a:spcPts val="0"/>
              </a:spcAft>
              <a:buClr>
                <a:srgbClr val="000000"/>
              </a:buClr>
              <a:buSzPts val="1300"/>
              <a:buFont typeface="Arial"/>
              <a:buNone/>
            </a:pPr>
            <a:endParaRPr sz="1300" b="0" i="0" u="none" strike="noStrike" cap="none">
              <a:solidFill>
                <a:schemeClr val="dk1"/>
              </a:solidFill>
              <a:latin typeface="Calibri"/>
              <a:ea typeface="Calibri"/>
              <a:cs typeface="Calibri"/>
              <a:sym typeface="Calibri"/>
            </a:endParaRPr>
          </a:p>
          <a:p>
            <a:pPr marL="0" marR="0" lvl="0" indent="0" algn="l" rtl="0">
              <a:lnSpc>
                <a:spcPct val="140000"/>
              </a:lnSpc>
              <a:spcBef>
                <a:spcPts val="0"/>
              </a:spcBef>
              <a:spcAft>
                <a:spcPts val="0"/>
              </a:spcAft>
              <a:buClr>
                <a:srgbClr val="FF0000"/>
              </a:buClr>
              <a:buSzPts val="1600"/>
              <a:buFont typeface="Arial"/>
              <a:buNone/>
            </a:pPr>
            <a:r>
              <a:rPr lang="ca-ES" sz="1600" b="0" i="0" u="none" strike="noStrike" cap="none">
                <a:solidFill>
                  <a:srgbClr val="FF0000"/>
                </a:solidFill>
                <a:latin typeface="Calibri"/>
                <a:ea typeface="Calibri"/>
                <a:cs typeface="Calibri"/>
                <a:sym typeface="Calibri"/>
              </a:rPr>
              <a:t>2. Oferta de pràctiques (alguns dels mitjans amb què hem col·laborat fins ara):</a:t>
            </a:r>
            <a:endParaRPr sz="1600" b="0" i="0" u="none" strike="noStrike" cap="none">
              <a:solidFill>
                <a:srgbClr val="FF0000"/>
              </a:solidFill>
              <a:latin typeface="Calibri"/>
              <a:ea typeface="Calibri"/>
              <a:cs typeface="Calibri"/>
              <a:sym typeface="Calibri"/>
            </a:endParaRPr>
          </a:p>
          <a:p>
            <a:pPr marL="914400" marR="0" lvl="1" indent="-311150" algn="l" rtl="0">
              <a:lnSpc>
                <a:spcPct val="100000"/>
              </a:lnSpc>
              <a:spcBef>
                <a:spcPts val="0"/>
              </a:spcBef>
              <a:spcAft>
                <a:spcPts val="0"/>
              </a:spcAft>
              <a:buClr>
                <a:schemeClr val="dk1"/>
              </a:buClr>
              <a:buSzPts val="1300"/>
              <a:buFont typeface="Arial"/>
              <a:buChar char="•"/>
            </a:pPr>
            <a:r>
              <a:rPr lang="ca-ES" sz="1200" b="0" i="0" u="none" strike="noStrike" cap="none">
                <a:solidFill>
                  <a:srgbClr val="0D0D0D"/>
                </a:solidFill>
                <a:latin typeface="Calibri"/>
                <a:ea typeface="Calibri"/>
                <a:cs typeface="Calibri"/>
                <a:sym typeface="Calibri"/>
              </a:rPr>
              <a:t>ABC Barcelona, ACN, Agència XXL, Atrevia, Badalona Comunicació, Banc de Sang i Teixits, Betevé, Broadcaster, Cadena COPE Barcelona, Cadena SER - Ràdio Barcelona, CCMA, Clúster de l’Energia Eficient de Catalunya, Creu Roja, Cugat Mèdia, Diari Ara, Diari de Barcelona, Diari de Girona, Diari de Sabadell, Diari de Terrassa, Diario 16, Drac Màgic, EFE, El Celler de Can Roca, El Nacional, El País, El Periódico de Catalunya, El Punt Avui, El 9Nou, Eldiario.es, Enginyers Industrials de Catalunya, ESADE, Europa Press, Evercom, FAD, Girona TV, Grup Enderrock, Grup Lavínia, IMHAB, Institut Català de les Dones, Junior Report, La Mañana-Diari de Ponent, La Mira, La Vanguardia, Mediapro, Metrópoli Abierta, Mondo Sonoro, Moventia, Mundo Deportivo, Nació Digital, Natur Import, Núvol, Onda Cero Catalunya, Opcions, Prest, PSC, Qualsevol Nit, Rac1, Rac105, Radio Marca, Regió 7, Román y Asociados, RTVE, Segre, Serielizados, Time Out, Tinkle, UB (Facultat d'Economia i Empresa), UFEC, UPF - Unitat de Comunicació, V3rtice, Verificat, Vilaweb...</a:t>
            </a:r>
            <a:endParaRPr sz="1300" b="0" i="0" u="none" strike="noStrike" cap="none">
              <a:solidFill>
                <a:schemeClr val="dk1"/>
              </a:solidFill>
              <a:latin typeface="Calibri"/>
              <a:ea typeface="Calibri"/>
              <a:cs typeface="Calibri"/>
              <a:sym typeface="Calibri"/>
            </a:endParaRPr>
          </a:p>
        </p:txBody>
      </p:sp>
      <p:pic>
        <p:nvPicPr>
          <p:cNvPr id="123" name="Google Shape;123;p17" descr="marca_vermella.png"/>
          <p:cNvPicPr preferRelativeResize="0"/>
          <p:nvPr/>
        </p:nvPicPr>
        <p:blipFill rotWithShape="1">
          <a:blip r:embed="rId4">
            <a:alphaModFix/>
          </a:blip>
          <a:srcRect/>
          <a:stretch/>
        </p:blipFill>
        <p:spPr>
          <a:xfrm>
            <a:off x="455561" y="443830"/>
            <a:ext cx="1811166" cy="62003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8"/>
          <p:cNvSpPr/>
          <p:nvPr/>
        </p:nvSpPr>
        <p:spPr>
          <a:xfrm>
            <a:off x="455561" y="1310054"/>
            <a:ext cx="8266500"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9" name="Google Shape;129;p18"/>
          <p:cNvSpPr txBox="1"/>
          <p:nvPr/>
        </p:nvSpPr>
        <p:spPr>
          <a:xfrm>
            <a:off x="632192" y="1503485"/>
            <a:ext cx="7756500" cy="4327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0000"/>
              </a:buClr>
              <a:buSzPts val="1600"/>
              <a:buFont typeface="Arial"/>
              <a:buNone/>
            </a:pPr>
            <a:r>
              <a:rPr lang="ca-ES" sz="1500" b="0" i="0" u="none" strike="noStrike" cap="none">
                <a:solidFill>
                  <a:srgbClr val="FF0000"/>
                </a:solidFill>
                <a:latin typeface="Calibri"/>
                <a:ea typeface="Calibri"/>
                <a:cs typeface="Calibri"/>
                <a:sym typeface="Calibri"/>
              </a:rPr>
              <a:t>3. Emplenar els Formularis:</a:t>
            </a:r>
            <a:endParaRPr sz="1500" b="0" i="0" u="none" strike="noStrike" cap="none">
              <a:solidFill>
                <a:srgbClr val="FF0000"/>
              </a:solidFill>
              <a:latin typeface="Georgia"/>
              <a:ea typeface="Georgia"/>
              <a:cs typeface="Georgia"/>
              <a:sym typeface="Georgia"/>
            </a:endParaRPr>
          </a:p>
          <a:p>
            <a:pPr marL="742950" marR="0" lvl="1" indent="-298450" algn="l" rtl="0">
              <a:lnSpc>
                <a:spcPct val="100000"/>
              </a:lnSpc>
              <a:spcBef>
                <a:spcPts val="1000"/>
              </a:spcBef>
              <a:spcAft>
                <a:spcPts val="0"/>
              </a:spcAft>
              <a:buClr>
                <a:srgbClr val="000000"/>
              </a:buClr>
              <a:buSzPts val="1500"/>
              <a:buFont typeface="Arial"/>
              <a:buChar char="•"/>
            </a:pPr>
            <a:r>
              <a:rPr lang="ca-ES" sz="1500" b="1" i="0" u="none" strike="noStrike" cap="none">
                <a:solidFill>
                  <a:srgbClr val="000000"/>
                </a:solidFill>
                <a:latin typeface="Calibri"/>
                <a:ea typeface="Calibri"/>
                <a:cs typeface="Calibri"/>
                <a:sym typeface="Calibri"/>
              </a:rPr>
              <a:t>Formulari previ sobre preferències generals</a:t>
            </a:r>
            <a:r>
              <a:rPr lang="ca-ES" sz="1500" b="0" i="0" u="none" strike="noStrike" cap="none">
                <a:solidFill>
                  <a:srgbClr val="000000"/>
                </a:solidFill>
                <a:latin typeface="Calibri"/>
                <a:ea typeface="Calibri"/>
                <a:cs typeface="Calibri"/>
                <a:sym typeface="Calibri"/>
              </a:rPr>
              <a:t>: trimestre en el qual voleu fer les pràctiques, l’àmbit de pràctiques preferit, etc. Les respostes d’aquest formulari </a:t>
            </a:r>
            <a:r>
              <a:rPr lang="ca-ES" sz="1500" b="1" i="0" u="none" strike="noStrike" cap="none">
                <a:solidFill>
                  <a:srgbClr val="000000"/>
                </a:solidFill>
                <a:latin typeface="Calibri"/>
                <a:ea typeface="Calibri"/>
                <a:cs typeface="Calibri"/>
                <a:sym typeface="Calibri"/>
              </a:rPr>
              <a:t>són informatives i no vinculants. </a:t>
            </a:r>
            <a:endParaRPr sz="1500" b="0" i="0" u="none" strike="noStrike" cap="none">
              <a:solidFill>
                <a:srgbClr val="000000"/>
              </a:solidFill>
              <a:latin typeface="Calibri"/>
              <a:ea typeface="Calibri"/>
              <a:cs typeface="Calibri"/>
              <a:sym typeface="Calibri"/>
            </a:endParaRPr>
          </a:p>
          <a:p>
            <a:pPr marL="742950" marR="0" lvl="1" indent="-298450" algn="l" rtl="0">
              <a:lnSpc>
                <a:spcPct val="100000"/>
              </a:lnSpc>
              <a:spcBef>
                <a:spcPts val="1000"/>
              </a:spcBef>
              <a:spcAft>
                <a:spcPts val="0"/>
              </a:spcAft>
              <a:buClr>
                <a:srgbClr val="000000"/>
              </a:buClr>
              <a:buSzPts val="1500"/>
              <a:buFont typeface="Arial"/>
              <a:buChar char="•"/>
            </a:pPr>
            <a:r>
              <a:rPr lang="ca-ES" sz="1500" b="1" i="0" u="none" strike="noStrike" cap="none">
                <a:solidFill>
                  <a:srgbClr val="000000"/>
                </a:solidFill>
                <a:latin typeface="Calibri"/>
                <a:ea typeface="Calibri"/>
                <a:cs typeface="Calibri"/>
                <a:sym typeface="Calibri"/>
              </a:rPr>
              <a:t>Formulari d’ordre de preferència de pràctiques per al curs vinent</a:t>
            </a:r>
            <a:r>
              <a:rPr lang="ca-ES" sz="1500" b="0" i="0" u="none" strike="noStrike" cap="none">
                <a:solidFill>
                  <a:srgbClr val="000000"/>
                </a:solidFill>
                <a:latin typeface="Calibri"/>
                <a:ea typeface="Calibri"/>
                <a:cs typeface="Calibri"/>
                <a:sym typeface="Calibri"/>
              </a:rPr>
              <a:t>: Aquest formulari serà el que els coordinadors farem servir per a l’adjudicació de places. </a:t>
            </a:r>
            <a:endParaRPr sz="1500" b="0" i="0" u="none" strike="noStrike" cap="none">
              <a:solidFill>
                <a:srgbClr val="000000"/>
              </a:solidFill>
              <a:latin typeface="Arial"/>
              <a:ea typeface="Arial"/>
              <a:cs typeface="Arial"/>
              <a:sym typeface="Arial"/>
            </a:endParaRPr>
          </a:p>
          <a:p>
            <a:pPr marL="742950" marR="0" lvl="1" indent="-298450" algn="l" rtl="0">
              <a:lnSpc>
                <a:spcPct val="100000"/>
              </a:lnSpc>
              <a:spcBef>
                <a:spcPts val="1000"/>
              </a:spcBef>
              <a:spcAft>
                <a:spcPts val="0"/>
              </a:spcAft>
              <a:buClr>
                <a:srgbClr val="000000"/>
              </a:buClr>
              <a:buSzPts val="1500"/>
              <a:buFont typeface="Arial"/>
              <a:buChar char="•"/>
            </a:pPr>
            <a:r>
              <a:rPr lang="ca-ES" sz="1500" b="0" i="0" u="none" strike="noStrike" cap="none">
                <a:solidFill>
                  <a:srgbClr val="000000"/>
                </a:solidFill>
                <a:latin typeface="Calibri"/>
                <a:ea typeface="Calibri"/>
                <a:cs typeface="Calibri"/>
                <a:sym typeface="Calibri"/>
              </a:rPr>
              <a:t>Assegureu-vos que les dades de contacte (mòbil, correu </a:t>
            </a:r>
            <a:r>
              <a:rPr lang="ca-ES" sz="1500" b="0" i="0" u="none" strike="noStrike" cap="none">
                <a:solidFill>
                  <a:schemeClr val="dk1"/>
                </a:solidFill>
                <a:latin typeface="Calibri"/>
                <a:ea typeface="Calibri"/>
                <a:cs typeface="Calibri"/>
                <a:sym typeface="Calibri"/>
              </a:rPr>
              <a:t>electrònic UPF i/o personal</a:t>
            </a:r>
            <a:r>
              <a:rPr lang="ca-ES" sz="1500" b="0" i="0" u="none" strike="noStrike" cap="none">
                <a:solidFill>
                  <a:srgbClr val="000000"/>
                </a:solidFill>
                <a:latin typeface="Calibri"/>
                <a:ea typeface="Calibri"/>
                <a:cs typeface="Calibri"/>
                <a:sym typeface="Calibri"/>
              </a:rPr>
              <a:t>) són correctes i que les consulteu freqüentment.</a:t>
            </a:r>
            <a:endParaRPr sz="15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FF0000"/>
              </a:buClr>
              <a:buSzPts val="1600"/>
              <a:buFont typeface="Arial"/>
              <a:buNone/>
            </a:pPr>
            <a:r>
              <a:rPr lang="ca-ES" sz="1500" b="0" i="0" u="none" strike="noStrike" cap="none">
                <a:solidFill>
                  <a:srgbClr val="FF0000"/>
                </a:solidFill>
                <a:latin typeface="Calibri"/>
                <a:ea typeface="Calibri"/>
                <a:cs typeface="Calibri"/>
                <a:sym typeface="Calibri"/>
              </a:rPr>
              <a:t>4. Matriculació de l’assignatura de Pràcticum</a:t>
            </a:r>
            <a:endParaRPr sz="1500" b="0" i="0" u="none" strike="noStrike" cap="none">
              <a:solidFill>
                <a:srgbClr val="000000"/>
              </a:solidFill>
              <a:latin typeface="Georgia"/>
              <a:ea typeface="Georgia"/>
              <a:cs typeface="Georgia"/>
              <a:sym typeface="Georgia"/>
            </a:endParaRPr>
          </a:p>
          <a:p>
            <a:pPr marL="742950" marR="0" lvl="1" indent="-298450" algn="l" rtl="0">
              <a:lnSpc>
                <a:spcPct val="100000"/>
              </a:lnSpc>
              <a:spcBef>
                <a:spcPts val="1000"/>
              </a:spcBef>
              <a:spcAft>
                <a:spcPts val="0"/>
              </a:spcAft>
              <a:buClr>
                <a:srgbClr val="000000"/>
              </a:buClr>
              <a:buSzPts val="1500"/>
              <a:buFont typeface="Arial"/>
              <a:buChar char="•"/>
            </a:pPr>
            <a:r>
              <a:rPr lang="ca-ES" sz="1500" b="0" i="0" u="none" strike="noStrike" cap="none">
                <a:solidFill>
                  <a:srgbClr val="000000"/>
                </a:solidFill>
                <a:latin typeface="Calibri"/>
                <a:ea typeface="Calibri"/>
                <a:cs typeface="Calibri"/>
                <a:sym typeface="Calibri"/>
              </a:rPr>
              <a:t>L’estudiant </a:t>
            </a:r>
            <a:r>
              <a:rPr lang="ca-ES" sz="1500" b="1" i="0" u="none" strike="noStrike" cap="none">
                <a:solidFill>
                  <a:srgbClr val="000000"/>
                </a:solidFill>
                <a:latin typeface="Calibri"/>
                <a:ea typeface="Calibri"/>
                <a:cs typeface="Calibri"/>
                <a:sym typeface="Calibri"/>
              </a:rPr>
              <a:t>ha d’estar matriculat</a:t>
            </a:r>
            <a:r>
              <a:rPr lang="ca-ES" sz="1500" b="0" i="0" u="none" strike="noStrike" cap="none">
                <a:solidFill>
                  <a:srgbClr val="000000"/>
                </a:solidFill>
                <a:latin typeface="Calibri"/>
                <a:ea typeface="Calibri"/>
                <a:cs typeface="Calibri"/>
                <a:sym typeface="Calibri"/>
              </a:rPr>
              <a:t> de l’assignatura </a:t>
            </a:r>
            <a:r>
              <a:rPr lang="ca-ES" sz="1500" b="1" i="1" u="none" strike="noStrike" cap="none">
                <a:solidFill>
                  <a:srgbClr val="000000"/>
                </a:solidFill>
                <a:latin typeface="Calibri"/>
                <a:ea typeface="Calibri"/>
                <a:cs typeface="Calibri"/>
                <a:sym typeface="Calibri"/>
              </a:rPr>
              <a:t>Pràcticum (codi 24066) </a:t>
            </a:r>
            <a:r>
              <a:rPr lang="ca-ES" sz="1500" b="0" i="0" u="none" strike="noStrike" cap="none">
                <a:solidFill>
                  <a:srgbClr val="000000"/>
                </a:solidFill>
                <a:latin typeface="Calibri"/>
                <a:ea typeface="Calibri"/>
                <a:cs typeface="Calibri"/>
                <a:sym typeface="Calibri"/>
              </a:rPr>
              <a:t>en el moment que iniciï les pràctiques, excepte l’alumnat que faci les seves pràctiques l’estiu de 3r curs.</a:t>
            </a:r>
            <a:endParaRPr sz="1500" b="0" i="0" u="none" strike="noStrike" cap="none">
              <a:solidFill>
                <a:srgbClr val="000000"/>
              </a:solidFill>
              <a:latin typeface="Arial"/>
              <a:ea typeface="Arial"/>
              <a:cs typeface="Arial"/>
              <a:sym typeface="Arial"/>
            </a:endParaRPr>
          </a:p>
          <a:p>
            <a:pPr marL="742950" marR="0" lvl="1" indent="-298450" algn="l" rtl="0">
              <a:lnSpc>
                <a:spcPct val="100000"/>
              </a:lnSpc>
              <a:spcBef>
                <a:spcPts val="1000"/>
              </a:spcBef>
              <a:spcAft>
                <a:spcPts val="0"/>
              </a:spcAft>
              <a:buClr>
                <a:srgbClr val="000000"/>
              </a:buClr>
              <a:buSzPts val="1500"/>
              <a:buFont typeface="Arial"/>
              <a:buChar char="•"/>
            </a:pPr>
            <a:r>
              <a:rPr lang="ca-ES" sz="1500" b="0" i="0" u="none" strike="noStrike" cap="none">
                <a:solidFill>
                  <a:srgbClr val="000000"/>
                </a:solidFill>
                <a:latin typeface="Calibri"/>
                <a:ea typeface="Calibri"/>
                <a:cs typeface="Calibri"/>
                <a:sym typeface="Calibri"/>
              </a:rPr>
              <a:t>La matrícula s’ha de fer, prioritàriament, en el període de matriculació establert (juliol).</a:t>
            </a:r>
            <a:endParaRPr sz="1400" b="0" i="0" u="none" strike="noStrike" cap="none">
              <a:solidFill>
                <a:srgbClr val="000000"/>
              </a:solidFill>
              <a:latin typeface="Arial"/>
              <a:ea typeface="Arial"/>
              <a:cs typeface="Arial"/>
              <a:sym typeface="Arial"/>
            </a:endParaRPr>
          </a:p>
          <a:p>
            <a:pPr marL="742950" marR="0" lvl="1" indent="-298450" algn="l" rtl="0">
              <a:lnSpc>
                <a:spcPct val="100000"/>
              </a:lnSpc>
              <a:spcBef>
                <a:spcPts val="1000"/>
              </a:spcBef>
              <a:spcAft>
                <a:spcPts val="0"/>
              </a:spcAft>
              <a:buClr>
                <a:srgbClr val="000000"/>
              </a:buClr>
              <a:buSzPts val="1500"/>
              <a:buFont typeface="Arial"/>
              <a:buChar char="•"/>
            </a:pPr>
            <a:r>
              <a:rPr lang="ca-ES" sz="1500" b="0" i="0" u="none" strike="noStrike" cap="none">
                <a:solidFill>
                  <a:srgbClr val="000000"/>
                </a:solidFill>
                <a:latin typeface="Calibri"/>
                <a:ea typeface="Calibri"/>
                <a:cs typeface="Calibri"/>
                <a:sym typeface="Calibri"/>
              </a:rPr>
              <a:t>Si es fa una modificació posterior, caldrà aplicar la taxa de modificació segons el decret de preus.</a:t>
            </a:r>
            <a:endParaRPr sz="1500" b="0" i="0" u="none" strike="noStrike" cap="none">
              <a:solidFill>
                <a:srgbClr val="000000"/>
              </a:solidFill>
              <a:latin typeface="Calibri"/>
              <a:ea typeface="Calibri"/>
              <a:cs typeface="Calibri"/>
              <a:sym typeface="Calibri"/>
            </a:endParaRPr>
          </a:p>
        </p:txBody>
      </p:sp>
      <p:pic>
        <p:nvPicPr>
          <p:cNvPr id="130" name="Google Shape;130;p18" descr="marca_vermella.png"/>
          <p:cNvPicPr preferRelativeResize="0"/>
          <p:nvPr/>
        </p:nvPicPr>
        <p:blipFill rotWithShape="1">
          <a:blip r:embed="rId3">
            <a:alphaModFix/>
          </a:blip>
          <a:srcRect/>
          <a:stretch/>
        </p:blipFill>
        <p:spPr>
          <a:xfrm>
            <a:off x="455561" y="443830"/>
            <a:ext cx="1811166" cy="62003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9"/>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6" name="Google Shape;136;p19"/>
          <p:cNvSpPr txBox="1">
            <a:spLocks noGrp="1"/>
          </p:cNvSpPr>
          <p:nvPr>
            <p:ph type="subTitle" idx="1"/>
          </p:nvPr>
        </p:nvSpPr>
        <p:spPr>
          <a:xfrm>
            <a:off x="797237" y="1572560"/>
            <a:ext cx="7583100" cy="452850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30000"/>
              </a:lnSpc>
              <a:spcBef>
                <a:spcPts val="0"/>
              </a:spcBef>
              <a:spcAft>
                <a:spcPts val="0"/>
              </a:spcAft>
              <a:buClr>
                <a:srgbClr val="FF0000"/>
              </a:buClr>
              <a:buSzPts val="1870"/>
              <a:buNone/>
            </a:pPr>
            <a:r>
              <a:rPr lang="ca-ES" sz="1670">
                <a:solidFill>
                  <a:srgbClr val="FF0000"/>
                </a:solidFill>
              </a:rPr>
              <a:t>5</a:t>
            </a:r>
            <a:r>
              <a:rPr lang="ca-ES" sz="1670">
                <a:solidFill>
                  <a:srgbClr val="FF0000"/>
                </a:solidFill>
                <a:latin typeface="Calibri"/>
                <a:ea typeface="Calibri"/>
                <a:cs typeface="Calibri"/>
                <a:sym typeface="Calibri"/>
              </a:rPr>
              <a:t>. </a:t>
            </a:r>
            <a:r>
              <a:rPr lang="ca-ES" sz="1700">
                <a:solidFill>
                  <a:srgbClr val="FF0000"/>
                </a:solidFill>
              </a:rPr>
              <a:t>Adjudicació del mitjà/empresa</a:t>
            </a:r>
            <a:endParaRPr/>
          </a:p>
          <a:p>
            <a:pPr marL="0" lvl="0" indent="0" algn="l" rtl="0">
              <a:lnSpc>
                <a:spcPct val="130000"/>
              </a:lnSpc>
              <a:spcBef>
                <a:spcPts val="0"/>
              </a:spcBef>
              <a:spcAft>
                <a:spcPts val="0"/>
              </a:spcAft>
              <a:buClr>
                <a:srgbClr val="FF0000"/>
              </a:buClr>
              <a:buSzPts val="1870"/>
              <a:buNone/>
            </a:pPr>
            <a:endParaRPr sz="1340" b="1">
              <a:solidFill>
                <a:srgbClr val="000000"/>
              </a:solidFill>
              <a:latin typeface="Georgia"/>
              <a:ea typeface="Georgia"/>
              <a:cs typeface="Georgia"/>
              <a:sym typeface="Georgia"/>
            </a:endParaRPr>
          </a:p>
          <a:p>
            <a:pPr marL="457200" lvl="0" indent="-444500" algn="l" rtl="0">
              <a:lnSpc>
                <a:spcPct val="100000"/>
              </a:lnSpc>
              <a:spcBef>
                <a:spcPts val="374"/>
              </a:spcBef>
              <a:spcAft>
                <a:spcPts val="0"/>
              </a:spcAft>
              <a:buClr>
                <a:srgbClr val="000000"/>
              </a:buClr>
              <a:buSzPts val="1670"/>
              <a:buFont typeface="Arial"/>
              <a:buChar char="•"/>
            </a:pPr>
            <a:r>
              <a:rPr lang="ca-ES" sz="1670" b="1">
                <a:solidFill>
                  <a:srgbClr val="000000"/>
                </a:solidFill>
                <a:latin typeface="Calibri"/>
                <a:ea typeface="Calibri"/>
                <a:cs typeface="Calibri"/>
                <a:sym typeface="Calibri"/>
              </a:rPr>
              <a:t>S’assignaran les pràctiques en funció de la nota d’expedient, </a:t>
            </a:r>
            <a:r>
              <a:rPr lang="ca-ES" sz="1670">
                <a:solidFill>
                  <a:srgbClr val="000000"/>
                </a:solidFill>
                <a:latin typeface="Calibri"/>
                <a:ea typeface="Calibri"/>
                <a:cs typeface="Calibri"/>
                <a:sym typeface="Calibri"/>
              </a:rPr>
              <a:t>segons les preferències </a:t>
            </a:r>
            <a:r>
              <a:rPr lang="ca-ES" sz="1670">
                <a:solidFill>
                  <a:srgbClr val="000000"/>
                </a:solidFill>
              </a:rPr>
              <a:t>expressades</a:t>
            </a:r>
            <a:r>
              <a:rPr lang="ca-ES" sz="1670">
                <a:solidFill>
                  <a:srgbClr val="000000"/>
                </a:solidFill>
                <a:latin typeface="Calibri"/>
                <a:ea typeface="Calibri"/>
                <a:cs typeface="Calibri"/>
                <a:sym typeface="Calibri"/>
              </a:rPr>
              <a:t> en el </a:t>
            </a:r>
            <a:r>
              <a:rPr lang="ca-ES" sz="1670">
                <a:solidFill>
                  <a:srgbClr val="000000"/>
                </a:solidFill>
              </a:rPr>
              <a:t>formulari</a:t>
            </a:r>
            <a:r>
              <a:rPr lang="ca-ES" sz="1670">
                <a:solidFill>
                  <a:srgbClr val="000000"/>
                </a:solidFill>
                <a:latin typeface="Calibri"/>
                <a:ea typeface="Calibri"/>
                <a:cs typeface="Calibri"/>
                <a:sym typeface="Calibri"/>
              </a:rPr>
              <a:t>.</a:t>
            </a:r>
            <a:endParaRPr sz="1670">
              <a:solidFill>
                <a:srgbClr val="000000"/>
              </a:solidFill>
              <a:latin typeface="Calibri"/>
              <a:ea typeface="Calibri"/>
              <a:cs typeface="Calibri"/>
              <a:sym typeface="Calibri"/>
            </a:endParaRPr>
          </a:p>
          <a:p>
            <a:pPr marL="457200" lvl="0" indent="-444500" algn="l" rtl="0">
              <a:lnSpc>
                <a:spcPct val="100000"/>
              </a:lnSpc>
              <a:spcBef>
                <a:spcPts val="1000"/>
              </a:spcBef>
              <a:spcAft>
                <a:spcPts val="0"/>
              </a:spcAft>
              <a:buClr>
                <a:srgbClr val="000000"/>
              </a:buClr>
              <a:buSzPts val="1670"/>
              <a:buFont typeface="Arial"/>
              <a:buChar char="•"/>
            </a:pPr>
            <a:r>
              <a:rPr lang="ca-ES" sz="1670" b="1">
                <a:solidFill>
                  <a:srgbClr val="000000"/>
                </a:solidFill>
                <a:latin typeface="Calibri"/>
                <a:ea typeface="Calibri"/>
                <a:cs typeface="Calibri"/>
                <a:sym typeface="Calibri"/>
              </a:rPr>
              <a:t>Podeu buscar les pràctiques pel vostre compte.</a:t>
            </a:r>
            <a:r>
              <a:rPr lang="ca-ES" sz="1670">
                <a:solidFill>
                  <a:srgbClr val="000000"/>
                </a:solidFill>
                <a:latin typeface="Calibri"/>
                <a:ea typeface="Calibri"/>
                <a:cs typeface="Calibri"/>
                <a:sym typeface="Calibri"/>
              </a:rPr>
              <a:t> En cas de trobar una empresa interessada en agafar-vos en pràctiques, sempre que no col·labori amb la UPF, cal que contacteu abans amb els coordinadors perquè puguin dona</a:t>
            </a:r>
            <a:r>
              <a:rPr lang="ca-ES" sz="1670">
                <a:solidFill>
                  <a:srgbClr val="000000"/>
                </a:solidFill>
              </a:rPr>
              <a:t>r</a:t>
            </a:r>
            <a:r>
              <a:rPr lang="ca-ES" sz="1670">
                <a:solidFill>
                  <a:srgbClr val="000000"/>
                </a:solidFill>
                <a:latin typeface="Calibri"/>
                <a:ea typeface="Calibri"/>
                <a:cs typeface="Calibri"/>
                <a:sym typeface="Calibri"/>
              </a:rPr>
              <a:t> e</a:t>
            </a:r>
            <a:r>
              <a:rPr lang="ca-ES" sz="1670">
                <a:solidFill>
                  <a:srgbClr val="000000"/>
                </a:solidFill>
              </a:rPr>
              <a:t>l vistiplau a les pràctiques i començar a </a:t>
            </a:r>
            <a:r>
              <a:rPr lang="ca-ES" sz="1670">
                <a:solidFill>
                  <a:srgbClr val="000000"/>
                </a:solidFill>
                <a:latin typeface="Calibri"/>
                <a:ea typeface="Calibri"/>
                <a:cs typeface="Calibri"/>
                <a:sym typeface="Calibri"/>
              </a:rPr>
              <a:t>tramitar el conveni amb </a:t>
            </a:r>
            <a:r>
              <a:rPr lang="ca-ES" sz="1670">
                <a:solidFill>
                  <a:srgbClr val="000000"/>
                </a:solidFill>
              </a:rPr>
              <a:t>l’</a:t>
            </a:r>
            <a:r>
              <a:rPr lang="ca-ES" sz="1670">
                <a:solidFill>
                  <a:srgbClr val="000000"/>
                </a:solidFill>
                <a:latin typeface="Calibri"/>
                <a:ea typeface="Calibri"/>
                <a:cs typeface="Calibri"/>
                <a:sym typeface="Calibri"/>
              </a:rPr>
              <a:t>SCP.</a:t>
            </a:r>
            <a:r>
              <a:rPr lang="ca-ES" sz="1670">
                <a:solidFill>
                  <a:srgbClr val="000000"/>
                </a:solidFill>
              </a:rPr>
              <a:t> </a:t>
            </a:r>
            <a:endParaRPr sz="1670">
              <a:solidFill>
                <a:srgbClr val="000000"/>
              </a:solidFill>
            </a:endParaRPr>
          </a:p>
          <a:p>
            <a:pPr marL="457200" lvl="1" indent="0" algn="l" rtl="0">
              <a:lnSpc>
                <a:spcPct val="100000"/>
              </a:lnSpc>
              <a:spcBef>
                <a:spcPts val="1000"/>
              </a:spcBef>
              <a:spcAft>
                <a:spcPts val="0"/>
              </a:spcAft>
              <a:buClr>
                <a:srgbClr val="000000"/>
              </a:buClr>
              <a:buSzPts val="1670"/>
              <a:buFont typeface="Arial"/>
              <a:buNone/>
            </a:pPr>
            <a:r>
              <a:rPr lang="ca-ES" sz="1670" b="1">
                <a:solidFill>
                  <a:srgbClr val="000000"/>
                </a:solidFill>
              </a:rPr>
              <a:t>IMPORTANT: Els mitjans que busqueu pel vostre compte no han de ser del llistat de la UPF. En cas de dubte, consultar</a:t>
            </a:r>
            <a:endParaRPr sz="1670" b="1">
              <a:solidFill>
                <a:srgbClr val="000000"/>
              </a:solidFill>
            </a:endParaRPr>
          </a:p>
          <a:p>
            <a:pPr marL="457200" lvl="0" indent="-444500" algn="l" rtl="0">
              <a:lnSpc>
                <a:spcPct val="100000"/>
              </a:lnSpc>
              <a:spcBef>
                <a:spcPts val="1000"/>
              </a:spcBef>
              <a:spcAft>
                <a:spcPts val="0"/>
              </a:spcAft>
              <a:buClr>
                <a:srgbClr val="000000"/>
              </a:buClr>
              <a:buSzPts val="1670"/>
              <a:buFont typeface="Arial"/>
              <a:buChar char="•"/>
            </a:pPr>
            <a:r>
              <a:rPr lang="ca-ES" sz="1670">
                <a:solidFill>
                  <a:srgbClr val="000000"/>
                </a:solidFill>
              </a:rPr>
              <a:t>Per a ser validades, les pràctiques han d’estar relacionades amb l’àmbit de la comunicació i amb una durada mínima de 300 h.</a:t>
            </a:r>
            <a:endParaRPr sz="1670">
              <a:solidFill>
                <a:srgbClr val="000000"/>
              </a:solidFill>
            </a:endParaRPr>
          </a:p>
          <a:p>
            <a:pPr marL="457200" lvl="0" indent="-444500" algn="l" rtl="0">
              <a:lnSpc>
                <a:spcPct val="100000"/>
              </a:lnSpc>
              <a:spcBef>
                <a:spcPts val="1000"/>
              </a:spcBef>
              <a:spcAft>
                <a:spcPts val="0"/>
              </a:spcAft>
              <a:buClr>
                <a:srgbClr val="000000"/>
              </a:buClr>
              <a:buSzPts val="1670"/>
              <a:buChar char="•"/>
            </a:pPr>
            <a:r>
              <a:rPr lang="ca-ES" sz="1670" b="1">
                <a:solidFill>
                  <a:srgbClr val="000000"/>
                </a:solidFill>
              </a:rPr>
              <a:t>Una vegada s’han confirmat les pràctiques per part dels coordinadors, l’alumne i el mitjà/empresa, aquestes no es poden canviar per unes altres.  </a:t>
            </a:r>
            <a:endParaRPr sz="1670" b="1">
              <a:solidFill>
                <a:srgbClr val="000000"/>
              </a:solidFill>
            </a:endParaRPr>
          </a:p>
          <a:p>
            <a:pPr marL="457200" lvl="0" indent="-444500" algn="l" rtl="0">
              <a:lnSpc>
                <a:spcPct val="100000"/>
              </a:lnSpc>
              <a:spcBef>
                <a:spcPts val="1000"/>
              </a:spcBef>
              <a:spcAft>
                <a:spcPts val="1000"/>
              </a:spcAft>
              <a:buClr>
                <a:srgbClr val="000000"/>
              </a:buClr>
              <a:buSzPts val="1670"/>
              <a:buChar char="•"/>
            </a:pPr>
            <a:r>
              <a:rPr lang="ca-ES" sz="1670" b="1">
                <a:solidFill>
                  <a:srgbClr val="000000"/>
                </a:solidFill>
              </a:rPr>
              <a:t>No es pot renunciar a una plaça adjudicada. Comporta un NP.</a:t>
            </a:r>
            <a:endParaRPr sz="1670" b="1">
              <a:solidFill>
                <a:srgbClr val="000000"/>
              </a:solidFill>
            </a:endParaRPr>
          </a:p>
        </p:txBody>
      </p:sp>
      <p:pic>
        <p:nvPicPr>
          <p:cNvPr id="137" name="Google Shape;137;p19" descr="marca_vermella.png"/>
          <p:cNvPicPr preferRelativeResize="0"/>
          <p:nvPr/>
        </p:nvPicPr>
        <p:blipFill rotWithShape="1">
          <a:blip r:embed="rId3">
            <a:alphaModFix/>
          </a:blip>
          <a:srcRect/>
          <a:stretch/>
        </p:blipFill>
        <p:spPr>
          <a:xfrm>
            <a:off x="455561" y="443830"/>
            <a:ext cx="1785484" cy="61124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0"/>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3" name="Google Shape;143;p20"/>
          <p:cNvSpPr txBox="1">
            <a:spLocks noGrp="1"/>
          </p:cNvSpPr>
          <p:nvPr>
            <p:ph type="subTitle" idx="1"/>
          </p:nvPr>
        </p:nvSpPr>
        <p:spPr>
          <a:xfrm>
            <a:off x="703374" y="1565025"/>
            <a:ext cx="7791300" cy="447540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00000"/>
              </a:lnSpc>
              <a:spcBef>
                <a:spcPts val="0"/>
              </a:spcBef>
              <a:spcAft>
                <a:spcPts val="0"/>
              </a:spcAft>
              <a:buClr>
                <a:srgbClr val="FF0000"/>
              </a:buClr>
              <a:buSzPts val="1600"/>
              <a:buNone/>
            </a:pPr>
            <a:r>
              <a:rPr lang="ca-ES" sz="1700">
                <a:solidFill>
                  <a:srgbClr val="FF0000"/>
                </a:solidFill>
              </a:rPr>
              <a:t>6</a:t>
            </a:r>
            <a:r>
              <a:rPr lang="ca-ES" sz="1700">
                <a:solidFill>
                  <a:srgbClr val="FF0000"/>
                </a:solidFill>
                <a:latin typeface="Calibri"/>
                <a:ea typeface="Calibri"/>
                <a:cs typeface="Calibri"/>
                <a:sym typeface="Calibri"/>
              </a:rPr>
              <a:t>. </a:t>
            </a:r>
            <a:r>
              <a:rPr lang="ca-ES" sz="1700">
                <a:solidFill>
                  <a:srgbClr val="FF0000"/>
                </a:solidFill>
              </a:rPr>
              <a:t>Formalització</a:t>
            </a:r>
            <a:r>
              <a:rPr lang="ca-ES" sz="1700">
                <a:solidFill>
                  <a:srgbClr val="FF0000"/>
                </a:solidFill>
                <a:latin typeface="Calibri"/>
                <a:ea typeface="Calibri"/>
                <a:cs typeface="Calibri"/>
                <a:sym typeface="Calibri"/>
              </a:rPr>
              <a:t> i signatura del conveni</a:t>
            </a:r>
            <a:endParaRPr sz="1400">
              <a:solidFill>
                <a:srgbClr val="000000"/>
              </a:solidFill>
              <a:latin typeface="Calibri"/>
              <a:ea typeface="Calibri"/>
              <a:cs typeface="Calibri"/>
              <a:sym typeface="Calibri"/>
            </a:endParaRPr>
          </a:p>
          <a:p>
            <a:pPr marL="742950" lvl="1" indent="-292100" algn="l" rtl="0">
              <a:lnSpc>
                <a:spcPct val="100000"/>
              </a:lnSpc>
              <a:spcBef>
                <a:spcPts val="1000"/>
              </a:spcBef>
              <a:spcAft>
                <a:spcPts val="0"/>
              </a:spcAft>
              <a:buClr>
                <a:srgbClr val="000000"/>
              </a:buClr>
              <a:buSzPts val="1400"/>
              <a:buFont typeface="Arial"/>
              <a:buChar char="•"/>
            </a:pPr>
            <a:r>
              <a:rPr lang="ca-ES" sz="1400">
                <a:solidFill>
                  <a:srgbClr val="000000"/>
                </a:solidFill>
                <a:latin typeface="Calibri"/>
                <a:ea typeface="Calibri"/>
                <a:cs typeface="Calibri"/>
                <a:sym typeface="Calibri"/>
              </a:rPr>
              <a:t>El conveni establirà la data d’inici de pràctiques, la de finalització, els horaris i el tutor de pràctiques a l’empresa, entre altra informació important.</a:t>
            </a:r>
            <a:endParaRPr sz="1400">
              <a:solidFill>
                <a:srgbClr val="000000"/>
              </a:solidFill>
            </a:endParaRPr>
          </a:p>
          <a:p>
            <a:pPr marL="742950" lvl="1" indent="-292100" algn="l" rtl="0">
              <a:lnSpc>
                <a:spcPct val="100000"/>
              </a:lnSpc>
              <a:spcBef>
                <a:spcPts val="1000"/>
              </a:spcBef>
              <a:spcAft>
                <a:spcPts val="0"/>
              </a:spcAft>
              <a:buClr>
                <a:srgbClr val="000000"/>
              </a:buClr>
              <a:buSzPts val="1400"/>
              <a:buFont typeface="Arial"/>
              <a:buChar char="•"/>
            </a:pPr>
            <a:r>
              <a:rPr lang="ca-ES" sz="1400">
                <a:solidFill>
                  <a:srgbClr val="000000"/>
                </a:solidFill>
              </a:rPr>
              <a:t>Rebreu una notificació al correu electrònic per poder descarregar el conveni a CT, i amb les instruccions per retornar-lo signat. Tota la gestió serà de manera telemàtica.</a:t>
            </a:r>
            <a:endParaRPr sz="1400">
              <a:solidFill>
                <a:srgbClr val="000000"/>
              </a:solidFill>
            </a:endParaRPr>
          </a:p>
          <a:p>
            <a:pPr marL="742950" lvl="1" indent="-292100" algn="l" rtl="0">
              <a:lnSpc>
                <a:spcPct val="100000"/>
              </a:lnSpc>
              <a:spcBef>
                <a:spcPts val="1000"/>
              </a:spcBef>
              <a:spcAft>
                <a:spcPts val="0"/>
              </a:spcAft>
              <a:buClr>
                <a:srgbClr val="000000"/>
              </a:buClr>
              <a:buSzPts val="1400"/>
              <a:buChar char="•"/>
            </a:pPr>
            <a:r>
              <a:rPr lang="ca-ES" sz="1400" b="1">
                <a:solidFill>
                  <a:srgbClr val="000000"/>
                </a:solidFill>
              </a:rPr>
              <a:t>Important</a:t>
            </a:r>
            <a:r>
              <a:rPr lang="ca-ES" sz="1400">
                <a:solidFill>
                  <a:schemeClr val="dk1"/>
                </a:solidFill>
              </a:rPr>
              <a:t>: Les pràctiques només podran iniciar-se tan bon punt com estiguin autoritzades per la Coordinació de pràctiques curriculars del Grau. </a:t>
            </a:r>
            <a:endParaRPr sz="1400">
              <a:solidFill>
                <a:schemeClr val="dk1"/>
              </a:solidFill>
            </a:endParaRPr>
          </a:p>
          <a:p>
            <a:pPr marL="457200" lvl="0" indent="0" algn="l" rtl="0">
              <a:lnSpc>
                <a:spcPct val="100000"/>
              </a:lnSpc>
              <a:spcBef>
                <a:spcPts val="1000"/>
              </a:spcBef>
              <a:spcAft>
                <a:spcPts val="0"/>
              </a:spcAft>
              <a:buSzPts val="3200"/>
              <a:buNone/>
            </a:pPr>
            <a:endParaRPr sz="1400">
              <a:solidFill>
                <a:schemeClr val="dk1"/>
              </a:solidFill>
            </a:endParaRPr>
          </a:p>
          <a:p>
            <a:pPr marL="0" lvl="0" indent="0" algn="l" rtl="0">
              <a:lnSpc>
                <a:spcPct val="100000"/>
              </a:lnSpc>
              <a:spcBef>
                <a:spcPts val="1000"/>
              </a:spcBef>
              <a:spcAft>
                <a:spcPts val="0"/>
              </a:spcAft>
              <a:buSzPts val="3200"/>
              <a:buNone/>
            </a:pPr>
            <a:r>
              <a:rPr lang="ca-ES" sz="1700">
                <a:solidFill>
                  <a:srgbClr val="FF0000"/>
                </a:solidFill>
              </a:rPr>
              <a:t>7.</a:t>
            </a:r>
            <a:r>
              <a:rPr lang="ca-ES" sz="1700">
                <a:solidFill>
                  <a:srgbClr val="FF0000"/>
                </a:solidFill>
                <a:latin typeface="Calibri"/>
                <a:ea typeface="Calibri"/>
                <a:cs typeface="Calibri"/>
                <a:sym typeface="Calibri"/>
              </a:rPr>
              <a:t> Inici de les pràctiques</a:t>
            </a:r>
            <a:endParaRPr sz="1700">
              <a:solidFill>
                <a:srgbClr val="000000"/>
              </a:solidFill>
              <a:latin typeface="Georgia"/>
              <a:ea typeface="Georgia"/>
              <a:cs typeface="Georgia"/>
              <a:sym typeface="Georgia"/>
            </a:endParaRPr>
          </a:p>
          <a:p>
            <a:pPr marL="742950" lvl="1" indent="-292100" algn="l" rtl="0">
              <a:lnSpc>
                <a:spcPct val="100000"/>
              </a:lnSpc>
              <a:spcBef>
                <a:spcPts val="1000"/>
              </a:spcBef>
              <a:spcAft>
                <a:spcPts val="0"/>
              </a:spcAft>
              <a:buClr>
                <a:srgbClr val="000000"/>
              </a:buClr>
              <a:buSzPts val="1400"/>
              <a:buFont typeface="Arial"/>
              <a:buChar char="•"/>
            </a:pPr>
            <a:r>
              <a:rPr lang="ca-ES" sz="1400">
                <a:solidFill>
                  <a:srgbClr val="000000"/>
                </a:solidFill>
              </a:rPr>
              <a:t>Quan hagin de </a:t>
            </a:r>
            <a:r>
              <a:rPr lang="ca-ES" sz="1400">
                <a:solidFill>
                  <a:srgbClr val="000000"/>
                </a:solidFill>
                <a:latin typeface="Calibri"/>
                <a:ea typeface="Calibri"/>
                <a:cs typeface="Calibri"/>
                <a:sym typeface="Calibri"/>
              </a:rPr>
              <a:t>començar les pràctiques, les empreses es posaran en contacte amb vosaltres aproximadament un mes abans. Si </a:t>
            </a:r>
            <a:r>
              <a:rPr lang="ca-ES" sz="1400">
                <a:solidFill>
                  <a:srgbClr val="000000"/>
                </a:solidFill>
              </a:rPr>
              <a:t>quan faltin uns 15 dies per</a:t>
            </a:r>
            <a:r>
              <a:rPr lang="ca-ES" sz="1400">
                <a:solidFill>
                  <a:srgbClr val="000000"/>
                </a:solidFill>
                <a:latin typeface="Calibri"/>
                <a:ea typeface="Calibri"/>
                <a:cs typeface="Calibri"/>
                <a:sym typeface="Calibri"/>
              </a:rPr>
              <a:t> començar no us han dit res, poseu-vos en contacte amb el Servei de Carreres Professionals i amb els coordinadors.</a:t>
            </a:r>
            <a:endParaRPr sz="1400">
              <a:solidFill>
                <a:srgbClr val="000000"/>
              </a:solidFill>
              <a:latin typeface="Calibri"/>
              <a:ea typeface="Calibri"/>
              <a:cs typeface="Calibri"/>
              <a:sym typeface="Calibri"/>
            </a:endParaRPr>
          </a:p>
          <a:p>
            <a:pPr marL="457200" lvl="0" indent="0" algn="l" rtl="0">
              <a:lnSpc>
                <a:spcPct val="100000"/>
              </a:lnSpc>
              <a:spcBef>
                <a:spcPts val="1000"/>
              </a:spcBef>
              <a:spcAft>
                <a:spcPts val="0"/>
              </a:spcAft>
              <a:buSzPts val="3200"/>
              <a:buNone/>
            </a:pPr>
            <a:endParaRPr sz="1400">
              <a:solidFill>
                <a:srgbClr val="000000"/>
              </a:solidFill>
            </a:endParaRPr>
          </a:p>
          <a:p>
            <a:pPr marL="0" lvl="0" indent="0" algn="l" rtl="0">
              <a:lnSpc>
                <a:spcPct val="100000"/>
              </a:lnSpc>
              <a:spcBef>
                <a:spcPts val="1000"/>
              </a:spcBef>
              <a:spcAft>
                <a:spcPts val="1000"/>
              </a:spcAft>
              <a:buSzPts val="3200"/>
              <a:buNone/>
            </a:pPr>
            <a:r>
              <a:rPr lang="ca-ES" sz="1600" b="1">
                <a:solidFill>
                  <a:srgbClr val="000000"/>
                </a:solidFill>
              </a:rPr>
              <a:t>IMPORTANT: És el servei de Carreres Professionals i el professorat qui gestiona la relació amb els mitjans, els estudiants no podeu fer cap gestió a banda.</a:t>
            </a:r>
            <a:endParaRPr sz="1600" b="1">
              <a:solidFill>
                <a:srgbClr val="000000"/>
              </a:solidFill>
            </a:endParaRPr>
          </a:p>
        </p:txBody>
      </p:sp>
      <p:pic>
        <p:nvPicPr>
          <p:cNvPr id="144" name="Google Shape;144;p20" descr="marca_vermella.png"/>
          <p:cNvPicPr preferRelativeResize="0"/>
          <p:nvPr/>
        </p:nvPicPr>
        <p:blipFill rotWithShape="1">
          <a:blip r:embed="rId3">
            <a:alphaModFix/>
          </a:blip>
          <a:srcRect/>
          <a:stretch/>
        </p:blipFill>
        <p:spPr>
          <a:xfrm>
            <a:off x="601950" y="424797"/>
            <a:ext cx="1785484" cy="61124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455561" y="1310054"/>
            <a:ext cx="8266408" cy="5029200"/>
          </a:xfrm>
          <a:prstGeom prst="rect">
            <a:avLst/>
          </a:prstGeom>
          <a:solidFill>
            <a:srgbClr val="F2F2F2"/>
          </a:solidFill>
          <a:ln w="9525" cap="flat" cmpd="sng">
            <a:solidFill>
              <a:srgbClr val="C00000"/>
            </a:solidFill>
            <a:prstDash val="solid"/>
            <a:round/>
            <a:headEnd type="none" w="sm" len="sm"/>
            <a:tailEnd type="none" w="sm" len="sm"/>
          </a:ln>
          <a:effectLst>
            <a:outerShdw blurRad="40000" dist="23000" dir="5400000" rotWithShape="0">
              <a:srgbClr val="000000">
                <a:alpha val="3372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0" name="Google Shape;150;p21"/>
          <p:cNvSpPr txBox="1">
            <a:spLocks noGrp="1"/>
          </p:cNvSpPr>
          <p:nvPr>
            <p:ph type="subTitle" idx="1"/>
          </p:nvPr>
        </p:nvSpPr>
        <p:spPr>
          <a:xfrm>
            <a:off x="668875" y="1492700"/>
            <a:ext cx="7688100" cy="466470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150000"/>
              </a:lnSpc>
              <a:spcBef>
                <a:spcPts val="0"/>
              </a:spcBef>
              <a:spcAft>
                <a:spcPts val="0"/>
              </a:spcAft>
              <a:buClr>
                <a:srgbClr val="FF0000"/>
              </a:buClr>
              <a:buSzPct val="108108"/>
              <a:buNone/>
            </a:pPr>
            <a:r>
              <a:rPr lang="ca-ES" sz="1600">
                <a:solidFill>
                  <a:srgbClr val="FF0000"/>
                </a:solidFill>
                <a:latin typeface="Calibri"/>
                <a:ea typeface="Calibri"/>
                <a:cs typeface="Calibri"/>
                <a:sym typeface="Calibri"/>
              </a:rPr>
              <a:t>8. Avaluació</a:t>
            </a:r>
            <a:endParaRPr/>
          </a:p>
          <a:p>
            <a:pPr marL="742950" lvl="1" indent="-292100" algn="l" rtl="0">
              <a:lnSpc>
                <a:spcPct val="100000"/>
              </a:lnSpc>
              <a:spcBef>
                <a:spcPts val="260"/>
              </a:spcBef>
              <a:spcAft>
                <a:spcPts val="0"/>
              </a:spcAft>
              <a:buClr>
                <a:srgbClr val="000000"/>
              </a:buClr>
              <a:buSzPct val="108108"/>
              <a:buFont typeface="Arial"/>
              <a:buChar char="•"/>
            </a:pPr>
            <a:r>
              <a:rPr lang="ca-ES" sz="1400">
                <a:solidFill>
                  <a:srgbClr val="000000"/>
                </a:solidFill>
                <a:latin typeface="Calibri"/>
                <a:ea typeface="Calibri"/>
                <a:cs typeface="Calibri"/>
                <a:sym typeface="Calibri"/>
              </a:rPr>
              <a:t>Hi ha un únic període d’avaluació, al 3r trimestre de 4t curs. La qualificació la rebreu, per tant, durant el mes de juny o juliol, en el període establert oficialment. Els estudiants que realitze</a:t>
            </a:r>
            <a:r>
              <a:rPr lang="ca-ES" sz="1400">
                <a:solidFill>
                  <a:srgbClr val="000000"/>
                </a:solidFill>
              </a:rPr>
              <a:t>u</a:t>
            </a:r>
            <a:r>
              <a:rPr lang="ca-ES" sz="1400">
                <a:solidFill>
                  <a:srgbClr val="000000"/>
                </a:solidFill>
                <a:latin typeface="Calibri"/>
                <a:ea typeface="Calibri"/>
                <a:cs typeface="Calibri"/>
                <a:sym typeface="Calibri"/>
              </a:rPr>
              <a:t> el Pràcticum a l’estiu (3r curs) rebr</a:t>
            </a:r>
            <a:r>
              <a:rPr lang="ca-ES" sz="1400">
                <a:solidFill>
                  <a:srgbClr val="000000"/>
                </a:solidFill>
              </a:rPr>
              <a:t>eu</a:t>
            </a:r>
            <a:r>
              <a:rPr lang="ca-ES" sz="1400">
                <a:solidFill>
                  <a:srgbClr val="000000"/>
                </a:solidFill>
                <a:latin typeface="Calibri"/>
                <a:ea typeface="Calibri"/>
                <a:cs typeface="Calibri"/>
                <a:sym typeface="Calibri"/>
              </a:rPr>
              <a:t> la nota al juny del curs següent. Si es fan durant l’estiu de 4t, no es tancarà l’expedient fins que no estigui introduïda la nota.</a:t>
            </a:r>
            <a:endParaRPr sz="2900"/>
          </a:p>
          <a:p>
            <a:pPr marL="742950" lvl="1" indent="-292100" algn="l" rtl="0">
              <a:lnSpc>
                <a:spcPct val="100000"/>
              </a:lnSpc>
              <a:spcBef>
                <a:spcPts val="1000"/>
              </a:spcBef>
              <a:spcAft>
                <a:spcPts val="0"/>
              </a:spcAft>
              <a:buClr>
                <a:srgbClr val="000000"/>
              </a:buClr>
              <a:buSzPct val="108108"/>
              <a:buFont typeface="Arial"/>
              <a:buChar char="•"/>
            </a:pPr>
            <a:r>
              <a:rPr lang="ca-ES" sz="1400">
                <a:solidFill>
                  <a:srgbClr val="000000"/>
                </a:solidFill>
                <a:latin typeface="Calibri"/>
                <a:ea typeface="Calibri"/>
                <a:cs typeface="Calibri"/>
                <a:sym typeface="Calibri"/>
              </a:rPr>
              <a:t>L’avaluació es fa a partir de dos documents: </a:t>
            </a:r>
            <a:r>
              <a:rPr lang="ca-ES" sz="1400" b="1">
                <a:solidFill>
                  <a:srgbClr val="000000"/>
                </a:solidFill>
                <a:latin typeface="Calibri"/>
                <a:ea typeface="Calibri"/>
                <a:cs typeface="Calibri"/>
                <a:sym typeface="Calibri"/>
              </a:rPr>
              <a:t>memòria de pràctiques de l’estudiant </a:t>
            </a:r>
            <a:r>
              <a:rPr lang="ca-ES" sz="1400">
                <a:solidFill>
                  <a:srgbClr val="000000"/>
                </a:solidFill>
                <a:latin typeface="Calibri"/>
                <a:ea typeface="Calibri"/>
                <a:cs typeface="Calibri"/>
                <a:sym typeface="Calibri"/>
              </a:rPr>
              <a:t>i </a:t>
            </a:r>
            <a:r>
              <a:rPr lang="ca-ES" sz="1400" b="1">
                <a:solidFill>
                  <a:srgbClr val="000000"/>
                </a:solidFill>
                <a:latin typeface="Calibri"/>
                <a:ea typeface="Calibri"/>
                <a:cs typeface="Calibri"/>
                <a:sym typeface="Calibri"/>
              </a:rPr>
              <a:t>informe de l’empresa</a:t>
            </a:r>
            <a:r>
              <a:rPr lang="ca-ES" sz="1400" b="1">
                <a:solidFill>
                  <a:srgbClr val="000000"/>
                </a:solidFill>
              </a:rPr>
              <a:t> (50 % cada nota). Per qüestions de privacitat, no podem comunicar quina part de la nota correspon a quina part de la feina.</a:t>
            </a:r>
            <a:endParaRPr sz="1400">
              <a:solidFill>
                <a:srgbClr val="000000"/>
              </a:solidFill>
              <a:latin typeface="Calibri"/>
              <a:ea typeface="Calibri"/>
              <a:cs typeface="Calibri"/>
              <a:sym typeface="Calibri"/>
            </a:endParaRPr>
          </a:p>
          <a:p>
            <a:pPr marL="742950" marR="0" lvl="1" indent="-292100" algn="l" rtl="0">
              <a:lnSpc>
                <a:spcPct val="100000"/>
              </a:lnSpc>
              <a:spcBef>
                <a:spcPts val="1000"/>
              </a:spcBef>
              <a:spcAft>
                <a:spcPts val="0"/>
              </a:spcAft>
              <a:buClr>
                <a:srgbClr val="000000"/>
              </a:buClr>
              <a:buSzPct val="108108"/>
              <a:buChar char="•"/>
            </a:pPr>
            <a:r>
              <a:rPr lang="ca-ES" sz="1400">
                <a:solidFill>
                  <a:srgbClr val="000000"/>
                </a:solidFill>
                <a:latin typeface="Calibri"/>
                <a:ea typeface="Calibri"/>
                <a:cs typeface="Calibri"/>
                <a:sym typeface="Calibri"/>
              </a:rPr>
              <a:t>Trobareu un model per a fer la </a:t>
            </a:r>
            <a:r>
              <a:rPr lang="ca-ES" sz="1400" b="1">
                <a:solidFill>
                  <a:srgbClr val="000000"/>
                </a:solidFill>
                <a:latin typeface="Calibri"/>
                <a:ea typeface="Calibri"/>
                <a:cs typeface="Calibri"/>
                <a:sym typeface="Calibri"/>
              </a:rPr>
              <a:t>memòria de pràctiques </a:t>
            </a:r>
            <a:r>
              <a:rPr lang="ca-ES" sz="1400">
                <a:solidFill>
                  <a:srgbClr val="000000"/>
                </a:solidFill>
                <a:latin typeface="Calibri"/>
                <a:ea typeface="Calibri"/>
                <a:cs typeface="Calibri"/>
                <a:sym typeface="Calibri"/>
              </a:rPr>
              <a:t>a l’Aula Global. En el vostre conveni s’estableix la data de lliurament de la memòria, 1</a:t>
            </a:r>
            <a:r>
              <a:rPr lang="ca-ES" sz="1400">
                <a:solidFill>
                  <a:srgbClr val="000000"/>
                </a:solidFill>
              </a:rPr>
              <a:t>0</a:t>
            </a:r>
            <a:r>
              <a:rPr lang="ca-ES" sz="1400">
                <a:solidFill>
                  <a:srgbClr val="000000"/>
                </a:solidFill>
                <a:latin typeface="Calibri"/>
                <a:ea typeface="Calibri"/>
                <a:cs typeface="Calibri"/>
                <a:sym typeface="Calibri"/>
              </a:rPr>
              <a:t> dies </a:t>
            </a:r>
            <a:r>
              <a:rPr lang="ca-ES" sz="1400">
                <a:solidFill>
                  <a:schemeClr val="dk1"/>
                </a:solidFill>
              </a:rPr>
              <a:t>naturals </a:t>
            </a:r>
            <a:r>
              <a:rPr lang="ca-ES" sz="1400">
                <a:solidFill>
                  <a:schemeClr val="dk1"/>
                </a:solidFill>
                <a:latin typeface="Calibri"/>
                <a:ea typeface="Calibri"/>
                <a:cs typeface="Calibri"/>
                <a:sym typeface="Calibri"/>
              </a:rPr>
              <a:t>d</a:t>
            </a:r>
            <a:r>
              <a:rPr lang="ca-ES" sz="1400">
                <a:solidFill>
                  <a:srgbClr val="000000"/>
                </a:solidFill>
                <a:latin typeface="Calibri"/>
                <a:ea typeface="Calibri"/>
                <a:cs typeface="Calibri"/>
                <a:sym typeface="Calibri"/>
              </a:rPr>
              <a:t>esprés de la finalització de les pràctiques. Les memòries s’han de lliurar en PDF </a:t>
            </a:r>
            <a:r>
              <a:rPr lang="ca-ES" sz="1400" b="1">
                <a:solidFill>
                  <a:srgbClr val="000000"/>
                </a:solidFill>
                <a:latin typeface="Calibri"/>
                <a:ea typeface="Calibri"/>
                <a:cs typeface="Calibri"/>
                <a:sym typeface="Calibri"/>
              </a:rPr>
              <a:t>a </a:t>
            </a:r>
            <a:r>
              <a:rPr lang="ca-ES" sz="1400" b="1">
                <a:solidFill>
                  <a:srgbClr val="000000"/>
                </a:solidFill>
              </a:rPr>
              <a:t>les adreces de correu-e dels coordinadors.</a:t>
            </a:r>
            <a:endParaRPr/>
          </a:p>
          <a:p>
            <a:pPr marL="742950" marR="0" lvl="1" indent="-292100" algn="l" rtl="0">
              <a:lnSpc>
                <a:spcPct val="100000"/>
              </a:lnSpc>
              <a:spcBef>
                <a:spcPts val="1000"/>
              </a:spcBef>
              <a:spcAft>
                <a:spcPts val="0"/>
              </a:spcAft>
              <a:buClr>
                <a:srgbClr val="000000"/>
              </a:buClr>
              <a:buSzPct val="108108"/>
              <a:buChar char="•"/>
            </a:pPr>
            <a:r>
              <a:rPr lang="ca-ES" sz="1400">
                <a:solidFill>
                  <a:srgbClr val="000000"/>
                </a:solidFill>
              </a:rPr>
              <a:t>L’empresa haurà d’emplenar un informe d’avaluació de les pràctiques que es farà a través de Campus Treball</a:t>
            </a:r>
            <a:r>
              <a:rPr lang="ca-ES" sz="1400">
                <a:solidFill>
                  <a:schemeClr val="dk1"/>
                </a:solidFill>
              </a:rPr>
              <a:t>. L’estudiant rebrà durant les pràctiques un qüestionari que haurà de contestar i ens serveix com a control de la seva experiència. </a:t>
            </a:r>
            <a:r>
              <a:rPr lang="ca-ES" sz="1400" b="1">
                <a:solidFill>
                  <a:schemeClr val="dk1"/>
                </a:solidFill>
              </a:rPr>
              <a:t>És molt important contestar els qüestionaris al llarg de la vostra estada que us faci arribar el Servei de Carreres.</a:t>
            </a:r>
            <a:endParaRPr sz="1400" b="1">
              <a:solidFill>
                <a:schemeClr val="dk1"/>
              </a:solidFill>
            </a:endParaRPr>
          </a:p>
          <a:p>
            <a:pPr marL="742950" lvl="1" indent="-292100" algn="l" rtl="0">
              <a:lnSpc>
                <a:spcPct val="100000"/>
              </a:lnSpc>
              <a:spcBef>
                <a:spcPts val="1000"/>
              </a:spcBef>
              <a:spcAft>
                <a:spcPts val="0"/>
              </a:spcAft>
              <a:buClr>
                <a:srgbClr val="000000"/>
              </a:buClr>
              <a:buSzPct val="108108"/>
              <a:buFont typeface="Arial"/>
              <a:buChar char="•"/>
            </a:pPr>
            <a:r>
              <a:rPr lang="ca-ES" sz="1400">
                <a:solidFill>
                  <a:srgbClr val="000000"/>
                </a:solidFill>
                <a:latin typeface="Calibri"/>
                <a:ea typeface="Calibri"/>
                <a:cs typeface="Calibri"/>
                <a:sym typeface="Calibri"/>
              </a:rPr>
              <a:t>La interrupció injustificada del Pràcticum per part de l’alumne serà causa de suspens de l’assignatura.</a:t>
            </a:r>
            <a:endParaRPr sz="1400">
              <a:solidFill>
                <a:srgbClr val="000000"/>
              </a:solidFill>
            </a:endParaRPr>
          </a:p>
          <a:p>
            <a:pPr marL="0" lvl="0" indent="0" algn="l" rtl="0">
              <a:lnSpc>
                <a:spcPct val="100000"/>
              </a:lnSpc>
              <a:spcBef>
                <a:spcPts val="1000"/>
              </a:spcBef>
              <a:spcAft>
                <a:spcPts val="1000"/>
              </a:spcAft>
              <a:buSzPct val="216216"/>
              <a:buNone/>
            </a:pPr>
            <a:r>
              <a:rPr lang="ca-ES" sz="1600" b="1">
                <a:solidFill>
                  <a:srgbClr val="000000"/>
                </a:solidFill>
              </a:rPr>
              <a:t>L’incompliment d’algun dels punts importants esmentats en aquesta presentació pot comportar suspendre l’assignatura.</a:t>
            </a:r>
            <a:endParaRPr sz="1600" b="1">
              <a:solidFill>
                <a:srgbClr val="000000"/>
              </a:solidFill>
            </a:endParaRPr>
          </a:p>
        </p:txBody>
      </p:sp>
      <p:pic>
        <p:nvPicPr>
          <p:cNvPr id="151" name="Google Shape;151;p21" descr="marca_vermella.png"/>
          <p:cNvPicPr preferRelativeResize="0"/>
          <p:nvPr/>
        </p:nvPicPr>
        <p:blipFill rotWithShape="1">
          <a:blip r:embed="rId3">
            <a:alphaModFix/>
          </a:blip>
          <a:srcRect/>
          <a:stretch/>
        </p:blipFill>
        <p:spPr>
          <a:xfrm>
            <a:off x="455561" y="443830"/>
            <a:ext cx="1811166" cy="620039"/>
          </a:xfrm>
          <a:prstGeom prst="rect">
            <a:avLst/>
          </a:prstGeom>
          <a:noFill/>
          <a:ln>
            <a:noFill/>
          </a:ln>
        </p:spPr>
      </p:pic>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2091</Words>
  <Application>Microsoft Office PowerPoint</Application>
  <PresentationFormat>Presentació en pantalla (4:3)</PresentationFormat>
  <Paragraphs>137</Paragraphs>
  <Slides>18</Slides>
  <Notes>18</Notes>
  <HiddenSlides>0</HiddenSlides>
  <MMClips>0</MMClips>
  <ScaleCrop>false</ScaleCrop>
  <HeadingPairs>
    <vt:vector size="6" baseType="variant">
      <vt:variant>
        <vt:lpstr>Tipus de lletra utilitzats</vt:lpstr>
      </vt:variant>
      <vt:variant>
        <vt:i4>4</vt:i4>
      </vt:variant>
      <vt:variant>
        <vt:lpstr>Tema</vt:lpstr>
      </vt:variant>
      <vt:variant>
        <vt:i4>1</vt:i4>
      </vt:variant>
      <vt:variant>
        <vt:lpstr>Títols de les diapositives</vt:lpstr>
      </vt:variant>
      <vt:variant>
        <vt:i4>18</vt:i4>
      </vt:variant>
    </vt:vector>
  </HeadingPairs>
  <TitlesOfParts>
    <vt:vector size="23" baseType="lpstr">
      <vt:lpstr>Arial</vt:lpstr>
      <vt:lpstr>Calibri</vt:lpstr>
      <vt:lpstr>Georgia</vt:lpstr>
      <vt:lpstr>Noto Sans Symbols</vt:lpstr>
      <vt:lpstr>Tema de Office</vt:lpstr>
      <vt:lpstr>PRÀCTIQUES   GRAU EN PERIODISME  2026-27</vt:lpstr>
      <vt:lpstr>PRÀCTIQUES CURRICULARS:</vt:lpstr>
      <vt:lpstr>PRÀCTIQUES CURRICULARS</vt:lpstr>
      <vt:lpstr>PROCEDIMENT PRÀCTIQUES CURRICULARS</vt:lpstr>
      <vt:lpstr>Presentació del PowerPoint</vt:lpstr>
      <vt:lpstr>Presentació del PowerPoint</vt:lpstr>
      <vt:lpstr>Presentació del PowerPoint</vt:lpstr>
      <vt:lpstr>Presentació del PowerPoint</vt:lpstr>
      <vt:lpstr>Presentació del PowerPoint</vt:lpstr>
      <vt:lpstr>Presentació del PowerPoint</vt:lpstr>
      <vt:lpstr>PRÀCTIQUES EXTRACURRICULARS</vt:lpstr>
      <vt:lpstr>PRÀCTIQUES EXTRACURRICULARS</vt:lpstr>
      <vt:lpstr>PRÀCTIQUES EXTRACURRICULARS</vt:lpstr>
      <vt:lpstr>PRÀCTIQUES EXTRACURRICULARS</vt:lpstr>
      <vt:lpstr>Presentació del PowerPoint</vt:lpstr>
      <vt:lpstr>Presentació del PowerPoint</vt:lpstr>
      <vt:lpstr>Presentació del PowerPoint</vt:lpstr>
      <vt:lpstr>Presentació del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PRÀCTIQUES   GRAU EN PERIODISME  2026-27</dc:title>
  <cp:lastModifiedBy>u259454</cp:lastModifiedBy>
  <cp:revision>1</cp:revision>
  <dcterms:modified xsi:type="dcterms:W3CDTF">2026-05-14T09:58:19Z</dcterms:modified>
</cp:coreProperties>
</file>