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inUgZomGF7ovZTSlIoPodlbgR62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493" y="7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1"/>
            <a:ext cx="2945659" cy="4963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5" y="1"/>
            <a:ext cx="2945659" cy="49633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428583"/>
            <a:ext cx="2945659" cy="4963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5"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 name="Google Shape;49;p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400"/>
              <a:buFont typeface="Calibri"/>
              <a:buNone/>
            </a:pPr>
            <a:endParaRPr sz="1400"/>
          </a:p>
        </p:txBody>
      </p:sp>
      <p:sp>
        <p:nvSpPr>
          <p:cNvPr id="50" name="Google Shape;50;p1:notes"/>
          <p:cNvSpPr txBox="1">
            <a:spLocks noGrp="1"/>
          </p:cNvSpPr>
          <p:nvPr>
            <p:ph type="sldNum" idx="12"/>
          </p:nvPr>
        </p:nvSpPr>
        <p:spPr>
          <a:xfrm>
            <a:off x="3850445"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6: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21" name="Google Shape;121;p17:notes"/>
          <p:cNvSpPr txBox="1">
            <a:spLocks noGrp="1"/>
          </p:cNvSpPr>
          <p:nvPr>
            <p:ph type="sldNum" idx="12"/>
          </p:nvPr>
        </p:nvSpPr>
        <p:spPr>
          <a:xfrm>
            <a:off x="3850445"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8: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9:notes"/>
          <p:cNvSpPr txBox="1">
            <a:spLocks noGrp="1"/>
          </p:cNvSpPr>
          <p:nvPr>
            <p:ph type="sldNum" idx="12"/>
          </p:nvPr>
        </p:nvSpPr>
        <p:spPr>
          <a:xfrm>
            <a:off x="3850445" y="9428583"/>
            <a:ext cx="2945659" cy="49633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s-ES"/>
              <a:t>13</a:t>
            </a:fld>
            <a:endParaRPr/>
          </a:p>
        </p:txBody>
      </p:sp>
      <p:sp>
        <p:nvSpPr>
          <p:cNvPr id="136" name="Google Shape;136;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p1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0:notes"/>
          <p:cNvSpPr txBox="1">
            <a:spLocks noGrp="1"/>
          </p:cNvSpPr>
          <p:nvPr>
            <p:ph type="sldNum" idx="12"/>
          </p:nvPr>
        </p:nvSpPr>
        <p:spPr>
          <a:xfrm>
            <a:off x="3850445" y="9428583"/>
            <a:ext cx="2945659" cy="49633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s-ES"/>
              <a:t>14</a:t>
            </a:fld>
            <a:endParaRPr/>
          </a:p>
        </p:txBody>
      </p:sp>
      <p:sp>
        <p:nvSpPr>
          <p:cNvPr id="143" name="Google Shape;143;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2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1:notes"/>
          <p:cNvSpPr txBox="1">
            <a:spLocks noGrp="1"/>
          </p:cNvSpPr>
          <p:nvPr>
            <p:ph type="sldNum" idx="12"/>
          </p:nvPr>
        </p:nvSpPr>
        <p:spPr>
          <a:xfrm>
            <a:off x="3850445" y="9428583"/>
            <a:ext cx="2945659" cy="49633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s-ES"/>
              <a:t>15</a:t>
            </a:fld>
            <a:endParaRPr/>
          </a:p>
        </p:txBody>
      </p:sp>
      <p:sp>
        <p:nvSpPr>
          <p:cNvPr id="150" name="Google Shape;150;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p2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Arial"/>
              <a:buNone/>
            </a:pPr>
            <a:r>
              <a:rPr lang="es-ES" sz="1200" b="0" i="0">
                <a:solidFill>
                  <a:schemeClr val="dk1"/>
                </a:solidFill>
                <a:latin typeface="Arial"/>
                <a:ea typeface="Arial"/>
                <a:cs typeface="Arial"/>
                <a:sym typeface="Arial"/>
              </a:rPr>
              <a:t>La Biblioteca podria revisar, a petició del PDI o grup de recerca que demani l’ajuda, les polítiques editorials de les revistes on publiquen més sovint. </a:t>
            </a:r>
            <a:endParaRPr sz="1200" b="1" i="0">
              <a:solidFill>
                <a:schemeClr val="dk1"/>
              </a:solidFill>
              <a:latin typeface="Arial"/>
              <a:ea typeface="Arial"/>
              <a:cs typeface="Arial"/>
              <a:sym typeface="Arial"/>
            </a:endParaRPr>
          </a:p>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2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100000"/>
              </a:lnSpc>
              <a:spcBef>
                <a:spcPts val="0"/>
              </a:spcBef>
              <a:spcAft>
                <a:spcPts val="0"/>
              </a:spcAft>
              <a:buSzPts val="1400"/>
              <a:buNone/>
            </a:pPr>
            <a:endParaRPr/>
          </a:p>
        </p:txBody>
      </p:sp>
      <p:sp>
        <p:nvSpPr>
          <p:cNvPr id="159" name="Google Shape;159;p22:notes"/>
          <p:cNvSpPr txBox="1">
            <a:spLocks noGrp="1"/>
          </p:cNvSpPr>
          <p:nvPr>
            <p:ph type="sldNum" idx="12"/>
          </p:nvPr>
        </p:nvSpPr>
        <p:spPr>
          <a:xfrm>
            <a:off x="3850445" y="9428583"/>
            <a:ext cx="2945659" cy="49633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s-E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3: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75" name="Google Shape;175;p2:notes"/>
          <p:cNvSpPr txBox="1">
            <a:spLocks noGrp="1"/>
          </p:cNvSpPr>
          <p:nvPr>
            <p:ph type="sldNum" idx="12"/>
          </p:nvPr>
        </p:nvSpPr>
        <p:spPr>
          <a:xfrm>
            <a:off x="3850445"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2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83" name="Google Shape;183;p24:notes"/>
          <p:cNvSpPr txBox="1">
            <a:spLocks noGrp="1"/>
          </p:cNvSpPr>
          <p:nvPr>
            <p:ph type="sldNum" idx="12"/>
          </p:nvPr>
        </p:nvSpPr>
        <p:spPr>
          <a:xfrm>
            <a:off x="3850445"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3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91" name="Google Shape;191;p37:notes"/>
          <p:cNvSpPr txBox="1">
            <a:spLocks noGrp="1"/>
          </p:cNvSpPr>
          <p:nvPr>
            <p:ph type="sldNum" idx="12"/>
          </p:nvPr>
        </p:nvSpPr>
        <p:spPr>
          <a:xfrm>
            <a:off x="3850445"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99" name="Google Shape;199;p4:notes"/>
          <p:cNvSpPr txBox="1">
            <a:spLocks noGrp="1"/>
          </p:cNvSpPr>
          <p:nvPr>
            <p:ph type="sldNum" idx="12"/>
          </p:nvPr>
        </p:nvSpPr>
        <p:spPr>
          <a:xfrm>
            <a:off x="3850445"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3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08" name="Google Shape;208;p38:notes"/>
          <p:cNvSpPr txBox="1">
            <a:spLocks noGrp="1"/>
          </p:cNvSpPr>
          <p:nvPr>
            <p:ph type="sldNum" idx="12"/>
          </p:nvPr>
        </p:nvSpPr>
        <p:spPr>
          <a:xfrm>
            <a:off x="3850445"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3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16" name="Google Shape;216;p39:notes"/>
          <p:cNvSpPr txBox="1">
            <a:spLocks noGrp="1"/>
          </p:cNvSpPr>
          <p:nvPr>
            <p:ph type="sldNum" idx="12"/>
          </p:nvPr>
        </p:nvSpPr>
        <p:spPr>
          <a:xfrm>
            <a:off x="3850445"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a2eb79c584_0_4: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a2eb79c584_0_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a2eb79c584_0_9: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a2eb79c584_0_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s-ES"/>
              <a:t>Nova pantalla de l’ORCID des del 26/09/19 (for researchers)</a:t>
            </a:r>
            <a:endParaRPr/>
          </a:p>
        </p:txBody>
      </p:sp>
      <p:sp>
        <p:nvSpPr>
          <p:cNvPr id="238" name="Google Shape;238;p10:notes"/>
          <p:cNvSpPr txBox="1">
            <a:spLocks noGrp="1"/>
          </p:cNvSpPr>
          <p:nvPr>
            <p:ph type="sldNum" idx="12"/>
          </p:nvPr>
        </p:nvSpPr>
        <p:spPr>
          <a:xfrm>
            <a:off x="3850445"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46" name="Google Shape;246;p13:notes"/>
          <p:cNvSpPr txBox="1">
            <a:spLocks noGrp="1"/>
          </p:cNvSpPr>
          <p:nvPr>
            <p:ph type="sldNum" idx="12"/>
          </p:nvPr>
        </p:nvSpPr>
        <p:spPr>
          <a:xfrm>
            <a:off x="3850445"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53" name="Google Shape;253;p14:notes"/>
          <p:cNvSpPr txBox="1">
            <a:spLocks noGrp="1"/>
          </p:cNvSpPr>
          <p:nvPr>
            <p:ph type="sldNum" idx="12"/>
          </p:nvPr>
        </p:nvSpPr>
        <p:spPr>
          <a:xfrm>
            <a:off x="3850445"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6: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8: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9: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1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1242628" y="332656"/>
            <a:ext cx="6658744" cy="79208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800">
                <a:solidFill>
                  <a:srgbClr val="C00000"/>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6"/>
          <p:cNvSpPr txBox="1">
            <a:spLocks noGrp="1"/>
          </p:cNvSpPr>
          <p:nvPr>
            <p:ph type="subTitle" idx="1"/>
          </p:nvPr>
        </p:nvSpPr>
        <p:spPr>
          <a:xfrm>
            <a:off x="1259632" y="1916832"/>
            <a:ext cx="7340600" cy="2743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chemeClr val="dk1"/>
              </a:buClr>
              <a:buSzPts val="2400"/>
              <a:buFont typeface="Georgia"/>
              <a:buChar char="•"/>
              <a:defRPr sz="2400" b="0" i="0" u="none" strike="noStrike" cap="none">
                <a:solidFill>
                  <a:schemeClr val="dk1"/>
                </a:solidFill>
                <a:latin typeface="Georgia"/>
                <a:ea typeface="Georgia"/>
                <a:cs typeface="Georgia"/>
                <a:sym typeface="Georgia"/>
              </a:defRPr>
            </a:lvl1pPr>
            <a:lvl2pPr marR="0" lvl="1" algn="l" rtl="0">
              <a:lnSpc>
                <a:spcPct val="100000"/>
              </a:lnSpc>
              <a:spcBef>
                <a:spcPts val="520"/>
              </a:spcBef>
              <a:spcAft>
                <a:spcPts val="0"/>
              </a:spcAft>
              <a:buClr>
                <a:srgbClr val="CC0000"/>
              </a:buClr>
              <a:buSzPts val="2600"/>
              <a:buFont typeface="Verdana"/>
              <a:buChar char="–"/>
              <a:defRPr sz="2600" b="0" i="0" u="none" strike="noStrike" cap="none">
                <a:solidFill>
                  <a:schemeClr val="dk1"/>
                </a:solidFill>
                <a:latin typeface="Arial"/>
                <a:ea typeface="Arial"/>
                <a:cs typeface="Arial"/>
                <a:sym typeface="Arial"/>
              </a:defRPr>
            </a:lvl2pPr>
            <a:lvl3pPr marR="0" lvl="2" algn="l" rtl="0">
              <a:lnSpc>
                <a:spcPct val="100000"/>
              </a:lnSpc>
              <a:spcBef>
                <a:spcPts val="440"/>
              </a:spcBef>
              <a:spcAft>
                <a:spcPts val="0"/>
              </a:spcAft>
              <a:buClr>
                <a:srgbClr val="CC0000"/>
              </a:buClr>
              <a:buSzPts val="2860"/>
              <a:buFont typeface="Arial"/>
              <a:buChar char="•"/>
              <a:defRPr sz="22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35"/>
          <p:cNvSpPr txBox="1">
            <a:spLocks noGrp="1"/>
          </p:cNvSpPr>
          <p:nvPr>
            <p:ph type="title"/>
          </p:nvPr>
        </p:nvSpPr>
        <p:spPr>
          <a:xfrm>
            <a:off x="1187624" y="404664"/>
            <a:ext cx="71247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28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5"/>
          <p:cNvSpPr txBox="1">
            <a:spLocks noGrp="1"/>
          </p:cNvSpPr>
          <p:nvPr>
            <p:ph type="body" idx="1"/>
          </p:nvPr>
        </p:nvSpPr>
        <p:spPr>
          <a:xfrm rot="5400000">
            <a:off x="2990850" y="628650"/>
            <a:ext cx="3733800" cy="7200900"/>
          </a:xfrm>
          <a:prstGeom prst="rect">
            <a:avLst/>
          </a:prstGeom>
          <a:noFill/>
          <a:ln>
            <a:noFill/>
          </a:ln>
        </p:spPr>
        <p:txBody>
          <a:bodyPr spcFirstLastPara="1" wrap="square" lIns="91425" tIns="45700" rIns="91425" bIns="45700" anchor="t" anchorCtr="0">
            <a:noAutofit/>
          </a:bodyPr>
          <a:lstStyle>
            <a:lvl1pPr marL="457200" marR="0" lvl="0" indent="-476250" algn="l" rtl="0">
              <a:lnSpc>
                <a:spcPct val="100000"/>
              </a:lnSpc>
              <a:spcBef>
                <a:spcPts val="520"/>
              </a:spcBef>
              <a:spcAft>
                <a:spcPts val="0"/>
              </a:spcAft>
              <a:buClr>
                <a:srgbClr val="CC0000"/>
              </a:buClr>
              <a:buSzPts val="3900"/>
              <a:buFont typeface="Georgia"/>
              <a:buChar char="•"/>
              <a:defRPr sz="2600" b="0" i="0" u="none" strike="noStrike" cap="none">
                <a:solidFill>
                  <a:schemeClr val="dk1"/>
                </a:solidFill>
                <a:latin typeface="Georgia"/>
                <a:ea typeface="Georgia"/>
                <a:cs typeface="Georgia"/>
                <a:sym typeface="Georgia"/>
              </a:defRPr>
            </a:lvl1pPr>
            <a:lvl2pPr marL="914400" marR="0" lvl="1" indent="-393700" algn="l" rtl="0">
              <a:lnSpc>
                <a:spcPct val="100000"/>
              </a:lnSpc>
              <a:spcBef>
                <a:spcPts val="520"/>
              </a:spcBef>
              <a:spcAft>
                <a:spcPts val="0"/>
              </a:spcAft>
              <a:buClr>
                <a:srgbClr val="CC0000"/>
              </a:buClr>
              <a:buSzPts val="2600"/>
              <a:buFont typeface="Verdana"/>
              <a:buChar char="–"/>
              <a:defRPr sz="2600" b="0" i="0" u="none" strike="noStrike" cap="none">
                <a:solidFill>
                  <a:schemeClr val="dk1"/>
                </a:solidFill>
                <a:latin typeface="Arial"/>
                <a:ea typeface="Arial"/>
                <a:cs typeface="Arial"/>
                <a:sym typeface="Arial"/>
              </a:defRPr>
            </a:lvl2pPr>
            <a:lvl3pPr marL="1371600" marR="0" lvl="2" indent="-410210" algn="l" rtl="0">
              <a:lnSpc>
                <a:spcPct val="100000"/>
              </a:lnSpc>
              <a:spcBef>
                <a:spcPts val="440"/>
              </a:spcBef>
              <a:spcAft>
                <a:spcPts val="0"/>
              </a:spcAft>
              <a:buClr>
                <a:srgbClr val="CC0000"/>
              </a:buClr>
              <a:buSzPts val="2860"/>
              <a:buFont typeface="Arial"/>
              <a:buChar char="•"/>
              <a:defRPr sz="22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36"/>
          <p:cNvSpPr txBox="1">
            <a:spLocks noGrp="1"/>
          </p:cNvSpPr>
          <p:nvPr>
            <p:ph type="title"/>
          </p:nvPr>
        </p:nvSpPr>
        <p:spPr>
          <a:xfrm rot="5400000">
            <a:off x="4814888" y="2452687"/>
            <a:ext cx="5486400" cy="18002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6"/>
          <p:cNvSpPr txBox="1">
            <a:spLocks noGrp="1"/>
          </p:cNvSpPr>
          <p:nvPr>
            <p:ph type="body" idx="1"/>
          </p:nvPr>
        </p:nvSpPr>
        <p:spPr>
          <a:xfrm rot="5400000">
            <a:off x="1138237" y="728662"/>
            <a:ext cx="5486400" cy="5248275"/>
          </a:xfrm>
          <a:prstGeom prst="rect">
            <a:avLst/>
          </a:prstGeom>
          <a:noFill/>
          <a:ln>
            <a:noFill/>
          </a:ln>
        </p:spPr>
        <p:txBody>
          <a:bodyPr spcFirstLastPara="1" wrap="square" lIns="91425" tIns="45700" rIns="91425" bIns="45700" anchor="t" anchorCtr="0">
            <a:noAutofit/>
          </a:bodyPr>
          <a:lstStyle>
            <a:lvl1pPr marL="457200" marR="0" lvl="0" indent="-476250" algn="l" rtl="0">
              <a:lnSpc>
                <a:spcPct val="100000"/>
              </a:lnSpc>
              <a:spcBef>
                <a:spcPts val="520"/>
              </a:spcBef>
              <a:spcAft>
                <a:spcPts val="0"/>
              </a:spcAft>
              <a:buClr>
                <a:srgbClr val="CC0000"/>
              </a:buClr>
              <a:buSzPts val="3900"/>
              <a:buFont typeface="Georgia"/>
              <a:buChar char="•"/>
              <a:defRPr sz="2600" b="0" i="0" u="none" strike="noStrike" cap="none">
                <a:solidFill>
                  <a:schemeClr val="dk1"/>
                </a:solidFill>
                <a:latin typeface="Georgia"/>
                <a:ea typeface="Georgia"/>
                <a:cs typeface="Georgia"/>
                <a:sym typeface="Georgia"/>
              </a:defRPr>
            </a:lvl1pPr>
            <a:lvl2pPr marL="914400" marR="0" lvl="1" indent="-393700" algn="l" rtl="0">
              <a:lnSpc>
                <a:spcPct val="100000"/>
              </a:lnSpc>
              <a:spcBef>
                <a:spcPts val="520"/>
              </a:spcBef>
              <a:spcAft>
                <a:spcPts val="0"/>
              </a:spcAft>
              <a:buClr>
                <a:srgbClr val="CC0000"/>
              </a:buClr>
              <a:buSzPts val="2600"/>
              <a:buFont typeface="Verdana"/>
              <a:buChar char="–"/>
              <a:defRPr sz="2600" b="0" i="0" u="none" strike="noStrike" cap="none">
                <a:solidFill>
                  <a:schemeClr val="dk1"/>
                </a:solidFill>
                <a:latin typeface="Arial"/>
                <a:ea typeface="Arial"/>
                <a:cs typeface="Arial"/>
                <a:sym typeface="Arial"/>
              </a:defRPr>
            </a:lvl2pPr>
            <a:lvl3pPr marL="1371600" marR="0" lvl="2" indent="-410210" algn="l" rtl="0">
              <a:lnSpc>
                <a:spcPct val="100000"/>
              </a:lnSpc>
              <a:spcBef>
                <a:spcPts val="440"/>
              </a:spcBef>
              <a:spcAft>
                <a:spcPts val="0"/>
              </a:spcAft>
              <a:buClr>
                <a:srgbClr val="CC0000"/>
              </a:buClr>
              <a:buSzPts val="2860"/>
              <a:buFont typeface="Arial"/>
              <a:buChar char="•"/>
              <a:defRPr sz="22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7"/>
          <p:cNvSpPr txBox="1">
            <a:spLocks noGrp="1"/>
          </p:cNvSpPr>
          <p:nvPr>
            <p:ph type="title"/>
          </p:nvPr>
        </p:nvSpPr>
        <p:spPr>
          <a:xfrm>
            <a:off x="1187624" y="332656"/>
            <a:ext cx="71247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28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7"/>
          <p:cNvSpPr txBox="1">
            <a:spLocks noGrp="1"/>
          </p:cNvSpPr>
          <p:nvPr>
            <p:ph type="body" idx="1"/>
          </p:nvPr>
        </p:nvSpPr>
        <p:spPr>
          <a:xfrm>
            <a:off x="1257300" y="2362200"/>
            <a:ext cx="7200900" cy="37338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rgbClr val="CC0000"/>
              </a:buClr>
              <a:buSzPts val="2600"/>
              <a:buFont typeface="Georgia"/>
              <a:buChar char="•"/>
              <a:defRPr sz="2600" b="0" i="0" u="none" strike="noStrike" cap="none">
                <a:solidFill>
                  <a:schemeClr val="dk1"/>
                </a:solidFill>
                <a:latin typeface="Georgia"/>
                <a:ea typeface="Georgia"/>
                <a:cs typeface="Georgia"/>
                <a:sym typeface="Georgia"/>
              </a:defRPr>
            </a:lvl1pPr>
            <a:lvl2pPr marL="914400" marR="0" lvl="1" indent="-393700" algn="l" rtl="0">
              <a:lnSpc>
                <a:spcPct val="100000"/>
              </a:lnSpc>
              <a:spcBef>
                <a:spcPts val="520"/>
              </a:spcBef>
              <a:spcAft>
                <a:spcPts val="0"/>
              </a:spcAft>
              <a:buClr>
                <a:srgbClr val="CC0000"/>
              </a:buClr>
              <a:buSzPts val="2600"/>
              <a:buFont typeface="Verdana"/>
              <a:buChar char="–"/>
              <a:defRPr sz="2600" b="0" i="0" u="none" strike="noStrike" cap="none">
                <a:solidFill>
                  <a:schemeClr val="dk1"/>
                </a:solidFill>
                <a:latin typeface="Georgia"/>
                <a:ea typeface="Georgia"/>
                <a:cs typeface="Georgia"/>
                <a:sym typeface="Georgia"/>
              </a:defRPr>
            </a:lvl2pPr>
            <a:lvl3pPr marL="1371600" marR="0" lvl="2" indent="-368300" algn="l" rtl="0">
              <a:lnSpc>
                <a:spcPct val="100000"/>
              </a:lnSpc>
              <a:spcBef>
                <a:spcPts val="440"/>
              </a:spcBef>
              <a:spcAft>
                <a:spcPts val="0"/>
              </a:spcAft>
              <a:buClr>
                <a:srgbClr val="CC0000"/>
              </a:buClr>
              <a:buSzPts val="2200"/>
              <a:buFont typeface="Georgia"/>
              <a:buChar char="•"/>
              <a:defRPr sz="22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Georgia"/>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Georgia"/>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8"/>
          <p:cNvSpPr txBox="1">
            <a:spLocks noGrp="1"/>
          </p:cNvSpPr>
          <p:nvPr>
            <p:ph type="title"/>
          </p:nvPr>
        </p:nvSpPr>
        <p:spPr>
          <a:xfrm>
            <a:off x="1187624" y="404664"/>
            <a:ext cx="71247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28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29"/>
          <p:cNvSpPr txBox="1">
            <a:spLocks noGrp="1"/>
          </p:cNvSpPr>
          <p:nvPr>
            <p:ph type="title"/>
          </p:nvPr>
        </p:nvSpPr>
        <p:spPr>
          <a:xfrm>
            <a:off x="1187624" y="274638"/>
            <a:ext cx="7499176"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28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9"/>
          <p:cNvSpPr txBox="1">
            <a:spLocks noGrp="1"/>
          </p:cNvSpPr>
          <p:nvPr>
            <p:ph type="body" idx="1"/>
          </p:nvPr>
        </p:nvSpPr>
        <p:spPr>
          <a:xfrm>
            <a:off x="384175" y="1853134"/>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rgbClr val="CC0000"/>
              </a:buClr>
              <a:buSzPts val="3600"/>
              <a:buFont typeface="Georgia"/>
              <a:buNone/>
              <a:defRPr sz="2400" b="1"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400"/>
              </a:spcBef>
              <a:spcAft>
                <a:spcPts val="0"/>
              </a:spcAft>
              <a:buClr>
                <a:srgbClr val="CC0000"/>
              </a:buClr>
              <a:buSzPts val="2000"/>
              <a:buFont typeface="Verdana"/>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CC0000"/>
              </a:buClr>
              <a:buSzPts val="234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2" name="Google Shape;22;p29"/>
          <p:cNvSpPr txBox="1">
            <a:spLocks noGrp="1"/>
          </p:cNvSpPr>
          <p:nvPr>
            <p:ph type="body" idx="2"/>
          </p:nvPr>
        </p:nvSpPr>
        <p:spPr>
          <a:xfrm>
            <a:off x="384175" y="2492896"/>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CC0000"/>
              </a:buClr>
              <a:buSzPts val="2400"/>
              <a:buFont typeface="Georgia"/>
              <a:buChar char="•"/>
              <a:defRPr sz="2400" b="0" i="0" u="none" strike="noStrike" cap="none">
                <a:solidFill>
                  <a:schemeClr val="dk1"/>
                </a:solidFill>
                <a:latin typeface="Georgia"/>
                <a:ea typeface="Georgia"/>
                <a:cs typeface="Georgia"/>
                <a:sym typeface="Georgia"/>
              </a:defRPr>
            </a:lvl1pPr>
            <a:lvl2pPr marL="914400" marR="0" lvl="1" indent="-355600" algn="l" rtl="0">
              <a:lnSpc>
                <a:spcPct val="100000"/>
              </a:lnSpc>
              <a:spcBef>
                <a:spcPts val="400"/>
              </a:spcBef>
              <a:spcAft>
                <a:spcPts val="0"/>
              </a:spcAft>
              <a:buClr>
                <a:srgbClr val="CC0000"/>
              </a:buClr>
              <a:buSzPts val="2000"/>
              <a:buFont typeface="Verdana"/>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rgbClr val="CC0000"/>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 name="Google Shape;23;p29"/>
          <p:cNvSpPr txBox="1">
            <a:spLocks noGrp="1"/>
          </p:cNvSpPr>
          <p:nvPr>
            <p:ph type="body" idx="3"/>
          </p:nvPr>
        </p:nvSpPr>
        <p:spPr>
          <a:xfrm>
            <a:off x="4572000" y="1853134"/>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rgbClr val="CC0000"/>
              </a:buClr>
              <a:buSzPts val="3600"/>
              <a:buFont typeface="Georgia"/>
              <a:buNone/>
              <a:defRPr sz="2400" b="1"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400"/>
              </a:spcBef>
              <a:spcAft>
                <a:spcPts val="0"/>
              </a:spcAft>
              <a:buClr>
                <a:srgbClr val="CC0000"/>
              </a:buClr>
              <a:buSzPts val="2000"/>
              <a:buFont typeface="Verdana"/>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CC0000"/>
              </a:buClr>
              <a:buSzPts val="234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4" name="Google Shape;24;p29"/>
          <p:cNvSpPr txBox="1">
            <a:spLocks noGrp="1"/>
          </p:cNvSpPr>
          <p:nvPr>
            <p:ph type="body" idx="4"/>
          </p:nvPr>
        </p:nvSpPr>
        <p:spPr>
          <a:xfrm>
            <a:off x="4572000" y="2492896"/>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CC0000"/>
              </a:buClr>
              <a:buSzPts val="2400"/>
              <a:buFont typeface="Georgia"/>
              <a:buChar char="•"/>
              <a:defRPr sz="2400" b="0" i="0" u="none" strike="noStrike" cap="none">
                <a:solidFill>
                  <a:schemeClr val="dk1"/>
                </a:solidFill>
                <a:latin typeface="Georgia"/>
                <a:ea typeface="Georgia"/>
                <a:cs typeface="Georgia"/>
                <a:sym typeface="Georgia"/>
              </a:defRPr>
            </a:lvl1pPr>
            <a:lvl2pPr marL="914400" marR="0" lvl="1" indent="-355600" algn="l" rtl="0">
              <a:lnSpc>
                <a:spcPct val="100000"/>
              </a:lnSpc>
              <a:spcBef>
                <a:spcPts val="400"/>
              </a:spcBef>
              <a:spcAft>
                <a:spcPts val="0"/>
              </a:spcAft>
              <a:buClr>
                <a:srgbClr val="CC0000"/>
              </a:buClr>
              <a:buSzPts val="2000"/>
              <a:buFont typeface="Verdana"/>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rgbClr val="CC0000"/>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rgbClr val="CC0000"/>
              </a:buClr>
              <a:buSzPts val="3000"/>
              <a:buFont typeface="Georgia"/>
              <a:buNone/>
              <a:defRPr sz="20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360"/>
              </a:spcBef>
              <a:spcAft>
                <a:spcPts val="0"/>
              </a:spcAft>
              <a:buClr>
                <a:srgbClr val="CC0000"/>
              </a:buClr>
              <a:buSzPts val="1800"/>
              <a:buFont typeface="Verdana"/>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rgbClr val="CC0000"/>
              </a:buClr>
              <a:buSzPts val="208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31"/>
          <p:cNvSpPr txBox="1">
            <a:spLocks noGrp="1"/>
          </p:cNvSpPr>
          <p:nvPr>
            <p:ph type="title"/>
          </p:nvPr>
        </p:nvSpPr>
        <p:spPr>
          <a:xfrm>
            <a:off x="1009650" y="1052736"/>
            <a:ext cx="71247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28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1"/>
          <p:cNvSpPr txBox="1">
            <a:spLocks noGrp="1"/>
          </p:cNvSpPr>
          <p:nvPr>
            <p:ph type="body" idx="1"/>
          </p:nvPr>
        </p:nvSpPr>
        <p:spPr>
          <a:xfrm>
            <a:off x="1257300" y="2362200"/>
            <a:ext cx="3524250" cy="3733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rgbClr val="CC0000"/>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81000" algn="l" rtl="0">
              <a:lnSpc>
                <a:spcPct val="100000"/>
              </a:lnSpc>
              <a:spcBef>
                <a:spcPts val="480"/>
              </a:spcBef>
              <a:spcAft>
                <a:spcPts val="0"/>
              </a:spcAft>
              <a:buClr>
                <a:srgbClr val="CC0000"/>
              </a:buClr>
              <a:buSzPts val="2400"/>
              <a:buFont typeface="Verdana"/>
              <a:buChar char="–"/>
              <a:defRPr sz="2400" b="0" i="0" u="none" strike="noStrike" cap="none">
                <a:solidFill>
                  <a:schemeClr val="dk1"/>
                </a:solidFill>
                <a:latin typeface="Georgia"/>
                <a:ea typeface="Georgia"/>
                <a:cs typeface="Georgia"/>
                <a:sym typeface="Georgia"/>
              </a:defRPr>
            </a:lvl2pPr>
            <a:lvl3pPr marL="1371600" marR="0" lvl="2" indent="-355600" algn="l" rtl="0">
              <a:lnSpc>
                <a:spcPct val="100000"/>
              </a:lnSpc>
              <a:spcBef>
                <a:spcPts val="400"/>
              </a:spcBef>
              <a:spcAft>
                <a:spcPts val="0"/>
              </a:spcAft>
              <a:buClr>
                <a:srgbClr val="CC0000"/>
              </a:buClr>
              <a:buSzPts val="2000"/>
              <a:buFont typeface="Georgia"/>
              <a:buChar char="•"/>
              <a:defRPr sz="20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Georgia"/>
              <a:buChar char="–"/>
              <a:defRPr sz="1800" b="0" i="0" u="none" strike="noStrike" cap="none">
                <a:solidFill>
                  <a:schemeClr val="dk1"/>
                </a:solidFill>
                <a:latin typeface="Georgia"/>
                <a:ea typeface="Georgia"/>
                <a:cs typeface="Georgia"/>
                <a:sym typeface="Georgia"/>
              </a:defRPr>
            </a:lvl4pPr>
            <a:lvl5pPr marL="2286000" marR="0" lvl="4" indent="-342900" algn="l" rtl="0">
              <a:lnSpc>
                <a:spcPct val="100000"/>
              </a:lnSpc>
              <a:spcBef>
                <a:spcPts val="360"/>
              </a:spcBef>
              <a:spcAft>
                <a:spcPts val="0"/>
              </a:spcAft>
              <a:buClr>
                <a:schemeClr val="dk1"/>
              </a:buClr>
              <a:buSzPts val="1800"/>
              <a:buFont typeface="Georgia"/>
              <a:buChar char="•"/>
              <a:defRPr sz="1800" b="0" i="0" u="none" strike="noStrike" cap="none">
                <a:solidFill>
                  <a:schemeClr val="dk1"/>
                </a:solidFill>
                <a:latin typeface="Georgia"/>
                <a:ea typeface="Georgia"/>
                <a:cs typeface="Georgia"/>
                <a:sym typeface="Georgi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 name="Google Shape;31;p31"/>
          <p:cNvSpPr txBox="1">
            <a:spLocks noGrp="1"/>
          </p:cNvSpPr>
          <p:nvPr>
            <p:ph type="body" idx="2"/>
          </p:nvPr>
        </p:nvSpPr>
        <p:spPr>
          <a:xfrm>
            <a:off x="4933950" y="2362200"/>
            <a:ext cx="3524250" cy="3733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rgbClr val="CC0000"/>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81000" algn="l" rtl="0">
              <a:lnSpc>
                <a:spcPct val="100000"/>
              </a:lnSpc>
              <a:spcBef>
                <a:spcPts val="480"/>
              </a:spcBef>
              <a:spcAft>
                <a:spcPts val="0"/>
              </a:spcAft>
              <a:buClr>
                <a:srgbClr val="CC0000"/>
              </a:buClr>
              <a:buSzPts val="2400"/>
              <a:buFont typeface="Verdana"/>
              <a:buChar char="–"/>
              <a:defRPr sz="2400" b="0" i="0" u="none" strike="noStrike" cap="none">
                <a:solidFill>
                  <a:schemeClr val="dk1"/>
                </a:solidFill>
                <a:latin typeface="Georgia"/>
                <a:ea typeface="Georgia"/>
                <a:cs typeface="Georgia"/>
                <a:sym typeface="Georgia"/>
              </a:defRPr>
            </a:lvl2pPr>
            <a:lvl3pPr marL="1371600" marR="0" lvl="2" indent="-355600" algn="l" rtl="0">
              <a:lnSpc>
                <a:spcPct val="100000"/>
              </a:lnSpc>
              <a:spcBef>
                <a:spcPts val="400"/>
              </a:spcBef>
              <a:spcAft>
                <a:spcPts val="0"/>
              </a:spcAft>
              <a:buClr>
                <a:srgbClr val="CC0000"/>
              </a:buClr>
              <a:buSzPts val="2000"/>
              <a:buFont typeface="Georgia"/>
              <a:buChar char="•"/>
              <a:defRPr sz="20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Georgia"/>
              <a:buChar char="–"/>
              <a:defRPr sz="1800" b="0" i="0" u="none" strike="noStrike" cap="none">
                <a:solidFill>
                  <a:schemeClr val="dk1"/>
                </a:solidFill>
                <a:latin typeface="Georgia"/>
                <a:ea typeface="Georgia"/>
                <a:cs typeface="Georgia"/>
                <a:sym typeface="Georgia"/>
              </a:defRPr>
            </a:lvl4pPr>
            <a:lvl5pPr marL="2286000" marR="0" lvl="4" indent="-342900" algn="l" rtl="0">
              <a:lnSpc>
                <a:spcPct val="100000"/>
              </a:lnSpc>
              <a:spcBef>
                <a:spcPts val="360"/>
              </a:spcBef>
              <a:spcAft>
                <a:spcPts val="0"/>
              </a:spcAft>
              <a:buClr>
                <a:schemeClr val="dk1"/>
              </a:buClr>
              <a:buSzPts val="1800"/>
              <a:buFont typeface="Georgia"/>
              <a:buChar char="•"/>
              <a:defRPr sz="1800" b="0" i="0" u="none" strike="noStrike" cap="none">
                <a:solidFill>
                  <a:schemeClr val="dk1"/>
                </a:solidFill>
                <a:latin typeface="Georgia"/>
                <a:ea typeface="Georgia"/>
                <a:cs typeface="Georgia"/>
                <a:sym typeface="Georgi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bg>
      <p:bgPr>
        <a:solidFill>
          <a:srgbClr val="FFFFFF"/>
        </a:solidFill>
        <a:effectLst/>
      </p:bgPr>
    </p:bg>
    <p:spTree>
      <p:nvGrpSpPr>
        <p:cNvPr id="1" name="Shape 3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33"/>
          <p:cNvSpPr txBox="1">
            <a:spLocks noGrp="1"/>
          </p:cNvSpPr>
          <p:nvPr>
            <p:ph type="title"/>
          </p:nvPr>
        </p:nvSpPr>
        <p:spPr>
          <a:xfrm>
            <a:off x="518046" y="692696"/>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3"/>
          <p:cNvSpPr txBox="1">
            <a:spLocks noGrp="1"/>
          </p:cNvSpPr>
          <p:nvPr>
            <p:ph type="body" idx="1"/>
          </p:nvPr>
        </p:nvSpPr>
        <p:spPr>
          <a:xfrm>
            <a:off x="3635896" y="692696"/>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CC0000"/>
              </a:buClr>
              <a:buSzPts val="3200"/>
              <a:buFont typeface="Georgia"/>
              <a:buChar char="•"/>
              <a:defRPr sz="3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rgbClr val="CC0000"/>
              </a:buClr>
              <a:buSzPts val="2800"/>
              <a:buFont typeface="Verdana"/>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rgbClr val="CC0000"/>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Google Shape;36;p33"/>
          <p:cNvSpPr txBox="1">
            <a:spLocks noGrp="1"/>
          </p:cNvSpPr>
          <p:nvPr>
            <p:ph type="body" idx="2"/>
          </p:nvPr>
        </p:nvSpPr>
        <p:spPr>
          <a:xfrm>
            <a:off x="518046" y="1854746"/>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rgbClr val="CC0000"/>
              </a:buClr>
              <a:buSzPts val="2100"/>
              <a:buFont typeface="Georgia"/>
              <a:buNone/>
              <a:defRPr sz="14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240"/>
              </a:spcBef>
              <a:spcAft>
                <a:spcPts val="0"/>
              </a:spcAft>
              <a:buClr>
                <a:srgbClr val="CC0000"/>
              </a:buClr>
              <a:buSzPts val="1200"/>
              <a:buFont typeface="Verdana"/>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rgbClr val="CC0000"/>
              </a:buClr>
              <a:buSzPts val="13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rgbClr val="CC0000"/>
              </a:buClr>
              <a:buSzPts val="48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rgbClr val="CC0000"/>
              </a:buClr>
              <a:buSzPts val="2800"/>
              <a:buFont typeface="Verdana"/>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rgbClr val="CC0000"/>
              </a:buClr>
              <a:buSzPts val="312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0" name="Google Shape;40;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rgbClr val="CC0000"/>
              </a:buClr>
              <a:buSzPts val="2100"/>
              <a:buFont typeface="Georgia"/>
              <a:buNone/>
              <a:defRPr sz="14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240"/>
              </a:spcBef>
              <a:spcAft>
                <a:spcPts val="0"/>
              </a:spcAft>
              <a:buClr>
                <a:srgbClr val="CC0000"/>
              </a:buClr>
              <a:buSzPts val="1200"/>
              <a:buFont typeface="Verdana"/>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rgbClr val="CC0000"/>
              </a:buClr>
              <a:buSzPts val="13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1009650" y="1052736"/>
            <a:ext cx="7124700" cy="114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4000" b="0" i="0" u="none" strike="noStrike" cap="none">
                <a:solidFill>
                  <a:srgbClr val="C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chemeClr val="dk2"/>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chemeClr val="dk2"/>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chemeClr val="dk2"/>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chemeClr val="dk2"/>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chemeClr val="dk2"/>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chemeClr val="dk2"/>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chemeClr val="dk2"/>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chemeClr val="dk2"/>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mp.csuc.ca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guiesbibtic.upf.edu/ld.php?content_id=31007858" TargetMode="External"/><Relationship Id="rId4" Type="http://schemas.openxmlformats.org/officeDocument/2006/relationships/hyperlink" Target="https://youtu.be/8gKSePSVkpI"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cau.upf.edu/infobib" TargetMode="External"/><Relationship Id="rId3" Type="http://schemas.openxmlformats.org/officeDocument/2006/relationships/image" Target="../media/image12.jpg"/><Relationship Id="rId7" Type="http://schemas.openxmlformats.org/officeDocument/2006/relationships/hyperlink" Target="https://www.upf.edu/web/cau/biblioteca-informatic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guiesbibtic.upf.edu/data/bonespractiques" TargetMode="External"/><Relationship Id="rId5" Type="http://schemas.openxmlformats.org/officeDocument/2006/relationships/hyperlink" Target="https://guiesbibtic.upf.edu/data/pgd" TargetMode="External"/><Relationship Id="rId4" Type="http://schemas.openxmlformats.org/officeDocument/2006/relationships/hyperlink" Target="https://guiesbibtic.upf.edu/data/dades" TargetMode="External"/><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uiesbibtic.upf.edu/acces-obert/descompt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oaj.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v2.sherpa.ac.uk/romeo/" TargetMode="External"/><Relationship Id="rId4" Type="http://schemas.openxmlformats.org/officeDocument/2006/relationships/hyperlink" Target="http://www.sherpa.ac.uk/romeo/PaidOA.php"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guiesbibtic.upf.edu/publicar-revistes-cientifiques/versions-acces-obert" TargetMode="External"/><Relationship Id="rId7" Type="http://schemas.openxmlformats.org/officeDocument/2006/relationships/hyperlink" Target="https://www.upf.edu/web/cau/biblioteca-informatic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cau.upf.edu/infobib" TargetMode="Externa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roducciocientifica.upf.edu/"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jpg"/><Relationship Id="rId7" Type="http://schemas.openxmlformats.org/officeDocument/2006/relationships/hyperlink" Target="http://cau.upf.edu/infobib"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upf.edu/web/cau/biblioteca-informatica" TargetMode="External"/><Relationship Id="rId5" Type="http://schemas.openxmlformats.org/officeDocument/2006/relationships/hyperlink" Target="https://guiesbibtic.upf.edu/ppc/videos" TargetMode="External"/><Relationship Id="rId4" Type="http://schemas.openxmlformats.org/officeDocument/2006/relationships/hyperlink" Target="https://guiesbibtic.upf.edu/ppc/"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uiesbibtic.upf.edu/data/pg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iencia.gob.es/stfls/MICINN/Ayudas/PE_2017_2020/PE_Orientada_Retos_Sociedad/FICHEROS/Proyectos_IDI_Retos_Investigacion/Instrucciones_para_rellenar_la_memoria_CT_coordinados_2020.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uiesbibtic.upf.edu/ld.php?content_id=3100785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guiesbibtic.upf.edu/data/pgd"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dmp.csuc.cat/" TargetMode="External"/><Relationship Id="rId7" Type="http://schemas.openxmlformats.org/officeDocument/2006/relationships/hyperlink" Target="http://www.youtube.com/watch?v=51FHtJN_0WQ"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youtu.be/51FHtJN_0WQ" TargetMode="External"/><Relationship Id="rId4" Type="http://schemas.openxmlformats.org/officeDocument/2006/relationships/hyperlink" Target="https://guiesbibtic.upf.edu/data/pg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fairsharing.org/databases/" TargetMode="External"/><Relationship Id="rId3" Type="http://schemas.openxmlformats.org/officeDocument/2006/relationships/hyperlink" Target="http://repositori.upf.edu" TargetMode="External"/><Relationship Id="rId7" Type="http://schemas.openxmlformats.org/officeDocument/2006/relationships/hyperlink" Target="https://www.re3data.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hyperlink" Target="mailto:repositori@upf.edu" TargetMode="External"/><Relationship Id="rId4" Type="http://schemas.openxmlformats.org/officeDocument/2006/relationships/hyperlink" Target="https://guiesbibtic.upf.edu/data/dades-rep#s-lg-box-wrapper-12250022" TargetMode="External"/><Relationship Id="rId9" Type="http://schemas.openxmlformats.org/officeDocument/2006/relationships/hyperlink" Target="https://repositoryfinder.datacit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
        <p:cNvGrpSpPr/>
        <p:nvPr/>
      </p:nvGrpSpPr>
      <p:grpSpPr>
        <a:xfrm>
          <a:off x="0" y="0"/>
          <a:ext cx="0" cy="0"/>
          <a:chOff x="0" y="0"/>
          <a:chExt cx="0" cy="0"/>
        </a:xfrm>
      </p:grpSpPr>
      <p:sp>
        <p:nvSpPr>
          <p:cNvPr id="52" name="Google Shape;52;p1"/>
          <p:cNvSpPr txBox="1"/>
          <p:nvPr/>
        </p:nvSpPr>
        <p:spPr>
          <a:xfrm>
            <a:off x="755576" y="764704"/>
            <a:ext cx="7632848" cy="47397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ES" sz="2800" b="0" i="0" u="none" strike="noStrike" cap="none">
                <a:solidFill>
                  <a:srgbClr val="C00000"/>
                </a:solidFill>
                <a:latin typeface="Verdana"/>
                <a:ea typeface="Verdana"/>
                <a:cs typeface="Verdana"/>
                <a:sym typeface="Verdana"/>
              </a:rPr>
              <a:t>Projectes Plan Estatal</a:t>
            </a:r>
            <a:endParaRPr sz="105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C00000"/>
              </a:solidFill>
              <a:latin typeface="Verdana"/>
              <a:ea typeface="Verdana"/>
              <a:cs typeface="Verdana"/>
              <a:sym typeface="Verdana"/>
            </a:endParaRPr>
          </a:p>
          <a:p>
            <a:pPr marL="0" marR="0" lvl="0" indent="0" algn="ctr" rtl="0">
              <a:lnSpc>
                <a:spcPct val="100000"/>
              </a:lnSpc>
              <a:spcBef>
                <a:spcPts val="0"/>
              </a:spcBef>
              <a:spcAft>
                <a:spcPts val="0"/>
              </a:spcAft>
              <a:buNone/>
            </a:pPr>
            <a:r>
              <a:rPr lang="es-ES" sz="4000" b="0" i="0" u="none" strike="noStrike" cap="none">
                <a:solidFill>
                  <a:srgbClr val="C00000"/>
                </a:solidFill>
                <a:latin typeface="Verdana"/>
                <a:ea typeface="Verdana"/>
                <a:cs typeface="Verdana"/>
                <a:sym typeface="Verdana"/>
              </a:rPr>
              <a:t>Pla de Gestió de Dades Accés obert </a:t>
            </a:r>
            <a:endParaRPr/>
          </a:p>
          <a:p>
            <a:pPr marL="0" marR="0" lvl="0" indent="0" algn="ctr" rtl="0">
              <a:lnSpc>
                <a:spcPct val="100000"/>
              </a:lnSpc>
              <a:spcBef>
                <a:spcPts val="0"/>
              </a:spcBef>
              <a:spcAft>
                <a:spcPts val="0"/>
              </a:spcAft>
              <a:buNone/>
            </a:pPr>
            <a:r>
              <a:rPr lang="es-ES" sz="4000" b="0" i="0" u="none" strike="noStrike" cap="none">
                <a:solidFill>
                  <a:srgbClr val="C00000"/>
                </a:solidFill>
                <a:latin typeface="Verdana"/>
                <a:ea typeface="Verdana"/>
                <a:cs typeface="Verdana"/>
                <a:sym typeface="Verdana"/>
              </a:rPr>
              <a:t> Currículum Vitae</a:t>
            </a:r>
            <a:endParaRPr/>
          </a:p>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C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a:solidFill>
                  <a:srgbClr val="C00000"/>
                </a:solidFill>
                <a:latin typeface="Verdana"/>
                <a:ea typeface="Verdana"/>
                <a:cs typeface="Verdana"/>
                <a:sym typeface="Verdana"/>
              </a:rPr>
              <a:t>Biblioteca / CRAI</a:t>
            </a:r>
            <a:endParaRPr sz="2400" b="0" i="0" u="none" strike="noStrike" cap="none">
              <a:solidFill>
                <a:srgbClr val="C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rgbClr val="C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rgbClr val="C00000"/>
                </a:solidFill>
                <a:latin typeface="Verdana"/>
                <a:ea typeface="Verdana"/>
                <a:cs typeface="Verdana"/>
                <a:sym typeface="Verdana"/>
              </a:rPr>
              <a:t>Novembre 2020</a:t>
            </a:r>
            <a:endParaRPr sz="1800" b="0" i="0" u="none" strike="noStrike" cap="none">
              <a:solidFill>
                <a:srgbClr val="000000"/>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1567542" y="438404"/>
            <a:ext cx="5604588" cy="50087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a:t>PGD: resum</a:t>
            </a:r>
            <a:endParaRPr/>
          </a:p>
        </p:txBody>
      </p:sp>
      <p:sp>
        <p:nvSpPr>
          <p:cNvPr id="117" name="Google Shape;117;p16"/>
          <p:cNvSpPr txBox="1"/>
          <p:nvPr/>
        </p:nvSpPr>
        <p:spPr>
          <a:xfrm>
            <a:off x="715347" y="1324946"/>
            <a:ext cx="8024326" cy="5831533"/>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s-ES" sz="2000" b="0" i="0" u="none" strike="noStrike" cap="none">
                <a:solidFill>
                  <a:schemeClr val="dk1"/>
                </a:solidFill>
                <a:latin typeface="Arial"/>
                <a:ea typeface="Arial"/>
                <a:cs typeface="Arial"/>
                <a:sym typeface="Arial"/>
              </a:rPr>
              <a:t>Per a elaborar el PGD de la memòria tècnica disposeu dels recursos següents:</a:t>
            </a:r>
            <a:endParaRPr/>
          </a:p>
          <a:p>
            <a:pPr marL="0" marR="0" lvl="0" indent="0" algn="l" rtl="0">
              <a:lnSpc>
                <a:spcPct val="115000"/>
              </a:lnSpc>
              <a:spcBef>
                <a:spcPts val="0"/>
              </a:spcBef>
              <a:spcAft>
                <a:spcPts val="0"/>
              </a:spcAft>
              <a:buNone/>
            </a:pPr>
            <a:endParaRPr sz="2000" b="0" i="0" u="none" strike="noStrike" cap="none">
              <a:solidFill>
                <a:schemeClr val="dk1"/>
              </a:solidFill>
              <a:latin typeface="Arial"/>
              <a:ea typeface="Arial"/>
              <a:cs typeface="Arial"/>
              <a:sym typeface="Arial"/>
            </a:endParaRPr>
          </a:p>
          <a:p>
            <a:pPr marL="457200" marR="0" lvl="0" indent="-311150" algn="l" rtl="0">
              <a:lnSpc>
                <a:spcPct val="115000"/>
              </a:lnSpc>
              <a:spcBef>
                <a:spcPts val="0"/>
              </a:spcBef>
              <a:spcAft>
                <a:spcPts val="0"/>
              </a:spcAft>
              <a:buClr>
                <a:schemeClr val="dk1"/>
              </a:buClr>
              <a:buSzPts val="1300"/>
              <a:buFont typeface="Arial"/>
              <a:buChar char="-"/>
            </a:pPr>
            <a:r>
              <a:rPr lang="es-ES" sz="1800" b="0" i="0" u="sng" strike="noStrike" cap="none">
                <a:solidFill>
                  <a:srgbClr val="1155CC"/>
                </a:solidFill>
                <a:latin typeface="Arial"/>
                <a:ea typeface="Arial"/>
                <a:cs typeface="Arial"/>
                <a:sym typeface="Arial"/>
                <a:hlinkClick r:id="rId3">
                  <a:extLst>
                    <a:ext uri="{A12FA001-AC4F-418D-AE19-62706E023703}">
                      <ahyp:hlinkClr xmlns:ahyp="http://schemas.microsoft.com/office/drawing/2018/hyperlinkcolor" xmlns="" val="tx"/>
                    </a:ext>
                  </a:extLst>
                </a:hlinkClick>
              </a:rPr>
              <a:t>eiNaDMP</a:t>
            </a:r>
            <a:r>
              <a:rPr lang="es-ES" sz="1800" b="0" i="0" u="none" strike="noStrike" cap="none">
                <a:solidFill>
                  <a:schemeClr val="dk1"/>
                </a:solidFill>
                <a:latin typeface="Arial"/>
                <a:ea typeface="Arial"/>
                <a:cs typeface="Arial"/>
                <a:sym typeface="Arial"/>
              </a:rPr>
              <a:t>: eina en línia que permet redactar i elaborar el PGD i exportar el resultat en format word. Cal seleccionar la plantilla i </a:t>
            </a:r>
            <a:r>
              <a:rPr lang="es-ES" sz="1800" b="0" i="1" u="none" strike="noStrike" cap="none">
                <a:solidFill>
                  <a:schemeClr val="dk1"/>
                </a:solidFill>
                <a:latin typeface="Arial"/>
                <a:ea typeface="Arial"/>
                <a:cs typeface="Arial"/>
                <a:sym typeface="Arial"/>
              </a:rPr>
              <a:t>guidance</a:t>
            </a:r>
            <a:r>
              <a:rPr lang="es-ES" sz="1800" b="0" i="0" u="none" strike="noStrike" cap="none">
                <a:solidFill>
                  <a:schemeClr val="dk1"/>
                </a:solidFill>
                <a:latin typeface="Arial"/>
                <a:ea typeface="Arial"/>
                <a:cs typeface="Arial"/>
                <a:sym typeface="Arial"/>
              </a:rPr>
              <a:t> H2020 per obtenir les especificacions de la UPF i la llengua del PGD en anglès. </a:t>
            </a:r>
            <a:r>
              <a:rPr lang="es-ES" sz="1800" b="0" i="0" u="sng" strike="noStrike" cap="none">
                <a:solidFill>
                  <a:srgbClr val="1155CC"/>
                </a:solidFill>
                <a:latin typeface="Arial"/>
                <a:ea typeface="Arial"/>
                <a:cs typeface="Arial"/>
                <a:sym typeface="Arial"/>
                <a:hlinkClick r:id="rId4">
                  <a:extLst>
                    <a:ext uri="{A12FA001-AC4F-418D-AE19-62706E023703}">
                      <ahyp:hlinkClr xmlns:ahyp="http://schemas.microsoft.com/office/drawing/2018/hyperlinkcolor" xmlns="" val="tx"/>
                    </a:ext>
                  </a:extLst>
                </a:hlinkClick>
              </a:rPr>
              <a:t>Vídeo</a:t>
            </a:r>
            <a:r>
              <a:rPr lang="es-ES" sz="1800" b="0" i="0" u="none" strike="noStrike" cap="none">
                <a:solidFill>
                  <a:schemeClr val="dk1"/>
                </a:solidFill>
                <a:latin typeface="Arial"/>
                <a:ea typeface="Arial"/>
                <a:cs typeface="Arial"/>
                <a:sym typeface="Arial"/>
              </a:rPr>
              <a:t> explicatiu</a:t>
            </a:r>
            <a:br>
              <a:rPr lang="es-E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457200" marR="0" lvl="0" indent="-311150" algn="l" rtl="0">
              <a:lnSpc>
                <a:spcPct val="115000"/>
              </a:lnSpc>
              <a:spcBef>
                <a:spcPts val="0"/>
              </a:spcBef>
              <a:spcAft>
                <a:spcPts val="0"/>
              </a:spcAft>
              <a:buClr>
                <a:schemeClr val="dk1"/>
              </a:buClr>
              <a:buSzPts val="1300"/>
              <a:buFont typeface="Arial"/>
              <a:buChar char="-"/>
            </a:pPr>
            <a:r>
              <a:rPr lang="es-ES" sz="1800" b="0" i="0" u="sng" strike="noStrike" cap="none">
                <a:solidFill>
                  <a:srgbClr val="1155CC"/>
                </a:solidFill>
                <a:latin typeface="Arial"/>
                <a:ea typeface="Arial"/>
                <a:cs typeface="Arial"/>
                <a:sym typeface="Arial"/>
                <a:hlinkClick r:id="rId5">
                  <a:extLst>
                    <a:ext uri="{A12FA001-AC4F-418D-AE19-62706E023703}">
                      <ahyp:hlinkClr xmlns:ahyp="http://schemas.microsoft.com/office/drawing/2018/hyperlinkcolor" xmlns="" val="tx"/>
                    </a:ext>
                  </a:extLst>
                </a:hlinkClick>
              </a:rPr>
              <a:t>plantilla</a:t>
            </a:r>
            <a:r>
              <a:rPr lang="es-ES" sz="1800" b="0" i="0" u="none" strike="noStrike" cap="none">
                <a:solidFill>
                  <a:schemeClr val="dk1"/>
                </a:solidFill>
                <a:latin typeface="Arial"/>
                <a:ea typeface="Arial"/>
                <a:cs typeface="Arial"/>
                <a:sym typeface="Arial"/>
              </a:rPr>
              <a:t> en format word que inclou el mateix text i exemples que l’eiNaDMP</a:t>
            </a:r>
            <a:endParaRPr sz="18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None/>
            </a:pP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s-ES" sz="2000" b="0" i="0" u="none" strike="noStrike" cap="none">
                <a:solidFill>
                  <a:schemeClr val="dk1"/>
                </a:solidFill>
                <a:latin typeface="Arial"/>
                <a:ea typeface="Arial"/>
                <a:cs typeface="Arial"/>
                <a:sym typeface="Arial"/>
              </a:rPr>
              <a:t>La convocatòria explica de manera genèrica les característiques d’aquest PGD. Us aconsellem seguir la plantilla de PGD dels projectes H2020 que es basa en el model de dades FAIR, està en anglès i conté les concrecions i exemples de la UPF. </a:t>
            </a:r>
            <a:endParaRPr/>
          </a:p>
          <a:p>
            <a:pPr marL="0" marR="0" lvl="0" indent="0" algn="l" rtl="0">
              <a:lnSpc>
                <a:spcPct val="115000"/>
              </a:lnSpc>
              <a:spcBef>
                <a:spcPts val="0"/>
              </a:spcBef>
              <a:spcAft>
                <a:spcPts val="0"/>
              </a:spcAft>
              <a:buNone/>
            </a:pP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endParaRPr sz="2000" b="0" i="0" u="none" strike="noStrike" cap="none">
              <a:solidFill>
                <a:srgbClr val="0C0C0C"/>
              </a:solidFill>
              <a:highlight>
                <a:srgbClr val="FFFFFF"/>
              </a:highlight>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7" descr="shutterstock_19393759.jpg"/>
          <p:cNvPicPr preferRelativeResize="0"/>
          <p:nvPr/>
        </p:nvPicPr>
        <p:blipFill rotWithShape="1">
          <a:blip r:embed="rId3">
            <a:alphaModFix/>
          </a:blip>
          <a:srcRect/>
          <a:stretch/>
        </p:blipFill>
        <p:spPr>
          <a:xfrm>
            <a:off x="611560" y="3356992"/>
            <a:ext cx="2016224" cy="2016224"/>
          </a:xfrm>
          <a:prstGeom prst="rect">
            <a:avLst/>
          </a:prstGeom>
          <a:noFill/>
          <a:ln>
            <a:noFill/>
          </a:ln>
        </p:spPr>
      </p:pic>
      <p:sp>
        <p:nvSpPr>
          <p:cNvPr id="124" name="Google Shape;124;p17"/>
          <p:cNvSpPr txBox="1">
            <a:spLocks noGrp="1"/>
          </p:cNvSpPr>
          <p:nvPr>
            <p:ph type="body" idx="1"/>
          </p:nvPr>
        </p:nvSpPr>
        <p:spPr>
          <a:xfrm>
            <a:off x="395536" y="1156996"/>
            <a:ext cx="7990656" cy="4720276"/>
          </a:xfrm>
          <a:prstGeom prst="rect">
            <a:avLst/>
          </a:prstGeom>
          <a:noFill/>
          <a:ln>
            <a:noFill/>
          </a:ln>
        </p:spPr>
        <p:txBody>
          <a:bodyPr spcFirstLastPara="1" wrap="square" lIns="91425" tIns="45700" rIns="91425" bIns="45700" anchor="t" anchorCtr="0">
            <a:noAutofit/>
          </a:bodyPr>
          <a:lstStyle/>
          <a:p>
            <a:pPr marL="914400" lvl="2" indent="0" algn="l" rtl="0">
              <a:lnSpc>
                <a:spcPct val="100000"/>
              </a:lnSpc>
              <a:spcBef>
                <a:spcPts val="1200"/>
              </a:spcBef>
              <a:spcAft>
                <a:spcPts val="0"/>
              </a:spcAft>
              <a:buSzPts val="2200"/>
              <a:buNone/>
            </a:pPr>
            <a:r>
              <a:rPr lang="es-ES" sz="2400">
                <a:solidFill>
                  <a:schemeClr val="dk1"/>
                </a:solidFill>
                <a:latin typeface="Arial"/>
                <a:ea typeface="Arial"/>
                <a:cs typeface="Arial"/>
                <a:sym typeface="Arial"/>
              </a:rPr>
              <a:t>A la guia de </a:t>
            </a:r>
            <a:r>
              <a:rPr lang="es-ES" sz="2400" u="sng">
                <a:solidFill>
                  <a:srgbClr val="1155CC"/>
                </a:solidFill>
                <a:latin typeface="Arial"/>
                <a:ea typeface="Arial"/>
                <a:cs typeface="Arial"/>
                <a:sym typeface="Arial"/>
                <a:hlinkClick r:id="rId4">
                  <a:extLst>
                    <a:ext uri="{A12FA001-AC4F-418D-AE19-62706E023703}">
                      <ahyp:hlinkClr xmlns:ahyp="http://schemas.microsoft.com/office/drawing/2018/hyperlinkcolor" xmlns="" val="tx"/>
                    </a:ext>
                  </a:extLst>
                </a:hlinkClick>
              </a:rPr>
              <a:t>Gestió de dades de recerca</a:t>
            </a:r>
            <a:r>
              <a:rPr lang="es-ES" sz="2400">
                <a:solidFill>
                  <a:schemeClr val="dk1"/>
                </a:solidFill>
                <a:latin typeface="Arial"/>
                <a:ea typeface="Arial"/>
                <a:cs typeface="Arial"/>
                <a:sym typeface="Arial"/>
              </a:rPr>
              <a:t> podeu trobar més informació sobre </a:t>
            </a:r>
            <a:r>
              <a:rPr lang="es-ES" sz="2400" u="sng">
                <a:solidFill>
                  <a:srgbClr val="1155CC"/>
                </a:solidFill>
                <a:latin typeface="Arial"/>
                <a:ea typeface="Arial"/>
                <a:cs typeface="Arial"/>
                <a:sym typeface="Arial"/>
                <a:hlinkClick r:id="rId5">
                  <a:extLst>
                    <a:ext uri="{A12FA001-AC4F-418D-AE19-62706E023703}">
                      <ahyp:hlinkClr xmlns:ahyp="http://schemas.microsoft.com/office/drawing/2018/hyperlinkcolor" xmlns="" val="tx"/>
                    </a:ext>
                  </a:extLst>
                </a:hlinkClick>
              </a:rPr>
              <a:t>com elaborar un PGD</a:t>
            </a:r>
            <a:r>
              <a:rPr lang="es-ES" sz="2400">
                <a:solidFill>
                  <a:schemeClr val="dk1"/>
                </a:solidFill>
                <a:latin typeface="Arial"/>
                <a:ea typeface="Arial"/>
                <a:cs typeface="Arial"/>
                <a:sym typeface="Arial"/>
              </a:rPr>
              <a:t>, exemples i </a:t>
            </a:r>
            <a:r>
              <a:rPr lang="es-ES" sz="2400" u="sng">
                <a:solidFill>
                  <a:srgbClr val="1155CC"/>
                </a:solidFill>
                <a:latin typeface="Arial"/>
                <a:ea typeface="Arial"/>
                <a:cs typeface="Arial"/>
                <a:sym typeface="Arial"/>
                <a:hlinkClick r:id="rId6">
                  <a:extLst>
                    <a:ext uri="{A12FA001-AC4F-418D-AE19-62706E023703}">
                      <ahyp:hlinkClr xmlns:ahyp="http://schemas.microsoft.com/office/drawing/2018/hyperlinkcolor" xmlns="" val="tx"/>
                    </a:ext>
                  </a:extLst>
                </a:hlinkClick>
              </a:rPr>
              <a:t>bones pràctiques</a:t>
            </a:r>
            <a:endParaRPr sz="2400">
              <a:solidFill>
                <a:schemeClr val="dk1"/>
              </a:solidFill>
              <a:latin typeface="Arial"/>
              <a:ea typeface="Arial"/>
              <a:cs typeface="Arial"/>
              <a:sym typeface="Arial"/>
            </a:endParaRPr>
          </a:p>
          <a:p>
            <a:pPr marL="1371600" lvl="3" indent="0" algn="l" rtl="0">
              <a:lnSpc>
                <a:spcPct val="100000"/>
              </a:lnSpc>
              <a:spcBef>
                <a:spcPts val="1200"/>
              </a:spcBef>
              <a:spcAft>
                <a:spcPts val="0"/>
              </a:spcAft>
              <a:buSzPts val="2000"/>
              <a:buNone/>
            </a:pPr>
            <a:endParaRPr>
              <a:solidFill>
                <a:schemeClr val="dk1"/>
              </a:solidFill>
              <a:latin typeface="Arial"/>
              <a:ea typeface="Arial"/>
              <a:cs typeface="Arial"/>
              <a:sym typeface="Arial"/>
            </a:endParaRPr>
          </a:p>
          <a:p>
            <a:pPr marL="1828800" lvl="4" indent="0" algn="l" rtl="0">
              <a:lnSpc>
                <a:spcPct val="100000"/>
              </a:lnSpc>
              <a:spcBef>
                <a:spcPts val="1200"/>
              </a:spcBef>
              <a:spcAft>
                <a:spcPts val="0"/>
              </a:spcAft>
              <a:buSzPts val="2000"/>
              <a:buNone/>
            </a:pPr>
            <a:r>
              <a:rPr lang="es-ES" sz="2600">
                <a:solidFill>
                  <a:schemeClr val="dk1"/>
                </a:solidFill>
                <a:latin typeface="Arial"/>
                <a:ea typeface="Arial"/>
                <a:cs typeface="Arial"/>
                <a:sym typeface="Arial"/>
              </a:rPr>
              <a:t>	</a:t>
            </a:r>
            <a:r>
              <a:rPr lang="es-ES" sz="2600">
                <a:latin typeface="Arial"/>
                <a:ea typeface="Arial"/>
                <a:cs typeface="Arial"/>
                <a:sym typeface="Arial"/>
              </a:rPr>
              <a:t>Podeu adreçar les consultes </a:t>
            </a:r>
            <a:r>
              <a:rPr lang="es-ES" sz="2600">
                <a:solidFill>
                  <a:schemeClr val="dk1"/>
                </a:solidFill>
                <a:latin typeface="Arial"/>
                <a:ea typeface="Arial"/>
                <a:cs typeface="Arial"/>
                <a:sym typeface="Arial"/>
              </a:rPr>
              <a:t>a: </a:t>
            </a:r>
            <a:endParaRPr sz="2600"/>
          </a:p>
        </p:txBody>
      </p:sp>
      <p:sp>
        <p:nvSpPr>
          <p:cNvPr id="125" name="Google Shape;125;p17"/>
          <p:cNvSpPr txBox="1"/>
          <p:nvPr/>
        </p:nvSpPr>
        <p:spPr>
          <a:xfrm>
            <a:off x="3025890" y="4715315"/>
            <a:ext cx="468052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ES" sz="2400" b="0" i="0"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xmlns="" val="tx"/>
                    </a:ext>
                  </a:extLst>
                </a:hlinkClick>
              </a:rPr>
              <a:t>CAU de Biblioteca i Informàtica</a:t>
            </a:r>
            <a:endParaRPr sz="2400" b="0" i="0" u="none" strike="noStrike" cap="none">
              <a:solidFill>
                <a:srgbClr val="FF0000"/>
              </a:solidFill>
              <a:latin typeface="Arial"/>
              <a:ea typeface="Arial"/>
              <a:cs typeface="Arial"/>
              <a:sym typeface="Arial"/>
            </a:endParaRPr>
          </a:p>
        </p:txBody>
      </p:sp>
      <p:sp>
        <p:nvSpPr>
          <p:cNvPr id="126" name="Google Shape;126;p17"/>
          <p:cNvSpPr txBox="1">
            <a:spLocks noGrp="1"/>
          </p:cNvSpPr>
          <p:nvPr>
            <p:ph type="title"/>
          </p:nvPr>
        </p:nvSpPr>
        <p:spPr>
          <a:xfrm>
            <a:off x="1567542" y="438404"/>
            <a:ext cx="5604588" cy="50087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a:t>PGD: més informació</a:t>
            </a:r>
            <a:endParaRPr/>
          </a:p>
        </p:txBody>
      </p:sp>
      <p:pic>
        <p:nvPicPr>
          <p:cNvPr id="127" name="Google Shape;127;p17">
            <a:hlinkClick r:id="rId8"/>
          </p:cNvPr>
          <p:cNvPicPr preferRelativeResize="0"/>
          <p:nvPr/>
        </p:nvPicPr>
        <p:blipFill rotWithShape="1">
          <a:blip r:embed="rId9">
            <a:alphaModFix/>
          </a:blip>
          <a:srcRect/>
          <a:stretch/>
        </p:blipFill>
        <p:spPr>
          <a:xfrm>
            <a:off x="4068147" y="3807421"/>
            <a:ext cx="2784680" cy="66918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title"/>
          </p:nvPr>
        </p:nvSpPr>
        <p:spPr>
          <a:xfrm>
            <a:off x="3023117" y="332656"/>
            <a:ext cx="4615543" cy="84300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a:t>Accés obert</a:t>
            </a:r>
            <a:endParaRPr/>
          </a:p>
        </p:txBody>
      </p:sp>
      <p:pic>
        <p:nvPicPr>
          <p:cNvPr id="133" name="Google Shape;133;p18" descr="Hacia un acceso abierto por defecto, nueva publicación FECYT"/>
          <p:cNvPicPr preferRelativeResize="0"/>
          <p:nvPr/>
        </p:nvPicPr>
        <p:blipFill rotWithShape="1">
          <a:blip r:embed="rId3">
            <a:alphaModFix/>
          </a:blip>
          <a:srcRect/>
          <a:stretch/>
        </p:blipFill>
        <p:spPr>
          <a:xfrm>
            <a:off x="2649894" y="2314810"/>
            <a:ext cx="3439885" cy="222837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txBox="1">
            <a:spLocks noGrp="1"/>
          </p:cNvSpPr>
          <p:nvPr>
            <p:ph type="body" idx="1"/>
          </p:nvPr>
        </p:nvSpPr>
        <p:spPr>
          <a:xfrm>
            <a:off x="539552" y="1521296"/>
            <a:ext cx="8136904" cy="5076056"/>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None/>
            </a:pPr>
            <a:r>
              <a:rPr lang="es-ES" sz="3000"/>
              <a:t>	</a:t>
            </a:r>
            <a:r>
              <a:rPr lang="es-ES" sz="2400">
                <a:latin typeface="Arial"/>
                <a:ea typeface="Arial"/>
                <a:cs typeface="Arial"/>
                <a:sym typeface="Arial"/>
              </a:rPr>
              <a:t>És obligatori que els beneficiaris dipositin en un repositori en obert, les publicacions científiques que s’elaborin com a resultat de la investigació finançada:</a:t>
            </a:r>
            <a:endParaRPr/>
          </a:p>
          <a:p>
            <a:pPr marL="914400" lvl="1" indent="-393700" algn="l" rtl="0">
              <a:lnSpc>
                <a:spcPct val="100000"/>
              </a:lnSpc>
              <a:spcBef>
                <a:spcPts val="520"/>
              </a:spcBef>
              <a:spcAft>
                <a:spcPts val="0"/>
              </a:spcAft>
              <a:buSzPts val="2400"/>
              <a:buChar char="–"/>
            </a:pPr>
            <a:r>
              <a:rPr lang="es-ES" sz="2400">
                <a:latin typeface="Arial"/>
                <a:ea typeface="Arial"/>
                <a:cs typeface="Arial"/>
                <a:sym typeface="Arial"/>
              </a:rPr>
              <a:t>articles de revista</a:t>
            </a:r>
            <a:endParaRPr/>
          </a:p>
          <a:p>
            <a:pPr marL="914400" lvl="1" indent="-393700" algn="l" rtl="0">
              <a:lnSpc>
                <a:spcPct val="100000"/>
              </a:lnSpc>
              <a:spcBef>
                <a:spcPts val="520"/>
              </a:spcBef>
              <a:spcAft>
                <a:spcPts val="0"/>
              </a:spcAft>
              <a:buSzPts val="2400"/>
              <a:buChar char="–"/>
            </a:pPr>
            <a:r>
              <a:rPr lang="es-ES" sz="2400">
                <a:latin typeface="Arial"/>
                <a:ea typeface="Arial"/>
                <a:cs typeface="Arial"/>
                <a:sym typeface="Arial"/>
              </a:rPr>
              <a:t>termini màxim: 6/12 mesos</a:t>
            </a:r>
            <a:endParaRPr sz="2400">
              <a:latin typeface="Arial"/>
              <a:ea typeface="Arial"/>
              <a:cs typeface="Arial"/>
              <a:sym typeface="Arial"/>
            </a:endParaRPr>
          </a:p>
          <a:p>
            <a:pPr marL="520700" lvl="1" indent="0" algn="l" rtl="0">
              <a:lnSpc>
                <a:spcPct val="100000"/>
              </a:lnSpc>
              <a:spcBef>
                <a:spcPts val="520"/>
              </a:spcBef>
              <a:spcAft>
                <a:spcPts val="0"/>
              </a:spcAft>
              <a:buSzPts val="2400"/>
              <a:buNone/>
            </a:pPr>
            <a:r>
              <a:rPr lang="es-ES" sz="2400">
                <a:latin typeface="Arial"/>
                <a:ea typeface="Arial"/>
                <a:cs typeface="Arial"/>
                <a:sym typeface="Arial"/>
              </a:rPr>
              <a:t/>
            </a:r>
            <a:br>
              <a:rPr lang="es-ES" sz="2400">
                <a:latin typeface="Arial"/>
                <a:ea typeface="Arial"/>
                <a:cs typeface="Arial"/>
                <a:sym typeface="Arial"/>
              </a:rPr>
            </a:br>
            <a:r>
              <a:rPr lang="es-ES" sz="2000" i="1">
                <a:latin typeface="Arial"/>
                <a:ea typeface="Arial"/>
                <a:cs typeface="Arial"/>
                <a:sym typeface="Arial"/>
              </a:rPr>
              <a:t>Obligaciones de las entidades beneficiarias</a:t>
            </a:r>
            <a:r>
              <a:rPr lang="es-ES" sz="2400" i="1">
                <a:latin typeface="Arial"/>
                <a:ea typeface="Arial"/>
                <a:cs typeface="Arial"/>
                <a:sym typeface="Arial"/>
              </a:rPr>
              <a:t> </a:t>
            </a:r>
            <a:r>
              <a:rPr lang="es-ES" sz="2000" i="1">
                <a:latin typeface="Arial"/>
                <a:ea typeface="Arial"/>
                <a:cs typeface="Arial"/>
                <a:sym typeface="Arial"/>
              </a:rPr>
              <a:t>(Artículo 19, punto 2):</a:t>
            </a:r>
            <a:r>
              <a:rPr lang="es-ES" sz="2400">
                <a:latin typeface="Arial"/>
                <a:ea typeface="Arial"/>
                <a:cs typeface="Arial"/>
                <a:sym typeface="Arial"/>
              </a:rPr>
              <a:t/>
            </a:r>
            <a:br>
              <a:rPr lang="es-ES" sz="2400">
                <a:latin typeface="Arial"/>
                <a:ea typeface="Arial"/>
                <a:cs typeface="Arial"/>
                <a:sym typeface="Arial"/>
              </a:rPr>
            </a:br>
            <a:r>
              <a:rPr lang="es-ES" sz="2400">
                <a:latin typeface="Arial"/>
                <a:ea typeface="Arial"/>
                <a:cs typeface="Arial"/>
                <a:sym typeface="Arial"/>
              </a:rPr>
              <a:t> </a:t>
            </a:r>
            <a:endParaRPr/>
          </a:p>
          <a:p>
            <a:pPr marL="609600" lvl="0" indent="-609600" algn="l" rtl="0">
              <a:lnSpc>
                <a:spcPct val="80000"/>
              </a:lnSpc>
              <a:spcBef>
                <a:spcPts val="0"/>
              </a:spcBef>
              <a:spcAft>
                <a:spcPts val="0"/>
              </a:spcAft>
              <a:buSzPts val="2600"/>
              <a:buFont typeface="Noto Sans Symbols"/>
              <a:buNone/>
            </a:pPr>
            <a:r>
              <a:rPr lang="es-ES" sz="1800">
                <a:latin typeface="Arial"/>
                <a:ea typeface="Arial"/>
                <a:cs typeface="Arial"/>
                <a:sym typeface="Arial"/>
              </a:rPr>
              <a:t>	“… las publicaciones científicas resultantes de la financiación otorgada al amparo de la presente convocatoria deberán estar disponibles en acceso abierto, de acuerdo con el artículo 37 de la Ley 14/2011, de 1 de junio.”</a:t>
            </a:r>
            <a:endParaRPr/>
          </a:p>
          <a:p>
            <a:pPr marL="609600" lvl="0" indent="-609600" algn="l" rtl="0">
              <a:lnSpc>
                <a:spcPct val="80000"/>
              </a:lnSpc>
              <a:spcBef>
                <a:spcPts val="0"/>
              </a:spcBef>
              <a:spcAft>
                <a:spcPts val="0"/>
              </a:spcAft>
              <a:buSzPts val="2600"/>
              <a:buFont typeface="Noto Sans Symbols"/>
              <a:buNone/>
            </a:pPr>
            <a:endParaRPr sz="1800"/>
          </a:p>
        </p:txBody>
      </p:sp>
      <p:sp>
        <p:nvSpPr>
          <p:cNvPr id="140" name="Google Shape;140;p19"/>
          <p:cNvSpPr txBox="1">
            <a:spLocks noGrp="1"/>
          </p:cNvSpPr>
          <p:nvPr>
            <p:ph type="title"/>
          </p:nvPr>
        </p:nvSpPr>
        <p:spPr>
          <a:xfrm>
            <a:off x="1259632" y="188640"/>
            <a:ext cx="7124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a:t>Accés obert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0"/>
          <p:cNvSpPr txBox="1">
            <a:spLocks noGrp="1"/>
          </p:cNvSpPr>
          <p:nvPr>
            <p:ph type="body" idx="1"/>
          </p:nvPr>
        </p:nvSpPr>
        <p:spPr>
          <a:xfrm>
            <a:off x="709126" y="1565920"/>
            <a:ext cx="7799565" cy="5292080"/>
          </a:xfrm>
          <a:prstGeom prst="rect">
            <a:avLst/>
          </a:prstGeom>
          <a:noFill/>
          <a:ln>
            <a:noFill/>
          </a:ln>
        </p:spPr>
        <p:txBody>
          <a:bodyPr spcFirstLastPara="1" wrap="square" lIns="91425" tIns="45700" rIns="91425" bIns="45700" anchor="t" anchorCtr="0">
            <a:noAutofit/>
          </a:bodyPr>
          <a:lstStyle/>
          <a:p>
            <a:pPr marL="609600" lvl="0" indent="-609600" algn="l" rtl="0">
              <a:lnSpc>
                <a:spcPct val="80000"/>
              </a:lnSpc>
              <a:spcBef>
                <a:spcPts val="0"/>
              </a:spcBef>
              <a:spcAft>
                <a:spcPts val="0"/>
              </a:spcAft>
              <a:buSzPts val="2600"/>
              <a:buFont typeface="Noto Sans Symbols"/>
              <a:buNone/>
            </a:pPr>
            <a:r>
              <a:rPr lang="es-ES" sz="2000">
                <a:latin typeface="Arial"/>
                <a:ea typeface="Arial"/>
                <a:cs typeface="Arial"/>
                <a:sym typeface="Arial"/>
              </a:rPr>
              <a:t>Els ajuts del Plan Estatal permeten incloure costos de publicació🡪</a:t>
            </a:r>
            <a:endParaRPr/>
          </a:p>
          <a:p>
            <a:pPr marL="609600" lvl="0" indent="-609600" algn="l" rtl="0">
              <a:lnSpc>
                <a:spcPct val="80000"/>
              </a:lnSpc>
              <a:spcBef>
                <a:spcPts val="0"/>
              </a:spcBef>
              <a:spcAft>
                <a:spcPts val="0"/>
              </a:spcAft>
              <a:buSzPts val="2600"/>
              <a:buFont typeface="Noto Sans Symbols"/>
              <a:buNone/>
            </a:pPr>
            <a:r>
              <a:rPr lang="es-ES" sz="2000">
                <a:solidFill>
                  <a:srgbClr val="C00000"/>
                </a:solidFill>
                <a:latin typeface="Arial"/>
                <a:ea typeface="Arial"/>
                <a:cs typeface="Arial"/>
                <a:sym typeface="Arial"/>
              </a:rPr>
              <a:t>Pagament d’APC </a:t>
            </a:r>
            <a:r>
              <a:rPr lang="es-ES" sz="2000">
                <a:solidFill>
                  <a:schemeClr val="dk1"/>
                </a:solidFill>
                <a:latin typeface="Arial"/>
                <a:ea typeface="Arial"/>
                <a:cs typeface="Arial"/>
                <a:sym typeface="Arial"/>
              </a:rPr>
              <a:t>(Article Processing Charges)</a:t>
            </a:r>
            <a:endParaRPr/>
          </a:p>
          <a:p>
            <a:pPr marL="609600" lvl="0" indent="-609600" algn="l" rtl="0">
              <a:lnSpc>
                <a:spcPct val="80000"/>
              </a:lnSpc>
              <a:spcBef>
                <a:spcPts val="0"/>
              </a:spcBef>
              <a:spcAft>
                <a:spcPts val="0"/>
              </a:spcAft>
              <a:buSzPts val="2600"/>
              <a:buFont typeface="Noto Sans Symbols"/>
              <a:buNone/>
            </a:pPr>
            <a:endParaRPr sz="2000">
              <a:solidFill>
                <a:schemeClr val="dk1"/>
              </a:solidFill>
              <a:latin typeface="Arial"/>
              <a:ea typeface="Arial"/>
              <a:cs typeface="Arial"/>
              <a:sym typeface="Arial"/>
            </a:endParaRPr>
          </a:p>
          <a:p>
            <a:pPr marL="609600" lvl="0" indent="-609600" algn="l" rtl="0">
              <a:lnSpc>
                <a:spcPct val="80000"/>
              </a:lnSpc>
              <a:spcBef>
                <a:spcPts val="0"/>
              </a:spcBef>
              <a:spcAft>
                <a:spcPts val="0"/>
              </a:spcAft>
              <a:buSzPts val="2600"/>
              <a:buChar char="•"/>
            </a:pPr>
            <a:r>
              <a:rPr lang="es-ES" sz="2000">
                <a:latin typeface="Arial"/>
                <a:ea typeface="Arial"/>
                <a:cs typeface="Arial"/>
                <a:sym typeface="Arial"/>
              </a:rPr>
              <a:t>El preu per publicar varia en funció de l'editor i de la publicació</a:t>
            </a:r>
            <a:endParaRPr sz="2000">
              <a:latin typeface="Arial"/>
              <a:ea typeface="Arial"/>
              <a:cs typeface="Arial"/>
              <a:sym typeface="Arial"/>
            </a:endParaRPr>
          </a:p>
          <a:p>
            <a:pPr marL="609600" lvl="0" indent="-609600" algn="l" rtl="0">
              <a:lnSpc>
                <a:spcPct val="80000"/>
              </a:lnSpc>
              <a:spcBef>
                <a:spcPts val="0"/>
              </a:spcBef>
              <a:spcAft>
                <a:spcPts val="0"/>
              </a:spcAft>
              <a:buSzPts val="2600"/>
              <a:buFont typeface="Noto Sans Symbols"/>
              <a:buNone/>
            </a:pPr>
            <a:endParaRPr sz="2000">
              <a:latin typeface="Arial"/>
              <a:ea typeface="Arial"/>
              <a:cs typeface="Arial"/>
              <a:sym typeface="Arial"/>
            </a:endParaRPr>
          </a:p>
          <a:p>
            <a:pPr marL="609600" lvl="0" indent="-609600" algn="l" rtl="0">
              <a:lnSpc>
                <a:spcPct val="80000"/>
              </a:lnSpc>
              <a:spcBef>
                <a:spcPts val="0"/>
              </a:spcBef>
              <a:spcAft>
                <a:spcPts val="0"/>
              </a:spcAft>
              <a:buSzPts val="2600"/>
              <a:buChar char="•"/>
            </a:pPr>
            <a:r>
              <a:rPr lang="es-ES" sz="2000">
                <a:latin typeface="Arial"/>
                <a:ea typeface="Arial"/>
                <a:cs typeface="Arial"/>
                <a:sym typeface="Arial"/>
              </a:rPr>
              <a:t>Consulteu els </a:t>
            </a:r>
            <a:r>
              <a:rPr lang="es-ES" sz="2000" u="sng">
                <a:solidFill>
                  <a:schemeClr val="hlink"/>
                </a:solidFill>
                <a:latin typeface="Arial"/>
                <a:ea typeface="Arial"/>
                <a:cs typeface="Arial"/>
                <a:sym typeface="Arial"/>
                <a:hlinkClick r:id="rId3"/>
              </a:rPr>
              <a:t>descomptes per publicar en accés obert</a:t>
            </a:r>
            <a:r>
              <a:rPr lang="es-ES" sz="2000">
                <a:latin typeface="Arial"/>
                <a:ea typeface="Arial"/>
                <a:cs typeface="Arial"/>
                <a:sym typeface="Arial"/>
              </a:rPr>
              <a:t> que ofereix la UPF</a:t>
            </a:r>
            <a:endParaRPr sz="2000" b="1">
              <a:solidFill>
                <a:srgbClr val="C00000"/>
              </a:solidFill>
              <a:latin typeface="Arial"/>
              <a:ea typeface="Arial"/>
              <a:cs typeface="Arial"/>
              <a:sym typeface="Arial"/>
            </a:endParaRPr>
          </a:p>
          <a:p>
            <a:pPr marL="609600" lvl="0" indent="-609600" algn="l" rtl="0">
              <a:lnSpc>
                <a:spcPct val="80000"/>
              </a:lnSpc>
              <a:spcBef>
                <a:spcPts val="0"/>
              </a:spcBef>
              <a:spcAft>
                <a:spcPts val="0"/>
              </a:spcAft>
              <a:buSzPts val="2600"/>
              <a:buFont typeface="Noto Sans Symbols"/>
              <a:buNone/>
            </a:pPr>
            <a:endParaRPr sz="2000">
              <a:latin typeface="Arial"/>
              <a:ea typeface="Arial"/>
              <a:cs typeface="Arial"/>
              <a:sym typeface="Arial"/>
            </a:endParaRPr>
          </a:p>
          <a:p>
            <a:pPr marL="609600" lvl="0" indent="-609600" algn="l" rtl="0">
              <a:lnSpc>
                <a:spcPct val="80000"/>
              </a:lnSpc>
              <a:spcBef>
                <a:spcPts val="0"/>
              </a:spcBef>
              <a:spcAft>
                <a:spcPts val="0"/>
              </a:spcAft>
              <a:buSzPts val="2600"/>
              <a:buFont typeface="Noto Sans Symbols"/>
              <a:buNone/>
            </a:pPr>
            <a:r>
              <a:rPr lang="es-ES" sz="2000">
                <a:latin typeface="Arial"/>
                <a:ea typeface="Arial"/>
                <a:cs typeface="Arial"/>
                <a:sym typeface="Arial"/>
              </a:rPr>
              <a:t>	</a:t>
            </a:r>
            <a:endParaRPr/>
          </a:p>
          <a:p>
            <a:pPr marL="609600" lvl="0" indent="-609600" algn="l" rtl="0">
              <a:lnSpc>
                <a:spcPct val="80000"/>
              </a:lnSpc>
              <a:spcBef>
                <a:spcPts val="0"/>
              </a:spcBef>
              <a:spcAft>
                <a:spcPts val="0"/>
              </a:spcAft>
              <a:buSzPts val="2600"/>
              <a:buFont typeface="Noto Sans Symbols"/>
              <a:buNone/>
            </a:pPr>
            <a:r>
              <a:rPr lang="es-ES" sz="2000">
                <a:latin typeface="Arial"/>
                <a:ea typeface="Arial"/>
                <a:cs typeface="Arial"/>
                <a:sym typeface="Arial"/>
              </a:rPr>
              <a:t>Conceptos susceptibles de ayuda </a:t>
            </a:r>
            <a:r>
              <a:rPr lang="es-ES" sz="1600">
                <a:latin typeface="Arial"/>
                <a:ea typeface="Arial"/>
                <a:cs typeface="Arial"/>
                <a:sym typeface="Arial"/>
              </a:rPr>
              <a:t>(Artículo 9, apartado 3, H): </a:t>
            </a:r>
            <a:endParaRPr sz="2000">
              <a:latin typeface="Arial"/>
              <a:ea typeface="Arial"/>
              <a:cs typeface="Arial"/>
              <a:sym typeface="Arial"/>
            </a:endParaRPr>
          </a:p>
          <a:p>
            <a:pPr marL="609600" lvl="0" indent="-609600" algn="just" rtl="0">
              <a:lnSpc>
                <a:spcPct val="80000"/>
              </a:lnSpc>
              <a:spcBef>
                <a:spcPts val="0"/>
              </a:spcBef>
              <a:spcAft>
                <a:spcPts val="0"/>
              </a:spcAft>
              <a:buSzPts val="2600"/>
              <a:buFont typeface="Noto Sans Symbols"/>
              <a:buNone/>
            </a:pPr>
            <a:endParaRPr sz="2000">
              <a:latin typeface="Arial"/>
              <a:ea typeface="Arial"/>
              <a:cs typeface="Arial"/>
              <a:sym typeface="Arial"/>
            </a:endParaRPr>
          </a:p>
          <a:p>
            <a:pPr marL="609600" lvl="0" indent="-609600" algn="just" rtl="0">
              <a:lnSpc>
                <a:spcPct val="80000"/>
              </a:lnSpc>
              <a:spcBef>
                <a:spcPts val="0"/>
              </a:spcBef>
              <a:spcAft>
                <a:spcPts val="0"/>
              </a:spcAft>
              <a:buSzPts val="2600"/>
              <a:buNone/>
            </a:pPr>
            <a:r>
              <a:rPr lang="es-ES" sz="2000">
                <a:latin typeface="Arial"/>
                <a:ea typeface="Arial"/>
                <a:cs typeface="Arial"/>
                <a:sym typeface="Arial"/>
              </a:rPr>
              <a:t>	“</a:t>
            </a:r>
            <a:r>
              <a:rPr lang="es-ES" sz="2000" b="1" i="0" u="none" strike="noStrike">
                <a:solidFill>
                  <a:srgbClr val="000000"/>
                </a:solidFill>
                <a:latin typeface="Arial"/>
                <a:ea typeface="Arial"/>
                <a:cs typeface="Arial"/>
                <a:sym typeface="Arial"/>
              </a:rPr>
              <a:t>Costes de publicación</a:t>
            </a:r>
            <a:r>
              <a:rPr lang="es-ES" sz="2000" b="0" i="0" u="none" strike="noStrike">
                <a:solidFill>
                  <a:srgbClr val="000000"/>
                </a:solidFill>
                <a:latin typeface="Arial"/>
                <a:ea typeface="Arial"/>
                <a:cs typeface="Arial"/>
                <a:sym typeface="Arial"/>
              </a:rPr>
              <a:t> y difusión de resultados, incluidos aquellos que pudieran derivarse de la publicación en revistas de acceso abierto que cuenten con procedimientos de revisión por pares internacionalmente reconocidos </a:t>
            </a:r>
            <a:r>
              <a:rPr lang="es-ES" sz="2000">
                <a:latin typeface="Arial"/>
                <a:ea typeface="Arial"/>
                <a:cs typeface="Arial"/>
                <a:sym typeface="Arial"/>
              </a:rPr>
              <a:t>”</a:t>
            </a:r>
            <a:endParaRPr/>
          </a:p>
          <a:p>
            <a:pPr marL="609600" lvl="0" indent="-609600" algn="just" rtl="0">
              <a:lnSpc>
                <a:spcPct val="80000"/>
              </a:lnSpc>
              <a:spcBef>
                <a:spcPts val="0"/>
              </a:spcBef>
              <a:spcAft>
                <a:spcPts val="0"/>
              </a:spcAft>
              <a:buSzPts val="2600"/>
              <a:buFont typeface="Noto Sans Symbols"/>
              <a:buNone/>
            </a:pPr>
            <a:endParaRPr sz="2000"/>
          </a:p>
        </p:txBody>
      </p:sp>
      <p:sp>
        <p:nvSpPr>
          <p:cNvPr id="147" name="Google Shape;147;p20"/>
          <p:cNvSpPr txBox="1">
            <a:spLocks noGrp="1"/>
          </p:cNvSpPr>
          <p:nvPr>
            <p:ph type="title"/>
          </p:nvPr>
        </p:nvSpPr>
        <p:spPr>
          <a:xfrm>
            <a:off x="1259632" y="188640"/>
            <a:ext cx="7124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a:t>Accés obert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1"/>
          <p:cNvSpPr txBox="1">
            <a:spLocks noGrp="1"/>
          </p:cNvSpPr>
          <p:nvPr>
            <p:ph type="body" idx="1"/>
          </p:nvPr>
        </p:nvSpPr>
        <p:spPr>
          <a:xfrm>
            <a:off x="683568" y="1196752"/>
            <a:ext cx="8136904" cy="529208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520"/>
              </a:spcBef>
              <a:spcAft>
                <a:spcPts val="0"/>
              </a:spcAft>
              <a:buSzPts val="2600"/>
              <a:buFont typeface="Arial"/>
              <a:buAutoNum type="arabicPeriod"/>
            </a:pPr>
            <a:r>
              <a:rPr lang="es-ES" sz="2000" b="1">
                <a:latin typeface="Arial"/>
                <a:ea typeface="Arial"/>
                <a:cs typeface="Arial"/>
                <a:sym typeface="Arial"/>
              </a:rPr>
              <a:t>Revistes d'accés obert🡪 </a:t>
            </a:r>
            <a:r>
              <a:rPr lang="es-ES" sz="2000" u="sng">
                <a:solidFill>
                  <a:schemeClr val="hlink"/>
                </a:solidFill>
                <a:latin typeface="Arial"/>
                <a:ea typeface="Arial"/>
                <a:cs typeface="Arial"/>
                <a:sym typeface="Arial"/>
                <a:hlinkClick r:id="rId3"/>
              </a:rPr>
              <a:t>DOAJ</a:t>
            </a:r>
            <a:r>
              <a:rPr lang="es-ES" sz="2000">
                <a:latin typeface="Arial"/>
                <a:ea typeface="Arial"/>
                <a:cs typeface="Arial"/>
                <a:sym typeface="Arial"/>
              </a:rPr>
              <a:t/>
            </a:r>
            <a:br>
              <a:rPr lang="es-ES" sz="2000">
                <a:latin typeface="Arial"/>
                <a:ea typeface="Arial"/>
                <a:cs typeface="Arial"/>
                <a:sym typeface="Arial"/>
              </a:rPr>
            </a:br>
            <a:endParaRPr sz="2000">
              <a:latin typeface="Arial"/>
              <a:ea typeface="Arial"/>
              <a:cs typeface="Arial"/>
              <a:sym typeface="Arial"/>
            </a:endParaRPr>
          </a:p>
          <a:p>
            <a:pPr marL="457200" lvl="0" indent="-457200" algn="l" rtl="0">
              <a:lnSpc>
                <a:spcPct val="100000"/>
              </a:lnSpc>
              <a:spcBef>
                <a:spcPts val="520"/>
              </a:spcBef>
              <a:spcAft>
                <a:spcPts val="0"/>
              </a:spcAft>
              <a:buSzPts val="2600"/>
              <a:buFont typeface="Arial"/>
              <a:buAutoNum type="arabicPeriod"/>
            </a:pPr>
            <a:r>
              <a:rPr lang="es-ES" sz="2000" b="1">
                <a:latin typeface="Arial"/>
                <a:ea typeface="Arial"/>
                <a:cs typeface="Arial"/>
                <a:sym typeface="Arial"/>
              </a:rPr>
              <a:t>Revistes "híbrides</a:t>
            </a:r>
            <a:r>
              <a:rPr lang="es-ES" sz="2000">
                <a:latin typeface="Arial"/>
                <a:ea typeface="Arial"/>
                <a:cs typeface="Arial"/>
                <a:sym typeface="Arial"/>
              </a:rPr>
              <a:t>”: revistes clàssiques que accepten un pagament extra (APC) per publicar l'article en accés obert (quota aproximada de 2.000 euros per article). Podeu consultar les condicions dels editors: </a:t>
            </a:r>
            <a:r>
              <a:rPr lang="es-ES" sz="2000" i="1" u="sng">
                <a:solidFill>
                  <a:schemeClr val="hlink"/>
                </a:solidFill>
                <a:latin typeface="Arial"/>
                <a:ea typeface="Arial"/>
                <a:cs typeface="Arial"/>
                <a:sym typeface="Arial"/>
                <a:hlinkClick r:id="rId4"/>
              </a:rPr>
              <a:t>Publishers with Paid Options for Open Access</a:t>
            </a:r>
            <a:r>
              <a:rPr lang="es-ES" sz="2000" u="sng">
                <a:latin typeface="Arial"/>
                <a:ea typeface="Arial"/>
                <a:cs typeface="Arial"/>
                <a:sym typeface="Arial"/>
              </a:rPr>
              <a:t/>
            </a:r>
            <a:br>
              <a:rPr lang="es-ES" sz="2000" u="sng">
                <a:latin typeface="Arial"/>
                <a:ea typeface="Arial"/>
                <a:cs typeface="Arial"/>
                <a:sym typeface="Arial"/>
              </a:rPr>
            </a:br>
            <a:endParaRPr sz="2000">
              <a:latin typeface="Arial"/>
              <a:ea typeface="Arial"/>
              <a:cs typeface="Arial"/>
              <a:sym typeface="Arial"/>
            </a:endParaRPr>
          </a:p>
          <a:p>
            <a:pPr marL="457200" lvl="0" indent="-457200" algn="l" rtl="0">
              <a:lnSpc>
                <a:spcPct val="100000"/>
              </a:lnSpc>
              <a:spcBef>
                <a:spcPts val="520"/>
              </a:spcBef>
              <a:spcAft>
                <a:spcPts val="0"/>
              </a:spcAft>
              <a:buSzPts val="2600"/>
              <a:buFont typeface="Arial"/>
              <a:buAutoNum type="arabicPeriod"/>
            </a:pPr>
            <a:r>
              <a:rPr lang="es-ES" sz="2000" b="1">
                <a:latin typeface="Arial"/>
                <a:ea typeface="Arial"/>
                <a:cs typeface="Arial"/>
                <a:sym typeface="Arial"/>
              </a:rPr>
              <a:t>Revistes "clàssiques"</a:t>
            </a:r>
            <a:r>
              <a:rPr lang="es-ES" sz="2000">
                <a:latin typeface="Arial"/>
                <a:ea typeface="Arial"/>
                <a:cs typeface="Arial"/>
                <a:sym typeface="Arial"/>
              </a:rPr>
              <a:t>: moltes permeten dipositar una còpia de la versió final de l'autor (postprint) en el repositori institucional (sense pagament extra però sovint amb un període d’embargament). Vegeu polítiques editorials a: </a:t>
            </a:r>
            <a:r>
              <a:rPr lang="es-ES" sz="2000" u="sng">
                <a:solidFill>
                  <a:schemeClr val="hlink"/>
                </a:solidFill>
                <a:latin typeface="Arial"/>
                <a:ea typeface="Arial"/>
                <a:cs typeface="Arial"/>
                <a:sym typeface="Arial"/>
                <a:hlinkClick r:id="rId5"/>
              </a:rPr>
              <a:t>Sherpa/Romeo</a:t>
            </a:r>
            <a:r>
              <a:rPr lang="es-ES" sz="2000">
                <a:latin typeface="Arial"/>
                <a:ea typeface="Arial"/>
                <a:cs typeface="Arial"/>
                <a:sym typeface="Arial"/>
              </a:rPr>
              <a:t/>
            </a:r>
            <a:br>
              <a:rPr lang="es-ES" sz="2000">
                <a:latin typeface="Arial"/>
                <a:ea typeface="Arial"/>
                <a:cs typeface="Arial"/>
                <a:sym typeface="Arial"/>
              </a:rPr>
            </a:br>
            <a:endParaRPr sz="2000">
              <a:latin typeface="Arial"/>
              <a:ea typeface="Arial"/>
              <a:cs typeface="Arial"/>
              <a:sym typeface="Arial"/>
            </a:endParaRPr>
          </a:p>
          <a:p>
            <a:pPr marL="457200" lvl="0" indent="-457200" algn="l" rtl="0">
              <a:lnSpc>
                <a:spcPct val="100000"/>
              </a:lnSpc>
              <a:spcBef>
                <a:spcPts val="520"/>
              </a:spcBef>
              <a:spcAft>
                <a:spcPts val="0"/>
              </a:spcAft>
              <a:buSzPts val="2600"/>
              <a:buFont typeface="Noto Sans Symbols"/>
              <a:buChar char="🡪"/>
            </a:pPr>
            <a:r>
              <a:rPr lang="es-ES" sz="2000">
                <a:solidFill>
                  <a:srgbClr val="C00000"/>
                </a:solidFill>
                <a:latin typeface="Arial"/>
                <a:ea typeface="Arial"/>
                <a:cs typeface="Arial"/>
                <a:sym typeface="Arial"/>
              </a:rPr>
              <a:t>Les despeses derivades de l'opció 1 i 2 es poden imputar a l'ajut</a:t>
            </a:r>
            <a:endParaRPr sz="2000">
              <a:solidFill>
                <a:srgbClr val="C00000"/>
              </a:solidFill>
              <a:latin typeface="Arial"/>
              <a:ea typeface="Arial"/>
              <a:cs typeface="Arial"/>
              <a:sym typeface="Arial"/>
            </a:endParaRPr>
          </a:p>
          <a:p>
            <a:pPr marL="457200" lvl="0" indent="-457200" algn="l" rtl="0">
              <a:lnSpc>
                <a:spcPct val="100000"/>
              </a:lnSpc>
              <a:spcBef>
                <a:spcPts val="520"/>
              </a:spcBef>
              <a:spcAft>
                <a:spcPts val="0"/>
              </a:spcAft>
              <a:buSzPts val="2600"/>
              <a:buFont typeface="Noto Sans Symbols"/>
              <a:buChar char="🡪"/>
            </a:pPr>
            <a:r>
              <a:rPr lang="es-ES" sz="2000">
                <a:solidFill>
                  <a:srgbClr val="C00000"/>
                </a:solidFill>
                <a:latin typeface="Arial"/>
                <a:ea typeface="Arial"/>
                <a:cs typeface="Arial"/>
                <a:sym typeface="Arial"/>
              </a:rPr>
              <a:t>L'opció 3                                     no suposa cap despesa extra</a:t>
            </a:r>
            <a:endParaRPr/>
          </a:p>
          <a:p>
            <a:pPr marL="609600" lvl="0" indent="-609600" algn="l" rtl="0">
              <a:lnSpc>
                <a:spcPct val="80000"/>
              </a:lnSpc>
              <a:spcBef>
                <a:spcPts val="0"/>
              </a:spcBef>
              <a:spcAft>
                <a:spcPts val="0"/>
              </a:spcAft>
              <a:buSzPts val="2600"/>
              <a:buFont typeface="Noto Sans Symbols"/>
              <a:buNone/>
            </a:pPr>
            <a:endParaRPr/>
          </a:p>
        </p:txBody>
      </p:sp>
      <p:sp>
        <p:nvSpPr>
          <p:cNvPr id="154" name="Google Shape;154;p21"/>
          <p:cNvSpPr txBox="1"/>
          <p:nvPr/>
        </p:nvSpPr>
        <p:spPr>
          <a:xfrm>
            <a:off x="1357290" y="428604"/>
            <a:ext cx="753519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800" b="0" i="0" u="none" strike="noStrike" cap="none">
                <a:solidFill>
                  <a:srgbClr val="C00000"/>
                </a:solidFill>
                <a:latin typeface="Verdana"/>
                <a:ea typeface="Verdana"/>
                <a:cs typeface="Verdana"/>
                <a:sym typeface="Verdana"/>
              </a:rPr>
              <a:t>Publicació en accés obert: opcions </a:t>
            </a:r>
            <a:endParaRPr/>
          </a:p>
        </p:txBody>
      </p:sp>
      <p:pic>
        <p:nvPicPr>
          <p:cNvPr id="155" name="Google Shape;155;p21" descr="Imagen que contiene Logotipo&#10;&#10;Descripción generada automáticamente"/>
          <p:cNvPicPr preferRelativeResize="0"/>
          <p:nvPr/>
        </p:nvPicPr>
        <p:blipFill rotWithShape="1">
          <a:blip r:embed="rId6">
            <a:alphaModFix/>
          </a:blip>
          <a:srcRect/>
          <a:stretch/>
        </p:blipFill>
        <p:spPr>
          <a:xfrm>
            <a:off x="2522715" y="5881020"/>
            <a:ext cx="2005371" cy="3900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2"/>
          <p:cNvSpPr txBox="1">
            <a:spLocks noGrp="1"/>
          </p:cNvSpPr>
          <p:nvPr>
            <p:ph type="title"/>
          </p:nvPr>
        </p:nvSpPr>
        <p:spPr>
          <a:xfrm>
            <a:off x="1187624" y="332656"/>
            <a:ext cx="7124700" cy="86409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a:t>Accés obert: més informació</a:t>
            </a:r>
            <a:endParaRPr/>
          </a:p>
        </p:txBody>
      </p:sp>
      <p:sp>
        <p:nvSpPr>
          <p:cNvPr id="162" name="Google Shape;162;p22"/>
          <p:cNvSpPr txBox="1">
            <a:spLocks noGrp="1"/>
          </p:cNvSpPr>
          <p:nvPr>
            <p:ph type="body" idx="1"/>
          </p:nvPr>
        </p:nvSpPr>
        <p:spPr>
          <a:xfrm>
            <a:off x="395536" y="1254274"/>
            <a:ext cx="7990656" cy="4464496"/>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Font typeface="Arial"/>
              <a:buChar char="•"/>
            </a:pPr>
            <a:r>
              <a:rPr lang="es-ES" sz="2400">
                <a:latin typeface="Arial"/>
                <a:ea typeface="Arial"/>
                <a:cs typeface="Arial"/>
                <a:sym typeface="Arial"/>
              </a:rPr>
              <a:t>La Biblioteca pot revisar, a petició del PDI o grup de recerca que demani l’ajut, les polítiques editorials de les revistes on publiqueu més sovint </a:t>
            </a:r>
            <a:endParaRPr/>
          </a:p>
          <a:p>
            <a:pPr marL="457200" lvl="0" indent="-393700" algn="l" rtl="0">
              <a:lnSpc>
                <a:spcPct val="100000"/>
              </a:lnSpc>
              <a:spcBef>
                <a:spcPts val="520"/>
              </a:spcBef>
              <a:spcAft>
                <a:spcPts val="0"/>
              </a:spcAft>
              <a:buSzPts val="2600"/>
              <a:buFont typeface="Arial"/>
              <a:buChar char="•"/>
            </a:pPr>
            <a:r>
              <a:rPr lang="es-ES" sz="2400">
                <a:latin typeface="Arial"/>
                <a:ea typeface="Arial"/>
                <a:cs typeface="Arial"/>
                <a:sym typeface="Arial"/>
              </a:rPr>
              <a:t>Fixeu-vos en els contractes o llicències dels editors</a:t>
            </a:r>
            <a:endParaRPr/>
          </a:p>
          <a:p>
            <a:pPr marL="457200" lvl="0" indent="-393700" algn="l" rtl="0">
              <a:lnSpc>
                <a:spcPct val="100000"/>
              </a:lnSpc>
              <a:spcBef>
                <a:spcPts val="520"/>
              </a:spcBef>
              <a:spcAft>
                <a:spcPts val="0"/>
              </a:spcAft>
              <a:buSzPts val="2600"/>
              <a:buFont typeface="Arial"/>
              <a:buChar char="•"/>
            </a:pPr>
            <a:r>
              <a:rPr lang="es-ES" sz="2400">
                <a:latin typeface="Arial"/>
                <a:ea typeface="Arial"/>
                <a:cs typeface="Arial"/>
                <a:sym typeface="Arial"/>
              </a:rPr>
              <a:t>Guardeu còpia dels </a:t>
            </a:r>
            <a:r>
              <a:rPr lang="es-ES" sz="2400" u="sng">
                <a:solidFill>
                  <a:schemeClr val="hlink"/>
                </a:solidFill>
                <a:latin typeface="Arial"/>
                <a:ea typeface="Arial"/>
                <a:cs typeface="Arial"/>
                <a:sym typeface="Arial"/>
                <a:hlinkClick r:id="rId3"/>
              </a:rPr>
              <a:t>postprints dels articles</a:t>
            </a:r>
            <a:endParaRPr sz="2400">
              <a:latin typeface="Arial"/>
              <a:ea typeface="Arial"/>
              <a:cs typeface="Arial"/>
              <a:sym typeface="Arial"/>
            </a:endParaRPr>
          </a:p>
          <a:p>
            <a:pPr marL="457200" lvl="0" indent="-393700" algn="l" rtl="0">
              <a:lnSpc>
                <a:spcPct val="100000"/>
              </a:lnSpc>
              <a:spcBef>
                <a:spcPts val="520"/>
              </a:spcBef>
              <a:spcAft>
                <a:spcPts val="0"/>
              </a:spcAft>
              <a:buSzPts val="2600"/>
              <a:buNone/>
            </a:pPr>
            <a:r>
              <a:rPr lang="es-ES" sz="2400">
                <a:latin typeface="Arial"/>
                <a:ea typeface="Arial"/>
                <a:cs typeface="Arial"/>
                <a:sym typeface="Arial"/>
              </a:rPr>
              <a:t>				</a:t>
            </a:r>
            <a:endParaRPr/>
          </a:p>
          <a:p>
            <a:pPr marL="457200" lvl="0" indent="-393700" algn="l" rtl="0">
              <a:lnSpc>
                <a:spcPct val="100000"/>
              </a:lnSpc>
              <a:spcBef>
                <a:spcPts val="520"/>
              </a:spcBef>
              <a:spcAft>
                <a:spcPts val="0"/>
              </a:spcAft>
              <a:buSzPts val="2600"/>
              <a:buNone/>
            </a:pPr>
            <a:r>
              <a:rPr lang="es-ES" sz="2400">
                <a:latin typeface="Arial"/>
                <a:ea typeface="Arial"/>
                <a:cs typeface="Arial"/>
                <a:sym typeface="Arial"/>
              </a:rPr>
              <a:t>				Podeu adreçar les consultes </a:t>
            </a:r>
            <a:r>
              <a:rPr lang="es-ES" sz="2400">
                <a:solidFill>
                  <a:schemeClr val="dk1"/>
                </a:solidFill>
                <a:latin typeface="Arial"/>
                <a:ea typeface="Arial"/>
                <a:cs typeface="Arial"/>
                <a:sym typeface="Arial"/>
              </a:rPr>
              <a:t>a:</a:t>
            </a:r>
            <a:endParaRPr sz="2400">
              <a:latin typeface="Verdana"/>
              <a:ea typeface="Verdana"/>
              <a:cs typeface="Verdana"/>
              <a:sym typeface="Verdana"/>
            </a:endParaRPr>
          </a:p>
          <a:p>
            <a:pPr marL="457200" lvl="0" indent="-393700" algn="l" rtl="0">
              <a:lnSpc>
                <a:spcPct val="100000"/>
              </a:lnSpc>
              <a:spcBef>
                <a:spcPts val="520"/>
              </a:spcBef>
              <a:spcAft>
                <a:spcPts val="0"/>
              </a:spcAft>
              <a:buSzPts val="2600"/>
              <a:buNone/>
            </a:pPr>
            <a:endParaRPr sz="2400"/>
          </a:p>
          <a:p>
            <a:pPr marL="457200" lvl="0" indent="-393700" algn="l" rtl="0">
              <a:lnSpc>
                <a:spcPct val="100000"/>
              </a:lnSpc>
              <a:spcBef>
                <a:spcPts val="520"/>
              </a:spcBef>
              <a:spcAft>
                <a:spcPts val="0"/>
              </a:spcAft>
              <a:buSzPts val="2600"/>
              <a:buNone/>
            </a:pPr>
            <a:endParaRPr/>
          </a:p>
        </p:txBody>
      </p:sp>
      <p:pic>
        <p:nvPicPr>
          <p:cNvPr id="163" name="Google Shape;163;p22" descr="shutterstock_19393759.jpg"/>
          <p:cNvPicPr preferRelativeResize="0"/>
          <p:nvPr/>
        </p:nvPicPr>
        <p:blipFill rotWithShape="1">
          <a:blip r:embed="rId4">
            <a:alphaModFix/>
          </a:blip>
          <a:srcRect/>
          <a:stretch/>
        </p:blipFill>
        <p:spPr>
          <a:xfrm>
            <a:off x="639716" y="3760068"/>
            <a:ext cx="2016224" cy="2016224"/>
          </a:xfrm>
          <a:prstGeom prst="rect">
            <a:avLst/>
          </a:prstGeom>
          <a:noFill/>
          <a:ln>
            <a:noFill/>
          </a:ln>
        </p:spPr>
      </p:pic>
      <p:pic>
        <p:nvPicPr>
          <p:cNvPr id="164" name="Google Shape;164;p22">
            <a:hlinkClick r:id="rId5"/>
          </p:cNvPr>
          <p:cNvPicPr preferRelativeResize="0"/>
          <p:nvPr/>
        </p:nvPicPr>
        <p:blipFill rotWithShape="1">
          <a:blip r:embed="rId6">
            <a:alphaModFix/>
          </a:blip>
          <a:srcRect/>
          <a:stretch/>
        </p:blipFill>
        <p:spPr>
          <a:xfrm>
            <a:off x="4117910" y="4306291"/>
            <a:ext cx="2732618" cy="656676"/>
          </a:xfrm>
          <a:prstGeom prst="rect">
            <a:avLst/>
          </a:prstGeom>
          <a:noFill/>
          <a:ln>
            <a:noFill/>
          </a:ln>
        </p:spPr>
      </p:pic>
      <p:sp>
        <p:nvSpPr>
          <p:cNvPr id="165" name="Google Shape;165;p22"/>
          <p:cNvSpPr txBox="1"/>
          <p:nvPr/>
        </p:nvSpPr>
        <p:spPr>
          <a:xfrm>
            <a:off x="3558073" y="5295949"/>
            <a:ext cx="511459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0" i="0"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xmlns="" val="tx"/>
                    </a:ext>
                  </a:extLst>
                </a:hlinkClick>
              </a:rPr>
              <a:t>CAU de Biblioteca i Informàtica</a:t>
            </a:r>
            <a:endParaRPr sz="2000" b="0" i="0" u="none" strike="noStrike" cap="none">
              <a:solidFill>
                <a:srgbClr val="FF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txBox="1">
            <a:spLocks noGrp="1"/>
          </p:cNvSpPr>
          <p:nvPr>
            <p:ph type="title"/>
          </p:nvPr>
        </p:nvSpPr>
        <p:spPr>
          <a:xfrm>
            <a:off x="2774302" y="332656"/>
            <a:ext cx="3458547" cy="84300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a:t>Currículum Vitae</a:t>
            </a:r>
            <a:endParaRPr/>
          </a:p>
        </p:txBody>
      </p:sp>
      <p:pic>
        <p:nvPicPr>
          <p:cNvPr id="171" name="Google Shape;171;p23"/>
          <p:cNvPicPr preferRelativeResize="0"/>
          <p:nvPr/>
        </p:nvPicPr>
        <p:blipFill rotWithShape="1">
          <a:blip r:embed="rId3">
            <a:alphaModFix/>
          </a:blip>
          <a:srcRect/>
          <a:stretch/>
        </p:blipFill>
        <p:spPr>
          <a:xfrm>
            <a:off x="2956582" y="1726746"/>
            <a:ext cx="2992045" cy="4188863"/>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
          <p:cNvSpPr txBox="1"/>
          <p:nvPr/>
        </p:nvSpPr>
        <p:spPr>
          <a:xfrm>
            <a:off x="1357290" y="428604"/>
            <a:ext cx="753519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ES" sz="2800" b="0" i="0" u="none" strike="noStrike" cap="none">
                <a:solidFill>
                  <a:srgbClr val="C00000"/>
                </a:solidFill>
                <a:latin typeface="Verdana"/>
                <a:ea typeface="Verdana"/>
                <a:cs typeface="Verdana"/>
                <a:sym typeface="Verdana"/>
              </a:rPr>
              <a:t>Currículum Vitae</a:t>
            </a:r>
            <a:endParaRPr sz="2800" b="0" i="0" u="none" strike="noStrike" cap="none">
              <a:solidFill>
                <a:srgbClr val="C00000"/>
              </a:solidFill>
              <a:latin typeface="Verdana"/>
              <a:ea typeface="Verdana"/>
              <a:cs typeface="Verdana"/>
              <a:sym typeface="Verdana"/>
            </a:endParaRPr>
          </a:p>
        </p:txBody>
      </p:sp>
      <p:sp>
        <p:nvSpPr>
          <p:cNvPr id="178" name="Google Shape;178;p2"/>
          <p:cNvSpPr/>
          <p:nvPr/>
        </p:nvSpPr>
        <p:spPr>
          <a:xfrm>
            <a:off x="1043608" y="1166843"/>
            <a:ext cx="5814392" cy="42473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79" name="Google Shape;179;p2"/>
          <p:cNvSpPr/>
          <p:nvPr/>
        </p:nvSpPr>
        <p:spPr>
          <a:xfrm>
            <a:off x="827584" y="1268760"/>
            <a:ext cx="7488832" cy="46473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chemeClr val="dk1"/>
                </a:solidFill>
                <a:latin typeface="Arial"/>
                <a:ea typeface="Arial"/>
                <a:cs typeface="Arial"/>
                <a:sym typeface="Arial"/>
              </a:rPr>
              <a:t>BOE Art.14, 2.b</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s-ES" sz="2000" b="0" i="0" u="none" strike="noStrike" cap="none">
                <a:solidFill>
                  <a:schemeClr val="dk1"/>
                </a:solidFill>
                <a:latin typeface="Arial"/>
                <a:ea typeface="Arial"/>
                <a:cs typeface="Arial"/>
                <a:sym typeface="Arial"/>
              </a:rPr>
              <a:t>Curriculum vitae abreviado (CVA) de los/las IP, que se presentarán en el modelo normalizado🡪 </a:t>
            </a:r>
            <a:r>
              <a:rPr lang="es-ES" sz="2000" b="0" i="0" u="none" strike="noStrike" cap="none">
                <a:solidFill>
                  <a:schemeClr val="accent1"/>
                </a:solidFill>
                <a:latin typeface="Arial"/>
                <a:ea typeface="Arial"/>
                <a:cs typeface="Arial"/>
                <a:sym typeface="Arial"/>
              </a:rPr>
              <a:t>Font PPC </a:t>
            </a:r>
            <a:r>
              <a:rPr lang="es-ES" sz="2000" b="0" i="0" u="sng" strike="noStrike" cap="none">
                <a:solidFill>
                  <a:schemeClr val="accent1"/>
                </a:solidFill>
                <a:latin typeface="Arial"/>
                <a:ea typeface="Arial"/>
                <a:cs typeface="Arial"/>
                <a:sym typeface="Arial"/>
                <a:hlinkClick r:id="rId3">
                  <a:extLst>
                    <a:ext uri="{A12FA001-AC4F-418D-AE19-62706E023703}">
                      <ahyp:hlinkClr xmlns:ahyp="http://schemas.microsoft.com/office/drawing/2018/hyperlinkcolor" xmlns="" val="tx"/>
                    </a:ext>
                  </a:extLst>
                </a:hlinkClick>
              </a:rPr>
              <a:t>Portal de Producció Científica</a:t>
            </a:r>
            <a:r>
              <a:rPr lang="es-ES" sz="2000" b="0" i="0" u="none" strike="noStrike" cap="none">
                <a:solidFill>
                  <a:schemeClr val="dk1"/>
                </a:solidFill>
                <a:latin typeface="Arial"/>
                <a:ea typeface="Arial"/>
                <a:cs typeface="Arial"/>
                <a:sym typeface="Arial"/>
              </a:rPr>
              <a:t/>
            </a:r>
            <a:br>
              <a:rPr lang="es-ES" sz="2000" b="0" i="0" u="none" strike="noStrike" cap="none">
                <a:solidFill>
                  <a:schemeClr val="dk1"/>
                </a:solidFill>
                <a:latin typeface="Arial"/>
                <a:ea typeface="Arial"/>
                <a:cs typeface="Arial"/>
                <a:sym typeface="Arial"/>
              </a:rPr>
            </a:b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s-ES" sz="2000" b="0" i="0" u="none" strike="noStrike" cap="none">
                <a:solidFill>
                  <a:schemeClr val="dk1"/>
                </a:solidFill>
                <a:latin typeface="Arial"/>
                <a:ea typeface="Arial"/>
                <a:cs typeface="Arial"/>
                <a:sym typeface="Arial"/>
              </a:rPr>
              <a:t>El CVA se presentará en inglés o en español. Se recomienda la presentación de dicho </a:t>
            </a:r>
            <a:r>
              <a:rPr lang="es-ES" sz="2000" b="0" i="0" u="none" strike="noStrike" cap="none">
                <a:solidFill>
                  <a:schemeClr val="accent1"/>
                </a:solidFill>
                <a:latin typeface="Arial"/>
                <a:ea typeface="Arial"/>
                <a:cs typeface="Arial"/>
                <a:sym typeface="Arial"/>
              </a:rPr>
              <a:t>CVA en lengua inglesa</a:t>
            </a:r>
            <a:r>
              <a:rPr lang="es-ES" sz="2000" b="0" i="0" u="none" strike="noStrike" cap="none">
                <a:solidFill>
                  <a:schemeClr val="dk1"/>
                </a:solidFill>
                <a:latin typeface="Arial"/>
                <a:ea typeface="Arial"/>
                <a:cs typeface="Arial"/>
                <a:sym typeface="Arial"/>
              </a:rPr>
              <a:t> en todos los proyectos.</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s-ES" sz="2000" b="0" i="0" u="none" strike="noStrike" cap="none">
                <a:solidFill>
                  <a:schemeClr val="dk1"/>
                </a:solidFill>
                <a:latin typeface="Arial"/>
                <a:ea typeface="Arial"/>
                <a:cs typeface="Arial"/>
                <a:sym typeface="Arial"/>
              </a:rPr>
              <a:t>Letra Times New Roman, Calibri o Arial de un tamaño mínimo de 11 puntos; márgenes laterales de 2,5 cm; márgenes superior e inferior de 1,5 cm; y espaciado mínimo sencillo. </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4"/>
          <p:cNvSpPr txBox="1"/>
          <p:nvPr/>
        </p:nvSpPr>
        <p:spPr>
          <a:xfrm>
            <a:off x="1357290" y="428604"/>
            <a:ext cx="753519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ES" sz="2800" b="0" i="0" u="none" strike="noStrike" cap="none">
                <a:solidFill>
                  <a:srgbClr val="C00000"/>
                </a:solidFill>
                <a:latin typeface="Verdana"/>
                <a:ea typeface="Verdana"/>
                <a:cs typeface="Verdana"/>
                <a:sym typeface="Verdana"/>
              </a:rPr>
              <a:t>Currículum Vitae</a:t>
            </a:r>
            <a:endParaRPr sz="2800" b="0" i="0" u="none" strike="noStrike" cap="none">
              <a:solidFill>
                <a:srgbClr val="C00000"/>
              </a:solidFill>
              <a:latin typeface="Verdana"/>
              <a:ea typeface="Verdana"/>
              <a:cs typeface="Verdana"/>
              <a:sym typeface="Verdana"/>
            </a:endParaRPr>
          </a:p>
        </p:txBody>
      </p:sp>
      <p:sp>
        <p:nvSpPr>
          <p:cNvPr id="186" name="Google Shape;186;p24"/>
          <p:cNvSpPr/>
          <p:nvPr/>
        </p:nvSpPr>
        <p:spPr>
          <a:xfrm>
            <a:off x="1043608" y="1166843"/>
            <a:ext cx="5814392" cy="42473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87" name="Google Shape;187;p24"/>
          <p:cNvSpPr/>
          <p:nvPr/>
        </p:nvSpPr>
        <p:spPr>
          <a:xfrm>
            <a:off x="827584" y="1268760"/>
            <a:ext cx="7488832" cy="48012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chemeClr val="dk1"/>
                </a:solidFill>
                <a:latin typeface="Arial"/>
                <a:ea typeface="Arial"/>
                <a:cs typeface="Arial"/>
                <a:sym typeface="Arial"/>
              </a:rPr>
              <a:t>BOE Art.14, 2.b</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s-ES" sz="2400" b="0" i="0" u="none" strike="noStrike" cap="none">
                <a:solidFill>
                  <a:schemeClr val="dk1"/>
                </a:solidFill>
                <a:latin typeface="Arial"/>
                <a:ea typeface="Arial"/>
                <a:cs typeface="Arial"/>
                <a:sym typeface="Arial"/>
              </a:rPr>
              <a:t>La extensión máxima será de </a:t>
            </a:r>
            <a:r>
              <a:rPr lang="es-ES" sz="2400" b="0" i="0" u="none" strike="noStrike" cap="none">
                <a:solidFill>
                  <a:schemeClr val="accent1"/>
                </a:solidFill>
                <a:latin typeface="Arial"/>
                <a:ea typeface="Arial"/>
                <a:cs typeface="Arial"/>
                <a:sym typeface="Arial"/>
              </a:rPr>
              <a:t>4 páginas</a:t>
            </a:r>
            <a:r>
              <a:rPr lang="es-ES" sz="2400" b="0" i="0" u="none" strike="noStrike" cap="none">
                <a:solidFill>
                  <a:schemeClr val="dk1"/>
                </a:solidFill>
                <a:latin typeface="Arial"/>
                <a:ea typeface="Arial"/>
                <a:cs typeface="Arial"/>
                <a:sym typeface="Arial"/>
              </a:rPr>
              <a:t>. La aplicación de solicitud no admitirá CVA con una extensión superior a 4 páginas.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s-ES" sz="2400" b="0" i="0" u="none" strike="noStrike" cap="none">
                <a:solidFill>
                  <a:schemeClr val="dk1"/>
                </a:solidFill>
                <a:latin typeface="Arial"/>
                <a:ea typeface="Arial"/>
                <a:cs typeface="Arial"/>
                <a:sym typeface="Arial"/>
              </a:rPr>
              <a:t>En el CVA se incluirán únicamente los méritos obtenidos entre el 1 de enero de 2010 y la fecha de cierre del plazo de presentación de solicitudes🡪 </a:t>
            </a:r>
            <a:r>
              <a:rPr lang="es-ES" sz="2400" b="0" i="0" u="none" strike="noStrike" cap="none">
                <a:solidFill>
                  <a:schemeClr val="accent1"/>
                </a:solidFill>
                <a:latin typeface="Arial"/>
                <a:ea typeface="Arial"/>
                <a:cs typeface="Arial"/>
                <a:sym typeface="Arial"/>
              </a:rPr>
              <a:t>1/1/2010 a l’actualitat</a:t>
            </a:r>
            <a:endParaRPr sz="2400" b="0"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1555101" y="454089"/>
            <a:ext cx="6176865" cy="37944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a:t>Pla de Gestió de Dades (PGD)</a:t>
            </a:r>
            <a:endParaRPr/>
          </a:p>
        </p:txBody>
      </p:sp>
      <p:pic>
        <p:nvPicPr>
          <p:cNvPr id="58" name="Google Shape;58;p5"/>
          <p:cNvPicPr preferRelativeResize="0"/>
          <p:nvPr/>
        </p:nvPicPr>
        <p:blipFill rotWithShape="1">
          <a:blip r:embed="rId3">
            <a:alphaModFix/>
          </a:blip>
          <a:srcRect/>
          <a:stretch/>
        </p:blipFill>
        <p:spPr>
          <a:xfrm>
            <a:off x="1534899" y="1382241"/>
            <a:ext cx="5774082" cy="520520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p:nvPr/>
        </p:nvSpPr>
        <p:spPr>
          <a:xfrm>
            <a:off x="1357290" y="428604"/>
            <a:ext cx="753519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ES" sz="2800" b="0" i="0" u="none" strike="noStrike" cap="none">
                <a:solidFill>
                  <a:srgbClr val="C00000"/>
                </a:solidFill>
                <a:latin typeface="Verdana"/>
                <a:ea typeface="Verdana"/>
                <a:cs typeface="Verdana"/>
                <a:sym typeface="Verdana"/>
              </a:rPr>
              <a:t>Currículum Vitae</a:t>
            </a:r>
            <a:endParaRPr sz="2800" b="0" i="0" u="none" strike="noStrike" cap="none">
              <a:solidFill>
                <a:srgbClr val="C00000"/>
              </a:solidFill>
              <a:latin typeface="Verdana"/>
              <a:ea typeface="Verdana"/>
              <a:cs typeface="Verdana"/>
              <a:sym typeface="Verdana"/>
            </a:endParaRPr>
          </a:p>
        </p:txBody>
      </p:sp>
      <p:sp>
        <p:nvSpPr>
          <p:cNvPr id="194" name="Google Shape;194;p37"/>
          <p:cNvSpPr/>
          <p:nvPr/>
        </p:nvSpPr>
        <p:spPr>
          <a:xfrm>
            <a:off x="1043608" y="1166843"/>
            <a:ext cx="5814392" cy="42473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195" name="Google Shape;195;p37"/>
          <p:cNvSpPr/>
          <p:nvPr/>
        </p:nvSpPr>
        <p:spPr>
          <a:xfrm>
            <a:off x="611560" y="1243878"/>
            <a:ext cx="7488832" cy="38471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chemeClr val="dk1"/>
                </a:solidFill>
                <a:latin typeface="Arial"/>
                <a:ea typeface="Arial"/>
                <a:cs typeface="Arial"/>
                <a:sym typeface="Arial"/>
              </a:rPr>
              <a:t>BOE Art.14, 1</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Georgia"/>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Arial"/>
                <a:ea typeface="Arial"/>
                <a:cs typeface="Arial"/>
                <a:sym typeface="Arial"/>
              </a:rPr>
              <a:t>f) Datos identificativos de los/las IP y de las personas que componen el equipo de investigación, incluyendo su código de identificación ORCID (Open Researcher and Contributor ID) y, opcionalmente el código de identificación en Web of Science (Researcher ID) o Scopus (Author ID) </a:t>
            </a:r>
            <a:r>
              <a:rPr lang="es-ES" sz="2400" b="0" i="0" u="none" strike="noStrike" cap="none">
                <a:solidFill>
                  <a:schemeClr val="accent1"/>
                </a:solidFill>
                <a:latin typeface="Arial"/>
                <a:ea typeface="Arial"/>
                <a:cs typeface="Arial"/>
                <a:sym typeface="Arial"/>
              </a:rPr>
              <a:t>–&gt; Font PPC </a:t>
            </a:r>
            <a:r>
              <a:rPr lang="es-ES" sz="2000" b="0" i="0" u="none" strike="noStrike" cap="none">
                <a:solidFill>
                  <a:schemeClr val="dk1"/>
                </a:solidFill>
                <a:latin typeface="Arial"/>
                <a:ea typeface="Arial"/>
                <a:cs typeface="Arial"/>
                <a:sym typeface="Arial"/>
              </a:rPr>
              <a:t/>
            </a:r>
            <a:br>
              <a:rPr lang="es-ES" sz="2000" b="0" i="0" u="none" strike="noStrike" cap="none">
                <a:solidFill>
                  <a:schemeClr val="dk1"/>
                </a:solidFill>
                <a:latin typeface="Arial"/>
                <a:ea typeface="Arial"/>
                <a:cs typeface="Arial"/>
                <a:sym typeface="Arial"/>
              </a:rPr>
            </a:b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
          <p:cNvSpPr txBox="1"/>
          <p:nvPr/>
        </p:nvSpPr>
        <p:spPr>
          <a:xfrm>
            <a:off x="1357290" y="428604"/>
            <a:ext cx="753519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ES" sz="2800" b="0" i="0" u="none" strike="noStrike" cap="none">
                <a:solidFill>
                  <a:srgbClr val="C00000"/>
                </a:solidFill>
                <a:latin typeface="Verdana"/>
                <a:ea typeface="Verdana"/>
                <a:cs typeface="Verdana"/>
                <a:sym typeface="Verdana"/>
              </a:rPr>
              <a:t>CVA </a:t>
            </a:r>
            <a:endParaRPr sz="1400" b="0" i="0" u="none" strike="noStrike" cap="none">
              <a:solidFill>
                <a:srgbClr val="000000"/>
              </a:solidFill>
              <a:latin typeface="Arial"/>
              <a:ea typeface="Arial"/>
              <a:cs typeface="Arial"/>
              <a:sym typeface="Arial"/>
            </a:endParaRPr>
          </a:p>
        </p:txBody>
      </p:sp>
      <p:sp>
        <p:nvSpPr>
          <p:cNvPr id="202" name="Google Shape;202;p4"/>
          <p:cNvSpPr/>
          <p:nvPr/>
        </p:nvSpPr>
        <p:spPr>
          <a:xfrm>
            <a:off x="1043608" y="1166843"/>
            <a:ext cx="5814392" cy="42473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pic>
        <p:nvPicPr>
          <p:cNvPr id="203" name="Google Shape;203;p4"/>
          <p:cNvPicPr preferRelativeResize="0"/>
          <p:nvPr/>
        </p:nvPicPr>
        <p:blipFill rotWithShape="1">
          <a:blip r:embed="rId3">
            <a:alphaModFix/>
          </a:blip>
          <a:srcRect/>
          <a:stretch/>
        </p:blipFill>
        <p:spPr>
          <a:xfrm>
            <a:off x="162923" y="1019150"/>
            <a:ext cx="7305986" cy="5823028"/>
          </a:xfrm>
          <a:prstGeom prst="rect">
            <a:avLst/>
          </a:prstGeom>
          <a:noFill/>
          <a:ln>
            <a:noFill/>
          </a:ln>
        </p:spPr>
      </p:pic>
      <p:sp>
        <p:nvSpPr>
          <p:cNvPr id="204" name="Google Shape;204;p4"/>
          <p:cNvSpPr/>
          <p:nvPr/>
        </p:nvSpPr>
        <p:spPr>
          <a:xfrm>
            <a:off x="2339752" y="1916832"/>
            <a:ext cx="2952328" cy="792088"/>
          </a:xfrm>
          <a:prstGeom prst="ellipse">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Georgia"/>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8"/>
          <p:cNvSpPr txBox="1"/>
          <p:nvPr/>
        </p:nvSpPr>
        <p:spPr>
          <a:xfrm>
            <a:off x="1357290" y="428604"/>
            <a:ext cx="753519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ES" sz="2800" b="0" i="0" u="none" strike="noStrike" cap="none">
                <a:solidFill>
                  <a:srgbClr val="C00000"/>
                </a:solidFill>
                <a:latin typeface="Verdana"/>
                <a:ea typeface="Verdana"/>
                <a:cs typeface="Verdana"/>
                <a:sym typeface="Verdana"/>
              </a:rPr>
              <a:t>Currículum Vitae</a:t>
            </a:r>
            <a:endParaRPr sz="2800" b="0" i="0" u="none" strike="noStrike" cap="none">
              <a:solidFill>
                <a:srgbClr val="C00000"/>
              </a:solidFill>
              <a:latin typeface="Verdana"/>
              <a:ea typeface="Verdana"/>
              <a:cs typeface="Verdana"/>
              <a:sym typeface="Verdana"/>
            </a:endParaRPr>
          </a:p>
        </p:txBody>
      </p:sp>
      <p:sp>
        <p:nvSpPr>
          <p:cNvPr id="211" name="Google Shape;211;p38"/>
          <p:cNvSpPr/>
          <p:nvPr/>
        </p:nvSpPr>
        <p:spPr>
          <a:xfrm>
            <a:off x="1043608" y="1166843"/>
            <a:ext cx="5814392" cy="42473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212" name="Google Shape;212;p38"/>
          <p:cNvSpPr/>
          <p:nvPr/>
        </p:nvSpPr>
        <p:spPr>
          <a:xfrm>
            <a:off x="611560" y="1243878"/>
            <a:ext cx="7488832" cy="4401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chemeClr val="dk1"/>
                </a:solidFill>
                <a:latin typeface="Arial"/>
                <a:ea typeface="Arial"/>
                <a:cs typeface="Arial"/>
                <a:sym typeface="Arial"/>
              </a:rPr>
              <a:t>BOE Art.14, 1</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Georgia"/>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chemeClr val="dk1"/>
                </a:solidFill>
                <a:latin typeface="Arial"/>
                <a:ea typeface="Arial"/>
                <a:cs typeface="Arial"/>
                <a:sym typeface="Arial"/>
              </a:rPr>
              <a:t/>
            </a:r>
            <a:br>
              <a:rPr lang="es-ES" sz="2000" b="0" i="0" u="none" strike="noStrike" cap="none">
                <a:solidFill>
                  <a:schemeClr val="dk1"/>
                </a:solidFill>
                <a:latin typeface="Arial"/>
                <a:ea typeface="Arial"/>
                <a:cs typeface="Arial"/>
                <a:sym typeface="Arial"/>
              </a:rPr>
            </a:b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chemeClr val="dk1"/>
                </a:solidFill>
                <a:latin typeface="Arial"/>
                <a:ea typeface="Arial"/>
                <a:cs typeface="Arial"/>
                <a:sym typeface="Arial"/>
              </a:rPr>
              <a:t>g) De cada una de las personas componentes del equipo de investigación, descripción de sus méritos y aportaciones más relevantes, trayectoria científica, principales logros científico-técnicos obtenidos, </a:t>
            </a:r>
            <a:r>
              <a:rPr lang="es-ES" sz="2000" b="1" i="0" u="none" strike="noStrike" cap="none">
                <a:solidFill>
                  <a:schemeClr val="dk1"/>
                </a:solidFill>
                <a:latin typeface="Arial"/>
                <a:ea typeface="Arial"/>
                <a:cs typeface="Arial"/>
                <a:sym typeface="Arial"/>
              </a:rPr>
              <a:t>indicadores de calidad</a:t>
            </a:r>
            <a:r>
              <a:rPr lang="es-ES" sz="2000" b="0" i="0" u="none" strike="noStrike" cap="none">
                <a:solidFill>
                  <a:schemeClr val="dk1"/>
                </a:solidFill>
                <a:latin typeface="Arial"/>
                <a:ea typeface="Arial"/>
                <a:cs typeface="Arial"/>
                <a:sym typeface="Arial"/>
              </a:rPr>
              <a:t> de la producción científica y cualquier otro aspecto que considere de importancia para comprender su trayectoria. Se recomienda presentar esta información en inglés. </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chemeClr val="accent1"/>
                </a:solidFill>
                <a:latin typeface="Arial"/>
                <a:ea typeface="Arial"/>
                <a:cs typeface="Arial"/>
                <a:sym typeface="Arial"/>
              </a:rPr>
              <a:t>A la Biblioteca / CRAI us podem ajudar a obtenir els indicadors de qualitat de les vostres publicacions.</a:t>
            </a:r>
            <a:endParaRPr sz="1800" b="0" i="0" u="none" strike="noStrike" cap="none">
              <a:solidFill>
                <a:schemeClr val="accen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9"/>
          <p:cNvSpPr txBox="1"/>
          <p:nvPr/>
        </p:nvSpPr>
        <p:spPr>
          <a:xfrm>
            <a:off x="1357290" y="428604"/>
            <a:ext cx="753519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ES" sz="2800" b="0" i="0" u="none" strike="noStrike" cap="none">
                <a:solidFill>
                  <a:srgbClr val="C00000"/>
                </a:solidFill>
                <a:latin typeface="Verdana"/>
                <a:ea typeface="Verdana"/>
                <a:cs typeface="Verdana"/>
                <a:sym typeface="Verdana"/>
              </a:rPr>
              <a:t>Currículum Vitae</a:t>
            </a:r>
            <a:endParaRPr sz="2800" b="0" i="0" u="none" strike="noStrike" cap="none">
              <a:solidFill>
                <a:srgbClr val="C00000"/>
              </a:solidFill>
              <a:latin typeface="Verdana"/>
              <a:ea typeface="Verdana"/>
              <a:cs typeface="Verdana"/>
              <a:sym typeface="Verdana"/>
            </a:endParaRPr>
          </a:p>
        </p:txBody>
      </p:sp>
      <p:sp>
        <p:nvSpPr>
          <p:cNvPr id="219" name="Google Shape;219;p39"/>
          <p:cNvSpPr/>
          <p:nvPr/>
        </p:nvSpPr>
        <p:spPr>
          <a:xfrm>
            <a:off x="1043608" y="1166843"/>
            <a:ext cx="5814392" cy="42473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eorgia"/>
              <a:ea typeface="Georgia"/>
              <a:cs typeface="Georgia"/>
              <a:sym typeface="Georgia"/>
            </a:endParaRPr>
          </a:p>
        </p:txBody>
      </p:sp>
      <p:sp>
        <p:nvSpPr>
          <p:cNvPr id="220" name="Google Shape;220;p39"/>
          <p:cNvSpPr/>
          <p:nvPr/>
        </p:nvSpPr>
        <p:spPr>
          <a:xfrm>
            <a:off x="611560" y="1243878"/>
            <a:ext cx="7488832" cy="4293443"/>
          </a:xfrm>
          <a:prstGeom prst="rect">
            <a:avLst/>
          </a:prstGeom>
          <a:noFill/>
          <a:ln>
            <a:noFill/>
          </a:ln>
        </p:spPr>
        <p:txBody>
          <a:bodyPr spcFirstLastPara="1" wrap="square" lIns="91425" tIns="45700" rIns="91425" bIns="45700" anchor="t" anchorCtr="0">
            <a:spAutoFit/>
          </a:bodyPr>
          <a:lstStyle/>
          <a:p>
            <a:pPr marL="742950" marR="0" lvl="1" indent="-285750" algn="l" rtl="0">
              <a:lnSpc>
                <a:spcPct val="100000"/>
              </a:lnSpc>
              <a:spcBef>
                <a:spcPts val="600"/>
              </a:spcBef>
              <a:spcAft>
                <a:spcPts val="0"/>
              </a:spcAft>
              <a:buClr>
                <a:schemeClr val="lt1"/>
              </a:buClr>
              <a:buSzPts val="2000"/>
              <a:buFont typeface="Noto Sans Symbols"/>
              <a:buChar char="▪"/>
            </a:pPr>
            <a:r>
              <a:rPr lang="es-ES" sz="2000" b="0" i="0" u="none" strike="noStrike" cap="none">
                <a:solidFill>
                  <a:schemeClr val="dk1"/>
                </a:solidFill>
                <a:latin typeface="Arial"/>
                <a:ea typeface="Arial"/>
                <a:cs typeface="Arial"/>
                <a:sym typeface="Arial"/>
              </a:rPr>
              <a:t/>
            </a:r>
            <a:br>
              <a:rPr lang="es-ES" sz="2000" b="0" i="0" u="none" strike="noStrike" cap="none">
                <a:solidFill>
                  <a:schemeClr val="dk1"/>
                </a:solidFill>
                <a:latin typeface="Arial"/>
                <a:ea typeface="Arial"/>
                <a:cs typeface="Arial"/>
                <a:sym typeface="Arial"/>
              </a:rPr>
            </a:br>
            <a:r>
              <a:rPr lang="es-ES" sz="2000" b="0" i="0" u="none" strike="noStrike" cap="none">
                <a:solidFill>
                  <a:schemeClr val="dk1"/>
                </a:solidFill>
                <a:latin typeface="Arial"/>
                <a:ea typeface="Arial"/>
                <a:cs typeface="Arial"/>
                <a:sym typeface="Arial"/>
              </a:rPr>
              <a:t>Al </a:t>
            </a:r>
            <a:r>
              <a:rPr lang="es-ES" sz="2000" b="0" i="0" u="none" strike="noStrike" cap="none">
                <a:solidFill>
                  <a:srgbClr val="000000"/>
                </a:solidFill>
                <a:latin typeface="Arial"/>
                <a:ea typeface="Arial"/>
                <a:cs typeface="Arial"/>
                <a:sym typeface="Arial"/>
              </a:rPr>
              <a:t>document d’instruccions per complimentar el CVA s’han inclòs </a:t>
            </a:r>
            <a:r>
              <a:rPr lang="es-ES" sz="2000" b="1" i="0" u="none" strike="noStrike" cap="none">
                <a:solidFill>
                  <a:srgbClr val="000000"/>
                </a:solidFill>
                <a:latin typeface="Arial"/>
                <a:ea typeface="Arial"/>
                <a:cs typeface="Arial"/>
                <a:sym typeface="Arial"/>
              </a:rPr>
              <a:t>instruccions específiques </a:t>
            </a:r>
            <a:r>
              <a:rPr lang="es-ES" sz="2000" b="0" i="0" u="none" strike="noStrike" cap="none">
                <a:solidFill>
                  <a:srgbClr val="000000"/>
                </a:solidFill>
                <a:latin typeface="Arial"/>
                <a:ea typeface="Arial"/>
                <a:cs typeface="Arial"/>
                <a:sym typeface="Arial"/>
              </a:rPr>
              <a:t>a l’apartat de “</a:t>
            </a:r>
            <a:r>
              <a:rPr lang="es-ES" sz="2000" b="1" i="0" u="none" strike="noStrike" cap="none">
                <a:solidFill>
                  <a:srgbClr val="000000"/>
                </a:solidFill>
                <a:latin typeface="Arial"/>
                <a:ea typeface="Arial"/>
                <a:cs typeface="Arial"/>
                <a:sym typeface="Arial"/>
              </a:rPr>
              <a:t>Publicacions</a:t>
            </a:r>
            <a:r>
              <a:rPr lang="es-ES" sz="2000" b="0" i="0" u="none" strike="noStrike" cap="none">
                <a:solidFill>
                  <a:srgbClr val="000000"/>
                </a:solidFill>
                <a:latin typeface="Arial"/>
                <a:ea typeface="Arial"/>
                <a:cs typeface="Arial"/>
                <a:sym typeface="Arial"/>
              </a:rPr>
              <a:t>”: </a:t>
            </a:r>
            <a:endParaRPr/>
          </a:p>
          <a:p>
            <a:pPr marL="742950" marR="0" lvl="1" indent="-158750" algn="l" rtl="0">
              <a:lnSpc>
                <a:spcPct val="100000"/>
              </a:lnSpc>
              <a:spcBef>
                <a:spcPts val="600"/>
              </a:spcBef>
              <a:spcAft>
                <a:spcPts val="0"/>
              </a:spcAft>
              <a:buClr>
                <a:schemeClr val="lt1"/>
              </a:buClr>
              <a:buSzPts val="2000"/>
              <a:buFont typeface="Noto Sans Symbols"/>
              <a:buNone/>
            </a:pPr>
            <a:endParaRPr sz="2000" b="0" i="0" u="none" strike="noStrike" cap="none">
              <a:solidFill>
                <a:srgbClr val="000000"/>
              </a:solidFill>
              <a:latin typeface="Arial"/>
              <a:ea typeface="Arial"/>
              <a:cs typeface="Arial"/>
              <a:sym typeface="Arial"/>
            </a:endParaRPr>
          </a:p>
          <a:p>
            <a:pPr marL="742950" marR="0" lvl="1" indent="-285750" algn="l" rtl="0">
              <a:lnSpc>
                <a:spcPct val="100000"/>
              </a:lnSpc>
              <a:spcBef>
                <a:spcPts val="600"/>
              </a:spcBef>
              <a:spcAft>
                <a:spcPts val="0"/>
              </a:spcAft>
              <a:buClr>
                <a:schemeClr val="lt1"/>
              </a:buClr>
              <a:buSzPts val="2000"/>
              <a:buFont typeface="Noto Sans Symbols"/>
              <a:buChar char="▪"/>
            </a:pPr>
            <a:r>
              <a:rPr lang="es-ES" sz="2000" b="1" i="0" u="none" strike="noStrike" cap="none">
                <a:solidFill>
                  <a:srgbClr val="000000"/>
                </a:solidFill>
                <a:latin typeface="Arial"/>
                <a:ea typeface="Arial"/>
                <a:cs typeface="Arial"/>
                <a:sym typeface="Arial"/>
              </a:rPr>
              <a:t>Si</a:t>
            </a:r>
            <a:r>
              <a:rPr lang="es-ES" sz="2000" b="0" i="0" u="none" strike="noStrike" cap="none">
                <a:solidFill>
                  <a:srgbClr val="000000"/>
                </a:solidFill>
                <a:latin typeface="Arial"/>
                <a:ea typeface="Arial"/>
                <a:cs typeface="Arial"/>
                <a:sym typeface="Arial"/>
              </a:rPr>
              <a:t> hay </a:t>
            </a:r>
            <a:r>
              <a:rPr lang="es-ES" sz="2000" b="1" i="0" u="none" strike="noStrike" cap="none">
                <a:solidFill>
                  <a:srgbClr val="000000"/>
                </a:solidFill>
                <a:latin typeface="Arial"/>
                <a:ea typeface="Arial"/>
                <a:cs typeface="Arial"/>
                <a:sym typeface="Arial"/>
              </a:rPr>
              <a:t>más de 8 autores </a:t>
            </a:r>
            <a:r>
              <a:rPr lang="es-ES" sz="2000" b="0" i="0" u="none" strike="noStrike" cap="none">
                <a:solidFill>
                  <a:srgbClr val="000000"/>
                </a:solidFill>
                <a:latin typeface="Arial"/>
                <a:ea typeface="Arial"/>
                <a:cs typeface="Arial"/>
                <a:sym typeface="Arial"/>
              </a:rPr>
              <a:t>se deberán indicar:</a:t>
            </a:r>
            <a:endParaRPr/>
          </a:p>
          <a:p>
            <a:pPr marL="914400" marR="0" lvl="2" indent="0" algn="l" rtl="0">
              <a:lnSpc>
                <a:spcPct val="100000"/>
              </a:lnSpc>
              <a:spcBef>
                <a:spcPts val="600"/>
              </a:spcBef>
              <a:spcAft>
                <a:spcPts val="0"/>
              </a:spcAft>
              <a:buNone/>
            </a:pPr>
            <a:r>
              <a:rPr lang="es-ES" sz="2000" b="0" i="0" u="none" strike="noStrike" cap="none">
                <a:solidFill>
                  <a:srgbClr val="000000"/>
                </a:solidFill>
                <a:latin typeface="Arial"/>
                <a:ea typeface="Arial"/>
                <a:cs typeface="Arial"/>
                <a:sym typeface="Arial"/>
              </a:rPr>
              <a:t>- los 3 primeros autores</a:t>
            </a:r>
            <a:endParaRPr/>
          </a:p>
          <a:p>
            <a:pPr marL="914400" marR="0" lvl="2" indent="0" algn="l" rtl="0">
              <a:lnSpc>
                <a:spcPct val="100000"/>
              </a:lnSpc>
              <a:spcBef>
                <a:spcPts val="600"/>
              </a:spcBef>
              <a:spcAft>
                <a:spcPts val="0"/>
              </a:spcAft>
              <a:buNone/>
            </a:pPr>
            <a:r>
              <a:rPr lang="es-ES" sz="2000" b="0" i="0" u="none" strike="noStrike" cap="none">
                <a:solidFill>
                  <a:srgbClr val="000000"/>
                </a:solidFill>
                <a:latin typeface="Arial"/>
                <a:ea typeface="Arial"/>
                <a:cs typeface="Arial"/>
                <a:sym typeface="Arial"/>
              </a:rPr>
              <a:t>- último autor</a:t>
            </a:r>
            <a:endParaRPr/>
          </a:p>
          <a:p>
            <a:pPr marL="914400" marR="0" lvl="2" indent="0" algn="l" rtl="0">
              <a:lnSpc>
                <a:spcPct val="100000"/>
              </a:lnSpc>
              <a:spcBef>
                <a:spcPts val="600"/>
              </a:spcBef>
              <a:spcAft>
                <a:spcPts val="0"/>
              </a:spcAft>
              <a:buNone/>
            </a:pPr>
            <a:r>
              <a:rPr lang="es-ES" sz="2000" b="0" i="0" u="none" strike="noStrike" cap="none">
                <a:solidFill>
                  <a:srgbClr val="000000"/>
                </a:solidFill>
                <a:latin typeface="Arial"/>
                <a:ea typeface="Arial"/>
                <a:cs typeface="Arial"/>
                <a:sym typeface="Arial"/>
              </a:rPr>
              <a:t>- el autor o autores de correspondencia (AC)</a:t>
            </a:r>
            <a:endParaRPr/>
          </a:p>
          <a:p>
            <a:pPr marL="914400" marR="0" lvl="2" indent="0" algn="l" rtl="0">
              <a:lnSpc>
                <a:spcPct val="100000"/>
              </a:lnSpc>
              <a:spcBef>
                <a:spcPts val="600"/>
              </a:spcBef>
              <a:spcAft>
                <a:spcPts val="0"/>
              </a:spcAft>
              <a:buNone/>
            </a:pPr>
            <a:r>
              <a:rPr lang="es-ES" sz="2000" b="0" i="0" u="none" strike="noStrike" cap="none">
                <a:solidFill>
                  <a:srgbClr val="000000"/>
                </a:solidFill>
                <a:latin typeface="Arial"/>
                <a:ea typeface="Arial"/>
                <a:cs typeface="Arial"/>
                <a:sym typeface="Arial"/>
              </a:rPr>
              <a:t>- el número total de autores y la posición del/de la investigador/a principal (p. ej., 18/95). </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a2eb79c584_0_4"/>
          <p:cNvSpPr txBox="1">
            <a:spLocks noGrp="1"/>
          </p:cNvSpPr>
          <p:nvPr>
            <p:ph type="title"/>
          </p:nvPr>
        </p:nvSpPr>
        <p:spPr>
          <a:xfrm>
            <a:off x="1187626" y="245571"/>
            <a:ext cx="7124700" cy="81189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sz="2400"/>
              <a:t>Currículum vitae. Com actualitzar dades i generar el CVA</a:t>
            </a:r>
            <a:endParaRPr/>
          </a:p>
        </p:txBody>
      </p:sp>
      <p:pic>
        <p:nvPicPr>
          <p:cNvPr id="226" name="Google Shape;226;ga2eb79c584_0_4"/>
          <p:cNvPicPr preferRelativeResize="0"/>
          <p:nvPr/>
        </p:nvPicPr>
        <p:blipFill rotWithShape="1">
          <a:blip r:embed="rId3">
            <a:alphaModFix/>
          </a:blip>
          <a:srcRect/>
          <a:stretch/>
        </p:blipFill>
        <p:spPr>
          <a:xfrm>
            <a:off x="914400" y="1530220"/>
            <a:ext cx="7397926" cy="517538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a2eb79c584_0_9"/>
          <p:cNvSpPr txBox="1">
            <a:spLocks noGrp="1"/>
          </p:cNvSpPr>
          <p:nvPr>
            <p:ph type="title"/>
          </p:nvPr>
        </p:nvSpPr>
        <p:spPr>
          <a:xfrm>
            <a:off x="1200064" y="233437"/>
            <a:ext cx="7458743" cy="93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sz="2400"/>
              <a:t>Perfil al PPC: identificadors de l’investigador i Intranet</a:t>
            </a:r>
            <a:endParaRPr sz="2400"/>
          </a:p>
        </p:txBody>
      </p:sp>
      <p:pic>
        <p:nvPicPr>
          <p:cNvPr id="232" name="Google Shape;232;ga2eb79c584_0_9"/>
          <p:cNvPicPr preferRelativeResize="0"/>
          <p:nvPr/>
        </p:nvPicPr>
        <p:blipFill rotWithShape="1">
          <a:blip r:embed="rId3">
            <a:alphaModFix/>
          </a:blip>
          <a:srcRect/>
          <a:stretch/>
        </p:blipFill>
        <p:spPr>
          <a:xfrm>
            <a:off x="152400" y="1268656"/>
            <a:ext cx="8839199" cy="5268230"/>
          </a:xfrm>
          <a:prstGeom prst="rect">
            <a:avLst/>
          </a:prstGeom>
          <a:noFill/>
          <a:ln>
            <a:noFill/>
          </a:ln>
        </p:spPr>
      </p:pic>
      <p:sp>
        <p:nvSpPr>
          <p:cNvPr id="233" name="Google Shape;233;ga2eb79c584_0_9"/>
          <p:cNvSpPr/>
          <p:nvPr/>
        </p:nvSpPr>
        <p:spPr>
          <a:xfrm>
            <a:off x="8024327" y="1169437"/>
            <a:ext cx="967272" cy="528734"/>
          </a:xfrm>
          <a:prstGeom prst="ellipse">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34" name="Google Shape;234;ga2eb79c584_0_9"/>
          <p:cNvPicPr preferRelativeResize="0"/>
          <p:nvPr/>
        </p:nvPicPr>
        <p:blipFill rotWithShape="1">
          <a:blip r:embed="rId4">
            <a:alphaModFix/>
          </a:blip>
          <a:srcRect/>
          <a:stretch/>
        </p:blipFill>
        <p:spPr>
          <a:xfrm>
            <a:off x="758890" y="5100735"/>
            <a:ext cx="622041" cy="58996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0"/>
          <p:cNvSpPr txBox="1">
            <a:spLocks noGrp="1"/>
          </p:cNvSpPr>
          <p:nvPr>
            <p:ph type="title"/>
          </p:nvPr>
        </p:nvSpPr>
        <p:spPr>
          <a:xfrm>
            <a:off x="1187624" y="332656"/>
            <a:ext cx="7124700" cy="86409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endParaRPr/>
          </a:p>
        </p:txBody>
      </p:sp>
      <p:sp>
        <p:nvSpPr>
          <p:cNvPr id="241" name="Google Shape;241;p10"/>
          <p:cNvSpPr txBox="1">
            <a:spLocks noGrp="1"/>
          </p:cNvSpPr>
          <p:nvPr>
            <p:ph type="body" idx="1"/>
          </p:nvPr>
        </p:nvSpPr>
        <p:spPr>
          <a:xfrm>
            <a:off x="1257300" y="2362200"/>
            <a:ext cx="7200900" cy="3733800"/>
          </a:xfrm>
          <a:prstGeom prst="rect">
            <a:avLst/>
          </a:prstGeom>
          <a:noFill/>
          <a:ln>
            <a:noFill/>
          </a:ln>
        </p:spPr>
        <p:txBody>
          <a:bodyPr spcFirstLastPara="1" wrap="square" lIns="91425" tIns="45700" rIns="91425" bIns="45700" anchor="t" anchorCtr="0">
            <a:noAutofit/>
          </a:bodyPr>
          <a:lstStyle/>
          <a:p>
            <a:pPr marL="342900" lvl="0" indent="-177800" algn="l" rtl="0">
              <a:lnSpc>
                <a:spcPct val="100000"/>
              </a:lnSpc>
              <a:spcBef>
                <a:spcPts val="0"/>
              </a:spcBef>
              <a:spcAft>
                <a:spcPts val="0"/>
              </a:spcAft>
              <a:buSzPts val="2600"/>
              <a:buFont typeface="Georgia"/>
              <a:buNone/>
            </a:pPr>
            <a:endParaRPr/>
          </a:p>
        </p:txBody>
      </p:sp>
      <p:pic>
        <p:nvPicPr>
          <p:cNvPr id="242" name="Google Shape;242;p10"/>
          <p:cNvPicPr preferRelativeResize="0"/>
          <p:nvPr/>
        </p:nvPicPr>
        <p:blipFill rotWithShape="1">
          <a:blip r:embed="rId3">
            <a:alphaModFix/>
          </a:blip>
          <a:srcRect/>
          <a:stretch/>
        </p:blipFill>
        <p:spPr>
          <a:xfrm>
            <a:off x="217714" y="192833"/>
            <a:ext cx="8640147" cy="633251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3"/>
          <p:cNvSpPr txBox="1"/>
          <p:nvPr/>
        </p:nvSpPr>
        <p:spPr>
          <a:xfrm>
            <a:off x="571472" y="1556792"/>
            <a:ext cx="8249000" cy="97256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a:solidFill>
                  <a:srgbClr val="C00000"/>
                </a:solidFill>
                <a:latin typeface="Arial"/>
                <a:ea typeface="Arial"/>
                <a:cs typeface="Arial"/>
                <a:sym typeface="Arial"/>
              </a:rPr>
              <a:t>Com generar el CVA?</a:t>
            </a:r>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C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s-ES" sz="2000" b="0" i="0" u="none" strike="noStrike" cap="none">
                <a:solidFill>
                  <a:schemeClr val="dk1"/>
                </a:solidFill>
                <a:latin typeface="Arial"/>
                <a:ea typeface="Arial"/>
                <a:cs typeface="Arial"/>
                <a:sym typeface="Arial"/>
              </a:rPr>
              <a:t>Abans de generar el CVA, actualitzeu el vostre CV des de l’opció d’</a:t>
            </a:r>
            <a:r>
              <a:rPr lang="es-ES" sz="2000" b="1" i="0" u="none" strike="noStrike" cap="none">
                <a:solidFill>
                  <a:schemeClr val="accent1"/>
                </a:solidFill>
                <a:latin typeface="Arial"/>
                <a:ea typeface="Arial"/>
                <a:cs typeface="Arial"/>
                <a:sym typeface="Arial"/>
              </a:rPr>
              <a:t>editar</a:t>
            </a:r>
            <a:r>
              <a:rPr lang="es-ES" sz="2000" b="0" i="0" u="none" strike="noStrike" cap="none">
                <a:solidFill>
                  <a:schemeClr val="accent1"/>
                </a:solidFill>
                <a:latin typeface="Arial"/>
                <a:ea typeface="Arial"/>
                <a:cs typeface="Arial"/>
                <a:sym typeface="Arial"/>
              </a:rPr>
              <a:t> </a:t>
            </a:r>
            <a:r>
              <a:rPr lang="es-ES" sz="2000" b="0" i="0" u="none" strike="noStrike" cap="none">
                <a:solidFill>
                  <a:schemeClr val="dk1"/>
                </a:solidFill>
                <a:latin typeface="Arial"/>
                <a:ea typeface="Arial"/>
                <a:cs typeface="Arial"/>
                <a:sym typeface="Arial"/>
              </a:rPr>
              <a:t>de la Intranet. Si ho preferiu, des de Biblioteca us podem completat les dades🡪 Fer un CAU</a:t>
            </a:r>
            <a:endParaRPr/>
          </a:p>
          <a:p>
            <a:pPr marL="0" marR="0" lvl="0" indent="0" algn="l"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s-ES" sz="2000" b="0" i="0" u="none" strike="noStrike" cap="none">
                <a:solidFill>
                  <a:schemeClr val="dk1"/>
                </a:solidFill>
                <a:latin typeface="Arial"/>
                <a:ea typeface="Arial"/>
                <a:cs typeface="Arial"/>
                <a:sym typeface="Arial"/>
              </a:rPr>
              <a:t>Per generar el CVA:</a:t>
            </a:r>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C00000"/>
              </a:solidFill>
              <a:latin typeface="Arial"/>
              <a:ea typeface="Arial"/>
              <a:cs typeface="Arial"/>
              <a:sym typeface="Arial"/>
            </a:endParaRPr>
          </a:p>
          <a:p>
            <a:pPr marL="342900" marR="0" lvl="5" indent="-342900" algn="l" rtl="0">
              <a:lnSpc>
                <a:spcPct val="100000"/>
              </a:lnSpc>
              <a:spcBef>
                <a:spcPts val="1200"/>
              </a:spcBef>
              <a:spcAft>
                <a:spcPts val="0"/>
              </a:spcAft>
              <a:buClr>
                <a:srgbClr val="000000"/>
              </a:buClr>
              <a:buSzPts val="2000"/>
              <a:buFont typeface="Arial"/>
              <a:buChar char="-"/>
            </a:pPr>
            <a:r>
              <a:rPr lang="es-ES" sz="2000" b="0" i="0" u="none" strike="noStrike" cap="none">
                <a:solidFill>
                  <a:schemeClr val="dk1"/>
                </a:solidFill>
                <a:latin typeface="Arial"/>
                <a:ea typeface="Arial"/>
                <a:cs typeface="Arial"/>
                <a:sym typeface="Arial"/>
              </a:rPr>
              <a:t>Intranet del PPC🡪 </a:t>
            </a:r>
            <a:r>
              <a:rPr lang="es-ES" sz="2000" b="0" i="0" u="none" strike="noStrike" cap="none">
                <a:solidFill>
                  <a:schemeClr val="accent1"/>
                </a:solidFill>
                <a:latin typeface="Arial"/>
                <a:ea typeface="Arial"/>
                <a:cs typeface="Arial"/>
                <a:sym typeface="Arial"/>
              </a:rPr>
              <a:t>opció de CV</a:t>
            </a:r>
            <a:r>
              <a:rPr lang="es-ES" sz="2000" b="0" i="0" u="none" strike="noStrike" cap="none">
                <a:solidFill>
                  <a:schemeClr val="dk1"/>
                </a:solidFill>
                <a:latin typeface="Arial"/>
                <a:ea typeface="Arial"/>
                <a:cs typeface="Arial"/>
                <a:sym typeface="Arial"/>
              </a:rPr>
              <a:t>. En el desplegable seleccioneu🡪  </a:t>
            </a:r>
            <a:r>
              <a:rPr lang="es-ES" sz="2000" b="0" i="0" u="none" strike="noStrike" cap="none">
                <a:solidFill>
                  <a:schemeClr val="accent1"/>
                </a:solidFill>
                <a:latin typeface="Arial"/>
                <a:ea typeface="Arial"/>
                <a:cs typeface="Arial"/>
                <a:sym typeface="Arial"/>
              </a:rPr>
              <a:t>CVA</a:t>
            </a:r>
            <a:endParaRPr/>
          </a:p>
          <a:p>
            <a:pPr marL="342900" marR="0" lvl="0" indent="-342900" algn="l" rtl="0">
              <a:lnSpc>
                <a:spcPct val="100000"/>
              </a:lnSpc>
              <a:spcBef>
                <a:spcPts val="1200"/>
              </a:spcBef>
              <a:spcAft>
                <a:spcPts val="0"/>
              </a:spcAft>
              <a:buClr>
                <a:srgbClr val="000000"/>
              </a:buClr>
              <a:buSzPts val="2000"/>
              <a:buFont typeface="Arial"/>
              <a:buChar char="-"/>
            </a:pPr>
            <a:r>
              <a:rPr lang="es-ES" sz="2000" b="0" i="0" u="none" strike="noStrike" cap="none">
                <a:solidFill>
                  <a:schemeClr val="dk1"/>
                </a:solidFill>
                <a:latin typeface="Arial"/>
                <a:ea typeface="Arial"/>
                <a:cs typeface="Arial"/>
                <a:sym typeface="Arial"/>
              </a:rPr>
              <a:t>Seleccionar idioma: castellà o anglès, preferentment </a:t>
            </a:r>
            <a:r>
              <a:rPr lang="es-ES" sz="2000" b="0" i="0" u="none" strike="noStrike" cap="none">
                <a:solidFill>
                  <a:schemeClr val="accent1"/>
                </a:solidFill>
                <a:latin typeface="Arial"/>
                <a:ea typeface="Arial"/>
                <a:cs typeface="Arial"/>
                <a:sym typeface="Arial"/>
              </a:rPr>
              <a:t>anglès</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r>
              <a:rPr lang="es-ES" sz="2000" b="0" i="0" u="none" strike="noStrike" cap="none">
                <a:solidFill>
                  <a:schemeClr val="dk1"/>
                </a:solidFill>
                <a:latin typeface="Arial"/>
                <a:ea typeface="Arial"/>
                <a:cs typeface="Arial"/>
                <a:sym typeface="Arial"/>
              </a:rPr>
              <a:t/>
            </a:r>
            <a:br>
              <a:rPr lang="es-ES" sz="2000" b="0" i="0" u="none" strike="noStrike" cap="none">
                <a:solidFill>
                  <a:schemeClr val="dk1"/>
                </a:solidFill>
                <a:latin typeface="Arial"/>
                <a:ea typeface="Arial"/>
                <a:cs typeface="Arial"/>
                <a:sym typeface="Arial"/>
              </a:rPr>
            </a:br>
            <a:r>
              <a:rPr lang="es-ES" sz="2000" b="0" i="0" u="none" strike="noStrike" cap="none">
                <a:solidFill>
                  <a:schemeClr val="dk1"/>
                </a:solidFill>
                <a:latin typeface="Arial"/>
                <a:ea typeface="Arial"/>
                <a:cs typeface="Arial"/>
                <a:sym typeface="Arial"/>
              </a:rPr>
              <a:t>En 10 minuts, rebreu el fitxer CVA al vostre correu electrònic</a:t>
            </a:r>
            <a:endParaRPr sz="2000" b="0" i="0" u="none" strike="noStrike" cap="none">
              <a:solidFill>
                <a:schemeClr val="dk1"/>
              </a:solidFill>
              <a:latin typeface="Arial"/>
              <a:ea typeface="Arial"/>
              <a:cs typeface="Arial"/>
              <a:sym typeface="Arial"/>
            </a:endParaRPr>
          </a:p>
          <a:p>
            <a:pPr marL="0" marR="0" lvl="1" indent="0" algn="l" rtl="0">
              <a:lnSpc>
                <a:spcPct val="100000"/>
              </a:lnSpc>
              <a:spcBef>
                <a:spcPts val="1200"/>
              </a:spcBef>
              <a:spcAft>
                <a:spcPts val="0"/>
              </a:spcAft>
              <a:buClr>
                <a:srgbClr val="000000"/>
              </a:buClr>
              <a:buSzPts val="2000"/>
              <a:buFont typeface="Arial"/>
              <a:buNone/>
            </a:pPr>
            <a:r>
              <a:rPr lang="es-ES" sz="2000" b="0" i="0" u="none" strike="noStrike" cap="none">
                <a:solidFill>
                  <a:schemeClr val="dk1"/>
                </a:solidFill>
                <a:latin typeface="Arial"/>
                <a:ea typeface="Arial"/>
                <a:cs typeface="Arial"/>
                <a:sym typeface="Arial"/>
              </a:rPr>
              <a:t>El CVA és un document Word, podreu modificar el que vulgueu</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400"/>
              <a:buFont typeface="Arial"/>
              <a:buNone/>
            </a:pPr>
            <a:endParaRPr sz="2400" b="1" i="0" u="none" strike="noStrike" cap="none">
              <a:solidFill>
                <a:schemeClr val="dk1"/>
              </a:solidFill>
              <a:latin typeface="Georgia"/>
              <a:ea typeface="Georgia"/>
              <a:cs typeface="Georgia"/>
              <a:sym typeface="Georgia"/>
            </a:endParaRPr>
          </a:p>
          <a:p>
            <a:pPr marL="0" marR="0" lvl="0" indent="0" algn="l" rtl="0">
              <a:lnSpc>
                <a:spcPct val="100000"/>
              </a:lnSpc>
              <a:spcBef>
                <a:spcPts val="1200"/>
              </a:spcBef>
              <a:spcAft>
                <a:spcPts val="0"/>
              </a:spcAft>
              <a:buClr>
                <a:srgbClr val="000000"/>
              </a:buClr>
              <a:buSzPts val="2400"/>
              <a:buFont typeface="Arial"/>
              <a:buNone/>
            </a:pPr>
            <a:endParaRPr sz="2400" b="1" i="0" u="none" strike="noStrike" cap="none">
              <a:solidFill>
                <a:schemeClr val="dk1"/>
              </a:solidFill>
              <a:latin typeface="Georgia"/>
              <a:ea typeface="Georgia"/>
              <a:cs typeface="Georgia"/>
              <a:sym typeface="Georgia"/>
            </a:endParaRPr>
          </a:p>
          <a:p>
            <a:pPr marL="0" marR="0" lvl="0" indent="0" algn="l" rtl="0">
              <a:lnSpc>
                <a:spcPct val="100000"/>
              </a:lnSpc>
              <a:spcBef>
                <a:spcPts val="1200"/>
              </a:spcBef>
              <a:spcAft>
                <a:spcPts val="0"/>
              </a:spcAft>
              <a:buClr>
                <a:srgbClr val="000000"/>
              </a:buClr>
              <a:buSzPts val="2400"/>
              <a:buFont typeface="Arial"/>
              <a:buNone/>
            </a:pPr>
            <a:endParaRPr sz="2400" b="1" i="0" u="none" strike="noStrike" cap="none">
              <a:solidFill>
                <a:schemeClr val="dk1"/>
              </a:solidFill>
              <a:latin typeface="Georgia"/>
              <a:ea typeface="Georgia"/>
              <a:cs typeface="Georgia"/>
              <a:sym typeface="Georgia"/>
            </a:endParaRPr>
          </a:p>
          <a:p>
            <a:pPr marL="0" marR="0" lvl="0" indent="0" algn="l" rtl="0">
              <a:lnSpc>
                <a:spcPct val="100000"/>
              </a:lnSpc>
              <a:spcBef>
                <a:spcPts val="1200"/>
              </a:spcBef>
              <a:spcAft>
                <a:spcPts val="0"/>
              </a:spcAft>
              <a:buClr>
                <a:srgbClr val="000000"/>
              </a:buClr>
              <a:buSzPts val="2400"/>
              <a:buFont typeface="Arial"/>
              <a:buNone/>
            </a:pPr>
            <a:endParaRPr sz="2400" b="1" i="0" u="none" strike="noStrike" cap="none">
              <a:solidFill>
                <a:schemeClr val="dk1"/>
              </a:solidFill>
              <a:latin typeface="Georgia"/>
              <a:ea typeface="Georgia"/>
              <a:cs typeface="Georgia"/>
              <a:sym typeface="Georgia"/>
            </a:endParaRPr>
          </a:p>
          <a:p>
            <a:pPr marL="0" marR="0" lvl="0" indent="0" algn="l" rtl="0">
              <a:lnSpc>
                <a:spcPct val="100000"/>
              </a:lnSpc>
              <a:spcBef>
                <a:spcPts val="1200"/>
              </a:spcBef>
              <a:spcAft>
                <a:spcPts val="0"/>
              </a:spcAft>
              <a:buClr>
                <a:srgbClr val="000000"/>
              </a:buClr>
              <a:buSzPts val="2400"/>
              <a:buFont typeface="Arial"/>
              <a:buNone/>
            </a:pPr>
            <a:endParaRPr sz="2400" b="1" i="0" u="none" strike="noStrike" cap="none">
              <a:solidFill>
                <a:schemeClr val="dk1"/>
              </a:solidFill>
              <a:latin typeface="Georgia"/>
              <a:ea typeface="Georgia"/>
              <a:cs typeface="Georgia"/>
              <a:sym typeface="Georgia"/>
            </a:endParaRPr>
          </a:p>
          <a:p>
            <a:pPr marL="0" marR="0" lvl="0" indent="0" algn="l" rtl="0">
              <a:lnSpc>
                <a:spcPct val="100000"/>
              </a:lnSpc>
              <a:spcBef>
                <a:spcPts val="1200"/>
              </a:spcBef>
              <a:spcAft>
                <a:spcPts val="0"/>
              </a:spcAft>
              <a:buClr>
                <a:srgbClr val="000000"/>
              </a:buClr>
              <a:buSzPts val="2400"/>
              <a:buFont typeface="Arial"/>
              <a:buNone/>
            </a:pPr>
            <a:endParaRPr sz="2400" b="1" i="0" u="none" strike="noStrike" cap="none">
              <a:solidFill>
                <a:schemeClr val="dk1"/>
              </a:solidFill>
              <a:latin typeface="Georgia"/>
              <a:ea typeface="Georgia"/>
              <a:cs typeface="Georgia"/>
              <a:sym typeface="Georgia"/>
            </a:endParaRPr>
          </a:p>
          <a:p>
            <a:pPr marL="0" marR="0" lvl="0" indent="0" algn="l" rtl="0">
              <a:lnSpc>
                <a:spcPct val="100000"/>
              </a:lnSpc>
              <a:spcBef>
                <a:spcPts val="1200"/>
              </a:spcBef>
              <a:spcAft>
                <a:spcPts val="0"/>
              </a:spcAft>
              <a:buClr>
                <a:srgbClr val="000000"/>
              </a:buClr>
              <a:buSzPts val="2400"/>
              <a:buFont typeface="Arial"/>
              <a:buNone/>
            </a:pPr>
            <a:endParaRPr sz="2400" b="1" i="0" u="none" strike="noStrike" cap="none">
              <a:solidFill>
                <a:schemeClr val="dk1"/>
              </a:solidFill>
              <a:latin typeface="Georgia"/>
              <a:ea typeface="Georgia"/>
              <a:cs typeface="Georgia"/>
              <a:sym typeface="Georgia"/>
            </a:endParaRPr>
          </a:p>
          <a:p>
            <a:pPr marL="0" marR="0" lvl="0" indent="0" algn="l" rtl="0">
              <a:lnSpc>
                <a:spcPct val="100000"/>
              </a:lnSpc>
              <a:spcBef>
                <a:spcPts val="1200"/>
              </a:spcBef>
              <a:spcAft>
                <a:spcPts val="0"/>
              </a:spcAft>
              <a:buClr>
                <a:srgbClr val="000000"/>
              </a:buClr>
              <a:buSzPts val="2400"/>
              <a:buFont typeface="Arial"/>
              <a:buNone/>
            </a:pPr>
            <a:endParaRPr sz="2400" b="1" i="0" u="none" strike="noStrike" cap="none">
              <a:solidFill>
                <a:schemeClr val="dk1"/>
              </a:solidFill>
              <a:latin typeface="Georgia"/>
              <a:ea typeface="Georgia"/>
              <a:cs typeface="Georgia"/>
              <a:sym typeface="Georgia"/>
            </a:endParaRPr>
          </a:p>
          <a:p>
            <a:pPr marL="0" marR="0" lvl="0" indent="0" algn="l" rtl="0">
              <a:lnSpc>
                <a:spcPct val="100000"/>
              </a:lnSpc>
              <a:spcBef>
                <a:spcPts val="1200"/>
              </a:spcBef>
              <a:spcAft>
                <a:spcPts val="0"/>
              </a:spcAft>
              <a:buClr>
                <a:srgbClr val="000000"/>
              </a:buClr>
              <a:buSzPts val="2400"/>
              <a:buFont typeface="Arial"/>
              <a:buNone/>
            </a:pPr>
            <a:endParaRPr sz="2400" b="1" i="0" u="none" strike="noStrike" cap="none">
              <a:solidFill>
                <a:schemeClr val="dk1"/>
              </a:solidFill>
              <a:latin typeface="Georgia"/>
              <a:ea typeface="Georgia"/>
              <a:cs typeface="Georgia"/>
              <a:sym typeface="Georgia"/>
            </a:endParaRPr>
          </a:p>
        </p:txBody>
      </p:sp>
      <p:sp>
        <p:nvSpPr>
          <p:cNvPr id="249" name="Google Shape;249;p13"/>
          <p:cNvSpPr txBox="1"/>
          <p:nvPr/>
        </p:nvSpPr>
        <p:spPr>
          <a:xfrm>
            <a:off x="1367136" y="428604"/>
            <a:ext cx="7776864"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s-ES" sz="2200" b="0" i="0" u="none" strike="noStrike" cap="none">
                <a:solidFill>
                  <a:srgbClr val="C00000"/>
                </a:solidFill>
                <a:latin typeface="Verdana"/>
                <a:ea typeface="Verdana"/>
                <a:cs typeface="Verdana"/>
                <a:sym typeface="Verdana"/>
              </a:rPr>
              <a:t>Currículum vitae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14" descr="shutterstock_19393759.jpg"/>
          <p:cNvPicPr preferRelativeResize="0"/>
          <p:nvPr/>
        </p:nvPicPr>
        <p:blipFill rotWithShape="1">
          <a:blip r:embed="rId3">
            <a:alphaModFix/>
          </a:blip>
          <a:srcRect/>
          <a:stretch/>
        </p:blipFill>
        <p:spPr>
          <a:xfrm>
            <a:off x="611560" y="3356992"/>
            <a:ext cx="2016224" cy="2016224"/>
          </a:xfrm>
          <a:prstGeom prst="rect">
            <a:avLst/>
          </a:prstGeom>
          <a:noFill/>
          <a:ln>
            <a:noFill/>
          </a:ln>
        </p:spPr>
      </p:pic>
      <p:sp>
        <p:nvSpPr>
          <p:cNvPr id="256" name="Google Shape;256;p14"/>
          <p:cNvSpPr txBox="1">
            <a:spLocks noGrp="1"/>
          </p:cNvSpPr>
          <p:nvPr>
            <p:ph type="body" idx="1"/>
          </p:nvPr>
        </p:nvSpPr>
        <p:spPr>
          <a:xfrm>
            <a:off x="395536" y="1156996"/>
            <a:ext cx="7990656" cy="4720276"/>
          </a:xfrm>
          <a:prstGeom prst="rect">
            <a:avLst/>
          </a:prstGeom>
          <a:noFill/>
          <a:ln>
            <a:noFill/>
          </a:ln>
        </p:spPr>
        <p:txBody>
          <a:bodyPr spcFirstLastPara="1" wrap="square" lIns="91425" tIns="45700" rIns="91425" bIns="45700" anchor="t" anchorCtr="0">
            <a:noAutofit/>
          </a:bodyPr>
          <a:lstStyle/>
          <a:p>
            <a:pPr marL="914400" lvl="2" indent="0" algn="l" rtl="0">
              <a:lnSpc>
                <a:spcPct val="100000"/>
              </a:lnSpc>
              <a:spcBef>
                <a:spcPts val="1200"/>
              </a:spcBef>
              <a:spcAft>
                <a:spcPts val="0"/>
              </a:spcAft>
              <a:buSzPts val="2200"/>
              <a:buNone/>
            </a:pPr>
            <a:r>
              <a:rPr lang="es-ES" sz="2400">
                <a:solidFill>
                  <a:schemeClr val="dk1"/>
                </a:solidFill>
                <a:latin typeface="Arial"/>
                <a:ea typeface="Arial"/>
                <a:cs typeface="Arial"/>
                <a:sym typeface="Arial"/>
              </a:rPr>
              <a:t>Informació del PPC: com actualitzar les dades i la generació del CVA</a:t>
            </a:r>
            <a:endParaRPr/>
          </a:p>
          <a:p>
            <a:pPr marL="1828800" lvl="3" indent="-457200" algn="l" rtl="0">
              <a:lnSpc>
                <a:spcPct val="100000"/>
              </a:lnSpc>
              <a:spcBef>
                <a:spcPts val="1200"/>
              </a:spcBef>
              <a:spcAft>
                <a:spcPts val="0"/>
              </a:spcAft>
              <a:buSzPts val="2000"/>
              <a:buChar char="–"/>
            </a:pPr>
            <a:r>
              <a:rPr lang="es-ES" sz="2400" u="sng">
                <a:solidFill>
                  <a:schemeClr val="dk1"/>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https://guiesbibtic.upf.edu/ppc/</a:t>
            </a:r>
            <a:endParaRPr sz="2400">
              <a:solidFill>
                <a:schemeClr val="dk1"/>
              </a:solidFill>
              <a:latin typeface="Arial"/>
              <a:ea typeface="Arial"/>
              <a:cs typeface="Arial"/>
              <a:sym typeface="Arial"/>
            </a:endParaRPr>
          </a:p>
          <a:p>
            <a:pPr marL="1828800" lvl="3" indent="-457200" algn="l" rtl="0">
              <a:lnSpc>
                <a:spcPct val="100000"/>
              </a:lnSpc>
              <a:spcBef>
                <a:spcPts val="1200"/>
              </a:spcBef>
              <a:spcAft>
                <a:spcPts val="0"/>
              </a:spcAft>
              <a:buSzPts val="2000"/>
              <a:buChar char="–"/>
            </a:pPr>
            <a:r>
              <a:rPr lang="es-ES" sz="2400" u="sng">
                <a:solidFill>
                  <a:schemeClr val="dk1"/>
                </a:solidFill>
                <a:latin typeface="Arial"/>
                <a:ea typeface="Arial"/>
                <a:cs typeface="Arial"/>
                <a:sym typeface="Arial"/>
                <a:hlinkClick r:id="rId5">
                  <a:extLst>
                    <a:ext uri="{A12FA001-AC4F-418D-AE19-62706E023703}">
                      <ahyp:hlinkClr xmlns:ahyp="http://schemas.microsoft.com/office/drawing/2018/hyperlinkcolor" xmlns="" val="tx"/>
                    </a:ext>
                  </a:extLst>
                </a:hlinkClick>
              </a:rPr>
              <a:t>Vídeos</a:t>
            </a:r>
            <a:endParaRPr sz="2400">
              <a:solidFill>
                <a:schemeClr val="dk1"/>
              </a:solidFill>
              <a:latin typeface="Arial"/>
              <a:ea typeface="Arial"/>
              <a:cs typeface="Arial"/>
              <a:sym typeface="Arial"/>
            </a:endParaRPr>
          </a:p>
          <a:p>
            <a:pPr marL="1371600" lvl="3" indent="0" algn="l" rtl="0">
              <a:lnSpc>
                <a:spcPct val="100000"/>
              </a:lnSpc>
              <a:spcBef>
                <a:spcPts val="1200"/>
              </a:spcBef>
              <a:spcAft>
                <a:spcPts val="0"/>
              </a:spcAft>
              <a:buSzPts val="2000"/>
              <a:buNone/>
            </a:pPr>
            <a:endParaRPr sz="2400">
              <a:solidFill>
                <a:schemeClr val="dk1"/>
              </a:solidFill>
              <a:latin typeface="Arial"/>
              <a:ea typeface="Arial"/>
              <a:cs typeface="Arial"/>
              <a:sym typeface="Arial"/>
            </a:endParaRPr>
          </a:p>
          <a:p>
            <a:pPr marL="1828800" lvl="4" indent="0" algn="l" rtl="0">
              <a:lnSpc>
                <a:spcPct val="100000"/>
              </a:lnSpc>
              <a:spcBef>
                <a:spcPts val="1200"/>
              </a:spcBef>
              <a:spcAft>
                <a:spcPts val="0"/>
              </a:spcAft>
              <a:buSzPts val="2000"/>
              <a:buNone/>
            </a:pPr>
            <a:r>
              <a:rPr lang="es-ES" sz="2400">
                <a:solidFill>
                  <a:schemeClr val="dk1"/>
                </a:solidFill>
                <a:latin typeface="Arial"/>
                <a:ea typeface="Arial"/>
                <a:cs typeface="Arial"/>
                <a:sym typeface="Arial"/>
              </a:rPr>
              <a:t>       Podeu adreçar les preguntes a: </a:t>
            </a:r>
            <a:endParaRPr sz="2400"/>
          </a:p>
        </p:txBody>
      </p:sp>
      <p:sp>
        <p:nvSpPr>
          <p:cNvPr id="257" name="Google Shape;257;p14"/>
          <p:cNvSpPr txBox="1"/>
          <p:nvPr/>
        </p:nvSpPr>
        <p:spPr>
          <a:xfrm>
            <a:off x="3119196" y="5003884"/>
            <a:ext cx="468052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ES" sz="24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xmlns="" val="tx"/>
                    </a:ext>
                  </a:extLst>
                </a:hlinkClick>
              </a:rPr>
              <a:t>CAU de Biblioteca i Informàtica</a:t>
            </a:r>
            <a:endParaRPr sz="2400" b="0" i="0" u="none" strike="noStrike" cap="none">
              <a:solidFill>
                <a:srgbClr val="FF0000"/>
              </a:solidFill>
              <a:latin typeface="Arial"/>
              <a:ea typeface="Arial"/>
              <a:cs typeface="Arial"/>
              <a:sym typeface="Arial"/>
            </a:endParaRPr>
          </a:p>
        </p:txBody>
      </p:sp>
      <p:sp>
        <p:nvSpPr>
          <p:cNvPr id="258" name="Google Shape;258;p14"/>
          <p:cNvSpPr txBox="1">
            <a:spLocks noGrp="1"/>
          </p:cNvSpPr>
          <p:nvPr>
            <p:ph type="title"/>
          </p:nvPr>
        </p:nvSpPr>
        <p:spPr>
          <a:xfrm>
            <a:off x="1567542" y="438404"/>
            <a:ext cx="5604588" cy="50087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a:t>CVA: més informació</a:t>
            </a:r>
            <a:endParaRPr/>
          </a:p>
        </p:txBody>
      </p:sp>
      <p:pic>
        <p:nvPicPr>
          <p:cNvPr id="259" name="Google Shape;259;p14">
            <a:hlinkClick r:id="rId7"/>
          </p:cNvPr>
          <p:cNvPicPr preferRelativeResize="0"/>
          <p:nvPr/>
        </p:nvPicPr>
        <p:blipFill rotWithShape="1">
          <a:blip r:embed="rId8">
            <a:alphaModFix/>
          </a:blip>
          <a:srcRect/>
          <a:stretch/>
        </p:blipFill>
        <p:spPr>
          <a:xfrm>
            <a:off x="3943739" y="4266640"/>
            <a:ext cx="2708832" cy="6509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xfrm>
            <a:off x="1567542" y="438404"/>
            <a:ext cx="5604588" cy="50087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a:t>Pla de Gestió de Dades (PGD)</a:t>
            </a:r>
            <a:endParaRPr/>
          </a:p>
        </p:txBody>
      </p:sp>
      <p:sp>
        <p:nvSpPr>
          <p:cNvPr id="64" name="Google Shape;64;p6"/>
          <p:cNvSpPr txBox="1"/>
          <p:nvPr/>
        </p:nvSpPr>
        <p:spPr>
          <a:xfrm>
            <a:off x="715347" y="1324946"/>
            <a:ext cx="7570237" cy="4872296"/>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s-ES" sz="2000" b="0" i="0" u="none" strike="noStrike" cap="none">
                <a:solidFill>
                  <a:srgbClr val="C00000"/>
                </a:solidFill>
                <a:highlight>
                  <a:srgbClr val="FFFFFF"/>
                </a:highlight>
                <a:latin typeface="Arial"/>
                <a:ea typeface="Arial"/>
                <a:cs typeface="Arial"/>
                <a:sym typeface="Arial"/>
              </a:rPr>
              <a:t>Què és?</a:t>
            </a:r>
            <a:endParaRPr/>
          </a:p>
          <a:p>
            <a:pPr marL="0" marR="0" lvl="0" indent="0" algn="l" rtl="0">
              <a:lnSpc>
                <a:spcPct val="115000"/>
              </a:lnSpc>
              <a:spcBef>
                <a:spcPts val="0"/>
              </a:spcBef>
              <a:spcAft>
                <a:spcPts val="0"/>
              </a:spcAft>
              <a:buNone/>
            </a:pPr>
            <a:endParaRPr sz="2000" b="0" i="0" u="none" strike="noStrike" cap="none">
              <a:solidFill>
                <a:srgbClr val="0C0C0C"/>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None/>
            </a:pPr>
            <a:r>
              <a:rPr lang="es-ES" sz="2000" b="0" i="0" u="none" strike="noStrike" cap="none">
                <a:solidFill>
                  <a:srgbClr val="0C0C0C"/>
                </a:solidFill>
                <a:highlight>
                  <a:srgbClr val="FFFFFF"/>
                </a:highlight>
                <a:latin typeface="Arial"/>
                <a:ea typeface="Arial"/>
                <a:cs typeface="Arial"/>
                <a:sym typeface="Arial"/>
              </a:rPr>
              <a:t>És un document formal que detalla com es gestionaran les dades al llarg de la recerca i després de que el projecte finalitzi. </a:t>
            </a:r>
            <a:endParaRPr/>
          </a:p>
          <a:p>
            <a:pPr marL="0" marR="0" lvl="0" indent="0" algn="l" rtl="0">
              <a:lnSpc>
                <a:spcPct val="115000"/>
              </a:lnSpc>
              <a:spcBef>
                <a:spcPts val="0"/>
              </a:spcBef>
              <a:spcAft>
                <a:spcPts val="0"/>
              </a:spcAft>
              <a:buNone/>
            </a:pPr>
            <a:endParaRPr sz="2000" b="0" i="0" u="none" strike="noStrike" cap="none">
              <a:solidFill>
                <a:srgbClr val="0C0C0C"/>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None/>
            </a:pPr>
            <a:r>
              <a:rPr lang="es-ES" sz="1800" b="0" i="0" u="none" strike="noStrike" cap="none">
                <a:solidFill>
                  <a:srgbClr val="0C0C0C"/>
                </a:solidFill>
                <a:highlight>
                  <a:srgbClr val="FFFFFF"/>
                </a:highlight>
                <a:latin typeface="Arial"/>
                <a:ea typeface="Arial"/>
                <a:cs typeface="Arial"/>
                <a:sym typeface="Arial"/>
              </a:rPr>
              <a:t>T'ajudarà a:</a:t>
            </a:r>
            <a:endParaRPr/>
          </a:p>
          <a:p>
            <a:pPr marL="457200" marR="0" lvl="0" indent="-342900" algn="l" rtl="0">
              <a:lnSpc>
                <a:spcPct val="115000"/>
              </a:lnSpc>
              <a:spcBef>
                <a:spcPts val="800"/>
              </a:spcBef>
              <a:spcAft>
                <a:spcPts val="0"/>
              </a:spcAft>
              <a:buClr>
                <a:srgbClr val="333333"/>
              </a:buClr>
              <a:buSzPts val="1800"/>
              <a:buFont typeface="Arial"/>
              <a:buChar char="•"/>
            </a:pPr>
            <a:r>
              <a:rPr lang="es-ES" sz="1800" b="0" i="0" u="none" strike="noStrike" cap="none">
                <a:solidFill>
                  <a:srgbClr val="0C0C0C"/>
                </a:solidFill>
                <a:highlight>
                  <a:srgbClr val="FFFFFF"/>
                </a:highlight>
                <a:latin typeface="Arial"/>
                <a:ea typeface="Arial"/>
                <a:cs typeface="Arial"/>
                <a:sym typeface="Arial"/>
              </a:rPr>
              <a:t>Estalviar temps</a:t>
            </a:r>
            <a:endParaRPr sz="1800" b="0" i="0" u="none" strike="noStrike" cap="none">
              <a:solidFill>
                <a:srgbClr val="0C0C0C"/>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333333"/>
              </a:buClr>
              <a:buSzPts val="1800"/>
              <a:buFont typeface="Arial"/>
              <a:buChar char="•"/>
            </a:pPr>
            <a:r>
              <a:rPr lang="es-ES" sz="1800" b="0" i="0" u="none" strike="noStrike" cap="none">
                <a:solidFill>
                  <a:srgbClr val="0C0C0C"/>
                </a:solidFill>
                <a:highlight>
                  <a:srgbClr val="FFFFFF"/>
                </a:highlight>
                <a:latin typeface="Arial"/>
                <a:ea typeface="Arial"/>
                <a:cs typeface="Arial"/>
                <a:sym typeface="Arial"/>
              </a:rPr>
              <a:t>Assegurar la integritat i reproductibilitat de les dades</a:t>
            </a:r>
            <a:endParaRPr sz="1800" b="0" i="0" u="none" strike="noStrike" cap="none">
              <a:solidFill>
                <a:srgbClr val="0C0C0C"/>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333333"/>
              </a:buClr>
              <a:buSzPts val="1800"/>
              <a:buFont typeface="Arial"/>
              <a:buChar char="•"/>
            </a:pPr>
            <a:r>
              <a:rPr lang="es-ES" sz="1800" b="0" i="0" u="none" strike="noStrike" cap="none">
                <a:solidFill>
                  <a:srgbClr val="0C0C0C"/>
                </a:solidFill>
                <a:highlight>
                  <a:srgbClr val="FFFFFF"/>
                </a:highlight>
                <a:latin typeface="Arial"/>
                <a:ea typeface="Arial"/>
                <a:cs typeface="Arial"/>
                <a:sym typeface="Arial"/>
              </a:rPr>
              <a:t>Difondre i preservar les dades</a:t>
            </a:r>
            <a:endParaRPr sz="1800" b="0" i="0" u="none" strike="noStrike" cap="none">
              <a:solidFill>
                <a:srgbClr val="0C0C0C"/>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333333"/>
              </a:buClr>
              <a:buSzPts val="1800"/>
              <a:buFont typeface="Arial"/>
              <a:buChar char="•"/>
            </a:pPr>
            <a:r>
              <a:rPr lang="es-ES" sz="1800" b="0" i="0" u="none" strike="noStrike" cap="none">
                <a:solidFill>
                  <a:srgbClr val="0C0C0C"/>
                </a:solidFill>
                <a:highlight>
                  <a:srgbClr val="FFFFFF"/>
                </a:highlight>
                <a:latin typeface="Arial"/>
                <a:ea typeface="Arial"/>
                <a:cs typeface="Arial"/>
                <a:sym typeface="Arial"/>
              </a:rPr>
              <a:t>Evitar possibles pèrdues de dades</a:t>
            </a:r>
            <a:endParaRPr sz="1800" b="0" i="0" u="none" strike="noStrike" cap="none">
              <a:solidFill>
                <a:srgbClr val="0C0C0C"/>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333333"/>
              </a:buClr>
              <a:buSzPts val="1800"/>
              <a:buFont typeface="Arial"/>
              <a:buChar char="•"/>
            </a:pPr>
            <a:r>
              <a:rPr lang="es-ES" sz="1800" b="0" i="0" u="none" strike="noStrike" cap="none">
                <a:solidFill>
                  <a:srgbClr val="0C0C0C"/>
                </a:solidFill>
                <a:highlight>
                  <a:srgbClr val="FFFFFF"/>
                </a:highlight>
                <a:latin typeface="Arial"/>
                <a:ea typeface="Arial"/>
                <a:cs typeface="Arial"/>
                <a:sym typeface="Arial"/>
              </a:rPr>
              <a:t>Validar els resultats obtinguts</a:t>
            </a:r>
            <a:endParaRPr sz="1800" b="0" i="0" u="none" strike="noStrike" cap="none">
              <a:solidFill>
                <a:srgbClr val="0C0C0C"/>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333333"/>
              </a:buClr>
              <a:buSzPts val="1800"/>
              <a:buFont typeface="Arial"/>
              <a:buChar char="•"/>
            </a:pPr>
            <a:r>
              <a:rPr lang="es-ES" sz="1800" b="0" i="0" u="none" strike="noStrike" cap="none">
                <a:solidFill>
                  <a:srgbClr val="0C0C0C"/>
                </a:solidFill>
                <a:highlight>
                  <a:srgbClr val="FFFFFF"/>
                </a:highlight>
                <a:latin typeface="Arial"/>
                <a:ea typeface="Arial"/>
                <a:cs typeface="Arial"/>
                <a:sym typeface="Arial"/>
              </a:rPr>
              <a:t>Assegurar una disseminació més àmplia i incrementar l'impacte</a:t>
            </a:r>
            <a:endParaRPr sz="1800" b="0" i="0" u="none" strike="noStrike" cap="none">
              <a:solidFill>
                <a:srgbClr val="0C0C0C"/>
              </a:solidFill>
              <a:highlight>
                <a:srgbClr val="FFFFFF"/>
              </a:highlight>
              <a:latin typeface="Arial"/>
              <a:ea typeface="Arial"/>
              <a:cs typeface="Arial"/>
              <a:sym typeface="Arial"/>
            </a:endParaRPr>
          </a:p>
          <a:p>
            <a:pPr marL="457200" marR="0" lvl="0" indent="-228600" algn="l" rtl="0">
              <a:lnSpc>
                <a:spcPct val="115000"/>
              </a:lnSpc>
              <a:spcBef>
                <a:spcPts val="0"/>
              </a:spcBef>
              <a:spcAft>
                <a:spcPts val="0"/>
              </a:spcAft>
              <a:buClr>
                <a:srgbClr val="333333"/>
              </a:buClr>
              <a:buSzPts val="1800"/>
              <a:buFont typeface="Arial"/>
              <a:buNone/>
            </a:pPr>
            <a:endParaRPr sz="2000" b="0" i="0" u="none" strike="noStrike" cap="none">
              <a:solidFill>
                <a:srgbClr val="0C0C0C"/>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None/>
            </a:pPr>
            <a:r>
              <a:rPr lang="es-ES" sz="2000" b="0" i="0" u="none" strike="noStrike" cap="none">
                <a:solidFill>
                  <a:srgbClr val="0C0C0C"/>
                </a:solidFill>
                <a:highlight>
                  <a:srgbClr val="FFFFFF"/>
                </a:highlight>
                <a:latin typeface="Arial"/>
                <a:ea typeface="Arial"/>
                <a:cs typeface="Arial"/>
                <a:sym typeface="Arial"/>
              </a:rPr>
              <a:t>Més info: </a:t>
            </a:r>
            <a:r>
              <a:rPr lang="es-ES" sz="2000" b="0" i="0" u="sng" strike="noStrike" cap="none">
                <a:solidFill>
                  <a:srgbClr val="0C0C0C"/>
                </a:solidFill>
                <a:highlight>
                  <a:srgbClr val="FFFFFF"/>
                </a:highlight>
                <a:latin typeface="Arial"/>
                <a:ea typeface="Arial"/>
                <a:cs typeface="Arial"/>
                <a:sym typeface="Arial"/>
                <a:hlinkClick r:id="rId3">
                  <a:extLst>
                    <a:ext uri="{A12FA001-AC4F-418D-AE19-62706E023703}">
                      <ahyp:hlinkClr xmlns:ahyp="http://schemas.microsoft.com/office/drawing/2018/hyperlinkcolor" xmlns="" val="tx"/>
                    </a:ext>
                  </a:extLst>
                </a:hlinkClick>
              </a:rPr>
              <a:t>Pla de gestió de dades</a:t>
            </a:r>
            <a:endParaRPr sz="2000" b="0" i="0" u="none" strike="noStrike" cap="none">
              <a:solidFill>
                <a:srgbClr val="0C0C0C"/>
              </a:solidFill>
              <a:highlight>
                <a:srgbClr val="FFFFFF"/>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7"/>
          <p:cNvSpPr txBox="1">
            <a:spLocks noGrp="1"/>
          </p:cNvSpPr>
          <p:nvPr>
            <p:ph type="title"/>
          </p:nvPr>
        </p:nvSpPr>
        <p:spPr>
          <a:xfrm>
            <a:off x="1567542" y="438404"/>
            <a:ext cx="5604588" cy="50087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a:t>Pla de Gestió de Dades (PGD)</a:t>
            </a:r>
            <a:endParaRPr/>
          </a:p>
        </p:txBody>
      </p:sp>
      <p:sp>
        <p:nvSpPr>
          <p:cNvPr id="70" name="Google Shape;70;p7"/>
          <p:cNvSpPr txBox="1"/>
          <p:nvPr/>
        </p:nvSpPr>
        <p:spPr>
          <a:xfrm>
            <a:off x="715347" y="1324946"/>
            <a:ext cx="7570237" cy="4663521"/>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s-ES" sz="2000" b="0" i="0" u="none" strike="noStrike" cap="none">
                <a:solidFill>
                  <a:srgbClr val="C00000"/>
                </a:solidFill>
                <a:highlight>
                  <a:srgbClr val="FFFFFF"/>
                </a:highlight>
                <a:latin typeface="Arial"/>
                <a:ea typeface="Arial"/>
                <a:cs typeface="Arial"/>
                <a:sym typeface="Arial"/>
              </a:rPr>
              <a:t>Què s’entén per dades de recerca?</a:t>
            </a:r>
            <a:endParaRPr/>
          </a:p>
          <a:p>
            <a:pPr marL="0" marR="0" lvl="0" indent="0" algn="l" rtl="0">
              <a:lnSpc>
                <a:spcPct val="115000"/>
              </a:lnSpc>
              <a:spcBef>
                <a:spcPts val="0"/>
              </a:spcBef>
              <a:spcAft>
                <a:spcPts val="0"/>
              </a:spcAft>
              <a:buNone/>
            </a:pPr>
            <a:endParaRPr sz="2000" b="0" i="0" u="none" strike="noStrike" cap="none">
              <a:solidFill>
                <a:srgbClr val="0C0C0C"/>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333333"/>
              </a:buClr>
              <a:buSzPts val="1800"/>
              <a:buFont typeface="Arial"/>
              <a:buChar char="•"/>
            </a:pPr>
            <a:r>
              <a:rPr lang="es-ES" sz="2000" b="0" i="0" u="none" strike="noStrike" cap="none">
                <a:solidFill>
                  <a:srgbClr val="333333"/>
                </a:solidFill>
                <a:highlight>
                  <a:srgbClr val="FFFFFF"/>
                </a:highlight>
                <a:latin typeface="Arial"/>
                <a:ea typeface="Arial"/>
                <a:cs typeface="Arial"/>
                <a:sym typeface="Arial"/>
              </a:rPr>
              <a:t>Són dades recollides, generades o utilitzades al llarg de les activitats de recerca </a:t>
            </a:r>
            <a:br>
              <a:rPr lang="es-ES" sz="2000" b="0" i="0" u="none" strike="noStrike" cap="none">
                <a:solidFill>
                  <a:srgbClr val="333333"/>
                </a:solidFill>
                <a:highlight>
                  <a:srgbClr val="FFFFFF"/>
                </a:highlight>
                <a:latin typeface="Arial"/>
                <a:ea typeface="Arial"/>
                <a:cs typeface="Arial"/>
                <a:sym typeface="Arial"/>
              </a:rPr>
            </a:br>
            <a:endParaRPr sz="2000" b="0" i="0" u="none" strike="noStrike" cap="none">
              <a:solidFill>
                <a:srgbClr val="333333"/>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333333"/>
              </a:buClr>
              <a:buSzPts val="1800"/>
              <a:buFont typeface="Arial"/>
              <a:buChar char="•"/>
            </a:pPr>
            <a:r>
              <a:rPr lang="es-ES" sz="2000" b="0" i="0" u="none" strike="noStrike" cap="none">
                <a:solidFill>
                  <a:srgbClr val="333333"/>
                </a:solidFill>
                <a:highlight>
                  <a:srgbClr val="FFFFFF"/>
                </a:highlight>
                <a:latin typeface="Arial"/>
                <a:ea typeface="Arial"/>
                <a:cs typeface="Arial"/>
                <a:sym typeface="Arial"/>
              </a:rPr>
              <a:t>Diferent tipologia: observacionals, experimentals, simulacions, compilades ...</a:t>
            </a:r>
            <a:br>
              <a:rPr lang="es-ES" sz="2000" b="0" i="0" u="none" strike="noStrike" cap="none">
                <a:solidFill>
                  <a:srgbClr val="333333"/>
                </a:solidFill>
                <a:highlight>
                  <a:srgbClr val="FFFFFF"/>
                </a:highlight>
                <a:latin typeface="Arial"/>
                <a:ea typeface="Arial"/>
                <a:cs typeface="Arial"/>
                <a:sym typeface="Arial"/>
              </a:rPr>
            </a:br>
            <a:endParaRPr sz="2000" b="0" i="0" u="none" strike="noStrike" cap="none">
              <a:solidFill>
                <a:srgbClr val="333333"/>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333333"/>
              </a:buClr>
              <a:buSzPts val="1800"/>
              <a:buFont typeface="Arial"/>
              <a:buChar char="•"/>
            </a:pPr>
            <a:r>
              <a:rPr lang="es-ES" sz="2000" b="0" i="0" u="none" strike="noStrike" cap="none">
                <a:solidFill>
                  <a:srgbClr val="333333"/>
                </a:solidFill>
                <a:highlight>
                  <a:srgbClr val="FFFFFF"/>
                </a:highlight>
                <a:latin typeface="Arial"/>
                <a:ea typeface="Arial"/>
                <a:cs typeface="Arial"/>
                <a:sym typeface="Arial"/>
              </a:rPr>
              <a:t>Molts formats: Textual, full de càlcul, pdf, imatge, àudio, vídeo, bases de dades, geoespacials…</a:t>
            </a:r>
            <a:br>
              <a:rPr lang="es-ES" sz="2000" b="0" i="0" u="none" strike="noStrike" cap="none">
                <a:solidFill>
                  <a:srgbClr val="333333"/>
                </a:solidFill>
                <a:highlight>
                  <a:srgbClr val="FFFFFF"/>
                </a:highlight>
                <a:latin typeface="Arial"/>
                <a:ea typeface="Arial"/>
                <a:cs typeface="Arial"/>
                <a:sym typeface="Arial"/>
              </a:rPr>
            </a:br>
            <a:endParaRPr sz="2000" b="0" i="0" u="none" strike="noStrike" cap="none">
              <a:solidFill>
                <a:srgbClr val="333333"/>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333333"/>
              </a:buClr>
              <a:buSzPts val="1800"/>
              <a:buFont typeface="Arial"/>
              <a:buChar char="•"/>
            </a:pPr>
            <a:r>
              <a:rPr lang="es-ES" sz="2000" b="0" i="0" u="none" strike="noStrike" cap="none">
                <a:solidFill>
                  <a:srgbClr val="333333"/>
                </a:solidFill>
                <a:highlight>
                  <a:srgbClr val="FFFFFF"/>
                </a:highlight>
                <a:latin typeface="Arial"/>
                <a:ea typeface="Arial"/>
                <a:cs typeface="Arial"/>
                <a:sym typeface="Arial"/>
              </a:rPr>
              <a:t>Mides: Des de 1 Mb a Tb</a:t>
            </a:r>
            <a:endParaRPr/>
          </a:p>
          <a:p>
            <a:pPr marL="457200" marR="0" lvl="0" indent="-228600" algn="l" rtl="0">
              <a:lnSpc>
                <a:spcPct val="115000"/>
              </a:lnSpc>
              <a:spcBef>
                <a:spcPts val="0"/>
              </a:spcBef>
              <a:spcAft>
                <a:spcPts val="0"/>
              </a:spcAft>
              <a:buClr>
                <a:srgbClr val="333333"/>
              </a:buClr>
              <a:buSzPts val="1800"/>
              <a:buFont typeface="Arial"/>
              <a:buNone/>
            </a:pPr>
            <a:endParaRPr sz="2000" b="0" i="0" u="none" strike="noStrike" cap="none">
              <a:solidFill>
                <a:srgbClr val="0C0C0C"/>
              </a:solidFill>
              <a:highlight>
                <a:srgbClr val="FFFFFF"/>
              </a:highlight>
              <a:latin typeface="Arial"/>
              <a:ea typeface="Arial"/>
              <a:cs typeface="Arial"/>
              <a:sym typeface="Arial"/>
            </a:endParaRPr>
          </a:p>
        </p:txBody>
      </p:sp>
      <p:pic>
        <p:nvPicPr>
          <p:cNvPr id="71" name="Google Shape;71;p7"/>
          <p:cNvPicPr preferRelativeResize="0"/>
          <p:nvPr/>
        </p:nvPicPr>
        <p:blipFill rotWithShape="1">
          <a:blip r:embed="rId3">
            <a:alphaModFix/>
          </a:blip>
          <a:srcRect/>
          <a:stretch/>
        </p:blipFill>
        <p:spPr>
          <a:xfrm>
            <a:off x="4775355" y="5169160"/>
            <a:ext cx="3653298" cy="130434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8"/>
          <p:cNvSpPr txBox="1">
            <a:spLocks noGrp="1"/>
          </p:cNvSpPr>
          <p:nvPr>
            <p:ph type="title"/>
          </p:nvPr>
        </p:nvSpPr>
        <p:spPr>
          <a:xfrm>
            <a:off x="1567542" y="438404"/>
            <a:ext cx="5604588" cy="50087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a:t>El PGD al Plan Estatal</a:t>
            </a:r>
            <a:endParaRPr/>
          </a:p>
        </p:txBody>
      </p:sp>
      <p:sp>
        <p:nvSpPr>
          <p:cNvPr id="77" name="Google Shape;77;p8"/>
          <p:cNvSpPr txBox="1"/>
          <p:nvPr/>
        </p:nvSpPr>
        <p:spPr>
          <a:xfrm>
            <a:off x="715350" y="1324950"/>
            <a:ext cx="7570200" cy="5394000"/>
          </a:xfrm>
          <a:prstGeom prst="rect">
            <a:avLst/>
          </a:prstGeom>
          <a:noFill/>
          <a:ln w="9525" cap="flat" cmpd="sng">
            <a:solidFill>
              <a:srgbClr val="98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s-ES" sz="2000">
                <a:solidFill>
                  <a:srgbClr val="FF0000"/>
                </a:solidFill>
              </a:rPr>
              <a:t>NOVETAT 2/12/2020:</a:t>
            </a:r>
            <a:endParaRPr sz="2000">
              <a:solidFill>
                <a:srgbClr val="FF0000"/>
              </a:solidFill>
            </a:endParaRPr>
          </a:p>
          <a:p>
            <a:pPr marL="0" marR="0" lvl="0" indent="0" algn="l" rtl="0">
              <a:lnSpc>
                <a:spcPct val="115000"/>
              </a:lnSpc>
              <a:spcBef>
                <a:spcPts val="0"/>
              </a:spcBef>
              <a:spcAft>
                <a:spcPts val="0"/>
              </a:spcAft>
              <a:buNone/>
            </a:pPr>
            <a:r>
              <a:rPr lang="es-ES" sz="2000" b="0" i="0" u="none" strike="noStrike" cap="none">
                <a:solidFill>
                  <a:schemeClr val="dk1"/>
                </a:solidFill>
                <a:latin typeface="Arial"/>
                <a:ea typeface="Arial"/>
                <a:cs typeface="Arial"/>
                <a:sym typeface="Arial"/>
              </a:rPr>
              <a:t>A les instruccions per fer la memòria (punt 4) diu:</a:t>
            </a:r>
            <a:endParaRPr/>
          </a:p>
          <a:p>
            <a:pPr marL="0" marR="0" lvl="0" indent="0" algn="l" rtl="0">
              <a:lnSpc>
                <a:spcPct val="115000"/>
              </a:lnSpc>
              <a:spcBef>
                <a:spcPts val="0"/>
              </a:spcBef>
              <a:spcAft>
                <a:spcPts val="0"/>
              </a:spcAft>
              <a:buNone/>
            </a:pP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s-ES" sz="2000">
                <a:solidFill>
                  <a:schemeClr val="dk1"/>
                </a:solidFill>
              </a:rPr>
              <a:t>c) </a:t>
            </a:r>
            <a:r>
              <a:rPr lang="es-ES" sz="2000" b="1">
                <a:solidFill>
                  <a:srgbClr val="980000"/>
                </a:solidFill>
              </a:rPr>
              <a:t>Previsión</a:t>
            </a:r>
            <a:r>
              <a:rPr lang="es-ES" sz="2000" b="1">
                <a:solidFill>
                  <a:schemeClr val="dk1"/>
                </a:solidFill>
              </a:rPr>
              <a:t> </a:t>
            </a:r>
            <a:r>
              <a:rPr lang="es-ES" sz="2000">
                <a:solidFill>
                  <a:schemeClr val="dk1"/>
                </a:solidFill>
              </a:rPr>
              <a:t>del plan de gestión de datos de investigación en el que se indique </a:t>
            </a:r>
            <a:r>
              <a:rPr lang="es-ES" sz="2000" b="1">
                <a:solidFill>
                  <a:schemeClr val="dk1"/>
                </a:solidFill>
              </a:rPr>
              <a:t>qué datos se van a recoger o generar</a:t>
            </a:r>
            <a:r>
              <a:rPr lang="es-ES" sz="2000">
                <a:solidFill>
                  <a:schemeClr val="dk1"/>
                </a:solidFill>
              </a:rPr>
              <a:t> (tipologías y formatos), </a:t>
            </a:r>
            <a:r>
              <a:rPr lang="es-ES" sz="2000" b="1">
                <a:solidFill>
                  <a:schemeClr val="dk1"/>
                </a:solidFill>
              </a:rPr>
              <a:t>cómo será el acceso</a:t>
            </a:r>
            <a:r>
              <a:rPr lang="es-ES" sz="2000">
                <a:solidFill>
                  <a:schemeClr val="dk1"/>
                </a:solidFill>
              </a:rPr>
              <a:t> (quién, cómo y cuándo se podrá acceder a los datos) y </a:t>
            </a:r>
            <a:r>
              <a:rPr lang="es-ES" sz="2000" b="1">
                <a:solidFill>
                  <a:schemeClr val="dk1"/>
                </a:solidFill>
              </a:rPr>
              <a:t>en qué repositorio</a:t>
            </a:r>
            <a:r>
              <a:rPr lang="es-ES" sz="2000">
                <a:solidFill>
                  <a:schemeClr val="dk1"/>
                </a:solidFill>
              </a:rPr>
              <a:t> está previsto que se depositen. En el caso de datos que estén sometidos a la reglamentación de </a:t>
            </a:r>
            <a:r>
              <a:rPr lang="es-ES" sz="2000" b="1">
                <a:solidFill>
                  <a:schemeClr val="dk1"/>
                </a:solidFill>
              </a:rPr>
              <a:t>protección de los datos personales o de aspectos éticos</a:t>
            </a:r>
            <a:r>
              <a:rPr lang="es-ES" sz="2000">
                <a:solidFill>
                  <a:schemeClr val="dk1"/>
                </a:solidFill>
              </a:rPr>
              <a:t>, indicar cómo se gestionarán. En el caso de los proyectos que resulten financiados, durante la ejecución del proyecto y junto al informe final se podrá solicitar un plan de gestión de datos formal completo.</a:t>
            </a:r>
            <a:endParaRPr sz="2000">
              <a:solidFill>
                <a:schemeClr val="dk1"/>
              </a:solidFill>
            </a:endParaRPr>
          </a:p>
          <a:p>
            <a:pPr marL="0" marR="0" lvl="0" indent="0" algn="l" rtl="0">
              <a:lnSpc>
                <a:spcPct val="115000"/>
              </a:lnSpc>
              <a:spcBef>
                <a:spcPts val="0"/>
              </a:spcBef>
              <a:spcAft>
                <a:spcPts val="0"/>
              </a:spcAft>
              <a:buNone/>
            </a:pPr>
            <a:endParaRPr sz="2000">
              <a:solidFill>
                <a:schemeClr val="dk1"/>
              </a:solidFill>
            </a:endParaRPr>
          </a:p>
          <a:p>
            <a:pPr marL="0" marR="0" lvl="0" indent="0" algn="l" rtl="0">
              <a:lnSpc>
                <a:spcPct val="115000"/>
              </a:lnSpc>
              <a:spcBef>
                <a:spcPts val="0"/>
              </a:spcBef>
              <a:spcAft>
                <a:spcPts val="0"/>
              </a:spcAft>
              <a:buNone/>
            </a:pPr>
            <a:r>
              <a:rPr lang="es-ES" sz="12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xmlns="" val="tx"/>
                    </a:ext>
                  </a:extLst>
                </a:hlinkClick>
              </a:rPr>
              <a:t>INSTRUCCIONES PARA RELLENAR LA MEMORIA CIENTÍFICO TÉCNICA PROYECTOS COORDINADOS</a:t>
            </a:r>
            <a:r>
              <a:rPr lang="es-ES" sz="1200" b="0" i="0" u="none" strike="noStrike" cap="none">
                <a:solidFill>
                  <a:srgbClr val="000000"/>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endParaRPr sz="2000" b="0" i="0" u="none" strike="noStrike" cap="none">
              <a:solidFill>
                <a:srgbClr val="0C0C0C"/>
              </a:solidFill>
              <a:highlight>
                <a:srgbClr val="FFFFFF"/>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9"/>
          <p:cNvSpPr txBox="1">
            <a:spLocks noGrp="1"/>
          </p:cNvSpPr>
          <p:nvPr>
            <p:ph type="title"/>
          </p:nvPr>
        </p:nvSpPr>
        <p:spPr>
          <a:xfrm>
            <a:off x="1567542" y="438404"/>
            <a:ext cx="5604588" cy="50087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a:t>Com fer el PGD? (1)</a:t>
            </a:r>
            <a:endParaRPr/>
          </a:p>
        </p:txBody>
      </p:sp>
      <p:sp>
        <p:nvSpPr>
          <p:cNvPr id="83" name="Google Shape;83;p9"/>
          <p:cNvSpPr txBox="1"/>
          <p:nvPr/>
        </p:nvSpPr>
        <p:spPr>
          <a:xfrm>
            <a:off x="715347" y="1324946"/>
            <a:ext cx="7570237" cy="41620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endParaRPr sz="2000" b="0" i="0" u="none" strike="noStrike" cap="none">
              <a:solidFill>
                <a:srgbClr val="0C0C0C"/>
              </a:solidFill>
              <a:highlight>
                <a:srgbClr val="FFFFFF"/>
              </a:highlight>
              <a:latin typeface="Arial"/>
              <a:ea typeface="Arial"/>
              <a:cs typeface="Arial"/>
              <a:sym typeface="Arial"/>
            </a:endParaRPr>
          </a:p>
        </p:txBody>
      </p:sp>
      <p:sp>
        <p:nvSpPr>
          <p:cNvPr id="84" name="Google Shape;84;p9"/>
          <p:cNvSpPr txBox="1"/>
          <p:nvPr/>
        </p:nvSpPr>
        <p:spPr>
          <a:xfrm>
            <a:off x="870175" y="2034225"/>
            <a:ext cx="3562500" cy="29172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ES" sz="2400" b="0" i="0" u="sng" strike="noStrike" cap="none">
                <a:solidFill>
                  <a:schemeClr val="hlink"/>
                </a:solidFill>
                <a:latin typeface="Arial"/>
                <a:ea typeface="Arial"/>
                <a:cs typeface="Arial"/>
                <a:sym typeface="Arial"/>
                <a:hlinkClick r:id="rId3"/>
              </a:rPr>
              <a:t>Plantilla</a:t>
            </a:r>
            <a:r>
              <a:rPr lang="es-ES" sz="2400" b="0" i="0" u="none" strike="noStrike" cap="none">
                <a:solidFill>
                  <a:schemeClr val="dk1"/>
                </a:solidFill>
                <a:latin typeface="Arial"/>
                <a:ea typeface="Arial"/>
                <a:cs typeface="Arial"/>
                <a:sym typeface="Arial"/>
              </a:rPr>
              <a:t> en word </a:t>
            </a:r>
            <a:r>
              <a:rPr lang="es-ES" sz="2400" b="0" i="0" u="none" strike="noStrike" cap="none">
                <a:solidFill>
                  <a:srgbClr val="000000"/>
                </a:solidFill>
                <a:latin typeface="Arial"/>
                <a:ea typeface="Arial"/>
                <a:cs typeface="Arial"/>
                <a:sym typeface="Arial"/>
              </a:rPr>
              <a:t>editable amb exemples i concrecions UPF</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000000"/>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None/>
            </a:pPr>
            <a:r>
              <a:rPr lang="es-ES" sz="2000" b="0" i="0" u="none" strike="noStrike" cap="none">
                <a:solidFill>
                  <a:srgbClr val="333333"/>
                </a:solidFill>
                <a:highlight>
                  <a:schemeClr val="lt1"/>
                </a:highlight>
                <a:latin typeface="Arial"/>
                <a:ea typeface="Arial"/>
                <a:cs typeface="Arial"/>
                <a:sym typeface="Arial"/>
              </a:rPr>
              <a:t>Més informació:  </a:t>
            </a:r>
            <a:r>
              <a:rPr lang="es-ES" sz="2000" b="0" i="0" u="sng" strike="noStrike" cap="none">
                <a:solidFill>
                  <a:schemeClr val="accent5"/>
                </a:solidFill>
                <a:highlight>
                  <a:schemeClr val="lt1"/>
                </a:highlight>
                <a:latin typeface="Arial"/>
                <a:ea typeface="Arial"/>
                <a:cs typeface="Arial"/>
                <a:sym typeface="Arial"/>
                <a:hlinkClick r:id="rId4">
                  <a:extLst>
                    <a:ext uri="{A12FA001-AC4F-418D-AE19-62706E023703}">
                      <ahyp:hlinkClr xmlns:ahyp="http://schemas.microsoft.com/office/drawing/2018/hyperlinkcolor" xmlns="" val="tx"/>
                    </a:ext>
                  </a:extLst>
                </a:hlinkClick>
              </a:rPr>
              <a:t>Pla de gestió de dades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Cambria"/>
              <a:ea typeface="Cambria"/>
              <a:cs typeface="Cambria"/>
              <a:sym typeface="Cambria"/>
            </a:endParaRPr>
          </a:p>
          <a:p>
            <a:pPr marL="0" marR="0" lvl="0" indent="0" algn="l" rtl="0">
              <a:lnSpc>
                <a:spcPct val="100000"/>
              </a:lnSpc>
              <a:spcBef>
                <a:spcPts val="0"/>
              </a:spcBef>
              <a:spcAft>
                <a:spcPts val="0"/>
              </a:spcAft>
              <a:buNone/>
            </a:pPr>
            <a:endParaRPr sz="2000" b="0" i="0" u="none" strike="noStrike" cap="none">
              <a:solidFill>
                <a:srgbClr val="000000"/>
              </a:solidFill>
              <a:latin typeface="Cambria"/>
              <a:ea typeface="Cambria"/>
              <a:cs typeface="Cambria"/>
              <a:sym typeface="Cambria"/>
            </a:endParaRPr>
          </a:p>
        </p:txBody>
      </p:sp>
      <p:pic>
        <p:nvPicPr>
          <p:cNvPr id="85" name="Google Shape;85;p9">
            <a:hlinkClick r:id="rId3"/>
          </p:cNvPr>
          <p:cNvPicPr preferRelativeResize="0"/>
          <p:nvPr/>
        </p:nvPicPr>
        <p:blipFill rotWithShape="1">
          <a:blip r:embed="rId5">
            <a:alphaModFix/>
          </a:blip>
          <a:srcRect/>
          <a:stretch/>
        </p:blipFill>
        <p:spPr>
          <a:xfrm>
            <a:off x="5106028" y="1091229"/>
            <a:ext cx="3322625" cy="4921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1567542" y="438404"/>
            <a:ext cx="5604588" cy="50087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a:t>Com fer el PGD? (2)</a:t>
            </a:r>
            <a:endParaRPr/>
          </a:p>
        </p:txBody>
      </p:sp>
      <p:sp>
        <p:nvSpPr>
          <p:cNvPr id="91" name="Google Shape;91;p11"/>
          <p:cNvSpPr txBox="1"/>
          <p:nvPr/>
        </p:nvSpPr>
        <p:spPr>
          <a:xfrm>
            <a:off x="715347" y="1324946"/>
            <a:ext cx="7570237" cy="41620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endParaRPr sz="2000" b="0" i="0" u="none" strike="noStrike" cap="none">
              <a:solidFill>
                <a:srgbClr val="0C0C0C"/>
              </a:solidFill>
              <a:highlight>
                <a:srgbClr val="FFFFFF"/>
              </a:highlight>
              <a:latin typeface="Arial"/>
              <a:ea typeface="Arial"/>
              <a:cs typeface="Arial"/>
              <a:sym typeface="Arial"/>
            </a:endParaRPr>
          </a:p>
        </p:txBody>
      </p:sp>
      <p:sp>
        <p:nvSpPr>
          <p:cNvPr id="92" name="Google Shape;92;p11"/>
          <p:cNvSpPr txBox="1"/>
          <p:nvPr/>
        </p:nvSpPr>
        <p:spPr>
          <a:xfrm>
            <a:off x="870175" y="2034225"/>
            <a:ext cx="3562500" cy="29172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ES" sz="2400" b="0" i="0" u="sng" strike="noStrike" cap="none">
                <a:solidFill>
                  <a:schemeClr val="hlink"/>
                </a:solidFill>
                <a:highlight>
                  <a:srgbClr val="FFFFFF"/>
                </a:highlight>
                <a:latin typeface="Arial"/>
                <a:ea typeface="Arial"/>
                <a:cs typeface="Arial"/>
                <a:sym typeface="Arial"/>
                <a:hlinkClick r:id="rId3"/>
              </a:rPr>
              <a:t>Eina en línia</a:t>
            </a:r>
            <a:r>
              <a:rPr lang="es-ES" sz="2400" b="0" i="0" u="none" strike="noStrike" cap="none">
                <a:solidFill>
                  <a:srgbClr val="333333"/>
                </a:solidFill>
                <a:highlight>
                  <a:srgbClr val="FFFFFF"/>
                </a:highlight>
                <a:latin typeface="Arial"/>
                <a:ea typeface="Arial"/>
                <a:cs typeface="Arial"/>
                <a:sym typeface="Arial"/>
              </a:rPr>
              <a:t> que permet redactar i elaborar el PGD de manera ràpida, senzilla i col·laborativa. També personalitzada amb concrecions de la UPF </a:t>
            </a:r>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s-ES" sz="2000" b="0" i="0" u="none" strike="noStrike" cap="none">
                <a:solidFill>
                  <a:srgbClr val="333333"/>
                </a:solidFill>
                <a:highlight>
                  <a:schemeClr val="lt1"/>
                </a:highlight>
                <a:latin typeface="Arial"/>
                <a:ea typeface="Arial"/>
                <a:cs typeface="Arial"/>
                <a:sym typeface="Arial"/>
              </a:rPr>
              <a:t>Més informació:  </a:t>
            </a:r>
            <a:endParaRPr/>
          </a:p>
          <a:p>
            <a:pPr marL="0" marR="0" lvl="0" indent="0" algn="l" rtl="0">
              <a:lnSpc>
                <a:spcPct val="100000"/>
              </a:lnSpc>
              <a:spcBef>
                <a:spcPts val="0"/>
              </a:spcBef>
              <a:spcAft>
                <a:spcPts val="0"/>
              </a:spcAft>
              <a:buNone/>
            </a:pPr>
            <a:r>
              <a:rPr lang="es-ES" sz="2000" b="0" i="0" u="sng" strike="noStrike" cap="none">
                <a:solidFill>
                  <a:schemeClr val="accent5"/>
                </a:solidFill>
                <a:highlight>
                  <a:schemeClr val="lt1"/>
                </a:highlight>
                <a:latin typeface="Arial"/>
                <a:ea typeface="Arial"/>
                <a:cs typeface="Arial"/>
                <a:sym typeface="Arial"/>
                <a:hlinkClick r:id="rId4">
                  <a:extLst>
                    <a:ext uri="{A12FA001-AC4F-418D-AE19-62706E023703}">
                      <ahyp:hlinkClr xmlns:ahyp="http://schemas.microsoft.com/office/drawing/2018/hyperlinkcolor" xmlns="" val="tx"/>
                    </a:ext>
                  </a:extLst>
                </a:hlinkClick>
              </a:rPr>
              <a:t>Guia: Pla de gestió de dades</a:t>
            </a:r>
            <a:endParaRPr sz="2000" b="0" i="0" u="sng" strike="noStrike" cap="none">
              <a:solidFill>
                <a:schemeClr val="accent5"/>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None/>
            </a:pPr>
            <a:r>
              <a:rPr lang="es-ES" sz="2000" b="0" i="0" u="sng" strike="noStrike" cap="none">
                <a:solidFill>
                  <a:schemeClr val="accent5"/>
                </a:solidFill>
                <a:highlight>
                  <a:schemeClr val="lt1"/>
                </a:highlight>
                <a:latin typeface="Arial"/>
                <a:ea typeface="Arial"/>
                <a:cs typeface="Arial"/>
                <a:sym typeface="Arial"/>
                <a:hlinkClick r:id="rId5">
                  <a:extLst>
                    <a:ext uri="{A12FA001-AC4F-418D-AE19-62706E023703}">
                      <ahyp:hlinkClr xmlns:ahyp="http://schemas.microsoft.com/office/drawing/2018/hyperlinkcolor" xmlns="" val="tx"/>
                    </a:ext>
                  </a:extLst>
                </a:hlinkClick>
              </a:rPr>
              <a:t>Vídeo</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0000"/>
              </a:solidFill>
              <a:latin typeface="Cambria"/>
              <a:ea typeface="Cambria"/>
              <a:cs typeface="Cambria"/>
              <a:sym typeface="Cambria"/>
            </a:endParaRPr>
          </a:p>
          <a:p>
            <a:pPr marL="0" marR="0" lvl="0" indent="0" algn="l" rtl="0">
              <a:lnSpc>
                <a:spcPct val="100000"/>
              </a:lnSpc>
              <a:spcBef>
                <a:spcPts val="0"/>
              </a:spcBef>
              <a:spcAft>
                <a:spcPts val="0"/>
              </a:spcAft>
              <a:buNone/>
            </a:pPr>
            <a:endParaRPr sz="2000" b="0" i="0" u="none" strike="noStrike" cap="none">
              <a:solidFill>
                <a:srgbClr val="000000"/>
              </a:solidFill>
              <a:latin typeface="Cambria"/>
              <a:ea typeface="Cambria"/>
              <a:cs typeface="Cambria"/>
              <a:sym typeface="Cambria"/>
            </a:endParaRPr>
          </a:p>
        </p:txBody>
      </p:sp>
      <p:pic>
        <p:nvPicPr>
          <p:cNvPr id="93" name="Google Shape;93;p11">
            <a:hlinkClick r:id="rId3"/>
          </p:cNvPr>
          <p:cNvPicPr preferRelativeResize="0"/>
          <p:nvPr/>
        </p:nvPicPr>
        <p:blipFill rotWithShape="1">
          <a:blip r:embed="rId6">
            <a:alphaModFix/>
          </a:blip>
          <a:srcRect/>
          <a:stretch/>
        </p:blipFill>
        <p:spPr>
          <a:xfrm>
            <a:off x="5066102" y="1572882"/>
            <a:ext cx="3150176" cy="882901"/>
          </a:xfrm>
          <a:prstGeom prst="rect">
            <a:avLst/>
          </a:prstGeom>
          <a:noFill/>
          <a:ln>
            <a:noFill/>
          </a:ln>
        </p:spPr>
      </p:pic>
      <p:pic>
        <p:nvPicPr>
          <p:cNvPr id="94" name="Google Shape;94;p11" descr="En aquest vídeo t’expliquem què és i com fer un Pla de Gestió de Dades o DMP (Data Management Plan)" title="Què és un DMP o Pla de gestió de dades">
            <a:hlinkClick r:id="rId7"/>
          </p:cNvPr>
          <p:cNvPicPr preferRelativeResize="0"/>
          <p:nvPr/>
        </p:nvPicPr>
        <p:blipFill rotWithShape="1">
          <a:blip r:embed="rId8">
            <a:alphaModFix/>
          </a:blip>
          <a:srcRect/>
          <a:stretch/>
        </p:blipFill>
        <p:spPr>
          <a:xfrm>
            <a:off x="5135409" y="3170418"/>
            <a:ext cx="3150175" cy="23626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2"/>
          <p:cNvSpPr txBox="1">
            <a:spLocks noGrp="1"/>
          </p:cNvSpPr>
          <p:nvPr>
            <p:ph type="title"/>
          </p:nvPr>
        </p:nvSpPr>
        <p:spPr>
          <a:xfrm>
            <a:off x="1567542" y="438404"/>
            <a:ext cx="5604588" cy="50087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a:t>Compartir dades</a:t>
            </a:r>
            <a:endParaRPr/>
          </a:p>
        </p:txBody>
      </p:sp>
      <p:pic>
        <p:nvPicPr>
          <p:cNvPr id="100" name="Google Shape;100;p12"/>
          <p:cNvPicPr preferRelativeResize="0"/>
          <p:nvPr/>
        </p:nvPicPr>
        <p:blipFill rotWithShape="1">
          <a:blip r:embed="rId3">
            <a:alphaModFix/>
          </a:blip>
          <a:srcRect l="5175" r="8234" b="57128"/>
          <a:stretch/>
        </p:blipFill>
        <p:spPr>
          <a:xfrm>
            <a:off x="1701106" y="1423909"/>
            <a:ext cx="6209996" cy="1858685"/>
          </a:xfrm>
          <a:prstGeom prst="rect">
            <a:avLst/>
          </a:prstGeom>
          <a:noFill/>
          <a:ln>
            <a:noFill/>
          </a:ln>
        </p:spPr>
      </p:pic>
      <p:pic>
        <p:nvPicPr>
          <p:cNvPr id="101" name="Google Shape;101;p12"/>
          <p:cNvPicPr preferRelativeResize="0"/>
          <p:nvPr/>
        </p:nvPicPr>
        <p:blipFill rotWithShape="1">
          <a:blip r:embed="rId3">
            <a:alphaModFix/>
          </a:blip>
          <a:srcRect l="1720" t="43211" r="1719" b="-1131"/>
          <a:stretch/>
        </p:blipFill>
        <p:spPr>
          <a:xfrm>
            <a:off x="852755" y="3575406"/>
            <a:ext cx="7438490" cy="27329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1368491" y="438404"/>
            <a:ext cx="7427166" cy="50087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s-ES"/>
              <a:t>Publicar dades en repositoris: opcions</a:t>
            </a:r>
            <a:endParaRPr/>
          </a:p>
        </p:txBody>
      </p:sp>
      <p:sp>
        <p:nvSpPr>
          <p:cNvPr id="107" name="Google Shape;107;p15"/>
          <p:cNvSpPr txBox="1"/>
          <p:nvPr/>
        </p:nvSpPr>
        <p:spPr>
          <a:xfrm>
            <a:off x="1156995" y="4184757"/>
            <a:ext cx="7343037" cy="1950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ES" sz="2000" b="0" i="0" u="none" strike="noStrike" cap="none">
                <a:solidFill>
                  <a:srgbClr val="333333"/>
                </a:solidFill>
                <a:highlight>
                  <a:schemeClr val="lt1"/>
                </a:highlight>
                <a:latin typeface="Arial"/>
                <a:ea typeface="Arial"/>
                <a:cs typeface="Arial"/>
                <a:sym typeface="Arial"/>
              </a:rPr>
              <a:t>Publicar les dades a </a:t>
            </a:r>
            <a:r>
              <a:rPr lang="es-ES" sz="2000" b="0" i="0" u="none" strike="noStrike" cap="none">
                <a:solidFill>
                  <a:srgbClr val="333333"/>
                </a:solidFill>
                <a:highlight>
                  <a:srgbClr val="FFFFFF"/>
                </a:highlight>
                <a:latin typeface="Arial"/>
                <a:ea typeface="Arial"/>
                <a:cs typeface="Arial"/>
                <a:sym typeface="Arial"/>
              </a:rPr>
              <a:t>al repositori institucional de la UPF </a:t>
            </a:r>
            <a:endParaRPr sz="2000" b="0" i="0" u="none" strike="noStrike" cap="none">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None/>
            </a:pPr>
            <a:r>
              <a:rPr lang="es-ES" sz="2000" b="0" i="0" u="sng" strike="noStrike" cap="none">
                <a:solidFill>
                  <a:srgbClr val="333333"/>
                </a:solidFill>
                <a:highlight>
                  <a:srgbClr val="FFFFFF"/>
                </a:highlight>
                <a:latin typeface="Arial"/>
                <a:ea typeface="Arial"/>
                <a:cs typeface="Arial"/>
                <a:sym typeface="Arial"/>
                <a:hlinkClick r:id="rId3">
                  <a:extLst>
                    <a:ext uri="{A12FA001-AC4F-418D-AE19-62706E023703}">
                      <ahyp:hlinkClr xmlns:ahyp="http://schemas.microsoft.com/office/drawing/2018/hyperlinkcolor" xmlns="" val="tx"/>
                    </a:ext>
                  </a:extLst>
                </a:hlinkClick>
              </a:rPr>
              <a:t>repositori.upf.edu</a:t>
            </a:r>
            <a:endParaRPr sz="2000" b="0" i="0" u="none" strike="noStrike" cap="none">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None/>
            </a:pPr>
            <a:endParaRPr sz="2000" b="0" i="0" u="none" strike="noStrike" cap="none">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None/>
            </a:pPr>
            <a:r>
              <a:rPr lang="es-ES" sz="2000" b="0" i="0" u="none" strike="noStrike" cap="none">
                <a:solidFill>
                  <a:srgbClr val="333333"/>
                </a:solidFill>
                <a:highlight>
                  <a:srgbClr val="FFFFFF"/>
                </a:highlight>
                <a:latin typeface="Arial"/>
                <a:ea typeface="Arial"/>
                <a:cs typeface="Arial"/>
                <a:sym typeface="Arial"/>
              </a:rPr>
              <a:t>Consulta’n les </a:t>
            </a:r>
            <a:r>
              <a:rPr lang="es-ES" sz="2000" b="0" i="0" u="sng" strike="noStrike" cap="none">
                <a:solidFill>
                  <a:srgbClr val="0C0C0C"/>
                </a:solidFill>
                <a:highlight>
                  <a:srgbClr val="FFFFFF"/>
                </a:highlight>
                <a:latin typeface="Arial"/>
                <a:ea typeface="Arial"/>
                <a:cs typeface="Arial"/>
                <a:sym typeface="Arial"/>
                <a:hlinkClick r:id="rId4">
                  <a:extLst>
                    <a:ext uri="{A12FA001-AC4F-418D-AE19-62706E023703}">
                      <ahyp:hlinkClr xmlns:ahyp="http://schemas.microsoft.com/office/drawing/2018/hyperlinkcolor" xmlns="" val="tx"/>
                    </a:ext>
                  </a:extLst>
                </a:hlinkClick>
              </a:rPr>
              <a:t>condicions</a:t>
            </a:r>
            <a:endParaRPr sz="2000" b="0" i="0" u="none" strike="noStrike" cap="none">
              <a:solidFill>
                <a:srgbClr val="0C0C0C"/>
              </a:solidFill>
              <a:highlight>
                <a:srgbClr val="FFFFFF"/>
              </a:highlight>
              <a:latin typeface="Arial"/>
              <a:ea typeface="Arial"/>
              <a:cs typeface="Arial"/>
              <a:sym typeface="Arial"/>
            </a:endParaRPr>
          </a:p>
        </p:txBody>
      </p:sp>
      <p:pic>
        <p:nvPicPr>
          <p:cNvPr id="108" name="Google Shape;108;p15"/>
          <p:cNvPicPr preferRelativeResize="0"/>
          <p:nvPr/>
        </p:nvPicPr>
        <p:blipFill rotWithShape="1">
          <a:blip r:embed="rId5">
            <a:alphaModFix/>
          </a:blip>
          <a:srcRect/>
          <a:stretch/>
        </p:blipFill>
        <p:spPr>
          <a:xfrm>
            <a:off x="536143" y="1573851"/>
            <a:ext cx="353375" cy="356500"/>
          </a:xfrm>
          <a:prstGeom prst="rect">
            <a:avLst/>
          </a:prstGeom>
          <a:noFill/>
          <a:ln>
            <a:noFill/>
          </a:ln>
        </p:spPr>
      </p:pic>
      <p:pic>
        <p:nvPicPr>
          <p:cNvPr id="109" name="Google Shape;109;p15"/>
          <p:cNvPicPr preferRelativeResize="0"/>
          <p:nvPr/>
        </p:nvPicPr>
        <p:blipFill rotWithShape="1">
          <a:blip r:embed="rId6">
            <a:alphaModFix/>
          </a:blip>
          <a:srcRect/>
          <a:stretch/>
        </p:blipFill>
        <p:spPr>
          <a:xfrm>
            <a:off x="584089" y="4305042"/>
            <a:ext cx="386700" cy="390098"/>
          </a:xfrm>
          <a:prstGeom prst="rect">
            <a:avLst/>
          </a:prstGeom>
          <a:noFill/>
          <a:ln>
            <a:noFill/>
          </a:ln>
        </p:spPr>
      </p:pic>
      <p:sp>
        <p:nvSpPr>
          <p:cNvPr id="110" name="Google Shape;110;p15"/>
          <p:cNvSpPr txBox="1"/>
          <p:nvPr/>
        </p:nvSpPr>
        <p:spPr>
          <a:xfrm>
            <a:off x="1156996" y="1474238"/>
            <a:ext cx="7097486" cy="253986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s-ES" sz="2000" b="0" i="0" u="none" strike="noStrike" cap="none">
                <a:solidFill>
                  <a:srgbClr val="333333"/>
                </a:solidFill>
                <a:highlight>
                  <a:schemeClr val="lt1"/>
                </a:highlight>
                <a:latin typeface="Arial"/>
                <a:ea typeface="Arial"/>
                <a:cs typeface="Arial"/>
                <a:sym typeface="Arial"/>
              </a:rPr>
              <a:t>Publicar les dades en un repositori temàtic del teu àmbit. Pots trobar-ne a través de cercadors com</a:t>
            </a:r>
            <a:r>
              <a:rPr lang="es-ES" sz="2000" b="0" i="0" u="none" strike="noStrike" cap="none">
                <a:solidFill>
                  <a:srgbClr val="333333"/>
                </a:solidFill>
                <a:highlight>
                  <a:srgbClr val="FFFFFF"/>
                </a:highlight>
                <a:latin typeface="Arial"/>
                <a:ea typeface="Arial"/>
                <a:cs typeface="Arial"/>
                <a:sym typeface="Arial"/>
              </a:rPr>
              <a:t> </a:t>
            </a:r>
            <a:r>
              <a:rPr lang="es-ES" sz="2000" b="0" i="0" u="none" strike="noStrike" cap="none">
                <a:solidFill>
                  <a:srgbClr val="0C0C0C"/>
                </a:solidFill>
                <a:highlight>
                  <a:srgbClr val="FFFFFF"/>
                </a:highlight>
                <a:uFill>
                  <a:noFill/>
                </a:uFill>
                <a:latin typeface="Arial"/>
                <a:ea typeface="Arial"/>
                <a:cs typeface="Arial"/>
                <a:sym typeface="Arial"/>
                <a:hlinkClick r:id="rId7">
                  <a:extLst>
                    <a:ext uri="{A12FA001-AC4F-418D-AE19-62706E023703}">
                      <ahyp:hlinkClr xmlns:ahyp="http://schemas.microsoft.com/office/drawing/2018/hyperlinkcolor" xmlns="" val="tx"/>
                    </a:ext>
                  </a:extLst>
                </a:hlinkClick>
              </a:rPr>
              <a:t>re3data.org</a:t>
            </a:r>
            <a:r>
              <a:rPr lang="es-ES" sz="2000" b="0" i="0" u="none" strike="noStrike" cap="none">
                <a:solidFill>
                  <a:srgbClr val="0C0C0C"/>
                </a:solidFill>
                <a:highlight>
                  <a:srgbClr val="FFFFFF"/>
                </a:highlight>
                <a:latin typeface="Arial"/>
                <a:ea typeface="Arial"/>
                <a:cs typeface="Arial"/>
                <a:sym typeface="Arial"/>
              </a:rPr>
              <a:t>, </a:t>
            </a:r>
            <a:r>
              <a:rPr lang="es-ES" sz="2000" b="0" i="0" u="none" strike="noStrike" cap="none">
                <a:solidFill>
                  <a:srgbClr val="0C0C0C"/>
                </a:solidFill>
                <a:highlight>
                  <a:srgbClr val="FFFFFF"/>
                </a:highlight>
                <a:uFill>
                  <a:noFill/>
                </a:uFill>
                <a:latin typeface="Arial"/>
                <a:ea typeface="Arial"/>
                <a:cs typeface="Arial"/>
                <a:sym typeface="Arial"/>
                <a:hlinkClick r:id="rId8">
                  <a:extLst>
                    <a:ext uri="{A12FA001-AC4F-418D-AE19-62706E023703}">
                      <ahyp:hlinkClr xmlns:ahyp="http://schemas.microsoft.com/office/drawing/2018/hyperlinkcolor" xmlns="" val="tx"/>
                    </a:ext>
                  </a:extLst>
                </a:hlinkClick>
              </a:rPr>
              <a:t>FAIRsharing.org</a:t>
            </a:r>
            <a:r>
              <a:rPr lang="es-ES" sz="2000" b="0" i="0" u="none" strike="noStrike" cap="none">
                <a:solidFill>
                  <a:srgbClr val="0C0C0C"/>
                </a:solidFill>
                <a:highlight>
                  <a:srgbClr val="FFFFFF"/>
                </a:highlight>
                <a:latin typeface="Arial"/>
                <a:ea typeface="Arial"/>
                <a:cs typeface="Arial"/>
                <a:sym typeface="Arial"/>
              </a:rPr>
              <a:t>  o </a:t>
            </a:r>
            <a:r>
              <a:rPr lang="es-ES" sz="2000" b="0" i="0" u="none" strike="noStrike" cap="none">
                <a:solidFill>
                  <a:srgbClr val="0C0C0C"/>
                </a:solidFill>
                <a:highlight>
                  <a:srgbClr val="FFFFFF"/>
                </a:highlight>
                <a:uFill>
                  <a:noFill/>
                </a:uFill>
                <a:latin typeface="Arial"/>
                <a:ea typeface="Arial"/>
                <a:cs typeface="Arial"/>
                <a:sym typeface="Arial"/>
                <a:hlinkClick r:id="rId9">
                  <a:extLst>
                    <a:ext uri="{A12FA001-AC4F-418D-AE19-62706E023703}">
                      <ahyp:hlinkClr xmlns:ahyp="http://schemas.microsoft.com/office/drawing/2018/hyperlinkcolor" xmlns="" val="tx"/>
                    </a:ext>
                  </a:extLst>
                </a:hlinkClick>
              </a:rPr>
              <a:t>Repository Finder</a:t>
            </a:r>
            <a:r>
              <a:rPr lang="es-ES" sz="2000" b="0" i="0" u="none" strike="noStrike" cap="none">
                <a:solidFill>
                  <a:srgbClr val="0C0C0C"/>
                </a:solidFill>
                <a:highlight>
                  <a:srgbClr val="FFFFFF"/>
                </a:highlight>
                <a:latin typeface="Arial"/>
                <a:ea typeface="Arial"/>
                <a:cs typeface="Arial"/>
                <a:sym typeface="Arial"/>
              </a:rPr>
              <a:t>. </a:t>
            </a:r>
            <a:endParaRPr/>
          </a:p>
          <a:p>
            <a:pPr marL="0" marR="0" lvl="0" indent="0" algn="l" rtl="0">
              <a:lnSpc>
                <a:spcPct val="115000"/>
              </a:lnSpc>
              <a:spcBef>
                <a:spcPts val="0"/>
              </a:spcBef>
              <a:spcAft>
                <a:spcPts val="0"/>
              </a:spcAft>
              <a:buNone/>
            </a:pPr>
            <a:endParaRPr sz="2000" b="0" i="0" u="none" strike="noStrike" cap="none">
              <a:solidFill>
                <a:srgbClr val="0C0C0C"/>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None/>
            </a:pPr>
            <a:r>
              <a:rPr lang="es-ES" sz="2000" b="0" i="0" u="sng" strike="noStrike" cap="none">
                <a:solidFill>
                  <a:srgbClr val="0C0C0C"/>
                </a:solidFill>
                <a:latin typeface="Arial"/>
                <a:ea typeface="Arial"/>
                <a:cs typeface="Arial"/>
                <a:sym typeface="Arial"/>
                <a:hlinkClick r:id="rId10">
                  <a:extLst>
                    <a:ext uri="{A12FA001-AC4F-418D-AE19-62706E023703}">
                      <ahyp:hlinkClr xmlns:ahyp="http://schemas.microsoft.com/office/drawing/2018/hyperlinkcolor" xmlns="" val="tx"/>
                    </a:ext>
                  </a:extLst>
                </a:hlinkClick>
              </a:rPr>
              <a:t>Informa'ns</a:t>
            </a:r>
            <a:r>
              <a:rPr lang="es-ES" sz="2000" b="0" i="0" u="none" strike="noStrike" cap="none">
                <a:solidFill>
                  <a:srgbClr val="0C0C0C"/>
                </a:solidFill>
                <a:highlight>
                  <a:srgbClr val="FFFFFF"/>
                </a:highlight>
                <a:latin typeface="Arial"/>
                <a:ea typeface="Arial"/>
                <a:cs typeface="Arial"/>
                <a:sym typeface="Arial"/>
              </a:rPr>
              <a:t> si fas servir aquesta opció per així enllaçar les dades amb les publicacions relacionades que tinguem a l’e-Repositori.</a:t>
            </a:r>
            <a:endParaRPr/>
          </a:p>
        </p:txBody>
      </p:sp>
      <p:pic>
        <p:nvPicPr>
          <p:cNvPr id="111" name="Google Shape;111;p15" descr="Imagen que contiene Logotipo&#10;&#10;Descripción generada automáticamente"/>
          <p:cNvPicPr preferRelativeResize="0"/>
          <p:nvPr/>
        </p:nvPicPr>
        <p:blipFill rotWithShape="1">
          <a:blip r:embed="rId11">
            <a:alphaModFix/>
          </a:blip>
          <a:srcRect/>
          <a:stretch/>
        </p:blipFill>
        <p:spPr>
          <a:xfrm>
            <a:off x="3891577" y="4693489"/>
            <a:ext cx="2005371" cy="390098"/>
          </a:xfrm>
          <a:prstGeom prst="rect">
            <a:avLst/>
          </a:prstGeom>
          <a:noFill/>
          <a:ln>
            <a:noFill/>
          </a:ln>
        </p:spPr>
      </p:pic>
    </p:spTree>
  </p:cSld>
  <p:clrMapOvr>
    <a:masterClrMapping/>
  </p:clrMapOvr>
</p:sld>
</file>

<file path=ppt/theme/theme1.xml><?xml version="1.0" encoding="utf-8"?>
<a:theme xmlns:a="http://schemas.openxmlformats.org/drawingml/2006/main" name="plantUPF_nmarca">
  <a:themeElements>
    <a:clrScheme name="Nova marca UPF">
      <a:dk1>
        <a:srgbClr val="000000"/>
      </a:dk1>
      <a:lt1>
        <a:srgbClr val="FFFFFF"/>
      </a:lt1>
      <a:dk2>
        <a:srgbClr val="1F497D"/>
      </a:dk2>
      <a:lt2>
        <a:srgbClr val="EEECE1"/>
      </a:lt2>
      <a:accent1>
        <a:srgbClr val="C0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891</Words>
  <Application>Microsoft Office PowerPoint</Application>
  <PresentationFormat>Presentació en pantalla (4:3)</PresentationFormat>
  <Paragraphs>268</Paragraphs>
  <Slides>28</Slides>
  <Notes>28</Notes>
  <HiddenSlides>0</HiddenSlides>
  <MMClips>0</MMClips>
  <ScaleCrop>false</ScaleCrop>
  <HeadingPairs>
    <vt:vector size="6" baseType="variant">
      <vt:variant>
        <vt:lpstr>Tipus de lletra utilitzats</vt:lpstr>
      </vt:variant>
      <vt:variant>
        <vt:i4>6</vt:i4>
      </vt:variant>
      <vt:variant>
        <vt:lpstr>Tema</vt:lpstr>
      </vt:variant>
      <vt:variant>
        <vt:i4>1</vt:i4>
      </vt:variant>
      <vt:variant>
        <vt:lpstr>Títols de les diapositives</vt:lpstr>
      </vt:variant>
      <vt:variant>
        <vt:i4>28</vt:i4>
      </vt:variant>
    </vt:vector>
  </HeadingPairs>
  <TitlesOfParts>
    <vt:vector size="35" baseType="lpstr">
      <vt:lpstr>Arial</vt:lpstr>
      <vt:lpstr>Calibri</vt:lpstr>
      <vt:lpstr>Cambria</vt:lpstr>
      <vt:lpstr>Georgia</vt:lpstr>
      <vt:lpstr>Noto Sans Symbols</vt:lpstr>
      <vt:lpstr>Verdana</vt:lpstr>
      <vt:lpstr>plantUPF_nmarca</vt:lpstr>
      <vt:lpstr>Presentació del PowerPoint</vt:lpstr>
      <vt:lpstr>Pla de Gestió de Dades (PGD)</vt:lpstr>
      <vt:lpstr>Pla de Gestió de Dades (PGD)</vt:lpstr>
      <vt:lpstr>Pla de Gestió de Dades (PGD)</vt:lpstr>
      <vt:lpstr>El PGD al Plan Estatal</vt:lpstr>
      <vt:lpstr>Com fer el PGD? (1)</vt:lpstr>
      <vt:lpstr>Com fer el PGD? (2)</vt:lpstr>
      <vt:lpstr>Compartir dades</vt:lpstr>
      <vt:lpstr>Publicar dades en repositoris: opcions</vt:lpstr>
      <vt:lpstr>PGD: resum</vt:lpstr>
      <vt:lpstr>PGD: més informació</vt:lpstr>
      <vt:lpstr>Accés obert</vt:lpstr>
      <vt:lpstr>Accés obert</vt:lpstr>
      <vt:lpstr>Accés obert</vt:lpstr>
      <vt:lpstr>Presentació del PowerPoint</vt:lpstr>
      <vt:lpstr>Accés obert: més informació</vt:lpstr>
      <vt:lpstr>Currículum Vitae</vt:lpstr>
      <vt:lpstr>Presentació del PowerPoint</vt:lpstr>
      <vt:lpstr>Presentació del PowerPoint</vt:lpstr>
      <vt:lpstr>Presentació del PowerPoint</vt:lpstr>
      <vt:lpstr>Presentació del PowerPoint</vt:lpstr>
      <vt:lpstr>Presentació del PowerPoint</vt:lpstr>
      <vt:lpstr>Presentació del PowerPoint</vt:lpstr>
      <vt:lpstr>Currículum vitae. Com actualitzar dades i generar el CVA</vt:lpstr>
      <vt:lpstr>Perfil al PPC: identificadors de l’investigador i Intranet</vt:lpstr>
      <vt:lpstr>Presentació del PowerPoint</vt:lpstr>
      <vt:lpstr>Presentació del PowerPoint</vt:lpstr>
      <vt:lpstr>CVA: més informació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Universitat Pompeu Fabra</dc:creator>
  <cp:lastModifiedBy>u112228</cp:lastModifiedBy>
  <cp:revision>1</cp:revision>
  <dcterms:created xsi:type="dcterms:W3CDTF">2013-05-28T12:31:09Z</dcterms:created>
  <dcterms:modified xsi:type="dcterms:W3CDTF">2020-12-03T10:50:23Z</dcterms:modified>
</cp:coreProperties>
</file>