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62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58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ilar Aventín Sin" initials="PAS" lastIdx="24" clrIdx="0">
    <p:extLst>
      <p:ext uri="{19B8F6BF-5375-455C-9EA6-DF929625EA0E}">
        <p15:presenceInfo xmlns:p15="http://schemas.microsoft.com/office/powerpoint/2012/main" userId="S::pilar.aventin@upf.edu::d7d2993d-7322-482c-8858-f0dd062fb010" providerId="AD"/>
      </p:ext>
    </p:extLst>
  </p:cmAuthor>
  <p:cmAuthor id="2" name="David Vivas" initials="DV" lastIdx="11" clrIdx="1">
    <p:extLst>
      <p:ext uri="{19B8F6BF-5375-455C-9EA6-DF929625EA0E}">
        <p15:presenceInfo xmlns:p15="http://schemas.microsoft.com/office/powerpoint/2012/main" userId="fcdd031b6867105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D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26" autoAdjust="0"/>
    <p:restoredTop sz="94689"/>
  </p:normalViewPr>
  <p:slideViewPr>
    <p:cSldViewPr>
      <p:cViewPr varScale="1">
        <p:scale>
          <a:sx n="108" d="100"/>
          <a:sy n="108" d="100"/>
        </p:scale>
        <p:origin x="81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davidvivas\Downloads\Estadistica%20totes%20les%20Beques%202016-20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davidvivas\Downloads\Estadistica%20totes%20les%20Beques%202016-20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r>
              <a:rPr lang="es-ES_tradnl" dirty="0" err="1"/>
              <a:t>Resultats</a:t>
            </a:r>
            <a:r>
              <a:rPr lang="es-ES_tradnl" baseline="0" dirty="0"/>
              <a:t> </a:t>
            </a:r>
            <a:r>
              <a:rPr lang="es-ES_tradnl" baseline="0" dirty="0" err="1"/>
              <a:t>s</a:t>
            </a:r>
            <a:r>
              <a:rPr lang="es-ES_tradnl" dirty="0" err="1"/>
              <a:t>ol·licituds</a:t>
            </a:r>
            <a:r>
              <a:rPr lang="es-ES_tradnl" dirty="0"/>
              <a:t> FI AGAUR </a:t>
            </a:r>
            <a:r>
              <a:rPr lang="es-ES_tradnl" dirty="0" err="1"/>
              <a:t>presentades</a:t>
            </a:r>
            <a:r>
              <a:rPr lang="es-ES_tradnl" dirty="0"/>
              <a:t> i </a:t>
            </a:r>
            <a:r>
              <a:rPr lang="es-ES_tradnl" dirty="0" err="1"/>
              <a:t>atorgades</a:t>
            </a:r>
            <a:r>
              <a:rPr lang="es-ES_tradnl" dirty="0"/>
              <a:t> a la UPF (2015-2020)</a:t>
            </a:r>
            <a:endParaRPr lang="es-E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Georgia" panose="02040502050405020303" pitchFamily="18" charset="0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Hoja1!$B$3</c:f>
              <c:strCache>
                <c:ptCount val="1"/>
                <c:pt idx="0">
                  <c:v>Presentades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Hoja1!$A$4:$A$10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numCache>
            </c:numRef>
          </c:cat>
          <c:val>
            <c:numRef>
              <c:f>Hoja1!$B$4:$B$10</c:f>
              <c:numCache>
                <c:formatCode>General</c:formatCode>
                <c:ptCount val="7"/>
                <c:pt idx="0">
                  <c:v>70</c:v>
                </c:pt>
                <c:pt idx="1">
                  <c:v>72</c:v>
                </c:pt>
                <c:pt idx="2">
                  <c:v>80</c:v>
                </c:pt>
                <c:pt idx="3">
                  <c:v>69</c:v>
                </c:pt>
                <c:pt idx="4">
                  <c:v>69</c:v>
                </c:pt>
                <c:pt idx="5">
                  <c:v>75</c:v>
                </c:pt>
                <c:pt idx="6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D6-6F4B-83C0-A465EBBDA8A4}"/>
            </c:ext>
          </c:extLst>
        </c:ser>
        <c:ser>
          <c:idx val="1"/>
          <c:order val="1"/>
          <c:tx>
            <c:strRef>
              <c:f>Hoja1!$C$3</c:f>
              <c:strCache>
                <c:ptCount val="1"/>
                <c:pt idx="0">
                  <c:v>Atorgades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Hoja1!$A$4:$A$10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numCache>
            </c:numRef>
          </c:cat>
          <c:val>
            <c:numRef>
              <c:f>Hoja1!$C$4:$C$10</c:f>
              <c:numCache>
                <c:formatCode>General</c:formatCode>
                <c:ptCount val="7"/>
                <c:pt idx="0">
                  <c:v>19</c:v>
                </c:pt>
                <c:pt idx="1">
                  <c:v>19</c:v>
                </c:pt>
                <c:pt idx="2">
                  <c:v>23</c:v>
                </c:pt>
                <c:pt idx="3">
                  <c:v>24</c:v>
                </c:pt>
                <c:pt idx="4">
                  <c:v>24</c:v>
                </c:pt>
                <c:pt idx="5">
                  <c:v>23</c:v>
                </c:pt>
                <c:pt idx="6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D6-6F4B-83C0-A465EBBDA8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5770991"/>
        <c:axId val="256366991"/>
      </c:barChart>
      <c:catAx>
        <c:axId val="857709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es-ES"/>
          </a:p>
        </c:txPr>
        <c:crossAx val="256366991"/>
        <c:crosses val="autoZero"/>
        <c:auto val="1"/>
        <c:lblAlgn val="ctr"/>
        <c:lblOffset val="100"/>
        <c:noMultiLvlLbl val="0"/>
      </c:catAx>
      <c:valAx>
        <c:axId val="256366991"/>
        <c:scaling>
          <c:orientation val="minMax"/>
          <c:max val="8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es-ES"/>
          </a:p>
        </c:txPr>
        <c:crossAx val="857709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Georgia" panose="02040502050405020303" pitchFamily="18" charset="0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Georgia" panose="02040502050405020303" pitchFamily="18" charset="0"/>
        </a:defRPr>
      </a:pPr>
      <a:endParaRPr lang="es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r>
              <a:rPr lang="es-ES_tradnl"/>
              <a:t>Ajuts FI AGAUR atorgats a la UPF per Departament (2015-2020)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Georgia" panose="02040502050405020303" pitchFamily="18" charset="0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Hoja1!$B$13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Hoja1!$A$14:$A$21</c:f>
              <c:strCache>
                <c:ptCount val="8"/>
                <c:pt idx="0">
                  <c:v>DRET</c:v>
                </c:pt>
                <c:pt idx="1">
                  <c:v>DEE</c:v>
                </c:pt>
                <c:pt idx="2">
                  <c:v>HUM</c:v>
                </c:pt>
                <c:pt idx="3">
                  <c:v>DTIC</c:v>
                </c:pt>
                <c:pt idx="4">
                  <c:v>CEXS</c:v>
                </c:pt>
                <c:pt idx="5">
                  <c:v>CPIS</c:v>
                </c:pt>
                <c:pt idx="6">
                  <c:v>DTCL</c:v>
                </c:pt>
                <c:pt idx="7">
                  <c:v>DCOM</c:v>
                </c:pt>
              </c:strCache>
            </c:strRef>
          </c:cat>
          <c:val>
            <c:numRef>
              <c:f>Hoja1!$B$14:$B$21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9</c:v>
                </c:pt>
                <c:pt idx="5">
                  <c:v>1</c:v>
                </c:pt>
                <c:pt idx="6">
                  <c:v>3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60-0B4B-9692-07F242C572BE}"/>
            </c:ext>
          </c:extLst>
        </c:ser>
        <c:ser>
          <c:idx val="1"/>
          <c:order val="1"/>
          <c:tx>
            <c:strRef>
              <c:f>Hoja1!$C$13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Hoja1!$A$14:$A$21</c:f>
              <c:strCache>
                <c:ptCount val="8"/>
                <c:pt idx="0">
                  <c:v>DRET</c:v>
                </c:pt>
                <c:pt idx="1">
                  <c:v>DEE</c:v>
                </c:pt>
                <c:pt idx="2">
                  <c:v>HUM</c:v>
                </c:pt>
                <c:pt idx="3">
                  <c:v>DTIC</c:v>
                </c:pt>
                <c:pt idx="4">
                  <c:v>CEXS</c:v>
                </c:pt>
                <c:pt idx="5">
                  <c:v>CPIS</c:v>
                </c:pt>
                <c:pt idx="6">
                  <c:v>DTCL</c:v>
                </c:pt>
                <c:pt idx="7">
                  <c:v>DCOM</c:v>
                </c:pt>
              </c:strCache>
            </c:strRef>
          </c:cat>
          <c:val>
            <c:numRef>
              <c:f>Hoja1!$C$14:$C$21</c:f>
              <c:numCache>
                <c:formatCode>General</c:formatCode>
                <c:ptCount val="8"/>
                <c:pt idx="0">
                  <c:v>2</c:v>
                </c:pt>
                <c:pt idx="1">
                  <c:v>0</c:v>
                </c:pt>
                <c:pt idx="2">
                  <c:v>5</c:v>
                </c:pt>
                <c:pt idx="3">
                  <c:v>1</c:v>
                </c:pt>
                <c:pt idx="4">
                  <c:v>8</c:v>
                </c:pt>
                <c:pt idx="5">
                  <c:v>2</c:v>
                </c:pt>
                <c:pt idx="6">
                  <c:v>1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60-0B4B-9692-07F242C572BE}"/>
            </c:ext>
          </c:extLst>
        </c:ser>
        <c:ser>
          <c:idx val="2"/>
          <c:order val="2"/>
          <c:tx>
            <c:strRef>
              <c:f>Hoja1!$D$13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Hoja1!$A$14:$A$21</c:f>
              <c:strCache>
                <c:ptCount val="8"/>
                <c:pt idx="0">
                  <c:v>DRET</c:v>
                </c:pt>
                <c:pt idx="1">
                  <c:v>DEE</c:v>
                </c:pt>
                <c:pt idx="2">
                  <c:v>HUM</c:v>
                </c:pt>
                <c:pt idx="3">
                  <c:v>DTIC</c:v>
                </c:pt>
                <c:pt idx="4">
                  <c:v>CEXS</c:v>
                </c:pt>
                <c:pt idx="5">
                  <c:v>CPIS</c:v>
                </c:pt>
                <c:pt idx="6">
                  <c:v>DTCL</c:v>
                </c:pt>
                <c:pt idx="7">
                  <c:v>DCOM</c:v>
                </c:pt>
              </c:strCache>
            </c:strRef>
          </c:cat>
          <c:val>
            <c:numRef>
              <c:f>Hoja1!$D$14:$D$21</c:f>
              <c:numCache>
                <c:formatCode>General</c:formatCode>
                <c:ptCount val="8"/>
                <c:pt idx="0">
                  <c:v>2</c:v>
                </c:pt>
                <c:pt idx="1">
                  <c:v>0</c:v>
                </c:pt>
                <c:pt idx="2">
                  <c:v>2</c:v>
                </c:pt>
                <c:pt idx="3">
                  <c:v>5</c:v>
                </c:pt>
                <c:pt idx="4">
                  <c:v>8</c:v>
                </c:pt>
                <c:pt idx="5">
                  <c:v>2</c:v>
                </c:pt>
                <c:pt idx="6">
                  <c:v>3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60-0B4B-9692-07F242C572BE}"/>
            </c:ext>
          </c:extLst>
        </c:ser>
        <c:ser>
          <c:idx val="3"/>
          <c:order val="3"/>
          <c:tx>
            <c:strRef>
              <c:f>Hoja1!$E$13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Hoja1!$A$14:$A$21</c:f>
              <c:strCache>
                <c:ptCount val="8"/>
                <c:pt idx="0">
                  <c:v>DRET</c:v>
                </c:pt>
                <c:pt idx="1">
                  <c:v>DEE</c:v>
                </c:pt>
                <c:pt idx="2">
                  <c:v>HUM</c:v>
                </c:pt>
                <c:pt idx="3">
                  <c:v>DTIC</c:v>
                </c:pt>
                <c:pt idx="4">
                  <c:v>CEXS</c:v>
                </c:pt>
                <c:pt idx="5">
                  <c:v>CPIS</c:v>
                </c:pt>
                <c:pt idx="6">
                  <c:v>DTCL</c:v>
                </c:pt>
                <c:pt idx="7">
                  <c:v>DCOM</c:v>
                </c:pt>
              </c:strCache>
            </c:strRef>
          </c:cat>
          <c:val>
            <c:numRef>
              <c:f>Hoja1!$E$14:$E$21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4</c:v>
                </c:pt>
                <c:pt idx="4">
                  <c:v>8</c:v>
                </c:pt>
                <c:pt idx="5">
                  <c:v>1</c:v>
                </c:pt>
                <c:pt idx="6">
                  <c:v>7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D60-0B4B-9692-07F242C572BE}"/>
            </c:ext>
          </c:extLst>
        </c:ser>
        <c:ser>
          <c:idx val="4"/>
          <c:order val="4"/>
          <c:tx>
            <c:strRef>
              <c:f>Hoja1!$F$13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Hoja1!$A$14:$A$21</c:f>
              <c:strCache>
                <c:ptCount val="8"/>
                <c:pt idx="0">
                  <c:v>DRET</c:v>
                </c:pt>
                <c:pt idx="1">
                  <c:v>DEE</c:v>
                </c:pt>
                <c:pt idx="2">
                  <c:v>HUM</c:v>
                </c:pt>
                <c:pt idx="3">
                  <c:v>DTIC</c:v>
                </c:pt>
                <c:pt idx="4">
                  <c:v>CEXS</c:v>
                </c:pt>
                <c:pt idx="5">
                  <c:v>CPIS</c:v>
                </c:pt>
                <c:pt idx="6">
                  <c:v>DTCL</c:v>
                </c:pt>
                <c:pt idx="7">
                  <c:v>DCOM</c:v>
                </c:pt>
              </c:strCache>
            </c:strRef>
          </c:cat>
          <c:val>
            <c:numRef>
              <c:f>Hoja1!$F$14:$F$21</c:f>
              <c:numCache>
                <c:formatCode>General</c:formatCode>
                <c:ptCount val="8"/>
                <c:pt idx="0">
                  <c:v>5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7</c:v>
                </c:pt>
                <c:pt idx="5">
                  <c:v>0</c:v>
                </c:pt>
                <c:pt idx="6">
                  <c:v>4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D60-0B4B-9692-07F242C572BE}"/>
            </c:ext>
          </c:extLst>
        </c:ser>
        <c:ser>
          <c:idx val="5"/>
          <c:order val="5"/>
          <c:tx>
            <c:strRef>
              <c:f>Hoja1!$G$13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Hoja1!$A$14:$A$21</c:f>
              <c:strCache>
                <c:ptCount val="8"/>
                <c:pt idx="0">
                  <c:v>DRET</c:v>
                </c:pt>
                <c:pt idx="1">
                  <c:v>DEE</c:v>
                </c:pt>
                <c:pt idx="2">
                  <c:v>HUM</c:v>
                </c:pt>
                <c:pt idx="3">
                  <c:v>DTIC</c:v>
                </c:pt>
                <c:pt idx="4">
                  <c:v>CEXS</c:v>
                </c:pt>
                <c:pt idx="5">
                  <c:v>CPIS</c:v>
                </c:pt>
                <c:pt idx="6">
                  <c:v>DTCL</c:v>
                </c:pt>
                <c:pt idx="7">
                  <c:v>DCOM</c:v>
                </c:pt>
              </c:strCache>
            </c:strRef>
          </c:cat>
          <c:val>
            <c:numRef>
              <c:f>Hoja1!$G$14:$G$21</c:f>
              <c:numCache>
                <c:formatCode>General</c:formatCode>
                <c:ptCount val="8"/>
                <c:pt idx="0">
                  <c:v>3</c:v>
                </c:pt>
                <c:pt idx="1">
                  <c:v>1</c:v>
                </c:pt>
                <c:pt idx="2">
                  <c:v>3</c:v>
                </c:pt>
                <c:pt idx="3">
                  <c:v>6</c:v>
                </c:pt>
                <c:pt idx="4">
                  <c:v>11</c:v>
                </c:pt>
                <c:pt idx="5">
                  <c:v>1</c:v>
                </c:pt>
                <c:pt idx="6">
                  <c:v>4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D60-0B4B-9692-07F242C572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1591375"/>
        <c:axId val="303815775"/>
      </c:barChart>
      <c:catAx>
        <c:axId val="715913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es-ES"/>
          </a:p>
        </c:txPr>
        <c:crossAx val="303815775"/>
        <c:crosses val="autoZero"/>
        <c:auto val="1"/>
        <c:lblAlgn val="ctr"/>
        <c:lblOffset val="100"/>
        <c:noMultiLvlLbl val="0"/>
      </c:catAx>
      <c:valAx>
        <c:axId val="303815775"/>
        <c:scaling>
          <c:orientation val="minMax"/>
          <c:max val="5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es-ES"/>
          </a:p>
        </c:txPr>
        <c:crossAx val="715913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Georgia" panose="02040502050405020303" pitchFamily="18" charset="0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Georgia" panose="02040502050405020303" pitchFamily="18" charset="0"/>
        </a:defRPr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BCDA9F-B51D-4654-9016-E75FC5C34C4E}" type="doc">
      <dgm:prSet loTypeId="urn:microsoft.com/office/officeart/2005/8/layout/list1" loCatId="list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s-ES"/>
        </a:p>
      </dgm:t>
    </dgm:pt>
    <dgm:pt modelId="{DE5D57C6-CE56-4F90-A382-4617A651DC66}">
      <dgm:prSet phldrT="[Texto]" custT="1"/>
      <dgm:spPr/>
      <dgm:t>
        <a:bodyPr/>
        <a:lstStyle/>
        <a:p>
          <a:r>
            <a:rPr lang="ca-ES" sz="2000" b="1" noProof="0" dirty="0">
              <a:latin typeface="Georgia" panose="02040502050405020303" pitchFamily="18" charset="0"/>
            </a:rPr>
            <a:t>Objectius</a:t>
          </a:r>
        </a:p>
      </dgm:t>
    </dgm:pt>
    <dgm:pt modelId="{91554F54-5661-406B-8F84-21F01756FB89}" type="parTrans" cxnId="{9C959AB9-80FA-4563-8164-F08B77A99D22}">
      <dgm:prSet/>
      <dgm:spPr/>
      <dgm:t>
        <a:bodyPr/>
        <a:lstStyle/>
        <a:p>
          <a:endParaRPr lang="es-ES" sz="1600">
            <a:latin typeface="Georgia" panose="02040502050405020303" pitchFamily="18" charset="0"/>
          </a:endParaRPr>
        </a:p>
      </dgm:t>
    </dgm:pt>
    <dgm:pt modelId="{BB9A81EA-E205-4C02-8246-4A0AB7197E31}" type="sibTrans" cxnId="{9C959AB9-80FA-4563-8164-F08B77A99D22}">
      <dgm:prSet/>
      <dgm:spPr/>
      <dgm:t>
        <a:bodyPr/>
        <a:lstStyle/>
        <a:p>
          <a:endParaRPr lang="es-ES" sz="1600">
            <a:latin typeface="Georgia" panose="02040502050405020303" pitchFamily="18" charset="0"/>
          </a:endParaRPr>
        </a:p>
      </dgm:t>
    </dgm:pt>
    <dgm:pt modelId="{4FCED6E1-4B30-439B-9177-4D6AA7B7E25F}">
      <dgm:prSet phldrT="[Texto]" custT="1"/>
      <dgm:spPr/>
      <dgm:t>
        <a:bodyPr/>
        <a:lstStyle/>
        <a:p>
          <a:r>
            <a:rPr lang="ca-ES" sz="2000" b="1" noProof="0">
              <a:latin typeface="Georgia" panose="02040502050405020303" pitchFamily="18" charset="0"/>
            </a:rPr>
            <a:t>Durada</a:t>
          </a:r>
        </a:p>
      </dgm:t>
    </dgm:pt>
    <dgm:pt modelId="{A31DBCC6-AA21-430A-A626-2C6C8F9D30E6}" type="parTrans" cxnId="{DF8CBB19-C7AD-4FB3-B439-6E16D64FC1BF}">
      <dgm:prSet/>
      <dgm:spPr/>
      <dgm:t>
        <a:bodyPr/>
        <a:lstStyle/>
        <a:p>
          <a:endParaRPr lang="es-ES"/>
        </a:p>
      </dgm:t>
    </dgm:pt>
    <dgm:pt modelId="{B7E84093-0B99-463A-A7B7-CA864959BB53}" type="sibTrans" cxnId="{DF8CBB19-C7AD-4FB3-B439-6E16D64FC1BF}">
      <dgm:prSet/>
      <dgm:spPr/>
      <dgm:t>
        <a:bodyPr/>
        <a:lstStyle/>
        <a:p>
          <a:endParaRPr lang="es-ES"/>
        </a:p>
      </dgm:t>
    </dgm:pt>
    <dgm:pt modelId="{B921D9A7-1E27-424E-B6A3-8034FFFB1614}">
      <dgm:prSet phldrT="[Texto]" custT="1"/>
      <dgm:spPr/>
      <dgm:t>
        <a:bodyPr/>
        <a:lstStyle/>
        <a:p>
          <a:r>
            <a:rPr lang="ca-ES" sz="2000" b="1" noProof="0">
              <a:latin typeface="Georgia" panose="02040502050405020303" pitchFamily="18" charset="0"/>
            </a:rPr>
            <a:t>Import de l’ajut	</a:t>
          </a:r>
        </a:p>
      </dgm:t>
    </dgm:pt>
    <dgm:pt modelId="{7C64F291-2C52-4BEF-BF28-7400D11C0673}" type="parTrans" cxnId="{699516F4-AC87-41AC-B2F8-311396ED7650}">
      <dgm:prSet/>
      <dgm:spPr/>
      <dgm:t>
        <a:bodyPr/>
        <a:lstStyle/>
        <a:p>
          <a:endParaRPr lang="es-ES"/>
        </a:p>
      </dgm:t>
    </dgm:pt>
    <dgm:pt modelId="{E3D938AB-1C3D-40F7-9DEC-3BF4F994AC6D}" type="sibTrans" cxnId="{699516F4-AC87-41AC-B2F8-311396ED7650}">
      <dgm:prSet/>
      <dgm:spPr/>
      <dgm:t>
        <a:bodyPr/>
        <a:lstStyle/>
        <a:p>
          <a:endParaRPr lang="es-ES"/>
        </a:p>
      </dgm:t>
    </dgm:pt>
    <dgm:pt modelId="{EE274BEF-C678-4D01-82C3-5CD2E2872F28}">
      <dgm:prSet custT="1"/>
      <dgm:spPr/>
      <dgm:t>
        <a:bodyPr/>
        <a:lstStyle/>
        <a:p>
          <a:pPr algn="just"/>
          <a:r>
            <a:rPr lang="ca-ES" sz="2000" noProof="0" dirty="0">
              <a:latin typeface="Georgia" panose="02040502050405020303" pitchFamily="18" charset="0"/>
            </a:rPr>
            <a:t>Contractar i incorporar doctorands als Departaments de la UPF. </a:t>
          </a:r>
          <a:endParaRPr lang="es-ES" sz="2000" dirty="0"/>
        </a:p>
      </dgm:t>
    </dgm:pt>
    <dgm:pt modelId="{5A6A03D0-0D8B-404A-9DD8-DA8F7F41F4ED}" type="parTrans" cxnId="{06BD90CA-01AA-4349-9EC4-CF4F344CC040}">
      <dgm:prSet/>
      <dgm:spPr/>
      <dgm:t>
        <a:bodyPr/>
        <a:lstStyle/>
        <a:p>
          <a:endParaRPr lang="es-ES"/>
        </a:p>
      </dgm:t>
    </dgm:pt>
    <dgm:pt modelId="{73666E88-ECC4-4B3B-A77C-A65929E32E07}" type="sibTrans" cxnId="{06BD90CA-01AA-4349-9EC4-CF4F344CC040}">
      <dgm:prSet/>
      <dgm:spPr/>
      <dgm:t>
        <a:bodyPr/>
        <a:lstStyle/>
        <a:p>
          <a:endParaRPr lang="es-ES"/>
        </a:p>
      </dgm:t>
    </dgm:pt>
    <dgm:pt modelId="{0C0D1781-155A-47C6-84EA-5F973107A770}">
      <dgm:prSet custT="1"/>
      <dgm:spPr/>
      <dgm:t>
        <a:bodyPr/>
        <a:lstStyle/>
        <a:p>
          <a:r>
            <a:rPr lang="ca-ES" sz="2000" b="0" i="0" spc="0" baseline="0" noProof="0" dirty="0">
              <a:latin typeface="Georgia" panose="02040502050405020303" pitchFamily="18" charset="0"/>
            </a:rPr>
            <a:t>Màxim 3 anys (1 any + 2 anys de renovacions).</a:t>
          </a:r>
          <a:endParaRPr lang="es-ES" sz="2000" dirty="0"/>
        </a:p>
      </dgm:t>
    </dgm:pt>
    <dgm:pt modelId="{42588132-75A3-447A-9671-DF9FA165F43C}" type="parTrans" cxnId="{9E6010D7-3A3A-4DA3-B675-0674F41B0297}">
      <dgm:prSet/>
      <dgm:spPr/>
      <dgm:t>
        <a:bodyPr/>
        <a:lstStyle/>
        <a:p>
          <a:endParaRPr lang="es-ES"/>
        </a:p>
      </dgm:t>
    </dgm:pt>
    <dgm:pt modelId="{0C5FA2C2-8AC6-4A8F-9C47-C61C543FEAF5}" type="sibTrans" cxnId="{9E6010D7-3A3A-4DA3-B675-0674F41B0297}">
      <dgm:prSet/>
      <dgm:spPr/>
      <dgm:t>
        <a:bodyPr/>
        <a:lstStyle/>
        <a:p>
          <a:endParaRPr lang="es-ES"/>
        </a:p>
      </dgm:t>
    </dgm:pt>
    <dgm:pt modelId="{57412624-8CF0-4BAF-8A41-5E68563C86E6}">
      <dgm:prSet custT="1"/>
      <dgm:spPr/>
      <dgm:t>
        <a:bodyPr/>
        <a:lstStyle/>
        <a:p>
          <a:pPr algn="just"/>
          <a:r>
            <a:rPr lang="ca-ES" sz="2000" noProof="0" dirty="0">
              <a:latin typeface="Georgia" panose="02040502050405020303" pitchFamily="18" charset="0"/>
            </a:rPr>
            <a:t>Atesa la finalitat formativa dels ajuts, els beneficiaris podran col·laborar en tasques docents (màxim 60 hores anuals).</a:t>
          </a:r>
          <a:endParaRPr lang="es-ES" sz="2000" dirty="0"/>
        </a:p>
      </dgm:t>
    </dgm:pt>
    <dgm:pt modelId="{E405EAC2-B54A-45DF-A162-EFAAF467AF41}" type="parTrans" cxnId="{19F6D351-DDAE-48CC-B9E0-4EC65368128E}">
      <dgm:prSet/>
      <dgm:spPr/>
      <dgm:t>
        <a:bodyPr/>
        <a:lstStyle/>
        <a:p>
          <a:endParaRPr lang="es-ES"/>
        </a:p>
      </dgm:t>
    </dgm:pt>
    <dgm:pt modelId="{8D2308E0-6675-416E-80D4-0BD19B40EB7E}" type="sibTrans" cxnId="{19F6D351-DDAE-48CC-B9E0-4EC65368128E}">
      <dgm:prSet/>
      <dgm:spPr/>
      <dgm:t>
        <a:bodyPr/>
        <a:lstStyle/>
        <a:p>
          <a:endParaRPr lang="es-ES"/>
        </a:p>
      </dgm:t>
    </dgm:pt>
    <dgm:pt modelId="{FBDA27BF-CE37-41B4-959C-2003DE1B9641}">
      <dgm:prSet custT="1"/>
      <dgm:spPr/>
      <dgm:t>
        <a:bodyPr/>
        <a:lstStyle/>
        <a:p>
          <a:pPr algn="just"/>
          <a:r>
            <a:rPr lang="ca-ES" sz="2000" b="0" i="0" noProof="0">
              <a:latin typeface="Georgia" panose="02040502050405020303" pitchFamily="18" charset="0"/>
            </a:rPr>
            <a:t>2 primeres anualitats: 20.774,97 euros</a:t>
          </a:r>
          <a:endParaRPr lang="es-ES" sz="2000"/>
        </a:p>
      </dgm:t>
    </dgm:pt>
    <dgm:pt modelId="{A0C25877-24A4-4730-A9FC-303A5E41BF5C}" type="parTrans" cxnId="{3121A241-1A1D-4CB8-B78C-1010E09E3AFA}">
      <dgm:prSet/>
      <dgm:spPr/>
      <dgm:t>
        <a:bodyPr/>
        <a:lstStyle/>
        <a:p>
          <a:endParaRPr lang="es-ES"/>
        </a:p>
      </dgm:t>
    </dgm:pt>
    <dgm:pt modelId="{E91B3148-B240-4689-B99B-6EEEA36B98FC}" type="sibTrans" cxnId="{3121A241-1A1D-4CB8-B78C-1010E09E3AFA}">
      <dgm:prSet/>
      <dgm:spPr/>
      <dgm:t>
        <a:bodyPr/>
        <a:lstStyle/>
        <a:p>
          <a:endParaRPr lang="es-ES"/>
        </a:p>
      </dgm:t>
    </dgm:pt>
    <dgm:pt modelId="{60AD1698-F2CB-4314-82D7-BA921B68D09A}">
      <dgm:prSet custT="1"/>
      <dgm:spPr/>
      <dgm:t>
        <a:bodyPr/>
        <a:lstStyle/>
        <a:p>
          <a:pPr algn="just"/>
          <a:r>
            <a:rPr lang="ca-ES" sz="2000" b="0" i="0" noProof="0" dirty="0">
              <a:latin typeface="Georgia" panose="02040502050405020303" pitchFamily="18" charset="0"/>
            </a:rPr>
            <a:t>3ª anualitat: 22.039,84 euros. </a:t>
          </a:r>
          <a:endParaRPr lang="es-ES" sz="2000" dirty="0"/>
        </a:p>
      </dgm:t>
    </dgm:pt>
    <dgm:pt modelId="{B0E54AC9-E1FB-49F6-9A8B-66F6EBFDCC96}" type="parTrans" cxnId="{8E197E7F-9F8C-47CB-B6CD-043743ECACC6}">
      <dgm:prSet/>
      <dgm:spPr/>
      <dgm:t>
        <a:bodyPr/>
        <a:lstStyle/>
        <a:p>
          <a:endParaRPr lang="es-ES"/>
        </a:p>
      </dgm:t>
    </dgm:pt>
    <dgm:pt modelId="{705DFAEC-FBE2-4A31-9A7E-1CB8850B2022}" type="sibTrans" cxnId="{8E197E7F-9F8C-47CB-B6CD-043743ECACC6}">
      <dgm:prSet/>
      <dgm:spPr/>
      <dgm:t>
        <a:bodyPr/>
        <a:lstStyle/>
        <a:p>
          <a:endParaRPr lang="es-ES"/>
        </a:p>
      </dgm:t>
    </dgm:pt>
    <dgm:pt modelId="{ABD2DE45-D7FA-4475-B8D2-FB4F18F42143}">
      <dgm:prSet custT="1"/>
      <dgm:spPr/>
      <dgm:t>
        <a:bodyPr/>
        <a:lstStyle/>
        <a:p>
          <a:pPr algn="just"/>
          <a:r>
            <a:rPr lang="ca-ES" sz="2000" noProof="0" dirty="0">
              <a:latin typeface="Georgia" panose="02040502050405020303" pitchFamily="18" charset="0"/>
            </a:rPr>
            <a:t>Dotació addicional: </a:t>
          </a:r>
          <a:r>
            <a:rPr lang="ca-ES" sz="2000" b="0" i="0" noProof="0" dirty="0">
              <a:latin typeface="Georgia" panose="02040502050405020303" pitchFamily="18" charset="0"/>
            </a:rPr>
            <a:t>3.000 euros per a activitats formatives (per exemple, estades a partir del 6è mes), i matrícula.</a:t>
          </a:r>
          <a:endParaRPr lang="ca-ES" sz="2000" noProof="0" dirty="0">
            <a:latin typeface="Georgia" panose="02040502050405020303" pitchFamily="18" charset="0"/>
          </a:endParaRPr>
        </a:p>
      </dgm:t>
    </dgm:pt>
    <dgm:pt modelId="{F01321F3-07F5-4B19-8C7B-ADF5DFB28236}" type="parTrans" cxnId="{4549E0F2-7986-492B-B083-DD29A0A0E95D}">
      <dgm:prSet/>
      <dgm:spPr/>
      <dgm:t>
        <a:bodyPr/>
        <a:lstStyle/>
        <a:p>
          <a:endParaRPr lang="es-ES"/>
        </a:p>
      </dgm:t>
    </dgm:pt>
    <dgm:pt modelId="{374E0CBC-0736-4B90-8F46-6B5695D2BEFB}" type="sibTrans" cxnId="{4549E0F2-7986-492B-B083-DD29A0A0E95D}">
      <dgm:prSet/>
      <dgm:spPr/>
      <dgm:t>
        <a:bodyPr/>
        <a:lstStyle/>
        <a:p>
          <a:endParaRPr lang="es-ES"/>
        </a:p>
      </dgm:t>
    </dgm:pt>
    <dgm:pt modelId="{8CB1F606-9133-433E-8A96-F114E3F2F9A0}" type="pres">
      <dgm:prSet presAssocID="{F9BCDA9F-B51D-4654-9016-E75FC5C34C4E}" presName="linear" presStyleCnt="0">
        <dgm:presLayoutVars>
          <dgm:dir/>
          <dgm:animLvl val="lvl"/>
          <dgm:resizeHandles val="exact"/>
        </dgm:presLayoutVars>
      </dgm:prSet>
      <dgm:spPr/>
    </dgm:pt>
    <dgm:pt modelId="{3771B424-9FCC-4EC1-B753-8A9C01A72BDE}" type="pres">
      <dgm:prSet presAssocID="{DE5D57C6-CE56-4F90-A382-4617A651DC66}" presName="parentLin" presStyleCnt="0"/>
      <dgm:spPr/>
    </dgm:pt>
    <dgm:pt modelId="{8A5AF9CD-CEE2-464C-84A0-E35FF083E2AE}" type="pres">
      <dgm:prSet presAssocID="{DE5D57C6-CE56-4F90-A382-4617A651DC66}" presName="parentLeftMargin" presStyleLbl="node1" presStyleIdx="0" presStyleCnt="3"/>
      <dgm:spPr/>
    </dgm:pt>
    <dgm:pt modelId="{E1C6C534-AE6E-4157-93FB-A4FF9B4D257B}" type="pres">
      <dgm:prSet presAssocID="{DE5D57C6-CE56-4F90-A382-4617A651DC66}" presName="parentText" presStyleLbl="node1" presStyleIdx="0" presStyleCnt="3" custScaleX="93530" custScaleY="134146" custLinFactNeighborX="-33877" custLinFactNeighborY="-3068">
        <dgm:presLayoutVars>
          <dgm:chMax val="0"/>
          <dgm:bulletEnabled val="1"/>
        </dgm:presLayoutVars>
      </dgm:prSet>
      <dgm:spPr/>
    </dgm:pt>
    <dgm:pt modelId="{4B56E795-7031-434F-9837-B59EC324A57A}" type="pres">
      <dgm:prSet presAssocID="{DE5D57C6-CE56-4F90-A382-4617A651DC66}" presName="negativeSpace" presStyleCnt="0"/>
      <dgm:spPr/>
    </dgm:pt>
    <dgm:pt modelId="{EB6E0569-D66E-4A59-8AF2-1B9B52DB5027}" type="pres">
      <dgm:prSet presAssocID="{DE5D57C6-CE56-4F90-A382-4617A651DC66}" presName="childText" presStyleLbl="conFgAcc1" presStyleIdx="0" presStyleCnt="3">
        <dgm:presLayoutVars>
          <dgm:bulletEnabled val="1"/>
        </dgm:presLayoutVars>
      </dgm:prSet>
      <dgm:spPr/>
    </dgm:pt>
    <dgm:pt modelId="{F90820C2-C43A-4BE4-8DCF-24EB57B1D35E}" type="pres">
      <dgm:prSet presAssocID="{BB9A81EA-E205-4C02-8246-4A0AB7197E31}" presName="spaceBetweenRectangles" presStyleCnt="0"/>
      <dgm:spPr/>
    </dgm:pt>
    <dgm:pt modelId="{C90CF97E-DC49-499A-B403-5826630AB4CC}" type="pres">
      <dgm:prSet presAssocID="{4FCED6E1-4B30-439B-9177-4D6AA7B7E25F}" presName="parentLin" presStyleCnt="0"/>
      <dgm:spPr/>
    </dgm:pt>
    <dgm:pt modelId="{8D6C488E-3296-4D8C-824D-3610B4CBC6E7}" type="pres">
      <dgm:prSet presAssocID="{4FCED6E1-4B30-439B-9177-4D6AA7B7E25F}" presName="parentLeftMargin" presStyleLbl="node1" presStyleIdx="0" presStyleCnt="3" custScaleX="93530" custScaleY="76550" custLinFactNeighborX="-33877" custLinFactNeighborY="-3068"/>
      <dgm:spPr/>
    </dgm:pt>
    <dgm:pt modelId="{00803231-1A51-4385-A2B4-23302F6A7D5B}" type="pres">
      <dgm:prSet presAssocID="{4FCED6E1-4B30-439B-9177-4D6AA7B7E25F}" presName="parentText" presStyleLbl="node1" presStyleIdx="1" presStyleCnt="3" custScaleX="93506" custScaleY="134146" custLinFactNeighborX="-10876" custLinFactNeighborY="15383">
        <dgm:presLayoutVars>
          <dgm:chMax val="0"/>
          <dgm:bulletEnabled val="1"/>
        </dgm:presLayoutVars>
      </dgm:prSet>
      <dgm:spPr/>
    </dgm:pt>
    <dgm:pt modelId="{614E4EFC-4BBC-4E39-B8E9-77D03F36687E}" type="pres">
      <dgm:prSet presAssocID="{4FCED6E1-4B30-439B-9177-4D6AA7B7E25F}" presName="negativeSpace" presStyleCnt="0"/>
      <dgm:spPr/>
    </dgm:pt>
    <dgm:pt modelId="{6F18B93B-1528-4FE7-9ECE-CA6B1FD3DCD5}" type="pres">
      <dgm:prSet presAssocID="{4FCED6E1-4B30-439B-9177-4D6AA7B7E25F}" presName="childText" presStyleLbl="conFgAcc1" presStyleIdx="1" presStyleCnt="3">
        <dgm:presLayoutVars>
          <dgm:bulletEnabled val="1"/>
        </dgm:presLayoutVars>
      </dgm:prSet>
      <dgm:spPr/>
    </dgm:pt>
    <dgm:pt modelId="{FC92FB0E-EFDE-4B0C-989E-2F9854C7260B}" type="pres">
      <dgm:prSet presAssocID="{B7E84093-0B99-463A-A7B7-CA864959BB53}" presName="spaceBetweenRectangles" presStyleCnt="0"/>
      <dgm:spPr/>
    </dgm:pt>
    <dgm:pt modelId="{D5244235-E549-41AB-BE3D-CEB19580B9CC}" type="pres">
      <dgm:prSet presAssocID="{B921D9A7-1E27-424E-B6A3-8034FFFB1614}" presName="parentLin" presStyleCnt="0"/>
      <dgm:spPr/>
    </dgm:pt>
    <dgm:pt modelId="{6AE9DF02-A700-4A7F-998B-DB6F16ED7F38}" type="pres">
      <dgm:prSet presAssocID="{B921D9A7-1E27-424E-B6A3-8034FFFB1614}" presName="parentLeftMargin" presStyleLbl="node1" presStyleIdx="1" presStyleCnt="3" custScaleX="93530" custScaleY="76550" custLinFactNeighborX="-33877" custLinFactNeighborY="-3068"/>
      <dgm:spPr/>
    </dgm:pt>
    <dgm:pt modelId="{94CFFAE0-FA2C-42D8-82D8-1CC4386342EC}" type="pres">
      <dgm:prSet presAssocID="{B921D9A7-1E27-424E-B6A3-8034FFFB1614}" presName="parentText" presStyleLbl="node1" presStyleIdx="2" presStyleCnt="3" custScaleX="93506" custScaleY="121951" custLinFactNeighborX="-10876" custLinFactNeighborY="12070">
        <dgm:presLayoutVars>
          <dgm:chMax val="0"/>
          <dgm:bulletEnabled val="1"/>
        </dgm:presLayoutVars>
      </dgm:prSet>
      <dgm:spPr/>
    </dgm:pt>
    <dgm:pt modelId="{37180A0B-38FA-4B79-A178-4AF9BE1516E2}" type="pres">
      <dgm:prSet presAssocID="{B921D9A7-1E27-424E-B6A3-8034FFFB1614}" presName="negativeSpace" presStyleCnt="0"/>
      <dgm:spPr/>
    </dgm:pt>
    <dgm:pt modelId="{9480FDC8-E56D-4D23-B260-500F2170FAC0}" type="pres">
      <dgm:prSet presAssocID="{B921D9A7-1E27-424E-B6A3-8034FFFB1614}" presName="childText" presStyleLbl="conFgAcc1" presStyleIdx="2" presStyleCnt="3" custLinFactNeighborY="2203">
        <dgm:presLayoutVars>
          <dgm:bulletEnabled val="1"/>
        </dgm:presLayoutVars>
      </dgm:prSet>
      <dgm:spPr/>
    </dgm:pt>
  </dgm:ptLst>
  <dgm:cxnLst>
    <dgm:cxn modelId="{DF8CBB19-C7AD-4FB3-B439-6E16D64FC1BF}" srcId="{F9BCDA9F-B51D-4654-9016-E75FC5C34C4E}" destId="{4FCED6E1-4B30-439B-9177-4D6AA7B7E25F}" srcOrd="1" destOrd="0" parTransId="{A31DBCC6-AA21-430A-A626-2C6C8F9D30E6}" sibTransId="{B7E84093-0B99-463A-A7B7-CA864959BB53}"/>
    <dgm:cxn modelId="{C03CE724-FACB-42AA-BD6D-227CD7B5BF8D}" type="presOf" srcId="{F9BCDA9F-B51D-4654-9016-E75FC5C34C4E}" destId="{8CB1F606-9133-433E-8A96-F114E3F2F9A0}" srcOrd="0" destOrd="0" presId="urn:microsoft.com/office/officeart/2005/8/layout/list1"/>
    <dgm:cxn modelId="{E29CB527-DDA0-4226-BCC1-A9F7CF5D37FD}" type="presOf" srcId="{0C0D1781-155A-47C6-84EA-5F973107A770}" destId="{6F18B93B-1528-4FE7-9ECE-CA6B1FD3DCD5}" srcOrd="0" destOrd="0" presId="urn:microsoft.com/office/officeart/2005/8/layout/list1"/>
    <dgm:cxn modelId="{2FED2A2A-6B4B-4775-B555-27FCFB866892}" type="presOf" srcId="{FBDA27BF-CE37-41B4-959C-2003DE1B9641}" destId="{9480FDC8-E56D-4D23-B260-500F2170FAC0}" srcOrd="0" destOrd="0" presId="urn:microsoft.com/office/officeart/2005/8/layout/list1"/>
    <dgm:cxn modelId="{BD250F2F-D72D-48F2-8056-E2115928955D}" type="presOf" srcId="{4FCED6E1-4B30-439B-9177-4D6AA7B7E25F}" destId="{8D6C488E-3296-4D8C-824D-3610B4CBC6E7}" srcOrd="0" destOrd="0" presId="urn:microsoft.com/office/officeart/2005/8/layout/list1"/>
    <dgm:cxn modelId="{3121A241-1A1D-4CB8-B78C-1010E09E3AFA}" srcId="{B921D9A7-1E27-424E-B6A3-8034FFFB1614}" destId="{FBDA27BF-CE37-41B4-959C-2003DE1B9641}" srcOrd="0" destOrd="0" parTransId="{A0C25877-24A4-4730-A9FC-303A5E41BF5C}" sibTransId="{E91B3148-B240-4689-B99B-6EEEA36B98FC}"/>
    <dgm:cxn modelId="{9193CD65-CBD4-4E76-87C8-D9CED3FEE497}" type="presOf" srcId="{60AD1698-F2CB-4314-82D7-BA921B68D09A}" destId="{9480FDC8-E56D-4D23-B260-500F2170FAC0}" srcOrd="0" destOrd="1" presId="urn:microsoft.com/office/officeart/2005/8/layout/list1"/>
    <dgm:cxn modelId="{3E5F724A-786E-453F-BE62-6F6AE63C7613}" type="presOf" srcId="{B921D9A7-1E27-424E-B6A3-8034FFFB1614}" destId="{6AE9DF02-A700-4A7F-998B-DB6F16ED7F38}" srcOrd="0" destOrd="0" presId="urn:microsoft.com/office/officeart/2005/8/layout/list1"/>
    <dgm:cxn modelId="{4A1C326E-5CAB-484C-9109-8DC52F156429}" type="presOf" srcId="{DE5D57C6-CE56-4F90-A382-4617A651DC66}" destId="{E1C6C534-AE6E-4157-93FB-A4FF9B4D257B}" srcOrd="1" destOrd="0" presId="urn:microsoft.com/office/officeart/2005/8/layout/list1"/>
    <dgm:cxn modelId="{8E34B470-DB97-470B-828B-9CD3FE945564}" type="presOf" srcId="{4FCED6E1-4B30-439B-9177-4D6AA7B7E25F}" destId="{00803231-1A51-4385-A2B4-23302F6A7D5B}" srcOrd="1" destOrd="0" presId="urn:microsoft.com/office/officeart/2005/8/layout/list1"/>
    <dgm:cxn modelId="{19F6D351-DDAE-48CC-B9E0-4EC65368128E}" srcId="{DE5D57C6-CE56-4F90-A382-4617A651DC66}" destId="{57412624-8CF0-4BAF-8A41-5E68563C86E6}" srcOrd="1" destOrd="0" parTransId="{E405EAC2-B54A-45DF-A162-EFAAF467AF41}" sibTransId="{8D2308E0-6675-416E-80D4-0BD19B40EB7E}"/>
    <dgm:cxn modelId="{8E197E7F-9F8C-47CB-B6CD-043743ECACC6}" srcId="{B921D9A7-1E27-424E-B6A3-8034FFFB1614}" destId="{60AD1698-F2CB-4314-82D7-BA921B68D09A}" srcOrd="1" destOrd="0" parTransId="{B0E54AC9-E1FB-49F6-9A8B-66F6EBFDCC96}" sibTransId="{705DFAEC-FBE2-4A31-9A7E-1CB8850B2022}"/>
    <dgm:cxn modelId="{307AD080-E138-45D1-8CD9-105F92D296A3}" type="presOf" srcId="{DE5D57C6-CE56-4F90-A382-4617A651DC66}" destId="{8A5AF9CD-CEE2-464C-84A0-E35FF083E2AE}" srcOrd="0" destOrd="0" presId="urn:microsoft.com/office/officeart/2005/8/layout/list1"/>
    <dgm:cxn modelId="{9C959AB9-80FA-4563-8164-F08B77A99D22}" srcId="{F9BCDA9F-B51D-4654-9016-E75FC5C34C4E}" destId="{DE5D57C6-CE56-4F90-A382-4617A651DC66}" srcOrd="0" destOrd="0" parTransId="{91554F54-5661-406B-8F84-21F01756FB89}" sibTransId="{BB9A81EA-E205-4C02-8246-4A0AB7197E31}"/>
    <dgm:cxn modelId="{06BD90CA-01AA-4349-9EC4-CF4F344CC040}" srcId="{DE5D57C6-CE56-4F90-A382-4617A651DC66}" destId="{EE274BEF-C678-4D01-82C3-5CD2E2872F28}" srcOrd="0" destOrd="0" parTransId="{5A6A03D0-0D8B-404A-9DD8-DA8F7F41F4ED}" sibTransId="{73666E88-ECC4-4B3B-A77C-A65929E32E07}"/>
    <dgm:cxn modelId="{5AE6FBD0-CC71-4C31-B5C3-136248606BC5}" type="presOf" srcId="{EE274BEF-C678-4D01-82C3-5CD2E2872F28}" destId="{EB6E0569-D66E-4A59-8AF2-1B9B52DB5027}" srcOrd="0" destOrd="0" presId="urn:microsoft.com/office/officeart/2005/8/layout/list1"/>
    <dgm:cxn modelId="{558071D4-3D49-4098-BFFF-EA39D7C29675}" type="presOf" srcId="{ABD2DE45-D7FA-4475-B8D2-FB4F18F42143}" destId="{9480FDC8-E56D-4D23-B260-500F2170FAC0}" srcOrd="0" destOrd="2" presId="urn:microsoft.com/office/officeart/2005/8/layout/list1"/>
    <dgm:cxn modelId="{9E6010D7-3A3A-4DA3-B675-0674F41B0297}" srcId="{4FCED6E1-4B30-439B-9177-4D6AA7B7E25F}" destId="{0C0D1781-155A-47C6-84EA-5F973107A770}" srcOrd="0" destOrd="0" parTransId="{42588132-75A3-447A-9671-DF9FA165F43C}" sibTransId="{0C5FA2C2-8AC6-4A8F-9C47-C61C543FEAF5}"/>
    <dgm:cxn modelId="{7EC8F9E7-9059-4CF6-9E8A-1731F326CC05}" type="presOf" srcId="{57412624-8CF0-4BAF-8A41-5E68563C86E6}" destId="{EB6E0569-D66E-4A59-8AF2-1B9B52DB5027}" srcOrd="0" destOrd="1" presId="urn:microsoft.com/office/officeart/2005/8/layout/list1"/>
    <dgm:cxn modelId="{4549E0F2-7986-492B-B083-DD29A0A0E95D}" srcId="{B921D9A7-1E27-424E-B6A3-8034FFFB1614}" destId="{ABD2DE45-D7FA-4475-B8D2-FB4F18F42143}" srcOrd="2" destOrd="0" parTransId="{F01321F3-07F5-4B19-8C7B-ADF5DFB28236}" sibTransId="{374E0CBC-0736-4B90-8F46-6B5695D2BEFB}"/>
    <dgm:cxn modelId="{699516F4-AC87-41AC-B2F8-311396ED7650}" srcId="{F9BCDA9F-B51D-4654-9016-E75FC5C34C4E}" destId="{B921D9A7-1E27-424E-B6A3-8034FFFB1614}" srcOrd="2" destOrd="0" parTransId="{7C64F291-2C52-4BEF-BF28-7400D11C0673}" sibTransId="{E3D938AB-1C3D-40F7-9DEC-3BF4F994AC6D}"/>
    <dgm:cxn modelId="{746BBCF4-8296-46DA-AD1A-C2DA93DA7062}" type="presOf" srcId="{B921D9A7-1E27-424E-B6A3-8034FFFB1614}" destId="{94CFFAE0-FA2C-42D8-82D8-1CC4386342EC}" srcOrd="1" destOrd="0" presId="urn:microsoft.com/office/officeart/2005/8/layout/list1"/>
    <dgm:cxn modelId="{443B4E95-2094-4616-A100-D11700083039}" type="presParOf" srcId="{8CB1F606-9133-433E-8A96-F114E3F2F9A0}" destId="{3771B424-9FCC-4EC1-B753-8A9C01A72BDE}" srcOrd="0" destOrd="0" presId="urn:microsoft.com/office/officeart/2005/8/layout/list1"/>
    <dgm:cxn modelId="{FE9BF6DC-A70C-40AC-BE6F-52C83874F2EC}" type="presParOf" srcId="{3771B424-9FCC-4EC1-B753-8A9C01A72BDE}" destId="{8A5AF9CD-CEE2-464C-84A0-E35FF083E2AE}" srcOrd="0" destOrd="0" presId="urn:microsoft.com/office/officeart/2005/8/layout/list1"/>
    <dgm:cxn modelId="{95227CFA-DCDF-4E06-B823-5189C694C6F7}" type="presParOf" srcId="{3771B424-9FCC-4EC1-B753-8A9C01A72BDE}" destId="{E1C6C534-AE6E-4157-93FB-A4FF9B4D257B}" srcOrd="1" destOrd="0" presId="urn:microsoft.com/office/officeart/2005/8/layout/list1"/>
    <dgm:cxn modelId="{5938609E-52E9-42F6-B65A-535FC8453F30}" type="presParOf" srcId="{8CB1F606-9133-433E-8A96-F114E3F2F9A0}" destId="{4B56E795-7031-434F-9837-B59EC324A57A}" srcOrd="1" destOrd="0" presId="urn:microsoft.com/office/officeart/2005/8/layout/list1"/>
    <dgm:cxn modelId="{84BE18B7-A32C-4B1D-9CB0-E159B501AD72}" type="presParOf" srcId="{8CB1F606-9133-433E-8A96-F114E3F2F9A0}" destId="{EB6E0569-D66E-4A59-8AF2-1B9B52DB5027}" srcOrd="2" destOrd="0" presId="urn:microsoft.com/office/officeart/2005/8/layout/list1"/>
    <dgm:cxn modelId="{95DC8CFA-7FB9-4A16-BFE5-4E55CB81A2A4}" type="presParOf" srcId="{8CB1F606-9133-433E-8A96-F114E3F2F9A0}" destId="{F90820C2-C43A-4BE4-8DCF-24EB57B1D35E}" srcOrd="3" destOrd="0" presId="urn:microsoft.com/office/officeart/2005/8/layout/list1"/>
    <dgm:cxn modelId="{2B21016A-E276-418A-8605-B1895B7C622A}" type="presParOf" srcId="{8CB1F606-9133-433E-8A96-F114E3F2F9A0}" destId="{C90CF97E-DC49-499A-B403-5826630AB4CC}" srcOrd="4" destOrd="0" presId="urn:microsoft.com/office/officeart/2005/8/layout/list1"/>
    <dgm:cxn modelId="{EE579248-761E-4EC7-A1AD-00DBD6AD4B16}" type="presParOf" srcId="{C90CF97E-DC49-499A-B403-5826630AB4CC}" destId="{8D6C488E-3296-4D8C-824D-3610B4CBC6E7}" srcOrd="0" destOrd="0" presId="urn:microsoft.com/office/officeart/2005/8/layout/list1"/>
    <dgm:cxn modelId="{B6FE4043-B879-4525-9D53-FC77DC3E98A8}" type="presParOf" srcId="{C90CF97E-DC49-499A-B403-5826630AB4CC}" destId="{00803231-1A51-4385-A2B4-23302F6A7D5B}" srcOrd="1" destOrd="0" presId="urn:microsoft.com/office/officeart/2005/8/layout/list1"/>
    <dgm:cxn modelId="{CFDE7D86-1DD2-4D9C-9E54-1C208E574F3D}" type="presParOf" srcId="{8CB1F606-9133-433E-8A96-F114E3F2F9A0}" destId="{614E4EFC-4BBC-4E39-B8E9-77D03F36687E}" srcOrd="5" destOrd="0" presId="urn:microsoft.com/office/officeart/2005/8/layout/list1"/>
    <dgm:cxn modelId="{4051B7AA-0236-45DF-8824-B91C1C7DF23E}" type="presParOf" srcId="{8CB1F606-9133-433E-8A96-F114E3F2F9A0}" destId="{6F18B93B-1528-4FE7-9ECE-CA6B1FD3DCD5}" srcOrd="6" destOrd="0" presId="urn:microsoft.com/office/officeart/2005/8/layout/list1"/>
    <dgm:cxn modelId="{4ABAB10E-AD5A-470D-A1B5-DD3D1ACCEE69}" type="presParOf" srcId="{8CB1F606-9133-433E-8A96-F114E3F2F9A0}" destId="{FC92FB0E-EFDE-4B0C-989E-2F9854C7260B}" srcOrd="7" destOrd="0" presId="urn:microsoft.com/office/officeart/2005/8/layout/list1"/>
    <dgm:cxn modelId="{3CEA9EEC-29FC-4675-B31B-7F9D5543371C}" type="presParOf" srcId="{8CB1F606-9133-433E-8A96-F114E3F2F9A0}" destId="{D5244235-E549-41AB-BE3D-CEB19580B9CC}" srcOrd="8" destOrd="0" presId="urn:microsoft.com/office/officeart/2005/8/layout/list1"/>
    <dgm:cxn modelId="{EBC642EB-0E90-44BA-8144-61F4EFBD614D}" type="presParOf" srcId="{D5244235-E549-41AB-BE3D-CEB19580B9CC}" destId="{6AE9DF02-A700-4A7F-998B-DB6F16ED7F38}" srcOrd="0" destOrd="0" presId="urn:microsoft.com/office/officeart/2005/8/layout/list1"/>
    <dgm:cxn modelId="{F8732B73-A743-46B5-82FC-7283DF529C99}" type="presParOf" srcId="{D5244235-E549-41AB-BE3D-CEB19580B9CC}" destId="{94CFFAE0-FA2C-42D8-82D8-1CC4386342EC}" srcOrd="1" destOrd="0" presId="urn:microsoft.com/office/officeart/2005/8/layout/list1"/>
    <dgm:cxn modelId="{44DF8CA3-0B5D-40BA-B6D8-02B35B28CB55}" type="presParOf" srcId="{8CB1F606-9133-433E-8A96-F114E3F2F9A0}" destId="{37180A0B-38FA-4B79-A178-4AF9BE1516E2}" srcOrd="9" destOrd="0" presId="urn:microsoft.com/office/officeart/2005/8/layout/list1"/>
    <dgm:cxn modelId="{0D6A08FD-2AC7-4785-9042-14726BABD4CB}" type="presParOf" srcId="{8CB1F606-9133-433E-8A96-F114E3F2F9A0}" destId="{9480FDC8-E56D-4D23-B260-500F2170FAC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6E0569-D66E-4A59-8AF2-1B9B52DB5027}">
      <dsp:nvSpPr>
        <dsp:cNvPr id="0" name=""/>
        <dsp:cNvSpPr/>
      </dsp:nvSpPr>
      <dsp:spPr>
        <a:xfrm>
          <a:off x="0" y="421777"/>
          <a:ext cx="8712000" cy="1606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6148" tIns="312420" rIns="676148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a-ES" sz="2000" kern="1200" noProof="0" dirty="0">
              <a:latin typeface="Georgia" panose="02040502050405020303" pitchFamily="18" charset="0"/>
            </a:rPr>
            <a:t>Contractar i incorporar doctorands als Departaments de la UPF. </a:t>
          </a:r>
          <a:endParaRPr lang="es-E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a-ES" sz="2000" kern="1200" noProof="0" dirty="0">
              <a:latin typeface="Georgia" panose="02040502050405020303" pitchFamily="18" charset="0"/>
            </a:rPr>
            <a:t>Atesa la finalitat formativa dels ajuts, els beneficiaris podran col·laborar en tasques docents (màxim 60 hores anuals).</a:t>
          </a:r>
          <a:endParaRPr lang="es-ES" sz="2000" kern="1200" dirty="0"/>
        </a:p>
      </dsp:txBody>
      <dsp:txXfrm>
        <a:off x="0" y="421777"/>
        <a:ext cx="8712000" cy="1606500"/>
      </dsp:txXfrm>
    </dsp:sp>
    <dsp:sp modelId="{E1C6C534-AE6E-4157-93FB-A4FF9B4D257B}">
      <dsp:nvSpPr>
        <dsp:cNvPr id="0" name=""/>
        <dsp:cNvSpPr/>
      </dsp:nvSpPr>
      <dsp:spPr>
        <a:xfrm>
          <a:off x="288031" y="35594"/>
          <a:ext cx="5703833" cy="59399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30505" tIns="0" rIns="23050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000" b="1" kern="1200" noProof="0" dirty="0">
              <a:latin typeface="Georgia" panose="02040502050405020303" pitchFamily="18" charset="0"/>
            </a:rPr>
            <a:t>Objectius</a:t>
          </a:r>
        </a:p>
      </dsp:txBody>
      <dsp:txXfrm>
        <a:off x="317028" y="64591"/>
        <a:ext cx="5645839" cy="536004"/>
      </dsp:txXfrm>
    </dsp:sp>
    <dsp:sp modelId="{6F18B93B-1528-4FE7-9ECE-CA6B1FD3DCD5}">
      <dsp:nvSpPr>
        <dsp:cNvPr id="0" name=""/>
        <dsp:cNvSpPr/>
      </dsp:nvSpPr>
      <dsp:spPr>
        <a:xfrm>
          <a:off x="0" y="2481876"/>
          <a:ext cx="8712000" cy="7441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6148" tIns="312420" rIns="676148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a-ES" sz="2000" b="0" i="0" kern="1200" spc="0" baseline="0" noProof="0" dirty="0">
              <a:latin typeface="Georgia" panose="02040502050405020303" pitchFamily="18" charset="0"/>
            </a:rPr>
            <a:t>Màxim 3 anys (1 any + 2 anys de renovacions).</a:t>
          </a:r>
          <a:endParaRPr lang="es-ES" sz="2000" kern="1200" dirty="0"/>
        </a:p>
      </dsp:txBody>
      <dsp:txXfrm>
        <a:off x="0" y="2481876"/>
        <a:ext cx="8712000" cy="744187"/>
      </dsp:txXfrm>
    </dsp:sp>
    <dsp:sp modelId="{00803231-1A51-4385-A2B4-23302F6A7D5B}">
      <dsp:nvSpPr>
        <dsp:cNvPr id="0" name=""/>
        <dsp:cNvSpPr/>
      </dsp:nvSpPr>
      <dsp:spPr>
        <a:xfrm>
          <a:off x="360040" y="2177393"/>
          <a:ext cx="5702369" cy="59399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30505" tIns="0" rIns="23050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000" b="1" kern="1200" noProof="0">
              <a:latin typeface="Georgia" panose="02040502050405020303" pitchFamily="18" charset="0"/>
            </a:rPr>
            <a:t>Durada</a:t>
          </a:r>
        </a:p>
      </dsp:txBody>
      <dsp:txXfrm>
        <a:off x="389037" y="2206390"/>
        <a:ext cx="5644375" cy="536004"/>
      </dsp:txXfrm>
    </dsp:sp>
    <dsp:sp modelId="{9480FDC8-E56D-4D23-B260-500F2170FAC0}">
      <dsp:nvSpPr>
        <dsp:cNvPr id="0" name=""/>
        <dsp:cNvSpPr/>
      </dsp:nvSpPr>
      <dsp:spPr>
        <a:xfrm>
          <a:off x="0" y="3630540"/>
          <a:ext cx="8712000" cy="165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6148" tIns="312420" rIns="676148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a-ES" sz="2000" b="0" i="0" kern="1200" noProof="0">
              <a:latin typeface="Georgia" panose="02040502050405020303" pitchFamily="18" charset="0"/>
            </a:rPr>
            <a:t>2 primeres anualitats: 20.774,97 euros</a:t>
          </a:r>
          <a:endParaRPr lang="es-ES" sz="2000" kern="120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a-ES" sz="2000" b="0" i="0" kern="1200" noProof="0" dirty="0">
              <a:latin typeface="Georgia" panose="02040502050405020303" pitchFamily="18" charset="0"/>
            </a:rPr>
            <a:t>3ª anualitat: 22.039,84 euros. </a:t>
          </a:r>
          <a:endParaRPr lang="es-E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a-ES" sz="2000" kern="1200" noProof="0" dirty="0">
              <a:latin typeface="Georgia" panose="02040502050405020303" pitchFamily="18" charset="0"/>
            </a:rPr>
            <a:t>Dotació addicional: </a:t>
          </a:r>
          <a:r>
            <a:rPr lang="ca-ES" sz="2000" b="0" i="0" kern="1200" noProof="0" dirty="0">
              <a:latin typeface="Georgia" panose="02040502050405020303" pitchFamily="18" charset="0"/>
            </a:rPr>
            <a:t>3.000 euros per a activitats formatives (per exemple, estades a partir del 6è mes), i matrícula.</a:t>
          </a:r>
          <a:endParaRPr lang="ca-ES" sz="2000" kern="1200" noProof="0" dirty="0">
            <a:latin typeface="Georgia" panose="02040502050405020303" pitchFamily="18" charset="0"/>
          </a:endParaRPr>
        </a:p>
      </dsp:txBody>
      <dsp:txXfrm>
        <a:off x="0" y="3630540"/>
        <a:ext cx="8712000" cy="1653750"/>
      </dsp:txXfrm>
    </dsp:sp>
    <dsp:sp modelId="{94CFFAE0-FA2C-42D8-82D8-1CC4386342EC}">
      <dsp:nvSpPr>
        <dsp:cNvPr id="0" name=""/>
        <dsp:cNvSpPr/>
      </dsp:nvSpPr>
      <dsp:spPr>
        <a:xfrm>
          <a:off x="360040" y="3360509"/>
          <a:ext cx="5702369" cy="53999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30505" tIns="0" rIns="23050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000" b="1" kern="1200" noProof="0">
              <a:latin typeface="Georgia" panose="02040502050405020303" pitchFamily="18" charset="0"/>
            </a:rPr>
            <a:t>Import de l’ajut	</a:t>
          </a:r>
        </a:p>
      </dsp:txBody>
      <dsp:txXfrm>
        <a:off x="386401" y="3386870"/>
        <a:ext cx="5649647" cy="4872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CEB43-F0EB-4FCF-AEF2-0938A5CBA88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939B-CCAD-4D00-8CF1-B73AF7C62F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CEB43-F0EB-4FCF-AEF2-0938A5CBA88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939B-CCAD-4D00-8CF1-B73AF7C62F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CEB43-F0EB-4FCF-AEF2-0938A5CBA88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939B-CCAD-4D00-8CF1-B73AF7C62F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CEB43-F0EB-4FCF-AEF2-0938A5CBA88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939B-CCAD-4D00-8CF1-B73AF7C62F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CEB43-F0EB-4FCF-AEF2-0938A5CBA88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939B-CCAD-4D00-8CF1-B73AF7C62F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CEB43-F0EB-4FCF-AEF2-0938A5CBA88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939B-CCAD-4D00-8CF1-B73AF7C62F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CEB43-F0EB-4FCF-AEF2-0938A5CBA88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939B-CCAD-4D00-8CF1-B73AF7C62F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CEB43-F0EB-4FCF-AEF2-0938A5CBA88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939B-CCAD-4D00-8CF1-B73AF7C62F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CEB43-F0EB-4FCF-AEF2-0938A5CBA88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939B-CCAD-4D00-8CF1-B73AF7C62F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CEB43-F0EB-4FCF-AEF2-0938A5CBA88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939B-CCAD-4D00-8CF1-B73AF7C62F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CEB43-F0EB-4FCF-AEF2-0938A5CBA88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939B-CCAD-4D00-8CF1-B73AF7C62F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CEB43-F0EB-4FCF-AEF2-0938A5CBA88E}" type="datetimeFigureOut">
              <a:rPr lang="es-ES" smtClean="0"/>
              <a:pPr/>
              <a:t>13/10/2020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C939B-CCAD-4D00-8CF1-B73AF7C62F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755576" y="764704"/>
            <a:ext cx="7632848" cy="3170099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s-ES" sz="4000" dirty="0" err="1">
                <a:solidFill>
                  <a:srgbClr val="C00000"/>
                </a:solidFill>
                <a:latin typeface="Georgia" pitchFamily="18" charset="0"/>
              </a:rPr>
              <a:t>Ajuts</a:t>
            </a:r>
            <a:r>
              <a:rPr lang="es-ES" sz="4000" dirty="0">
                <a:solidFill>
                  <a:srgbClr val="C00000"/>
                </a:solidFill>
                <a:latin typeface="Georgia" pitchFamily="18" charset="0"/>
              </a:rPr>
              <a:t> per a la </a:t>
            </a:r>
            <a:r>
              <a:rPr lang="es-ES" sz="4000" dirty="0" err="1">
                <a:solidFill>
                  <a:srgbClr val="C00000"/>
                </a:solidFill>
                <a:latin typeface="Georgia" pitchFamily="18" charset="0"/>
              </a:rPr>
              <a:t>formació</a:t>
            </a:r>
            <a:r>
              <a:rPr lang="es-ES" sz="4000" dirty="0">
                <a:solidFill>
                  <a:srgbClr val="C00000"/>
                </a:solidFill>
                <a:latin typeface="Georgia" pitchFamily="18" charset="0"/>
              </a:rPr>
              <a:t> i </a:t>
            </a:r>
            <a:r>
              <a:rPr lang="es-ES" sz="4000" dirty="0" err="1">
                <a:solidFill>
                  <a:srgbClr val="C00000"/>
                </a:solidFill>
                <a:latin typeface="Georgia" pitchFamily="18" charset="0"/>
              </a:rPr>
              <a:t>contractació</a:t>
            </a:r>
            <a:r>
              <a:rPr lang="es-ES" sz="4000" dirty="0">
                <a:solidFill>
                  <a:srgbClr val="C00000"/>
                </a:solidFill>
                <a:latin typeface="Georgia" pitchFamily="18" charset="0"/>
              </a:rPr>
              <a:t> de personal investigador </a:t>
            </a:r>
            <a:r>
              <a:rPr lang="es-ES" sz="4000" dirty="0" err="1">
                <a:solidFill>
                  <a:srgbClr val="C00000"/>
                </a:solidFill>
                <a:latin typeface="Georgia" pitchFamily="18" charset="0"/>
              </a:rPr>
              <a:t>novell</a:t>
            </a:r>
            <a:r>
              <a:rPr lang="es-ES" sz="4000" dirty="0">
                <a:solidFill>
                  <a:srgbClr val="C00000"/>
                </a:solidFill>
                <a:latin typeface="Georgia" pitchFamily="18" charset="0"/>
              </a:rPr>
              <a:t> (FI AGAUR)</a:t>
            </a:r>
          </a:p>
          <a:p>
            <a:endParaRPr lang="es-ES" sz="4000" dirty="0">
              <a:solidFill>
                <a:srgbClr val="C00000"/>
              </a:solidFill>
              <a:latin typeface="Georgia" pitchFamily="18" charset="0"/>
            </a:endParaRPr>
          </a:p>
          <a:p>
            <a:pPr algn="r"/>
            <a:r>
              <a:rPr lang="es-ES" sz="4000" b="1" dirty="0">
                <a:solidFill>
                  <a:srgbClr val="C00000"/>
                </a:solidFill>
                <a:latin typeface="Georgia" pitchFamily="18" charset="0"/>
              </a:rPr>
              <a:t>GUIA FI 2021</a:t>
            </a:r>
            <a:endParaRPr lang="es-ES" sz="40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1115616" y="6156012"/>
            <a:ext cx="7632848" cy="369332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s-ES">
                <a:solidFill>
                  <a:srgbClr val="C00000"/>
                </a:solidFill>
                <a:latin typeface="Georgia" pitchFamily="18" charset="0"/>
              </a:rPr>
              <a:t>Octubre 2020</a:t>
            </a:r>
            <a:endParaRPr lang="es-E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115616" y="478414"/>
            <a:ext cx="7776864" cy="430887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fr-FR" sz="2200" b="1" err="1">
                <a:solidFill>
                  <a:srgbClr val="C00000"/>
                </a:solidFill>
                <a:latin typeface="Verdana" pitchFamily="34" charset="0"/>
              </a:rPr>
              <a:t>Estadístiques</a:t>
            </a:r>
            <a:r>
              <a:rPr lang="fr-FR" sz="2200" b="1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fr-FR" sz="2200" b="1" err="1">
                <a:solidFill>
                  <a:srgbClr val="C00000"/>
                </a:solidFill>
                <a:latin typeface="Verdana" pitchFamily="34" charset="0"/>
              </a:rPr>
              <a:t>convocatòries</a:t>
            </a:r>
            <a:r>
              <a:rPr lang="fr-FR" sz="2200" b="1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fr-FR" sz="2200" b="1" err="1">
                <a:solidFill>
                  <a:srgbClr val="C00000"/>
                </a:solidFill>
                <a:latin typeface="Verdana" pitchFamily="34" charset="0"/>
              </a:rPr>
              <a:t>anteriors</a:t>
            </a:r>
            <a:r>
              <a:rPr lang="fr-FR" sz="2200" b="1">
                <a:solidFill>
                  <a:srgbClr val="C00000"/>
                </a:solidFill>
                <a:latin typeface="Verdana" pitchFamily="34" charset="0"/>
              </a:rPr>
              <a:t> FI AGAUR</a:t>
            </a:r>
            <a:endParaRPr lang="es-ES" sz="2200">
              <a:solidFill>
                <a:srgbClr val="C00000"/>
              </a:solidFill>
              <a:latin typeface="Verdana" pitchFamily="34" charset="0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CB50DE3A-2F69-0245-8F4A-1E7F8010E9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9526992"/>
              </p:ext>
            </p:extLst>
          </p:nvPr>
        </p:nvGraphicFramePr>
        <p:xfrm>
          <a:off x="683568" y="1196752"/>
          <a:ext cx="763284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96620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626107799"/>
              </p:ext>
            </p:extLst>
          </p:nvPr>
        </p:nvGraphicFramePr>
        <p:xfrm>
          <a:off x="251520" y="1268760"/>
          <a:ext cx="87120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2 CuadroTexto">
            <a:extLst>
              <a:ext uri="{FF2B5EF4-FFF2-40B4-BE49-F238E27FC236}">
                <a16:creationId xmlns:a16="http://schemas.microsoft.com/office/drawing/2014/main" id="{2A66D42B-9229-47E1-A059-F47752FA43CA}"/>
              </a:ext>
            </a:extLst>
          </p:cNvPr>
          <p:cNvSpPr txBox="1"/>
          <p:nvPr/>
        </p:nvSpPr>
        <p:spPr>
          <a:xfrm>
            <a:off x="1115616" y="476672"/>
            <a:ext cx="7776864" cy="430887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s-ES" sz="2200" b="1" err="1">
                <a:solidFill>
                  <a:srgbClr val="C00000"/>
                </a:solidFill>
                <a:latin typeface="Verdana" pitchFamily="34" charset="0"/>
              </a:rPr>
              <a:t>Introducció</a:t>
            </a:r>
            <a:r>
              <a:rPr lang="es-ES" sz="2200" b="1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es-ES" sz="2200" b="1" err="1">
                <a:solidFill>
                  <a:srgbClr val="C00000"/>
                </a:solidFill>
                <a:latin typeface="Verdana" pitchFamily="34" charset="0"/>
              </a:rPr>
              <a:t>als</a:t>
            </a:r>
            <a:r>
              <a:rPr lang="es-ES" sz="2200" b="1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es-ES" sz="2200" b="1" err="1">
                <a:solidFill>
                  <a:srgbClr val="C00000"/>
                </a:solidFill>
                <a:latin typeface="Verdana" pitchFamily="34" charset="0"/>
              </a:rPr>
              <a:t>ajuts</a:t>
            </a:r>
            <a:r>
              <a:rPr lang="es-ES" sz="2200" b="1">
                <a:solidFill>
                  <a:srgbClr val="C00000"/>
                </a:solidFill>
                <a:latin typeface="Verdana" pitchFamily="34" charset="0"/>
              </a:rPr>
              <a:t> FI </a:t>
            </a:r>
            <a:r>
              <a:rPr lang="es-ES" sz="2200" b="1" err="1">
                <a:solidFill>
                  <a:srgbClr val="C00000"/>
                </a:solidFill>
                <a:latin typeface="Verdana" pitchFamily="34" charset="0"/>
              </a:rPr>
              <a:t>d’AGAUR</a:t>
            </a:r>
            <a:endParaRPr lang="es-ES" sz="2200" b="1">
              <a:solidFill>
                <a:srgbClr val="C0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663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115616" y="478414"/>
            <a:ext cx="7776864" cy="430887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s-ES" sz="2200" b="1" err="1">
                <a:solidFill>
                  <a:srgbClr val="C00000"/>
                </a:solidFill>
                <a:latin typeface="Verdana" pitchFamily="34" charset="0"/>
              </a:rPr>
              <a:t>Convocatòria</a:t>
            </a:r>
            <a:r>
              <a:rPr lang="es-ES" sz="2200" b="1">
                <a:solidFill>
                  <a:srgbClr val="C00000"/>
                </a:solidFill>
                <a:latin typeface="Verdana" pitchFamily="34" charset="0"/>
              </a:rPr>
              <a:t> FI AGAUR 2021</a:t>
            </a:r>
            <a:endParaRPr lang="es-ES" sz="2200">
              <a:solidFill>
                <a:srgbClr val="C00000"/>
              </a:solidFill>
              <a:latin typeface="Verdana" pitchFamily="34" charset="0"/>
            </a:endParaRP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40E7493F-77C0-4B91-9F4C-FE21CAD82356}"/>
              </a:ext>
            </a:extLst>
          </p:cNvPr>
          <p:cNvGrpSpPr/>
          <p:nvPr/>
        </p:nvGrpSpPr>
        <p:grpSpPr>
          <a:xfrm>
            <a:off x="0" y="1127694"/>
            <a:ext cx="8896975" cy="5504531"/>
            <a:chOff x="-155362" y="235457"/>
            <a:chExt cx="8896975" cy="1679137"/>
          </a:xfrm>
        </p:grpSpPr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D4D983FB-D2EE-4A22-B03A-0D6A5423B85D}"/>
                </a:ext>
              </a:extLst>
            </p:cNvPr>
            <p:cNvSpPr/>
            <p:nvPr/>
          </p:nvSpPr>
          <p:spPr>
            <a:xfrm>
              <a:off x="29613" y="271776"/>
              <a:ext cx="8712000" cy="1606500"/>
            </a:xfrm>
            <a:prstGeom prst="rect">
              <a:avLst/>
            </a:prstGeom>
            <a:noFill/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79A9FF7A-018D-4FF0-BC6D-1EEDC5E98819}"/>
                </a:ext>
              </a:extLst>
            </p:cNvPr>
            <p:cNvSpPr txBox="1"/>
            <p:nvPr/>
          </p:nvSpPr>
          <p:spPr>
            <a:xfrm>
              <a:off x="-155362" y="235457"/>
              <a:ext cx="8712000" cy="167913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76148" tIns="312420" rIns="676148" bIns="142240" numCol="1" spcCol="1270" anchor="t" anchorCtr="0">
              <a:noAutofit/>
            </a:bodyPr>
            <a:lstStyle/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ca-ES" sz="16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a-ES" sz="1600" dirty="0">
                  <a:latin typeface="Georgia" panose="02040502050405020303" pitchFamily="18" charset="0"/>
                </a:rPr>
                <a:t>Persones matriculades al curs del programa de doctorat de la UPF del 2020-2021 i acceptades a partir de l’1 de gener de 2018,</a:t>
              </a:r>
            </a:p>
            <a:p>
              <a:pPr marL="0" lvl="1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ca-ES" sz="16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a-ES" sz="1600" dirty="0">
                  <a:latin typeface="Georgia" panose="02040502050405020303" pitchFamily="18" charset="0"/>
                </a:rPr>
                <a:t>Que tenen una nota mitjana igual o superior a 6,5 als estudis de grau,</a:t>
              </a:r>
            </a:p>
            <a:p>
              <a:pPr marL="0" lvl="1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ca-ES" sz="16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a-ES" sz="1600" dirty="0">
                  <a:latin typeface="Georgia" panose="02040502050405020303" pitchFamily="18" charset="0"/>
                </a:rPr>
                <a:t>I que no han gaudit de cap ajut FI ni Fi-SDUR d’AGAUR anteriorment ni, durant 12 mesos, de cap ajut estatal de personal investigador </a:t>
              </a:r>
              <a:r>
                <a:rPr lang="ca-ES" sz="1600" dirty="0" err="1">
                  <a:latin typeface="Georgia" panose="02040502050405020303" pitchFamily="18" charset="0"/>
                </a:rPr>
                <a:t>pre</a:t>
              </a:r>
              <a:r>
                <a:rPr lang="ca-ES" sz="1600" dirty="0">
                  <a:latin typeface="Georgia" panose="02040502050405020303" pitchFamily="18" charset="0"/>
                </a:rPr>
                <a:t>-doctoral en formació.</a:t>
              </a: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s-ES" sz="12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s-ES" sz="12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s-ES" sz="1200" dirty="0">
                <a:latin typeface="Georgia" panose="02040502050405020303" pitchFamily="18" charset="0"/>
              </a:endParaRPr>
            </a:p>
            <a:p>
              <a:pPr marL="0" lvl="1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s-ES" sz="12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a-ES" sz="1600" dirty="0">
                  <a:latin typeface="Georgia" panose="02040502050405020303" pitchFamily="18" charset="0"/>
                </a:rPr>
                <a:t>Excepcionalment, les persones matriculades al curs 2020-2021 i acceptades a partir de l’1 de gener de 2015, si, entre l’1 de gener de 2015 i el 31 de desembre de 2017 han patit alguna de les causes d’excepcionalitat (per exemple, baixa per maternitat).</a:t>
              </a: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ca-ES" sz="16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a-ES" sz="1600" dirty="0">
                  <a:latin typeface="Georgia" panose="02040502050405020303" pitchFamily="18" charset="0"/>
                </a:rPr>
                <a:t>A més, arran de la situació sanitària, es poden presentar a la FI d’AGAUR 2021 les persones candidates que dipositin o defensin el treball final de màster abans de la presentació de la sol·licitud i que puguin aportar el seu expedient acadèmic dins del vostre propi període d'esmenes.</a:t>
              </a: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s-ES" sz="2000" kern="1200" noProof="0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66382787-0949-44D2-9588-5797A6F47A90}"/>
              </a:ext>
            </a:extLst>
          </p:cNvPr>
          <p:cNvGrpSpPr/>
          <p:nvPr/>
        </p:nvGrpSpPr>
        <p:grpSpPr>
          <a:xfrm>
            <a:off x="70155" y="3854079"/>
            <a:ext cx="3816424" cy="405011"/>
            <a:chOff x="288031" y="35594"/>
            <a:chExt cx="5703833" cy="593998"/>
          </a:xfrm>
        </p:grpSpPr>
        <p:sp>
          <p:nvSpPr>
            <p:cNvPr id="11" name="Rectángulo: esquinas redondeadas 10">
              <a:extLst>
                <a:ext uri="{FF2B5EF4-FFF2-40B4-BE49-F238E27FC236}">
                  <a16:creationId xmlns:a16="http://schemas.microsoft.com/office/drawing/2014/main" id="{696B3BF0-2A78-414B-AA34-EE9265BED059}"/>
                </a:ext>
              </a:extLst>
            </p:cNvPr>
            <p:cNvSpPr/>
            <p:nvPr/>
          </p:nvSpPr>
          <p:spPr>
            <a:xfrm>
              <a:off x="288031" y="35594"/>
              <a:ext cx="5703833" cy="593998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12" name="Rectángulo: esquinas redondeadas 4">
              <a:extLst>
                <a:ext uri="{FF2B5EF4-FFF2-40B4-BE49-F238E27FC236}">
                  <a16:creationId xmlns:a16="http://schemas.microsoft.com/office/drawing/2014/main" id="{AEDB9934-C139-4520-BCC7-984640DE4F8B}"/>
                </a:ext>
              </a:extLst>
            </p:cNvPr>
            <p:cNvSpPr txBox="1"/>
            <p:nvPr/>
          </p:nvSpPr>
          <p:spPr>
            <a:xfrm>
              <a:off x="317028" y="64591"/>
              <a:ext cx="5645839" cy="536004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230505" tIns="0" rIns="230505" bIns="0" numCol="1" spcCol="1270" anchor="ctr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ca-ES" sz="2000" b="1" kern="1200" noProof="0" dirty="0">
                  <a:latin typeface="Georgia" panose="02040502050405020303" pitchFamily="18" charset="0"/>
                </a:rPr>
                <a:t>Excepcions</a:t>
              </a:r>
            </a:p>
          </p:txBody>
        </p:sp>
      </p:grpSp>
      <p:grpSp>
        <p:nvGrpSpPr>
          <p:cNvPr id="13" name="Grupo 12">
            <a:extLst>
              <a:ext uri="{FF2B5EF4-FFF2-40B4-BE49-F238E27FC236}">
                <a16:creationId xmlns:a16="http://schemas.microsoft.com/office/drawing/2014/main" id="{A4D2969D-6524-4BCF-AD58-BD98FC308066}"/>
              </a:ext>
            </a:extLst>
          </p:cNvPr>
          <p:cNvGrpSpPr/>
          <p:nvPr/>
        </p:nvGrpSpPr>
        <p:grpSpPr>
          <a:xfrm>
            <a:off x="70155" y="1122698"/>
            <a:ext cx="3816424" cy="405011"/>
            <a:chOff x="288031" y="35594"/>
            <a:chExt cx="5703833" cy="593998"/>
          </a:xfrm>
        </p:grpSpPr>
        <p:sp>
          <p:nvSpPr>
            <p:cNvPr id="14" name="Rectángulo: esquinas redondeadas 13">
              <a:extLst>
                <a:ext uri="{FF2B5EF4-FFF2-40B4-BE49-F238E27FC236}">
                  <a16:creationId xmlns:a16="http://schemas.microsoft.com/office/drawing/2014/main" id="{30D2546E-EB67-49E0-9202-26EDF4F02688}"/>
                </a:ext>
              </a:extLst>
            </p:cNvPr>
            <p:cNvSpPr/>
            <p:nvPr/>
          </p:nvSpPr>
          <p:spPr>
            <a:xfrm>
              <a:off x="288031" y="35594"/>
              <a:ext cx="5703833" cy="593998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</p:sp>
        <p:sp>
          <p:nvSpPr>
            <p:cNvPr id="15" name="Rectángulo: esquinas redondeadas 4">
              <a:extLst>
                <a:ext uri="{FF2B5EF4-FFF2-40B4-BE49-F238E27FC236}">
                  <a16:creationId xmlns:a16="http://schemas.microsoft.com/office/drawing/2014/main" id="{27C8A9DA-A121-43A2-A137-339641EB1AE2}"/>
                </a:ext>
              </a:extLst>
            </p:cNvPr>
            <p:cNvSpPr txBox="1"/>
            <p:nvPr/>
          </p:nvSpPr>
          <p:spPr>
            <a:xfrm>
              <a:off x="317028" y="64591"/>
              <a:ext cx="5645839" cy="536004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230505" tIns="0" rIns="230505" bIns="0" numCol="1" spcCol="1270" anchor="ctr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ca-ES" sz="2000" b="1" kern="1200" noProof="0">
                  <a:latin typeface="Georgia" panose="02040502050405020303" pitchFamily="18" charset="0"/>
                </a:rPr>
                <a:t>Qui pot sol·licitar l’ajut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52560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115616" y="478414"/>
            <a:ext cx="7776864" cy="430887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s-ES" sz="2200" b="1" err="1">
                <a:solidFill>
                  <a:srgbClr val="C00000"/>
                </a:solidFill>
                <a:latin typeface="Verdana" pitchFamily="34" charset="0"/>
              </a:rPr>
              <a:t>Convocatòria</a:t>
            </a:r>
            <a:r>
              <a:rPr lang="es-ES" sz="2200" b="1">
                <a:solidFill>
                  <a:srgbClr val="C00000"/>
                </a:solidFill>
                <a:latin typeface="Verdana" pitchFamily="34" charset="0"/>
              </a:rPr>
              <a:t> FI AGAUR 2021</a:t>
            </a:r>
            <a:endParaRPr lang="es-ES" sz="2200">
              <a:solidFill>
                <a:srgbClr val="C00000"/>
              </a:solidFill>
              <a:latin typeface="Verdana" pitchFamily="34" charset="0"/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BF21EF6C-D376-1440-BBC7-AD19F6C9CE56}"/>
              </a:ext>
            </a:extLst>
          </p:cNvPr>
          <p:cNvGrpSpPr/>
          <p:nvPr/>
        </p:nvGrpSpPr>
        <p:grpSpPr>
          <a:xfrm>
            <a:off x="0" y="1127694"/>
            <a:ext cx="8896975" cy="5504531"/>
            <a:chOff x="-155362" y="235457"/>
            <a:chExt cx="8896975" cy="1679137"/>
          </a:xfrm>
        </p:grpSpPr>
        <p:sp>
          <p:nvSpPr>
            <p:cNvPr id="5" name="Rectángulo 4">
              <a:extLst>
                <a:ext uri="{FF2B5EF4-FFF2-40B4-BE49-F238E27FC236}">
                  <a16:creationId xmlns:a16="http://schemas.microsoft.com/office/drawing/2014/main" id="{F5AE54B2-C109-8944-B8C1-E834234B1902}"/>
                </a:ext>
              </a:extLst>
            </p:cNvPr>
            <p:cNvSpPr/>
            <p:nvPr/>
          </p:nvSpPr>
          <p:spPr>
            <a:xfrm>
              <a:off x="29613" y="271776"/>
              <a:ext cx="8712000" cy="1606500"/>
            </a:xfrm>
            <a:prstGeom prst="rect">
              <a:avLst/>
            </a:prstGeom>
            <a:noFill/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id="{2A847D0A-F9FA-F446-BF4C-8632EA4E847B}"/>
                </a:ext>
              </a:extLst>
            </p:cNvPr>
            <p:cNvSpPr txBox="1"/>
            <p:nvPr/>
          </p:nvSpPr>
          <p:spPr>
            <a:xfrm>
              <a:off x="-155362" y="235457"/>
              <a:ext cx="8712000" cy="16791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76148" tIns="312420" rIns="676148" bIns="142240" numCol="1" spcCol="1270" anchor="t" anchorCtr="0">
              <a:noAutofit/>
            </a:bodyPr>
            <a:lstStyle/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ca-ES" sz="16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ca-ES" sz="16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2000" dirty="0" err="1">
                  <a:latin typeface="Georgia" panose="02040502050405020303" pitchFamily="18" charset="0"/>
                </a:rPr>
                <a:t>Qualsevol</a:t>
              </a:r>
              <a:r>
                <a:rPr lang="es-ES" sz="2000" dirty="0">
                  <a:latin typeface="Georgia" panose="02040502050405020303" pitchFamily="18" charset="0"/>
                </a:rPr>
                <a:t> profesor/a:</a:t>
              </a:r>
            </a:p>
            <a:p>
              <a:pPr marL="685800" lvl="2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2000" dirty="0" err="1">
                  <a:latin typeface="Georgia" panose="02040502050405020303" pitchFamily="18" charset="0"/>
                </a:rPr>
                <a:t>Part</a:t>
              </a:r>
              <a:r>
                <a:rPr lang="es-ES" sz="2000" dirty="0">
                  <a:latin typeface="Georgia" panose="02040502050405020303" pitchFamily="18" charset="0"/>
                </a:rPr>
                <a:t> del personal </a:t>
              </a:r>
              <a:r>
                <a:rPr lang="es-ES" sz="2000" dirty="0" err="1">
                  <a:latin typeface="Georgia" panose="02040502050405020303" pitchFamily="18" charset="0"/>
                </a:rPr>
                <a:t>funcionari</a:t>
              </a:r>
              <a:r>
                <a:rPr lang="es-ES" sz="2000" dirty="0">
                  <a:latin typeface="Georgia" panose="02040502050405020303" pitchFamily="18" charset="0"/>
                </a:rPr>
                <a:t> o </a:t>
              </a:r>
              <a:r>
                <a:rPr lang="es-ES" sz="2000" dirty="0" err="1">
                  <a:latin typeface="Georgia" panose="02040502050405020303" pitchFamily="18" charset="0"/>
                </a:rPr>
                <a:t>vinculat</a:t>
              </a:r>
              <a:r>
                <a:rPr lang="es-ES" sz="2000" dirty="0">
                  <a:latin typeface="Georgia" panose="02040502050405020303" pitchFamily="18" charset="0"/>
                </a:rPr>
                <a:t> a la UPF,</a:t>
              </a:r>
            </a:p>
            <a:p>
              <a:pPr marL="685800" lvl="2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2000" dirty="0" err="1">
                  <a:latin typeface="Georgia" panose="02040502050405020303" pitchFamily="18" charset="0"/>
                </a:rPr>
                <a:t>Part</a:t>
              </a:r>
              <a:r>
                <a:rPr lang="es-ES" sz="2000" dirty="0">
                  <a:latin typeface="Georgia" panose="02040502050405020303" pitchFamily="18" charset="0"/>
                </a:rPr>
                <a:t> </a:t>
              </a:r>
              <a:r>
                <a:rPr lang="es-ES" sz="2000" dirty="0" err="1">
                  <a:latin typeface="Georgia" panose="02040502050405020303" pitchFamily="18" charset="0"/>
                </a:rPr>
                <a:t>d’un</a:t>
              </a:r>
              <a:r>
                <a:rPr lang="es-ES" sz="2000" dirty="0">
                  <a:latin typeface="Georgia" panose="02040502050405020303" pitchFamily="18" charset="0"/>
                </a:rPr>
                <a:t> </a:t>
              </a:r>
              <a:r>
                <a:rPr lang="es-ES" sz="2000" dirty="0" err="1">
                  <a:latin typeface="Georgia" panose="02040502050405020303" pitchFamily="18" charset="0"/>
                </a:rPr>
                <a:t>grup</a:t>
              </a:r>
              <a:r>
                <a:rPr lang="es-ES" sz="2000" dirty="0">
                  <a:latin typeface="Georgia" panose="02040502050405020303" pitchFamily="18" charset="0"/>
                </a:rPr>
                <a:t> de recerca </a:t>
              </a:r>
              <a:r>
                <a:rPr lang="es-ES" sz="2000" dirty="0" err="1">
                  <a:latin typeface="Georgia" panose="02040502050405020303" pitchFamily="18" charset="0"/>
                </a:rPr>
                <a:t>reconegut</a:t>
              </a:r>
              <a:r>
                <a:rPr lang="es-ES" sz="2000" dirty="0">
                  <a:latin typeface="Georgia" panose="02040502050405020303" pitchFamily="18" charset="0"/>
                </a:rPr>
                <a:t> (SGR),</a:t>
              </a:r>
            </a:p>
            <a:p>
              <a:pPr marL="685800" lvl="2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2000" dirty="0">
                  <a:latin typeface="Georgia" panose="02040502050405020303" pitchFamily="18" charset="0"/>
                </a:rPr>
                <a:t>I que </a:t>
              </a:r>
              <a:r>
                <a:rPr lang="es-ES" sz="2000" dirty="0" err="1">
                  <a:latin typeface="Georgia" panose="02040502050405020303" pitchFamily="18" charset="0"/>
                </a:rPr>
                <a:t>sigui</a:t>
              </a:r>
              <a:r>
                <a:rPr lang="es-ES" sz="2000" dirty="0">
                  <a:latin typeface="Georgia" panose="02040502050405020303" pitchFamily="18" charset="0"/>
                </a:rPr>
                <a:t> investigador principal o </a:t>
              </a:r>
              <a:r>
                <a:rPr lang="es-ES" sz="2000" dirty="0" err="1">
                  <a:latin typeface="Georgia" panose="02040502050405020303" pitchFamily="18" charset="0"/>
                </a:rPr>
                <a:t>membre</a:t>
              </a:r>
              <a:r>
                <a:rPr lang="es-ES" sz="2000" dirty="0">
                  <a:latin typeface="Georgia" panose="02040502050405020303" pitchFamily="18" charset="0"/>
                </a:rPr>
                <a:t> </a:t>
              </a:r>
              <a:r>
                <a:rPr lang="es-ES" sz="2000" dirty="0" err="1">
                  <a:latin typeface="Georgia" panose="02040502050405020303" pitchFamily="18" charset="0"/>
                </a:rPr>
                <a:t>d’un</a:t>
              </a:r>
              <a:r>
                <a:rPr lang="es-ES" sz="2000" dirty="0">
                  <a:latin typeface="Georgia" panose="02040502050405020303" pitchFamily="18" charset="0"/>
                </a:rPr>
                <a:t> </a:t>
              </a:r>
              <a:r>
                <a:rPr lang="es-ES" sz="2000" dirty="0" err="1">
                  <a:latin typeface="Georgia" panose="02040502050405020303" pitchFamily="18" charset="0"/>
                </a:rPr>
                <a:t>projecte</a:t>
              </a:r>
              <a:r>
                <a:rPr lang="es-ES" sz="2000" dirty="0">
                  <a:latin typeface="Georgia" panose="02040502050405020303" pitchFamily="18" charset="0"/>
                </a:rPr>
                <a:t>, contracte o </a:t>
              </a:r>
              <a:r>
                <a:rPr lang="es-ES" sz="2000" dirty="0" err="1">
                  <a:latin typeface="Georgia" panose="02040502050405020303" pitchFamily="18" charset="0"/>
                </a:rPr>
                <a:t>conveni</a:t>
              </a:r>
              <a:r>
                <a:rPr lang="es-ES" sz="2000" dirty="0">
                  <a:latin typeface="Georgia" panose="02040502050405020303" pitchFamily="18" charset="0"/>
                </a:rPr>
                <a:t> de recerca. </a:t>
              </a:r>
            </a:p>
            <a:p>
              <a:pPr marL="0" lvl="1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s-ES" sz="20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2000" dirty="0" err="1">
                  <a:latin typeface="Georgia" panose="02040502050405020303" pitchFamily="18" charset="0"/>
                </a:rPr>
                <a:t>Atenció</a:t>
              </a:r>
              <a:r>
                <a:rPr lang="es-ES" sz="2000" dirty="0">
                  <a:latin typeface="Georgia" panose="02040502050405020303" pitchFamily="18" charset="0"/>
                </a:rPr>
                <a:t>! No </a:t>
              </a:r>
              <a:r>
                <a:rPr lang="es-ES" sz="2000" dirty="0" err="1">
                  <a:latin typeface="Georgia" panose="02040502050405020303" pitchFamily="18" charset="0"/>
                </a:rPr>
                <a:t>pot</a:t>
              </a:r>
              <a:r>
                <a:rPr lang="es-ES" sz="2000" dirty="0">
                  <a:latin typeface="Georgia" panose="02040502050405020303" pitchFamily="18" charset="0"/>
                </a:rPr>
                <a:t> ser director de </a:t>
              </a:r>
              <a:r>
                <a:rPr lang="es-ES" sz="2000" dirty="0" err="1">
                  <a:latin typeface="Georgia" panose="02040502050405020303" pitchFamily="18" charset="0"/>
                </a:rPr>
                <a:t>tesi</a:t>
              </a:r>
              <a:r>
                <a:rPr lang="es-ES" sz="2000" dirty="0">
                  <a:latin typeface="Georgia" panose="02040502050405020303" pitchFamily="18" charset="0"/>
                </a:rPr>
                <a:t> el personal de la UPF </a:t>
              </a:r>
              <a:r>
                <a:rPr lang="es-ES" sz="2000" dirty="0" err="1">
                  <a:latin typeface="Georgia" panose="02040502050405020303" pitchFamily="18" charset="0"/>
                </a:rPr>
                <a:t>amb</a:t>
              </a:r>
              <a:r>
                <a:rPr lang="es-ES" sz="2000" dirty="0">
                  <a:latin typeface="Georgia" panose="02040502050405020303" pitchFamily="18" charset="0"/>
                </a:rPr>
                <a:t> </a:t>
              </a:r>
              <a:r>
                <a:rPr lang="es-ES" sz="2000" dirty="0" err="1">
                  <a:latin typeface="Georgia" panose="02040502050405020303" pitchFamily="18" charset="0"/>
                </a:rPr>
                <a:t>dedicació</a:t>
              </a:r>
              <a:r>
                <a:rPr lang="es-ES" sz="2000" dirty="0">
                  <a:latin typeface="Georgia" panose="02040502050405020303" pitchFamily="18" charset="0"/>
                </a:rPr>
                <a:t> a </a:t>
              </a:r>
              <a:r>
                <a:rPr lang="es-ES" sz="2000" dirty="0" err="1">
                  <a:latin typeface="Georgia" panose="02040502050405020303" pitchFamily="18" charset="0"/>
                </a:rPr>
                <a:t>temps</a:t>
              </a:r>
              <a:r>
                <a:rPr lang="es-ES" sz="2000" dirty="0">
                  <a:latin typeface="Georgia" panose="02040502050405020303" pitchFamily="18" charset="0"/>
                </a:rPr>
                <a:t> parcial, en </a:t>
              </a:r>
              <a:r>
                <a:rPr lang="es-ES" sz="2000" dirty="0" err="1">
                  <a:latin typeface="Georgia" panose="02040502050405020303" pitchFamily="18" charset="0"/>
                </a:rPr>
                <a:t>situació</a:t>
              </a:r>
              <a:r>
                <a:rPr lang="es-ES" sz="2000" dirty="0">
                  <a:latin typeface="Georgia" panose="02040502050405020303" pitchFamily="18" charset="0"/>
                </a:rPr>
                <a:t> </a:t>
              </a:r>
              <a:r>
                <a:rPr lang="es-ES" sz="2000" dirty="0" err="1">
                  <a:latin typeface="Georgia" panose="02040502050405020303" pitchFamily="18" charset="0"/>
                </a:rPr>
                <a:t>d’excedència</a:t>
              </a:r>
              <a:r>
                <a:rPr lang="es-ES" sz="2000" dirty="0">
                  <a:latin typeface="Georgia" panose="02040502050405020303" pitchFamily="18" charset="0"/>
                </a:rPr>
                <a:t>, el </a:t>
              </a:r>
              <a:r>
                <a:rPr lang="es-ES" sz="2000" dirty="0" err="1">
                  <a:latin typeface="Georgia" panose="02040502050405020303" pitchFamily="18" charset="0"/>
                </a:rPr>
                <a:t>professorat</a:t>
              </a:r>
              <a:r>
                <a:rPr lang="es-ES" sz="2000" dirty="0">
                  <a:latin typeface="Georgia" panose="02040502050405020303" pitchFamily="18" charset="0"/>
                </a:rPr>
                <a:t> </a:t>
              </a:r>
              <a:r>
                <a:rPr lang="es-ES" sz="2000" dirty="0" err="1">
                  <a:latin typeface="Georgia" panose="02040502050405020303" pitchFamily="18" charset="0"/>
                </a:rPr>
                <a:t>visitant</a:t>
              </a:r>
              <a:r>
                <a:rPr lang="es-ES" sz="2000" dirty="0">
                  <a:latin typeface="Georgia" panose="02040502050405020303" pitchFamily="18" charset="0"/>
                </a:rPr>
                <a:t> i el </a:t>
              </a:r>
              <a:r>
                <a:rPr lang="es-ES" sz="2000" dirty="0" err="1">
                  <a:latin typeface="Georgia" panose="02040502050405020303" pitchFamily="18" charset="0"/>
                </a:rPr>
                <a:t>professorat</a:t>
              </a:r>
              <a:r>
                <a:rPr lang="es-ES" sz="2000" dirty="0">
                  <a:latin typeface="Georgia" panose="02040502050405020303" pitchFamily="18" charset="0"/>
                </a:rPr>
                <a:t> </a:t>
              </a:r>
              <a:r>
                <a:rPr lang="es-ES" sz="2000" dirty="0" err="1">
                  <a:latin typeface="Georgia" panose="02040502050405020303" pitchFamily="18" charset="0"/>
                </a:rPr>
                <a:t>emèrit</a:t>
              </a:r>
              <a:r>
                <a:rPr lang="es-ES" sz="2000" dirty="0">
                  <a:latin typeface="Georgia" panose="02040502050405020303" pitchFamily="18" charset="0"/>
                </a:rPr>
                <a:t>.</a:t>
              </a: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s-ES" sz="20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s-ES" sz="2000" kern="1200" noProof="0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8" name="Grupo 7">
            <a:extLst>
              <a:ext uri="{FF2B5EF4-FFF2-40B4-BE49-F238E27FC236}">
                <a16:creationId xmlns:a16="http://schemas.microsoft.com/office/drawing/2014/main" id="{C11BC922-4687-E941-811C-23FF4B704C79}"/>
              </a:ext>
            </a:extLst>
          </p:cNvPr>
          <p:cNvGrpSpPr/>
          <p:nvPr/>
        </p:nvGrpSpPr>
        <p:grpSpPr>
          <a:xfrm>
            <a:off x="70154" y="1122698"/>
            <a:ext cx="4429837" cy="424781"/>
            <a:chOff x="288031" y="35594"/>
            <a:chExt cx="5703833" cy="622993"/>
          </a:xfrm>
        </p:grpSpPr>
        <p:sp>
          <p:nvSpPr>
            <p:cNvPr id="9" name="Rectángulo: esquinas redondeadas 13">
              <a:extLst>
                <a:ext uri="{FF2B5EF4-FFF2-40B4-BE49-F238E27FC236}">
                  <a16:creationId xmlns:a16="http://schemas.microsoft.com/office/drawing/2014/main" id="{C69DCF4F-F25F-F041-B560-D785A16BD336}"/>
                </a:ext>
              </a:extLst>
            </p:cNvPr>
            <p:cNvSpPr/>
            <p:nvPr/>
          </p:nvSpPr>
          <p:spPr>
            <a:xfrm>
              <a:off x="288031" y="35594"/>
              <a:ext cx="5703833" cy="593998"/>
            </a:xfrm>
            <a:prstGeom prst="roundRect">
              <a:avLst/>
            </a:prstGeom>
          </p:spPr>
          <p:style>
            <a:lnRef idx="3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Rectángulo: esquinas redondeadas 4">
              <a:extLst>
                <a:ext uri="{FF2B5EF4-FFF2-40B4-BE49-F238E27FC236}">
                  <a16:creationId xmlns:a16="http://schemas.microsoft.com/office/drawing/2014/main" id="{1690C72D-1EEC-5642-99B1-FDEFF545A362}"/>
                </a:ext>
              </a:extLst>
            </p:cNvPr>
            <p:cNvSpPr txBox="1"/>
            <p:nvPr/>
          </p:nvSpPr>
          <p:spPr>
            <a:xfrm>
              <a:off x="317028" y="64589"/>
              <a:ext cx="5645839" cy="593998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230505" tIns="0" rIns="230505" bIns="0" numCol="1" spcCol="1270" anchor="ctr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ca-ES" sz="2000" b="1" kern="1200" noProof="0" dirty="0">
                  <a:latin typeface="Georgia" panose="02040502050405020303" pitchFamily="18" charset="0"/>
                </a:rPr>
                <a:t>Qui pot ser director/a de tesi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93713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115616" y="478414"/>
            <a:ext cx="7776864" cy="430887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s-ES" sz="2200" b="1" dirty="0" err="1">
                <a:solidFill>
                  <a:srgbClr val="C00000"/>
                </a:solidFill>
                <a:latin typeface="Verdana" pitchFamily="34" charset="0"/>
              </a:rPr>
              <a:t>Procediment</a:t>
            </a:r>
            <a:r>
              <a:rPr lang="es-ES" sz="2200" b="1" dirty="0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es-ES" sz="2200" b="1" dirty="0" err="1">
                <a:solidFill>
                  <a:srgbClr val="C00000"/>
                </a:solidFill>
                <a:latin typeface="Verdana" pitchFamily="34" charset="0"/>
              </a:rPr>
              <a:t>sol·licitud</a:t>
            </a:r>
            <a:r>
              <a:rPr lang="es-ES" sz="2200" b="1" dirty="0">
                <a:solidFill>
                  <a:srgbClr val="C00000"/>
                </a:solidFill>
                <a:latin typeface="Verdana" pitchFamily="34" charset="0"/>
              </a:rPr>
              <a:t> FI AGAUR 2021</a:t>
            </a:r>
            <a:endParaRPr lang="es-ES" sz="2200" dirty="0">
              <a:solidFill>
                <a:srgbClr val="C00000"/>
              </a:solidFill>
              <a:latin typeface="Verdana" pitchFamily="34" charset="0"/>
            </a:endParaRP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A930F773-FC7D-F540-A801-AFE90D915A2E}"/>
              </a:ext>
            </a:extLst>
          </p:cNvPr>
          <p:cNvGrpSpPr/>
          <p:nvPr/>
        </p:nvGrpSpPr>
        <p:grpSpPr>
          <a:xfrm>
            <a:off x="216000" y="1437908"/>
            <a:ext cx="8712000" cy="910972"/>
            <a:chOff x="0" y="421777"/>
            <a:chExt cx="8712000" cy="1606500"/>
          </a:xfrm>
        </p:grpSpPr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74ACE5CF-E4C0-AD44-98CE-59604AEA2D73}"/>
                </a:ext>
              </a:extLst>
            </p:cNvPr>
            <p:cNvSpPr/>
            <p:nvPr/>
          </p:nvSpPr>
          <p:spPr>
            <a:xfrm>
              <a:off x="0" y="421777"/>
              <a:ext cx="8712000" cy="1606500"/>
            </a:xfrm>
            <a:prstGeom prst="rect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207EDC76-F9FE-A949-8D2A-22C4D6A01A83}"/>
                </a:ext>
              </a:extLst>
            </p:cNvPr>
            <p:cNvSpPr txBox="1"/>
            <p:nvPr/>
          </p:nvSpPr>
          <p:spPr>
            <a:xfrm>
              <a:off x="0" y="421777"/>
              <a:ext cx="8712000" cy="1080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76148" tIns="312420" rIns="676148" bIns="142240" numCol="1" spcCol="1270" anchor="t" anchorCtr="0">
              <a:noAutofit/>
            </a:bodyPr>
            <a:lstStyle/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a-ES" sz="1600" dirty="0">
                  <a:latin typeface="Georgia" panose="02040502050405020303" pitchFamily="18" charset="0"/>
                </a:rPr>
                <a:t>Presentar via telemàtica a la web d’AGAUR un PDF que inclou el formulari de sol·licitud i els documents addicionals (tot es troba a la web d’AGAUR).</a:t>
              </a:r>
              <a:endParaRPr lang="es-ES" sz="1600" kern="1200" dirty="0"/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A4D9A717-6579-7E4F-9950-E4E3886A9ACC}"/>
              </a:ext>
            </a:extLst>
          </p:cNvPr>
          <p:cNvGrpSpPr/>
          <p:nvPr/>
        </p:nvGrpSpPr>
        <p:grpSpPr>
          <a:xfrm>
            <a:off x="216000" y="2780327"/>
            <a:ext cx="8712000" cy="1832979"/>
            <a:chOff x="0" y="421777"/>
            <a:chExt cx="8712000" cy="1606500"/>
          </a:xfrm>
        </p:grpSpPr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B16C52EC-36EB-4C4C-BF6B-7B62542B0B80}"/>
                </a:ext>
              </a:extLst>
            </p:cNvPr>
            <p:cNvSpPr/>
            <p:nvPr/>
          </p:nvSpPr>
          <p:spPr>
            <a:xfrm>
              <a:off x="0" y="421777"/>
              <a:ext cx="8712000" cy="1606500"/>
            </a:xfrm>
            <a:prstGeom prst="rect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EDC20EDA-88BB-364F-8D67-E6488370DE34}"/>
                </a:ext>
              </a:extLst>
            </p:cNvPr>
            <p:cNvSpPr txBox="1"/>
            <p:nvPr/>
          </p:nvSpPr>
          <p:spPr>
            <a:xfrm>
              <a:off x="0" y="421777"/>
              <a:ext cx="8712000" cy="16065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76148" tIns="312420" rIns="676148" bIns="142240" numCol="1" spcCol="1270" anchor="t" anchorCtr="0">
              <a:noAutofit/>
            </a:bodyPr>
            <a:lstStyle/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a-ES" sz="1600" dirty="0">
                  <a:latin typeface="Georgia" panose="02040502050405020303" pitchFamily="18" charset="0"/>
                </a:rPr>
                <a:t>Finalitzat el termini de la fase 1, s’obre un termini per tal que la UPF confirmi o rebutgi les sol·licituds presentades. </a:t>
              </a: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ca-ES" sz="16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a-ES" sz="1600" dirty="0">
                  <a:latin typeface="Georgia" panose="02040502050405020303" pitchFamily="18" charset="0"/>
                </a:rPr>
                <a:t>En aquesta fase s’ha d’enviar per correu electrònic al Servei de Recerca (nieves.martinez@upf.edu/ spc.recerca@upf.edu) el document de les tesis dirigides per el director de tesi signat (es pot afegir al PDF de la fase 1).</a:t>
              </a: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ca-ES" sz="2000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13" name="Grupo 12">
            <a:extLst>
              <a:ext uri="{FF2B5EF4-FFF2-40B4-BE49-F238E27FC236}">
                <a16:creationId xmlns:a16="http://schemas.microsoft.com/office/drawing/2014/main" id="{2ED060C3-52D0-5F4D-91A9-8695663FD6EE}"/>
              </a:ext>
            </a:extLst>
          </p:cNvPr>
          <p:cNvGrpSpPr/>
          <p:nvPr/>
        </p:nvGrpSpPr>
        <p:grpSpPr>
          <a:xfrm>
            <a:off x="216000" y="5085184"/>
            <a:ext cx="8712000" cy="1440160"/>
            <a:chOff x="0" y="421777"/>
            <a:chExt cx="8712000" cy="1606500"/>
          </a:xfrm>
        </p:grpSpPr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09D0D5FA-C4AE-F540-A130-7450EE856F1D}"/>
                </a:ext>
              </a:extLst>
            </p:cNvPr>
            <p:cNvSpPr/>
            <p:nvPr/>
          </p:nvSpPr>
          <p:spPr>
            <a:xfrm>
              <a:off x="0" y="421777"/>
              <a:ext cx="8712000" cy="1606500"/>
            </a:xfrm>
            <a:prstGeom prst="rect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22EEB514-206F-FA45-ACC6-63275EBE8E58}"/>
                </a:ext>
              </a:extLst>
            </p:cNvPr>
            <p:cNvSpPr txBox="1"/>
            <p:nvPr/>
          </p:nvSpPr>
          <p:spPr>
            <a:xfrm>
              <a:off x="0" y="421777"/>
              <a:ext cx="8712000" cy="1080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76148" tIns="312420" rIns="676148" bIns="142240" numCol="1" spcCol="1270" anchor="t" anchorCtr="0">
              <a:noAutofit/>
            </a:bodyPr>
            <a:lstStyle/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a-ES" sz="1600" dirty="0">
                  <a:latin typeface="Georgia" panose="02040502050405020303" pitchFamily="18" charset="0"/>
                </a:rPr>
                <a:t>Finalitzat el termini de la fase 2, l’AGAUR revisa la documentació aportada. En un màxim de 6 mesos des de la publicació de la convocatòria, l’AGAUR publicarà la resolució dels candidats acceptats i s’iniciarà el procés de contractació a la UPF</a:t>
              </a:r>
              <a:r>
                <a:rPr lang="ca-ES" sz="2000" dirty="0">
                  <a:latin typeface="Georgia" panose="02040502050405020303" pitchFamily="18" charset="0"/>
                </a:rPr>
                <a:t>.</a:t>
              </a:r>
              <a:endParaRPr lang="es-ES" sz="2000" kern="1200" dirty="0"/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BB36339A-2926-6C43-8B66-A975D731FC96}"/>
              </a:ext>
            </a:extLst>
          </p:cNvPr>
          <p:cNvGrpSpPr/>
          <p:nvPr/>
        </p:nvGrpSpPr>
        <p:grpSpPr>
          <a:xfrm>
            <a:off x="12944" y="1084180"/>
            <a:ext cx="5567168" cy="544620"/>
            <a:chOff x="288031" y="35594"/>
            <a:chExt cx="6098218" cy="593998"/>
          </a:xfrm>
        </p:grpSpPr>
        <p:sp>
          <p:nvSpPr>
            <p:cNvPr id="17" name="Rectángulo redondeado 16">
              <a:extLst>
                <a:ext uri="{FF2B5EF4-FFF2-40B4-BE49-F238E27FC236}">
                  <a16:creationId xmlns:a16="http://schemas.microsoft.com/office/drawing/2014/main" id="{6E324E55-4D98-9B4E-A612-2F1F328D956B}"/>
                </a:ext>
              </a:extLst>
            </p:cNvPr>
            <p:cNvSpPr/>
            <p:nvPr/>
          </p:nvSpPr>
          <p:spPr>
            <a:xfrm>
              <a:off x="288031" y="35594"/>
              <a:ext cx="5703833" cy="593998"/>
            </a:xfrm>
            <a:prstGeom prst="round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26DB07C9-2DED-CF47-9EA6-32134202CC7E}"/>
                </a:ext>
              </a:extLst>
            </p:cNvPr>
            <p:cNvSpPr txBox="1"/>
            <p:nvPr/>
          </p:nvSpPr>
          <p:spPr>
            <a:xfrm>
              <a:off x="317028" y="64592"/>
              <a:ext cx="6069221" cy="5360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30505" tIns="0" rIns="230505" bIns="0" numCol="1" spcCol="1270" anchor="ctr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ca-ES" sz="2000" b="1" kern="1200" noProof="0" dirty="0">
                  <a:latin typeface="Georgia" panose="02040502050405020303" pitchFamily="18" charset="0"/>
                </a:rPr>
                <a:t>Fase 1 (fase de sol·licitud provisional)</a:t>
              </a:r>
            </a:p>
          </p:txBody>
        </p:sp>
      </p:grpSp>
      <p:grpSp>
        <p:nvGrpSpPr>
          <p:cNvPr id="19" name="Grupo 18">
            <a:extLst>
              <a:ext uri="{FF2B5EF4-FFF2-40B4-BE49-F238E27FC236}">
                <a16:creationId xmlns:a16="http://schemas.microsoft.com/office/drawing/2014/main" id="{AF39CCE4-A66F-5D45-9CFD-FA7D0A545179}"/>
              </a:ext>
            </a:extLst>
          </p:cNvPr>
          <p:cNvGrpSpPr/>
          <p:nvPr/>
        </p:nvGrpSpPr>
        <p:grpSpPr>
          <a:xfrm>
            <a:off x="39416" y="2420522"/>
            <a:ext cx="5567168" cy="544620"/>
            <a:chOff x="288031" y="35594"/>
            <a:chExt cx="6098218" cy="593998"/>
          </a:xfrm>
        </p:grpSpPr>
        <p:sp>
          <p:nvSpPr>
            <p:cNvPr id="20" name="Rectángulo redondeado 19">
              <a:extLst>
                <a:ext uri="{FF2B5EF4-FFF2-40B4-BE49-F238E27FC236}">
                  <a16:creationId xmlns:a16="http://schemas.microsoft.com/office/drawing/2014/main" id="{874D2A15-5285-E942-9115-889F2A850FC7}"/>
                </a:ext>
              </a:extLst>
            </p:cNvPr>
            <p:cNvSpPr/>
            <p:nvPr/>
          </p:nvSpPr>
          <p:spPr>
            <a:xfrm>
              <a:off x="288031" y="35594"/>
              <a:ext cx="5703833" cy="593998"/>
            </a:xfrm>
            <a:prstGeom prst="round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CuadroTexto 20">
              <a:extLst>
                <a:ext uri="{FF2B5EF4-FFF2-40B4-BE49-F238E27FC236}">
                  <a16:creationId xmlns:a16="http://schemas.microsoft.com/office/drawing/2014/main" id="{FBB0F93F-3095-7A4D-91E3-5CA37D87BCDC}"/>
                </a:ext>
              </a:extLst>
            </p:cNvPr>
            <p:cNvSpPr txBox="1"/>
            <p:nvPr/>
          </p:nvSpPr>
          <p:spPr>
            <a:xfrm>
              <a:off x="317028" y="64592"/>
              <a:ext cx="6069221" cy="5360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30505" tIns="0" rIns="230505" bIns="0" numCol="1" spcCol="1270" anchor="ctr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ca-ES" sz="2000" b="1" kern="1200" noProof="0" dirty="0">
                  <a:latin typeface="Georgia" panose="02040502050405020303" pitchFamily="18" charset="0"/>
                </a:rPr>
                <a:t>Fase 2 (fase de revisió)</a:t>
              </a:r>
            </a:p>
          </p:txBody>
        </p:sp>
      </p:grpSp>
      <p:grpSp>
        <p:nvGrpSpPr>
          <p:cNvPr id="22" name="Grupo 21">
            <a:extLst>
              <a:ext uri="{FF2B5EF4-FFF2-40B4-BE49-F238E27FC236}">
                <a16:creationId xmlns:a16="http://schemas.microsoft.com/office/drawing/2014/main" id="{ACDD2460-25C0-2144-B422-DF788B8B9B50}"/>
              </a:ext>
            </a:extLst>
          </p:cNvPr>
          <p:cNvGrpSpPr/>
          <p:nvPr/>
        </p:nvGrpSpPr>
        <p:grpSpPr>
          <a:xfrm>
            <a:off x="65888" y="4772443"/>
            <a:ext cx="5567168" cy="544620"/>
            <a:chOff x="288031" y="35594"/>
            <a:chExt cx="6098218" cy="593998"/>
          </a:xfrm>
        </p:grpSpPr>
        <p:sp>
          <p:nvSpPr>
            <p:cNvPr id="23" name="Rectángulo redondeado 22">
              <a:extLst>
                <a:ext uri="{FF2B5EF4-FFF2-40B4-BE49-F238E27FC236}">
                  <a16:creationId xmlns:a16="http://schemas.microsoft.com/office/drawing/2014/main" id="{72A6AD23-EE74-5E47-A5FF-402E9FF60094}"/>
                </a:ext>
              </a:extLst>
            </p:cNvPr>
            <p:cNvSpPr/>
            <p:nvPr/>
          </p:nvSpPr>
          <p:spPr>
            <a:xfrm>
              <a:off x="288031" y="35594"/>
              <a:ext cx="5703833" cy="593998"/>
            </a:xfrm>
            <a:prstGeom prst="round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882ADF99-0AA8-194B-BE9A-5482D9AC0E82}"/>
                </a:ext>
              </a:extLst>
            </p:cNvPr>
            <p:cNvSpPr txBox="1"/>
            <p:nvPr/>
          </p:nvSpPr>
          <p:spPr>
            <a:xfrm>
              <a:off x="317028" y="64592"/>
              <a:ext cx="6069221" cy="5360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30505" tIns="0" rIns="230505" bIns="0" numCol="1" spcCol="1270" anchor="ctr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ca-ES" sz="2000" b="1" kern="1200" noProof="0" dirty="0">
                  <a:latin typeface="Georgia" panose="02040502050405020303" pitchFamily="18" charset="0"/>
                </a:rPr>
                <a:t>Fase 3 (fase de concessió)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05061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115616" y="478414"/>
            <a:ext cx="7776864" cy="430887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fr-FR" sz="2200" b="1" u="sng" dirty="0">
                <a:solidFill>
                  <a:srgbClr val="C00000"/>
                </a:solidFill>
                <a:latin typeface="Verdana" pitchFamily="34" charset="0"/>
              </a:rPr>
              <a:t>Important</a:t>
            </a:r>
            <a:r>
              <a:rPr lang="fr-FR" sz="2200" b="1" dirty="0">
                <a:solidFill>
                  <a:srgbClr val="C00000"/>
                </a:solidFill>
                <a:latin typeface="Verdana" pitchFamily="34" charset="0"/>
              </a:rPr>
              <a:t>: </a:t>
            </a:r>
            <a:r>
              <a:rPr lang="fr-FR" sz="2200" b="1" dirty="0" err="1">
                <a:solidFill>
                  <a:srgbClr val="C00000"/>
                </a:solidFill>
                <a:latin typeface="Verdana" pitchFamily="34" charset="0"/>
              </a:rPr>
              <a:t>terminis</a:t>
            </a:r>
            <a:r>
              <a:rPr lang="fr-FR" sz="2200" b="1" dirty="0">
                <a:solidFill>
                  <a:srgbClr val="C00000"/>
                </a:solidFill>
                <a:latin typeface="Verdana" pitchFamily="34" charset="0"/>
              </a:rPr>
              <a:t> FI AGAUR 2021</a:t>
            </a:r>
            <a:endParaRPr lang="es-ES" sz="2200" dirty="0">
              <a:solidFill>
                <a:srgbClr val="C00000"/>
              </a:solidFill>
              <a:latin typeface="Verdana" pitchFamily="34" charset="0"/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B55F062A-BD27-8740-B351-80D0D7DDE292}"/>
              </a:ext>
            </a:extLst>
          </p:cNvPr>
          <p:cNvGrpSpPr/>
          <p:nvPr/>
        </p:nvGrpSpPr>
        <p:grpSpPr>
          <a:xfrm>
            <a:off x="200229" y="1628800"/>
            <a:ext cx="8712000" cy="4295348"/>
            <a:chOff x="0" y="421777"/>
            <a:chExt cx="8712000" cy="1606500"/>
          </a:xfrm>
        </p:grpSpPr>
        <p:sp>
          <p:nvSpPr>
            <p:cNvPr id="5" name="Rectángulo 4">
              <a:extLst>
                <a:ext uri="{FF2B5EF4-FFF2-40B4-BE49-F238E27FC236}">
                  <a16:creationId xmlns:a16="http://schemas.microsoft.com/office/drawing/2014/main" id="{0AE5D777-04E4-2641-B2E0-EA2264739C90}"/>
                </a:ext>
              </a:extLst>
            </p:cNvPr>
            <p:cNvSpPr/>
            <p:nvPr/>
          </p:nvSpPr>
          <p:spPr>
            <a:xfrm>
              <a:off x="0" y="421777"/>
              <a:ext cx="8712000" cy="1606500"/>
            </a:xfrm>
            <a:prstGeom prst="rect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id="{A950555D-32AE-1349-B7D9-41DFE7D647A4}"/>
                </a:ext>
              </a:extLst>
            </p:cNvPr>
            <p:cNvSpPr txBox="1"/>
            <p:nvPr/>
          </p:nvSpPr>
          <p:spPr>
            <a:xfrm>
              <a:off x="0" y="421777"/>
              <a:ext cx="8712000" cy="1080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76148" tIns="312420" rIns="676148" bIns="142240" numCol="1" spcCol="1270" anchor="t" anchorCtr="0">
              <a:noAutofit/>
            </a:bodyPr>
            <a:lstStyle/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a-ES" sz="2400" dirty="0">
                  <a:latin typeface="Georgia" panose="02040502050405020303" pitchFamily="18" charset="0"/>
                </a:rPr>
                <a:t>El termini de la fase 1 (o de sol·licitud provisional) és el 20/10/20 a les 14:00h.</a:t>
              </a: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ca-ES" sz="24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a-ES" sz="2400" dirty="0">
                  <a:latin typeface="Georgia" panose="02040502050405020303" pitchFamily="18" charset="0"/>
                </a:rPr>
                <a:t>El termini de la fase 2 (o de revisió) per correu electrònic al Servei de Recerca és el 30/10.</a:t>
              </a: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ca-ES" sz="24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a-ES" sz="2400" dirty="0">
                  <a:latin typeface="Georgia" panose="02040502050405020303" pitchFamily="18" charset="0"/>
                </a:rPr>
                <a:t>El termini de la fase 3 (o de concessió) és d’un màxim de 6 mesos des de la publicació de la convocatòria.</a:t>
              </a: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ca-ES" sz="2400" dirty="0">
                <a:latin typeface="Georgia" panose="02040502050405020303" pitchFamily="18" charset="0"/>
              </a:endParaRPr>
            </a:p>
          </p:txBody>
        </p:sp>
      </p:grpSp>
      <p:pic>
        <p:nvPicPr>
          <p:cNvPr id="9" name="Gráfico 8" descr="Calendario diario">
            <a:extLst>
              <a:ext uri="{FF2B5EF4-FFF2-40B4-BE49-F238E27FC236}">
                <a16:creationId xmlns:a16="http://schemas.microsoft.com/office/drawing/2014/main" id="{7612ED31-E8CE-0B40-89AA-29848433B4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67736" y="221402"/>
            <a:ext cx="1321296" cy="1321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003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115616" y="478414"/>
            <a:ext cx="7776864" cy="769441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s-ES" sz="2200" b="1" u="sng" dirty="0" err="1">
                <a:solidFill>
                  <a:srgbClr val="C00000"/>
                </a:solidFill>
                <a:latin typeface="Verdana" pitchFamily="34" charset="0"/>
              </a:rPr>
              <a:t>Important</a:t>
            </a:r>
            <a:r>
              <a:rPr lang="es-ES" sz="2200" b="1" dirty="0">
                <a:solidFill>
                  <a:srgbClr val="C00000"/>
                </a:solidFill>
                <a:latin typeface="Verdana" pitchFamily="34" charset="0"/>
              </a:rPr>
              <a:t>: </a:t>
            </a:r>
            <a:r>
              <a:rPr lang="es-ES" sz="2200" b="1" dirty="0" err="1">
                <a:solidFill>
                  <a:srgbClr val="C00000"/>
                </a:solidFill>
                <a:latin typeface="Verdana" pitchFamily="34" charset="0"/>
              </a:rPr>
              <a:t>documents</a:t>
            </a:r>
            <a:r>
              <a:rPr lang="es-ES" sz="2200" b="1" dirty="0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es-ES" sz="2200" b="1" dirty="0" err="1">
                <a:solidFill>
                  <a:srgbClr val="C00000"/>
                </a:solidFill>
                <a:latin typeface="Verdana" pitchFamily="34" charset="0"/>
              </a:rPr>
              <a:t>necessaris</a:t>
            </a:r>
            <a:r>
              <a:rPr lang="es-ES" sz="2200" b="1" dirty="0">
                <a:solidFill>
                  <a:srgbClr val="C00000"/>
                </a:solidFill>
                <a:latin typeface="Verdana" pitchFamily="34" charset="0"/>
              </a:rPr>
              <a:t> FI AGAUR 2021</a:t>
            </a:r>
            <a:endParaRPr lang="es-ES" sz="2200" dirty="0">
              <a:solidFill>
                <a:srgbClr val="C00000"/>
              </a:solidFill>
              <a:latin typeface="Verdana" pitchFamily="34" charset="0"/>
            </a:endParaRP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8833A301-4AB3-D64E-970D-099F141E06CB}"/>
              </a:ext>
            </a:extLst>
          </p:cNvPr>
          <p:cNvGrpSpPr/>
          <p:nvPr/>
        </p:nvGrpSpPr>
        <p:grpSpPr>
          <a:xfrm>
            <a:off x="-252536" y="863134"/>
            <a:ext cx="9396536" cy="5656199"/>
            <a:chOff x="-407898" y="58633"/>
            <a:chExt cx="9396536" cy="1819643"/>
          </a:xfrm>
        </p:grpSpPr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D4F0D4FA-2E24-D648-B4D3-8B0D1149F2C6}"/>
                </a:ext>
              </a:extLst>
            </p:cNvPr>
            <p:cNvSpPr/>
            <p:nvPr/>
          </p:nvSpPr>
          <p:spPr>
            <a:xfrm>
              <a:off x="29613" y="271776"/>
              <a:ext cx="8712000" cy="1606500"/>
            </a:xfrm>
            <a:prstGeom prst="rect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E46B9C51-523F-BF41-9F45-F556C3466168}"/>
                </a:ext>
              </a:extLst>
            </p:cNvPr>
            <p:cNvSpPr txBox="1"/>
            <p:nvPr/>
          </p:nvSpPr>
          <p:spPr>
            <a:xfrm>
              <a:off x="-407898" y="58633"/>
              <a:ext cx="9396536" cy="16791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76148" tIns="312420" rIns="676148" bIns="142240" numCol="1" spcCol="1270" anchor="t" anchorCtr="0">
              <a:noAutofit/>
            </a:bodyPr>
            <a:lstStyle/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ca-ES" sz="16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ca-ES" sz="16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1600" dirty="0" err="1">
                  <a:latin typeface="Georgia" panose="02040502050405020303" pitchFamily="18" charset="0"/>
                </a:rPr>
                <a:t>Document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annex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normalitzat</a:t>
              </a:r>
              <a:r>
                <a:rPr lang="es-ES" sz="1600" dirty="0">
                  <a:latin typeface="Georgia" panose="02040502050405020303" pitchFamily="18" charset="0"/>
                </a:rPr>
                <a:t> que </a:t>
              </a:r>
              <a:r>
                <a:rPr lang="es-ES" sz="1600" dirty="0" err="1">
                  <a:latin typeface="Georgia" panose="02040502050405020303" pitchFamily="18" charset="0"/>
                </a:rPr>
                <a:t>inclou</a:t>
              </a:r>
              <a:r>
                <a:rPr lang="es-ES" sz="1600" dirty="0">
                  <a:latin typeface="Georgia" panose="02040502050405020303" pitchFamily="18" charset="0"/>
                </a:rPr>
                <a:t> un CV </a:t>
              </a:r>
              <a:r>
                <a:rPr lang="es-ES" sz="1600" dirty="0" err="1">
                  <a:latin typeface="Georgia" panose="02040502050405020303" pitchFamily="18" charset="0"/>
                </a:rPr>
                <a:t>breu</a:t>
              </a:r>
              <a:r>
                <a:rPr lang="es-ES" sz="1600" dirty="0">
                  <a:latin typeface="Georgia" panose="02040502050405020303" pitchFamily="18" charset="0"/>
                </a:rPr>
                <a:t> del </a:t>
              </a:r>
              <a:r>
                <a:rPr lang="es-ES" sz="1600" dirty="0" err="1">
                  <a:latin typeface="Georgia" panose="02040502050405020303" pitchFamily="18" charset="0"/>
                </a:rPr>
                <a:t>sol·licitant</a:t>
              </a:r>
              <a:r>
                <a:rPr lang="es-ES" sz="1600" dirty="0">
                  <a:latin typeface="Georgia" panose="02040502050405020303" pitchFamily="18" charset="0"/>
                </a:rPr>
                <a:t>, un </a:t>
              </a:r>
              <a:r>
                <a:rPr lang="es-ES" sz="1600" dirty="0" err="1">
                  <a:latin typeface="Georgia" panose="02040502050405020303" pitchFamily="18" charset="0"/>
                </a:rPr>
                <a:t>resum</a:t>
              </a:r>
              <a:r>
                <a:rPr lang="es-ES" sz="1600" dirty="0">
                  <a:latin typeface="Georgia" panose="02040502050405020303" pitchFamily="18" charset="0"/>
                </a:rPr>
                <a:t> del </a:t>
              </a:r>
              <a:r>
                <a:rPr lang="es-ES" sz="1600" dirty="0" err="1">
                  <a:latin typeface="Georgia" panose="02040502050405020303" pitchFamily="18" charset="0"/>
                </a:rPr>
                <a:t>projecte</a:t>
              </a:r>
              <a:r>
                <a:rPr lang="es-ES" sz="1600" dirty="0">
                  <a:latin typeface="Georgia" panose="02040502050405020303" pitchFamily="18" charset="0"/>
                </a:rPr>
                <a:t> de recerca de la </a:t>
              </a:r>
              <a:r>
                <a:rPr lang="es-ES" sz="1600" dirty="0" err="1">
                  <a:latin typeface="Georgia" panose="02040502050405020303" pitchFamily="18" charset="0"/>
                </a:rPr>
                <a:t>tesi</a:t>
              </a:r>
              <a:r>
                <a:rPr lang="es-ES" sz="1600" dirty="0">
                  <a:latin typeface="Georgia" panose="02040502050405020303" pitchFamily="18" charset="0"/>
                </a:rPr>
                <a:t> i </a:t>
              </a:r>
              <a:r>
                <a:rPr lang="es-ES" sz="1600" dirty="0" err="1">
                  <a:latin typeface="Georgia" panose="02040502050405020303" pitchFamily="18" charset="0"/>
                </a:rPr>
                <a:t>dels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objectius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científics</a:t>
              </a:r>
              <a:r>
                <a:rPr lang="es-ES" sz="1600" dirty="0">
                  <a:latin typeface="Georgia" panose="02040502050405020303" pitchFamily="18" charset="0"/>
                </a:rPr>
                <a:t>.</a:t>
              </a: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s-ES" sz="16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1600" dirty="0" err="1">
                  <a:latin typeface="Georgia" panose="02040502050405020303" pitchFamily="18" charset="0"/>
                </a:rPr>
                <a:t>Document</a:t>
              </a:r>
              <a:r>
                <a:rPr lang="es-ES" sz="1600" dirty="0">
                  <a:latin typeface="Georgia" panose="02040502050405020303" pitchFamily="18" charset="0"/>
                </a:rPr>
                <a:t> que </a:t>
              </a:r>
              <a:r>
                <a:rPr lang="es-ES" sz="1600" dirty="0" err="1">
                  <a:latin typeface="Georgia" panose="02040502050405020303" pitchFamily="18" charset="0"/>
                </a:rPr>
                <a:t>permeti</a:t>
              </a:r>
              <a:r>
                <a:rPr lang="es-ES" sz="1600" dirty="0">
                  <a:latin typeface="Georgia" panose="02040502050405020303" pitchFamily="18" charset="0"/>
                </a:rPr>
                <a:t> identificar el </a:t>
              </a:r>
              <a:r>
                <a:rPr lang="es-ES" sz="1600" dirty="0" err="1">
                  <a:latin typeface="Georgia" panose="02040502050405020303" pitchFamily="18" charset="0"/>
                </a:rPr>
                <a:t>projecte</a:t>
              </a:r>
              <a:r>
                <a:rPr lang="es-ES" sz="1600" dirty="0">
                  <a:latin typeface="Georgia" panose="02040502050405020303" pitchFamily="18" charset="0"/>
                </a:rPr>
                <a:t>, contracte o </a:t>
              </a:r>
              <a:r>
                <a:rPr lang="es-ES" sz="1600" dirty="0" err="1">
                  <a:latin typeface="Georgia" panose="02040502050405020303" pitchFamily="18" charset="0"/>
                </a:rPr>
                <a:t>conveni</a:t>
              </a:r>
              <a:r>
                <a:rPr lang="es-ES" sz="1600" dirty="0">
                  <a:latin typeface="Georgia" panose="02040502050405020303" pitchFamily="18" charset="0"/>
                </a:rPr>
                <a:t> de recerca al </a:t>
              </a:r>
              <a:r>
                <a:rPr lang="es-ES" sz="1600" dirty="0" err="1">
                  <a:latin typeface="Georgia" panose="02040502050405020303" pitchFamily="18" charset="0"/>
                </a:rPr>
                <a:t>qual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s’incorpora</a:t>
              </a:r>
              <a:r>
                <a:rPr lang="es-ES" sz="1600" dirty="0">
                  <a:latin typeface="Georgia" panose="02040502050405020303" pitchFamily="18" charset="0"/>
                </a:rPr>
                <a:t>.</a:t>
              </a: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s-ES" sz="16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1600" dirty="0" err="1">
                  <a:latin typeface="Georgia" panose="02040502050405020303" pitchFamily="18" charset="0"/>
                </a:rPr>
                <a:t>Còpia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dels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expedient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acadèmics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dels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estudis</a:t>
              </a:r>
              <a:r>
                <a:rPr lang="es-ES" sz="1600" dirty="0">
                  <a:latin typeface="Georgia" panose="02040502050405020303" pitchFamily="18" charset="0"/>
                </a:rPr>
                <a:t> (Grau i </a:t>
              </a:r>
              <a:r>
                <a:rPr lang="es-ES" sz="1600" dirty="0" err="1">
                  <a:latin typeface="Georgia" panose="02040502050405020303" pitchFamily="18" charset="0"/>
                </a:rPr>
                <a:t>Màster</a:t>
              </a:r>
              <a:r>
                <a:rPr lang="es-ES" sz="1600" dirty="0">
                  <a:latin typeface="Georgia" panose="02040502050405020303" pitchFamily="18" charset="0"/>
                </a:rPr>
                <a:t>) en </a:t>
              </a:r>
              <a:r>
                <a:rPr lang="es-ES" sz="1600" dirty="0" err="1">
                  <a:latin typeface="Georgia" panose="02040502050405020303" pitchFamily="18" charset="0"/>
                </a:rPr>
                <a:t>els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quals</a:t>
              </a:r>
              <a:r>
                <a:rPr lang="es-ES" sz="1600" dirty="0">
                  <a:latin typeface="Georgia" panose="02040502050405020303" pitchFamily="18" charset="0"/>
                </a:rPr>
                <a:t> hi </a:t>
              </a:r>
              <a:r>
                <a:rPr lang="es-ES" sz="1600" dirty="0" err="1">
                  <a:latin typeface="Georgia" panose="02040502050405020303" pitchFamily="18" charset="0"/>
                </a:rPr>
                <a:t>consti</a:t>
              </a:r>
              <a:r>
                <a:rPr lang="es-ES" sz="1600" dirty="0">
                  <a:latin typeface="Georgia" panose="02040502050405020303" pitchFamily="18" charset="0"/>
                </a:rPr>
                <a:t> la data </a:t>
              </a:r>
              <a:r>
                <a:rPr lang="es-ES" sz="1600" dirty="0" err="1">
                  <a:latin typeface="Georgia" panose="02040502050405020303" pitchFamily="18" charset="0"/>
                </a:rPr>
                <a:t>d’obtenció</a:t>
              </a:r>
              <a:r>
                <a:rPr lang="es-ES" sz="1600" dirty="0">
                  <a:latin typeface="Georgia" panose="02040502050405020303" pitchFamily="18" charset="0"/>
                </a:rPr>
                <a:t> del </a:t>
              </a:r>
              <a:r>
                <a:rPr lang="es-ES" sz="1600" dirty="0" err="1">
                  <a:latin typeface="Georgia" panose="02040502050405020303" pitchFamily="18" charset="0"/>
                </a:rPr>
                <a:t>títol</a:t>
              </a:r>
              <a:r>
                <a:rPr lang="es-ES" sz="1600" dirty="0">
                  <a:latin typeface="Georgia" panose="02040502050405020303" pitchFamily="18" charset="0"/>
                </a:rPr>
                <a:t> i la nota </a:t>
              </a:r>
              <a:r>
                <a:rPr lang="es-ES" sz="1600" dirty="0" err="1">
                  <a:latin typeface="Georgia" panose="02040502050405020303" pitchFamily="18" charset="0"/>
                </a:rPr>
                <a:t>mitjana</a:t>
              </a:r>
              <a:r>
                <a:rPr lang="es-ES" sz="1600" dirty="0">
                  <a:latin typeface="Georgia" panose="02040502050405020303" pitchFamily="18" charset="0"/>
                </a:rPr>
                <a:t> (no cal per </a:t>
              </a:r>
              <a:r>
                <a:rPr lang="es-ES" sz="1600" dirty="0" err="1">
                  <a:latin typeface="Georgia" panose="02040502050405020303" pitchFamily="18" charset="0"/>
                </a:rPr>
                <a:t>als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estudis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cursats</a:t>
              </a:r>
              <a:r>
                <a:rPr lang="es-ES" sz="1600" dirty="0">
                  <a:latin typeface="Georgia" panose="02040502050405020303" pitchFamily="18" charset="0"/>
                </a:rPr>
                <a:t> a la UPF).</a:t>
              </a: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s-ES" sz="16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1600" dirty="0">
                  <a:latin typeface="Georgia" panose="02040502050405020303" pitchFamily="18" charset="0"/>
                </a:rPr>
                <a:t>Si </a:t>
              </a:r>
              <a:r>
                <a:rPr lang="es-ES" sz="1600" dirty="0" err="1">
                  <a:latin typeface="Georgia" panose="02040502050405020303" pitchFamily="18" charset="0"/>
                </a:rPr>
                <a:t>escau</a:t>
              </a:r>
              <a:r>
                <a:rPr lang="es-ES" sz="1600" dirty="0">
                  <a:latin typeface="Georgia" panose="02040502050405020303" pitchFamily="18" charset="0"/>
                </a:rPr>
                <a:t>, </a:t>
              </a:r>
              <a:r>
                <a:rPr lang="es-ES" sz="1600" dirty="0" err="1">
                  <a:latin typeface="Georgia" panose="02040502050405020303" pitchFamily="18" charset="0"/>
                </a:rPr>
                <a:t>s’ha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d’adjuntar</a:t>
              </a:r>
              <a:r>
                <a:rPr lang="es-ES" sz="1600" dirty="0">
                  <a:latin typeface="Georgia" panose="02040502050405020303" pitchFamily="18" charset="0"/>
                </a:rPr>
                <a:t> també el </a:t>
              </a:r>
              <a:r>
                <a:rPr lang="es-ES" sz="1600" dirty="0" err="1">
                  <a:latin typeface="Georgia" panose="02040502050405020303" pitchFamily="18" charset="0"/>
                </a:rPr>
                <a:t>càlcul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d’equivalències</a:t>
              </a:r>
              <a:r>
                <a:rPr lang="es-ES" sz="1600" dirty="0">
                  <a:latin typeface="Georgia" panose="02040502050405020303" pitchFamily="18" charset="0"/>
                </a:rPr>
                <a:t> (si la nota </a:t>
              </a:r>
              <a:r>
                <a:rPr lang="es-ES" sz="1600" dirty="0" err="1">
                  <a:latin typeface="Georgia" panose="02040502050405020303" pitchFamily="18" charset="0"/>
                </a:rPr>
                <a:t>mitjana</a:t>
              </a:r>
              <a:r>
                <a:rPr lang="es-ES" sz="1600" dirty="0">
                  <a:latin typeface="Georgia" panose="02040502050405020303" pitchFamily="18" charset="0"/>
                </a:rPr>
                <a:t> no </a:t>
              </a:r>
              <a:r>
                <a:rPr lang="es-ES" sz="1600" dirty="0" err="1">
                  <a:latin typeface="Georgia" panose="02040502050405020303" pitchFamily="18" charset="0"/>
                </a:rPr>
                <a:t>està</a:t>
              </a:r>
              <a:r>
                <a:rPr lang="es-ES" sz="1600" dirty="0">
                  <a:latin typeface="Georgia" panose="02040502050405020303" pitchFamily="18" charset="0"/>
                </a:rPr>
                <a:t> calculada </a:t>
              </a:r>
              <a:r>
                <a:rPr lang="es-ES" sz="1600" dirty="0" err="1">
                  <a:latin typeface="Georgia" panose="02040502050405020303" pitchFamily="18" charset="0"/>
                </a:rPr>
                <a:t>amb</a:t>
              </a:r>
              <a:r>
                <a:rPr lang="es-ES" sz="1600" dirty="0">
                  <a:latin typeface="Georgia" panose="02040502050405020303" pitchFamily="18" charset="0"/>
                </a:rPr>
                <a:t> una escala de 0 a 10 i </a:t>
              </a:r>
              <a:r>
                <a:rPr lang="es-ES" sz="1600" dirty="0" err="1">
                  <a:latin typeface="Georgia" panose="02040502050405020303" pitchFamily="18" charset="0"/>
                </a:rPr>
                <a:t>els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estudis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s’han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realitzat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dins</a:t>
              </a:r>
              <a:r>
                <a:rPr lang="es-ES" sz="1600" dirty="0">
                  <a:latin typeface="Georgia" panose="02040502050405020303" pitchFamily="18" charset="0"/>
                </a:rPr>
                <a:t> del sistema </a:t>
              </a:r>
              <a:r>
                <a:rPr lang="es-ES" sz="1600" dirty="0" err="1">
                  <a:latin typeface="Georgia" panose="02040502050405020303" pitchFamily="18" charset="0"/>
                </a:rPr>
                <a:t>universitari</a:t>
              </a:r>
              <a:r>
                <a:rPr lang="es-ES" sz="1600" dirty="0">
                  <a:latin typeface="Georgia" panose="02040502050405020303" pitchFamily="18" charset="0"/>
                </a:rPr>
                <a:t> de </a:t>
              </a:r>
              <a:r>
                <a:rPr lang="es-ES" sz="1600" dirty="0" err="1">
                  <a:latin typeface="Georgia" panose="02040502050405020303" pitchFamily="18" charset="0"/>
                </a:rPr>
                <a:t>l’Estat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espanyol</a:t>
              </a:r>
              <a:r>
                <a:rPr lang="es-ES" sz="1600" dirty="0">
                  <a:latin typeface="Georgia" panose="02040502050405020303" pitchFamily="18" charset="0"/>
                </a:rPr>
                <a:t> o </a:t>
              </a:r>
              <a:r>
                <a:rPr lang="es-ES" sz="1600" dirty="0" err="1">
                  <a:latin typeface="Georgia" panose="02040502050405020303" pitchFamily="18" charset="0"/>
                </a:rPr>
                <a:t>s’han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cursat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estudis</a:t>
              </a:r>
              <a:r>
                <a:rPr lang="es-ES" sz="1600" dirty="0">
                  <a:latin typeface="Georgia" panose="02040502050405020303" pitchFamily="18" charset="0"/>
                </a:rPr>
                <a:t> a </a:t>
              </a:r>
              <a:r>
                <a:rPr lang="es-ES" sz="1600" dirty="0" err="1">
                  <a:latin typeface="Georgia" panose="02040502050405020303" pitchFamily="18" charset="0"/>
                </a:rPr>
                <a:t>l’estranger</a:t>
              </a:r>
              <a:r>
                <a:rPr lang="es-ES" sz="1600" dirty="0">
                  <a:latin typeface="Georgia" panose="02040502050405020303" pitchFamily="18" charset="0"/>
                </a:rPr>
                <a:t>).</a:t>
              </a: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s-ES" sz="16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1600" dirty="0">
                  <a:latin typeface="Georgia" panose="02040502050405020303" pitchFamily="18" charset="0"/>
                </a:rPr>
                <a:t>Si </a:t>
              </a:r>
              <a:r>
                <a:rPr lang="es-ES" sz="1600" dirty="0" err="1">
                  <a:latin typeface="Georgia" panose="02040502050405020303" pitchFamily="18" charset="0"/>
                </a:rPr>
                <a:t>escau</a:t>
              </a:r>
              <a:r>
                <a:rPr lang="es-ES" sz="1600" dirty="0">
                  <a:latin typeface="Georgia" panose="02040502050405020303" pitchFamily="18" charset="0"/>
                </a:rPr>
                <a:t>, </a:t>
              </a:r>
              <a:r>
                <a:rPr lang="es-ES" sz="1600" dirty="0" err="1">
                  <a:latin typeface="Georgia" panose="02040502050405020303" pitchFamily="18" charset="0"/>
                </a:rPr>
                <a:t>còpia</a:t>
              </a:r>
              <a:r>
                <a:rPr lang="es-ES" sz="1600" dirty="0">
                  <a:latin typeface="Georgia" panose="02040502050405020303" pitchFamily="18" charset="0"/>
                </a:rPr>
                <a:t> de la </a:t>
              </a:r>
              <a:r>
                <a:rPr lang="es-ES" sz="1600" dirty="0" err="1">
                  <a:latin typeface="Georgia" panose="02040502050405020303" pitchFamily="18" charset="0"/>
                </a:rPr>
                <a:t>documentació</a:t>
              </a:r>
              <a:r>
                <a:rPr lang="es-ES" sz="1600" dirty="0">
                  <a:latin typeface="Georgia" panose="02040502050405020303" pitchFamily="18" charset="0"/>
                </a:rPr>
                <a:t> acreditativa </a:t>
              </a:r>
              <a:r>
                <a:rPr lang="es-ES" sz="1600" dirty="0" err="1">
                  <a:latin typeface="Georgia" panose="02040502050405020303" pitchFamily="18" charset="0"/>
                </a:rPr>
                <a:t>corresponent</a:t>
              </a:r>
              <a:r>
                <a:rPr lang="es-ES" sz="1600" dirty="0">
                  <a:latin typeface="Georgia" panose="02040502050405020303" pitchFamily="18" charset="0"/>
                </a:rPr>
                <a:t> a les </a:t>
              </a:r>
              <a:r>
                <a:rPr lang="es-ES" sz="1600" dirty="0" err="1">
                  <a:latin typeface="Georgia" panose="02040502050405020303" pitchFamily="18" charset="0"/>
                </a:rPr>
                <a:t>situacions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d’excepcionalitat</a:t>
              </a:r>
              <a:r>
                <a:rPr lang="es-ES" sz="1600" dirty="0">
                  <a:latin typeface="Georgia" panose="02040502050405020303" pitchFamily="18" charset="0"/>
                </a:rPr>
                <a:t>.</a:t>
              </a: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s-ES" sz="16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1600" dirty="0" err="1">
                  <a:latin typeface="Georgia" panose="02040502050405020303" pitchFamily="18" charset="0"/>
                </a:rPr>
                <a:t>Document</a:t>
              </a:r>
              <a:r>
                <a:rPr lang="es-ES" sz="1600" dirty="0">
                  <a:latin typeface="Georgia" panose="02040502050405020303" pitchFamily="18" charset="0"/>
                </a:rPr>
                <a:t> de tesis </a:t>
              </a:r>
              <a:r>
                <a:rPr lang="es-ES" sz="1600" dirty="0" err="1">
                  <a:latin typeface="Georgia" panose="02040502050405020303" pitchFamily="18" charset="0"/>
                </a:rPr>
                <a:t>dirigides</a:t>
              </a:r>
              <a:r>
                <a:rPr lang="es-ES" sz="1600" dirty="0">
                  <a:latin typeface="Georgia" panose="02040502050405020303" pitchFamily="18" charset="0"/>
                </a:rPr>
                <a:t> </a:t>
              </a:r>
              <a:r>
                <a:rPr lang="es-ES" sz="1600" dirty="0" err="1">
                  <a:latin typeface="Georgia" panose="02040502050405020303" pitchFamily="18" charset="0"/>
                </a:rPr>
                <a:t>pel</a:t>
              </a:r>
              <a:r>
                <a:rPr lang="es-ES" sz="1600" dirty="0">
                  <a:latin typeface="Georgia" panose="02040502050405020303" pitchFamily="18" charset="0"/>
                </a:rPr>
                <a:t> director/a. Es </a:t>
              </a:r>
              <a:r>
                <a:rPr lang="es-ES" sz="1600" dirty="0" err="1">
                  <a:latin typeface="Georgia" panose="02040502050405020303" pitchFamily="18" charset="0"/>
                </a:rPr>
                <a:t>podrà</a:t>
              </a:r>
              <a:r>
                <a:rPr lang="es-ES" sz="1600" dirty="0">
                  <a:latin typeface="Georgia" panose="02040502050405020303" pitchFamily="18" charset="0"/>
                </a:rPr>
                <a:t> enviar per e-mail a nieves.martinez@upf.edu/ spc.recerca@upf.edu </a:t>
              </a:r>
              <a:r>
                <a:rPr lang="es-ES" sz="1600" dirty="0" err="1">
                  <a:latin typeface="Georgia" panose="02040502050405020303" pitchFamily="18" charset="0"/>
                </a:rPr>
                <a:t>fins</a:t>
              </a:r>
              <a:r>
                <a:rPr lang="es-ES" sz="1600" dirty="0">
                  <a:latin typeface="Georgia" panose="02040502050405020303" pitchFamily="18" charset="0"/>
                </a:rPr>
                <a:t> al 30/10.</a:t>
              </a: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s-ES" sz="12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s-ES" sz="12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s-ES" sz="2000" kern="1200" noProof="0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E6B40EE5-84C7-144F-8343-A3AD4D990DB7}"/>
              </a:ext>
            </a:extLst>
          </p:cNvPr>
          <p:cNvGrpSpPr/>
          <p:nvPr/>
        </p:nvGrpSpPr>
        <p:grpSpPr>
          <a:xfrm>
            <a:off x="116056" y="1207794"/>
            <a:ext cx="5320040" cy="424781"/>
            <a:chOff x="288031" y="35594"/>
            <a:chExt cx="5703833" cy="622993"/>
          </a:xfrm>
        </p:grpSpPr>
        <p:sp>
          <p:nvSpPr>
            <p:cNvPr id="11" name="Rectángulo: esquinas redondeadas 13">
              <a:extLst>
                <a:ext uri="{FF2B5EF4-FFF2-40B4-BE49-F238E27FC236}">
                  <a16:creationId xmlns:a16="http://schemas.microsoft.com/office/drawing/2014/main" id="{72A49FE8-5016-A843-9336-30079579B45F}"/>
                </a:ext>
              </a:extLst>
            </p:cNvPr>
            <p:cNvSpPr/>
            <p:nvPr/>
          </p:nvSpPr>
          <p:spPr>
            <a:xfrm>
              <a:off x="288031" y="35594"/>
              <a:ext cx="5703833" cy="593998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</p:sp>
        <p:sp>
          <p:nvSpPr>
            <p:cNvPr id="12" name="Rectángulo: esquinas redondeadas 4">
              <a:extLst>
                <a:ext uri="{FF2B5EF4-FFF2-40B4-BE49-F238E27FC236}">
                  <a16:creationId xmlns:a16="http://schemas.microsoft.com/office/drawing/2014/main" id="{AD99C082-6DF4-584F-B099-EAAA1A81F9D4}"/>
                </a:ext>
              </a:extLst>
            </p:cNvPr>
            <p:cNvSpPr txBox="1"/>
            <p:nvPr/>
          </p:nvSpPr>
          <p:spPr>
            <a:xfrm>
              <a:off x="317028" y="64589"/>
              <a:ext cx="5645839" cy="593998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230505" tIns="0" rIns="230505" bIns="0" numCol="1" spcCol="1270" anchor="ctr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ca-ES" sz="2000" b="1" kern="1200" noProof="0" dirty="0">
                  <a:latin typeface="Georgia" panose="02040502050405020303" pitchFamily="18" charset="0"/>
                </a:rPr>
                <a:t>Documentació a presentar (fase 1)</a:t>
              </a:r>
            </a:p>
          </p:txBody>
        </p:sp>
      </p:grpSp>
      <p:pic>
        <p:nvPicPr>
          <p:cNvPr id="14" name="Gráfico 13" descr="Clip">
            <a:extLst>
              <a:ext uri="{FF2B5EF4-FFF2-40B4-BE49-F238E27FC236}">
                <a16:creationId xmlns:a16="http://schemas.microsoft.com/office/drawing/2014/main" id="{89A590A9-42AC-864B-8376-A0864C6444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13544" y="40593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329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115616" y="478414"/>
            <a:ext cx="7776864" cy="430887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s-ES" sz="2200" b="1" dirty="0" err="1">
                <a:solidFill>
                  <a:srgbClr val="C00000"/>
                </a:solidFill>
                <a:latin typeface="Verdana" pitchFamily="34" charset="0"/>
              </a:rPr>
              <a:t>Priorització</a:t>
            </a:r>
            <a:r>
              <a:rPr lang="es-ES" sz="2200" b="1" dirty="0">
                <a:solidFill>
                  <a:srgbClr val="C00000"/>
                </a:solidFill>
                <a:latin typeface="Verdana" pitchFamily="34" charset="0"/>
              </a:rPr>
              <a:t> de </a:t>
            </a:r>
            <a:r>
              <a:rPr lang="es-ES" sz="2200" b="1" dirty="0" err="1">
                <a:solidFill>
                  <a:srgbClr val="C00000"/>
                </a:solidFill>
                <a:latin typeface="Verdana" pitchFamily="34" charset="0"/>
              </a:rPr>
              <a:t>sol·licituds</a:t>
            </a:r>
            <a:r>
              <a:rPr lang="es-ES" sz="2200" b="1" dirty="0">
                <a:solidFill>
                  <a:srgbClr val="C00000"/>
                </a:solidFill>
                <a:latin typeface="Verdana" pitchFamily="34" charset="0"/>
              </a:rPr>
              <a:t> FI AGAUR 2021</a:t>
            </a:r>
            <a:endParaRPr lang="es-ES" sz="2200" dirty="0">
              <a:solidFill>
                <a:srgbClr val="C00000"/>
              </a:solidFill>
              <a:latin typeface="Verdana" pitchFamily="34" charset="0"/>
            </a:endParaRP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62FE8E63-55B4-754B-BE03-3C6F4DD8B422}"/>
              </a:ext>
            </a:extLst>
          </p:cNvPr>
          <p:cNvGrpSpPr/>
          <p:nvPr/>
        </p:nvGrpSpPr>
        <p:grpSpPr>
          <a:xfrm>
            <a:off x="-180528" y="1195011"/>
            <a:ext cx="9324528" cy="5184575"/>
            <a:chOff x="-380757" y="367914"/>
            <a:chExt cx="9324528" cy="1660363"/>
          </a:xfrm>
        </p:grpSpPr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AC8B0D5B-9DDE-C34C-8FC7-AE98C0D8102B}"/>
                </a:ext>
              </a:extLst>
            </p:cNvPr>
            <p:cNvSpPr/>
            <p:nvPr/>
          </p:nvSpPr>
          <p:spPr>
            <a:xfrm>
              <a:off x="0" y="421777"/>
              <a:ext cx="8712000" cy="1606500"/>
            </a:xfrm>
            <a:prstGeom prst="rect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868DDE60-977C-9948-AFD8-BA46C7550F0C}"/>
                </a:ext>
              </a:extLst>
            </p:cNvPr>
            <p:cNvSpPr txBox="1"/>
            <p:nvPr/>
          </p:nvSpPr>
          <p:spPr>
            <a:xfrm>
              <a:off x="-380757" y="367914"/>
              <a:ext cx="9324528" cy="13465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76148" tIns="312420" rIns="676148" bIns="142240" numCol="1" spcCol="1270" anchor="t" anchorCtr="0">
              <a:noAutofit/>
            </a:bodyPr>
            <a:lstStyle/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ca-ES" sz="1600" dirty="0">
                  <a:latin typeface="Georgia" panose="02040502050405020303" pitchFamily="18" charset="0"/>
                </a:rPr>
                <a:t>Es prioritzen les sol·licituds rebudes i validades segons una escala del 0 al 10 i d'acord amb la suma dels criteris següents:</a:t>
              </a:r>
            </a:p>
            <a:p>
              <a:pPr marL="0" lvl="1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ca-ES" sz="1600" dirty="0">
                <a:latin typeface="Georgia" panose="02040502050405020303" pitchFamily="18" charset="0"/>
              </a:endParaRPr>
            </a:p>
            <a:p>
              <a:pPr marL="342900" lvl="1" indent="-3429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ca-ES" sz="1600" dirty="0">
                  <a:latin typeface="Georgia" panose="02040502050405020303" pitchFamily="18" charset="0"/>
                </a:rPr>
                <a:t>La nota mitjana ponderada de l'expedient acadèmic tindrà un valor màxim de 4 punts. </a:t>
              </a:r>
            </a:p>
            <a:p>
              <a:pPr marL="800100" lvl="2" indent="-3429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itchFamily="2" charset="2"/>
                <a:buChar char="§"/>
              </a:pPr>
              <a:r>
                <a:rPr lang="ca-ES" sz="1600" dirty="0">
                  <a:latin typeface="Georgia" panose="02040502050405020303" pitchFamily="18" charset="0"/>
                </a:rPr>
                <a:t>La nota mitjana ponderada del grau o titulació equivalent té un pes del 80% i la nota mitjana ponderada del màster té un pes del 20%. Si s'accedeix directament al doctorat sense necessitat de cursar estudis de màster, només es tindrà en compte la nota mitjana ponderada del grau o equivalent. En el cas d'haver cursat més d'una carrera universitària o màster, només es tindran en compte les notes mitjanes ponderades dels ensenyaments més relacionats amb el programa de doctorat. </a:t>
              </a:r>
            </a:p>
            <a:p>
              <a:pPr marL="342900" lvl="1" indent="-3429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ca-ES" sz="1600" dirty="0">
                <a:latin typeface="Georgia" panose="02040502050405020303" pitchFamily="18" charset="0"/>
              </a:endParaRPr>
            </a:p>
            <a:p>
              <a:pPr marL="342900" lvl="1" indent="-3429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ca-ES" sz="1600" dirty="0">
                  <a:latin typeface="Georgia" panose="02040502050405020303" pitchFamily="18" charset="0"/>
                </a:rPr>
                <a:t>La valoració del grup de recerca on s'integra el candidat tindrà un valor màxim de 3 punts.</a:t>
              </a:r>
            </a:p>
            <a:p>
              <a:pPr marL="342900" lvl="1" indent="-3429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ca-ES" sz="1600" dirty="0">
                <a:latin typeface="Georgia" panose="02040502050405020303" pitchFamily="18" charset="0"/>
              </a:endParaRPr>
            </a:p>
            <a:p>
              <a:pPr marL="342900" lvl="1" indent="-3429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ca-ES" sz="1600" dirty="0">
                  <a:latin typeface="Georgia" panose="02040502050405020303" pitchFamily="18" charset="0"/>
                </a:rPr>
                <a:t>La política científica definida per la UPF tindrà un valor màxim de 3 punts. </a:t>
              </a: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ca-ES" sz="1000" dirty="0">
                <a:latin typeface="Georgia" panose="02040502050405020303" pitchFamily="18" charset="0"/>
              </a:endParaRPr>
            </a:p>
            <a:p>
              <a:pPr marL="228600" lvl="1" indent="-22860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ca-ES" sz="2400" dirty="0">
                <a:latin typeface="Georgia" panose="02040502050405020303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3009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115616" y="478414"/>
            <a:ext cx="7776864" cy="430887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fr-FR" sz="2200" b="1" err="1">
                <a:solidFill>
                  <a:srgbClr val="C00000"/>
                </a:solidFill>
                <a:latin typeface="Verdana" pitchFamily="34" charset="0"/>
              </a:rPr>
              <a:t>Estadístiques</a:t>
            </a:r>
            <a:r>
              <a:rPr lang="fr-FR" sz="2200" b="1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fr-FR" sz="2200" b="1" err="1">
                <a:solidFill>
                  <a:srgbClr val="C00000"/>
                </a:solidFill>
                <a:latin typeface="Verdana" pitchFamily="34" charset="0"/>
              </a:rPr>
              <a:t>convocatòries</a:t>
            </a:r>
            <a:r>
              <a:rPr lang="fr-FR" sz="2200" b="1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fr-FR" sz="2200" b="1" err="1">
                <a:solidFill>
                  <a:srgbClr val="C00000"/>
                </a:solidFill>
                <a:latin typeface="Verdana" pitchFamily="34" charset="0"/>
              </a:rPr>
              <a:t>anteriors</a:t>
            </a:r>
            <a:r>
              <a:rPr lang="fr-FR" sz="2200" b="1">
                <a:solidFill>
                  <a:srgbClr val="C00000"/>
                </a:solidFill>
                <a:latin typeface="Verdana" pitchFamily="34" charset="0"/>
              </a:rPr>
              <a:t> FI AGAUR</a:t>
            </a:r>
            <a:endParaRPr lang="es-ES" sz="2200">
              <a:solidFill>
                <a:srgbClr val="C00000"/>
              </a:solidFill>
              <a:latin typeface="Verdana" pitchFamily="34" charset="0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C8D6C6EC-67B0-6D4C-B282-D76D65BB79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1388098"/>
              </p:ext>
            </p:extLst>
          </p:nvPr>
        </p:nvGraphicFramePr>
        <p:xfrm>
          <a:off x="827584" y="1340768"/>
          <a:ext cx="7344816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226073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</TotalTime>
  <Words>1020</Words>
  <Application>Microsoft Office PowerPoint</Application>
  <PresentationFormat>Presentación en pantalla (4:3)</PresentationFormat>
  <Paragraphs>84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Calibri</vt:lpstr>
      <vt:lpstr>Georgia</vt:lpstr>
      <vt:lpstr>Verdana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Universitat Pompeu Fabra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u82459</dc:creator>
  <cp:lastModifiedBy>u82459</cp:lastModifiedBy>
  <cp:revision>97</cp:revision>
  <dcterms:created xsi:type="dcterms:W3CDTF">2012-11-28T12:18:33Z</dcterms:created>
  <dcterms:modified xsi:type="dcterms:W3CDTF">2020-10-13T08:33:25Z</dcterms:modified>
</cp:coreProperties>
</file>