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73" r:id="rId10"/>
    <p:sldId id="264" r:id="rId11"/>
    <p:sldId id="265" r:id="rId12"/>
    <p:sldId id="266" r:id="rId13"/>
    <p:sldId id="268" r:id="rId14"/>
    <p:sldId id="276" r:id="rId15"/>
    <p:sldId id="275" r:id="rId16"/>
    <p:sldId id="278" r:id="rId17"/>
    <p:sldId id="274" r:id="rId18"/>
    <p:sldId id="271" r:id="rId19"/>
    <p:sldId id="277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E8926498-15A7-4F9B-BCE8-13CCE1D96826}">
          <p14:sldIdLst>
            <p14:sldId id="256"/>
            <p14:sldId id="257"/>
            <p14:sldId id="258"/>
            <p14:sldId id="259"/>
            <p14:sldId id="260"/>
            <p14:sldId id="261"/>
            <p14:sldId id="269"/>
            <p14:sldId id="262"/>
            <p14:sldId id="273"/>
            <p14:sldId id="264"/>
            <p14:sldId id="265"/>
            <p14:sldId id="266"/>
            <p14:sldId id="268"/>
            <p14:sldId id="276"/>
            <p14:sldId id="275"/>
            <p14:sldId id="278"/>
            <p14:sldId id="274"/>
            <p14:sldId id="271"/>
            <p14:sldId id="277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16547" initials="u" lastIdx="3" clrIdx="0">
    <p:extLst>
      <p:ext uri="{19B8F6BF-5375-455C-9EA6-DF929625EA0E}">
        <p15:presenceInfo xmlns:p15="http://schemas.microsoft.com/office/powerpoint/2012/main" userId="S-1-5-21-2697634656-2189097653-1241744350-434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0T20:02:01.611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C7232-8C6F-454A-BD71-676BF66C54DD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534F1-8F40-42CB-8788-6C5E01582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45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534F1-8F40-42CB-8788-6C5E0158285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94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72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95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109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07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0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325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52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4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58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882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54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3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www.upf.edu/web/gestio-recerca/predoctoral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ISCED%20UNIVERSITATS.pdf" TargetMode="External"/><Relationship Id="rId2" Type="http://schemas.openxmlformats.org/officeDocument/2006/relationships/hyperlink" Target="mailto:SOLICITANTES.FPU@universidades.gob.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f.edu/web/gestio-recerca/f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f.edu/web/gestio-recerca/fi" TargetMode="External"/><Relationship Id="rId3" Type="http://schemas.openxmlformats.org/officeDocument/2006/relationships/hyperlink" Target="https://agaur.gencat.cat/es/beques-i-ajuts/convocatories-per-temes/Ajuts-Joan-Oro-per-a-la-contractacio-de-personal-investigador-predoctoral-en-formacio-FI-2024" TargetMode="External"/><Relationship Id="rId7" Type="http://schemas.openxmlformats.org/officeDocument/2006/relationships/hyperlink" Target="https://www.upf.edu/web/gestio-recerca/fi?p_p_col_count=1&amp;p_p_col_id=column-1&amp;p_p_id=56_INSTANCE_rLgSoavK3Zj6&amp;p_p_lifecycle=0&amp;p_p_mode=view&amp;p_p_state=normal" TargetMode="External"/><Relationship Id="rId2" Type="http://schemas.openxmlformats.org/officeDocument/2006/relationships/hyperlink" Target="https://ovt.gencat.cat/gsitgf/AppJava/traint/renderitzar.do?reqCode=canviIdiomaError&amp;set-locale=es_ES&amp;idServei=UNI015SOLC&amp;urlRetorn=http://gecoplus.intranet.gencat.cat/ca/beques-i-ajuts/convocatories-per-temes/Ajuts-per-a-la-contractacio-de-personal-investigador-novell-FI-2020?gestioSite=agaur&amp;__disableDirectEdit=true&amp;gestioSite=agaur&amp;__disableDirectEdit=true&amp;moda=1&amp;error=028&amp;activitatId=&amp;idPDFDownload=1909191308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otamedia.uni@universidades.gob.es" TargetMode="External"/><Relationship Id="rId5" Type="http://schemas.openxmlformats.org/officeDocument/2006/relationships/hyperlink" Target="https://universidades.sede.gob.es/pagina/index/directorio/Equivalencia_notas_medias/language/ca_ES" TargetMode="External"/><Relationship Id="rId4" Type="http://schemas.openxmlformats.org/officeDocument/2006/relationships/hyperlink" Target="https://docs.google.com/forms/d/1UOXNqiBFyZ3s-OhmVo8EGsUBNHbZVHX5Z87leoPIpcE/ed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upf.edu/web/gestio-recerca/ajuts-per-a-la-contractacio-predoctoral-sdu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f.edu/web/gestio-recerca/fpi" TargetMode="External"/><Relationship Id="rId2" Type="http://schemas.openxmlformats.org/officeDocument/2006/relationships/hyperlink" Target="https://www.upf.edu/web/gestio-recerca/fpu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upf.edu/web/gestio-recerca/ajuts-per-a-la-contractacio-predoctoral-sdur" TargetMode="External"/><Relationship Id="rId4" Type="http://schemas.openxmlformats.org/officeDocument/2006/relationships/hyperlink" Target="https://www.upf.edu/web/gestio-recerca/f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f.edu/rdi/" TargetMode="External"/><Relationship Id="rId2" Type="http://schemas.openxmlformats.org/officeDocument/2006/relationships/hyperlink" Target="mailto:nieves.martinez@upf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versidades.gob.es/equivalencia-de-notas-medias-de-estudios-universitarios-realizados-en-centros-extranjero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idades.gob.es/wp-content/uploads/2024/01/20240108_FPU23_Evaluacion-Proyecto-Formativo.pdf" TargetMode="External"/><Relationship Id="rId2" Type="http://schemas.openxmlformats.org/officeDocument/2006/relationships/hyperlink" Target="https://www.universidades.gob.es/wp-content/uploads/2024/01/20240108_FPU23_Evaluacion-Director-de-tesi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important-colored-pencil-pen-red-2794684/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www.universidades.gob.es/wp-content/uploads/2024/01/20240108_FPU23_Declaracion-Director-de-tesi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oce los Requisitos para hacer un Doctorado en España">
            <a:extLst>
              <a:ext uri="{FF2B5EF4-FFF2-40B4-BE49-F238E27FC236}">
                <a16:creationId xmlns:a16="http://schemas.microsoft.com/office/drawing/2014/main" id="{DE955715-25BC-42F4-9959-EB5883191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81" y="1903446"/>
            <a:ext cx="9357837" cy="4129914"/>
          </a:xfrm>
          <a:prstGeom prst="rect">
            <a:avLst/>
          </a:prstGeom>
          <a:noFill/>
          <a:effectLst>
            <a:softEdge rad="12700"/>
          </a:effectLst>
          <a:scene3d>
            <a:camera prst="orthographicFront"/>
            <a:lightRig rig="threePt" dir="t"/>
          </a:scene3d>
          <a:sp3d prstMaterial="dkEdge"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FC3CC6-54E7-4362-9E18-4E5E8742A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96" y="427225"/>
            <a:ext cx="10515600" cy="911780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Ajudes</a:t>
            </a:r>
            <a:r>
              <a:rPr lang="es-E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es-E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Predoctorals</a:t>
            </a:r>
            <a:endParaRPr lang="es-E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4157DA6-DF4C-49C8-8EBD-D189E7E626F7}"/>
              </a:ext>
            </a:extLst>
          </p:cNvPr>
          <p:cNvSpPr/>
          <p:nvPr/>
        </p:nvSpPr>
        <p:spPr>
          <a:xfrm>
            <a:off x="887649" y="3132306"/>
            <a:ext cx="4721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ES" dirty="0"/>
            </a:br>
            <a:r>
              <a:rPr lang="es-ES" dirty="0"/>
              <a:t> </a:t>
            </a:r>
          </a:p>
          <a:p>
            <a:endParaRPr lang="es-ES" dirty="0"/>
          </a:p>
          <a:p>
            <a:endParaRPr lang="es-ES" b="0" i="0" dirty="0">
              <a:solidFill>
                <a:srgbClr val="363733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028" name="Picture 4" descr="Home UPF">
            <a:extLst>
              <a:ext uri="{FF2B5EF4-FFF2-40B4-BE49-F238E27FC236}">
                <a16:creationId xmlns:a16="http://schemas.microsoft.com/office/drawing/2014/main" id="{A3AC2D23-3436-43CC-8745-DB06CE147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02" y="919816"/>
            <a:ext cx="1691893" cy="68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1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A3991-9571-4EF9-BF84-FF378004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79724"/>
          </a:xfrm>
        </p:spPr>
        <p:txBody>
          <a:bodyPr/>
          <a:lstStyle/>
          <a:p>
            <a:r>
              <a:rPr lang="es-ES" dirty="0" err="1">
                <a:solidFill>
                  <a:srgbClr val="C00000"/>
                </a:solidFill>
              </a:rPr>
              <a:t>Documentació</a:t>
            </a:r>
            <a:r>
              <a:rPr lang="es-ES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1D8A33-7218-45DB-92F3-2640DBB55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7822"/>
            <a:ext cx="10058400" cy="443376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També a la </a:t>
            </a:r>
            <a:r>
              <a:rPr lang="es-ES" dirty="0" err="1"/>
              <a:t>pròpia</a:t>
            </a:r>
            <a:r>
              <a:rPr lang="es-ES" dirty="0"/>
              <a:t> </a:t>
            </a:r>
            <a:r>
              <a:rPr lang="es-ES" dirty="0" err="1"/>
              <a:t>sol·licitud</a:t>
            </a:r>
            <a:r>
              <a:rPr lang="es-ES" dirty="0"/>
              <a:t>, cal </a:t>
            </a:r>
            <a:r>
              <a:rPr lang="es-ES" dirty="0" err="1"/>
              <a:t>emplenar</a:t>
            </a:r>
            <a:r>
              <a:rPr lang="es-ES" dirty="0"/>
              <a:t> un currículum vitae </a:t>
            </a:r>
            <a:r>
              <a:rPr lang="es-ES" dirty="0" err="1"/>
              <a:t>segons</a:t>
            </a:r>
            <a:r>
              <a:rPr lang="es-ES" dirty="0"/>
              <a:t> les </a:t>
            </a:r>
            <a:r>
              <a:rPr lang="es-ES" dirty="0" err="1"/>
              <a:t>indicacions</a:t>
            </a:r>
            <a:r>
              <a:rPr lang="es-ES" dirty="0"/>
              <a:t> </a:t>
            </a:r>
            <a:r>
              <a:rPr lang="es-ES" dirty="0" err="1"/>
              <a:t>descrites</a:t>
            </a:r>
            <a:r>
              <a:rPr lang="es-ES" dirty="0"/>
              <a:t> en </a:t>
            </a:r>
            <a:r>
              <a:rPr lang="es-ES" dirty="0" err="1"/>
              <a:t>seu</a:t>
            </a:r>
            <a:r>
              <a:rPr lang="es-ES" dirty="0"/>
              <a:t> </a:t>
            </a:r>
            <a:r>
              <a:rPr lang="es-ES" dirty="0" err="1"/>
              <a:t>electrònica</a:t>
            </a:r>
            <a:r>
              <a:rPr lang="es-ES" dirty="0"/>
              <a:t>,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s'acreditarà</a:t>
            </a:r>
            <a:r>
              <a:rPr lang="es-ES" dirty="0"/>
              <a:t> la </a:t>
            </a:r>
            <a:r>
              <a:rPr lang="es-ES" dirty="0" err="1"/>
              <a:t>trajectòria</a:t>
            </a:r>
            <a:r>
              <a:rPr lang="es-ES" dirty="0"/>
              <a:t> </a:t>
            </a:r>
            <a:r>
              <a:rPr lang="es-ES" dirty="0" err="1"/>
              <a:t>acadèmica</a:t>
            </a:r>
            <a:r>
              <a:rPr lang="es-ES" dirty="0"/>
              <a:t> i </a:t>
            </a:r>
            <a:r>
              <a:rPr lang="es-ES" dirty="0" err="1"/>
              <a:t>professional</a:t>
            </a:r>
            <a:r>
              <a:rPr lang="es-ES" dirty="0"/>
              <a:t> del </a:t>
            </a:r>
            <a:r>
              <a:rPr lang="es-ES" dirty="0" err="1"/>
              <a:t>candidat</a:t>
            </a:r>
            <a:r>
              <a:rPr lang="es-ES" dirty="0"/>
              <a:t>/a.</a:t>
            </a:r>
          </a:p>
          <a:p>
            <a:pPr marL="0" indent="0">
              <a:buNone/>
            </a:pPr>
            <a:r>
              <a:rPr lang="es-ES" dirty="0" err="1"/>
              <a:t>Finalment</a:t>
            </a:r>
            <a:r>
              <a:rPr lang="es-ES" dirty="0"/>
              <a:t>, </a:t>
            </a:r>
            <a:r>
              <a:rPr lang="es-ES" dirty="0" err="1"/>
              <a:t>hauràs</a:t>
            </a:r>
            <a:r>
              <a:rPr lang="es-ES" dirty="0"/>
              <a:t> </a:t>
            </a:r>
            <a:r>
              <a:rPr lang="es-ES" dirty="0" err="1"/>
              <a:t>d'aportar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següents</a:t>
            </a:r>
            <a:r>
              <a:rPr lang="es-ES" dirty="0"/>
              <a:t> </a:t>
            </a:r>
            <a:r>
              <a:rPr lang="es-ES" dirty="0" err="1"/>
              <a:t>documents</a:t>
            </a:r>
            <a:r>
              <a:rPr lang="es-ES" dirty="0"/>
              <a:t> disponibles a la web del </a:t>
            </a:r>
            <a:r>
              <a:rPr lang="es-ES" dirty="0" err="1"/>
              <a:t>Ministeri</a:t>
            </a:r>
            <a:r>
              <a:rPr lang="es-ES" dirty="0"/>
              <a:t> </a:t>
            </a:r>
            <a:r>
              <a:rPr lang="es-ES" dirty="0" err="1"/>
              <a:t>d'Universitats</a:t>
            </a:r>
            <a:r>
              <a:rPr lang="es-ES" dirty="0"/>
              <a:t>, </a:t>
            </a:r>
            <a:r>
              <a:rPr lang="es-ES" dirty="0" err="1"/>
              <a:t>signats</a:t>
            </a:r>
            <a:r>
              <a:rPr lang="es-ES" dirty="0"/>
              <a:t> per la </a:t>
            </a:r>
            <a:r>
              <a:rPr lang="es-ES" dirty="0" err="1"/>
              <a:t>Comissió</a:t>
            </a:r>
            <a:r>
              <a:rPr lang="es-ES" dirty="0"/>
              <a:t> </a:t>
            </a:r>
            <a:r>
              <a:rPr lang="es-ES" dirty="0" err="1"/>
              <a:t>Acadèmica</a:t>
            </a:r>
            <a:r>
              <a:rPr lang="es-ES" dirty="0"/>
              <a:t> de la </a:t>
            </a:r>
            <a:r>
              <a:rPr lang="es-ES" dirty="0" err="1"/>
              <a:t>universitat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t'hagis</a:t>
            </a:r>
            <a:r>
              <a:rPr lang="es-ES" dirty="0"/>
              <a:t> </a:t>
            </a:r>
            <a:r>
              <a:rPr lang="es-ES" dirty="0" err="1"/>
              <a:t>matriculat</a:t>
            </a:r>
            <a:r>
              <a:rPr lang="es-ES" dirty="0"/>
              <a:t>, o </a:t>
            </a:r>
            <a:r>
              <a:rPr lang="es-ES" dirty="0" err="1"/>
              <a:t>tinguis</a:t>
            </a:r>
            <a:r>
              <a:rPr lang="es-ES" dirty="0"/>
              <a:t> </a:t>
            </a:r>
            <a:r>
              <a:rPr lang="es-ES" dirty="0" err="1"/>
              <a:t>previst</a:t>
            </a:r>
            <a:r>
              <a:rPr lang="es-ES" dirty="0"/>
              <a:t> matricular-te al </a:t>
            </a:r>
            <a:r>
              <a:rPr lang="es-ES" dirty="0" err="1"/>
              <a:t>doctorat</a:t>
            </a:r>
            <a:r>
              <a:rPr lang="es-ES" dirty="0"/>
              <a:t>:</a:t>
            </a:r>
          </a:p>
          <a:p>
            <a:pPr marL="0" indent="0">
              <a:buNone/>
            </a:pPr>
            <a:r>
              <a:rPr lang="es-ES" dirty="0">
                <a:solidFill>
                  <a:schemeClr val="accent1"/>
                </a:solidFill>
              </a:rPr>
              <a:t>a. </a:t>
            </a:r>
            <a:r>
              <a:rPr lang="es-ES" dirty="0" err="1">
                <a:solidFill>
                  <a:schemeClr val="accent1"/>
                </a:solidFill>
              </a:rPr>
              <a:t>Certificat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d'avaluació</a:t>
            </a:r>
            <a:r>
              <a:rPr lang="es-ES" dirty="0">
                <a:solidFill>
                  <a:schemeClr val="accent1"/>
                </a:solidFill>
              </a:rPr>
              <a:t> favorable del currículum del director/a de la </a:t>
            </a:r>
            <a:r>
              <a:rPr lang="es-ES" dirty="0" err="1">
                <a:solidFill>
                  <a:schemeClr val="accent1"/>
                </a:solidFill>
              </a:rPr>
              <a:t>tesi</a:t>
            </a:r>
            <a:r>
              <a:rPr lang="es-ES" dirty="0">
                <a:solidFill>
                  <a:schemeClr val="accent1"/>
                </a:solidFill>
              </a:rPr>
              <a:t> doctoral.</a:t>
            </a:r>
          </a:p>
          <a:p>
            <a:pPr marL="0" indent="0">
              <a:buNone/>
            </a:pPr>
            <a:r>
              <a:rPr lang="es-ES" dirty="0">
                <a:solidFill>
                  <a:schemeClr val="accent1"/>
                </a:solidFill>
              </a:rPr>
              <a:t>b. </a:t>
            </a:r>
            <a:r>
              <a:rPr lang="es-ES" dirty="0" err="1">
                <a:solidFill>
                  <a:schemeClr val="accent1"/>
                </a:solidFill>
              </a:rPr>
              <a:t>Certificat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d’avaluació</a:t>
            </a:r>
            <a:r>
              <a:rPr lang="es-ES" dirty="0">
                <a:solidFill>
                  <a:schemeClr val="accent1"/>
                </a:solidFill>
              </a:rPr>
              <a:t> favorable de la </a:t>
            </a:r>
            <a:r>
              <a:rPr lang="es-ES" dirty="0" err="1">
                <a:solidFill>
                  <a:schemeClr val="accent1"/>
                </a:solidFill>
              </a:rPr>
              <a:t>memòria</a:t>
            </a:r>
            <a:r>
              <a:rPr lang="es-ES" dirty="0">
                <a:solidFill>
                  <a:schemeClr val="accent1"/>
                </a:solidFill>
              </a:rPr>
              <a:t> del </a:t>
            </a:r>
            <a:r>
              <a:rPr lang="es-ES" dirty="0" err="1">
                <a:solidFill>
                  <a:schemeClr val="accent1"/>
                </a:solidFill>
              </a:rPr>
              <a:t>projecte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formatiu</a:t>
            </a:r>
            <a:r>
              <a:rPr lang="es-ES" dirty="0">
                <a:solidFill>
                  <a:schemeClr val="accent1"/>
                </a:solidFill>
              </a:rPr>
              <a:t> i de la </a:t>
            </a:r>
            <a:r>
              <a:rPr lang="es-ES" dirty="0" err="1">
                <a:solidFill>
                  <a:schemeClr val="accent1"/>
                </a:solidFill>
              </a:rPr>
              <a:t>tesi</a:t>
            </a:r>
            <a:r>
              <a:rPr lang="es-ES" dirty="0">
                <a:solidFill>
                  <a:schemeClr val="accent1"/>
                </a:solidFill>
              </a:rPr>
              <a:t> doctoral.</a:t>
            </a:r>
          </a:p>
          <a:p>
            <a:pPr marL="0" indent="0">
              <a:buNone/>
            </a:pPr>
            <a:r>
              <a:rPr lang="es-ES" dirty="0"/>
              <a:t>Si la </a:t>
            </a:r>
            <a:r>
              <a:rPr lang="es-ES" dirty="0" err="1"/>
              <a:t>notificació</a:t>
            </a:r>
            <a:r>
              <a:rPr lang="es-ES" dirty="0"/>
              <a:t> </a:t>
            </a:r>
            <a:r>
              <a:rPr lang="es-ES" dirty="0" err="1"/>
              <a:t>requereix</a:t>
            </a:r>
            <a:r>
              <a:rPr lang="es-ES" dirty="0"/>
              <a:t> una </a:t>
            </a:r>
            <a:r>
              <a:rPr lang="es-ES" dirty="0" err="1"/>
              <a:t>esmena</a:t>
            </a:r>
            <a:r>
              <a:rPr lang="es-ES" dirty="0"/>
              <a:t>, </a:t>
            </a:r>
            <a:r>
              <a:rPr lang="es-ES" dirty="0" err="1"/>
              <a:t>és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 </a:t>
            </a:r>
            <a:r>
              <a:rPr lang="es-ES" dirty="0" err="1"/>
              <a:t>comprovar</a:t>
            </a:r>
            <a:r>
              <a:rPr lang="es-ES" dirty="0"/>
              <a:t> que, una vegada  efectuada, ha </a:t>
            </a:r>
            <a:r>
              <a:rPr lang="es-ES" dirty="0" err="1"/>
              <a:t>estat</a:t>
            </a:r>
            <a:r>
              <a:rPr lang="es-ES" dirty="0"/>
              <a:t> remesa </a:t>
            </a:r>
            <a:r>
              <a:rPr lang="es-ES" dirty="0" err="1"/>
              <a:t>prement</a:t>
            </a:r>
            <a:r>
              <a:rPr lang="es-ES" dirty="0"/>
              <a:t> enviar, ja que en cas </a:t>
            </a:r>
            <a:r>
              <a:rPr lang="es-ES" dirty="0" err="1"/>
              <a:t>contrari</a:t>
            </a:r>
            <a:r>
              <a:rPr lang="es-ES" dirty="0"/>
              <a:t> no es </a:t>
            </a:r>
            <a:r>
              <a:rPr lang="es-ES" dirty="0" err="1"/>
              <a:t>donarà</a:t>
            </a:r>
            <a:r>
              <a:rPr lang="es-ES" dirty="0"/>
              <a:t> per </a:t>
            </a:r>
            <a:r>
              <a:rPr lang="es-ES" dirty="0" err="1"/>
              <a:t>solucionat</a:t>
            </a:r>
            <a:r>
              <a:rPr lang="es-ES" dirty="0"/>
              <a:t> </a:t>
            </a:r>
            <a:r>
              <a:rPr lang="es-ES" dirty="0" err="1"/>
              <a:t>l'error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dirty="0"/>
              <a:t>Per a </a:t>
            </a:r>
            <a:r>
              <a:rPr lang="es-ES" dirty="0" err="1"/>
              <a:t>qualsevol</a:t>
            </a:r>
            <a:r>
              <a:rPr lang="es-ES" dirty="0"/>
              <a:t> </a:t>
            </a:r>
            <a:r>
              <a:rPr lang="es-ES" dirty="0" err="1"/>
              <a:t>dubte</a:t>
            </a:r>
            <a:r>
              <a:rPr lang="es-ES" dirty="0"/>
              <a:t>, </a:t>
            </a:r>
            <a:r>
              <a:rPr lang="es-ES" dirty="0" err="1"/>
              <a:t>pots</a:t>
            </a:r>
            <a:r>
              <a:rPr lang="es-ES" dirty="0"/>
              <a:t> contactar </a:t>
            </a:r>
            <a:r>
              <a:rPr lang="es-ES" dirty="0" err="1"/>
              <a:t>amb</a:t>
            </a:r>
            <a:r>
              <a:rPr lang="es-ES" dirty="0"/>
              <a:t>: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SOLICITANTES.FPU@universidades.gob.es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s-E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Informació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d’interés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: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Codigos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isced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 (UPF i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altres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)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3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6BCE8-95E0-45D0-9597-BF481E422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812"/>
            <a:ext cx="10515600" cy="1325563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C00000"/>
                </a:solidFill>
              </a:rPr>
              <a:t>ÚLTIM PAS CONFIRMAR i REGISTRAR SOL·LICITUD:</a:t>
            </a:r>
            <a:br>
              <a:rPr lang="es-ES" sz="2000" b="1" dirty="0"/>
            </a:b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haurà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ser signada per la persona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sol·licitant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mitjançant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algun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següents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sistemes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DNI-e,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certificat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electrònic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Confirmar i registrar (Figura 3). En cas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contrari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romandrà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estat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d'Esborrany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i no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serà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tinguda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compte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procés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selección.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0DC523E-7CAE-4753-AE3E-2029E9BE902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6883" t="16489" r="6789" b="5053"/>
          <a:stretch/>
        </p:blipFill>
        <p:spPr bwMode="auto">
          <a:xfrm>
            <a:off x="1840165" y="1791478"/>
            <a:ext cx="7462455" cy="4432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629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DB44A-C6FE-4054-A616-B77249E2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C00000"/>
                </a:solidFill>
              </a:rPr>
              <a:t>Recomanacions</a:t>
            </a:r>
            <a:r>
              <a:rPr lang="es-ES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6F4B2D-6337-4BD5-917D-70FE85F12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Mirar la guía:</a:t>
            </a:r>
          </a:p>
          <a:p>
            <a:pPr marL="0" indent="0">
              <a:buNone/>
            </a:pPr>
            <a:br>
              <a:rPr lang="es-ES" dirty="0"/>
            </a:br>
            <a:endParaRPr lang="es-E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48864A-B8F8-4AD9-8FC8-CD05036C5809}"/>
              </a:ext>
            </a:extLst>
          </p:cNvPr>
          <p:cNvPicPr/>
          <p:nvPr/>
        </p:nvPicPr>
        <p:blipFill rotWithShape="1">
          <a:blip r:embed="rId2"/>
          <a:srcRect l="24272" t="16555" r="24787" b="7692"/>
          <a:stretch/>
        </p:blipFill>
        <p:spPr bwMode="auto">
          <a:xfrm>
            <a:off x="6634065" y="1913255"/>
            <a:ext cx="4090155" cy="417963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544A44-89C6-4964-830A-49F20C1029D3}"/>
              </a:ext>
            </a:extLst>
          </p:cNvPr>
          <p:cNvPicPr/>
          <p:nvPr/>
        </p:nvPicPr>
        <p:blipFill rotWithShape="1">
          <a:blip r:embed="rId3"/>
          <a:srcRect l="13405" t="11539" r="15475"/>
          <a:stretch/>
        </p:blipFill>
        <p:spPr bwMode="auto">
          <a:xfrm>
            <a:off x="1036320" y="2285444"/>
            <a:ext cx="4289670" cy="343525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4835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4C103-EF7D-4870-B938-AF74EF77C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33" y="351917"/>
            <a:ext cx="9334344" cy="583627"/>
          </a:xfrm>
        </p:spPr>
        <p:txBody>
          <a:bodyPr>
            <a:normAutofit fontScale="90000"/>
          </a:bodyPr>
          <a:lstStyle/>
          <a:p>
            <a:r>
              <a:rPr lang="es-ES" dirty="0"/>
              <a:t>Breu </a:t>
            </a:r>
            <a:r>
              <a:rPr lang="es-ES" dirty="0" err="1"/>
              <a:t>explicació</a:t>
            </a:r>
            <a:r>
              <a:rPr lang="es-ES" dirty="0"/>
              <a:t> resta </a:t>
            </a:r>
            <a:r>
              <a:rPr lang="es-ES" dirty="0" err="1"/>
              <a:t>ajudes</a:t>
            </a:r>
            <a:r>
              <a:rPr lang="es-ES" dirty="0"/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5E9AE0-9460-4EFC-B6D9-33026EE0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" y="1045029"/>
            <a:ext cx="10267717" cy="494274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" sz="56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Ajuts</a:t>
            </a:r>
            <a:r>
              <a:rPr lang="es-ES" sz="5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a la </a:t>
            </a:r>
            <a:r>
              <a:rPr lang="es-ES" sz="56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contractació</a:t>
            </a:r>
            <a:r>
              <a:rPr lang="es-ES" sz="5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personal investigador predoctoral en </a:t>
            </a:r>
            <a:r>
              <a:rPr lang="es-ES" sz="56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formació</a:t>
            </a:r>
            <a:r>
              <a:rPr lang="es-ES" sz="5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(FI</a:t>
            </a:r>
            <a:r>
              <a:rPr lang="es-ES" sz="5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es-ES" sz="4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Durada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ajut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anys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L’avaluació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candidats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es dura 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terme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d’acord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criteris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aprovats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comissió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Recerca. Tota la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documentació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esta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penjada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nostra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web. Termini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sol·licituds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setembre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-octubre.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Incorporació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maig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juliol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S’avalua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candidat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màster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), el director de tesis i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recerca.</a:t>
            </a:r>
          </a:p>
          <a:p>
            <a:pPr marL="0" indent="0">
              <a:buNone/>
            </a:pP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Requisits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candidats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- No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haver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gaudit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anteriorment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ajut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FI ni de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FISDUR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. Ni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haver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gaudit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de 6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mesos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altre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contracte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específic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de personal investigador predoctoral en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formació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- Nota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mitjana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d'expedient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acadèmic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estudis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igual o superior 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a 6,50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(escala del 0 al 10).</a:t>
            </a:r>
            <a:b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Haver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finalitzat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estudis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que et donen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accés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doctorat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entre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 l'1 de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de 2021 i la data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d'incorporació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d'incorporar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-se 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l'entitat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d'adscripció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i iniciar el contracte predoctoral, has de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tenir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un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mínim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300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crèdits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ECTS).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5600" b="1" dirty="0" err="1"/>
              <a:t>Requisits</a:t>
            </a:r>
            <a:r>
              <a:rPr lang="es-ES" sz="5600" b="1" dirty="0"/>
              <a:t> </a:t>
            </a:r>
            <a:r>
              <a:rPr lang="es-ES" sz="5600" b="1" dirty="0" err="1"/>
              <a:t>directors</a:t>
            </a:r>
            <a:r>
              <a:rPr lang="es-ES" sz="5600" b="1" dirty="0"/>
              <a:t> de </a:t>
            </a:r>
            <a:r>
              <a:rPr lang="es-ES" sz="5600" b="1" dirty="0" err="1"/>
              <a:t>tesi</a:t>
            </a:r>
            <a:r>
              <a:rPr lang="es-ES" sz="5600" b="1" dirty="0"/>
              <a:t>:</a:t>
            </a:r>
            <a:br>
              <a:rPr lang="es-ES" sz="5600" b="1" dirty="0"/>
            </a:br>
            <a:r>
              <a:rPr lang="es-ES" sz="5600" dirty="0"/>
              <a:t>- </a:t>
            </a:r>
            <a:r>
              <a:rPr lang="es-ES" sz="6400" dirty="0" err="1"/>
              <a:t>Tenir</a:t>
            </a:r>
            <a:r>
              <a:rPr lang="es-ES" sz="6400" dirty="0"/>
              <a:t> una </a:t>
            </a:r>
            <a:r>
              <a:rPr lang="es-ES" sz="6400" dirty="0" err="1"/>
              <a:t>vinculació</a:t>
            </a:r>
            <a:r>
              <a:rPr lang="es-ES" sz="6400" dirty="0"/>
              <a:t> </a:t>
            </a:r>
            <a:r>
              <a:rPr lang="es-ES" sz="6400" dirty="0" err="1"/>
              <a:t>estatutària</a:t>
            </a:r>
            <a:r>
              <a:rPr lang="es-ES" sz="6400" dirty="0"/>
              <a:t> o laboral </a:t>
            </a:r>
            <a:r>
              <a:rPr lang="es-ES" sz="6400" dirty="0" err="1"/>
              <a:t>amb</a:t>
            </a:r>
            <a:r>
              <a:rPr lang="es-ES" sz="6400" dirty="0"/>
              <a:t> </a:t>
            </a:r>
            <a:r>
              <a:rPr lang="es-ES" sz="6400" dirty="0" err="1"/>
              <a:t>l'entitat</a:t>
            </a:r>
            <a:r>
              <a:rPr lang="es-ES" sz="6400" dirty="0"/>
              <a:t> </a:t>
            </a:r>
            <a:r>
              <a:rPr lang="es-ES" sz="6400" dirty="0" err="1"/>
              <a:t>d'adscripció</a:t>
            </a:r>
            <a:r>
              <a:rPr lang="es-ES" sz="6400" dirty="0"/>
              <a:t> de </a:t>
            </a:r>
            <a:r>
              <a:rPr lang="es-ES" sz="6400" dirty="0" err="1"/>
              <a:t>l'ajut</a:t>
            </a:r>
            <a:r>
              <a:rPr lang="es-ES" sz="6400" dirty="0"/>
              <a:t> que </a:t>
            </a:r>
            <a:r>
              <a:rPr lang="es-ES" sz="6400" dirty="0" err="1"/>
              <a:t>garanteixi</a:t>
            </a:r>
            <a:r>
              <a:rPr lang="es-ES" sz="6400" dirty="0"/>
              <a:t> la </a:t>
            </a:r>
            <a:r>
              <a:rPr lang="es-ES" sz="6400" dirty="0" err="1"/>
              <a:t>supervisió</a:t>
            </a:r>
            <a:r>
              <a:rPr lang="es-ES" sz="6400" dirty="0"/>
              <a:t> i </a:t>
            </a:r>
            <a:r>
              <a:rPr lang="es-ES" sz="6400" dirty="0" err="1"/>
              <a:t>seguiment</a:t>
            </a:r>
            <a:r>
              <a:rPr lang="es-ES" sz="6400" dirty="0"/>
              <a:t> de la </a:t>
            </a:r>
            <a:r>
              <a:rPr lang="es-ES" sz="6400" dirty="0" err="1"/>
              <a:t>tesi</a:t>
            </a:r>
            <a:r>
              <a:rPr lang="es-ES" sz="6400" dirty="0"/>
              <a:t> doctoral de la persona candidata.</a:t>
            </a:r>
            <a:br>
              <a:rPr lang="es-ES" sz="6400" dirty="0"/>
            </a:br>
            <a:r>
              <a:rPr lang="es-ES" sz="6400" dirty="0"/>
              <a:t>- Ser </a:t>
            </a:r>
            <a:r>
              <a:rPr lang="es-ES" sz="6400" dirty="0" err="1"/>
              <a:t>investigadors</a:t>
            </a:r>
            <a:r>
              <a:rPr lang="es-ES" sz="6400" dirty="0"/>
              <a:t> </a:t>
            </a:r>
            <a:r>
              <a:rPr lang="es-ES" sz="6400" dirty="0" err="1"/>
              <a:t>principals</a:t>
            </a:r>
            <a:r>
              <a:rPr lang="es-ES" sz="6400" dirty="0"/>
              <a:t> o </a:t>
            </a:r>
            <a:r>
              <a:rPr lang="es-ES" sz="6400" dirty="0" err="1"/>
              <a:t>membres</a:t>
            </a:r>
            <a:r>
              <a:rPr lang="es-ES" sz="6400" dirty="0"/>
              <a:t> del </a:t>
            </a:r>
            <a:r>
              <a:rPr lang="es-ES" sz="6400" dirty="0" err="1"/>
              <a:t>projecte</a:t>
            </a:r>
            <a:r>
              <a:rPr lang="es-ES" sz="6400" dirty="0"/>
              <a:t> de recerca o un </a:t>
            </a:r>
            <a:r>
              <a:rPr lang="es-ES" sz="6400" dirty="0" err="1"/>
              <a:t>conveni</a:t>
            </a:r>
            <a:r>
              <a:rPr lang="es-ES" sz="6400" dirty="0"/>
              <a:t> de recerca o de </a:t>
            </a:r>
            <a:r>
              <a:rPr lang="es-ES" sz="6400" dirty="0" err="1"/>
              <a:t>transferència</a:t>
            </a:r>
            <a:r>
              <a:rPr lang="es-ES" sz="6400" dirty="0"/>
              <a:t>. El contractes o </a:t>
            </a:r>
            <a:r>
              <a:rPr lang="es-ES" sz="6400" dirty="0" err="1"/>
              <a:t>conveni</a:t>
            </a:r>
            <a:r>
              <a:rPr lang="es-ES" sz="6400" dirty="0"/>
              <a:t> ha de </a:t>
            </a:r>
            <a:r>
              <a:rPr lang="es-ES" sz="6400" dirty="0" err="1"/>
              <a:t>tenir</a:t>
            </a:r>
            <a:r>
              <a:rPr lang="es-ES" sz="6400" dirty="0"/>
              <a:t> un valor </a:t>
            </a:r>
            <a:r>
              <a:rPr lang="es-ES" sz="6400" dirty="0" err="1"/>
              <a:t>mínim</a:t>
            </a:r>
            <a:r>
              <a:rPr lang="es-ES" sz="6400" dirty="0"/>
              <a:t> de 24.000 € i estar </a:t>
            </a:r>
            <a:r>
              <a:rPr lang="es-ES" sz="6400" dirty="0" err="1"/>
              <a:t>vigents</a:t>
            </a:r>
            <a:r>
              <a:rPr lang="es-ES" sz="6400" dirty="0"/>
              <a:t> o </a:t>
            </a:r>
            <a:r>
              <a:rPr lang="es-ES" sz="6400" dirty="0" err="1"/>
              <a:t>concedits</a:t>
            </a:r>
            <a:r>
              <a:rPr lang="es-ES" sz="6400" dirty="0"/>
              <a:t> en el </a:t>
            </a:r>
            <a:r>
              <a:rPr lang="es-ES" sz="6400" dirty="0" err="1"/>
              <a:t>moment</a:t>
            </a:r>
            <a:r>
              <a:rPr lang="es-ES" sz="6400" dirty="0"/>
              <a:t> de presentar la </a:t>
            </a:r>
            <a:r>
              <a:rPr lang="es-ES" sz="6400" dirty="0" err="1"/>
              <a:t>sol·licitud</a:t>
            </a:r>
            <a:r>
              <a:rPr lang="es-ES" sz="6400" dirty="0"/>
              <a:t>.</a:t>
            </a:r>
            <a:br>
              <a:rPr lang="es-ES" sz="6400" dirty="0"/>
            </a:br>
            <a:r>
              <a:rPr lang="es-ES" sz="6400" dirty="0"/>
              <a:t>- Formar </a:t>
            </a:r>
            <a:r>
              <a:rPr lang="es-ES" sz="6400" dirty="0" err="1"/>
              <a:t>part</a:t>
            </a:r>
            <a:r>
              <a:rPr lang="es-ES" sz="6400" dirty="0"/>
              <a:t> </a:t>
            </a:r>
            <a:r>
              <a:rPr lang="es-ES" sz="6400" dirty="0" err="1"/>
              <a:t>d'un</a:t>
            </a:r>
            <a:r>
              <a:rPr lang="es-ES" sz="6400" dirty="0"/>
              <a:t> </a:t>
            </a:r>
            <a:r>
              <a:rPr lang="es-ES" sz="6400" dirty="0" err="1"/>
              <a:t>grup</a:t>
            </a:r>
            <a:r>
              <a:rPr lang="es-ES" sz="6400" dirty="0"/>
              <a:t> de recerca </a:t>
            </a:r>
            <a:r>
              <a:rPr lang="es-ES" sz="6400" dirty="0" err="1"/>
              <a:t>reconegut</a:t>
            </a:r>
            <a:r>
              <a:rPr lang="es-ES" sz="6400" dirty="0"/>
              <a:t> (SGR-Cat 2021).</a:t>
            </a:r>
            <a:br>
              <a:rPr lang="es-ES" sz="6400" dirty="0"/>
            </a:br>
            <a:r>
              <a:rPr lang="es-ES" sz="6400" dirty="0"/>
              <a:t>- Constar </a:t>
            </a:r>
            <a:r>
              <a:rPr lang="es-ES" sz="6400" dirty="0" err="1"/>
              <a:t>com</a:t>
            </a:r>
            <a:r>
              <a:rPr lang="es-ES" sz="6400" dirty="0"/>
              <a:t> a director o directora de la </a:t>
            </a:r>
            <a:r>
              <a:rPr lang="es-ES" sz="6400" dirty="0" err="1"/>
              <a:t>tesi</a:t>
            </a:r>
            <a:r>
              <a:rPr lang="es-ES" sz="6400" dirty="0"/>
              <a:t> en una única </a:t>
            </a:r>
            <a:r>
              <a:rPr lang="es-ES" sz="6400" dirty="0" err="1"/>
              <a:t>sol·licitud</a:t>
            </a:r>
            <a:r>
              <a:rPr lang="es-ES" sz="6400" dirty="0"/>
              <a:t>.</a:t>
            </a:r>
            <a:br>
              <a:rPr lang="es-ES" sz="6400" dirty="0"/>
            </a:br>
            <a:br>
              <a:rPr lang="es-ES" sz="5600" i="1" dirty="0">
                <a:solidFill>
                  <a:srgbClr val="C00000"/>
                </a:solidFill>
              </a:rPr>
            </a:br>
            <a:r>
              <a:rPr lang="es-ES" sz="5600" i="1" dirty="0">
                <a:solidFill>
                  <a:srgbClr val="C00000"/>
                </a:solidFill>
              </a:rPr>
              <a:t>Es considera que no </a:t>
            </a:r>
            <a:r>
              <a:rPr lang="es-ES" sz="5600" i="1" dirty="0" err="1">
                <a:solidFill>
                  <a:srgbClr val="C00000"/>
                </a:solidFill>
              </a:rPr>
              <a:t>compleixen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aquest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requisit</a:t>
            </a:r>
            <a:r>
              <a:rPr lang="es-ES" sz="5600" i="1" dirty="0">
                <a:solidFill>
                  <a:srgbClr val="C00000"/>
                </a:solidFill>
              </a:rPr>
              <a:t> el personal </a:t>
            </a:r>
            <a:r>
              <a:rPr lang="es-ES" sz="5600" i="1" dirty="0" err="1">
                <a:solidFill>
                  <a:srgbClr val="C00000"/>
                </a:solidFill>
              </a:rPr>
              <a:t>amb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dedicació</a:t>
            </a:r>
            <a:r>
              <a:rPr lang="es-ES" sz="5600" i="1" dirty="0">
                <a:solidFill>
                  <a:srgbClr val="C00000"/>
                </a:solidFill>
              </a:rPr>
              <a:t> a </a:t>
            </a:r>
            <a:r>
              <a:rPr lang="es-ES" sz="5600" i="1" dirty="0" err="1">
                <a:solidFill>
                  <a:srgbClr val="C00000"/>
                </a:solidFill>
              </a:rPr>
              <a:t>temps</a:t>
            </a:r>
            <a:r>
              <a:rPr lang="es-ES" sz="5600" i="1" dirty="0">
                <a:solidFill>
                  <a:srgbClr val="C00000"/>
                </a:solidFill>
              </a:rPr>
              <a:t> parcial, el personal en </a:t>
            </a:r>
            <a:r>
              <a:rPr lang="es-ES" sz="5600" i="1" dirty="0" err="1">
                <a:solidFill>
                  <a:srgbClr val="C00000"/>
                </a:solidFill>
              </a:rPr>
              <a:t>situació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d'excedència</a:t>
            </a:r>
            <a:r>
              <a:rPr lang="es-ES" sz="5600" i="1" dirty="0">
                <a:solidFill>
                  <a:srgbClr val="C00000"/>
                </a:solidFill>
              </a:rPr>
              <a:t>, el </a:t>
            </a:r>
            <a:r>
              <a:rPr lang="es-ES" sz="5600" i="1" dirty="0" err="1">
                <a:solidFill>
                  <a:srgbClr val="C00000"/>
                </a:solidFill>
              </a:rPr>
              <a:t>professorat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visitant</a:t>
            </a:r>
            <a:r>
              <a:rPr lang="es-ES" sz="5600" i="1" dirty="0">
                <a:solidFill>
                  <a:srgbClr val="C00000"/>
                </a:solidFill>
              </a:rPr>
              <a:t> i el </a:t>
            </a:r>
            <a:r>
              <a:rPr lang="es-ES" sz="5600" i="1" dirty="0" err="1">
                <a:solidFill>
                  <a:srgbClr val="C00000"/>
                </a:solidFill>
              </a:rPr>
              <a:t>professorat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emèrit</a:t>
            </a:r>
            <a:r>
              <a:rPr lang="es-ES" sz="5600" i="1" dirty="0">
                <a:solidFill>
                  <a:srgbClr val="C00000"/>
                </a:solidFill>
              </a:rPr>
              <a:t>.</a:t>
            </a:r>
            <a:br>
              <a:rPr lang="es-ES" sz="5600" i="1" dirty="0">
                <a:solidFill>
                  <a:srgbClr val="C00000"/>
                </a:solidFill>
              </a:rPr>
            </a:br>
            <a:br>
              <a:rPr lang="es-ES" sz="5600" i="1" dirty="0">
                <a:solidFill>
                  <a:srgbClr val="C00000"/>
                </a:solidFill>
              </a:rPr>
            </a:br>
            <a:r>
              <a:rPr lang="es-ES" sz="5600" i="1" dirty="0">
                <a:solidFill>
                  <a:srgbClr val="C00000"/>
                </a:solidFill>
              </a:rPr>
              <a:t>No es consideren </a:t>
            </a:r>
            <a:r>
              <a:rPr lang="es-ES" sz="5600" i="1" dirty="0" err="1">
                <a:solidFill>
                  <a:srgbClr val="C00000"/>
                </a:solidFill>
              </a:rPr>
              <a:t>projectes</a:t>
            </a:r>
            <a:r>
              <a:rPr lang="es-ES" sz="5600" i="1" dirty="0">
                <a:solidFill>
                  <a:srgbClr val="C00000"/>
                </a:solidFill>
              </a:rPr>
              <a:t> de recerca </a:t>
            </a:r>
            <a:r>
              <a:rPr lang="es-ES" sz="5600" i="1" dirty="0" err="1">
                <a:solidFill>
                  <a:srgbClr val="C00000"/>
                </a:solidFill>
              </a:rPr>
              <a:t>competitius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aquells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ajuts</a:t>
            </a:r>
            <a:r>
              <a:rPr lang="es-ES" sz="5600" i="1" dirty="0">
                <a:solidFill>
                  <a:srgbClr val="C00000"/>
                </a:solidFill>
              </a:rPr>
              <a:t> que </a:t>
            </a:r>
            <a:r>
              <a:rPr lang="es-ES" sz="5600" i="1" dirty="0" err="1">
                <a:solidFill>
                  <a:srgbClr val="C00000"/>
                </a:solidFill>
              </a:rPr>
              <a:t>tenen</a:t>
            </a:r>
            <a:r>
              <a:rPr lang="es-ES" sz="5600" i="1" dirty="0">
                <a:solidFill>
                  <a:srgbClr val="C00000"/>
                </a:solidFill>
              </a:rPr>
              <a:t> per </a:t>
            </a:r>
            <a:r>
              <a:rPr lang="es-ES" sz="5600" i="1" dirty="0" err="1">
                <a:solidFill>
                  <a:srgbClr val="C00000"/>
                </a:solidFill>
              </a:rPr>
              <a:t>objecte</a:t>
            </a:r>
            <a:r>
              <a:rPr lang="es-ES" sz="5600" i="1" dirty="0">
                <a:solidFill>
                  <a:srgbClr val="C00000"/>
                </a:solidFill>
              </a:rPr>
              <a:t> la </a:t>
            </a:r>
            <a:r>
              <a:rPr lang="es-ES" sz="5600" i="1" dirty="0" err="1">
                <a:solidFill>
                  <a:srgbClr val="C00000"/>
                </a:solidFill>
              </a:rPr>
              <a:t>incorporació</a:t>
            </a:r>
            <a:r>
              <a:rPr lang="es-ES" sz="5600" i="1" dirty="0">
                <a:solidFill>
                  <a:srgbClr val="C00000"/>
                </a:solidFill>
              </a:rPr>
              <a:t> de personal investigador (Ramon y Cajal, </a:t>
            </a:r>
            <a:r>
              <a:rPr lang="es-ES" sz="5600" i="1" dirty="0" err="1">
                <a:solidFill>
                  <a:srgbClr val="C00000"/>
                </a:solidFill>
              </a:rPr>
              <a:t>Beatriu</a:t>
            </a:r>
            <a:r>
              <a:rPr lang="es-ES" sz="5600" i="1" dirty="0">
                <a:solidFill>
                  <a:srgbClr val="C00000"/>
                </a:solidFill>
              </a:rPr>
              <a:t> de Pinós, Marie Curie, etc.), ni </a:t>
            </a:r>
            <a:r>
              <a:rPr lang="es-ES" sz="5600" i="1" dirty="0" err="1">
                <a:solidFill>
                  <a:srgbClr val="C00000"/>
                </a:solidFill>
              </a:rPr>
              <a:t>tampoc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els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ajuts</a:t>
            </a:r>
            <a:r>
              <a:rPr lang="es-ES" sz="5600" i="1" dirty="0">
                <a:solidFill>
                  <a:srgbClr val="C00000"/>
                </a:solidFill>
              </a:rPr>
              <a:t> de </a:t>
            </a:r>
            <a:r>
              <a:rPr lang="es-ES" sz="5600" i="1" dirty="0" err="1">
                <a:solidFill>
                  <a:srgbClr val="C00000"/>
                </a:solidFill>
              </a:rPr>
              <a:t>suport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als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grups</a:t>
            </a:r>
            <a:r>
              <a:rPr lang="es-ES" sz="5600" i="1" dirty="0">
                <a:solidFill>
                  <a:srgbClr val="C00000"/>
                </a:solidFill>
              </a:rPr>
              <a:t> de recerca </a:t>
            </a:r>
            <a:r>
              <a:rPr lang="es-ES" sz="5600" i="1" dirty="0" err="1">
                <a:solidFill>
                  <a:srgbClr val="C00000"/>
                </a:solidFill>
              </a:rPr>
              <a:t>reconeguts</a:t>
            </a:r>
            <a:r>
              <a:rPr lang="es-ES" sz="5600" i="1" dirty="0">
                <a:solidFill>
                  <a:srgbClr val="C00000"/>
                </a:solidFill>
              </a:rPr>
              <a:t> per la Generalitat de Catalunya (SGR)</a:t>
            </a:r>
          </a:p>
          <a:p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358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29634-D3EC-482A-9113-1A7CFA0C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82" y="298580"/>
            <a:ext cx="10058400" cy="1065556"/>
          </a:xfrm>
        </p:spPr>
        <p:txBody>
          <a:bodyPr/>
          <a:lstStyle/>
          <a:p>
            <a:r>
              <a:rPr lang="es-ES" dirty="0" err="1">
                <a:solidFill>
                  <a:srgbClr val="C00000"/>
                </a:solidFill>
              </a:rPr>
              <a:t>Ajudes</a:t>
            </a:r>
            <a:r>
              <a:rPr lang="es-ES" dirty="0">
                <a:solidFill>
                  <a:srgbClr val="C00000"/>
                </a:solidFill>
              </a:rPr>
              <a:t> FI /FISDUR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C02C0A-C9F4-4F67-B505-43C07B3C8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err="1"/>
              <a:t>Dotació</a:t>
            </a:r>
            <a:r>
              <a:rPr lang="es-ES" b="1" dirty="0"/>
              <a:t>: </a:t>
            </a:r>
            <a:r>
              <a:rPr lang="es-ES" dirty="0"/>
              <a:t>primera i la </a:t>
            </a:r>
            <a:r>
              <a:rPr lang="es-ES" dirty="0" err="1"/>
              <a:t>segona</a:t>
            </a:r>
            <a:r>
              <a:rPr lang="es-ES" dirty="0"/>
              <a:t> </a:t>
            </a:r>
            <a:r>
              <a:rPr lang="es-ES" dirty="0" err="1"/>
              <a:t>anualitats</a:t>
            </a:r>
            <a:r>
              <a:rPr lang="es-ES" dirty="0"/>
              <a:t> de </a:t>
            </a:r>
            <a:r>
              <a:rPr lang="es-ES" dirty="0" err="1"/>
              <a:t>l'ajut</a:t>
            </a:r>
            <a:r>
              <a:rPr lang="es-ES" dirty="0"/>
              <a:t> </a:t>
            </a:r>
            <a:r>
              <a:rPr lang="es-ES" dirty="0" err="1"/>
              <a:t>ascendeix</a:t>
            </a:r>
            <a:r>
              <a:rPr lang="es-ES" dirty="0"/>
              <a:t> a 22.590,67 euros per persona investigadora contractada, </a:t>
            </a:r>
            <a:r>
              <a:rPr lang="es-ES" dirty="0" err="1"/>
              <a:t>amb</a:t>
            </a:r>
            <a:r>
              <a:rPr lang="es-ES" dirty="0"/>
              <a:t> un </a:t>
            </a:r>
            <a:r>
              <a:rPr lang="es-ES" dirty="0" err="1"/>
              <a:t>mòdul</a:t>
            </a:r>
            <a:r>
              <a:rPr lang="es-ES" dirty="0"/>
              <a:t> mensual de 1.882,56 euros </a:t>
            </a:r>
            <a:r>
              <a:rPr lang="es-ES" dirty="0" err="1"/>
              <a:t>bruts</a:t>
            </a:r>
            <a:r>
              <a:rPr lang="es-ES" dirty="0"/>
              <a:t> </a:t>
            </a:r>
            <a:r>
              <a:rPr lang="es-ES" dirty="0" err="1"/>
              <a:t>mensuals</a:t>
            </a:r>
            <a:r>
              <a:rPr lang="es-ES" dirty="0"/>
              <a:t>.</a:t>
            </a:r>
          </a:p>
          <a:p>
            <a:r>
              <a:rPr lang="es-ES" dirty="0"/>
              <a:t>Per a la tercera </a:t>
            </a:r>
            <a:r>
              <a:rPr lang="es-ES" dirty="0" err="1"/>
              <a:t>anualitat</a:t>
            </a:r>
            <a:r>
              <a:rPr lang="es-ES" dirty="0"/>
              <a:t> de </a:t>
            </a:r>
            <a:r>
              <a:rPr lang="es-ES" dirty="0" err="1"/>
              <a:t>l'ajut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de 23.956,66 euros per persona investigadora contractada, </a:t>
            </a:r>
            <a:r>
              <a:rPr lang="es-ES" dirty="0" err="1"/>
              <a:t>amb</a:t>
            </a:r>
            <a:r>
              <a:rPr lang="es-ES" dirty="0"/>
              <a:t> un </a:t>
            </a:r>
            <a:r>
              <a:rPr lang="es-ES" dirty="0" err="1"/>
              <a:t>mòdul</a:t>
            </a:r>
            <a:r>
              <a:rPr lang="es-ES" dirty="0"/>
              <a:t> mensual de 1.996,39 euros </a:t>
            </a:r>
            <a:r>
              <a:rPr lang="es-ES" dirty="0" err="1"/>
              <a:t>bruts</a:t>
            </a:r>
            <a:r>
              <a:rPr lang="es-ES" dirty="0"/>
              <a:t> </a:t>
            </a:r>
            <a:r>
              <a:rPr lang="es-ES" dirty="0" err="1"/>
              <a:t>mensuals</a:t>
            </a:r>
            <a:endParaRPr lang="es-ES" dirty="0"/>
          </a:p>
          <a:p>
            <a:r>
              <a:rPr lang="es-ES" dirty="0"/>
              <a:t>El </a:t>
            </a:r>
            <a:r>
              <a:rPr lang="es-ES" dirty="0" err="1"/>
              <a:t>mòdul</a:t>
            </a:r>
            <a:r>
              <a:rPr lang="es-ES" dirty="0"/>
              <a:t> anual per a la </a:t>
            </a:r>
            <a:r>
              <a:rPr lang="es-ES" dirty="0" err="1"/>
              <a:t>quarta</a:t>
            </a:r>
            <a:r>
              <a:rPr lang="es-ES" dirty="0"/>
              <a:t> i la </a:t>
            </a:r>
            <a:r>
              <a:rPr lang="es-ES" dirty="0" err="1"/>
              <a:t>cinquena</a:t>
            </a:r>
            <a:r>
              <a:rPr lang="es-ES" dirty="0"/>
              <a:t> </a:t>
            </a:r>
            <a:r>
              <a:rPr lang="es-ES" dirty="0" err="1"/>
              <a:t>anualitats</a:t>
            </a:r>
            <a:r>
              <a:rPr lang="es-ES" dirty="0"/>
              <a:t> de </a:t>
            </a:r>
            <a:r>
              <a:rPr lang="es-ES" dirty="0" err="1"/>
              <a:t>l'ajut</a:t>
            </a:r>
            <a:r>
              <a:rPr lang="es-ES" dirty="0"/>
              <a:t> </a:t>
            </a:r>
            <a:r>
              <a:rPr lang="es-ES" dirty="0" err="1"/>
              <a:t>s'aplica</a:t>
            </a:r>
            <a:r>
              <a:rPr lang="es-ES" dirty="0"/>
              <a:t> per a les </a:t>
            </a:r>
            <a:r>
              <a:rPr lang="es-ES" dirty="0" err="1"/>
              <a:t>contractacions</a:t>
            </a:r>
            <a:r>
              <a:rPr lang="es-ES" dirty="0"/>
              <a:t> de les persones </a:t>
            </a:r>
            <a:r>
              <a:rPr lang="es-ES" u="sng" dirty="0" err="1"/>
              <a:t>amb</a:t>
            </a:r>
            <a:r>
              <a:rPr lang="es-ES" u="sng" dirty="0"/>
              <a:t> </a:t>
            </a:r>
            <a:r>
              <a:rPr lang="es-ES" u="sng" dirty="0" err="1"/>
              <a:t>discapacitat</a:t>
            </a:r>
            <a:r>
              <a:rPr lang="es-ES" u="sng" dirty="0"/>
              <a:t>, </a:t>
            </a:r>
            <a:r>
              <a:rPr lang="es-ES" dirty="0" err="1"/>
              <a:t>és</a:t>
            </a:r>
            <a:r>
              <a:rPr lang="es-ES" dirty="0"/>
              <a:t> de 29.493,97 euros per persona investigadora contractada, </a:t>
            </a:r>
            <a:r>
              <a:rPr lang="es-ES" dirty="0" err="1"/>
              <a:t>amb</a:t>
            </a:r>
            <a:r>
              <a:rPr lang="es-ES" dirty="0"/>
              <a:t> un </a:t>
            </a:r>
            <a:r>
              <a:rPr lang="es-ES" dirty="0" err="1"/>
              <a:t>mòdul</a:t>
            </a:r>
            <a:r>
              <a:rPr lang="es-ES" dirty="0"/>
              <a:t> mensual de 2.457,83 euros </a:t>
            </a:r>
            <a:r>
              <a:rPr lang="es-ES" dirty="0" err="1"/>
              <a:t>bruts</a:t>
            </a:r>
            <a:r>
              <a:rPr lang="es-ES" dirty="0"/>
              <a:t> </a:t>
            </a:r>
            <a:r>
              <a:rPr lang="es-ES" dirty="0" err="1"/>
              <a:t>mensuals</a:t>
            </a:r>
            <a:r>
              <a:rPr lang="es-ES" dirty="0"/>
              <a:t>.</a:t>
            </a:r>
          </a:p>
          <a:p>
            <a:r>
              <a:rPr lang="es-ES" b="1" dirty="0" err="1"/>
              <a:t>Ajut</a:t>
            </a:r>
            <a:r>
              <a:rPr lang="es-ES" b="1" dirty="0"/>
              <a:t> </a:t>
            </a:r>
            <a:r>
              <a:rPr lang="es-ES" b="1" dirty="0" err="1"/>
              <a:t>complementari</a:t>
            </a:r>
            <a:r>
              <a:rPr lang="es-ES" b="1" dirty="0"/>
              <a:t>: </a:t>
            </a:r>
            <a:r>
              <a:rPr lang="es-ES" dirty="0"/>
              <a:t>per al </a:t>
            </a:r>
            <a:r>
              <a:rPr lang="es-ES" dirty="0" err="1"/>
              <a:t>finançament</a:t>
            </a:r>
            <a:r>
              <a:rPr lang="es-ES" dirty="0"/>
              <a:t> </a:t>
            </a:r>
            <a:r>
              <a:rPr lang="es-ES" dirty="0" err="1"/>
              <a:t>d'estades</a:t>
            </a:r>
            <a:r>
              <a:rPr lang="es-ES" dirty="0"/>
              <a:t> de recerca i </a:t>
            </a:r>
            <a:r>
              <a:rPr lang="es-ES" dirty="0" err="1"/>
              <a:t>altres</a:t>
            </a:r>
            <a:r>
              <a:rPr lang="es-ES" dirty="0"/>
              <a:t> </a:t>
            </a:r>
            <a:r>
              <a:rPr lang="es-ES" dirty="0" err="1"/>
              <a:t>activitats</a:t>
            </a:r>
            <a:r>
              <a:rPr lang="es-ES" dirty="0"/>
              <a:t> </a:t>
            </a:r>
            <a:r>
              <a:rPr lang="es-ES" dirty="0" err="1"/>
              <a:t>formatives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un </a:t>
            </a:r>
            <a:r>
              <a:rPr lang="es-ES" dirty="0" err="1"/>
              <a:t>import</a:t>
            </a:r>
            <a:r>
              <a:rPr lang="es-ES" dirty="0"/>
              <a:t> de 3.000,00 euros per a la </a:t>
            </a:r>
            <a:r>
              <a:rPr lang="es-ES" dirty="0" err="1"/>
              <a:t>totalitat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tres </a:t>
            </a:r>
            <a:r>
              <a:rPr lang="es-ES" dirty="0" err="1"/>
              <a:t>anys</a:t>
            </a:r>
            <a:r>
              <a:rPr lang="es-ES" dirty="0"/>
              <a:t> </a:t>
            </a:r>
            <a:r>
              <a:rPr lang="es-ES" dirty="0" err="1"/>
              <a:t>d'ajut</a:t>
            </a:r>
            <a:r>
              <a:rPr lang="es-ES" dirty="0"/>
              <a:t>. Es </a:t>
            </a:r>
            <a:r>
              <a:rPr lang="es-ES" dirty="0" err="1"/>
              <a:t>demanen</a:t>
            </a:r>
            <a:r>
              <a:rPr lang="es-ES" dirty="0"/>
              <a:t> </a:t>
            </a:r>
            <a:r>
              <a:rPr lang="es-ES" dirty="0" err="1"/>
              <a:t>directament</a:t>
            </a:r>
            <a:r>
              <a:rPr lang="es-ES" dirty="0"/>
              <a:t> a </a:t>
            </a:r>
            <a:r>
              <a:rPr lang="es-ES" dirty="0" err="1"/>
              <a:t>l’AGAUR</a:t>
            </a:r>
            <a:r>
              <a:rPr lang="es-ES" dirty="0"/>
              <a:t> (</a:t>
            </a:r>
            <a:r>
              <a:rPr lang="es-ES" dirty="0" err="1"/>
              <a:t>els</a:t>
            </a:r>
            <a:r>
              <a:rPr lang="es-ES" dirty="0"/>
              <a:t> impresos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trobareu</a:t>
            </a:r>
            <a:r>
              <a:rPr lang="es-ES" dirty="0"/>
              <a:t> a la página web).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0433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01863-9424-43EE-BE6D-F8846318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rgbClr val="C00000"/>
                </a:solidFill>
              </a:rPr>
              <a:t>Sol·licituds</a:t>
            </a:r>
            <a:r>
              <a:rPr lang="es-ES" dirty="0">
                <a:solidFill>
                  <a:srgbClr val="C00000"/>
                </a:solidFill>
              </a:rPr>
              <a:t> FI: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332FC5-E022-4A67-8C20-C83BD8F9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054290"/>
            <a:ext cx="9950165" cy="5169228"/>
          </a:xfrm>
        </p:spPr>
        <p:txBody>
          <a:bodyPr>
            <a:normAutofit fontScale="25000" lnSpcReduction="20000"/>
          </a:bodyPr>
          <a:lstStyle/>
          <a:p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l'ha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presentar la persona candidata per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electrònica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a través de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 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l'apartat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Tràmits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del web de la Generalitat de Catalunya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L'imprès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normalitzat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consta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d'un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formulari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general en el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s'ha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d'adjuntar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següent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documentació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 Un 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document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annex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normalitzat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 que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inclou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breu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currículum de la persona candidata i un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resum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les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activitats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formatives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i de recerca que es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preveuen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assolir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durant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tres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anys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l'ajut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 El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projecte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recerca, contracte o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conveni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recerca del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forma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el director de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tesi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* 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necessiteu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confirmar les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dades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projecte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podeu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accedir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al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Formulari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per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sol·licitar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dades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i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document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de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concessió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del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Projecte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vigent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a la web del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servei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Recerca.</a:t>
            </a:r>
          </a:p>
          <a:p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c) 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Totes les persones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sol·licitants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han de presentar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expedients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acadèmics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estudis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llicenciatura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i de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màster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quals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consti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la data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d'obtenció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títol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i la nota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mitjana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d)  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IMPORTANT ESTRANGERS: 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eclaració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d'equivalències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.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  Per a mes información (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notamedia.uni@universidades.gob.es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 Si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escau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còpia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documentació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acreditativa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corresponent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a les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situacions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d'excepcionalitat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previstes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requisits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f)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Documentació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addicional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requerida per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l'entitat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(UPF): 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Tesis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Dirigides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pel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director de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tesi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 la 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nostra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pàgina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web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trobareu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documentació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que cal presentar i el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calendari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previst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Una vegada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tramesa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electrònicament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, la UPF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revisarà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sol·licituds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presentades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reclamarà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documentació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necessària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per elaborar la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priorització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d'acord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criteris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interns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UPF.</a:t>
            </a:r>
          </a:p>
          <a:p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Novetat</a:t>
            </a:r>
            <a:r>
              <a:rPr lang="es-ES" sz="4800" b="1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poden presentar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candidats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no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disposin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ETC’s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encara están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cursant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estudis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màster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presentar la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només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tindrà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nota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mitjana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estudis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de la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titulació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un 100%.</a:t>
            </a:r>
          </a:p>
          <a:p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561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DFEA4-2C21-46CA-9B74-EC9EE3C0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27723"/>
            <a:ext cx="10058400" cy="382587"/>
          </a:xfrm>
        </p:spPr>
        <p:txBody>
          <a:bodyPr>
            <a:normAutofit/>
          </a:bodyPr>
          <a:lstStyle/>
          <a:p>
            <a:r>
              <a:rPr lang="es-ES" sz="1600" dirty="0" err="1">
                <a:solidFill>
                  <a:srgbClr val="C00000"/>
                </a:solidFill>
              </a:rPr>
              <a:t>On</a:t>
            </a:r>
            <a:r>
              <a:rPr lang="es-ES" sz="1600" dirty="0">
                <a:solidFill>
                  <a:srgbClr val="C00000"/>
                </a:solidFill>
              </a:rPr>
              <a:t> es </a:t>
            </a:r>
            <a:r>
              <a:rPr lang="es-ES" sz="1600" dirty="0" err="1">
                <a:solidFill>
                  <a:srgbClr val="C00000"/>
                </a:solidFill>
              </a:rPr>
              <a:t>publicarà</a:t>
            </a:r>
            <a:r>
              <a:rPr lang="es-ES" sz="1600" dirty="0">
                <a:solidFill>
                  <a:srgbClr val="C00000"/>
                </a:solidFill>
              </a:rPr>
              <a:t> tota la </a:t>
            </a:r>
            <a:r>
              <a:rPr lang="es-ES" sz="1600" dirty="0" err="1">
                <a:solidFill>
                  <a:srgbClr val="C00000"/>
                </a:solidFill>
              </a:rPr>
              <a:t>informació</a:t>
            </a:r>
            <a:r>
              <a:rPr lang="es-ES" sz="1600"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1614D6-B6DD-43FD-BAB7-64D62C4A1A95}"/>
              </a:ext>
            </a:extLst>
          </p:cNvPr>
          <p:cNvPicPr/>
          <p:nvPr/>
        </p:nvPicPr>
        <p:blipFill rotWithShape="1">
          <a:blip r:embed="rId2"/>
          <a:srcRect l="12982" t="17809" r="18438" b="5686"/>
          <a:stretch/>
        </p:blipFill>
        <p:spPr bwMode="auto">
          <a:xfrm>
            <a:off x="733383" y="1110310"/>
            <a:ext cx="4636694" cy="2855558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F7A83626-FC77-4578-AA4A-27A5A2BF332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8466" t="17559" r="9548" b="4682"/>
          <a:stretch/>
        </p:blipFill>
        <p:spPr bwMode="auto">
          <a:xfrm>
            <a:off x="5561044" y="1240971"/>
            <a:ext cx="5771917" cy="3844245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3D4C07E-C192-42FB-9ABA-0D889AE64520}"/>
              </a:ext>
            </a:extLst>
          </p:cNvPr>
          <p:cNvPicPr/>
          <p:nvPr/>
        </p:nvPicPr>
        <p:blipFill rotWithShape="1">
          <a:blip r:embed="rId4"/>
          <a:srcRect l="23706" t="17559" r="26623" b="6939"/>
          <a:stretch/>
        </p:blipFill>
        <p:spPr bwMode="auto">
          <a:xfrm>
            <a:off x="1097279" y="4124131"/>
            <a:ext cx="2728271" cy="2154034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729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FD6BB8-19E7-43E9-B4B3-A441639DB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2" y="205274"/>
            <a:ext cx="10058400" cy="5226871"/>
          </a:xfrm>
        </p:spPr>
        <p:txBody>
          <a:bodyPr/>
          <a:lstStyle/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Ajuts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de </a:t>
            </a:r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suport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a </a:t>
            </a:r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departaments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i </a:t>
            </a:r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unitats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de recerca </a:t>
            </a:r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Universitaris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per a la </a:t>
            </a:r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contractació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de personal predoctoral en </a:t>
            </a:r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formació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(FI-SDUR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Durada </a:t>
            </a:r>
            <a:r>
              <a:rPr lang="es-E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ajut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anys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ajuda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per cada departamento (8),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nomès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es té en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compte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nota Mitjana de </a:t>
            </a:r>
            <a:r>
              <a:rPr lang="es-E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 i máster. </a:t>
            </a:r>
          </a:p>
          <a:p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Cal cumplir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requisits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 formar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d’un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SGR 2021 i un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projecte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vigent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del director en el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 presentar la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. Termini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sol·licituds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maig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juny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(Es una repesca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reserves FI).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Incorporació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març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AEF5A5-DD36-41B1-B978-190E3136E826}"/>
              </a:ext>
            </a:extLst>
          </p:cNvPr>
          <p:cNvPicPr/>
          <p:nvPr/>
        </p:nvPicPr>
        <p:blipFill rotWithShape="1">
          <a:blip r:embed="rId3"/>
          <a:srcRect l="14534" t="19064" r="15475" b="7692"/>
          <a:stretch/>
        </p:blipFill>
        <p:spPr bwMode="auto">
          <a:xfrm>
            <a:off x="674916" y="2948473"/>
            <a:ext cx="6811346" cy="3060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B74BACE-11C7-4F50-BDF6-AA513450E205}"/>
              </a:ext>
            </a:extLst>
          </p:cNvPr>
          <p:cNvPicPr/>
          <p:nvPr/>
        </p:nvPicPr>
        <p:blipFill rotWithShape="1">
          <a:blip r:embed="rId4"/>
          <a:srcRect l="10002" t="12500" r="10147" b="6112"/>
          <a:stretch/>
        </p:blipFill>
        <p:spPr bwMode="auto">
          <a:xfrm>
            <a:off x="7100752" y="3135086"/>
            <a:ext cx="4155076" cy="2481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8058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957B3-7864-467F-BADA-6D411FA8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75269"/>
          </a:xfrm>
        </p:spPr>
        <p:txBody>
          <a:bodyPr/>
          <a:lstStyle/>
          <a:p>
            <a:r>
              <a:rPr lang="es-ES" dirty="0" err="1">
                <a:solidFill>
                  <a:srgbClr val="C00000"/>
                </a:solidFill>
              </a:rPr>
              <a:t>Ajudes</a:t>
            </a:r>
            <a:r>
              <a:rPr lang="es-ES" dirty="0">
                <a:solidFill>
                  <a:srgbClr val="C00000"/>
                </a:solidFill>
              </a:rPr>
              <a:t> del MINECO (FPI ara PRE)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988101-B13D-4FB5-B6FC-CB637A99E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17320"/>
            <a:ext cx="10058400" cy="402336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err="1"/>
              <a:t>Ajudes</a:t>
            </a:r>
            <a:r>
              <a:rPr lang="es-ES" dirty="0"/>
              <a:t> </a:t>
            </a:r>
            <a:r>
              <a:rPr lang="es-ES" dirty="0" err="1"/>
              <a:t>predoctorals</a:t>
            </a:r>
            <a:r>
              <a:rPr lang="es-ES" dirty="0"/>
              <a:t> </a:t>
            </a:r>
            <a:r>
              <a:rPr lang="es-ES" dirty="0" err="1"/>
              <a:t>associades</a:t>
            </a:r>
            <a:r>
              <a:rPr lang="es-ES" dirty="0"/>
              <a:t>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projectes</a:t>
            </a:r>
            <a:r>
              <a:rPr lang="es-ES" dirty="0"/>
              <a:t> </a:t>
            </a:r>
            <a:r>
              <a:rPr lang="es-ES" dirty="0" err="1"/>
              <a:t>atorgats</a:t>
            </a:r>
            <a:r>
              <a:rPr lang="es-ES" dirty="0"/>
              <a:t> </a:t>
            </a:r>
            <a:r>
              <a:rPr lang="es-ES" u="sng" dirty="0"/>
              <a:t>cada </a:t>
            </a:r>
            <a:r>
              <a:rPr lang="es-ES" u="sng" dirty="0" err="1"/>
              <a:t>any</a:t>
            </a:r>
            <a:r>
              <a:rPr lang="es-ES" u="sng" dirty="0"/>
              <a:t>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Projectes</a:t>
            </a:r>
            <a:r>
              <a:rPr lang="es-ES" dirty="0"/>
              <a:t> I+D.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relacionades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la recerca i no </a:t>
            </a:r>
            <a:r>
              <a:rPr lang="es-ES" dirty="0" err="1"/>
              <a:t>pas</a:t>
            </a:r>
            <a:r>
              <a:rPr lang="es-ES" dirty="0"/>
              <a:t> la docencia </a:t>
            </a:r>
            <a:r>
              <a:rPr lang="es-ES" dirty="0" err="1"/>
              <a:t>com</a:t>
            </a:r>
            <a:r>
              <a:rPr lang="es-ES" dirty="0"/>
              <a:t> les </a:t>
            </a:r>
            <a:r>
              <a:rPr lang="es-ES" dirty="0" err="1"/>
              <a:t>FPU’s</a:t>
            </a:r>
            <a:r>
              <a:rPr lang="es-ES" dirty="0"/>
              <a:t>.</a:t>
            </a:r>
            <a:br>
              <a:rPr lang="es-ES" dirty="0"/>
            </a:br>
            <a:br>
              <a:rPr lang="es-ES" dirty="0"/>
            </a:br>
            <a:r>
              <a:rPr lang="es-ES" dirty="0" err="1"/>
              <a:t>Novetat</a:t>
            </a:r>
            <a:r>
              <a:rPr lang="es-ES" dirty="0"/>
              <a:t> </a:t>
            </a:r>
            <a:r>
              <a:rPr lang="es-ES" dirty="0" err="1"/>
              <a:t>aquest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ha </a:t>
            </a:r>
            <a:r>
              <a:rPr lang="es-ES" dirty="0" err="1"/>
              <a:t>canviat</a:t>
            </a:r>
            <a:r>
              <a:rPr lang="es-ES" dirty="0"/>
              <a:t> la presentación de </a:t>
            </a:r>
            <a:r>
              <a:rPr lang="es-ES" dirty="0" err="1"/>
              <a:t>sol·licituds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dirty="0"/>
              <a:t>Un </a:t>
            </a:r>
            <a:r>
              <a:rPr lang="es-ES" dirty="0" err="1"/>
              <a:t>cop</a:t>
            </a:r>
            <a:r>
              <a:rPr lang="es-ES" dirty="0"/>
              <a:t> publicada la </a:t>
            </a:r>
            <a:r>
              <a:rPr lang="es-ES" dirty="0" err="1"/>
              <a:t>resolució</a:t>
            </a:r>
            <a:r>
              <a:rPr lang="es-ES" dirty="0"/>
              <a:t> per </a:t>
            </a:r>
            <a:r>
              <a:rPr lang="es-ES" dirty="0" err="1"/>
              <a:t>part</a:t>
            </a:r>
            <a:r>
              <a:rPr lang="es-ES" dirty="0"/>
              <a:t> de </a:t>
            </a:r>
            <a:r>
              <a:rPr lang="es-ES" dirty="0" err="1"/>
              <a:t>l’Agencia</a:t>
            </a:r>
            <a:r>
              <a:rPr lang="es-ES" dirty="0"/>
              <a:t> Estatal (</a:t>
            </a:r>
            <a:r>
              <a:rPr lang="es-ES" dirty="0" err="1"/>
              <a:t>projectes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una </a:t>
            </a:r>
            <a:r>
              <a:rPr lang="es-ES" dirty="0" err="1"/>
              <a:t>ajuda</a:t>
            </a:r>
            <a:r>
              <a:rPr lang="es-ES" dirty="0"/>
              <a:t> predoctoral) es </a:t>
            </a:r>
            <a:r>
              <a:rPr lang="es-ES" dirty="0" err="1"/>
              <a:t>pot</a:t>
            </a:r>
            <a:r>
              <a:rPr lang="es-ES" dirty="0"/>
              <a:t> presentar la </a:t>
            </a:r>
            <a:r>
              <a:rPr lang="es-ES" dirty="0" err="1"/>
              <a:t>sol·licitud</a:t>
            </a:r>
            <a:r>
              <a:rPr lang="es-ES" dirty="0"/>
              <a:t> a </a:t>
            </a:r>
            <a:r>
              <a:rPr lang="es-ES" dirty="0" err="1"/>
              <a:t>l’Oficina</a:t>
            </a:r>
            <a:r>
              <a:rPr lang="es-ES" dirty="0"/>
              <a:t> de </a:t>
            </a:r>
            <a:r>
              <a:rPr lang="es-ES" dirty="0" err="1"/>
              <a:t>Postgrau</a:t>
            </a:r>
            <a:r>
              <a:rPr lang="es-ES" dirty="0"/>
              <a:t>. </a:t>
            </a:r>
            <a:r>
              <a:rPr lang="es-ES" dirty="0" err="1"/>
              <a:t>L’avaluacio</a:t>
            </a:r>
            <a:r>
              <a:rPr lang="es-ES" dirty="0"/>
              <a:t> la fa el propi Investigador </a:t>
            </a:r>
            <a:r>
              <a:rPr lang="es-ES" dirty="0" err="1"/>
              <a:t>Pral</a:t>
            </a:r>
            <a:r>
              <a:rPr lang="es-ES" dirty="0"/>
              <a:t> del </a:t>
            </a:r>
            <a:r>
              <a:rPr lang="es-ES" dirty="0" err="1"/>
              <a:t>projecte</a:t>
            </a:r>
            <a:br>
              <a:rPr lang="es-ES" dirty="0"/>
            </a:br>
            <a:endParaRPr lang="es-ES" dirty="0"/>
          </a:p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https://www.upf.edu/web/phd-school/fpi-2023</a:t>
            </a:r>
          </a:p>
          <a:p>
            <a:pPr marL="0" indent="0">
              <a:buNone/>
            </a:pPr>
            <a:r>
              <a:rPr lang="es-ES" dirty="0"/>
              <a:t>Presentar el CV, </a:t>
            </a:r>
            <a:r>
              <a:rPr lang="es-ES" dirty="0" err="1"/>
              <a:t>expedients</a:t>
            </a:r>
            <a:r>
              <a:rPr lang="es-ES" dirty="0"/>
              <a:t> </a:t>
            </a:r>
            <a:r>
              <a:rPr lang="es-ES" dirty="0" err="1"/>
              <a:t>acadèmics</a:t>
            </a:r>
            <a:r>
              <a:rPr lang="es-ES" dirty="0"/>
              <a:t> que donen </a:t>
            </a:r>
            <a:r>
              <a:rPr lang="es-ES" dirty="0" err="1"/>
              <a:t>accés</a:t>
            </a:r>
            <a:r>
              <a:rPr lang="es-ES" dirty="0"/>
              <a:t> al </a:t>
            </a:r>
            <a:r>
              <a:rPr lang="es-ES" dirty="0" err="1"/>
              <a:t>doctorat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3878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C09B96-25E5-421D-B393-B1D39F593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039" y="1761759"/>
            <a:ext cx="10058400" cy="4023360"/>
          </a:xfrm>
        </p:spPr>
        <p:txBody>
          <a:bodyPr/>
          <a:lstStyle/>
          <a:p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ajuts</a:t>
            </a:r>
            <a:r>
              <a:rPr lang="es-ES" dirty="0"/>
              <a:t> </a:t>
            </a:r>
            <a:r>
              <a:rPr lang="es-ES" dirty="0" err="1"/>
              <a:t>compendran</a:t>
            </a:r>
            <a:r>
              <a:rPr lang="es-ES" dirty="0"/>
              <a:t> </a:t>
            </a:r>
            <a:r>
              <a:rPr lang="es-ES" dirty="0" err="1"/>
              <a:t>aquests</a:t>
            </a:r>
            <a:r>
              <a:rPr lang="es-ES" dirty="0"/>
              <a:t> </a:t>
            </a:r>
            <a:r>
              <a:rPr lang="es-ES" dirty="0" err="1"/>
              <a:t>conceptes</a:t>
            </a:r>
            <a:r>
              <a:rPr lang="es-ES" dirty="0"/>
              <a:t>:</a:t>
            </a:r>
          </a:p>
          <a:p>
            <a:r>
              <a:rPr lang="es-ES" dirty="0" err="1"/>
              <a:t>Ajut</a:t>
            </a:r>
            <a:r>
              <a:rPr lang="es-ES" dirty="0"/>
              <a:t> per </a:t>
            </a:r>
            <a:r>
              <a:rPr lang="es-ES" dirty="0" err="1"/>
              <a:t>finançar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contractes: La </a:t>
            </a:r>
            <a:r>
              <a:rPr lang="es-ES" dirty="0" err="1"/>
              <a:t>retribució</a:t>
            </a:r>
            <a:r>
              <a:rPr lang="es-ES" dirty="0"/>
              <a:t> salarial mínima que </a:t>
            </a:r>
            <a:r>
              <a:rPr lang="es-ES" dirty="0" err="1"/>
              <a:t>haurà</a:t>
            </a:r>
            <a:r>
              <a:rPr lang="es-ES" dirty="0"/>
              <a:t> de </a:t>
            </a:r>
            <a:r>
              <a:rPr lang="es-ES" dirty="0" err="1"/>
              <a:t>rebre</a:t>
            </a:r>
            <a:r>
              <a:rPr lang="es-ES" dirty="0"/>
              <a:t> el personal investigador predoctoral en </a:t>
            </a:r>
            <a:r>
              <a:rPr lang="es-ES" dirty="0" err="1"/>
              <a:t>formació</a:t>
            </a:r>
            <a:r>
              <a:rPr lang="es-ES" dirty="0"/>
              <a:t>: 17.222 euros </a:t>
            </a:r>
            <a:r>
              <a:rPr lang="es-ES" dirty="0" err="1"/>
              <a:t>bruts</a:t>
            </a:r>
            <a:r>
              <a:rPr lang="es-ES" dirty="0"/>
              <a:t> </a:t>
            </a:r>
            <a:r>
              <a:rPr lang="es-ES" dirty="0" err="1"/>
              <a:t>anuals</a:t>
            </a:r>
            <a:r>
              <a:rPr lang="es-ES" dirty="0"/>
              <a:t> per a la primera </a:t>
            </a:r>
            <a:r>
              <a:rPr lang="es-ES" dirty="0" err="1"/>
              <a:t>anualitat</a:t>
            </a:r>
            <a:r>
              <a:rPr lang="es-ES" dirty="0"/>
              <a:t>, 18.452 euros per a la </a:t>
            </a:r>
            <a:r>
              <a:rPr lang="es-ES" dirty="0" err="1"/>
              <a:t>segona</a:t>
            </a:r>
            <a:r>
              <a:rPr lang="es-ES" dirty="0"/>
              <a:t> </a:t>
            </a:r>
            <a:r>
              <a:rPr lang="es-ES" dirty="0" err="1"/>
              <a:t>anualitat</a:t>
            </a:r>
            <a:r>
              <a:rPr lang="es-ES" dirty="0"/>
              <a:t> i 23.065 euros per a la tercera i </a:t>
            </a:r>
            <a:r>
              <a:rPr lang="es-ES" dirty="0" err="1"/>
              <a:t>quarta</a:t>
            </a:r>
            <a:r>
              <a:rPr lang="es-ES" dirty="0"/>
              <a:t> </a:t>
            </a:r>
            <a:r>
              <a:rPr lang="es-ES" dirty="0" err="1"/>
              <a:t>anualitat</a:t>
            </a:r>
            <a:r>
              <a:rPr lang="es-ES" dirty="0"/>
              <a:t>.</a:t>
            </a:r>
          </a:p>
          <a:p>
            <a:r>
              <a:rPr lang="es-ES" dirty="0" err="1"/>
              <a:t>Ajut</a:t>
            </a:r>
            <a:r>
              <a:rPr lang="es-ES" dirty="0"/>
              <a:t> per </a:t>
            </a:r>
            <a:r>
              <a:rPr lang="es-ES" dirty="0" err="1"/>
              <a:t>cobrir</a:t>
            </a:r>
            <a:r>
              <a:rPr lang="es-ES" dirty="0"/>
              <a:t> el </a:t>
            </a:r>
            <a:r>
              <a:rPr lang="es-ES" dirty="0" err="1"/>
              <a:t>cost</a:t>
            </a:r>
            <a:r>
              <a:rPr lang="es-ES" dirty="0"/>
              <a:t> de la </a:t>
            </a:r>
            <a:r>
              <a:rPr lang="es-ES" dirty="0" err="1"/>
              <a:t>indemnització</a:t>
            </a:r>
            <a:r>
              <a:rPr lang="es-ES" dirty="0"/>
              <a:t> a la </a:t>
            </a:r>
            <a:r>
              <a:rPr lang="es-ES" dirty="0" err="1"/>
              <a:t>finalització</a:t>
            </a:r>
            <a:r>
              <a:rPr lang="es-ES" dirty="0"/>
              <a:t> del contracte: Es </a:t>
            </a:r>
            <a:r>
              <a:rPr lang="es-ES" dirty="0" err="1"/>
              <a:t>distribuirà</a:t>
            </a:r>
            <a:r>
              <a:rPr lang="es-ES" dirty="0"/>
              <a:t> de la manera </a:t>
            </a:r>
            <a:r>
              <a:rPr lang="es-ES" dirty="0" err="1"/>
              <a:t>següent</a:t>
            </a:r>
            <a:r>
              <a:rPr lang="es-ES" dirty="0"/>
              <a:t>: 566 euros per a la primera </a:t>
            </a:r>
            <a:r>
              <a:rPr lang="es-ES" dirty="0" err="1"/>
              <a:t>anualitat</a:t>
            </a:r>
            <a:r>
              <a:rPr lang="es-ES" dirty="0"/>
              <a:t>, 606 euros per a la </a:t>
            </a:r>
            <a:r>
              <a:rPr lang="es-ES" dirty="0" err="1"/>
              <a:t>segona</a:t>
            </a:r>
            <a:r>
              <a:rPr lang="es-ES" dirty="0"/>
              <a:t>, i 758 euros per a la tercera i </a:t>
            </a:r>
            <a:r>
              <a:rPr lang="es-ES" dirty="0" err="1"/>
              <a:t>quarta</a:t>
            </a:r>
            <a:r>
              <a:rPr lang="es-ES" dirty="0"/>
              <a:t>.</a:t>
            </a:r>
          </a:p>
          <a:p>
            <a:r>
              <a:rPr lang="es-ES" dirty="0" err="1"/>
              <a:t>Ajut</a:t>
            </a:r>
            <a:r>
              <a:rPr lang="es-ES" dirty="0"/>
              <a:t> per </a:t>
            </a:r>
            <a:r>
              <a:rPr lang="es-ES" dirty="0" err="1"/>
              <a:t>realitzar</a:t>
            </a:r>
            <a:r>
              <a:rPr lang="es-ES" dirty="0"/>
              <a:t> </a:t>
            </a:r>
            <a:r>
              <a:rPr lang="es-ES" dirty="0" err="1"/>
              <a:t>estades</a:t>
            </a:r>
            <a:r>
              <a:rPr lang="es-ES" dirty="0"/>
              <a:t> en centres </a:t>
            </a:r>
            <a:r>
              <a:rPr lang="es-ES" dirty="0" err="1"/>
              <a:t>d'I+D</a:t>
            </a:r>
            <a:r>
              <a:rPr lang="es-ES" dirty="0"/>
              <a:t> (</a:t>
            </a:r>
            <a:r>
              <a:rPr lang="es-ES" dirty="0" err="1"/>
              <a:t>espanyols</a:t>
            </a:r>
            <a:r>
              <a:rPr lang="es-ES" dirty="0"/>
              <a:t> o </a:t>
            </a:r>
            <a:r>
              <a:rPr lang="es-ES" dirty="0" err="1"/>
              <a:t>estrangers</a:t>
            </a:r>
            <a:r>
              <a:rPr lang="es-ES" dirty="0"/>
              <a:t>) i per </a:t>
            </a:r>
            <a:r>
              <a:rPr lang="es-ES" dirty="0" err="1"/>
              <a:t>finançar</a:t>
            </a:r>
            <a:r>
              <a:rPr lang="es-ES" dirty="0"/>
              <a:t> les </a:t>
            </a:r>
            <a:r>
              <a:rPr lang="es-ES" dirty="0" err="1"/>
              <a:t>despeses</a:t>
            </a:r>
            <a:r>
              <a:rPr lang="es-ES" dirty="0"/>
              <a:t> de matrícula en el </a:t>
            </a:r>
            <a:r>
              <a:rPr lang="es-ES" dirty="0" err="1"/>
              <a:t>doctorat</a:t>
            </a:r>
            <a:r>
              <a:rPr lang="es-ES" dirty="0"/>
              <a:t>: </a:t>
            </a:r>
            <a:r>
              <a:rPr lang="es-ES" dirty="0" err="1"/>
              <a:t>S'autoritzarà</a:t>
            </a:r>
            <a:r>
              <a:rPr lang="es-ES" dirty="0"/>
              <a:t> un </a:t>
            </a:r>
            <a:r>
              <a:rPr lang="es-ES" dirty="0" err="1"/>
              <a:t>únic</a:t>
            </a:r>
            <a:r>
              <a:rPr lang="es-ES" dirty="0"/>
              <a:t> </a:t>
            </a:r>
            <a:r>
              <a:rPr lang="es-ES" dirty="0" err="1"/>
              <a:t>ajut</a:t>
            </a:r>
            <a:r>
              <a:rPr lang="es-ES" dirty="0"/>
              <a:t> de 6.860 euros. Les </a:t>
            </a:r>
            <a:r>
              <a:rPr lang="es-ES" dirty="0" err="1"/>
              <a:t>instruccions</a:t>
            </a:r>
            <a:r>
              <a:rPr lang="es-ES" dirty="0"/>
              <a:t> están a la </a:t>
            </a:r>
            <a:r>
              <a:rPr lang="es-ES" dirty="0" err="1"/>
              <a:t>nostra</a:t>
            </a:r>
            <a:r>
              <a:rPr lang="es-ES" dirty="0"/>
              <a:t> web.</a:t>
            </a:r>
          </a:p>
          <a:p>
            <a:r>
              <a:rPr lang="es-ES" dirty="0"/>
              <a:t>La durada de </a:t>
            </a:r>
            <a:r>
              <a:rPr lang="es-ES" dirty="0" err="1"/>
              <a:t>l'ajut</a:t>
            </a:r>
            <a:r>
              <a:rPr lang="es-ES" dirty="0"/>
              <a:t> </a:t>
            </a:r>
            <a:r>
              <a:rPr lang="es-ES" dirty="0" err="1"/>
              <a:t>serà</a:t>
            </a:r>
            <a:r>
              <a:rPr lang="es-ES" dirty="0"/>
              <a:t> </a:t>
            </a:r>
            <a:r>
              <a:rPr lang="es-ES" dirty="0" err="1"/>
              <a:t>d'un</a:t>
            </a:r>
            <a:r>
              <a:rPr lang="es-ES" dirty="0"/>
              <a:t> </a:t>
            </a:r>
            <a:r>
              <a:rPr lang="es-ES" dirty="0" err="1"/>
              <a:t>màxim</a:t>
            </a:r>
            <a:r>
              <a:rPr lang="es-ES" dirty="0"/>
              <a:t> de 4 </a:t>
            </a:r>
            <a:r>
              <a:rPr lang="es-ES" dirty="0" err="1"/>
              <a:t>anys</a:t>
            </a:r>
            <a:endParaRPr lang="es-ES" dirty="0"/>
          </a:p>
          <a:p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9A8F2B-2E03-4227-B163-2E45B23EBED8}"/>
              </a:ext>
            </a:extLst>
          </p:cNvPr>
          <p:cNvSpPr/>
          <p:nvPr/>
        </p:nvSpPr>
        <p:spPr>
          <a:xfrm>
            <a:off x="968431" y="976995"/>
            <a:ext cx="323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C00000"/>
                </a:solidFill>
              </a:rPr>
              <a:t>Ajudes</a:t>
            </a:r>
            <a:r>
              <a:rPr lang="es-ES" dirty="0">
                <a:solidFill>
                  <a:srgbClr val="C00000"/>
                </a:solidFill>
              </a:rPr>
              <a:t> del MINECO (FPI ara PRE)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017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62D90-B316-484E-BBD8-4926318B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9955730" cy="592462"/>
          </a:xfrm>
        </p:spPr>
        <p:txBody>
          <a:bodyPr>
            <a:normAutofit/>
          </a:bodyPr>
          <a:lstStyle/>
          <a:p>
            <a:r>
              <a:rPr lang="es-ES" sz="2000" b="1" dirty="0" err="1">
                <a:solidFill>
                  <a:srgbClr val="C00000"/>
                </a:solidFill>
              </a:rPr>
              <a:t>Més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destacades</a:t>
            </a:r>
            <a:r>
              <a:rPr lang="es-ES" sz="2000" b="1" dirty="0">
                <a:solidFill>
                  <a:schemeClr val="bg2">
                    <a:lumMod val="50000"/>
                  </a:schemeClr>
                </a:solidFill>
              </a:rPr>
              <a:t>: https://www.upf.edu/web/gestio-recerca/predoctoral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6710A8-F6FE-48C6-B97D-759693CC6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184" y="1184988"/>
            <a:ext cx="5016263" cy="823912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ESTATALS:</a:t>
            </a:r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B2FF9B-5B1B-470B-8F37-0A98CC53A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9040" y="1880017"/>
            <a:ext cx="5335588" cy="4020395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ES" sz="2600" b="0" i="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Formació</a:t>
            </a:r>
            <a:r>
              <a:rPr lang="es-ES" sz="2600" b="0" i="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de </a:t>
            </a:r>
            <a:r>
              <a:rPr lang="es-ES" sz="2600" b="0" i="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Professorat</a:t>
            </a:r>
            <a:r>
              <a:rPr lang="es-ES" sz="2600" b="0" i="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  </a:t>
            </a:r>
            <a:r>
              <a:rPr lang="es-ES" sz="2600" b="0" i="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Universitari</a:t>
            </a:r>
            <a:r>
              <a:rPr lang="es-ES" sz="2600" b="0" i="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 (FPU</a:t>
            </a:r>
            <a:r>
              <a:rPr lang="es-ES" sz="2600" b="0" i="0" dirty="0">
                <a:solidFill>
                  <a:srgbClr val="2728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incorporació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desembre/</a:t>
            </a: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s-ES" sz="2600" b="0" i="0" dirty="0">
                <a:solidFill>
                  <a:srgbClr val="2728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lang="es-ES" sz="26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atorgades</a:t>
            </a:r>
            <a:r>
              <a:rPr lang="es-ES" sz="2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ES" sz="2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</a:p>
          <a:p>
            <a:pPr marL="0" indent="0">
              <a:buNone/>
            </a:pPr>
            <a:r>
              <a:rPr lang="es-ES" sz="2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(Ministerio de Universidades) </a:t>
            </a:r>
          </a:p>
          <a:p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Contractes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Predoctorals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per a la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Formació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de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Doctors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abans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incorporació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juliol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setembre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Enguany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nova </a:t>
            </a: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convoc.canvis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terminis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atorgades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  <a:b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abans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FPI) (Agencia Estatal de Investigación- Ministerio de Ciencia, Innovación y Universidades)</a:t>
            </a:r>
          </a:p>
          <a:p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CFDA52-7347-4294-9E60-BF677E9B4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1555" y="1184988"/>
            <a:ext cx="5183188" cy="823912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AUTONOMIQUES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(AGAUR) </a:t>
            </a:r>
            <a:r>
              <a:rPr lang="es-ES" dirty="0">
                <a:solidFill>
                  <a:srgbClr val="C00000"/>
                </a:solidFill>
              </a:rPr>
              <a:t>:</a:t>
            </a:r>
          </a:p>
          <a:p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6BAB970-D38B-45F4-A780-87D509221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9127" y="1880018"/>
            <a:ext cx="5048689" cy="4020395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Ajuts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per a la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contractació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de personal investigador predoctoral en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formació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(FI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Octubre (</a:t>
            </a:r>
            <a:r>
              <a:rPr lang="es-ES" sz="1700" dirty="0" err="1">
                <a:latin typeface="Arial" panose="020B0604020202020204" pitchFamily="34" charset="0"/>
                <a:cs typeface="Arial" panose="020B0604020202020204" pitchFamily="34" charset="0"/>
              </a:rPr>
              <a:t>incorporació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Arial" panose="020B0604020202020204" pitchFamily="34" charset="0"/>
                <a:cs typeface="Arial" panose="020B0604020202020204" pitchFamily="34" charset="0"/>
              </a:rPr>
              <a:t>maig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1700" dirty="0" err="1">
                <a:latin typeface="Arial" panose="020B0604020202020204" pitchFamily="34" charset="0"/>
                <a:cs typeface="Arial" panose="020B0604020202020204" pitchFamily="34" charset="0"/>
              </a:rPr>
              <a:t>juliol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(32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atorgades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  <a:b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Ajuts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de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suport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a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departaments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i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unitats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de recerca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Universitaris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per a la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contractació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de personal predoctoral en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formació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(FI-SDUR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AGAUR </a:t>
            </a:r>
            <a:r>
              <a:rPr lang="es-ES" sz="1700" dirty="0" err="1">
                <a:latin typeface="Arial" panose="020B0604020202020204" pitchFamily="34" charset="0"/>
                <a:cs typeface="Arial" panose="020B0604020202020204" pitchFamily="34" charset="0"/>
              </a:rPr>
              <a:t>maig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1700" dirty="0" err="1">
                <a:latin typeface="Arial" panose="020B0604020202020204" pitchFamily="34" charset="0"/>
                <a:cs typeface="Arial" panose="020B0604020202020204" pitchFamily="34" charset="0"/>
              </a:rPr>
              <a:t>juny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700" dirty="0" err="1">
                <a:latin typeface="Arial" panose="020B0604020202020204" pitchFamily="34" charset="0"/>
                <a:cs typeface="Arial" panose="020B0604020202020204" pitchFamily="34" charset="0"/>
              </a:rPr>
              <a:t>incorporació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1700" dirty="0" err="1">
                <a:latin typeface="Arial" panose="020B0604020202020204" pitchFamily="34" charset="0"/>
                <a:cs typeface="Arial" panose="020B0604020202020204" pitchFamily="34" charset="0"/>
              </a:rPr>
              <a:t>març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atorgades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1987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F9FE0-3B16-47C4-A403-C041627E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2772"/>
            <a:ext cx="9658176" cy="885217"/>
          </a:xfrm>
        </p:spPr>
        <p:txBody>
          <a:bodyPr/>
          <a:lstStyle/>
          <a:p>
            <a:r>
              <a:rPr lang="es-ES" dirty="0">
                <a:solidFill>
                  <a:schemeClr val="accent1"/>
                </a:solidFill>
              </a:rPr>
              <a:t>Per a </a:t>
            </a:r>
            <a:r>
              <a:rPr lang="es-ES" dirty="0" err="1">
                <a:solidFill>
                  <a:schemeClr val="accent1"/>
                </a:solidFill>
              </a:rPr>
              <a:t>més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informació</a:t>
            </a:r>
            <a:r>
              <a:rPr lang="es-ES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E9559F-F946-4B4A-9CA4-B48D1A9D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219"/>
            <a:ext cx="10154055" cy="43968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47500" lnSpcReduction="20000"/>
          </a:bodyPr>
          <a:lstStyle/>
          <a:p>
            <a:endParaRPr lang="es-ES" dirty="0"/>
          </a:p>
          <a:p>
            <a:pPr marL="0" indent="0">
              <a:buNone/>
            </a:pP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Telf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: 93 542 25 31</a:t>
            </a:r>
          </a:p>
          <a:p>
            <a:r>
              <a:rPr lang="es-ES" sz="2900" b="1" dirty="0">
                <a:latin typeface="Arial" panose="020B0604020202020204" pitchFamily="34" charset="0"/>
                <a:cs typeface="Arial" panose="020B0604020202020204" pitchFamily="34" charset="0"/>
              </a:rPr>
              <a:t>Neus </a:t>
            </a:r>
            <a:r>
              <a:rPr lang="es-E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Martinez</a:t>
            </a:r>
            <a:r>
              <a:rPr lang="es-ES" sz="2900" b="1" dirty="0">
                <a:latin typeface="Arial" panose="020B0604020202020204" pitchFamily="34" charset="0"/>
                <a:cs typeface="Arial" panose="020B0604020202020204" pitchFamily="34" charset="0"/>
              </a:rPr>
              <a:t> Arteaga 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nieves.martinez@upf.edu</a:t>
            </a:r>
            <a:endParaRPr lang="es-E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Servei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de Recerca</a:t>
            </a:r>
            <a:b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Campus de Ciutadella /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Edifici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Mercè Rodoreda (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despatx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23 002) </a:t>
            </a:r>
            <a:b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Ramon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Trias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Fargas, 25-27 | 08005 Barcelona</a:t>
            </a:r>
            <a:b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https://www.upf.edu/rdi/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s-E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Recomanació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podeu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presentar a totes les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ajudes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, no es un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motiu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d’exclusió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, si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concedeixen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d’una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pot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renunciar i aceptar la que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sigui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favorable per a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vosaltres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. En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aquest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cas les del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estatals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recomanables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Altres</a:t>
            </a:r>
            <a:r>
              <a:rPr lang="es-E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ajudes</a:t>
            </a:r>
            <a:r>
              <a:rPr lang="es-ES" sz="29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(Es gestionen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directament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l’entitat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disposeu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informació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nostra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web).</a:t>
            </a:r>
          </a:p>
          <a:p>
            <a:endParaRPr lang="es-ES" dirty="0"/>
          </a:p>
          <a:p>
            <a:pPr marL="0" indent="0">
              <a:buNone/>
            </a:pP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994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E403D3E-C943-4EFB-AA41-0DB50A1E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8802500" cy="659730"/>
          </a:xfrm>
        </p:spPr>
        <p:txBody>
          <a:bodyPr>
            <a:normAutofit fontScale="90000"/>
          </a:bodyPr>
          <a:lstStyle/>
          <a:p>
            <a:r>
              <a:rPr lang="es-ES" b="1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FPU’s</a:t>
            </a:r>
            <a:r>
              <a:rPr lang="es-ES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EDE5B9-BFA8-4E9B-B695-937444699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179381"/>
            <a:ext cx="6355567" cy="378831"/>
          </a:xfrm>
        </p:spPr>
        <p:txBody>
          <a:bodyPr>
            <a:normAutofit fontScale="62500" lnSpcReduction="20000"/>
          </a:bodyPr>
          <a:lstStyle/>
          <a:p>
            <a:r>
              <a:rPr lang="es-ES" dirty="0" err="1">
                <a:solidFill>
                  <a:srgbClr val="C00000"/>
                </a:solidFill>
              </a:rPr>
              <a:t>termini</a:t>
            </a:r>
            <a:r>
              <a:rPr lang="es-ES" dirty="0">
                <a:solidFill>
                  <a:srgbClr val="C00000"/>
                </a:solidFill>
              </a:rPr>
              <a:t>: del 17 de </a:t>
            </a:r>
            <a:r>
              <a:rPr lang="es-ES" dirty="0" err="1">
                <a:solidFill>
                  <a:srgbClr val="C00000"/>
                </a:solidFill>
              </a:rPr>
              <a:t>gener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fins</a:t>
            </a:r>
            <a:r>
              <a:rPr lang="es-ES" dirty="0">
                <a:solidFill>
                  <a:srgbClr val="C00000"/>
                </a:solidFill>
              </a:rPr>
              <a:t> al 15 de </a:t>
            </a:r>
            <a:r>
              <a:rPr lang="es-ES" dirty="0" err="1">
                <a:solidFill>
                  <a:srgbClr val="C00000"/>
                </a:solidFill>
              </a:rPr>
              <a:t>febrer</a:t>
            </a:r>
            <a:r>
              <a:rPr lang="es-ES" dirty="0">
                <a:solidFill>
                  <a:srgbClr val="C00000"/>
                </a:solidFill>
              </a:rPr>
              <a:t> 2024 a les 14:00 h</a:t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CC019B-0135-4254-8A11-390AEEAF6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7922" y="1791260"/>
            <a:ext cx="5482837" cy="43208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- La </a:t>
            </a:r>
            <a:r>
              <a:rPr lang="es-ES" dirty="0" err="1">
                <a:solidFill>
                  <a:schemeClr val="tx1"/>
                </a:solidFill>
              </a:rPr>
              <a:t>formació</a:t>
            </a:r>
            <a:r>
              <a:rPr lang="es-ES" dirty="0">
                <a:solidFill>
                  <a:schemeClr val="tx1"/>
                </a:solidFill>
              </a:rPr>
              <a:t> investigadora </a:t>
            </a:r>
            <a:r>
              <a:rPr lang="es-ES" dirty="0" err="1">
                <a:solidFill>
                  <a:schemeClr val="tx1"/>
                </a:solidFill>
              </a:rPr>
              <a:t>mitjançant</a:t>
            </a:r>
            <a:r>
              <a:rPr lang="es-ES" dirty="0">
                <a:solidFill>
                  <a:schemeClr val="tx1"/>
                </a:solidFill>
              </a:rPr>
              <a:t> la </a:t>
            </a:r>
            <a:r>
              <a:rPr lang="es-ES" dirty="0" err="1">
                <a:solidFill>
                  <a:schemeClr val="tx1"/>
                </a:solidFill>
              </a:rPr>
              <a:t>realització</a:t>
            </a:r>
            <a:r>
              <a:rPr lang="es-ES" dirty="0">
                <a:solidFill>
                  <a:schemeClr val="tx1"/>
                </a:solidFill>
              </a:rPr>
              <a:t> de la </a:t>
            </a:r>
            <a:r>
              <a:rPr lang="es-ES" dirty="0" err="1">
                <a:solidFill>
                  <a:schemeClr val="tx1"/>
                </a:solidFill>
              </a:rPr>
              <a:t>tesi</a:t>
            </a:r>
            <a:r>
              <a:rPr lang="es-ES" dirty="0">
                <a:solidFill>
                  <a:schemeClr val="tx1"/>
                </a:solidFill>
              </a:rPr>
              <a:t> doctoral.</a:t>
            </a:r>
            <a:br>
              <a:rPr lang="es-ES" dirty="0">
                <a:solidFill>
                  <a:schemeClr val="tx1"/>
                </a:solidFill>
              </a:rPr>
            </a:b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- La </a:t>
            </a:r>
            <a:r>
              <a:rPr lang="es-ES" dirty="0" err="1">
                <a:solidFill>
                  <a:schemeClr val="tx1"/>
                </a:solidFill>
              </a:rPr>
              <a:t>formació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acadèmica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mitjançant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l'adquisició</a:t>
            </a:r>
            <a:r>
              <a:rPr lang="es-ES" dirty="0">
                <a:solidFill>
                  <a:schemeClr val="tx1"/>
                </a:solidFill>
              </a:rPr>
              <a:t> de </a:t>
            </a:r>
            <a:r>
              <a:rPr lang="es-ES" dirty="0" err="1">
                <a:solidFill>
                  <a:schemeClr val="tx1"/>
                </a:solidFill>
              </a:rPr>
              <a:t>competències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docents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- El </a:t>
            </a:r>
            <a:r>
              <a:rPr lang="es-ES" dirty="0" err="1">
                <a:solidFill>
                  <a:schemeClr val="tx1"/>
                </a:solidFill>
              </a:rPr>
              <a:t>foment</a:t>
            </a:r>
            <a:r>
              <a:rPr lang="es-ES" dirty="0">
                <a:solidFill>
                  <a:schemeClr val="tx1"/>
                </a:solidFill>
              </a:rPr>
              <a:t> de la </a:t>
            </a:r>
            <a:r>
              <a:rPr lang="es-ES" dirty="0" err="1">
                <a:solidFill>
                  <a:schemeClr val="tx1"/>
                </a:solidFill>
              </a:rPr>
              <a:t>mobilitat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mitjançant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estades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breus</a:t>
            </a:r>
            <a:r>
              <a:rPr lang="es-ES" dirty="0">
                <a:solidFill>
                  <a:schemeClr val="tx1"/>
                </a:solidFill>
              </a:rPr>
              <a:t> a </a:t>
            </a:r>
            <a:r>
              <a:rPr lang="es-ES" dirty="0" err="1">
                <a:solidFill>
                  <a:schemeClr val="tx1"/>
                </a:solidFill>
              </a:rPr>
              <a:t>altres</a:t>
            </a:r>
            <a:r>
              <a:rPr lang="es-ES" dirty="0">
                <a:solidFill>
                  <a:schemeClr val="tx1"/>
                </a:solidFill>
              </a:rPr>
              <a:t> centres</a:t>
            </a:r>
            <a:br>
              <a:rPr lang="es-ES" dirty="0"/>
            </a:br>
            <a:endParaRPr lang="es-ES" b="1" dirty="0"/>
          </a:p>
          <a:p>
            <a:r>
              <a:rPr lang="es-ES" b="1" u="sng" dirty="0" err="1"/>
              <a:t>Caracteristiques</a:t>
            </a:r>
            <a:r>
              <a:rPr lang="es-ES" b="1" u="sng" dirty="0"/>
              <a:t>:</a:t>
            </a:r>
            <a:r>
              <a:rPr lang="es-ES" b="1" dirty="0"/>
              <a:t> Durada de 4 </a:t>
            </a:r>
            <a:r>
              <a:rPr lang="es-ES" b="1" dirty="0" err="1"/>
              <a:t>anys</a:t>
            </a:r>
            <a:endParaRPr lang="es-ES" b="1" dirty="0"/>
          </a:p>
          <a:p>
            <a:pPr marL="0" indent="0">
              <a:buNone/>
            </a:pPr>
            <a:r>
              <a:rPr lang="es-ES" sz="1700" b="1" dirty="0" err="1"/>
              <a:t>Incompatibilitats</a:t>
            </a:r>
            <a:r>
              <a:rPr lang="es-ES" sz="1700" b="1" dirty="0"/>
              <a:t>:</a:t>
            </a:r>
            <a:br>
              <a:rPr lang="es-ES" sz="1700" b="1" dirty="0"/>
            </a:br>
            <a:r>
              <a:rPr lang="es-ES" sz="1700" dirty="0"/>
              <a:t>No </a:t>
            </a:r>
            <a:r>
              <a:rPr lang="es-ES" sz="1700" dirty="0" err="1"/>
              <a:t>podran</a:t>
            </a:r>
            <a:r>
              <a:rPr lang="es-ES" sz="1700" dirty="0"/>
              <a:t> ser </a:t>
            </a:r>
            <a:r>
              <a:rPr lang="es-ES" sz="1700" dirty="0" err="1"/>
              <a:t>beneficiàries</a:t>
            </a:r>
            <a:r>
              <a:rPr lang="es-ES" sz="1700" dirty="0"/>
              <a:t> de les </a:t>
            </a:r>
            <a:r>
              <a:rPr lang="es-ES" sz="1700" dirty="0" err="1"/>
              <a:t>ajudes</a:t>
            </a:r>
            <a:r>
              <a:rPr lang="es-ES" sz="1700" dirty="0"/>
              <a:t> les persones que, en el </a:t>
            </a:r>
            <a:r>
              <a:rPr lang="es-ES" sz="1700" dirty="0" err="1"/>
              <a:t>moment</a:t>
            </a:r>
            <a:r>
              <a:rPr lang="es-ES" sz="1700" dirty="0"/>
              <a:t> </a:t>
            </a:r>
            <a:r>
              <a:rPr lang="es-ES" sz="1700" dirty="0" err="1"/>
              <a:t>previst</a:t>
            </a:r>
            <a:r>
              <a:rPr lang="es-ES" sz="1700" dirty="0"/>
              <a:t> </a:t>
            </a:r>
            <a:r>
              <a:rPr lang="es-ES" sz="1700" dirty="0" err="1"/>
              <a:t>d'incorporació</a:t>
            </a:r>
            <a:r>
              <a:rPr lang="es-ES" sz="1700" dirty="0"/>
              <a:t> a </a:t>
            </a:r>
            <a:r>
              <a:rPr lang="es-ES" sz="1700" dirty="0" err="1"/>
              <a:t>l'ajuda</a:t>
            </a:r>
            <a:r>
              <a:rPr lang="es-ES" sz="1700" dirty="0"/>
              <a:t>, </a:t>
            </a:r>
            <a:r>
              <a:rPr lang="es-ES" sz="1700" dirty="0" err="1"/>
              <a:t>hagin</a:t>
            </a:r>
            <a:r>
              <a:rPr lang="es-ES" sz="1700" dirty="0"/>
              <a:t> </a:t>
            </a:r>
            <a:r>
              <a:rPr lang="es-ES" sz="1700" dirty="0" err="1"/>
              <a:t>gaudit</a:t>
            </a:r>
            <a:r>
              <a:rPr lang="es-ES" sz="1700" dirty="0"/>
              <a:t> </a:t>
            </a:r>
            <a:r>
              <a:rPr lang="es-ES" sz="1700" dirty="0" err="1"/>
              <a:t>d’una</a:t>
            </a:r>
            <a:r>
              <a:rPr lang="es-ES" sz="1700" dirty="0"/>
              <a:t> </a:t>
            </a:r>
            <a:r>
              <a:rPr lang="es-ES" sz="1700" dirty="0" err="1"/>
              <a:t>ajuda</a:t>
            </a:r>
            <a:r>
              <a:rPr lang="es-ES" sz="1700" dirty="0"/>
              <a:t> anterior, per un </a:t>
            </a:r>
            <a:r>
              <a:rPr lang="es-ES" sz="1700" dirty="0" err="1"/>
              <a:t>període</a:t>
            </a:r>
            <a:r>
              <a:rPr lang="es-ES" sz="1700" dirty="0"/>
              <a:t> superior a 24 </a:t>
            </a:r>
            <a:r>
              <a:rPr lang="es-ES" sz="1700" dirty="0" err="1"/>
              <a:t>mesos</a:t>
            </a:r>
            <a:r>
              <a:rPr lang="es-ES" sz="1700" dirty="0"/>
              <a:t>.</a:t>
            </a:r>
          </a:p>
          <a:p>
            <a:pPr marL="0" indent="0">
              <a:buNone/>
            </a:pPr>
            <a:r>
              <a:rPr lang="es-ES" sz="1700" b="1" dirty="0"/>
              <a:t>Identificador: </a:t>
            </a:r>
            <a:r>
              <a:rPr lang="es-ES" sz="1700" dirty="0"/>
              <a:t>NIF i NIE en vigor </a:t>
            </a:r>
            <a:r>
              <a:rPr lang="es-ES" sz="1700" u="sng" dirty="0"/>
              <a:t>(en el cas </a:t>
            </a:r>
            <a:r>
              <a:rPr lang="es-ES" sz="1700" u="sng" dirty="0" err="1"/>
              <a:t>dels</a:t>
            </a:r>
            <a:r>
              <a:rPr lang="es-ES" sz="1700" u="sng" dirty="0"/>
              <a:t> </a:t>
            </a:r>
            <a:r>
              <a:rPr lang="es-ES" sz="1700" u="sng" dirty="0" err="1"/>
              <a:t>estrangers</a:t>
            </a:r>
            <a:r>
              <a:rPr lang="es-ES" sz="1700" u="sng" dirty="0"/>
              <a:t> </a:t>
            </a:r>
            <a:r>
              <a:rPr lang="es-ES" sz="1700" u="sng" dirty="0" err="1"/>
              <a:t>caldrà</a:t>
            </a:r>
            <a:r>
              <a:rPr lang="es-ES" sz="1700" u="sng" dirty="0"/>
              <a:t>  </a:t>
            </a:r>
            <a:r>
              <a:rPr lang="es-ES" sz="1700" u="sng" dirty="0" err="1"/>
              <a:t>tenir</a:t>
            </a:r>
            <a:r>
              <a:rPr lang="es-ES" sz="1700" u="sng" dirty="0"/>
              <a:t> el NIE de RESIDENT)</a:t>
            </a:r>
            <a:r>
              <a:rPr lang="es-ES" sz="1700" dirty="0"/>
              <a:t>. </a:t>
            </a:r>
            <a:r>
              <a:rPr lang="es-ES" sz="1700" dirty="0" err="1"/>
              <a:t>S'ha</a:t>
            </a:r>
            <a:r>
              <a:rPr lang="es-ES" sz="1700" dirty="0"/>
              <a:t> de </a:t>
            </a:r>
            <a:r>
              <a:rPr lang="es-ES" sz="1700" dirty="0" err="1"/>
              <a:t>tenir</a:t>
            </a:r>
            <a:r>
              <a:rPr lang="es-ES" sz="1700" dirty="0"/>
              <a:t> el NIE en vigor en el </a:t>
            </a:r>
            <a:r>
              <a:rPr lang="es-ES" sz="1700" dirty="0" err="1"/>
              <a:t>moment</a:t>
            </a:r>
            <a:r>
              <a:rPr lang="es-ES" sz="1700" dirty="0"/>
              <a:t> de presentar </a:t>
            </a:r>
            <a:r>
              <a:rPr lang="es-ES" sz="1700" dirty="0" err="1"/>
              <a:t>sol·licitud</a:t>
            </a:r>
            <a:r>
              <a:rPr lang="es-ES" sz="1700" dirty="0"/>
              <a:t>, del </a:t>
            </a:r>
            <a:r>
              <a:rPr lang="es-ES" sz="1700" dirty="0" err="1"/>
              <a:t>contrari</a:t>
            </a:r>
            <a:r>
              <a:rPr lang="es-ES" sz="1700" dirty="0"/>
              <a:t> </a:t>
            </a:r>
            <a:r>
              <a:rPr lang="es-ES" sz="1700" dirty="0" err="1"/>
              <a:t>l'aplicació</a:t>
            </a:r>
            <a:r>
              <a:rPr lang="es-ES" sz="1700" dirty="0"/>
              <a:t> no </a:t>
            </a:r>
            <a:r>
              <a:rPr lang="es-ES" sz="1700" dirty="0" err="1"/>
              <a:t>us</a:t>
            </a:r>
            <a:r>
              <a:rPr lang="es-ES" sz="1700" dirty="0"/>
              <a:t> </a:t>
            </a:r>
            <a:r>
              <a:rPr lang="es-ES" sz="1700" dirty="0" err="1"/>
              <a:t>permetrà</a:t>
            </a:r>
            <a:r>
              <a:rPr lang="es-ES" sz="1700" dirty="0"/>
              <a:t> </a:t>
            </a:r>
            <a:r>
              <a:rPr lang="es-ES" sz="1700" dirty="0" err="1"/>
              <a:t>realitzar</a:t>
            </a:r>
            <a:r>
              <a:rPr lang="es-ES" sz="1700" dirty="0"/>
              <a:t> el </a:t>
            </a:r>
            <a:r>
              <a:rPr lang="es-ES" sz="1700" dirty="0" err="1"/>
              <a:t>tràmit</a:t>
            </a:r>
            <a:r>
              <a:rPr lang="es-ES" sz="1700" dirty="0"/>
              <a:t>. 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034FE0-3933-46B2-8D20-3D8475210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2725" y="1753935"/>
            <a:ext cx="5038531" cy="4320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600" b="1" dirty="0" err="1"/>
              <a:t>Requisits</a:t>
            </a:r>
            <a:r>
              <a:rPr lang="es-ES" sz="1600" b="1" dirty="0"/>
              <a:t> </a:t>
            </a:r>
            <a:r>
              <a:rPr lang="es-ES" sz="1600" b="1" dirty="0" err="1"/>
              <a:t>directors</a:t>
            </a:r>
            <a:r>
              <a:rPr lang="es-ES" sz="1600" b="1" dirty="0"/>
              <a:t> de </a:t>
            </a:r>
            <a:r>
              <a:rPr lang="es-ES" sz="1600" b="1" dirty="0" err="1"/>
              <a:t>tesi</a:t>
            </a:r>
            <a:r>
              <a:rPr lang="es-ES" sz="1600" b="1" dirty="0"/>
              <a:t>: </a:t>
            </a:r>
            <a:r>
              <a:rPr lang="es-ES" sz="1600" dirty="0" err="1"/>
              <a:t>Els</a:t>
            </a:r>
            <a:r>
              <a:rPr lang="es-ES" sz="1600" dirty="0"/>
              <a:t> </a:t>
            </a:r>
            <a:r>
              <a:rPr lang="es-ES" sz="1600" dirty="0" err="1"/>
              <a:t>directors</a:t>
            </a:r>
            <a:r>
              <a:rPr lang="es-ES" sz="1600" dirty="0"/>
              <a:t> han de ser </a:t>
            </a:r>
            <a:r>
              <a:rPr lang="es-ES" sz="1600" dirty="0" err="1"/>
              <a:t>doctors</a:t>
            </a:r>
            <a:r>
              <a:rPr lang="es-ES" sz="1600" dirty="0"/>
              <a:t> </a:t>
            </a:r>
            <a:r>
              <a:rPr lang="es-ES" sz="1600" dirty="0" err="1"/>
              <a:t>amb</a:t>
            </a:r>
            <a:r>
              <a:rPr lang="es-ES" sz="1600" dirty="0"/>
              <a:t> una </a:t>
            </a:r>
            <a:r>
              <a:rPr lang="es-ES" sz="1600" dirty="0" err="1"/>
              <a:t>vinculació</a:t>
            </a:r>
            <a:r>
              <a:rPr lang="es-ES" sz="1600" dirty="0"/>
              <a:t> a la UPF (contractual o funcionarial) i </a:t>
            </a:r>
            <a:r>
              <a:rPr lang="es-ES" sz="1600" dirty="0" err="1"/>
              <a:t>mantenir</a:t>
            </a:r>
            <a:r>
              <a:rPr lang="es-ES" sz="1600" dirty="0"/>
              <a:t>-se al </a:t>
            </a:r>
            <a:r>
              <a:rPr lang="es-ES" sz="1600" dirty="0" err="1"/>
              <a:t>llarg</a:t>
            </a:r>
            <a:r>
              <a:rPr lang="es-ES" sz="1600" dirty="0"/>
              <a:t> de la durada de </a:t>
            </a:r>
            <a:r>
              <a:rPr lang="es-ES" sz="1600" dirty="0" err="1"/>
              <a:t>l'ajut</a:t>
            </a:r>
            <a:r>
              <a:rPr lang="es-ES" sz="1600" dirty="0"/>
              <a:t> (48 </a:t>
            </a:r>
            <a:r>
              <a:rPr lang="es-ES" sz="1600" dirty="0" err="1"/>
              <a:t>mesos</a:t>
            </a:r>
            <a:r>
              <a:rPr lang="es-ES" sz="1600" dirty="0"/>
              <a:t>). </a:t>
            </a:r>
            <a:r>
              <a:rPr lang="es-ES" sz="1600" dirty="0" err="1"/>
              <a:t>Cap</a:t>
            </a:r>
            <a:r>
              <a:rPr lang="es-ES" sz="1600" dirty="0"/>
              <a:t> director no </a:t>
            </a:r>
            <a:r>
              <a:rPr lang="es-ES" sz="1600" dirty="0" err="1"/>
              <a:t>pot</a:t>
            </a:r>
            <a:r>
              <a:rPr lang="es-ES" sz="1600" dirty="0"/>
              <a:t> dirigir </a:t>
            </a:r>
            <a:r>
              <a:rPr lang="es-ES" sz="1600" dirty="0" err="1"/>
              <a:t>més</a:t>
            </a:r>
            <a:r>
              <a:rPr lang="es-ES" sz="1600" dirty="0"/>
              <a:t> </a:t>
            </a:r>
            <a:r>
              <a:rPr lang="es-ES" sz="1600" dirty="0" err="1"/>
              <a:t>d'un</a:t>
            </a:r>
            <a:r>
              <a:rPr lang="es-ES" sz="1600" dirty="0"/>
              <a:t> </a:t>
            </a:r>
            <a:r>
              <a:rPr lang="es-ES" sz="1600" dirty="0" err="1"/>
              <a:t>candidat</a:t>
            </a:r>
            <a:r>
              <a:rPr lang="es-ES" sz="1600" dirty="0"/>
              <a:t> en </a:t>
            </a:r>
            <a:r>
              <a:rPr lang="es-ES" sz="1600" dirty="0" err="1"/>
              <a:t>aquesta</a:t>
            </a:r>
            <a:r>
              <a:rPr lang="es-ES" sz="1600" dirty="0"/>
              <a:t> </a:t>
            </a:r>
            <a:r>
              <a:rPr lang="es-ES" sz="1600" dirty="0" err="1"/>
              <a:t>convocatòria</a:t>
            </a:r>
            <a:r>
              <a:rPr lang="es-ES" sz="1600" dirty="0"/>
              <a:t>. </a:t>
            </a:r>
            <a:br>
              <a:rPr lang="es-ES" sz="1600" dirty="0"/>
            </a:br>
            <a:br>
              <a:rPr lang="es-ES" sz="1600" dirty="0"/>
            </a:br>
            <a:r>
              <a:rPr lang="ca-ES" sz="1600" b="1" dirty="0"/>
              <a:t>Dotació:</a:t>
            </a:r>
            <a:br>
              <a:rPr lang="ca-ES" sz="1600" b="1" dirty="0"/>
            </a:br>
            <a:r>
              <a:rPr lang="ca-ES" sz="1600" dirty="0"/>
              <a:t>Les retribucions mínimes anuals 19.026 euros el primer any  (1.585 euros bruts mensuals) i 23.772 euros( 1.981 euros bruts mensuals) el  segon, tercer i quart any. A cada any s'abonaran 12 mensualitats i dues pagues extraordinàries.</a:t>
            </a:r>
            <a:br>
              <a:rPr lang="ca-ES" sz="1600" dirty="0"/>
            </a:br>
            <a:r>
              <a:rPr lang="ca-ES" sz="1600" dirty="0"/>
              <a:t>L’ajuda cobreix les matricules dels anys de doctorat i té una ajuda anual per realitzar estades i trasllats a l’estranger. </a:t>
            </a:r>
            <a:br>
              <a:rPr lang="ca-ES" sz="1600" dirty="0"/>
            </a:br>
            <a:br>
              <a:rPr lang="ca-ES" sz="1600" dirty="0"/>
            </a:br>
            <a:r>
              <a:rPr lang="es-ES" sz="1600" b="1" dirty="0" err="1"/>
              <a:t>Docència</a:t>
            </a:r>
            <a:r>
              <a:rPr lang="es-ES" sz="1600" b="1" dirty="0"/>
              <a:t>: </a:t>
            </a:r>
            <a:br>
              <a:rPr lang="es-ES" sz="1600" b="1" dirty="0"/>
            </a:br>
            <a:r>
              <a:rPr lang="es-ES" sz="1600" dirty="0"/>
              <a:t>Si no han </a:t>
            </a:r>
            <a:r>
              <a:rPr lang="es-ES" sz="1600" dirty="0" err="1"/>
              <a:t>començat</a:t>
            </a:r>
            <a:r>
              <a:rPr lang="es-ES" sz="1600" dirty="0"/>
              <a:t> </a:t>
            </a:r>
            <a:r>
              <a:rPr lang="es-ES" sz="1600" dirty="0" err="1"/>
              <a:t>abans</a:t>
            </a:r>
            <a:r>
              <a:rPr lang="es-ES" sz="1600" dirty="0"/>
              <a:t>, les </a:t>
            </a:r>
            <a:r>
              <a:rPr lang="es-ES" sz="1600" dirty="0" err="1"/>
              <a:t>pràctiques</a:t>
            </a:r>
            <a:r>
              <a:rPr lang="es-ES" sz="1600" dirty="0"/>
              <a:t> </a:t>
            </a:r>
            <a:r>
              <a:rPr lang="es-ES" sz="1600" dirty="0" err="1"/>
              <a:t>docents</a:t>
            </a:r>
            <a:r>
              <a:rPr lang="es-ES" sz="1600" dirty="0"/>
              <a:t> </a:t>
            </a:r>
            <a:r>
              <a:rPr lang="es-ES" sz="1600" dirty="0" err="1"/>
              <a:t>començaran</a:t>
            </a:r>
            <a:r>
              <a:rPr lang="es-ES" sz="1600" dirty="0"/>
              <a:t>, </a:t>
            </a:r>
            <a:r>
              <a:rPr lang="es-ES" sz="1600" dirty="0" err="1"/>
              <a:t>amb</a:t>
            </a:r>
            <a:r>
              <a:rPr lang="es-ES" sz="1600" dirty="0"/>
              <a:t> </a:t>
            </a:r>
            <a:r>
              <a:rPr lang="es-ES" sz="1600" dirty="0" err="1"/>
              <a:t>caràcter</a:t>
            </a:r>
            <a:r>
              <a:rPr lang="es-ES" sz="1600" dirty="0"/>
              <a:t> OBLIGATORI a partir del </a:t>
            </a:r>
            <a:r>
              <a:rPr lang="es-ES" sz="1600" dirty="0" err="1"/>
              <a:t>segon</a:t>
            </a:r>
            <a:r>
              <a:rPr lang="es-ES" sz="1600" dirty="0"/>
              <a:t> </a:t>
            </a:r>
            <a:r>
              <a:rPr lang="es-ES" sz="1600" dirty="0" err="1"/>
              <a:t>any</a:t>
            </a:r>
            <a:r>
              <a:rPr lang="es-ES" sz="1600" dirty="0"/>
              <a:t> de </a:t>
            </a:r>
            <a:r>
              <a:rPr lang="es-ES" sz="1600" dirty="0" err="1"/>
              <a:t>l'ajuda</a:t>
            </a:r>
            <a:r>
              <a:rPr lang="es-ES" sz="1600" dirty="0"/>
              <a:t> i es prolongaran </a:t>
            </a:r>
            <a:r>
              <a:rPr lang="es-ES" sz="1600" dirty="0" err="1"/>
              <a:t>fins</a:t>
            </a:r>
            <a:r>
              <a:rPr lang="es-ES" sz="1600" dirty="0"/>
              <a:t> a la </a:t>
            </a:r>
            <a:r>
              <a:rPr lang="es-ES" sz="1600" dirty="0" err="1"/>
              <a:t>finalització</a:t>
            </a:r>
            <a:r>
              <a:rPr lang="es-ES" sz="1600" dirty="0"/>
              <a:t> de la </a:t>
            </a:r>
            <a:r>
              <a:rPr lang="es-ES" sz="1600" dirty="0" err="1"/>
              <a:t>mateixa</a:t>
            </a:r>
            <a:r>
              <a:rPr lang="es-ES" sz="1600" dirty="0"/>
              <a:t>, </a:t>
            </a:r>
            <a:r>
              <a:rPr lang="es-ES" sz="1600" dirty="0" err="1"/>
              <a:t>amb</a:t>
            </a:r>
            <a:r>
              <a:rPr lang="es-ES" sz="1600" dirty="0"/>
              <a:t> un </a:t>
            </a:r>
            <a:r>
              <a:rPr lang="es-ES" sz="1600" dirty="0" err="1"/>
              <a:t>mínim</a:t>
            </a:r>
            <a:r>
              <a:rPr lang="es-ES" sz="1600" dirty="0"/>
              <a:t> de 90 </a:t>
            </a:r>
            <a:r>
              <a:rPr lang="es-ES" sz="1600" dirty="0" err="1"/>
              <a:t>hores</a:t>
            </a:r>
            <a:r>
              <a:rPr lang="es-ES" sz="1600" dirty="0"/>
              <a:t> i un </a:t>
            </a:r>
            <a:r>
              <a:rPr lang="es-ES" sz="1600" dirty="0" err="1"/>
              <a:t>màxim</a:t>
            </a:r>
            <a:r>
              <a:rPr lang="es-ES" sz="1600" dirty="0"/>
              <a:t> de 180 </a:t>
            </a:r>
            <a:r>
              <a:rPr lang="es-ES" sz="1600" dirty="0" err="1"/>
              <a:t>hores</a:t>
            </a:r>
            <a:r>
              <a:rPr lang="es-ES" sz="1600" dirty="0"/>
              <a:t> </a:t>
            </a:r>
            <a:r>
              <a:rPr lang="es-ES" sz="1600" dirty="0" err="1"/>
              <a:t>repartides</a:t>
            </a:r>
            <a:r>
              <a:rPr lang="es-ES" sz="1600" dirty="0"/>
              <a:t> entre </a:t>
            </a:r>
            <a:r>
              <a:rPr lang="es-ES" sz="1600" dirty="0" err="1"/>
              <a:t>els</a:t>
            </a:r>
            <a:r>
              <a:rPr lang="es-ES" sz="1600" dirty="0"/>
              <a:t> 4 </a:t>
            </a:r>
            <a:r>
              <a:rPr lang="es-ES" sz="1600" dirty="0" err="1"/>
              <a:t>anys</a:t>
            </a:r>
            <a:r>
              <a:rPr lang="es-ES" sz="1600" dirty="0"/>
              <a:t> de </a:t>
            </a:r>
            <a:r>
              <a:rPr lang="es-ES" sz="1600" dirty="0" err="1"/>
              <a:t>l'ajuda</a:t>
            </a:r>
            <a:r>
              <a:rPr lang="es-ES" sz="1600" dirty="0"/>
              <a:t>. </a:t>
            </a:r>
            <a:br>
              <a:rPr lang="es-ES" sz="1600" dirty="0"/>
            </a:br>
            <a:r>
              <a:rPr lang="es-ES" sz="1600" dirty="0" err="1"/>
              <a:t>S'estableix</a:t>
            </a:r>
            <a:r>
              <a:rPr lang="es-ES" sz="1600" dirty="0"/>
              <a:t> un </a:t>
            </a:r>
            <a:r>
              <a:rPr lang="es-ES" sz="1600" dirty="0" err="1"/>
              <a:t>màxim</a:t>
            </a:r>
            <a:r>
              <a:rPr lang="es-ES" sz="1600" dirty="0"/>
              <a:t> de 60 </a:t>
            </a:r>
            <a:r>
              <a:rPr lang="es-ES" sz="1600" dirty="0" err="1"/>
              <a:t>hores</a:t>
            </a:r>
            <a:r>
              <a:rPr lang="es-ES" sz="1600" dirty="0"/>
              <a:t> </a:t>
            </a:r>
            <a:r>
              <a:rPr lang="es-ES" sz="1600" dirty="0" err="1"/>
              <a:t>anuals</a:t>
            </a:r>
            <a:r>
              <a:rPr lang="es-ES" sz="1600" dirty="0"/>
              <a:t>.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57597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2FC24-8CE1-4A7E-9F44-B5901D32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80015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rgbClr val="C00000"/>
                </a:solidFill>
              </a:rPr>
              <a:t>Requisits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acadèmics</a:t>
            </a:r>
            <a:r>
              <a:rPr lang="es-ES" dirty="0">
                <a:solidFill>
                  <a:srgbClr val="C00000"/>
                </a:solidFill>
              </a:rPr>
              <a:t>:</a:t>
            </a:r>
            <a:br>
              <a:rPr lang="es-ES" dirty="0">
                <a:solidFill>
                  <a:schemeClr val="accent1"/>
                </a:solidFill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0F743C-9BF8-4C1B-BE30-BC87DF009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1044"/>
            <a:ext cx="10515600" cy="481509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a-ES" sz="16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a-E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Llicenciats matriculats al doctorat 2023-2024 o estudiants de màster curs 2023-2024 que acreditin l'admissió al programa de doctorat al curs 2024-2025. </a:t>
            </a:r>
            <a:r>
              <a:rPr lang="es-E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molt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comprovar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vas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finalitzar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estudis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), ja que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l'anualitat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finalització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requerida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canvia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 cada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convocatòria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Dates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finalització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titulacions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posterioritat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aquestes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dates:</a:t>
            </a:r>
          </a:p>
          <a:p>
            <a:pPr>
              <a:buFontTx/>
              <a:buChar char="-"/>
            </a:pPr>
            <a:r>
              <a:rPr lang="es-E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El 1 de enero de 2020, en el caso de licenciaturas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ingenierías y arquitecturas o equivalente en sistemas universitarios extranjeros no adaptados al Espacio Europeo de Educación Superior (EEES)</a:t>
            </a:r>
          </a:p>
          <a:p>
            <a:pPr>
              <a:buFontTx/>
              <a:buChar char="-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E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1 de enero de 2019, en el caso de diplomaturas,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ingenierías técnicas y arquitecturas técnicas o titulaciones equivalentes en sistemas universitarios extranjeros no adaptados al EEES, que hayan realizado el máster para acceso al doctorado. </a:t>
            </a: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c) El 1 de enero de 2019, en el caso de estudios de grado del EEES de 180 créditos.</a:t>
            </a: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d) El 1 de enero de 2020, en el caso de estudios de grado del EEES de 240 créditos. </a:t>
            </a: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 CAP CAS ES TÉ EN COMPTE LA DATA DE FI DEL MÀSTER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Veure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excepcions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(art 7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convocatòria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Podran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sol·licitar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 partir de l'1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2016: cura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fills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menors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sis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anys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entre l'1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2016 i l'1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2020,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malatia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..etc.</a:t>
            </a:r>
          </a:p>
        </p:txBody>
      </p:sp>
    </p:spTree>
    <p:extLst>
      <p:ext uri="{BB962C8B-B14F-4D97-AF65-F5344CB8AC3E}">
        <p14:creationId xmlns:p14="http://schemas.microsoft.com/office/powerpoint/2010/main" val="53131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86B56-F788-48AB-AFFE-9E14193D5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08" y="508679"/>
            <a:ext cx="10563177" cy="1117901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C00000"/>
                </a:solidFill>
              </a:rPr>
              <a:t>Nota mínima per poder </a:t>
            </a:r>
            <a:r>
              <a:rPr lang="pt-BR" dirty="0" err="1">
                <a:solidFill>
                  <a:srgbClr val="C00000"/>
                </a:solidFill>
              </a:rPr>
              <a:t>sol·licitar</a:t>
            </a: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dirty="0" err="1">
                <a:solidFill>
                  <a:srgbClr val="C00000"/>
                </a:solidFill>
              </a:rPr>
              <a:t>l'ajut</a:t>
            </a:r>
            <a:b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nota media mínima para titulaciones de 1º ciclo, ciclo largo y Grado según su rama del conocimiento:</a:t>
            </a:r>
            <a:br>
              <a:rPr lang="es-ES" dirty="0"/>
            </a:br>
            <a:endParaRPr lang="es-ES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E180CDA-78F4-43F1-AC33-87B051F81FE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0198" t="15301" r="32973" b="52843"/>
          <a:stretch/>
        </p:blipFill>
        <p:spPr bwMode="auto">
          <a:xfrm>
            <a:off x="6605640" y="2399317"/>
            <a:ext cx="5034316" cy="2202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10B1957-907D-4395-9B44-D56988007D06}"/>
              </a:ext>
            </a:extLst>
          </p:cNvPr>
          <p:cNvPicPr/>
          <p:nvPr/>
        </p:nvPicPr>
        <p:blipFill rotWithShape="1">
          <a:blip r:embed="rId3"/>
          <a:srcRect l="32453" t="18189" r="32261" b="5263"/>
          <a:stretch/>
        </p:blipFill>
        <p:spPr bwMode="auto">
          <a:xfrm>
            <a:off x="609349" y="1223710"/>
            <a:ext cx="6262991" cy="5269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05B61D8-CF66-4FE5-97EA-4CE983B4B6A7}"/>
              </a:ext>
            </a:extLst>
          </p:cNvPr>
          <p:cNvSpPr/>
          <p:nvPr/>
        </p:nvSpPr>
        <p:spPr>
          <a:xfrm>
            <a:off x="6872340" y="1851029"/>
            <a:ext cx="536642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discapacitat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40505A8B-8D16-4540-BA1D-566F30AB8E88}"/>
              </a:ext>
            </a:extLst>
          </p:cNvPr>
          <p:cNvSpPr/>
          <p:nvPr/>
        </p:nvSpPr>
        <p:spPr>
          <a:xfrm>
            <a:off x="7052553" y="4602237"/>
            <a:ext cx="826851" cy="9922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3E031CD-8495-4958-9E94-53272FF98AF9}"/>
              </a:ext>
            </a:extLst>
          </p:cNvPr>
          <p:cNvSpPr/>
          <p:nvPr/>
        </p:nvSpPr>
        <p:spPr>
          <a:xfrm>
            <a:off x="7333421" y="5594458"/>
            <a:ext cx="2348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Artículo 8 </a:t>
            </a:r>
            <a:r>
              <a:rPr lang="es-ES" dirty="0" err="1"/>
              <a:t>convocatòria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560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19BF3-7977-4E06-B948-2148BEFB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C00000"/>
                </a:solidFill>
              </a:rPr>
              <a:t>Estudis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cursats</a:t>
            </a:r>
            <a:r>
              <a:rPr lang="es-ES" dirty="0">
                <a:solidFill>
                  <a:srgbClr val="C00000"/>
                </a:solidFill>
              </a:rPr>
              <a:t> a </a:t>
            </a:r>
            <a:r>
              <a:rPr lang="es-ES" dirty="0" err="1">
                <a:solidFill>
                  <a:srgbClr val="C00000"/>
                </a:solidFill>
              </a:rPr>
              <a:t>l’estranger</a:t>
            </a:r>
            <a:r>
              <a:rPr lang="es-ES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4BB87F-465C-4B81-B568-765285BC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80" y="1620351"/>
            <a:ext cx="10515600" cy="43513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s-ES" dirty="0"/>
              <a:t>Cal presentar el </a:t>
            </a:r>
            <a:r>
              <a:rPr lang="es-ES" dirty="0" err="1"/>
              <a:t>document</a:t>
            </a:r>
            <a:r>
              <a:rPr lang="es-ES" dirty="0"/>
              <a:t> </a:t>
            </a:r>
            <a:r>
              <a:rPr lang="es-ES" dirty="0" err="1"/>
              <a:t>d'equivalència</a:t>
            </a:r>
            <a:r>
              <a:rPr lang="es-ES" dirty="0"/>
              <a:t> de les notes </a:t>
            </a:r>
            <a:r>
              <a:rPr lang="es-ES" dirty="0" err="1"/>
              <a:t>mitjanes</a:t>
            </a:r>
            <a:r>
              <a:rPr lang="es-ES" dirty="0"/>
              <a:t> </a:t>
            </a:r>
            <a:r>
              <a:rPr lang="es-ES" dirty="0" err="1"/>
              <a:t>d'estudis</a:t>
            </a:r>
            <a:r>
              <a:rPr lang="es-ES" dirty="0"/>
              <a:t> i </a:t>
            </a:r>
            <a:r>
              <a:rPr lang="es-ES" dirty="0" err="1"/>
              <a:t>títols</a:t>
            </a:r>
            <a:r>
              <a:rPr lang="es-ES" dirty="0"/>
              <a:t> </a:t>
            </a:r>
            <a:r>
              <a:rPr lang="es-ES" dirty="0" err="1"/>
              <a:t>universitaris</a:t>
            </a:r>
            <a:r>
              <a:rPr lang="es-ES" dirty="0"/>
              <a:t> </a:t>
            </a:r>
            <a:r>
              <a:rPr lang="es-ES" dirty="0" err="1"/>
              <a:t>realitzats</a:t>
            </a:r>
            <a:r>
              <a:rPr lang="es-ES" dirty="0"/>
              <a:t> a </a:t>
            </a:r>
            <a:r>
              <a:rPr lang="es-ES" dirty="0" err="1"/>
              <a:t>l'estranger</a:t>
            </a:r>
            <a:r>
              <a:rPr lang="es-ES" dirty="0"/>
              <a:t>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espanyols</a:t>
            </a:r>
            <a:r>
              <a:rPr lang="es-ES" dirty="0"/>
              <a:t> per poder-se presentar en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procediments</a:t>
            </a:r>
            <a:r>
              <a:rPr lang="es-ES" dirty="0"/>
              <a:t> de </a:t>
            </a:r>
            <a:r>
              <a:rPr lang="es-ES" dirty="0" err="1"/>
              <a:t>concurrència</a:t>
            </a:r>
            <a:r>
              <a:rPr lang="es-ES" dirty="0"/>
              <a:t> competitiva en </a:t>
            </a:r>
            <a:r>
              <a:rPr lang="es-ES" dirty="0" err="1"/>
              <a:t>què</a:t>
            </a:r>
            <a:r>
              <a:rPr lang="es-ES" dirty="0"/>
              <a:t> la nota </a:t>
            </a:r>
            <a:r>
              <a:rPr lang="es-ES" dirty="0" err="1"/>
              <a:t>mitjana</a:t>
            </a:r>
            <a:r>
              <a:rPr lang="es-ES" dirty="0"/>
              <a:t> </a:t>
            </a:r>
            <a:r>
              <a:rPr lang="es-ES" dirty="0" err="1"/>
              <a:t>sigui</a:t>
            </a:r>
            <a:r>
              <a:rPr lang="es-ES" dirty="0"/>
              <a:t> un </a:t>
            </a:r>
            <a:r>
              <a:rPr lang="es-ES" dirty="0" err="1"/>
              <a:t>requisit</a:t>
            </a:r>
            <a:r>
              <a:rPr lang="es-ES" dirty="0"/>
              <a:t>, </a:t>
            </a:r>
            <a:r>
              <a:rPr lang="es-ES" dirty="0" err="1"/>
              <a:t>mèrit</a:t>
            </a:r>
            <a:r>
              <a:rPr lang="es-ES" dirty="0"/>
              <a:t> o </a:t>
            </a:r>
            <a:r>
              <a:rPr lang="es-ES" dirty="0" err="1"/>
              <a:t>element</a:t>
            </a:r>
            <a:r>
              <a:rPr lang="es-ES" dirty="0"/>
              <a:t> de </a:t>
            </a:r>
            <a:r>
              <a:rPr lang="es-ES" dirty="0" err="1"/>
              <a:t>valoració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dirty="0" err="1"/>
              <a:t>És</a:t>
            </a:r>
            <a:r>
              <a:rPr lang="es-ES" dirty="0"/>
              <a:t> un </a:t>
            </a:r>
            <a:r>
              <a:rPr lang="es-ES" dirty="0" err="1"/>
              <a:t>procediment</a:t>
            </a:r>
            <a:r>
              <a:rPr lang="es-ES" dirty="0"/>
              <a:t> </a:t>
            </a:r>
            <a:r>
              <a:rPr lang="es-ES" dirty="0" err="1"/>
              <a:t>gratuït</a:t>
            </a:r>
            <a:r>
              <a:rPr lang="es-ES" dirty="0"/>
              <a:t> i en </a:t>
            </a:r>
            <a:r>
              <a:rPr lang="es-ES" dirty="0" err="1"/>
              <a:t>línia</a:t>
            </a:r>
            <a:r>
              <a:rPr lang="es-ES" dirty="0"/>
              <a:t> a través del </a:t>
            </a:r>
            <a:r>
              <a:rPr lang="es-ES" dirty="0" err="1"/>
              <a:t>qual</a:t>
            </a:r>
            <a:r>
              <a:rPr lang="es-ES" dirty="0"/>
              <a:t> cada </a:t>
            </a:r>
            <a:r>
              <a:rPr lang="es-ES" dirty="0" err="1"/>
              <a:t>usuari</a:t>
            </a:r>
            <a:r>
              <a:rPr lang="es-ES" dirty="0"/>
              <a:t> genera la </a:t>
            </a:r>
            <a:r>
              <a:rPr lang="es-ES" dirty="0" err="1"/>
              <a:t>pròpia</a:t>
            </a:r>
            <a:r>
              <a:rPr lang="es-ES" dirty="0"/>
              <a:t> </a:t>
            </a:r>
            <a:r>
              <a:rPr lang="es-ES" dirty="0" err="1"/>
              <a:t>Declaració</a:t>
            </a:r>
            <a:r>
              <a:rPr lang="es-ES" dirty="0"/>
              <a:t>. Per </a:t>
            </a:r>
            <a:r>
              <a:rPr lang="es-ES" dirty="0" err="1"/>
              <a:t>això</a:t>
            </a:r>
            <a:r>
              <a:rPr lang="es-ES" dirty="0"/>
              <a:t>, el </a:t>
            </a:r>
            <a:r>
              <a:rPr lang="es-ES" dirty="0" err="1"/>
              <a:t>sol·licitant</a:t>
            </a:r>
            <a:r>
              <a:rPr lang="es-ES" dirty="0"/>
              <a:t> </a:t>
            </a:r>
            <a:r>
              <a:rPr lang="es-ES" dirty="0" err="1"/>
              <a:t>haurà</a:t>
            </a:r>
            <a:r>
              <a:rPr lang="es-ES" dirty="0"/>
              <a:t> </a:t>
            </a:r>
            <a:r>
              <a:rPr lang="es-ES" dirty="0" err="1"/>
              <a:t>d'accedir</a:t>
            </a:r>
            <a:r>
              <a:rPr lang="es-ES" dirty="0"/>
              <a:t> al </a:t>
            </a:r>
            <a:r>
              <a:rPr lang="es-ES" dirty="0" err="1">
                <a:hlinkClick r:id="rId2"/>
              </a:rPr>
              <a:t>servei</a:t>
            </a:r>
            <a:r>
              <a:rPr lang="es-ES" dirty="0">
                <a:hlinkClick r:id="rId2"/>
              </a:rPr>
              <a:t> online de la </a:t>
            </a:r>
            <a:r>
              <a:rPr lang="es-ES" dirty="0" err="1">
                <a:hlinkClick r:id="rId2"/>
              </a:rPr>
              <a:t>secció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d'Equivalència</a:t>
            </a:r>
            <a:r>
              <a:rPr lang="es-ES" dirty="0">
                <a:hlinkClick r:id="rId2"/>
              </a:rPr>
              <a:t> de Notes </a:t>
            </a:r>
            <a:r>
              <a:rPr lang="es-ES" dirty="0" err="1">
                <a:hlinkClick r:id="rId2"/>
              </a:rPr>
              <a:t>Mitjanes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d'estudis</a:t>
            </a:r>
            <a:r>
              <a:rPr lang="es-ES" dirty="0">
                <a:hlinkClick r:id="rId2"/>
              </a:rPr>
              <a:t> </a:t>
            </a:r>
            <a:r>
              <a:rPr lang="es-ES" dirty="0" err="1">
                <a:hlinkClick r:id="rId2"/>
              </a:rPr>
              <a:t>universitaris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realitzats</a:t>
            </a:r>
            <a:r>
              <a:rPr lang="es-ES" dirty="0">
                <a:hlinkClick r:id="rId2"/>
              </a:rPr>
              <a:t> en centres </a:t>
            </a:r>
            <a:r>
              <a:rPr lang="es-ES" dirty="0" err="1">
                <a:hlinkClick r:id="rId2"/>
              </a:rPr>
              <a:t>estrangers</a:t>
            </a:r>
            <a:r>
              <a:rPr lang="es-ES" dirty="0">
                <a:hlinkClick r:id="rId2"/>
              </a:rPr>
              <a:t> de la </a:t>
            </a:r>
            <a:r>
              <a:rPr lang="es-ES" dirty="0" err="1">
                <a:hlinkClick r:id="rId2"/>
              </a:rPr>
              <a:t>pàgina</a:t>
            </a:r>
            <a:r>
              <a:rPr lang="es-ES" dirty="0">
                <a:hlinkClick r:id="rId2"/>
              </a:rPr>
              <a:t> web del </a:t>
            </a:r>
            <a:r>
              <a:rPr lang="es-ES" dirty="0" err="1">
                <a:hlinkClick r:id="rId2"/>
              </a:rPr>
              <a:t>Ministeri</a:t>
            </a:r>
            <a:r>
              <a:rPr lang="es-ES" dirty="0">
                <a:hlinkClick r:id="rId2"/>
              </a:rPr>
              <a:t> de</a:t>
            </a:r>
            <a:r>
              <a:rPr lang="es-ES" dirty="0"/>
              <a:t> </a:t>
            </a:r>
            <a:r>
              <a:rPr lang="es-ES" dirty="0" err="1">
                <a:hlinkClick r:id="rId2"/>
              </a:rPr>
              <a:t>Universitats</a:t>
            </a:r>
            <a:r>
              <a:rPr lang="es-ES" dirty="0"/>
              <a:t>. Es </a:t>
            </a:r>
            <a:r>
              <a:rPr lang="es-ES" dirty="0" err="1"/>
              <a:t>important</a:t>
            </a:r>
            <a:r>
              <a:rPr lang="es-ES" dirty="0"/>
              <a:t> mirar les </a:t>
            </a:r>
            <a:r>
              <a:rPr lang="es-ES" dirty="0" err="1"/>
              <a:t>instruccions</a:t>
            </a:r>
            <a:r>
              <a:rPr lang="es-ES" dirty="0"/>
              <a:t>.</a:t>
            </a:r>
            <a:br>
              <a:rPr lang="es-ES" dirty="0"/>
            </a:br>
            <a:br>
              <a:rPr lang="es-ES" dirty="0"/>
            </a:br>
            <a:r>
              <a:rPr lang="es-ES" dirty="0"/>
              <a:t>A la </a:t>
            </a:r>
            <a:r>
              <a:rPr lang="es-ES" dirty="0" err="1"/>
              <a:t>sol·licitud</a:t>
            </a:r>
            <a:r>
              <a:rPr lang="es-ES" dirty="0"/>
              <a:t> </a:t>
            </a:r>
            <a:r>
              <a:rPr lang="es-ES" dirty="0" err="1"/>
              <a:t>caldrà</a:t>
            </a:r>
            <a:r>
              <a:rPr lang="es-ES" dirty="0"/>
              <a:t> marcar </a:t>
            </a:r>
            <a:r>
              <a:rPr lang="es-ES" dirty="0" err="1"/>
              <a:t>l'opció</a:t>
            </a:r>
            <a:r>
              <a:rPr lang="es-ES" dirty="0"/>
              <a:t> </a:t>
            </a:r>
            <a:r>
              <a:rPr lang="es-ES" dirty="0" err="1"/>
              <a:t>d'estudis</a:t>
            </a:r>
            <a:r>
              <a:rPr lang="es-ES" dirty="0"/>
              <a:t> a </a:t>
            </a:r>
            <a:r>
              <a:rPr lang="es-ES" dirty="0" err="1"/>
              <a:t>l'estranger</a:t>
            </a:r>
            <a:r>
              <a:rPr lang="es-ES" dirty="0"/>
              <a:t>, si no </a:t>
            </a:r>
            <a:r>
              <a:rPr lang="es-ES" dirty="0" err="1"/>
              <a:t>trobeu</a:t>
            </a:r>
            <a:r>
              <a:rPr lang="es-ES" dirty="0"/>
              <a:t> la </a:t>
            </a:r>
            <a:r>
              <a:rPr lang="es-ES" dirty="0" err="1"/>
              <a:t>vostra</a:t>
            </a:r>
            <a:r>
              <a:rPr lang="es-ES" dirty="0"/>
              <a:t> </a:t>
            </a:r>
            <a:r>
              <a:rPr lang="es-ES" dirty="0" err="1"/>
              <a:t>titulació</a:t>
            </a:r>
            <a:r>
              <a:rPr lang="es-ES" dirty="0"/>
              <a:t>, </a:t>
            </a:r>
            <a:r>
              <a:rPr lang="es-ES" dirty="0" err="1"/>
              <a:t>cerqueu</a:t>
            </a:r>
            <a:r>
              <a:rPr lang="es-ES" dirty="0"/>
              <a:t> la que </a:t>
            </a:r>
            <a:r>
              <a:rPr lang="es-ES" dirty="0" err="1"/>
              <a:t>sigui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afí</a:t>
            </a:r>
            <a:r>
              <a:rPr lang="es-ES" dirty="0"/>
              <a:t>.</a:t>
            </a:r>
            <a:br>
              <a:rPr lang="es-ES" dirty="0"/>
            </a:br>
            <a:br>
              <a:rPr lang="es-ES" dirty="0"/>
            </a:br>
            <a:r>
              <a:rPr lang="es-ES" dirty="0"/>
              <a:t>En cas de </a:t>
            </a:r>
            <a:r>
              <a:rPr lang="es-ES" dirty="0" err="1"/>
              <a:t>dubtes</a:t>
            </a:r>
            <a:r>
              <a:rPr lang="es-ES" dirty="0"/>
              <a:t>, si no </a:t>
            </a:r>
            <a:r>
              <a:rPr lang="es-ES" dirty="0" err="1"/>
              <a:t>trobeu</a:t>
            </a:r>
            <a:r>
              <a:rPr lang="es-ES" dirty="0"/>
              <a:t> </a:t>
            </a:r>
            <a:r>
              <a:rPr lang="es-ES" dirty="0" err="1"/>
              <a:t>l’escala</a:t>
            </a:r>
            <a:r>
              <a:rPr lang="es-ES" dirty="0"/>
              <a:t> o no </a:t>
            </a:r>
            <a:r>
              <a:rPr lang="es-ES" dirty="0" err="1"/>
              <a:t>esteu</a:t>
            </a:r>
            <a:r>
              <a:rPr lang="es-ES" dirty="0"/>
              <a:t> conformes </a:t>
            </a:r>
            <a:r>
              <a:rPr lang="es-ES" dirty="0" err="1"/>
              <a:t>amb</a:t>
            </a:r>
            <a:r>
              <a:rPr lang="es-ES" dirty="0"/>
              <a:t> la nota </a:t>
            </a:r>
            <a:r>
              <a:rPr lang="es-ES" dirty="0" err="1"/>
              <a:t>mitjana</a:t>
            </a:r>
            <a:r>
              <a:rPr lang="es-ES" dirty="0"/>
              <a:t>, </a:t>
            </a:r>
            <a:r>
              <a:rPr lang="es-ES" dirty="0" err="1"/>
              <a:t>podeu</a:t>
            </a:r>
            <a:r>
              <a:rPr lang="es-ES" dirty="0"/>
              <a:t> enviar un </a:t>
            </a:r>
            <a:r>
              <a:rPr lang="es-ES" dirty="0" err="1"/>
              <a:t>correu</a:t>
            </a:r>
            <a:r>
              <a:rPr lang="es-ES" dirty="0"/>
              <a:t> </a:t>
            </a:r>
            <a:r>
              <a:rPr lang="es-ES" dirty="0" err="1"/>
              <a:t>electrònic</a:t>
            </a:r>
            <a:r>
              <a:rPr lang="es-ES" dirty="0"/>
              <a:t> a: 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notamedia.uni@universidades.gob.es 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401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80EAE-02B0-44F9-9AB2-ECFB9AAAC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C00000"/>
                </a:solidFill>
              </a:rPr>
              <a:t>Mostra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com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s’ha</a:t>
            </a:r>
            <a:r>
              <a:rPr lang="es-ES" dirty="0">
                <a:solidFill>
                  <a:srgbClr val="C00000"/>
                </a:solidFill>
              </a:rPr>
              <a:t> de </a:t>
            </a:r>
            <a:r>
              <a:rPr lang="es-ES" dirty="0" err="1">
                <a:solidFill>
                  <a:srgbClr val="C00000"/>
                </a:solidFill>
              </a:rPr>
              <a:t>fer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equivalència</a:t>
            </a:r>
            <a:r>
              <a:rPr lang="es-ES"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45D8047-1932-4BF9-BD14-A1277D81526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8789" t="13293" r="29867" b="5436"/>
          <a:stretch/>
        </p:blipFill>
        <p:spPr bwMode="auto">
          <a:xfrm>
            <a:off x="1219783" y="1845081"/>
            <a:ext cx="4286072" cy="4442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939A15C-0D60-4B3C-ABC1-A87D71C7913D}"/>
              </a:ext>
            </a:extLst>
          </p:cNvPr>
          <p:cNvPicPr/>
          <p:nvPr/>
        </p:nvPicPr>
        <p:blipFill rotWithShape="1">
          <a:blip r:embed="rId3"/>
          <a:srcRect l="28363" t="18060" r="29586" b="5435"/>
          <a:stretch/>
        </p:blipFill>
        <p:spPr bwMode="auto">
          <a:xfrm>
            <a:off x="6284067" y="1935805"/>
            <a:ext cx="4494180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178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FF036-7689-40E2-B274-DE275EF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2401"/>
          </a:xfrm>
        </p:spPr>
        <p:txBody>
          <a:bodyPr/>
          <a:lstStyle/>
          <a:p>
            <a:r>
              <a:rPr lang="es-ES" dirty="0" err="1">
                <a:solidFill>
                  <a:srgbClr val="C00000"/>
                </a:solidFill>
              </a:rPr>
              <a:t>Documentació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addicional</a:t>
            </a:r>
            <a:r>
              <a:rPr lang="es-ES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2B21DB-B91A-4523-BECA-60C372C54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52939"/>
            <a:ext cx="9931504" cy="451615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s-ES" sz="2300" b="1" dirty="0">
                <a:solidFill>
                  <a:srgbClr val="C00000"/>
                </a:solidFill>
              </a:rPr>
              <a:t>El </a:t>
            </a:r>
            <a:r>
              <a:rPr lang="es-ES" sz="2300" b="1" dirty="0" err="1">
                <a:solidFill>
                  <a:srgbClr val="C00000"/>
                </a:solidFill>
              </a:rPr>
              <a:t>més</a:t>
            </a:r>
            <a:r>
              <a:rPr lang="es-ES" sz="2300" b="1" dirty="0">
                <a:solidFill>
                  <a:srgbClr val="C00000"/>
                </a:solidFill>
              </a:rPr>
              <a:t> </a:t>
            </a:r>
            <a:r>
              <a:rPr lang="es-ES" sz="2300" b="1" dirty="0" err="1">
                <a:solidFill>
                  <a:srgbClr val="C00000"/>
                </a:solidFill>
              </a:rPr>
              <a:t>important</a:t>
            </a:r>
            <a:r>
              <a:rPr lang="es-ES" sz="2300" b="1" dirty="0">
                <a:solidFill>
                  <a:srgbClr val="C00000"/>
                </a:solidFill>
              </a:rPr>
              <a:t> (si no </a:t>
            </a:r>
            <a:r>
              <a:rPr lang="es-ES" sz="2300" b="1" dirty="0" err="1">
                <a:solidFill>
                  <a:srgbClr val="C00000"/>
                </a:solidFill>
              </a:rPr>
              <a:t>esteu</a:t>
            </a:r>
            <a:r>
              <a:rPr lang="es-ES" sz="2300" b="1" dirty="0">
                <a:solidFill>
                  <a:srgbClr val="C00000"/>
                </a:solidFill>
              </a:rPr>
              <a:t> </a:t>
            </a:r>
            <a:r>
              <a:rPr lang="es-ES" sz="2300" b="1" dirty="0" err="1">
                <a:solidFill>
                  <a:srgbClr val="C00000"/>
                </a:solidFill>
              </a:rPr>
              <a:t>matriculats</a:t>
            </a:r>
            <a:r>
              <a:rPr lang="es-ES" sz="2300" b="1" dirty="0">
                <a:solidFill>
                  <a:srgbClr val="C00000"/>
                </a:solidFill>
              </a:rPr>
              <a:t> o </a:t>
            </a:r>
            <a:r>
              <a:rPr lang="es-ES" sz="2300" b="1" dirty="0" err="1">
                <a:solidFill>
                  <a:srgbClr val="C00000"/>
                </a:solidFill>
              </a:rPr>
              <a:t>admesos</a:t>
            </a:r>
            <a:r>
              <a:rPr lang="es-ES" sz="2300" b="1" dirty="0">
                <a:solidFill>
                  <a:srgbClr val="C00000"/>
                </a:solidFill>
              </a:rPr>
              <a:t>) </a:t>
            </a:r>
            <a:r>
              <a:rPr lang="es-ES" sz="2300" b="1" dirty="0" err="1">
                <a:solidFill>
                  <a:srgbClr val="C00000"/>
                </a:solidFill>
              </a:rPr>
              <a:t>és</a:t>
            </a:r>
            <a:r>
              <a:rPr lang="es-ES" sz="2300" b="1" dirty="0">
                <a:solidFill>
                  <a:srgbClr val="C00000"/>
                </a:solidFill>
              </a:rPr>
              <a:t> que </a:t>
            </a:r>
            <a:r>
              <a:rPr lang="es-ES" sz="2300" b="1" dirty="0" err="1">
                <a:solidFill>
                  <a:srgbClr val="C00000"/>
                </a:solidFill>
              </a:rPr>
              <a:t>feu</a:t>
            </a:r>
            <a:r>
              <a:rPr lang="es-ES" sz="2300" b="1" dirty="0">
                <a:solidFill>
                  <a:srgbClr val="C00000"/>
                </a:solidFill>
              </a:rPr>
              <a:t> la </a:t>
            </a:r>
            <a:r>
              <a:rPr lang="es-ES" sz="2300" b="1" dirty="0" err="1">
                <a:solidFill>
                  <a:srgbClr val="C00000"/>
                </a:solidFill>
              </a:rPr>
              <a:t>preinscripció</a:t>
            </a:r>
            <a:r>
              <a:rPr lang="es-ES" sz="2300" b="1" dirty="0">
                <a:solidFill>
                  <a:srgbClr val="C00000"/>
                </a:solidFill>
              </a:rPr>
              <a:t> i </a:t>
            </a:r>
            <a:r>
              <a:rPr lang="es-ES" sz="2300" b="1" dirty="0" err="1">
                <a:solidFill>
                  <a:srgbClr val="C00000"/>
                </a:solidFill>
              </a:rPr>
              <a:t>presenteu</a:t>
            </a:r>
            <a:r>
              <a:rPr lang="es-ES" sz="2300" b="1" dirty="0">
                <a:solidFill>
                  <a:srgbClr val="C00000"/>
                </a:solidFill>
              </a:rPr>
              <a:t>  a </a:t>
            </a:r>
            <a:r>
              <a:rPr lang="es-ES" sz="2300" b="1" dirty="0" err="1">
                <a:solidFill>
                  <a:srgbClr val="C00000"/>
                </a:solidFill>
              </a:rPr>
              <a:t>documentació</a:t>
            </a:r>
            <a:r>
              <a:rPr lang="es-ES" sz="2300" b="1" dirty="0">
                <a:solidFill>
                  <a:srgbClr val="C00000"/>
                </a:solidFill>
              </a:rPr>
              <a:t> per </a:t>
            </a:r>
            <a:r>
              <a:rPr lang="es-ES" sz="2300" b="1" dirty="0" err="1">
                <a:solidFill>
                  <a:srgbClr val="C00000"/>
                </a:solidFill>
              </a:rPr>
              <a:t>l'admissió</a:t>
            </a:r>
            <a:r>
              <a:rPr lang="es-ES" sz="2300" b="1" dirty="0">
                <a:solidFill>
                  <a:srgbClr val="C00000"/>
                </a:solidFill>
              </a:rPr>
              <a:t> al </a:t>
            </a:r>
            <a:r>
              <a:rPr lang="es-ES" sz="2300" b="1" dirty="0" err="1">
                <a:solidFill>
                  <a:srgbClr val="C00000"/>
                </a:solidFill>
              </a:rPr>
              <a:t>doctorat</a:t>
            </a:r>
            <a:r>
              <a:rPr lang="es-ES" sz="2300" b="1" dirty="0">
                <a:solidFill>
                  <a:srgbClr val="C00000"/>
                </a:solidFill>
              </a:rPr>
              <a:t>, un </a:t>
            </a:r>
            <a:r>
              <a:rPr lang="es-ES" sz="2300" b="1" dirty="0" err="1">
                <a:solidFill>
                  <a:srgbClr val="C00000"/>
                </a:solidFill>
              </a:rPr>
              <a:t>cop</a:t>
            </a:r>
            <a:r>
              <a:rPr lang="es-ES" sz="2300" b="1" dirty="0">
                <a:solidFill>
                  <a:srgbClr val="C00000"/>
                </a:solidFill>
              </a:rPr>
              <a:t> revisada i </a:t>
            </a:r>
            <a:r>
              <a:rPr lang="es-ES" sz="2300" b="1" dirty="0" err="1">
                <a:solidFill>
                  <a:srgbClr val="C00000"/>
                </a:solidFill>
              </a:rPr>
              <a:t>acceptada</a:t>
            </a:r>
            <a:r>
              <a:rPr lang="es-ES" sz="2300" b="1" dirty="0">
                <a:solidFill>
                  <a:srgbClr val="C00000"/>
                </a:solidFill>
              </a:rPr>
              <a:t> </a:t>
            </a:r>
            <a:r>
              <a:rPr lang="es-ES" sz="2300" b="1" dirty="0" err="1">
                <a:solidFill>
                  <a:srgbClr val="C00000"/>
                </a:solidFill>
              </a:rPr>
              <a:t>us</a:t>
            </a:r>
            <a:r>
              <a:rPr lang="es-ES" sz="2300" b="1" dirty="0">
                <a:solidFill>
                  <a:srgbClr val="C00000"/>
                </a:solidFill>
              </a:rPr>
              <a:t> </a:t>
            </a:r>
            <a:r>
              <a:rPr lang="es-ES" sz="2300" b="1" dirty="0" err="1">
                <a:solidFill>
                  <a:srgbClr val="C00000"/>
                </a:solidFill>
              </a:rPr>
              <a:t>podran</a:t>
            </a:r>
            <a:r>
              <a:rPr lang="es-ES" sz="2300" b="1" dirty="0">
                <a:solidFill>
                  <a:srgbClr val="C00000"/>
                </a:solidFill>
              </a:rPr>
              <a:t> enviar </a:t>
            </a:r>
            <a:r>
              <a:rPr lang="es-ES" sz="2300" b="1" dirty="0" err="1">
                <a:solidFill>
                  <a:srgbClr val="C00000"/>
                </a:solidFill>
              </a:rPr>
              <a:t>els</a:t>
            </a:r>
            <a:r>
              <a:rPr lang="es-ES" sz="2300" b="1" dirty="0">
                <a:solidFill>
                  <a:srgbClr val="C00000"/>
                </a:solidFill>
              </a:rPr>
              <a:t> 2 </a:t>
            </a:r>
            <a:r>
              <a:rPr lang="es-ES" sz="2300" b="1" dirty="0" err="1">
                <a:solidFill>
                  <a:srgbClr val="C00000"/>
                </a:solidFill>
              </a:rPr>
              <a:t>documents</a:t>
            </a:r>
            <a:r>
              <a:rPr lang="es-ES" sz="2300" b="1" dirty="0">
                <a:solidFill>
                  <a:srgbClr val="C00000"/>
                </a:solidFill>
              </a:rPr>
              <a:t> </a:t>
            </a:r>
            <a:r>
              <a:rPr lang="es-ES" sz="2300" b="1" dirty="0" err="1">
                <a:solidFill>
                  <a:srgbClr val="C00000"/>
                </a:solidFill>
              </a:rPr>
              <a:t>signats</a:t>
            </a:r>
            <a:r>
              <a:rPr lang="es-ES" sz="2300" b="1" dirty="0">
                <a:solidFill>
                  <a:srgbClr val="C00000"/>
                </a:solidFill>
              </a:rPr>
              <a:t> </a:t>
            </a:r>
            <a:r>
              <a:rPr lang="es-ES" sz="2300" b="1" dirty="0" err="1">
                <a:solidFill>
                  <a:srgbClr val="C00000"/>
                </a:solidFill>
              </a:rPr>
              <a:t>dins</a:t>
            </a:r>
            <a:r>
              <a:rPr lang="es-ES" sz="2300" b="1" dirty="0">
                <a:solidFill>
                  <a:srgbClr val="C00000"/>
                </a:solidFill>
              </a:rPr>
              <a:t> del </a:t>
            </a:r>
            <a:r>
              <a:rPr lang="es-ES" sz="2300" b="1" dirty="0" err="1">
                <a:solidFill>
                  <a:srgbClr val="C00000"/>
                </a:solidFill>
              </a:rPr>
              <a:t>termini</a:t>
            </a:r>
            <a:r>
              <a:rPr lang="es-ES" sz="2300" b="1" dirty="0">
                <a:solidFill>
                  <a:srgbClr val="C00000"/>
                </a:solidFill>
              </a:rPr>
              <a:t>.</a:t>
            </a:r>
          </a:p>
          <a:p>
            <a:pPr marL="0" indent="0" fontAlgn="base">
              <a:buNone/>
            </a:pPr>
            <a:r>
              <a:rPr lang="es-ES" b="1" dirty="0" err="1">
                <a:solidFill>
                  <a:schemeClr val="tx1"/>
                </a:solidFill>
              </a:rPr>
              <a:t>Documentació</a:t>
            </a:r>
            <a:r>
              <a:rPr lang="es-ES" b="1" dirty="0">
                <a:solidFill>
                  <a:schemeClr val="tx1"/>
                </a:solidFill>
              </a:rPr>
              <a:t> que </a:t>
            </a:r>
            <a:r>
              <a:rPr lang="es-ES" b="1" dirty="0" err="1">
                <a:solidFill>
                  <a:schemeClr val="tx1"/>
                </a:solidFill>
              </a:rPr>
              <a:t>haureu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d'enviar</a:t>
            </a:r>
            <a:r>
              <a:rPr lang="es-ES" b="1" dirty="0">
                <a:solidFill>
                  <a:schemeClr val="tx1"/>
                </a:solidFill>
              </a:rPr>
              <a:t> a la secretaria del </a:t>
            </a:r>
            <a:r>
              <a:rPr lang="es-ES" b="1" dirty="0" err="1">
                <a:solidFill>
                  <a:schemeClr val="tx1"/>
                </a:solidFill>
              </a:rPr>
              <a:t>Departament</a:t>
            </a:r>
            <a:r>
              <a:rPr lang="es-ES" b="1" dirty="0">
                <a:solidFill>
                  <a:schemeClr val="tx1"/>
                </a:solidFill>
              </a:rPr>
              <a:t> per tramitar la firma del director de la </a:t>
            </a:r>
            <a:r>
              <a:rPr lang="es-ES" b="1" dirty="0" err="1">
                <a:solidFill>
                  <a:schemeClr val="tx1"/>
                </a:solidFill>
              </a:rPr>
              <a:t>Comissió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acadèmica</a:t>
            </a:r>
            <a:r>
              <a:rPr lang="es-ES" b="1" dirty="0">
                <a:solidFill>
                  <a:schemeClr val="tx1"/>
                </a:solidFill>
              </a:rPr>
              <a:t> del </a:t>
            </a:r>
            <a:r>
              <a:rPr lang="es-ES" b="1" dirty="0" err="1">
                <a:solidFill>
                  <a:schemeClr val="tx1"/>
                </a:solidFill>
              </a:rPr>
              <a:t>doctorat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on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esteu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matriculats</a:t>
            </a:r>
            <a:r>
              <a:rPr lang="es-ES" b="1" dirty="0">
                <a:solidFill>
                  <a:schemeClr val="tx1"/>
                </a:solidFill>
              </a:rPr>
              <a:t> o </a:t>
            </a:r>
            <a:r>
              <a:rPr lang="es-ES" b="1" dirty="0" err="1">
                <a:solidFill>
                  <a:schemeClr val="tx1"/>
                </a:solidFill>
              </a:rPr>
              <a:t>admessos</a:t>
            </a:r>
            <a:r>
              <a:rPr lang="es-ES" b="1" dirty="0">
                <a:solidFill>
                  <a:schemeClr val="tx1"/>
                </a:solidFill>
              </a:rPr>
              <a:t>:</a:t>
            </a:r>
            <a:endParaRPr lang="es-ES" dirty="0">
              <a:solidFill>
                <a:schemeClr val="tx1"/>
              </a:solidFill>
            </a:endParaRPr>
          </a:p>
          <a:p>
            <a:pPr fontAlgn="base"/>
            <a:r>
              <a:rPr lang="es-ES" b="1" dirty="0"/>
              <a:t>A la </a:t>
            </a:r>
            <a:r>
              <a:rPr lang="es-ES" b="1" dirty="0" err="1"/>
              <a:t>sol·licitud</a:t>
            </a:r>
            <a:r>
              <a:rPr lang="es-ES" b="1" dirty="0"/>
              <a:t> FPU, </a:t>
            </a:r>
            <a:r>
              <a:rPr lang="es-ES" b="1" dirty="0" err="1"/>
              <a:t>haureu</a:t>
            </a:r>
            <a:r>
              <a:rPr lang="es-ES" b="1" dirty="0"/>
              <a:t> de presentar el </a:t>
            </a:r>
            <a:r>
              <a:rPr lang="es-ES" b="1" dirty="0" err="1"/>
              <a:t>doc</a:t>
            </a:r>
            <a:r>
              <a:rPr lang="es-ES" b="1" dirty="0"/>
              <a:t> 1 i 2:</a:t>
            </a:r>
            <a:endParaRPr lang="es-ES" dirty="0"/>
          </a:p>
          <a:p>
            <a:pPr fontAlgn="base"/>
            <a:r>
              <a:rPr lang="es-ES" b="1" dirty="0"/>
              <a:t>1.</a:t>
            </a:r>
            <a:r>
              <a:rPr lang="es-ES" dirty="0"/>
              <a:t> </a:t>
            </a:r>
            <a:r>
              <a:rPr lang="es-ES" u="sng" dirty="0">
                <a:hlinkClick r:id="rId2"/>
              </a:rPr>
              <a:t>Evaluación favorable del currículum vítae del director/a de la tesis doctoral</a:t>
            </a:r>
            <a:r>
              <a:rPr lang="es-ES" u="sng" dirty="0"/>
              <a:t> (</a:t>
            </a:r>
            <a:r>
              <a:rPr lang="es-ES" u="sng" dirty="0" err="1"/>
              <a:t>pdf</a:t>
            </a:r>
            <a:r>
              <a:rPr lang="es-ES" u="sng" dirty="0"/>
              <a:t>). </a:t>
            </a:r>
            <a:br>
              <a:rPr lang="es-ES" u="sng" dirty="0"/>
            </a:br>
            <a:r>
              <a:rPr lang="es-ES" dirty="0"/>
              <a:t>Cal marcar favorable y la </a:t>
            </a:r>
            <a:r>
              <a:rPr lang="es-ES" dirty="0" err="1"/>
              <a:t>casella</a:t>
            </a:r>
            <a:r>
              <a:rPr lang="es-ES" dirty="0"/>
              <a:t> se ha recibido la declaración de cumplimiento de los requisitos a que se refiere el artículo 10 de la Orden de 28 de diciembre de 2023 por parte de la persona que dirige la tesis. </a:t>
            </a:r>
          </a:p>
          <a:p>
            <a:pPr fontAlgn="base"/>
            <a:r>
              <a:rPr lang="es-ES" b="1" dirty="0"/>
              <a:t>2.</a:t>
            </a:r>
            <a:r>
              <a:rPr lang="es-ES" dirty="0"/>
              <a:t> </a:t>
            </a:r>
            <a:r>
              <a:rPr lang="es-ES" dirty="0">
                <a:hlinkClick r:id="rId3"/>
              </a:rPr>
              <a:t>Evaluación favorable de la Memoria del proyecto formativo y de la tesis doctoral</a:t>
            </a:r>
            <a:r>
              <a:rPr lang="es-ES" dirty="0"/>
              <a:t> (</a:t>
            </a:r>
            <a:r>
              <a:rPr lang="es-ES" dirty="0" err="1"/>
              <a:t>pdf</a:t>
            </a:r>
            <a:r>
              <a:rPr lang="es-ES" dirty="0"/>
              <a:t>).</a:t>
            </a:r>
            <a:br>
              <a:rPr lang="es-ES" dirty="0"/>
            </a:br>
            <a:r>
              <a:rPr lang="es-ES" dirty="0" err="1"/>
              <a:t>Adjunteu</a:t>
            </a:r>
            <a:r>
              <a:rPr lang="es-ES" dirty="0"/>
              <a:t> al </a:t>
            </a:r>
            <a:r>
              <a:rPr lang="es-ES" dirty="0" err="1"/>
              <a:t>document</a:t>
            </a:r>
            <a:r>
              <a:rPr lang="es-ES" dirty="0"/>
              <a:t> una memoria del </a:t>
            </a:r>
            <a:r>
              <a:rPr lang="es-ES" dirty="0" err="1"/>
              <a:t>projecte</a:t>
            </a:r>
            <a:r>
              <a:rPr lang="es-ES" dirty="0"/>
              <a:t> </a:t>
            </a:r>
            <a:r>
              <a:rPr lang="es-ES" dirty="0" err="1"/>
              <a:t>formatiu</a:t>
            </a:r>
            <a:r>
              <a:rPr lang="es-ES" dirty="0"/>
              <a:t> i </a:t>
            </a:r>
            <a:r>
              <a:rPr lang="es-ES" dirty="0" err="1"/>
              <a:t>tesi</a:t>
            </a:r>
            <a:r>
              <a:rPr lang="es-ES" dirty="0"/>
              <a:t> doctoral.</a:t>
            </a:r>
            <a:br>
              <a:rPr lang="es-ES" dirty="0"/>
            </a:br>
            <a:br>
              <a:rPr lang="es-ES" dirty="0"/>
            </a:br>
            <a:br>
              <a:rPr lang="es-ES" b="1" dirty="0"/>
            </a:br>
            <a:r>
              <a:rPr lang="es-ES" b="1" dirty="0" err="1"/>
              <a:t>Document</a:t>
            </a:r>
            <a:r>
              <a:rPr lang="es-ES" b="1" dirty="0"/>
              <a:t> per presentar al </a:t>
            </a:r>
            <a:r>
              <a:rPr lang="es-ES" b="1" dirty="0" err="1"/>
              <a:t>Departament</a:t>
            </a:r>
            <a:r>
              <a:rPr lang="es-ES" b="1" dirty="0"/>
              <a:t> (</a:t>
            </a:r>
            <a:r>
              <a:rPr lang="es-ES" b="1" dirty="0" err="1"/>
              <a:t>Comissió</a:t>
            </a:r>
            <a:r>
              <a:rPr lang="es-ES" b="1" dirty="0"/>
              <a:t> </a:t>
            </a:r>
            <a:r>
              <a:rPr lang="es-ES" b="1" dirty="0" err="1"/>
              <a:t>Acadèmica</a:t>
            </a:r>
            <a:r>
              <a:rPr lang="es-ES" b="1" dirty="0"/>
              <a:t>):</a:t>
            </a:r>
            <a:br>
              <a:rPr lang="es-ES" dirty="0"/>
            </a:br>
            <a:br>
              <a:rPr lang="es-ES" b="1" dirty="0"/>
            </a:br>
            <a:r>
              <a:rPr lang="es-ES" b="1" dirty="0"/>
              <a:t>3. </a:t>
            </a:r>
            <a:r>
              <a:rPr lang="es-ES" dirty="0">
                <a:hlinkClick r:id="rId4"/>
              </a:rPr>
              <a:t>Declaración de cumplimiento de los requisitos del director/a de tesis</a:t>
            </a:r>
            <a:r>
              <a:rPr lang="es-ES" dirty="0"/>
              <a:t> (</a:t>
            </a:r>
            <a:r>
              <a:rPr lang="es-ES" dirty="0" err="1"/>
              <a:t>pdf</a:t>
            </a:r>
            <a:r>
              <a:rPr lang="es-ES" dirty="0"/>
              <a:t>) </a:t>
            </a:r>
            <a:r>
              <a:rPr lang="es-ES" dirty="0" err="1"/>
              <a:t>Document</a:t>
            </a:r>
            <a:r>
              <a:rPr lang="es-ES" dirty="0"/>
              <a:t> </a:t>
            </a:r>
            <a:r>
              <a:rPr lang="es-ES" dirty="0" err="1"/>
              <a:t>signat</a:t>
            </a:r>
            <a:r>
              <a:rPr lang="es-ES" dirty="0"/>
              <a:t> </a:t>
            </a:r>
            <a:r>
              <a:rPr lang="es-ES" dirty="0" err="1"/>
              <a:t>pel</a:t>
            </a:r>
            <a:r>
              <a:rPr lang="es-ES" dirty="0"/>
              <a:t> director/a de tesis.</a:t>
            </a:r>
          </a:p>
          <a:p>
            <a:r>
              <a:rPr lang="es-ES" dirty="0"/>
              <a:t>La persona </a:t>
            </a:r>
            <a:r>
              <a:rPr lang="es-ES" dirty="0" err="1"/>
              <a:t>proposada</a:t>
            </a:r>
            <a:r>
              <a:rPr lang="es-ES" dirty="0"/>
              <a:t> per a la </a:t>
            </a:r>
            <a:r>
              <a:rPr lang="es-ES" dirty="0" err="1"/>
              <a:t>direcció</a:t>
            </a:r>
            <a:r>
              <a:rPr lang="es-ES" dirty="0"/>
              <a:t> de la </a:t>
            </a:r>
            <a:r>
              <a:rPr lang="es-ES" dirty="0" err="1"/>
              <a:t>tesi</a:t>
            </a:r>
            <a:r>
              <a:rPr lang="es-ES" dirty="0"/>
              <a:t> </a:t>
            </a:r>
            <a:r>
              <a:rPr lang="es-ES" dirty="0" err="1"/>
              <a:t>haurà</a:t>
            </a:r>
            <a:r>
              <a:rPr lang="es-ES" dirty="0"/>
              <a:t> de presentar a la </a:t>
            </a:r>
            <a:r>
              <a:rPr lang="es-ES" dirty="0" err="1"/>
              <a:t>Comissió</a:t>
            </a:r>
            <a:r>
              <a:rPr lang="es-ES" dirty="0"/>
              <a:t> </a:t>
            </a:r>
            <a:r>
              <a:rPr lang="es-ES" dirty="0" err="1"/>
              <a:t>Acadèmica</a:t>
            </a:r>
            <a:r>
              <a:rPr lang="es-ES" dirty="0"/>
              <a:t> del </a:t>
            </a:r>
            <a:r>
              <a:rPr lang="es-ES" dirty="0" err="1"/>
              <a:t>seu</a:t>
            </a:r>
            <a:r>
              <a:rPr lang="es-ES" dirty="0"/>
              <a:t> </a:t>
            </a:r>
            <a:r>
              <a:rPr lang="es-ES" dirty="0" err="1"/>
              <a:t>departament</a:t>
            </a:r>
            <a:r>
              <a:rPr lang="es-ES" dirty="0"/>
              <a:t> el </a:t>
            </a:r>
            <a:r>
              <a:rPr lang="es-ES" dirty="0" err="1"/>
              <a:t>següent</a:t>
            </a:r>
            <a:r>
              <a:rPr lang="es-ES" dirty="0"/>
              <a:t> </a:t>
            </a:r>
            <a:r>
              <a:rPr lang="es-ES" dirty="0" err="1"/>
              <a:t>document</a:t>
            </a:r>
            <a:r>
              <a:rPr lang="es-ES" dirty="0"/>
              <a:t> </a:t>
            </a:r>
            <a:r>
              <a:rPr lang="es-ES" dirty="0" err="1"/>
              <a:t>degudament</a:t>
            </a:r>
            <a:r>
              <a:rPr lang="es-ES" dirty="0"/>
              <a:t> signada.</a:t>
            </a:r>
            <a:br>
              <a:rPr lang="es-ES" dirty="0"/>
            </a:br>
            <a:endParaRPr lang="es-ES" dirty="0"/>
          </a:p>
          <a:p>
            <a:pPr fontAlgn="base"/>
            <a:endParaRPr lang="es-ES" b="1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B6384E-C0A4-484B-8C27-A515381DFC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088016" y="286603"/>
            <a:ext cx="2339445" cy="1100270"/>
          </a:xfrm>
          <a:prstGeom prst="rect">
            <a:avLst/>
          </a:prstGeom>
        </p:spPr>
      </p:pic>
      <p:sp>
        <p:nvSpPr>
          <p:cNvPr id="6" name="Flecha: curvada hacia la izquierda 5">
            <a:extLst>
              <a:ext uri="{FF2B5EF4-FFF2-40B4-BE49-F238E27FC236}">
                <a16:creationId xmlns:a16="http://schemas.microsoft.com/office/drawing/2014/main" id="{4964FBAA-6806-4E0B-87D8-9B672B54403A}"/>
              </a:ext>
            </a:extLst>
          </p:cNvPr>
          <p:cNvSpPr/>
          <p:nvPr/>
        </p:nvSpPr>
        <p:spPr>
          <a:xfrm>
            <a:off x="10103524" y="988906"/>
            <a:ext cx="925260" cy="987768"/>
          </a:xfrm>
          <a:prstGeom prst="curvedLeftArrow">
            <a:avLst/>
          </a:prstGeom>
          <a:solidFill>
            <a:srgbClr val="C0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3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08B5E-22A6-4922-8C28-673905FC3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631309"/>
          </a:xfrm>
        </p:spPr>
        <p:txBody>
          <a:bodyPr>
            <a:normAutofit fontScale="90000"/>
          </a:bodyPr>
          <a:lstStyle/>
          <a:p>
            <a:pPr fontAlgn="base"/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01F7C-016D-4BBC-B93B-0DE123C8E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758952"/>
            <a:ext cx="10058400" cy="78377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3 </a:t>
            </a:r>
            <a:r>
              <a:rPr lang="es-ES" dirty="0" err="1">
                <a:solidFill>
                  <a:srgbClr val="C00000"/>
                </a:solidFill>
              </a:rPr>
              <a:t>Documents</a:t>
            </a:r>
            <a:r>
              <a:rPr lang="es-ES" dirty="0">
                <a:solidFill>
                  <a:srgbClr val="C00000"/>
                </a:solidFill>
              </a:rPr>
              <a:t> que cal presentar al </a:t>
            </a:r>
            <a:r>
              <a:rPr lang="es-ES" dirty="0" err="1">
                <a:solidFill>
                  <a:srgbClr val="C00000"/>
                </a:solidFill>
              </a:rPr>
              <a:t>departament</a:t>
            </a:r>
            <a:r>
              <a:rPr lang="es-ES" dirty="0">
                <a:solidFill>
                  <a:srgbClr val="C00000"/>
                </a:solidFill>
              </a:rPr>
              <a:t>/</a:t>
            </a:r>
            <a:r>
              <a:rPr lang="es-ES" dirty="0" err="1">
                <a:solidFill>
                  <a:srgbClr val="C00000"/>
                </a:solidFill>
              </a:rPr>
              <a:t>Comissió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acadèmica</a:t>
            </a:r>
            <a:r>
              <a:rPr lang="es-ES" dirty="0">
                <a:solidFill>
                  <a:srgbClr val="C00000"/>
                </a:solidFill>
              </a:rPr>
              <a:t>: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95BFBB-8DCA-4564-AF0B-65C54B3E72F8}"/>
              </a:ext>
            </a:extLst>
          </p:cNvPr>
          <p:cNvPicPr/>
          <p:nvPr/>
        </p:nvPicPr>
        <p:blipFill rotWithShape="1">
          <a:blip r:embed="rId2"/>
          <a:srcRect l="26387" t="16054" r="28175" b="4180"/>
          <a:stretch/>
        </p:blipFill>
        <p:spPr bwMode="auto">
          <a:xfrm>
            <a:off x="7949680" y="1473009"/>
            <a:ext cx="3114201" cy="4581331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38569A8-3FE1-4910-BB21-664E97FDB99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8363" t="16556" r="30010" b="4932"/>
          <a:stretch/>
        </p:blipFill>
        <p:spPr bwMode="auto">
          <a:xfrm>
            <a:off x="4696405" y="1470783"/>
            <a:ext cx="3206752" cy="456856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tx1">
                <a:lumMod val="75000"/>
                <a:lumOff val="25000"/>
              </a:schemeClr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7A7859-C924-4F49-90F3-12F3F90EF99A}"/>
              </a:ext>
            </a:extLst>
          </p:cNvPr>
          <p:cNvPicPr/>
          <p:nvPr/>
        </p:nvPicPr>
        <p:blipFill rotWithShape="1">
          <a:blip r:embed="rId4"/>
          <a:srcRect l="29210" t="16556" r="29726" b="4765"/>
          <a:stretch/>
        </p:blipFill>
        <p:spPr bwMode="auto">
          <a:xfrm>
            <a:off x="1128119" y="1477175"/>
            <a:ext cx="3537447" cy="457716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Flecha: curvada hacia arriba 11">
            <a:extLst>
              <a:ext uri="{FF2B5EF4-FFF2-40B4-BE49-F238E27FC236}">
                <a16:creationId xmlns:a16="http://schemas.microsoft.com/office/drawing/2014/main" id="{557DEDB9-538F-4226-B235-0D84F1F817DB}"/>
              </a:ext>
            </a:extLst>
          </p:cNvPr>
          <p:cNvSpPr/>
          <p:nvPr/>
        </p:nvSpPr>
        <p:spPr>
          <a:xfrm>
            <a:off x="4113436" y="5561294"/>
            <a:ext cx="1380931" cy="5971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Heptágono 12">
            <a:extLst>
              <a:ext uri="{FF2B5EF4-FFF2-40B4-BE49-F238E27FC236}">
                <a16:creationId xmlns:a16="http://schemas.microsoft.com/office/drawing/2014/main" id="{42CE28C7-C3FC-4765-B9C9-F02508EF60EA}"/>
              </a:ext>
            </a:extLst>
          </p:cNvPr>
          <p:cNvSpPr/>
          <p:nvPr/>
        </p:nvSpPr>
        <p:spPr>
          <a:xfrm>
            <a:off x="1128118" y="1470783"/>
            <a:ext cx="624914" cy="45872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sp>
        <p:nvSpPr>
          <p:cNvPr id="14" name="Heptágono 13">
            <a:extLst>
              <a:ext uri="{FF2B5EF4-FFF2-40B4-BE49-F238E27FC236}">
                <a16:creationId xmlns:a16="http://schemas.microsoft.com/office/drawing/2014/main" id="{8862E95A-D423-4A7A-A3DA-D95C4DABE855}"/>
              </a:ext>
            </a:extLst>
          </p:cNvPr>
          <p:cNvSpPr/>
          <p:nvPr/>
        </p:nvSpPr>
        <p:spPr>
          <a:xfrm>
            <a:off x="4743680" y="1416558"/>
            <a:ext cx="578501" cy="519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15" name="Heptágono 14">
            <a:extLst>
              <a:ext uri="{FF2B5EF4-FFF2-40B4-BE49-F238E27FC236}">
                <a16:creationId xmlns:a16="http://schemas.microsoft.com/office/drawing/2014/main" id="{B864FD00-8A99-4724-8074-B81012A0E547}"/>
              </a:ext>
            </a:extLst>
          </p:cNvPr>
          <p:cNvSpPr/>
          <p:nvPr/>
        </p:nvSpPr>
        <p:spPr>
          <a:xfrm>
            <a:off x="7949681" y="1416558"/>
            <a:ext cx="578500" cy="519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083153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773</TotalTime>
  <Words>2929</Words>
  <Application>Microsoft Office PowerPoint</Application>
  <PresentationFormat>Panorámica</PresentationFormat>
  <Paragraphs>107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Verdana</vt:lpstr>
      <vt:lpstr>Retrospección</vt:lpstr>
      <vt:lpstr>Ajudes Predoctorals</vt:lpstr>
      <vt:lpstr>Més destacades: https://www.upf.edu/web/gestio-recerca/predoctoral</vt:lpstr>
      <vt:lpstr>FPU’s:</vt:lpstr>
      <vt:lpstr>Requisits acadèmics: </vt:lpstr>
      <vt:lpstr>Nota mínima per poder sol·licitar l'ajut La nota media mínima para titulaciones de 1º ciclo, ciclo largo y Grado según su rama del conocimiento: </vt:lpstr>
      <vt:lpstr>Estudis cursats a l’estranger:</vt:lpstr>
      <vt:lpstr>Mostra com s’ha de fer equivalència:</vt:lpstr>
      <vt:lpstr>Documentació addicional:</vt:lpstr>
      <vt:lpstr> </vt:lpstr>
      <vt:lpstr>Documentació:</vt:lpstr>
      <vt:lpstr>ÚLTIM PAS CONFIRMAR i REGISTRAR SOL·LICITUD: La sol·licitud haurà de ser signada per la persona sol·licitant mitjançant algun dels següents sistemes: DNI-e, certificat electrònic Confirmar i registrar (Figura 3). En cas contrari, la sol·licitud romandrà en estat d'Esborrany i no serà tinguda en compte en el procés de selección.</vt:lpstr>
      <vt:lpstr>Recomanacions:</vt:lpstr>
      <vt:lpstr>Breu explicació resta ajudes:</vt:lpstr>
      <vt:lpstr>Ajudes FI /FISDUR</vt:lpstr>
      <vt:lpstr>Sol·licituds FI:</vt:lpstr>
      <vt:lpstr>On es publicarà tota la informació:</vt:lpstr>
      <vt:lpstr>Presentación de PowerPoint</vt:lpstr>
      <vt:lpstr>Ajudes del MINECO (FPI ara PRE)</vt:lpstr>
      <vt:lpstr>Presentación de PowerPoint</vt:lpstr>
      <vt:lpstr>Per a més informació: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Ajuts a la contractació de personal investigador en formació predoctoral</dc:title>
  <dc:creator>u16547</dc:creator>
  <cp:lastModifiedBy>u16547</cp:lastModifiedBy>
  <cp:revision>105</cp:revision>
  <dcterms:created xsi:type="dcterms:W3CDTF">2024-01-20T17:16:00Z</dcterms:created>
  <dcterms:modified xsi:type="dcterms:W3CDTF">2024-01-30T15:58:10Z</dcterms:modified>
</cp:coreProperties>
</file>