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9" r:id="rId4"/>
    <p:sldId id="261" r:id="rId5"/>
    <p:sldId id="264" r:id="rId6"/>
    <p:sldId id="265" r:id="rId7"/>
    <p:sldId id="262" r:id="rId8"/>
    <p:sldId id="272" r:id="rId9"/>
    <p:sldId id="270" r:id="rId10"/>
    <p:sldId id="269" r:id="rId11"/>
    <p:sldId id="273" r:id="rId12"/>
    <p:sldId id="275" r:id="rId13"/>
    <p:sldId id="274" r:id="rId14"/>
    <p:sldId id="263" r:id="rId15"/>
    <p:sldId id="276" r:id="rId16"/>
    <p:sldId id="278" r:id="rId17"/>
    <p:sldId id="279" r:id="rId18"/>
    <p:sldId id="277" r:id="rId19"/>
    <p:sldId id="280" r:id="rId20"/>
    <p:sldId id="281" r:id="rId21"/>
    <p:sldId id="268" r:id="rId22"/>
    <p:sldId id="26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6" autoAdjust="0"/>
    <p:restoredTop sz="94660"/>
  </p:normalViewPr>
  <p:slideViewPr>
    <p:cSldViewPr snapToGrid="0">
      <p:cViewPr varScale="1">
        <p:scale>
          <a:sx n="81" d="100"/>
          <a:sy n="81" d="100"/>
        </p:scale>
        <p:origin x="-640" y="-1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53B42-1199-4044-B951-FEA4F4CF876B}" type="datetimeFigureOut">
              <a:rPr lang="en-US" smtClean="0"/>
              <a:t>2/1/17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859219-4E82-4204-9547-1BE756F36E7E}" type="slidenum">
              <a:rPr lang="en-US" smtClean="0"/>
              <a:t>‹#›</a:t>
            </a:fld>
            <a:endParaRPr lang="en-US"/>
          </a:p>
        </p:txBody>
      </p:sp>
    </p:spTree>
    <p:extLst>
      <p:ext uri="{BB962C8B-B14F-4D97-AF65-F5344CB8AC3E}">
        <p14:creationId xmlns:p14="http://schemas.microsoft.com/office/powerpoint/2010/main" val="3506821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619820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8E2CFB-6A3A-4C0D-A33E-CF8A7B0CC4AF}" type="datetimeFigureOut">
              <a:rPr lang="en-US" smtClean="0"/>
              <a:t>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246443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8E2CFB-6A3A-4C0D-A33E-CF8A7B0CC4AF}" type="datetimeFigureOut">
              <a:rPr lang="en-US" smtClean="0"/>
              <a:t>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203426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8E2CFB-6A3A-4C0D-A33E-CF8A7B0CC4AF}" type="datetimeFigureOut">
              <a:rPr lang="en-US" smtClean="0"/>
              <a:t>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3640980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8E2CFB-6A3A-4C0D-A33E-CF8A7B0CC4AF}" type="datetimeFigureOut">
              <a:rPr lang="en-US" smtClean="0"/>
              <a:t>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3594844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8E2CFB-6A3A-4C0D-A33E-CF8A7B0CC4AF}" type="datetimeFigureOut">
              <a:rPr lang="en-US" smtClean="0"/>
              <a:t>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3423203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8E2CFB-6A3A-4C0D-A33E-CF8A7B0CC4AF}" type="datetimeFigureOut">
              <a:rPr lang="en-US" smtClean="0"/>
              <a:t>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2303542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8E2CFB-6A3A-4C0D-A33E-CF8A7B0CC4AF}" type="datetimeFigureOut">
              <a:rPr lang="en-US" smtClean="0"/>
              <a:t>2/1/17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3061716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8E2CFB-6A3A-4C0D-A33E-CF8A7B0CC4AF}" type="datetimeFigureOut">
              <a:rPr lang="en-US" smtClean="0"/>
              <a:t>2/1/17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2316329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8E2CFB-6A3A-4C0D-A33E-CF8A7B0CC4AF}" type="datetimeFigureOut">
              <a:rPr lang="en-US" smtClean="0"/>
              <a:t>2/1/17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2980945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8E2CFB-6A3A-4C0D-A33E-CF8A7B0CC4AF}" type="datetimeFigureOut">
              <a:rPr lang="en-US" smtClean="0"/>
              <a:t>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465953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8E2CFB-6A3A-4C0D-A33E-CF8A7B0CC4AF}" type="datetimeFigureOut">
              <a:rPr lang="en-US" smtClean="0"/>
              <a:t>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A1268-A69B-4654-95AF-2A4C94666945}" type="slidenum">
              <a:rPr lang="en-US" smtClean="0"/>
              <a:t>‹#›</a:t>
            </a:fld>
            <a:endParaRPr lang="en-US"/>
          </a:p>
        </p:txBody>
      </p:sp>
    </p:spTree>
    <p:extLst>
      <p:ext uri="{BB962C8B-B14F-4D97-AF65-F5344CB8AC3E}">
        <p14:creationId xmlns:p14="http://schemas.microsoft.com/office/powerpoint/2010/main" val="29368076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8E2CFB-6A3A-4C0D-A33E-CF8A7B0CC4AF}" type="datetimeFigureOut">
              <a:rPr lang="en-US" smtClean="0"/>
              <a:t>2/1/17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9A1268-A69B-4654-95AF-2A4C94666945}" type="slidenum">
              <a:rPr lang="en-US" smtClean="0"/>
              <a:t>‹#›</a:t>
            </a:fld>
            <a:endParaRPr lang="en-US"/>
          </a:p>
        </p:txBody>
      </p:sp>
    </p:spTree>
    <p:extLst>
      <p:ext uri="{BB962C8B-B14F-4D97-AF65-F5344CB8AC3E}">
        <p14:creationId xmlns:p14="http://schemas.microsoft.com/office/powerpoint/2010/main" val="4075644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benjamins.com/%23catalog/books/tsl.61/main"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jp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5118" y="517245"/>
            <a:ext cx="10569387" cy="2387600"/>
          </a:xfrm>
        </p:spPr>
        <p:txBody>
          <a:bodyPr/>
          <a:lstStyle/>
          <a:p>
            <a:r>
              <a:rPr lang="en-US" b="1" dirty="0" smtClean="0">
                <a:latin typeface="Times New Roman" panose="02020603050405020304" pitchFamily="18" charset="0"/>
                <a:cs typeface="Times New Roman" panose="02020603050405020304" pitchFamily="18" charset="0"/>
              </a:rPr>
              <a:t>When is </a:t>
            </a:r>
            <a:r>
              <a:rPr lang="en-US" b="1" dirty="0">
                <a:latin typeface="Times New Roman" panose="02020603050405020304" pitchFamily="18" charset="0"/>
                <a:cs typeface="Times New Roman" panose="02020603050405020304" pitchFamily="18" charset="0"/>
              </a:rPr>
              <a:t>a</a:t>
            </a:r>
            <a:r>
              <a:rPr lang="en-US"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a:t>
            </a:r>
            <a:r>
              <a:rPr lang="en-US" b="1" dirty="0" err="1" smtClean="0">
                <a:latin typeface="Times New Roman" panose="02020603050405020304" pitchFamily="18" charset="0"/>
                <a:cs typeface="Times New Roman" panose="02020603050405020304" pitchFamily="18" charset="0"/>
              </a:rPr>
              <a:t>p</a:t>
            </a:r>
            <a:r>
              <a:rPr lang="en-US" b="1" dirty="0" err="1" smtClean="0">
                <a:latin typeface="Times New Roman" panose="02020603050405020304" pitchFamily="18" charset="0"/>
                <a:cs typeface="Times New Roman" panose="02020603050405020304" pitchFamily="18" charset="0"/>
              </a:rPr>
              <a:t>ostverbal</a:t>
            </a:r>
            <a:r>
              <a:rPr lang="en-US" b="1"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subject a subject?</a:t>
            </a:r>
            <a:endParaRPr lang="en-US"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3602038"/>
            <a:ext cx="9144000" cy="2183848"/>
          </a:xfrm>
        </p:spPr>
        <p:txBody>
          <a:bodyPr>
            <a:noAutofit/>
          </a:bodyPr>
          <a:lstStyle/>
          <a:p>
            <a:r>
              <a:rPr lang="en-US" sz="2800" dirty="0">
                <a:latin typeface="Times New Roman" panose="02020603050405020304" pitchFamily="18" charset="0"/>
                <a:cs typeface="Times New Roman" panose="02020603050405020304" pitchFamily="18" charset="0"/>
              </a:rPr>
              <a:t>H</a:t>
            </a:r>
            <a:r>
              <a:rPr lang="en-US" sz="2800" dirty="0" smtClean="0">
                <a:latin typeface="Times New Roman" panose="02020603050405020304" pitchFamily="18" charset="0"/>
                <a:cs typeface="Times New Roman" panose="02020603050405020304" pitchFamily="18" charset="0"/>
              </a:rPr>
              <a:t>AA 2017 Workshop</a:t>
            </a:r>
          </a:p>
          <a:p>
            <a:r>
              <a:rPr lang="is-IS" sz="2800" dirty="0" smtClean="0">
                <a:latin typeface="Times New Roman" panose="02020603050405020304" pitchFamily="18" charset="0"/>
                <a:cs typeface="Times New Roman" panose="02020603050405020304" pitchFamily="18" charset="0"/>
              </a:rPr>
              <a:t>February 2, 2017</a:t>
            </a:r>
          </a:p>
          <a:p>
            <a:r>
              <a:rPr lang="is-IS" sz="2800" dirty="0" smtClean="0">
                <a:latin typeface="Times New Roman" panose="02020603050405020304" pitchFamily="18" charset="0"/>
                <a:cs typeface="Times New Roman" panose="02020603050405020304" pitchFamily="18" charset="0"/>
              </a:rPr>
              <a:t>Joan Maling, Brandeis </a:t>
            </a:r>
            <a:r>
              <a:rPr lang="is-IS" sz="2800" dirty="0" smtClean="0">
                <a:latin typeface="Times New Roman" panose="02020603050405020304" pitchFamily="18" charset="0"/>
                <a:cs typeface="Times New Roman" panose="02020603050405020304" pitchFamily="18" charset="0"/>
              </a:rPr>
              <a:t>University</a:t>
            </a:r>
          </a:p>
          <a:p>
            <a:r>
              <a:rPr lang="is-IS" sz="2800" dirty="0" smtClean="0">
                <a:latin typeface="Times New Roman" panose="02020603050405020304" pitchFamily="18" charset="0"/>
                <a:cs typeface="Times New Roman" panose="02020603050405020304" pitchFamily="18" charset="0"/>
              </a:rPr>
              <a:t>Annie Zaenen, Stanford University</a:t>
            </a:r>
            <a:endParaRPr lang="en-US"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0409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522" y="176866"/>
            <a:ext cx="7714129" cy="804769"/>
          </a:xfrm>
        </p:spPr>
        <p:txBody>
          <a:bodyPr>
            <a:normAutofit/>
          </a:bodyPr>
          <a:lstStyle/>
          <a:p>
            <a:r>
              <a:rPr lang="en-US" sz="3600" dirty="0" smtClean="0">
                <a:latin typeface="Times New Roman" panose="02020603050405020304" pitchFamily="18" charset="0"/>
                <a:cs typeface="Times New Roman" panose="02020603050405020304" pitchFamily="18" charset="0"/>
              </a:rPr>
              <a:t>Existential/presentational constructions</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55812" y="1139825"/>
            <a:ext cx="10820399" cy="863787"/>
          </a:xfrm>
        </p:spPr>
        <p:txBody>
          <a:bodyPr>
            <a:normAutofit fontScale="92500"/>
          </a:bodyPr>
          <a:lstStyle/>
          <a:p>
            <a:pPr marL="0" indent="0">
              <a:buNone/>
            </a:pPr>
            <a:r>
              <a:rPr lang="en-US" dirty="0" smtClean="0">
                <a:latin typeface="Times New Roman" panose="02020603050405020304" pitchFamily="18" charset="0"/>
                <a:cs typeface="Times New Roman" panose="02020603050405020304" pitchFamily="18" charset="0"/>
              </a:rPr>
              <a:t>Maling 1988: In an SVO language, what kinds of arguments can occur in </a:t>
            </a:r>
            <a:r>
              <a:rPr lang="en-US" dirty="0" err="1" smtClean="0">
                <a:latin typeface="Times New Roman" panose="02020603050405020304" pitchFamily="18" charset="0"/>
                <a:cs typeface="Times New Roman" panose="02020603050405020304" pitchFamily="18" charset="0"/>
              </a:rPr>
              <a:t>postverbal</a:t>
            </a:r>
            <a:r>
              <a:rPr lang="en-US" dirty="0" smtClean="0">
                <a:latin typeface="Times New Roman" panose="02020603050405020304" pitchFamily="18" charset="0"/>
                <a:cs typeface="Times New Roman" panose="02020603050405020304" pitchFamily="18" charset="0"/>
              </a:rPr>
              <a:t> position depends on whether the expletive is a grammatical subject!</a:t>
            </a:r>
            <a:endParaRPr lang="en-US" dirty="0">
              <a:latin typeface="Times New Roman" panose="02020603050405020304" pitchFamily="18" charset="0"/>
              <a:cs typeface="Times New Roman" panose="02020603050405020304" pitchFamily="18" charset="0"/>
            </a:endParaRPr>
          </a:p>
        </p:txBody>
      </p:sp>
      <p:sp>
        <p:nvSpPr>
          <p:cNvPr id="4" name="TextBox 3"/>
          <p:cNvSpPr txBox="1"/>
          <p:nvPr/>
        </p:nvSpPr>
        <p:spPr>
          <a:xfrm>
            <a:off x="670120" y="2318602"/>
            <a:ext cx="10690411" cy="1384995"/>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Swedish</a:t>
            </a:r>
            <a:r>
              <a:rPr lang="en-US" sz="2800" dirty="0" smtClean="0">
                <a:latin typeface="Times New Roman" panose="02020603050405020304" pitchFamily="18" charset="0"/>
                <a:cs typeface="Times New Roman" panose="02020603050405020304" pitchFamily="18" charset="0"/>
              </a:rPr>
              <a:t>:  expletive </a:t>
            </a:r>
            <a:r>
              <a:rPr lang="en-US" sz="2800" i="1" dirty="0" err="1" smtClean="0">
                <a:latin typeface="Times New Roman" panose="02020603050405020304" pitchFamily="18" charset="0"/>
                <a:cs typeface="Times New Roman" panose="02020603050405020304" pitchFamily="18" charset="0"/>
              </a:rPr>
              <a:t>det</a:t>
            </a:r>
            <a:r>
              <a:rPr lang="en-US" sz="2800" dirty="0" smtClean="0">
                <a:latin typeface="Times New Roman" panose="02020603050405020304" pitchFamily="18" charset="0"/>
                <a:cs typeface="Times New Roman" panose="02020603050405020304" pitchFamily="18" charset="0"/>
              </a:rPr>
              <a:t> occurs in subject position (surface subject)</a:t>
            </a:r>
          </a:p>
          <a:p>
            <a:r>
              <a:rPr lang="en-US" sz="2800" b="1" dirty="0" smtClean="0">
                <a:latin typeface="Times New Roman" panose="02020603050405020304" pitchFamily="18" charset="0"/>
                <a:cs typeface="Times New Roman" panose="02020603050405020304" pitchFamily="18" charset="0"/>
              </a:rPr>
              <a:t>Icelandic</a:t>
            </a:r>
            <a:r>
              <a:rPr lang="en-US" sz="2800" dirty="0" smtClean="0">
                <a:latin typeface="Times New Roman" panose="02020603050405020304" pitchFamily="18" charset="0"/>
                <a:cs typeface="Times New Roman" panose="02020603050405020304" pitchFamily="18" charset="0"/>
              </a:rPr>
              <a:t>: expletive </a:t>
            </a:r>
            <a:r>
              <a:rPr lang="is-IS" sz="2800" i="1" dirty="0" smtClean="0">
                <a:latin typeface="Times New Roman" panose="02020603050405020304" pitchFamily="18" charset="0"/>
                <a:cs typeface="Times New Roman" panose="02020603050405020304" pitchFamily="18" charset="0"/>
              </a:rPr>
              <a:t>það</a:t>
            </a:r>
            <a:r>
              <a:rPr lang="is-IS" sz="2800" dirty="0" smtClean="0">
                <a:latin typeface="Times New Roman" panose="02020603050405020304" pitchFamily="18" charset="0"/>
                <a:cs typeface="Times New Roman" panose="02020603050405020304" pitchFamily="18" charset="0"/>
              </a:rPr>
              <a:t> does </a:t>
            </a:r>
            <a:r>
              <a:rPr lang="en-US" sz="2800" dirty="0" smtClean="0">
                <a:latin typeface="Times New Roman" panose="02020603050405020304" pitchFamily="18" charset="0"/>
                <a:cs typeface="Times New Roman" panose="02020603050405020304" pitchFamily="18" charset="0"/>
              </a:rPr>
              <a:t>*not* occur in subject position; it occurs only in clause-initial position, in both main and subordinate clauses.</a:t>
            </a:r>
          </a:p>
        </p:txBody>
      </p:sp>
      <p:sp>
        <p:nvSpPr>
          <p:cNvPr id="5" name="TextBox 4"/>
          <p:cNvSpPr txBox="1"/>
          <p:nvPr/>
        </p:nvSpPr>
        <p:spPr>
          <a:xfrm>
            <a:off x="587169" y="3924506"/>
            <a:ext cx="10717035" cy="1384995"/>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Consequence</a:t>
            </a:r>
            <a:r>
              <a:rPr lang="en-US" sz="2800" b="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the VP-external </a:t>
            </a:r>
            <a:r>
              <a:rPr lang="en-US" sz="2800" dirty="0" smtClean="0">
                <a:latin typeface="Times New Roman" panose="02020603050405020304" pitchFamily="18" charset="0"/>
                <a:cs typeface="Times New Roman" panose="02020603050405020304" pitchFamily="18" charset="0"/>
              </a:rPr>
              <a:t>subject position is available in </a:t>
            </a:r>
            <a:r>
              <a:rPr lang="en-US" sz="2800" dirty="0" smtClean="0">
                <a:latin typeface="Times New Roman" panose="02020603050405020304" pitchFamily="18" charset="0"/>
                <a:cs typeface="Times New Roman" panose="02020603050405020304" pitchFamily="18" charset="0"/>
              </a:rPr>
              <a:t>Icelandic for the subject of a transitive verb; hence Icelandic </a:t>
            </a:r>
            <a:r>
              <a:rPr lang="en-US" sz="2800" dirty="0" smtClean="0">
                <a:latin typeface="Times New Roman" panose="02020603050405020304" pitchFamily="18" charset="0"/>
                <a:cs typeface="Times New Roman" panose="02020603050405020304" pitchFamily="18" charset="0"/>
              </a:rPr>
              <a:t>has transitive expletives, but Swedish does </a:t>
            </a:r>
            <a:r>
              <a:rPr lang="en-US" sz="2800" dirty="0" smtClean="0">
                <a:latin typeface="Times New Roman" panose="02020603050405020304" pitchFamily="18" charset="0"/>
                <a:cs typeface="Times New Roman" panose="02020603050405020304" pitchFamily="18" charset="0"/>
              </a:rPr>
              <a:t>not.</a:t>
            </a:r>
            <a:endParaRPr lang="en-US" sz="28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30077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522" y="176866"/>
            <a:ext cx="7714129" cy="804769"/>
          </a:xfrm>
        </p:spPr>
        <p:txBody>
          <a:bodyPr>
            <a:normAutofit/>
          </a:bodyPr>
          <a:lstStyle/>
          <a:p>
            <a:r>
              <a:rPr lang="en-US" sz="3600" dirty="0" smtClean="0">
                <a:latin typeface="Times New Roman" panose="02020603050405020304" pitchFamily="18" charset="0"/>
                <a:cs typeface="Times New Roman" panose="02020603050405020304" pitchFamily="18" charset="0"/>
              </a:rPr>
              <a:t>Existential/presentational constructions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00314" y="2649601"/>
            <a:ext cx="11456894" cy="2246769"/>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Swedish</a:t>
            </a:r>
            <a:r>
              <a:rPr lang="en-US" sz="2800" dirty="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the expletive pronoun occupies subject position; agents and experiencers can only be assigned to subject position, e.g. agent arguments cannot map to a VP-internal position. Monadic verbs can be used in </a:t>
            </a:r>
            <a:r>
              <a:rPr lang="en-US" sz="2800" dirty="0" err="1" smtClean="0">
                <a:latin typeface="Times New Roman" panose="02020603050405020304" pitchFamily="18" charset="0"/>
                <a:cs typeface="Times New Roman" panose="02020603050405020304" pitchFamily="18" charset="0"/>
              </a:rPr>
              <a:t>existentials</a:t>
            </a:r>
            <a:r>
              <a:rPr lang="en-US" sz="2800" dirty="0" smtClean="0">
                <a:latin typeface="Times New Roman" panose="02020603050405020304" pitchFamily="18" charset="0"/>
                <a:cs typeface="Times New Roman" panose="02020603050405020304" pitchFamily="18" charset="0"/>
              </a:rPr>
              <a:t> provided that their sole argument is not (interpreted as) an agent or an experiencer.</a:t>
            </a:r>
            <a:endParaRPr lang="en-US" sz="20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354101" y="900134"/>
            <a:ext cx="10811436" cy="1815882"/>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In an SVO language, the range of verbs that can occur in existential sentences follows not from transitivity per se, but rather from (a) the grammatical status of the expletive pronoun, and (b) the verb’s argument structure. </a:t>
            </a:r>
            <a:r>
              <a:rPr lang="en-US" sz="2400" dirty="0" smtClean="0">
                <a:latin typeface="Times New Roman" panose="02020603050405020304" pitchFamily="18" charset="0"/>
                <a:cs typeface="Times New Roman" panose="02020603050405020304" pitchFamily="18" charset="0"/>
              </a:rPr>
              <a:t>(Maling 1988</a:t>
            </a:r>
            <a:r>
              <a:rPr lang="en-US" sz="2800" dirty="0" smtClean="0">
                <a:latin typeface="Times New Roman" panose="02020603050405020304" pitchFamily="18" charset="0"/>
                <a:cs typeface="Times New Roman" panose="02020603050405020304" pitchFamily="18" charset="0"/>
              </a:rPr>
              <a:t>)</a:t>
            </a:r>
          </a:p>
        </p:txBody>
      </p:sp>
      <p:sp>
        <p:nvSpPr>
          <p:cNvPr id="5" name="TextBox 4"/>
          <p:cNvSpPr txBox="1"/>
          <p:nvPr/>
        </p:nvSpPr>
        <p:spPr>
          <a:xfrm>
            <a:off x="345139" y="4896370"/>
            <a:ext cx="11412069" cy="1815882"/>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Icelandic</a:t>
            </a:r>
            <a:r>
              <a:rPr lang="en-US" sz="2800" dirty="0" smtClean="0">
                <a:latin typeface="Times New Roman" panose="02020603050405020304" pitchFamily="18" charset="0"/>
                <a:cs typeface="Times New Roman" panose="02020603050405020304" pitchFamily="18" charset="0"/>
              </a:rPr>
              <a:t>: the expletive </a:t>
            </a:r>
            <a:r>
              <a:rPr lang="is-IS" sz="2800" i="1" dirty="0" smtClean="0">
                <a:latin typeface="Times New Roman" panose="02020603050405020304" pitchFamily="18" charset="0"/>
                <a:cs typeface="Times New Roman" panose="02020603050405020304" pitchFamily="18" charset="0"/>
              </a:rPr>
              <a:t>það</a:t>
            </a:r>
            <a:r>
              <a:rPr lang="en-US" sz="2800" dirty="0" smtClean="0">
                <a:latin typeface="Times New Roman" panose="02020603050405020304" pitchFamily="18" charset="0"/>
                <a:cs typeface="Times New Roman" panose="02020603050405020304" pitchFamily="18" charset="0"/>
              </a:rPr>
              <a:t> does not occupy subject position.  As in Swedish, </a:t>
            </a:r>
            <a:r>
              <a:rPr lang="en-US" sz="2800" dirty="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gents and experiencers cannot map to a VP-internal position, but unlike Swedish, the VP-external subject position *is* available, so transitive and even ditransitive verbs may occur in existential constructions.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902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522" y="176866"/>
            <a:ext cx="7714129" cy="804769"/>
          </a:xfrm>
        </p:spPr>
        <p:txBody>
          <a:bodyPr>
            <a:normAutofit/>
          </a:bodyPr>
          <a:lstStyle/>
          <a:p>
            <a:r>
              <a:rPr lang="en-US" sz="3600" dirty="0" smtClean="0">
                <a:latin typeface="Times New Roman" panose="02020603050405020304" pitchFamily="18" charset="0"/>
                <a:cs typeface="Times New Roman" panose="02020603050405020304" pitchFamily="18" charset="0"/>
              </a:rPr>
              <a:t>Existential/presentational constructions</a:t>
            </a:r>
            <a:endParaRPr lang="en-US" sz="36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262214" y="981635"/>
            <a:ext cx="11412069" cy="1815882"/>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Icelandic</a:t>
            </a:r>
            <a:r>
              <a:rPr lang="en-US" sz="2800" dirty="0" smtClean="0">
                <a:latin typeface="Times New Roman" panose="02020603050405020304" pitchFamily="18" charset="0"/>
                <a:cs typeface="Times New Roman" panose="02020603050405020304" pitchFamily="18" charset="0"/>
              </a:rPr>
              <a:t>: the expletive </a:t>
            </a:r>
            <a:r>
              <a:rPr lang="is-IS" sz="2800" i="1" dirty="0" smtClean="0">
                <a:latin typeface="Times New Roman" panose="02020603050405020304" pitchFamily="18" charset="0"/>
                <a:cs typeface="Times New Roman" panose="02020603050405020304" pitchFamily="18" charset="0"/>
              </a:rPr>
              <a:t>það</a:t>
            </a:r>
            <a:r>
              <a:rPr lang="en-US" sz="2800" dirty="0" smtClean="0">
                <a:latin typeface="Times New Roman" panose="02020603050405020304" pitchFamily="18" charset="0"/>
                <a:cs typeface="Times New Roman" panose="02020603050405020304" pitchFamily="18" charset="0"/>
              </a:rPr>
              <a:t> does not occupy subject position.  As in Swedish, </a:t>
            </a:r>
            <a:r>
              <a:rPr lang="en-US" sz="2800" dirty="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gents and experiencers cannot map to a VP-internal position, but unlike Swedish, the VP-external subject position *is* available, so transitive and even ditransitive verbs may occur in existential constructions. </a:t>
            </a:r>
            <a:endParaRPr lang="en-US"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67549" y="2797517"/>
            <a:ext cx="11201397" cy="2185214"/>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(18) a.   </a:t>
            </a:r>
            <a:r>
              <a:rPr lang="is-IS" sz="2800" i="1" dirty="0" smtClean="0">
                <a:latin typeface="Times New Roman" panose="02020603050405020304" pitchFamily="18" charset="0"/>
                <a:cs typeface="Times New Roman" panose="02020603050405020304" pitchFamily="18" charset="0"/>
              </a:rPr>
              <a:t>Það    hefur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einhver strákur   </a:t>
            </a:r>
            <a:r>
              <a:rPr lang="is-IS" sz="2800" dirty="0" smtClean="0">
                <a:latin typeface="Times New Roman" panose="02020603050405020304" pitchFamily="18" charset="0"/>
                <a:cs typeface="Times New Roman" panose="02020603050405020304" pitchFamily="18" charset="0"/>
              </a:rPr>
              <a:t>[</a:t>
            </a:r>
            <a:r>
              <a:rPr lang="is-IS" sz="2800" baseline="-25000" dirty="0" smtClean="0">
                <a:latin typeface="Times New Roman" panose="02020603050405020304" pitchFamily="18" charset="0"/>
                <a:cs typeface="Times New Roman" panose="02020603050405020304" pitchFamily="18" charset="0"/>
              </a:rPr>
              <a:t>VP</a:t>
            </a:r>
            <a:r>
              <a:rPr lang="is-IS" sz="2800" dirty="0" smtClean="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borðað hnetusjmörið</a:t>
            </a:r>
            <a:r>
              <a:rPr lang="en-US" sz="2800" dirty="0" smtClean="0">
                <a:latin typeface="Times New Roman" panose="02020603050405020304" pitchFamily="18" charset="0"/>
                <a:cs typeface="Times New Roman" panose="02020603050405020304" pitchFamily="18" charset="0"/>
              </a:rPr>
              <a:t>]</a:t>
            </a:r>
          </a:p>
          <a:p>
            <a:r>
              <a:rPr lang="en-US" sz="2800" dirty="0" smtClean="0">
                <a:latin typeface="Times New Roman" panose="02020603050405020304" pitchFamily="18" charset="0"/>
                <a:cs typeface="Times New Roman" panose="02020603050405020304" pitchFamily="18" charset="0"/>
              </a:rPr>
              <a:t>             EXPL has    some     boy-NOM    eaten    peanutbutter.def</a:t>
            </a:r>
          </a:p>
          <a:p>
            <a:r>
              <a:rPr lang="en-US" sz="28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‘Some boy has eaten the peanut butter’             </a:t>
            </a:r>
            <a:r>
              <a:rPr lang="en-US" sz="2000" dirty="0" smtClean="0">
                <a:latin typeface="Times New Roman" panose="02020603050405020304" pitchFamily="18" charset="0"/>
                <a:cs typeface="Times New Roman" panose="02020603050405020304" pitchFamily="18" charset="0"/>
              </a:rPr>
              <a:t>(Maling 1988:179</a:t>
            </a:r>
            <a:r>
              <a:rPr lang="en-US" sz="2000" dirty="0" smtClean="0"/>
              <a:t>)</a:t>
            </a:r>
          </a:p>
          <a:p>
            <a:endParaRPr lang="en-US" sz="2400" dirty="0" smtClean="0"/>
          </a:p>
          <a:p>
            <a:r>
              <a:rPr lang="en-US" sz="24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b.  *</a:t>
            </a:r>
            <a:r>
              <a:rPr lang="is-IS" sz="2800" i="1" dirty="0" smtClean="0">
                <a:latin typeface="Times New Roman" panose="02020603050405020304" pitchFamily="18" charset="0"/>
                <a:cs typeface="Times New Roman" panose="02020603050405020304" pitchFamily="18" charset="0"/>
              </a:rPr>
              <a:t>Það hefur </a:t>
            </a:r>
            <a:r>
              <a:rPr lang="en-US" sz="2800" dirty="0" smtClean="0">
                <a:latin typeface="Times New Roman" panose="02020603050405020304" pitchFamily="18" charset="0"/>
                <a:cs typeface="Times New Roman" panose="02020603050405020304" pitchFamily="18" charset="0"/>
              </a:rPr>
              <a:t>[</a:t>
            </a:r>
            <a:r>
              <a:rPr lang="is-IS" sz="2800" baseline="-25000" dirty="0" smtClean="0">
                <a:latin typeface="Times New Roman" panose="02020603050405020304" pitchFamily="18" charset="0"/>
                <a:cs typeface="Times New Roman" panose="02020603050405020304" pitchFamily="18" charset="0"/>
              </a:rPr>
              <a:t>VP</a:t>
            </a:r>
            <a:r>
              <a:rPr lang="en-US" sz="2800"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bor</a:t>
            </a:r>
            <a:r>
              <a:rPr lang="is-IS" sz="2800" i="1" dirty="0" smtClean="0">
                <a:latin typeface="Times New Roman" panose="02020603050405020304" pitchFamily="18" charset="0"/>
                <a:cs typeface="Times New Roman" panose="02020603050405020304" pitchFamily="18" charset="0"/>
              </a:rPr>
              <a:t>ðað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einhver strákur  </a:t>
            </a:r>
            <a:r>
              <a:rPr lang="is-IS" sz="2800" i="1" dirty="0" smtClean="0">
                <a:latin typeface="Times New Roman" panose="02020603050405020304" pitchFamily="18" charset="0"/>
                <a:cs typeface="Times New Roman" panose="02020603050405020304" pitchFamily="18" charset="0"/>
              </a:rPr>
              <a:t>hnetusmjörið</a:t>
            </a:r>
            <a:r>
              <a:rPr lang="en-US" sz="2800" dirty="0" smtClean="0">
                <a:latin typeface="Times New Roman" panose="02020603050405020304" pitchFamily="18" charset="0"/>
                <a:cs typeface="Times New Roman" panose="02020603050405020304" pitchFamily="18" charset="0"/>
              </a:rPr>
              <a:t>]</a:t>
            </a:r>
          </a:p>
        </p:txBody>
      </p:sp>
      <p:sp>
        <p:nvSpPr>
          <p:cNvPr id="7" name="TextBox 6"/>
          <p:cNvSpPr txBox="1"/>
          <p:nvPr/>
        </p:nvSpPr>
        <p:spPr>
          <a:xfrm>
            <a:off x="367549" y="5230906"/>
            <a:ext cx="10954875" cy="1384995"/>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(28) a.    </a:t>
            </a:r>
            <a:r>
              <a:rPr lang="is-IS" sz="2800" i="1" dirty="0" smtClean="0">
                <a:latin typeface="Times New Roman" panose="02020603050405020304" pitchFamily="18" charset="0"/>
                <a:cs typeface="Times New Roman" panose="02020603050405020304" pitchFamily="18" charset="0"/>
              </a:rPr>
              <a:t>Það hefur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mörgum börnum </a:t>
            </a:r>
            <a:r>
              <a:rPr lang="is-IS" sz="2800" dirty="0" smtClean="0">
                <a:latin typeface="Times New Roman" panose="02020603050405020304" pitchFamily="18" charset="0"/>
                <a:cs typeface="Times New Roman" panose="02020603050405020304" pitchFamily="18" charset="0"/>
              </a:rPr>
              <a:t>[</a:t>
            </a:r>
            <a:r>
              <a:rPr lang="is-IS" sz="2800" baseline="-25000" dirty="0" smtClean="0">
                <a:latin typeface="Times New Roman" panose="02020603050405020304" pitchFamily="18" charset="0"/>
                <a:cs typeface="Times New Roman" panose="02020603050405020304" pitchFamily="18" charset="0"/>
              </a:rPr>
              <a:t>VP</a:t>
            </a:r>
            <a:r>
              <a:rPr lang="is-IS" sz="2800" dirty="0" smtClean="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verið kalt</a:t>
            </a:r>
            <a:r>
              <a:rPr lang="is-IS" sz="2800" dirty="0" smtClean="0">
                <a:latin typeface="Times New Roman" panose="02020603050405020304" pitchFamily="18" charset="0"/>
                <a:cs typeface="Times New Roman" panose="02020603050405020304" pitchFamily="18" charset="0"/>
              </a:rPr>
              <a:t>]</a:t>
            </a: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EXPL has many children-DAT   been cold </a:t>
            </a: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b.  *</a:t>
            </a:r>
            <a:r>
              <a:rPr lang="is-IS" sz="2800" i="1" dirty="0" smtClean="0">
                <a:latin typeface="Times New Roman" panose="02020603050405020304" pitchFamily="18" charset="0"/>
                <a:cs typeface="Times New Roman" panose="02020603050405020304" pitchFamily="18" charset="0"/>
              </a:rPr>
              <a:t>Það hefur </a:t>
            </a:r>
            <a:r>
              <a:rPr lang="is-IS" sz="2800" dirty="0" smtClean="0">
                <a:latin typeface="Times New Roman" panose="02020603050405020304" pitchFamily="18" charset="0"/>
                <a:cs typeface="Times New Roman" panose="02020603050405020304" pitchFamily="18" charset="0"/>
              </a:rPr>
              <a:t>[</a:t>
            </a:r>
            <a:r>
              <a:rPr lang="is-IS" sz="2800" baseline="-25000" dirty="0" smtClean="0">
                <a:latin typeface="Times New Roman" panose="02020603050405020304" pitchFamily="18" charset="0"/>
                <a:cs typeface="Times New Roman" panose="02020603050405020304" pitchFamily="18" charset="0"/>
              </a:rPr>
              <a:t>VP</a:t>
            </a:r>
            <a:r>
              <a:rPr lang="is-IS" sz="2800" dirty="0" smtClean="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verið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mörgum börnum </a:t>
            </a:r>
            <a:r>
              <a:rPr lang="is-IS" sz="2800" i="1" dirty="0" smtClean="0">
                <a:latin typeface="Times New Roman" panose="02020603050405020304" pitchFamily="18" charset="0"/>
                <a:cs typeface="Times New Roman" panose="02020603050405020304" pitchFamily="18" charset="0"/>
              </a:rPr>
              <a:t>kalt</a:t>
            </a:r>
            <a:r>
              <a:rPr lang="en-US" sz="28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(Maling 1988:184)</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6452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522" y="176866"/>
            <a:ext cx="7714129" cy="804769"/>
          </a:xfrm>
        </p:spPr>
        <p:txBody>
          <a:bodyPr>
            <a:normAutofit/>
          </a:bodyPr>
          <a:lstStyle/>
          <a:p>
            <a:r>
              <a:rPr lang="en-US" sz="3600" dirty="0" smtClean="0">
                <a:latin typeface="Times New Roman" panose="02020603050405020304" pitchFamily="18" charset="0"/>
                <a:cs typeface="Times New Roman" panose="02020603050405020304" pitchFamily="18" charset="0"/>
              </a:rPr>
              <a:t>Existential/presentational constructions</a:t>
            </a:r>
            <a:endParaRPr lang="en-US" sz="36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367551" y="1090853"/>
            <a:ext cx="11412069" cy="1815882"/>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Icelandic</a:t>
            </a:r>
            <a:r>
              <a:rPr lang="en-US" sz="2800" dirty="0" smtClean="0">
                <a:latin typeface="Times New Roman" panose="02020603050405020304" pitchFamily="18" charset="0"/>
                <a:cs typeface="Times New Roman" panose="02020603050405020304" pitchFamily="18" charset="0"/>
              </a:rPr>
              <a:t>: the expletive </a:t>
            </a:r>
            <a:r>
              <a:rPr lang="is-IS" sz="2800" i="1" dirty="0" smtClean="0">
                <a:latin typeface="Times New Roman" panose="02020603050405020304" pitchFamily="18" charset="0"/>
                <a:cs typeface="Times New Roman" panose="02020603050405020304" pitchFamily="18" charset="0"/>
              </a:rPr>
              <a:t>það</a:t>
            </a:r>
            <a:r>
              <a:rPr lang="en-US" sz="2800" dirty="0" smtClean="0">
                <a:latin typeface="Times New Roman" panose="02020603050405020304" pitchFamily="18" charset="0"/>
                <a:cs typeface="Times New Roman" panose="02020603050405020304" pitchFamily="18" charset="0"/>
              </a:rPr>
              <a:t> does not occupy subject position.  As in Swedish, </a:t>
            </a:r>
            <a:r>
              <a:rPr lang="en-US" sz="2800" dirty="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gents and experiencers cannot map to a VP-internal position, but unlike Swedish, the VP-external subject position *is* available, so transitive and even ditransitive verbs may occur in existential constructions. </a:t>
            </a:r>
            <a:endParaRPr lang="en-US" sz="28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546843" y="3496236"/>
            <a:ext cx="10439403" cy="954107"/>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So what is the status of an indefinite </a:t>
            </a:r>
            <a:r>
              <a:rPr lang="en-US" sz="2800" b="1" dirty="0" err="1" smtClean="0">
                <a:latin typeface="Times New Roman" panose="02020603050405020304" pitchFamily="18" charset="0"/>
                <a:cs typeface="Times New Roman" panose="02020603050405020304" pitchFamily="18" charset="0"/>
              </a:rPr>
              <a:t>postverbal</a:t>
            </a:r>
            <a:r>
              <a:rPr lang="en-US" sz="2800" b="1" dirty="0" smtClean="0">
                <a:latin typeface="Times New Roman" panose="02020603050405020304" pitchFamily="18" charset="0"/>
                <a:cs typeface="Times New Roman" panose="02020603050405020304" pitchFamily="18" charset="0"/>
              </a:rPr>
              <a:t> NP in an existential construction?  Does it behave like a grammatical subject?</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3799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3925" y="289288"/>
            <a:ext cx="10630029" cy="5078313"/>
          </a:xfrm>
          <a:prstGeom prst="rect">
            <a:avLst/>
          </a:prstGeom>
          <a:noFill/>
        </p:spPr>
        <p:txBody>
          <a:bodyPr wrap="square" rtlCol="0">
            <a:spAutoFit/>
          </a:bodyPr>
          <a:lstStyle/>
          <a:p>
            <a:r>
              <a:rPr lang="is-IS" sz="3600" b="1" dirty="0" smtClean="0">
                <a:latin typeface="Times New Roman" panose="02020603050405020304" pitchFamily="18" charset="0"/>
                <a:cs typeface="Times New Roman" panose="02020603050405020304" pitchFamily="18" charset="0"/>
              </a:rPr>
              <a:t>Subjecthood </a:t>
            </a:r>
            <a:r>
              <a:rPr lang="is-IS" sz="3600" b="1" dirty="0" smtClean="0">
                <a:latin typeface="Times New Roman" panose="02020603050405020304" pitchFamily="18" charset="0"/>
                <a:cs typeface="Times New Roman" panose="02020603050405020304" pitchFamily="18" charset="0"/>
              </a:rPr>
              <a:t>tests  </a:t>
            </a:r>
          </a:p>
          <a:p>
            <a:r>
              <a:rPr lang="is-IS" sz="3200" dirty="0" smtClean="0">
                <a:latin typeface="Times New Roman" panose="02020603050405020304" pitchFamily="18" charset="0"/>
                <a:cs typeface="Times New Roman" panose="02020603050405020304" pitchFamily="18" charset="0"/>
              </a:rPr>
              <a:t>(see Zaenen, Maling &amp; Thr</a:t>
            </a:r>
            <a:r>
              <a:rPr lang="is-IS" sz="3200" dirty="0" smtClean="0">
                <a:latin typeface="Times New Roman" panose="02020603050405020304" pitchFamily="18" charset="0"/>
                <a:cs typeface="Times New Roman" panose="02020603050405020304" pitchFamily="18" charset="0"/>
              </a:rPr>
              <a:t>áinsson 1985, NLLT)</a:t>
            </a:r>
            <a:endParaRPr lang="en-US" sz="3200" dirty="0" smtClean="0">
              <a:latin typeface="Times New Roman" panose="02020603050405020304" pitchFamily="18" charset="0"/>
              <a:cs typeface="Times New Roman" panose="02020603050405020304" pitchFamily="18" charset="0"/>
            </a:endParaRPr>
          </a:p>
          <a:p>
            <a:endParaRPr lang="en-US" sz="3200" b="1" dirty="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Reflexivization</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II.   Subject-verb Inversion (in V1 and V2 environments)</a:t>
            </a:r>
          </a:p>
          <a:p>
            <a:r>
              <a:rPr lang="en-US" sz="3200" dirty="0">
                <a:latin typeface="Times New Roman" panose="02020603050405020304" pitchFamily="18" charset="0"/>
                <a:cs typeface="Times New Roman" panose="02020603050405020304" pitchFamily="18" charset="0"/>
              </a:rPr>
              <a:t>III.  Control (i.e. being a </a:t>
            </a:r>
            <a:r>
              <a:rPr lang="en-US" sz="3200" dirty="0" err="1">
                <a:latin typeface="Times New Roman" panose="02020603050405020304" pitchFamily="18" charset="0"/>
                <a:cs typeface="Times New Roman" panose="02020603050405020304" pitchFamily="18" charset="0"/>
              </a:rPr>
              <a:t>controllee</a:t>
            </a:r>
            <a:r>
              <a:rPr lang="en-US" sz="3200" dirty="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IV.  Conjunction Reduction</a:t>
            </a:r>
          </a:p>
          <a:p>
            <a:r>
              <a:rPr lang="en-US" sz="3200" dirty="0">
                <a:latin typeface="Times New Roman" panose="02020603050405020304" pitchFamily="18" charset="0"/>
                <a:cs typeface="Times New Roman" panose="02020603050405020304" pitchFamily="18" charset="0"/>
              </a:rPr>
              <a:t>V.   Exceptional </a:t>
            </a:r>
            <a:r>
              <a:rPr lang="en-US" sz="3200" dirty="0" smtClean="0">
                <a:latin typeface="Times New Roman" panose="02020603050405020304" pitchFamily="18" charset="0"/>
                <a:cs typeface="Times New Roman" panose="02020603050405020304" pitchFamily="18" charset="0"/>
              </a:rPr>
              <a:t>Case-Marking (Raising to Object)</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VI.  </a:t>
            </a:r>
            <a:r>
              <a:rPr lang="en-US" sz="3200" dirty="0" smtClean="0">
                <a:latin typeface="Times New Roman" panose="02020603050405020304" pitchFamily="18" charset="0"/>
                <a:cs typeface="Times New Roman" panose="02020603050405020304" pitchFamily="18" charset="0"/>
              </a:rPr>
              <a:t>Raising (to Subject)</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VII. Subject </a:t>
            </a:r>
            <a:r>
              <a:rPr lang="en-US" sz="3200" dirty="0" smtClean="0">
                <a:latin typeface="Times New Roman" panose="02020603050405020304" pitchFamily="18" charset="0"/>
                <a:cs typeface="Times New Roman" panose="02020603050405020304" pitchFamily="18" charset="0"/>
              </a:rPr>
              <a:t>floating</a:t>
            </a:r>
            <a:endParaRPr lang="en-US"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551329" y="5688106"/>
            <a:ext cx="10892117" cy="707886"/>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Sigurðsson, </a:t>
            </a:r>
            <a:r>
              <a:rPr lang="en-US" sz="2000" dirty="0" err="1">
                <a:latin typeface="Times New Roman" panose="02020603050405020304" pitchFamily="18" charset="0"/>
                <a:cs typeface="Times New Roman" panose="02020603050405020304" pitchFamily="18" charset="0"/>
              </a:rPr>
              <a:t>Halldór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Ármann</a:t>
            </a:r>
            <a:r>
              <a:rPr lang="en-US" sz="2000" dirty="0">
                <a:latin typeface="Times New Roman" panose="02020603050405020304" pitchFamily="18" charset="0"/>
                <a:cs typeface="Times New Roman" panose="02020603050405020304" pitchFamily="18" charset="0"/>
              </a:rPr>
              <a:t>. 2004. “Icelandic non-nominative subjects: Facts and implications,” in </a:t>
            </a:r>
            <a:r>
              <a:rPr lang="en-US" sz="2000" i="1" dirty="0">
                <a:latin typeface="Times New Roman" panose="02020603050405020304" pitchFamily="18" charset="0"/>
                <a:cs typeface="Times New Roman" panose="02020603050405020304" pitchFamily="18" charset="0"/>
                <a:hlinkClick r:id="rId2" tooltip="Non-nominative subjects"/>
              </a:rPr>
              <a:t>Non-nominative Subjects</a:t>
            </a:r>
            <a:r>
              <a:rPr lang="en-US" sz="2000" dirty="0">
                <a:latin typeface="Times New Roman" panose="02020603050405020304" pitchFamily="18" charset="0"/>
                <a:cs typeface="Times New Roman" panose="02020603050405020304" pitchFamily="18" charset="0"/>
              </a:rPr>
              <a:t>, ed. by P. </a:t>
            </a:r>
            <a:r>
              <a:rPr lang="en-US" sz="2000" dirty="0" err="1">
                <a:latin typeface="Times New Roman" panose="02020603050405020304" pitchFamily="18" charset="0"/>
                <a:cs typeface="Times New Roman" panose="02020603050405020304" pitchFamily="18" charset="0"/>
              </a:rPr>
              <a:t>Bhaskararao</a:t>
            </a:r>
            <a:r>
              <a:rPr lang="en-US" sz="2000" dirty="0">
                <a:latin typeface="Times New Roman" panose="02020603050405020304" pitchFamily="18" charset="0"/>
                <a:cs typeface="Times New Roman" panose="02020603050405020304" pitchFamily="18" charset="0"/>
              </a:rPr>
              <a:t> &amp; K.V. </a:t>
            </a:r>
            <a:r>
              <a:rPr lang="en-US" sz="2000" dirty="0" err="1">
                <a:latin typeface="Times New Roman" panose="02020603050405020304" pitchFamily="18" charset="0"/>
                <a:cs typeface="Times New Roman" panose="02020603050405020304" pitchFamily="18" charset="0"/>
              </a:rPr>
              <a:t>Subbarao</a:t>
            </a:r>
            <a:r>
              <a:rPr lang="en-US" sz="2000" dirty="0">
                <a:latin typeface="Times New Roman" panose="02020603050405020304" pitchFamily="18" charset="0"/>
                <a:cs typeface="Times New Roman" panose="02020603050405020304" pitchFamily="18" charset="0"/>
              </a:rPr>
              <a:t>, Vol. 2, pp. 137–159 (Chapter 7).</a:t>
            </a:r>
          </a:p>
        </p:txBody>
      </p:sp>
    </p:spTree>
    <p:extLst>
      <p:ext uri="{BB962C8B-B14F-4D97-AF65-F5344CB8AC3E}">
        <p14:creationId xmlns:p14="http://schemas.microsoft.com/office/powerpoint/2010/main" val="146363225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8705" y="230656"/>
            <a:ext cx="6396318" cy="710640"/>
          </a:xfrm>
        </p:spPr>
        <p:txBody>
          <a:bodyPr>
            <a:normAutofit/>
          </a:bodyPr>
          <a:lstStyle/>
          <a:p>
            <a:r>
              <a:rPr lang="en-US" sz="3600" dirty="0" err="1" smtClean="0">
                <a:latin typeface="Times New Roman" panose="02020603050405020304" pitchFamily="18" charset="0"/>
                <a:cs typeface="Times New Roman" panose="02020603050405020304" pitchFamily="18" charset="0"/>
              </a:rPr>
              <a:t>Subjecthood</a:t>
            </a:r>
            <a:r>
              <a:rPr lang="en-US" sz="3600" dirty="0" smtClean="0">
                <a:latin typeface="Times New Roman" panose="02020603050405020304" pitchFamily="18" charset="0"/>
                <a:cs typeface="Times New Roman" panose="02020603050405020304" pitchFamily="18" charset="0"/>
              </a:rPr>
              <a:t> test: </a:t>
            </a:r>
            <a:r>
              <a:rPr lang="en-US" sz="3600" dirty="0" err="1" smtClean="0">
                <a:latin typeface="Times New Roman" panose="02020603050405020304" pitchFamily="18" charset="0"/>
                <a:cs typeface="Times New Roman" panose="02020603050405020304" pitchFamily="18" charset="0"/>
              </a:rPr>
              <a:t>Reflexivization</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54423" y="941296"/>
            <a:ext cx="10815918" cy="1253752"/>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Icelandic </a:t>
            </a:r>
            <a:r>
              <a:rPr lang="en-US" dirty="0" smtClean="0">
                <a:latin typeface="Times New Roman" panose="02020603050405020304" pitchFamily="18" charset="0"/>
                <a:cs typeface="Times New Roman" panose="02020603050405020304" pitchFamily="18" charset="0"/>
              </a:rPr>
              <a:t>has </a:t>
            </a:r>
            <a:r>
              <a:rPr lang="en-US" dirty="0">
                <a:latin typeface="Times New Roman" panose="02020603050405020304" pitchFamily="18" charset="0"/>
                <a:cs typeface="Times New Roman" panose="02020603050405020304" pitchFamily="18" charset="0"/>
              </a:rPr>
              <a:t>a reflexive possessive, which obeys the same restrictions as the regular simple reflexive. </a:t>
            </a:r>
            <a:r>
              <a:rPr lang="en-US" dirty="0" smtClean="0">
                <a:latin typeface="Times New Roman" panose="02020603050405020304" pitchFamily="18" charset="0"/>
                <a:cs typeface="Times New Roman" panose="02020603050405020304" pitchFamily="18" charset="0"/>
              </a:rPr>
              <a:t>Judgments are the same whether the NP is in canonical subject position, or in an expletive construction.</a:t>
            </a:r>
          </a:p>
          <a:p>
            <a:pPr marL="0" indent="0">
              <a:buNone/>
            </a:pPr>
            <a:endParaRPr lang="en-US" dirty="0">
              <a:latin typeface="Times New Roman" panose="02020603050405020304" pitchFamily="18" charset="0"/>
              <a:cs typeface="Times New Roman" panose="02020603050405020304" pitchFamily="18" charset="0"/>
            </a:endParaRPr>
          </a:p>
          <a:p>
            <a:endParaRPr lang="en-US" dirty="0"/>
          </a:p>
        </p:txBody>
      </p:sp>
      <p:sp>
        <p:nvSpPr>
          <p:cNvPr id="4" name="TextBox 3"/>
          <p:cNvSpPr txBox="1"/>
          <p:nvPr/>
        </p:nvSpPr>
        <p:spPr>
          <a:xfrm>
            <a:off x="654422" y="2195048"/>
            <a:ext cx="11537577" cy="4524315"/>
          </a:xfrm>
          <a:prstGeom prst="rect">
            <a:avLst/>
          </a:prstGeom>
          <a:noFill/>
        </p:spPr>
        <p:txBody>
          <a:bodyPr wrap="square" rtlCol="0">
            <a:spAutoFit/>
          </a:bodyPr>
          <a:lstStyle/>
          <a:p>
            <a:r>
              <a:rPr lang="en-US" dirty="0"/>
              <a:t> </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Fjórir</a:t>
            </a:r>
            <a:r>
              <a:rPr lang="en-US" sz="2800" b="1" i="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stúdentar</a:t>
            </a:r>
            <a:r>
              <a:rPr lang="en-US" sz="2800" baseline="-25000" dirty="0" err="1"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hafa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týnt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hjólunum</a:t>
            </a:r>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sínum</a:t>
            </a:r>
            <a:r>
              <a:rPr lang="en-US" sz="2800" baseline="-25000" dirty="0" err="1">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a:t>
            </a:r>
            <a:r>
              <a:rPr lang="en-US" sz="2800" i="1" dirty="0" err="1" smtClean="0">
                <a:latin typeface="Times New Roman" panose="02020603050405020304" pitchFamily="18" charset="0"/>
                <a:cs typeface="Times New Roman" panose="02020603050405020304" pitchFamily="18" charset="0"/>
              </a:rPr>
              <a:t>þeirra</a:t>
            </a:r>
            <a:r>
              <a:rPr lang="en-US" sz="2800" baseline="-25000" dirty="0" err="1" smtClean="0">
                <a:latin typeface="Times New Roman" panose="02020603050405020304" pitchFamily="18" charset="0"/>
                <a:cs typeface="Times New Roman" panose="02020603050405020304" pitchFamily="18" charset="0"/>
              </a:rPr>
              <a:t>i</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four </a:t>
            </a:r>
            <a:r>
              <a:rPr lang="en-US" sz="2800" dirty="0">
                <a:latin typeface="Times New Roman" panose="02020603050405020304" pitchFamily="18" charset="0"/>
                <a:cs typeface="Times New Roman" panose="02020603050405020304" pitchFamily="18" charset="0"/>
              </a:rPr>
              <a:t>students       </a:t>
            </a:r>
            <a:r>
              <a:rPr lang="en-US" sz="2800" dirty="0" smtClean="0">
                <a:latin typeface="Times New Roman" panose="02020603050405020304" pitchFamily="18" charset="0"/>
                <a:cs typeface="Times New Roman" panose="02020603050405020304" pitchFamily="18" charset="0"/>
              </a:rPr>
              <a:t>have </a:t>
            </a:r>
            <a:r>
              <a:rPr lang="en-US" sz="2800" dirty="0">
                <a:latin typeface="Times New Roman" panose="02020603050405020304" pitchFamily="18" charset="0"/>
                <a:cs typeface="Times New Roman" panose="02020603050405020304" pitchFamily="18" charset="0"/>
              </a:rPr>
              <a:t>lost </a:t>
            </a:r>
            <a:r>
              <a:rPr lang="en-US" sz="2800" dirty="0" err="1">
                <a:latin typeface="Times New Roman" panose="02020603050405020304" pitchFamily="18" charset="0"/>
                <a:cs typeface="Times New Roman" panose="02020603050405020304" pitchFamily="18" charset="0"/>
              </a:rPr>
              <a:t>bicycles.the</a:t>
            </a:r>
            <a:r>
              <a:rPr lang="en-US" sz="2800" dirty="0">
                <a:latin typeface="Times New Roman" panose="02020603050405020304" pitchFamily="18" charset="0"/>
                <a:cs typeface="Times New Roman" panose="02020603050405020304" pitchFamily="18" charset="0"/>
              </a:rPr>
              <a:t> their(</a:t>
            </a:r>
            <a:r>
              <a:rPr lang="en-US" sz="2800" dirty="0" err="1">
                <a:latin typeface="Times New Roman" panose="02020603050405020304" pitchFamily="18" charset="0"/>
                <a:cs typeface="Times New Roman" panose="02020603050405020304" pitchFamily="18" charset="0"/>
              </a:rPr>
              <a:t>refl</a:t>
            </a:r>
            <a:r>
              <a:rPr lang="en-US" sz="2800" dirty="0">
                <a:latin typeface="Times New Roman" panose="02020603050405020304" pitchFamily="18" charset="0"/>
                <a:cs typeface="Times New Roman" panose="02020603050405020304" pitchFamily="18" charset="0"/>
              </a:rPr>
              <a:t>)/*their(non-</a:t>
            </a:r>
            <a:r>
              <a:rPr lang="en-US" sz="2800" dirty="0" err="1">
                <a:latin typeface="Times New Roman" panose="02020603050405020304" pitchFamily="18" charset="0"/>
                <a:cs typeface="Times New Roman" panose="02020603050405020304" pitchFamily="18" charset="0"/>
              </a:rPr>
              <a:t>refl</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 </a:t>
            </a:r>
          </a:p>
          <a:p>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b</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Það</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hafa</a:t>
            </a:r>
            <a:r>
              <a:rPr lang="en-US" sz="2800" i="1" dirty="0">
                <a:latin typeface="Times New Roman" panose="02020603050405020304" pitchFamily="18" charset="0"/>
                <a:cs typeface="Times New Roman" panose="02020603050405020304" pitchFamily="18" charset="0"/>
              </a:rPr>
              <a:t>  </a:t>
            </a:r>
            <a:r>
              <a:rPr lang="en-US" sz="2800" b="1" i="1" dirty="0" err="1">
                <a:solidFill>
                  <a:schemeClr val="accent1">
                    <a:lumMod val="50000"/>
                  </a:schemeClr>
                </a:solidFill>
                <a:latin typeface="Times New Roman" panose="02020603050405020304" pitchFamily="18" charset="0"/>
                <a:cs typeface="Times New Roman" panose="02020603050405020304" pitchFamily="18" charset="0"/>
              </a:rPr>
              <a:t>fjórir</a:t>
            </a:r>
            <a:r>
              <a:rPr lang="en-US" sz="2800" b="1" i="1" dirty="0">
                <a:solidFill>
                  <a:schemeClr val="accent1">
                    <a:lumMod val="50000"/>
                  </a:schemeClr>
                </a:solidFill>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stúdentar</a:t>
            </a:r>
            <a:r>
              <a:rPr lang="en-US" sz="2800" baseline="-25000" dirty="0" err="1"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týnt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hjólunum</a:t>
            </a:r>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sínum</a:t>
            </a:r>
            <a:r>
              <a:rPr lang="en-US" sz="2800" baseline="-25000" dirty="0" err="1"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a:t>
            </a:r>
            <a:r>
              <a:rPr lang="en-US" sz="2800" i="1" dirty="0" err="1" smtClean="0">
                <a:latin typeface="Times New Roman" panose="02020603050405020304" pitchFamily="18" charset="0"/>
                <a:cs typeface="Times New Roman" panose="02020603050405020304" pitchFamily="18" charset="0"/>
              </a:rPr>
              <a:t>þeirra</a:t>
            </a:r>
            <a:r>
              <a:rPr lang="en-US" sz="2800" baseline="-25000" dirty="0" err="1" smtClean="0">
                <a:latin typeface="Times New Roman" panose="02020603050405020304" pitchFamily="18" charset="0"/>
                <a:cs typeface="Times New Roman" panose="02020603050405020304" pitchFamily="18" charset="0"/>
              </a:rPr>
              <a:t>i</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EXPL </a:t>
            </a:r>
            <a:r>
              <a:rPr lang="en-US" sz="2800" dirty="0">
                <a:latin typeface="Times New Roman" panose="02020603050405020304" pitchFamily="18" charset="0"/>
                <a:cs typeface="Times New Roman" panose="02020603050405020304" pitchFamily="18" charset="0"/>
              </a:rPr>
              <a:t>have four students        lost bicycles-the their(</a:t>
            </a:r>
            <a:r>
              <a:rPr lang="en-US" sz="2800" dirty="0" err="1">
                <a:latin typeface="Times New Roman" panose="02020603050405020304" pitchFamily="18" charset="0"/>
                <a:cs typeface="Times New Roman" panose="02020603050405020304" pitchFamily="18" charset="0"/>
              </a:rPr>
              <a:t>refl</a:t>
            </a:r>
            <a:r>
              <a:rPr lang="en-US" sz="2800" dirty="0">
                <a:latin typeface="Times New Roman" panose="02020603050405020304" pitchFamily="18" charset="0"/>
                <a:cs typeface="Times New Roman" panose="02020603050405020304" pitchFamily="18" charset="0"/>
              </a:rPr>
              <a:t>/*their(non-</a:t>
            </a:r>
            <a:r>
              <a:rPr lang="en-US" sz="2800" dirty="0" err="1">
                <a:latin typeface="Times New Roman" panose="02020603050405020304" pitchFamily="18" charset="0"/>
                <a:cs typeface="Times New Roman" panose="02020603050405020304" pitchFamily="18" charset="0"/>
              </a:rPr>
              <a:t>refl</a:t>
            </a:r>
            <a:r>
              <a:rPr lang="en-US" sz="2800" dirty="0" smtClean="0">
                <a:latin typeface="Times New Roman" panose="02020603050405020304" pitchFamily="18" charset="0"/>
                <a:cs typeface="Times New Roman" panose="02020603050405020304" pitchFamily="18" charset="0"/>
              </a:rPr>
              <a:t>)</a:t>
            </a: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  c.   </a:t>
            </a:r>
            <a:r>
              <a:rPr lang="en-US" sz="2800" i="1" dirty="0" err="1" smtClean="0">
                <a:latin typeface="Times New Roman" panose="02020603050405020304" pitchFamily="18" charset="0"/>
                <a:cs typeface="Times New Roman" panose="02020603050405020304" pitchFamily="18" charset="0"/>
              </a:rPr>
              <a:t>Það</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hafa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aldrei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týnt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hjólunum</a:t>
            </a:r>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sínum</a:t>
            </a:r>
            <a:r>
              <a:rPr lang="en-US" sz="2800" baseline="-25000" dirty="0" err="1"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a:t>
            </a:r>
            <a:r>
              <a:rPr lang="en-US" sz="2800" i="1" dirty="0" err="1" smtClean="0">
                <a:latin typeface="Times New Roman" panose="02020603050405020304" pitchFamily="18" charset="0"/>
                <a:cs typeface="Times New Roman" panose="02020603050405020304" pitchFamily="18" charset="0"/>
              </a:rPr>
              <a:t>þeirra</a:t>
            </a:r>
            <a:r>
              <a:rPr lang="en-US" sz="2800" baseline="-25000" dirty="0" err="1"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      </a:t>
            </a:r>
            <a:r>
              <a:rPr lang="en-US" sz="2800" b="1" i="1" dirty="0" err="1">
                <a:solidFill>
                  <a:schemeClr val="accent1">
                    <a:lumMod val="50000"/>
                  </a:schemeClr>
                </a:solidFill>
                <a:latin typeface="Times New Roman" panose="02020603050405020304" pitchFamily="18" charset="0"/>
                <a:cs typeface="Times New Roman" panose="02020603050405020304" pitchFamily="18" charset="0"/>
              </a:rPr>
              <a:t>fjórir</a:t>
            </a:r>
            <a:r>
              <a:rPr lang="en-US" sz="2800" b="1" i="1" dirty="0">
                <a:solidFill>
                  <a:schemeClr val="accent1">
                    <a:lumMod val="50000"/>
                  </a:schemeClr>
                </a:solidFill>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stúdentar</a:t>
            </a:r>
            <a:r>
              <a:rPr lang="en-US" sz="2800" baseline="-25000" dirty="0" err="1" smtClean="0">
                <a:latin typeface="Times New Roman" panose="02020603050405020304" pitchFamily="18" charset="0"/>
                <a:cs typeface="Times New Roman" panose="02020603050405020304" pitchFamily="18" charset="0"/>
              </a:rPr>
              <a:t>i</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there have never lost bikes-the their(</a:t>
            </a:r>
            <a:r>
              <a:rPr lang="en-US" sz="2800" dirty="0" err="1">
                <a:latin typeface="Times New Roman" panose="02020603050405020304" pitchFamily="18" charset="0"/>
                <a:cs typeface="Times New Roman" panose="02020603050405020304" pitchFamily="18" charset="0"/>
              </a:rPr>
              <a:t>refl</a:t>
            </a:r>
            <a:r>
              <a:rPr lang="en-US" sz="2800" dirty="0">
                <a:latin typeface="Times New Roman" panose="02020603050405020304" pitchFamily="18" charset="0"/>
                <a:cs typeface="Times New Roman" panose="02020603050405020304" pitchFamily="18" charset="0"/>
              </a:rPr>
              <a:t>)/*their(non-</a:t>
            </a:r>
            <a:r>
              <a:rPr lang="en-US" sz="2800" dirty="0" err="1">
                <a:latin typeface="Times New Roman" panose="02020603050405020304" pitchFamily="18" charset="0"/>
                <a:cs typeface="Times New Roman" panose="02020603050405020304" pitchFamily="18" charset="0"/>
              </a:rPr>
              <a:t>refl</a:t>
            </a:r>
            <a:r>
              <a:rPr lang="en-US" sz="2800" dirty="0">
                <a:latin typeface="Times New Roman" panose="02020603050405020304" pitchFamily="18" charset="0"/>
                <a:cs typeface="Times New Roman" panose="02020603050405020304" pitchFamily="18" charset="0"/>
              </a:rPr>
              <a:t>)  four students</a:t>
            </a:r>
          </a:p>
          <a:p>
            <a:endParaRPr lang="en-US" dirty="0">
              <a:latin typeface="Times New Roman" panose="02020603050405020304" pitchFamily="18" charset="0"/>
              <a:cs typeface="Times New Roman" panose="02020603050405020304" pitchFamily="18" charset="0"/>
            </a:endParaRPr>
          </a:p>
          <a:p>
            <a:endParaRPr lang="en-US"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7307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8705" y="230656"/>
            <a:ext cx="6396318" cy="710640"/>
          </a:xfrm>
        </p:spPr>
        <p:txBody>
          <a:bodyPr>
            <a:normAutofit/>
          </a:bodyPr>
          <a:lstStyle/>
          <a:p>
            <a:r>
              <a:rPr lang="en-US" sz="3600" dirty="0" err="1" smtClean="0">
                <a:latin typeface="Times New Roman" panose="02020603050405020304" pitchFamily="18" charset="0"/>
                <a:cs typeface="Times New Roman" panose="02020603050405020304" pitchFamily="18" charset="0"/>
              </a:rPr>
              <a:t>Subjecthood</a:t>
            </a:r>
            <a:r>
              <a:rPr lang="en-US" sz="3600" dirty="0" smtClean="0">
                <a:latin typeface="Times New Roman" panose="02020603050405020304" pitchFamily="18" charset="0"/>
                <a:cs typeface="Times New Roman" panose="02020603050405020304" pitchFamily="18" charset="0"/>
              </a:rPr>
              <a:t> test: </a:t>
            </a:r>
            <a:r>
              <a:rPr lang="en-US" sz="3600" dirty="0" err="1" smtClean="0">
                <a:latin typeface="Times New Roman" panose="02020603050405020304" pitchFamily="18" charset="0"/>
                <a:cs typeface="Times New Roman" panose="02020603050405020304" pitchFamily="18" charset="0"/>
              </a:rPr>
              <a:t>Reflexivization</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54423" y="1078032"/>
            <a:ext cx="10515600" cy="1253752"/>
          </a:xfrm>
        </p:spPr>
        <p:txBody>
          <a:bodyPr/>
          <a:lstStyle/>
          <a:p>
            <a:pPr marL="0" indent="0">
              <a:buNone/>
            </a:pPr>
            <a:r>
              <a:rPr lang="en-US" dirty="0">
                <a:latin typeface="Times New Roman" panose="02020603050405020304" pitchFamily="18" charset="0"/>
                <a:cs typeface="Times New Roman" panose="02020603050405020304" pitchFamily="18" charset="0"/>
              </a:rPr>
              <a:t>Icelandic </a:t>
            </a:r>
            <a:r>
              <a:rPr lang="en-US" dirty="0" smtClean="0">
                <a:latin typeface="Times New Roman" panose="02020603050405020304" pitchFamily="18" charset="0"/>
                <a:cs typeface="Times New Roman" panose="02020603050405020304" pitchFamily="18" charset="0"/>
              </a:rPr>
              <a:t>has </a:t>
            </a:r>
            <a:r>
              <a:rPr lang="en-US" dirty="0">
                <a:latin typeface="Times New Roman" panose="02020603050405020304" pitchFamily="18" charset="0"/>
                <a:cs typeface="Times New Roman" panose="02020603050405020304" pitchFamily="18" charset="0"/>
              </a:rPr>
              <a:t>a reflexive possessive, which obeys the same restrictions as the regular simple reflexive. </a:t>
            </a:r>
            <a:r>
              <a:rPr lang="en-US" dirty="0" smtClean="0">
                <a:latin typeface="Times New Roman" panose="02020603050405020304" pitchFamily="18" charset="0"/>
                <a:cs typeface="Times New Roman" panose="02020603050405020304" pitchFamily="18" charset="0"/>
              </a:rPr>
              <a:t>Judgments are the same whether the NP is in canonical subject position, or in an expletive construction.</a:t>
            </a:r>
          </a:p>
          <a:p>
            <a:pPr marL="0" indent="0">
              <a:buNone/>
            </a:pPr>
            <a:endParaRPr lang="en-US" dirty="0">
              <a:latin typeface="Times New Roman" panose="02020603050405020304" pitchFamily="18" charset="0"/>
              <a:cs typeface="Times New Roman" panose="02020603050405020304" pitchFamily="18" charset="0"/>
            </a:endParaRPr>
          </a:p>
          <a:p>
            <a:endParaRPr lang="en-US" dirty="0"/>
          </a:p>
        </p:txBody>
      </p:sp>
      <p:sp>
        <p:nvSpPr>
          <p:cNvPr id="7" name="Rectangle 3"/>
          <p:cNvSpPr>
            <a:spLocks noChangeArrowheads="1"/>
          </p:cNvSpPr>
          <p:nvPr/>
        </p:nvSpPr>
        <p:spPr bwMode="auto">
          <a:xfrm>
            <a:off x="304800" y="166301"/>
            <a:ext cx="2231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TextBox 8"/>
          <p:cNvSpPr txBox="1"/>
          <p:nvPr/>
        </p:nvSpPr>
        <p:spPr>
          <a:xfrm>
            <a:off x="304800" y="2770094"/>
            <a:ext cx="11663082" cy="2677656"/>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d.  </a:t>
            </a:r>
            <a:r>
              <a:rPr lang="en-US" sz="2800" i="1" dirty="0" err="1" smtClean="0">
                <a:latin typeface="Times New Roman" panose="02020603050405020304" pitchFamily="18" charset="0"/>
                <a:cs typeface="Times New Roman" panose="02020603050405020304" pitchFamily="18" charset="0"/>
              </a:rPr>
              <a:t>Það</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hlupu</a:t>
            </a:r>
            <a:r>
              <a:rPr lang="en-US" sz="2800" i="1" dirty="0" smtClean="0">
                <a:latin typeface="Times New Roman" panose="02020603050405020304" pitchFamily="18" charset="0"/>
                <a:cs typeface="Times New Roman" panose="02020603050405020304" pitchFamily="18" charset="0"/>
              </a:rPr>
              <a:t>  </a:t>
            </a:r>
            <a:r>
              <a:rPr lang="en-US" sz="2800" b="1" i="1" dirty="0" smtClean="0">
                <a:solidFill>
                  <a:schemeClr val="accent1">
                    <a:lumMod val="50000"/>
                  </a:schemeClr>
                </a:solidFill>
                <a:latin typeface="Times New Roman" panose="02020603050405020304" pitchFamily="18" charset="0"/>
                <a:cs typeface="Times New Roman" panose="02020603050405020304" pitchFamily="18" charset="0"/>
              </a:rPr>
              <a:t>þ</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rjár  rollur  </a:t>
            </a:r>
            <a:r>
              <a:rPr lang="is-IS" sz="2800" i="1" dirty="0" smtClean="0">
                <a:latin typeface="Times New Roman" panose="02020603050405020304" pitchFamily="18" charset="0"/>
                <a:cs typeface="Times New Roman" panose="02020603050405020304" pitchFamily="18" charset="0"/>
              </a:rPr>
              <a:t>yfir  veginn.   </a:t>
            </a:r>
            <a:r>
              <a:rPr lang="is-IS" sz="2000" dirty="0" smtClean="0">
                <a:latin typeface="Times New Roman" panose="02020603050405020304" pitchFamily="18" charset="0"/>
                <a:cs typeface="Times New Roman" panose="02020603050405020304" pitchFamily="18" charset="0"/>
              </a:rPr>
              <a:t>(Thráinsson 2007:310, ex. 6.3a)</a:t>
            </a:r>
            <a:endParaRPr lang="en-US" sz="2000" dirty="0" smtClean="0">
              <a:latin typeface="Times New Roman" panose="02020603050405020304" pitchFamily="18" charset="0"/>
              <a:cs typeface="Times New Roman" panose="02020603050405020304" pitchFamily="18" charset="0"/>
            </a:endParaRPr>
          </a:p>
          <a:p>
            <a:r>
              <a:rPr lang="is-IS" sz="2800" dirty="0" smtClean="0">
                <a:latin typeface="Times New Roman" panose="02020603050405020304" pitchFamily="18" charset="0"/>
                <a:cs typeface="Times New Roman" panose="02020603050405020304" pitchFamily="18" charset="0"/>
              </a:rPr>
              <a:t>     </a:t>
            </a:r>
            <a:r>
              <a:rPr lang="is-IS" sz="2400" dirty="0" smtClean="0">
                <a:latin typeface="Times New Roman" panose="02020603050405020304" pitchFamily="18" charset="0"/>
                <a:cs typeface="Times New Roman" panose="02020603050405020304" pitchFamily="18" charset="0"/>
              </a:rPr>
              <a:t>EXPL</a:t>
            </a:r>
            <a:r>
              <a:rPr lang="is-IS" sz="2800" dirty="0" smtClean="0">
                <a:latin typeface="Times New Roman" panose="02020603050405020304" pitchFamily="18" charset="0"/>
                <a:cs typeface="Times New Roman" panose="02020603050405020304" pitchFamily="18" charset="0"/>
              </a:rPr>
              <a:t> ran.pl    3      sheep  over road.def</a:t>
            </a: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‘Three sheep ran across the road’</a:t>
            </a: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e.</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Það</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hlupu</a:t>
            </a:r>
            <a:r>
              <a:rPr lang="en-US" sz="2800" i="1" dirty="0">
                <a:latin typeface="Times New Roman" panose="02020603050405020304" pitchFamily="18" charset="0"/>
                <a:cs typeface="Times New Roman" panose="02020603050405020304" pitchFamily="18" charset="0"/>
              </a:rPr>
              <a:t> </a:t>
            </a:r>
            <a:r>
              <a:rPr lang="en-US" sz="2800" b="1" i="1" dirty="0" err="1">
                <a:solidFill>
                  <a:schemeClr val="accent1">
                    <a:lumMod val="50000"/>
                  </a:schemeClr>
                </a:solidFill>
                <a:latin typeface="Times New Roman" panose="02020603050405020304" pitchFamily="18" charset="0"/>
                <a:cs typeface="Times New Roman" panose="02020603050405020304" pitchFamily="18" charset="0"/>
              </a:rPr>
              <a:t>þrjár</a:t>
            </a:r>
            <a:r>
              <a:rPr lang="en-US" sz="2800" b="1" i="1" dirty="0">
                <a:solidFill>
                  <a:schemeClr val="accent1">
                    <a:lumMod val="50000"/>
                  </a:schemeClr>
                </a:solidFill>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rollur</a:t>
            </a:r>
            <a:r>
              <a:rPr lang="en-US" sz="2800" baseline="-25000" dirty="0" err="1" smtClean="0">
                <a:latin typeface="Times New Roman" panose="02020603050405020304" pitchFamily="18" charset="0"/>
                <a:cs typeface="Times New Roman" panose="02020603050405020304" pitchFamily="18" charset="0"/>
              </a:rPr>
              <a:t>i</a:t>
            </a:r>
            <a:r>
              <a:rPr lang="en-US" sz="2800" b="1" i="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yfir</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veginn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með</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lömbin</a:t>
            </a:r>
            <a:r>
              <a:rPr lang="en-US" sz="2800" i="1" dirty="0">
                <a:latin typeface="Times New Roman" panose="02020603050405020304" pitchFamily="18" charset="0"/>
                <a:cs typeface="Times New Roman" panose="02020603050405020304" pitchFamily="18" charset="0"/>
              </a:rPr>
              <a:t> </a:t>
            </a:r>
            <a:r>
              <a:rPr lang="en-US" sz="2800" b="1" i="1" dirty="0" err="1">
                <a:solidFill>
                  <a:schemeClr val="accent1">
                    <a:lumMod val="50000"/>
                  </a:schemeClr>
                </a:solidFill>
                <a:latin typeface="Times New Roman" panose="02020603050405020304" pitchFamily="18" charset="0"/>
                <a:cs typeface="Times New Roman" panose="02020603050405020304" pitchFamily="18" charset="0"/>
              </a:rPr>
              <a:t>sín</a:t>
            </a:r>
            <a:r>
              <a:rPr lang="en-US" sz="2800" i="1" dirty="0">
                <a:latin typeface="Times New Roman" panose="02020603050405020304" pitchFamily="18" charset="0"/>
                <a:cs typeface="Times New Roman" panose="02020603050405020304" pitchFamily="18" charset="0"/>
              </a:rPr>
              <a:t>/*</a:t>
            </a:r>
            <a:r>
              <a:rPr lang="en-US" sz="2800" i="1" dirty="0" err="1" smtClean="0">
                <a:latin typeface="Times New Roman" panose="02020603050405020304" pitchFamily="18" charset="0"/>
                <a:cs typeface="Times New Roman" panose="02020603050405020304" pitchFamily="18" charset="0"/>
              </a:rPr>
              <a:t>þeirra</a:t>
            </a:r>
            <a:r>
              <a:rPr lang="en-US" sz="2800" baseline="-25000" dirty="0" err="1">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 </a:t>
            </a:r>
            <a:r>
              <a:rPr lang="en-US" sz="2800" i="1" dirty="0" smtClean="0">
                <a:latin typeface="Times New Roman" panose="02020603050405020304" pitchFamily="18" charset="0"/>
                <a:cs typeface="Times New Roman" panose="02020603050405020304" pitchFamily="18" charset="0"/>
              </a:rPr>
              <a:t>á </a:t>
            </a:r>
            <a:r>
              <a:rPr lang="en-US" sz="2800" i="1" dirty="0" err="1">
                <a:latin typeface="Times New Roman" panose="02020603050405020304" pitchFamily="18" charset="0"/>
                <a:cs typeface="Times New Roman" panose="02020603050405020304" pitchFamily="18" charset="0"/>
              </a:rPr>
              <a:t>eftir</a:t>
            </a:r>
            <a:r>
              <a:rPr lang="en-US" sz="2800" i="1" dirty="0">
                <a:latin typeface="Times New Roman" panose="02020603050405020304" pitchFamily="18" charset="0"/>
                <a:cs typeface="Times New Roman" panose="02020603050405020304" pitchFamily="18" charset="0"/>
              </a:rPr>
              <a:t> </a:t>
            </a:r>
            <a:r>
              <a:rPr lang="en-US" sz="2800" b="1" i="1" dirty="0" err="1">
                <a:solidFill>
                  <a:schemeClr val="accent1">
                    <a:lumMod val="50000"/>
                  </a:schemeClr>
                </a:solidFill>
                <a:latin typeface="Times New Roman" panose="02020603050405020304" pitchFamily="18" charset="0"/>
                <a:cs typeface="Times New Roman" panose="02020603050405020304" pitchFamily="18" charset="0"/>
              </a:rPr>
              <a:t>sér</a:t>
            </a:r>
            <a:r>
              <a:rPr lang="en-US" sz="2800" i="1" dirty="0">
                <a:latin typeface="Times New Roman" panose="02020603050405020304" pitchFamily="18" charset="0"/>
                <a:cs typeface="Times New Roman" panose="02020603050405020304" pitchFamily="18" charset="0"/>
              </a:rPr>
              <a:t>/*</a:t>
            </a:r>
            <a:r>
              <a:rPr lang="en-US" sz="2800" i="1" dirty="0" err="1" smtClean="0">
                <a:latin typeface="Times New Roman" panose="02020603050405020304" pitchFamily="18" charset="0"/>
                <a:cs typeface="Times New Roman" panose="02020603050405020304" pitchFamily="18" charset="0"/>
              </a:rPr>
              <a:t>þeim</a:t>
            </a:r>
            <a:r>
              <a:rPr lang="en-US" sz="2800" baseline="-25000" dirty="0" err="1" smtClean="0">
                <a:latin typeface="Times New Roman" panose="02020603050405020304" pitchFamily="18" charset="0"/>
                <a:cs typeface="Times New Roman" panose="02020603050405020304" pitchFamily="18" charset="0"/>
              </a:rPr>
              <a:t>i</a:t>
            </a:r>
            <a:endParaRPr lang="en-US" sz="2800" i="1" dirty="0" smtClean="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 </a:t>
            </a:r>
            <a:r>
              <a:rPr lang="en-US" sz="2800" i="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‘Three sheep ran across the road with their lambs after them’</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1437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8705" y="230656"/>
            <a:ext cx="6396318" cy="710640"/>
          </a:xfrm>
        </p:spPr>
        <p:txBody>
          <a:bodyPr>
            <a:normAutofit/>
          </a:bodyPr>
          <a:lstStyle/>
          <a:p>
            <a:r>
              <a:rPr lang="en-US" sz="3600" dirty="0" err="1" smtClean="0">
                <a:latin typeface="Times New Roman" panose="02020603050405020304" pitchFamily="18" charset="0"/>
                <a:cs typeface="Times New Roman" panose="02020603050405020304" pitchFamily="18" charset="0"/>
              </a:rPr>
              <a:t>Subjecthood</a:t>
            </a:r>
            <a:r>
              <a:rPr lang="en-US" sz="3600" dirty="0" smtClean="0">
                <a:latin typeface="Times New Roman" panose="02020603050405020304" pitchFamily="18" charset="0"/>
                <a:cs typeface="Times New Roman" panose="02020603050405020304" pitchFamily="18" charset="0"/>
              </a:rPr>
              <a:t> test: </a:t>
            </a:r>
            <a:r>
              <a:rPr lang="en-US" sz="3600" dirty="0" err="1" smtClean="0">
                <a:latin typeface="Times New Roman" panose="02020603050405020304" pitchFamily="18" charset="0"/>
                <a:cs typeface="Times New Roman" panose="02020603050405020304" pitchFamily="18" charset="0"/>
              </a:rPr>
              <a:t>Reflexivization</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54423" y="1078032"/>
            <a:ext cx="10515600" cy="1253752"/>
          </a:xfrm>
        </p:spPr>
        <p:txBody>
          <a:bodyPr/>
          <a:lstStyle/>
          <a:p>
            <a:pPr marL="0" indent="0">
              <a:buNone/>
            </a:pPr>
            <a:r>
              <a:rPr lang="en-US" dirty="0">
                <a:latin typeface="Times New Roman" panose="02020603050405020304" pitchFamily="18" charset="0"/>
                <a:cs typeface="Times New Roman" panose="02020603050405020304" pitchFamily="18" charset="0"/>
              </a:rPr>
              <a:t>Icelandic </a:t>
            </a:r>
            <a:r>
              <a:rPr lang="en-US" dirty="0" smtClean="0">
                <a:latin typeface="Times New Roman" panose="02020603050405020304" pitchFamily="18" charset="0"/>
                <a:cs typeface="Times New Roman" panose="02020603050405020304" pitchFamily="18" charset="0"/>
              </a:rPr>
              <a:t>has </a:t>
            </a:r>
            <a:r>
              <a:rPr lang="en-US" dirty="0">
                <a:latin typeface="Times New Roman" panose="02020603050405020304" pitchFamily="18" charset="0"/>
                <a:cs typeface="Times New Roman" panose="02020603050405020304" pitchFamily="18" charset="0"/>
              </a:rPr>
              <a:t>a reflexive possessive, which obeys the same restrictions as the regular simple reflexive. </a:t>
            </a:r>
            <a:r>
              <a:rPr lang="en-US" dirty="0" smtClean="0">
                <a:latin typeface="Times New Roman" panose="02020603050405020304" pitchFamily="18" charset="0"/>
                <a:cs typeface="Times New Roman" panose="02020603050405020304" pitchFamily="18" charset="0"/>
              </a:rPr>
              <a:t>Judgments are the same whether the NP is in canonical subject position, or in an expletive construction.</a:t>
            </a:r>
          </a:p>
          <a:p>
            <a:pPr marL="0" indent="0">
              <a:buNone/>
            </a:pPr>
            <a:endParaRPr lang="en-US" dirty="0">
              <a:latin typeface="Times New Roman" panose="02020603050405020304" pitchFamily="18" charset="0"/>
              <a:cs typeface="Times New Roman" panose="02020603050405020304" pitchFamily="18" charset="0"/>
            </a:endParaRPr>
          </a:p>
          <a:p>
            <a:endParaRPr lang="en-US" dirty="0"/>
          </a:p>
        </p:txBody>
      </p:sp>
      <p:sp>
        <p:nvSpPr>
          <p:cNvPr id="7" name="Rectangle 3"/>
          <p:cNvSpPr>
            <a:spLocks noChangeArrowheads="1"/>
          </p:cNvSpPr>
          <p:nvPr/>
        </p:nvSpPr>
        <p:spPr bwMode="auto">
          <a:xfrm>
            <a:off x="304800" y="166301"/>
            <a:ext cx="2231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TextBox 8"/>
          <p:cNvSpPr txBox="1"/>
          <p:nvPr/>
        </p:nvSpPr>
        <p:spPr>
          <a:xfrm>
            <a:off x="304800" y="2796988"/>
            <a:ext cx="11887200" cy="3108543"/>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f.  </a:t>
            </a:r>
            <a:r>
              <a:rPr lang="en-US" sz="2800" i="1" dirty="0" err="1" smtClean="0">
                <a:latin typeface="Times New Roman" panose="02020603050405020304" pitchFamily="18" charset="0"/>
                <a:cs typeface="Times New Roman" panose="02020603050405020304" pitchFamily="18" charset="0"/>
              </a:rPr>
              <a:t>Það</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hafa</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komi</a:t>
            </a:r>
            <a:r>
              <a:rPr lang="is-IS" sz="2800" i="1" dirty="0">
                <a:latin typeface="Times New Roman" panose="02020603050405020304" pitchFamily="18" charset="0"/>
                <a:cs typeface="Times New Roman" panose="02020603050405020304" pitchFamily="18" charset="0"/>
              </a:rPr>
              <a:t>ð</a:t>
            </a:r>
            <a:r>
              <a:rPr lang="en-US" sz="2800" i="1" dirty="0" smtClean="0">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margi</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r furðufuglar </a:t>
            </a:r>
            <a:r>
              <a:rPr lang="is-IS" sz="2800" i="1" dirty="0" smtClean="0">
                <a:latin typeface="Times New Roman" panose="02020603050405020304" pitchFamily="18" charset="0"/>
                <a:cs typeface="Times New Roman" panose="02020603050405020304" pitchFamily="18" charset="0"/>
              </a:rPr>
              <a:t>hingað í dag. </a:t>
            </a:r>
            <a:r>
              <a:rPr lang="is-IS" sz="2000" dirty="0" smtClean="0">
                <a:latin typeface="Times New Roman" panose="02020603050405020304" pitchFamily="18" charset="0"/>
                <a:cs typeface="Times New Roman" panose="02020603050405020304" pitchFamily="18" charset="0"/>
              </a:rPr>
              <a:t>(Rögnvaldsson 1983:25, ex.49b)</a:t>
            </a:r>
            <a:endParaRPr lang="en-US" sz="2000" dirty="0" smtClean="0">
              <a:latin typeface="Times New Roman" panose="02020603050405020304" pitchFamily="18" charset="0"/>
              <a:cs typeface="Times New Roman" panose="02020603050405020304" pitchFamily="18" charset="0"/>
            </a:endParaRPr>
          </a:p>
          <a:p>
            <a:r>
              <a:rPr lang="is-IS" sz="2800" dirty="0" smtClean="0">
                <a:latin typeface="Times New Roman" panose="02020603050405020304" pitchFamily="18" charset="0"/>
                <a:cs typeface="Times New Roman" panose="02020603050405020304" pitchFamily="18" charset="0"/>
              </a:rPr>
              <a:t>    </a:t>
            </a:r>
            <a:r>
              <a:rPr lang="is-IS" sz="2400" dirty="0" smtClean="0">
                <a:latin typeface="Times New Roman" panose="02020603050405020304" pitchFamily="18" charset="0"/>
                <a:cs typeface="Times New Roman" panose="02020603050405020304" pitchFamily="18" charset="0"/>
              </a:rPr>
              <a:t>EXPL</a:t>
            </a:r>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have.pl come many   strange.birds here   in day</a:t>
            </a: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‘Many strange fellows came here today’</a:t>
            </a:r>
          </a:p>
          <a:p>
            <a:endParaRPr lang="en-US" sz="2800" dirty="0">
              <a:latin typeface="Times New Roman" panose="02020603050405020304" pitchFamily="18" charset="0"/>
              <a:cs typeface="Times New Roman" panose="02020603050405020304" pitchFamily="18" charset="0"/>
            </a:endParaRPr>
          </a:p>
          <a:p>
            <a:pPr marL="514350" indent="-514350">
              <a:buAutoNum type="alphaLcPeriod" startAt="7"/>
            </a:pPr>
            <a:r>
              <a:rPr lang="en-US" sz="2800" i="1" dirty="0" err="1" smtClean="0">
                <a:latin typeface="Times New Roman" panose="02020603050405020304" pitchFamily="18" charset="0"/>
                <a:cs typeface="Times New Roman" panose="02020603050405020304" pitchFamily="18" charset="0"/>
              </a:rPr>
              <a:t>Það</a:t>
            </a:r>
            <a:r>
              <a:rPr lang="en-US" sz="2800" i="1" dirty="0" smtClean="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hafa</a:t>
            </a:r>
            <a:r>
              <a:rPr lang="en-US" sz="2800" i="1" dirty="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komi</a:t>
            </a:r>
            <a:r>
              <a:rPr lang="is-IS" sz="2800" i="1" dirty="0">
                <a:latin typeface="Times New Roman" panose="02020603050405020304" pitchFamily="18" charset="0"/>
                <a:cs typeface="Times New Roman" panose="02020603050405020304" pitchFamily="18" charset="0"/>
              </a:rPr>
              <a:t>ð</a:t>
            </a:r>
            <a:r>
              <a:rPr lang="en-US" sz="2800" i="1" dirty="0">
                <a:latin typeface="Times New Roman" panose="02020603050405020304" pitchFamily="18" charset="0"/>
                <a:cs typeface="Times New Roman" panose="02020603050405020304" pitchFamily="18" charset="0"/>
              </a:rPr>
              <a:t> </a:t>
            </a:r>
            <a:r>
              <a:rPr lang="en-US" sz="2800" b="1" i="1" dirty="0" err="1">
                <a:solidFill>
                  <a:schemeClr val="accent1">
                    <a:lumMod val="50000"/>
                  </a:schemeClr>
                </a:solidFill>
                <a:latin typeface="Times New Roman" panose="02020603050405020304" pitchFamily="18" charset="0"/>
                <a:cs typeface="Times New Roman" panose="02020603050405020304" pitchFamily="18" charset="0"/>
              </a:rPr>
              <a:t>margi</a:t>
            </a:r>
            <a:r>
              <a:rPr lang="is-IS" sz="2800" b="1" i="1" dirty="0">
                <a:solidFill>
                  <a:schemeClr val="accent1">
                    <a:lumMod val="50000"/>
                  </a:schemeClr>
                </a:solidFill>
                <a:latin typeface="Times New Roman" panose="02020603050405020304" pitchFamily="18" charset="0"/>
                <a:cs typeface="Times New Roman" panose="02020603050405020304" pitchFamily="18" charset="0"/>
              </a:rPr>
              <a:t>r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furðufuglar</a:t>
            </a:r>
            <a:r>
              <a:rPr lang="en-US" sz="2800" baseline="-25000" dirty="0">
                <a:latin typeface="Times New Roman" panose="02020603050405020304" pitchFamily="18" charset="0"/>
                <a:cs typeface="Times New Roman" panose="02020603050405020304" pitchFamily="18" charset="0"/>
              </a:rPr>
              <a:t>i</a:t>
            </a:r>
            <a:r>
              <a:rPr lang="en-US" sz="2800" dirty="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hingað </a:t>
            </a:r>
            <a:r>
              <a:rPr lang="is-IS" sz="2800" i="1" dirty="0">
                <a:latin typeface="Times New Roman" panose="02020603050405020304" pitchFamily="18" charset="0"/>
                <a:cs typeface="Times New Roman" panose="02020603050405020304" pitchFamily="18" charset="0"/>
              </a:rPr>
              <a:t>í </a:t>
            </a:r>
            <a:r>
              <a:rPr lang="is-IS" sz="2800" i="1" dirty="0" smtClean="0">
                <a:latin typeface="Times New Roman" panose="02020603050405020304" pitchFamily="18" charset="0"/>
                <a:cs typeface="Times New Roman" panose="02020603050405020304" pitchFamily="18" charset="0"/>
              </a:rPr>
              <a:t>dag með einkennilegar uppfinningar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sínar</a:t>
            </a:r>
            <a:r>
              <a:rPr lang="is-IS" sz="2800" i="1" dirty="0" smtClean="0">
                <a:latin typeface="Times New Roman" panose="02020603050405020304" pitchFamily="18" charset="0"/>
                <a:cs typeface="Times New Roman" panose="02020603050405020304" pitchFamily="18" charset="0"/>
              </a:rPr>
              <a:t>/*þeirra</a:t>
            </a:r>
            <a:r>
              <a:rPr lang="en-US" sz="2800" baseline="-25000" dirty="0" smtClean="0">
                <a:latin typeface="Times New Roman" panose="02020603050405020304" pitchFamily="18" charset="0"/>
                <a:cs typeface="Times New Roman" panose="02020603050405020304" pitchFamily="18" charset="0"/>
              </a:rPr>
              <a:t>i</a:t>
            </a:r>
            <a:r>
              <a:rPr lang="is-IS" sz="2800" i="1" dirty="0" smtClean="0">
                <a:latin typeface="Times New Roman" panose="02020603050405020304" pitchFamily="18" charset="0"/>
                <a:cs typeface="Times New Roman" panose="02020603050405020304" pitchFamily="18" charset="0"/>
              </a:rPr>
              <a:t>.</a:t>
            </a:r>
          </a:p>
          <a:p>
            <a:r>
              <a:rPr lang="is-IS" sz="2800" i="1" dirty="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‘Many strange fellows came here today with their peculiar inventions’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74050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505" y="176866"/>
            <a:ext cx="7055224" cy="777875"/>
          </a:xfrm>
        </p:spPr>
        <p:txBody>
          <a:bodyPr>
            <a:normAutofit/>
          </a:bodyPr>
          <a:lstStyle/>
          <a:p>
            <a:r>
              <a:rPr lang="en-US" sz="3600" dirty="0" err="1" smtClean="0">
                <a:latin typeface="Times New Roman" panose="02020603050405020304" pitchFamily="18" charset="0"/>
                <a:cs typeface="Times New Roman" panose="02020603050405020304" pitchFamily="18" charset="0"/>
              </a:rPr>
              <a:t>Subjecthood</a:t>
            </a:r>
            <a:r>
              <a:rPr lang="en-US" sz="3600" dirty="0" smtClean="0">
                <a:latin typeface="Times New Roman" panose="02020603050405020304" pitchFamily="18" charset="0"/>
                <a:cs typeface="Times New Roman" panose="02020603050405020304" pitchFamily="18" charset="0"/>
              </a:rPr>
              <a:t> test: </a:t>
            </a:r>
            <a:r>
              <a:rPr lang="en-US" sz="3600" dirty="0" err="1" smtClean="0">
                <a:latin typeface="Times New Roman" panose="02020603050405020304" pitchFamily="18" charset="0"/>
                <a:cs typeface="Times New Roman" panose="02020603050405020304" pitchFamily="18" charset="0"/>
              </a:rPr>
              <a:t>Reflexivization</a:t>
            </a:r>
            <a:endParaRPr lang="en-US" sz="3600" dirty="0"/>
          </a:p>
        </p:txBody>
      </p:sp>
      <p:sp>
        <p:nvSpPr>
          <p:cNvPr id="4" name="Rectangle 1"/>
          <p:cNvSpPr>
            <a:spLocks noGrp="1" noChangeArrowheads="1"/>
          </p:cNvSpPr>
          <p:nvPr>
            <p:ph idx="1"/>
          </p:nvPr>
        </p:nvSpPr>
        <p:spPr bwMode="auto">
          <a:xfrm>
            <a:off x="313764" y="1280434"/>
            <a:ext cx="11513864" cy="390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s-IS" altLang="en-US" sz="3200"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Copular sentences (note agreement with postcopular</a:t>
            </a:r>
            <a:r>
              <a:rPr kumimoji="0" lang="is-IS" altLang="en-US" sz="3200" b="1" i="0" u="none" strike="noStrike" cap="none" normalizeH="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NP)</a:t>
            </a:r>
            <a:r>
              <a:rPr kumimoji="0" lang="en-US" altLang="en-US" sz="3200" b="1"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lvl="0" indent="0" eaLnBrk="0" fontAlgn="base" hangingPunct="0">
              <a:lnSpc>
                <a:spcPct val="100000"/>
              </a:lnSpc>
              <a:spcBef>
                <a:spcPct val="0"/>
              </a:spcBef>
              <a:spcAft>
                <a:spcPct val="0"/>
              </a:spcAft>
              <a:buNone/>
            </a:pPr>
            <a:r>
              <a:rPr kumimoji="0" lang="en-U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a:t>
            </a:r>
            <a:r>
              <a:rPr kumimoji="0" lang="en-US" altLang="en-US"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Þetta</a:t>
            </a:r>
            <a:r>
              <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hafa</a:t>
            </a:r>
            <a:r>
              <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sennilega</a:t>
            </a:r>
            <a:r>
              <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veri</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ð </a:t>
            </a:r>
            <a:r>
              <a:rPr kumimoji="0" lang="is-IS" altLang="en-US" b="1" i="1" u="none" strike="noStrike" cap="none" normalizeH="0" baseline="0" dirty="0" smtClean="0">
                <a:ln>
                  <a:noFill/>
                </a:ln>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tveir </a:t>
            </a:r>
            <a:r>
              <a:rPr kumimoji="0" lang="is-IS" altLang="en-US" b="1" i="1" u="none" strike="noStrike" cap="none" normalizeH="0" baseline="0" dirty="0" smtClean="0">
                <a:ln>
                  <a:noFill/>
                </a:ln>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ferðamenn</a:t>
            </a:r>
            <a:r>
              <a:rPr lang="en-US" baseline="-25000" dirty="0" err="1">
                <a:latin typeface="Times New Roman" panose="02020603050405020304" pitchFamily="18" charset="0"/>
                <a:cs typeface="Times New Roman" panose="02020603050405020304" pitchFamily="18" charset="0"/>
              </a:rPr>
              <a:t>i</a:t>
            </a:r>
            <a:r>
              <a:rPr kumimoji="0" lang="is-IS" altLang="en-US" b="1" i="1" u="none" strike="noStrike" cap="none" normalizeH="0" baseline="0" dirty="0" smtClean="0">
                <a:ln>
                  <a:noFill/>
                </a:ln>
                <a:solidFill>
                  <a:schemeClr val="accent1">
                    <a:lumMod val="50000"/>
                  </a:schemeClr>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á leið heim í  bíl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sínum</a:t>
            </a:r>
            <a:r>
              <a:rPr lang="en-US" baseline="-25000" dirty="0" err="1">
                <a:latin typeface="Times New Roman" panose="02020603050405020304" pitchFamily="18" charset="0"/>
                <a:cs typeface="Times New Roman" panose="02020603050405020304" pitchFamily="18" charset="0"/>
              </a:rPr>
              <a:t>i</a:t>
            </a:r>
            <a:r>
              <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þeirra</a:t>
            </a:r>
            <a:r>
              <a:rPr lang="en-US" altLang="en-US" baseline="-25000" dirty="0">
                <a:latin typeface="Times New Roman" panose="02020603050405020304" pitchFamily="18" charset="0"/>
                <a:cs typeface="Times New Roman" panose="02020603050405020304" pitchFamily="18" charset="0"/>
              </a:rPr>
              <a:t>j</a:t>
            </a:r>
            <a:r>
              <a:rPr kumimoji="0" lang="is-I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is-I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is-IS" alt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is-IS" alt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    have    probably    been   two   travelers       on  way home in car REFL/their</a:t>
            </a:r>
          </a:p>
          <a:p>
            <a:pPr marL="0" marR="0" lvl="0" indent="0" algn="l" defTabSz="914400" rtl="0" eaLnBrk="0" fontAlgn="base" latinLnBrk="0" hangingPunct="0">
              <a:lnSpc>
                <a:spcPct val="100000"/>
              </a:lnSpc>
              <a:spcBef>
                <a:spcPct val="0"/>
              </a:spcBef>
              <a:spcAft>
                <a:spcPct val="0"/>
              </a:spcAft>
              <a:buClrTx/>
              <a:buSzTx/>
              <a:buFontTx/>
              <a:buNone/>
              <a:tabLst/>
            </a:pPr>
            <a:r>
              <a:rPr lang="is-IS" alt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is-IS" alt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4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 was probably two travelers/tourists on the way home in their car’</a:t>
            </a:r>
          </a:p>
          <a:p>
            <a:pPr marL="0" marR="0" lvl="0" indent="0" algn="l" defTabSz="914400" rtl="0" eaLnBrk="0" fontAlgn="base" latinLnBrk="0" hangingPunct="0">
              <a:lnSpc>
                <a:spcPct val="100000"/>
              </a:lnSpc>
              <a:spcBef>
                <a:spcPct val="0"/>
              </a:spcBef>
              <a:spcAft>
                <a:spcPct val="0"/>
              </a:spcAft>
              <a:buClrTx/>
              <a:buSzTx/>
              <a:buFontTx/>
              <a:buNone/>
              <a:tabLst/>
            </a:pPr>
            <a:endParaRPr lang="is-IS" altLang="en-US" sz="24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r>
              <a:rPr kumimoji="0" lang="en-U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  </a:t>
            </a:r>
            <a:r>
              <a:rPr kumimoji="0" lang="en-US" altLang="en-US"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Þetta</a:t>
            </a:r>
            <a:r>
              <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hafa sennilega verið tveir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ferðamenn</a:t>
            </a:r>
            <a:r>
              <a:rPr lang="en-US" baseline="-25000" dirty="0" err="1">
                <a:latin typeface="Times New Roman" panose="02020603050405020304" pitchFamily="18" charset="0"/>
                <a:cs typeface="Times New Roman" panose="02020603050405020304" pitchFamily="18" charset="0"/>
              </a:rPr>
              <a:t>i</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í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sínum</a:t>
            </a:r>
            <a:r>
              <a:rPr lang="en-US" baseline="-25000" dirty="0" err="1">
                <a:latin typeface="Times New Roman" panose="02020603050405020304" pitchFamily="18" charset="0"/>
                <a:cs typeface="Times New Roman" panose="02020603050405020304" pitchFamily="18" charset="0"/>
              </a:rPr>
              <a:t>i</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svefnpokum.</a:t>
            </a:r>
            <a:endPar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r>
              <a:rPr lang="is-IS" alt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that    have probably  been two   travelers   in REFL sleeping.bags</a:t>
            </a:r>
          </a:p>
          <a:p>
            <a:pPr marL="0" lvl="0" indent="0" eaLnBrk="0" fontAlgn="base" hangingPunct="0">
              <a:lnSpc>
                <a:spcPct val="100000"/>
              </a:lnSpc>
              <a:spcBef>
                <a:spcPct val="0"/>
              </a:spcBef>
              <a:spcAft>
                <a:spcPct val="0"/>
              </a:spcAft>
              <a:buNone/>
            </a:pPr>
            <a:endParaRPr lang="en-US" alt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eaLnBrk="0" fontAlgn="base" hangingPunct="0">
              <a:lnSpc>
                <a:spcPct val="100000"/>
              </a:lnSpc>
              <a:spcBef>
                <a:spcPct val="0"/>
              </a:spcBef>
              <a:spcAft>
                <a:spcPct val="0"/>
              </a:spcAft>
              <a:buNone/>
            </a:pPr>
            <a:r>
              <a:rPr kumimoji="0" lang="en-U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  </a:t>
            </a:r>
            <a:r>
              <a:rPr kumimoji="0" lang="en-US" altLang="en-US" b="0" i="1" u="none" strike="noStrike" cap="none" normalizeH="0" baseline="0" dirty="0" err="1"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Þetta</a:t>
            </a:r>
            <a:r>
              <a:rPr kumimoji="0" lang="en-U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hafa sennilega verið tveir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ferðamenn</a:t>
            </a:r>
            <a:r>
              <a:rPr lang="en-US" baseline="-25000" dirty="0" err="1">
                <a:latin typeface="Times New Roman" panose="02020603050405020304" pitchFamily="18" charset="0"/>
                <a:cs typeface="Times New Roman" panose="02020603050405020304" pitchFamily="18" charset="0"/>
              </a:rPr>
              <a:t>i</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í svefnpokum </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þeirra</a:t>
            </a:r>
            <a:r>
              <a:rPr lang="en-US" altLang="en-US" baseline="-25000" dirty="0" smtClean="0">
                <a:latin typeface="Times New Roman" panose="02020603050405020304" pitchFamily="18" charset="0"/>
                <a:cs typeface="Times New Roman" panose="02020603050405020304" pitchFamily="18" charset="0"/>
              </a:rPr>
              <a:t>j</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r>
              <a:rPr kumimoji="0" lang="is-IS" altLang="en-US" b="0" i="1"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is-IS" altLang="en-US"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is-I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647699" y="5029200"/>
            <a:ext cx="10795748" cy="1661993"/>
          </a:xfrm>
          <a:prstGeom prst="rect">
            <a:avLst/>
          </a:prstGeom>
          <a:noFill/>
        </p:spPr>
        <p:txBody>
          <a:bodyPr wrap="square" rtlCol="0">
            <a:spAutoFit/>
          </a:bodyPr>
          <a:lstStyle/>
          <a:p>
            <a:r>
              <a:rPr lang="en-US" dirty="0"/>
              <a:t> </a:t>
            </a:r>
          </a:p>
          <a:p>
            <a:r>
              <a:rPr lang="is-IS" sz="2800" dirty="0">
                <a:latin typeface="Times New Roman" panose="02020603050405020304" pitchFamily="18" charset="0"/>
                <a:cs typeface="Times New Roman" panose="02020603050405020304" pitchFamily="18" charset="0"/>
              </a:rPr>
              <a:t>Coreference can only be expressed </a:t>
            </a:r>
            <a:r>
              <a:rPr lang="is-IS" sz="2800" dirty="0" smtClean="0">
                <a:latin typeface="Times New Roman" panose="02020603050405020304" pitchFamily="18" charset="0"/>
                <a:cs typeface="Times New Roman" panose="02020603050405020304" pitchFamily="18" charset="0"/>
              </a:rPr>
              <a:t>with the reflexive possessive </a:t>
            </a:r>
            <a:r>
              <a:rPr lang="is-IS" sz="2800" i="1" dirty="0" smtClean="0">
                <a:latin typeface="Times New Roman" panose="02020603050405020304" pitchFamily="18" charset="0"/>
                <a:cs typeface="Times New Roman" panose="02020603050405020304" pitchFamily="18" charset="0"/>
              </a:rPr>
              <a:t>sínum; </a:t>
            </a:r>
            <a:r>
              <a:rPr lang="is-IS" sz="2800" dirty="0" smtClean="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þeirra</a:t>
            </a:r>
            <a:r>
              <a:rPr lang="is-IS" sz="2800" dirty="0" smtClean="0">
                <a:latin typeface="Times New Roman" panose="02020603050405020304" pitchFamily="18" charset="0"/>
                <a:cs typeface="Times New Roman" panose="02020603050405020304" pitchFamily="18" charset="0"/>
              </a:rPr>
              <a:t> </a:t>
            </a:r>
            <a:r>
              <a:rPr lang="is-IS" sz="2800" dirty="0">
                <a:latin typeface="Times New Roman" panose="02020603050405020304" pitchFamily="18" charset="0"/>
                <a:cs typeface="Times New Roman" panose="02020603050405020304" pitchFamily="18" charset="0"/>
              </a:rPr>
              <a:t>necessarily expresses disjoint </a:t>
            </a:r>
            <a:r>
              <a:rPr lang="is-IS" sz="2800" dirty="0" smtClean="0">
                <a:latin typeface="Times New Roman" panose="02020603050405020304" pitchFamily="18" charset="0"/>
                <a:cs typeface="Times New Roman" panose="02020603050405020304" pitchFamily="18" charset="0"/>
              </a:rPr>
              <a:t>reference here </a:t>
            </a:r>
            <a:r>
              <a:rPr lang="is-IS" sz="2800" dirty="0">
                <a:latin typeface="Times New Roman" panose="02020603050405020304" pitchFamily="18" charset="0"/>
                <a:cs typeface="Times New Roman" panose="02020603050405020304" pitchFamily="18" charset="0"/>
              </a:rPr>
              <a:t>(clause internally). </a:t>
            </a:r>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543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9423" y="165848"/>
            <a:ext cx="6396318" cy="710640"/>
          </a:xfrm>
        </p:spPr>
        <p:txBody>
          <a:bodyPr>
            <a:normAutofit/>
          </a:bodyPr>
          <a:lstStyle/>
          <a:p>
            <a:r>
              <a:rPr lang="en-US" sz="3600" dirty="0" err="1" smtClean="0">
                <a:latin typeface="Times New Roman" panose="02020603050405020304" pitchFamily="18" charset="0"/>
                <a:cs typeface="Times New Roman" panose="02020603050405020304" pitchFamily="18" charset="0"/>
              </a:rPr>
              <a:t>Subjecthood</a:t>
            </a:r>
            <a:r>
              <a:rPr lang="en-US" sz="3600" dirty="0" smtClean="0">
                <a:latin typeface="Times New Roman" panose="02020603050405020304" pitchFamily="18" charset="0"/>
                <a:cs typeface="Times New Roman" panose="02020603050405020304" pitchFamily="18" charset="0"/>
              </a:rPr>
              <a:t> test: </a:t>
            </a:r>
            <a:r>
              <a:rPr lang="en-US" sz="3600" dirty="0" err="1" smtClean="0">
                <a:latin typeface="Times New Roman" panose="02020603050405020304" pitchFamily="18" charset="0"/>
                <a:cs typeface="Times New Roman" panose="02020603050405020304" pitchFamily="18" charset="0"/>
              </a:rPr>
              <a:t>Reflexivization</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54423" y="1078032"/>
            <a:ext cx="10515600" cy="1253752"/>
          </a:xfrm>
        </p:spPr>
        <p:txBody>
          <a:bodyPr/>
          <a:lstStyle/>
          <a:p>
            <a:pPr marL="0" indent="0">
              <a:buNone/>
            </a:pPr>
            <a:r>
              <a:rPr lang="en-US" dirty="0" smtClean="0">
                <a:latin typeface="Times New Roman" panose="02020603050405020304" pitchFamily="18" charset="0"/>
                <a:cs typeface="Times New Roman" panose="02020603050405020304" pitchFamily="18" charset="0"/>
              </a:rPr>
              <a:t>Swedish has </a:t>
            </a:r>
            <a:r>
              <a:rPr lang="en-US" dirty="0">
                <a:latin typeface="Times New Roman" panose="02020603050405020304" pitchFamily="18" charset="0"/>
                <a:cs typeface="Times New Roman" panose="02020603050405020304" pitchFamily="18" charset="0"/>
              </a:rPr>
              <a:t>a reflexive possessive, which obeys the same restrictions as the regular simple reflexive. </a:t>
            </a:r>
            <a:r>
              <a:rPr lang="en-US" dirty="0" smtClean="0">
                <a:latin typeface="Times New Roman" panose="02020603050405020304" pitchFamily="18" charset="0"/>
                <a:cs typeface="Times New Roman" panose="02020603050405020304" pitchFamily="18" charset="0"/>
              </a:rPr>
              <a:t>Judgments are the same whether the NP is in canonical subject position, or in an expletive construction.</a:t>
            </a:r>
          </a:p>
          <a:p>
            <a:pPr marL="0" indent="0">
              <a:buNone/>
            </a:pPr>
            <a:endParaRPr lang="en-US" dirty="0">
              <a:latin typeface="Times New Roman" panose="02020603050405020304" pitchFamily="18" charset="0"/>
              <a:cs typeface="Times New Roman" panose="02020603050405020304" pitchFamily="18" charset="0"/>
            </a:endParaRPr>
          </a:p>
          <a:p>
            <a:endParaRPr lang="en-US" dirty="0"/>
          </a:p>
        </p:txBody>
      </p:sp>
      <p:sp>
        <p:nvSpPr>
          <p:cNvPr id="7" name="Rectangle 3"/>
          <p:cNvSpPr>
            <a:spLocks noChangeArrowheads="1"/>
          </p:cNvSpPr>
          <p:nvPr/>
        </p:nvSpPr>
        <p:spPr bwMode="auto">
          <a:xfrm>
            <a:off x="304800" y="166301"/>
            <a:ext cx="22313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TextBox 8"/>
          <p:cNvSpPr txBox="1"/>
          <p:nvPr/>
        </p:nvSpPr>
        <p:spPr>
          <a:xfrm>
            <a:off x="304800" y="2796988"/>
            <a:ext cx="11887200" cy="3108543"/>
          </a:xfrm>
          <a:prstGeom prst="rect">
            <a:avLst/>
          </a:prstGeom>
          <a:noFill/>
        </p:spPr>
        <p:txBody>
          <a:bodyPr wrap="square" rtlCol="0">
            <a:spAutoFit/>
          </a:bodyPr>
          <a:lstStyle/>
          <a:p>
            <a:r>
              <a:rPr lang="is-IS" sz="2800" dirty="0" smtClean="0">
                <a:latin typeface="Times New Roman" panose="02020603050405020304" pitchFamily="18" charset="0"/>
                <a:cs typeface="Times New Roman" panose="02020603050405020304" pitchFamily="18" charset="0"/>
              </a:rPr>
              <a:t>a.   </a:t>
            </a:r>
            <a:r>
              <a:rPr lang="is-IS" sz="2800" i="1" dirty="0" smtClean="0">
                <a:latin typeface="Times New Roman" panose="02020603050405020304" pitchFamily="18" charset="0"/>
                <a:cs typeface="Times New Roman" panose="02020603050405020304" pitchFamily="18" charset="0"/>
              </a:rPr>
              <a:t>Det    satt </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några studenter</a:t>
            </a:r>
            <a:r>
              <a:rPr lang="en-US" sz="2800" baseline="-25000" dirty="0" smtClean="0">
                <a:latin typeface="Times New Roman" panose="02020603050405020304" pitchFamily="18" charset="0"/>
                <a:cs typeface="Times New Roman" panose="02020603050405020304" pitchFamily="18" charset="0"/>
              </a:rPr>
              <a:t>i</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på sina</a:t>
            </a:r>
            <a:r>
              <a:rPr lang="en-US" sz="2800" i="1" dirty="0" smtClean="0">
                <a:latin typeface="Times New Roman" panose="02020603050405020304" pitchFamily="18" charset="0"/>
                <a:cs typeface="Times New Roman" panose="02020603050405020304" pitchFamily="18" charset="0"/>
              </a:rPr>
              <a:t>/*</a:t>
            </a:r>
            <a:r>
              <a:rPr lang="en-US" sz="2800" i="1" dirty="0" err="1" smtClean="0">
                <a:latin typeface="Times New Roman" panose="02020603050405020304" pitchFamily="18" charset="0"/>
                <a:cs typeface="Times New Roman" panose="02020603050405020304" pitchFamily="18" charset="0"/>
              </a:rPr>
              <a:t>deras</a:t>
            </a:r>
            <a:r>
              <a:rPr lang="en-US" sz="2800" baseline="-25000" dirty="0" err="1" smtClean="0">
                <a:latin typeface="Times New Roman" panose="02020603050405020304" pitchFamily="18" charset="0"/>
                <a:cs typeface="Times New Roman" panose="02020603050405020304" pitchFamily="18" charset="0"/>
              </a:rPr>
              <a:t>i</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platser</a:t>
            </a:r>
            <a:r>
              <a:rPr lang="en-US" sz="2800" i="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SWEDISH</a:t>
            </a:r>
          </a:p>
          <a:p>
            <a:r>
              <a:rPr lang="en-US" sz="2400" dirty="0" smtClean="0">
                <a:latin typeface="Times New Roman" panose="02020603050405020304" pitchFamily="18" charset="0"/>
                <a:cs typeface="Times New Roman" panose="02020603050405020304" pitchFamily="18" charset="0"/>
              </a:rPr>
              <a:t>       EXPL</a:t>
            </a:r>
            <a:r>
              <a:rPr lang="en-US" sz="2800" dirty="0" smtClean="0">
                <a:latin typeface="Times New Roman" panose="02020603050405020304" pitchFamily="18" charset="0"/>
                <a:cs typeface="Times New Roman" panose="02020603050405020304" pitchFamily="18" charset="0"/>
              </a:rPr>
              <a:t>  sat  some   student     on </a:t>
            </a:r>
            <a:r>
              <a:rPr lang="en-US" sz="2400" dirty="0" smtClean="0">
                <a:latin typeface="Times New Roman" panose="02020603050405020304" pitchFamily="18" charset="0"/>
                <a:cs typeface="Times New Roman" panose="02020603050405020304" pitchFamily="18" charset="0"/>
              </a:rPr>
              <a:t>REFL</a:t>
            </a:r>
            <a:r>
              <a:rPr lang="en-US" sz="2800" dirty="0" smtClean="0">
                <a:latin typeface="Times New Roman" panose="02020603050405020304" pitchFamily="18" charset="0"/>
                <a:cs typeface="Times New Roman" panose="02020603050405020304" pitchFamily="18" charset="0"/>
              </a:rPr>
              <a:t>/*their places</a:t>
            </a:r>
          </a:p>
          <a:p>
            <a:r>
              <a:rPr lang="en-US" sz="2800" dirty="0" smtClean="0">
                <a:latin typeface="Times New Roman" panose="02020603050405020304" pitchFamily="18" charset="0"/>
                <a:cs typeface="Times New Roman" panose="02020603050405020304" pitchFamily="18" charset="0"/>
              </a:rPr>
              <a:t>       ‘Some students sat in their places’</a:t>
            </a:r>
          </a:p>
          <a:p>
            <a:endParaRPr lang="en-US" sz="2800" dirty="0">
              <a:latin typeface="Times New Roman" panose="02020603050405020304" pitchFamily="18" charset="0"/>
              <a:cs typeface="Times New Roman" panose="02020603050405020304" pitchFamily="18" charset="0"/>
            </a:endParaRPr>
          </a:p>
          <a:p>
            <a:r>
              <a:rPr lang="en-US" sz="2800" dirty="0" smtClean="0">
                <a:latin typeface="Times New Roman" panose="02020603050405020304" pitchFamily="18" charset="0"/>
                <a:cs typeface="Times New Roman" panose="02020603050405020304" pitchFamily="18" charset="0"/>
              </a:rPr>
              <a:t>b.   </a:t>
            </a:r>
            <a:r>
              <a:rPr lang="en-US" sz="2800" i="1" dirty="0" smtClean="0">
                <a:latin typeface="Times New Roman" panose="02020603050405020304" pitchFamily="18" charset="0"/>
                <a:cs typeface="Times New Roman" panose="02020603050405020304" pitchFamily="18" charset="0"/>
              </a:rPr>
              <a:t>Den </a:t>
            </a:r>
            <a:r>
              <a:rPr lang="en-US" sz="2800" i="1" dirty="0" err="1" smtClean="0">
                <a:latin typeface="Times New Roman" panose="02020603050405020304" pitchFamily="18" charset="0"/>
                <a:cs typeface="Times New Roman" panose="02020603050405020304" pitchFamily="18" charset="0"/>
              </a:rPr>
              <a:t>vintern</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satt</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det</a:t>
            </a:r>
            <a:r>
              <a:rPr lang="en-US" sz="2800" i="1" dirty="0" smtClean="0">
                <a:latin typeface="Times New Roman" panose="02020603050405020304" pitchFamily="18" charset="0"/>
                <a:cs typeface="Times New Roman" panose="02020603050405020304" pitchFamily="18" charset="0"/>
              </a:rPr>
              <a:t>    </a:t>
            </a:r>
            <a:r>
              <a:rPr lang="en-US" sz="2800" b="1" i="1" dirty="0" err="1" smtClean="0">
                <a:solidFill>
                  <a:schemeClr val="accent1">
                    <a:lumMod val="50000"/>
                  </a:schemeClr>
                </a:solidFill>
                <a:latin typeface="Times New Roman" panose="02020603050405020304" pitchFamily="18" charset="0"/>
                <a:cs typeface="Times New Roman" panose="02020603050405020304" pitchFamily="18" charset="0"/>
              </a:rPr>
              <a:t>många</a:t>
            </a:r>
            <a:r>
              <a:rPr lang="en-US" sz="2800" b="1" i="1" dirty="0" smtClean="0">
                <a:solidFill>
                  <a:schemeClr val="accent1">
                    <a:lumMod val="50000"/>
                  </a:schemeClr>
                </a:solidFill>
                <a:latin typeface="Times New Roman" panose="02020603050405020304" pitchFamily="18" charset="0"/>
                <a:cs typeface="Times New Roman" panose="02020603050405020304" pitchFamily="18" charset="0"/>
              </a:rPr>
              <a:t> h</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övdingar</a:t>
            </a:r>
            <a:r>
              <a:rPr lang="en-US" sz="2800" baseline="-25000" dirty="0" smtClean="0">
                <a:latin typeface="Times New Roman" panose="02020603050405020304" pitchFamily="18" charset="0"/>
                <a:cs typeface="Times New Roman" panose="02020603050405020304" pitchFamily="18" charset="0"/>
              </a:rPr>
              <a:t>i</a:t>
            </a:r>
            <a:r>
              <a:rPr lang="is-IS" sz="2800" b="1" i="1" dirty="0" smtClean="0">
                <a:solidFill>
                  <a:schemeClr val="accent1">
                    <a:lumMod val="50000"/>
                  </a:schemeClr>
                </a:solidFill>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på  sina</a:t>
            </a:r>
            <a:r>
              <a:rPr lang="en-US" sz="2800" baseline="-25000" dirty="0" smtClean="0">
                <a:latin typeface="Times New Roman" panose="02020603050405020304" pitchFamily="18" charset="0"/>
                <a:cs typeface="Times New Roman" panose="02020603050405020304" pitchFamily="18" charset="0"/>
              </a:rPr>
              <a:t>i</a:t>
            </a:r>
            <a:r>
              <a:rPr lang="is-IS" sz="2800" i="1" dirty="0" smtClean="0">
                <a:latin typeface="Times New Roman" panose="02020603050405020304" pitchFamily="18" charset="0"/>
                <a:cs typeface="Times New Roman" panose="02020603050405020304" pitchFamily="18" charset="0"/>
              </a:rPr>
              <a:t>  gårdar.</a:t>
            </a:r>
          </a:p>
          <a:p>
            <a:r>
              <a:rPr lang="is-IS" sz="2800" i="1" dirty="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that winter  sat  </a:t>
            </a:r>
            <a:r>
              <a:rPr lang="is-IS" sz="2400" dirty="0" smtClean="0">
                <a:latin typeface="Times New Roman" panose="02020603050405020304" pitchFamily="18" charset="0"/>
                <a:cs typeface="Times New Roman" panose="02020603050405020304" pitchFamily="18" charset="0"/>
              </a:rPr>
              <a:t>EXPL</a:t>
            </a:r>
            <a:r>
              <a:rPr lang="is-IS" sz="2800" dirty="0" smtClean="0">
                <a:latin typeface="Times New Roman" panose="02020603050405020304" pitchFamily="18" charset="0"/>
                <a:cs typeface="Times New Roman" panose="02020603050405020304" pitchFamily="18" charset="0"/>
              </a:rPr>
              <a:t> many   chieftains    on  </a:t>
            </a:r>
            <a:r>
              <a:rPr lang="is-IS" sz="2400" dirty="0" smtClean="0">
                <a:latin typeface="Times New Roman" panose="02020603050405020304" pitchFamily="18" charset="0"/>
                <a:cs typeface="Times New Roman" panose="02020603050405020304" pitchFamily="18" charset="0"/>
              </a:rPr>
              <a:t>REFL</a:t>
            </a:r>
            <a:r>
              <a:rPr lang="is-IS" sz="2800" dirty="0" smtClean="0">
                <a:latin typeface="Times New Roman" panose="02020603050405020304" pitchFamily="18" charset="0"/>
                <a:cs typeface="Times New Roman" panose="02020603050405020304" pitchFamily="18" charset="0"/>
              </a:rPr>
              <a:t> farms</a:t>
            </a:r>
          </a:p>
          <a:p>
            <a:r>
              <a:rPr lang="is-IS" sz="2800" i="1" dirty="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‘That winter many chieftains stayed on their farms’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6541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1963" y="3189970"/>
            <a:ext cx="9838922" cy="3133165"/>
          </a:xfrm>
        </p:spPr>
        <p:txBody>
          <a:bodyPr>
            <a:normAutofit/>
          </a:bodyPr>
          <a:lstStyle/>
          <a:p>
            <a:pPr marL="0" indent="0">
              <a:buNone/>
            </a:pPr>
            <a:r>
              <a:rPr lang="en-US" sz="3600" b="1" dirty="0" err="1" smtClean="0">
                <a:latin typeface="Times New Roman" panose="02020603050405020304" pitchFamily="18" charset="0"/>
                <a:cs typeface="Times New Roman" panose="02020603050405020304" pitchFamily="18" charset="0"/>
              </a:rPr>
              <a:t>Haider</a:t>
            </a:r>
            <a:r>
              <a:rPr lang="en-US" sz="3600" b="1" dirty="0" smtClean="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Subjects are syntactically </a:t>
            </a:r>
            <a:r>
              <a:rPr lang="en-US" sz="3600" b="1" dirty="0" smtClean="0">
                <a:solidFill>
                  <a:schemeClr val="accent5"/>
                </a:solidFill>
                <a:latin typeface="Times New Roman" panose="02020603050405020304" pitchFamily="18" charset="0"/>
                <a:cs typeface="Times New Roman" panose="02020603050405020304" pitchFamily="18" charset="0"/>
              </a:rPr>
              <a:t>privileged</a:t>
            </a:r>
            <a:r>
              <a:rPr lang="en-US" sz="3600" b="1" dirty="0" smtClean="0">
                <a:latin typeface="Times New Roman" panose="02020603050405020304" pitchFamily="18" charset="0"/>
                <a:cs typeface="Times New Roman" panose="02020603050405020304" pitchFamily="18" charset="0"/>
              </a:rPr>
              <a:t>:</a:t>
            </a:r>
          </a:p>
          <a:p>
            <a:r>
              <a:rPr lang="en-US" sz="3600" b="1" dirty="0">
                <a:latin typeface="Times New Roman" panose="02020603050405020304" pitchFamily="18" charset="0"/>
                <a:cs typeface="Times New Roman" panose="02020603050405020304" pitchFamily="18" charset="0"/>
              </a:rPr>
              <a:t>Case </a:t>
            </a:r>
            <a:r>
              <a:rPr lang="en-US" sz="3600" dirty="0">
                <a:latin typeface="Times New Roman" panose="02020603050405020304" pitchFamily="18" charset="0"/>
                <a:cs typeface="Times New Roman" panose="02020603050405020304" pitchFamily="18" charset="0"/>
              </a:rPr>
              <a:t>(superordinate structural case</a:t>
            </a:r>
            <a:r>
              <a:rPr lang="en-US" sz="3600" dirty="0" smtClean="0">
                <a:latin typeface="Times New Roman" panose="02020603050405020304" pitchFamily="18" charset="0"/>
                <a:cs typeface="Times New Roman" panose="02020603050405020304" pitchFamily="18" charset="0"/>
              </a:rPr>
              <a:t>)</a:t>
            </a:r>
          </a:p>
          <a:p>
            <a:r>
              <a:rPr lang="en-US" sz="3600" b="1" dirty="0">
                <a:latin typeface="Times New Roman" panose="02020603050405020304" pitchFamily="18" charset="0"/>
                <a:cs typeface="Times New Roman" panose="02020603050405020304" pitchFamily="18" charset="0"/>
              </a:rPr>
              <a:t>Agreement </a:t>
            </a:r>
            <a:r>
              <a:rPr lang="en-US" sz="3600" dirty="0">
                <a:latin typeface="Times New Roman" panose="02020603050405020304" pitchFamily="18" charset="0"/>
                <a:cs typeface="Times New Roman" panose="02020603050405020304" pitchFamily="18" charset="0"/>
              </a:rPr>
              <a:t>(cross-referencing)</a:t>
            </a:r>
          </a:p>
          <a:p>
            <a:r>
              <a:rPr lang="en-US" sz="3600" b="1" dirty="0" smtClean="0">
                <a:latin typeface="Times New Roman" panose="02020603050405020304" pitchFamily="18" charset="0"/>
                <a:cs typeface="Times New Roman" panose="02020603050405020304" pitchFamily="18" charset="0"/>
              </a:rPr>
              <a:t>Structural </a:t>
            </a:r>
            <a:r>
              <a:rPr lang="en-US" sz="3600" dirty="0">
                <a:latin typeface="Times New Roman" panose="02020603050405020304" pitchFamily="18" charset="0"/>
                <a:cs typeface="Times New Roman" panose="02020603050405020304" pitchFamily="18" charset="0"/>
              </a:rPr>
              <a:t>positioning in </a:t>
            </a:r>
            <a:r>
              <a:rPr lang="en-US" sz="3600" dirty="0" smtClean="0">
                <a:latin typeface="Times New Roman" panose="02020603050405020304" pitchFamily="18" charset="0"/>
                <a:cs typeface="Times New Roman" panose="02020603050405020304" pitchFamily="18" charset="0"/>
              </a:rPr>
              <a:t>SVO</a:t>
            </a:r>
          </a:p>
        </p:txBody>
      </p:sp>
      <p:sp>
        <p:nvSpPr>
          <p:cNvPr id="6" name="TextBox 5"/>
          <p:cNvSpPr txBox="1"/>
          <p:nvPr/>
        </p:nvSpPr>
        <p:spPr>
          <a:xfrm>
            <a:off x="759749" y="737022"/>
            <a:ext cx="10215282" cy="1815882"/>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Hubert </a:t>
            </a:r>
            <a:r>
              <a:rPr lang="en-US" sz="2800" dirty="0" err="1" smtClean="0">
                <a:latin typeface="Times New Roman" panose="02020603050405020304" pitchFamily="18" charset="0"/>
                <a:cs typeface="Times New Roman" panose="02020603050405020304" pitchFamily="18" charset="0"/>
              </a:rPr>
              <a:t>Haider</a:t>
            </a:r>
            <a:r>
              <a:rPr lang="en-US" sz="2800" dirty="0" smtClean="0">
                <a:latin typeface="Times New Roman" panose="02020603050405020304" pitchFamily="18" charset="0"/>
                <a:cs typeface="Times New Roman" panose="02020603050405020304" pitchFamily="18" charset="0"/>
              </a:rPr>
              <a:t>: “The subject is the subject – How to get rid of it grammatically,” </a:t>
            </a:r>
            <a:r>
              <a:rPr lang="de-DE" sz="2800" dirty="0" smtClean="0">
                <a:latin typeface="Times New Roman" panose="02020603050405020304" pitchFamily="18" charset="0"/>
                <a:cs typeface="Times New Roman" panose="02020603050405020304" pitchFamily="18" charset="0"/>
              </a:rPr>
              <a:t>Talk presented at the </a:t>
            </a:r>
            <a:r>
              <a:rPr lang="de-DE" sz="2800" i="1" dirty="0" smtClean="0">
                <a:latin typeface="Times New Roman" panose="02020603050405020304" pitchFamily="18" charset="0"/>
                <a:cs typeface="Times New Roman" panose="02020603050405020304" pitchFamily="18" charset="0"/>
              </a:rPr>
              <a:t>Workshop on Impersonality and Correlated Phenomena – Diachronic and Synchronic Perspectives</a:t>
            </a:r>
            <a:r>
              <a:rPr lang="de-DE" sz="2800" dirty="0" smtClean="0">
                <a:latin typeface="Times New Roman" panose="02020603050405020304" pitchFamily="18" charset="0"/>
                <a:cs typeface="Times New Roman" panose="02020603050405020304" pitchFamily="18" charset="0"/>
              </a:rPr>
              <a:t>, University of Salzburg, November 10th –11th, 2016.</a:t>
            </a:r>
            <a:endParaRPr lang="en-US" sz="2800" dirty="0"/>
          </a:p>
        </p:txBody>
      </p:sp>
    </p:spTree>
    <p:extLst>
      <p:ext uri="{BB962C8B-B14F-4D97-AF65-F5344CB8AC3E}">
        <p14:creationId xmlns:p14="http://schemas.microsoft.com/office/powerpoint/2010/main" val="21651213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5339" y="-183672"/>
            <a:ext cx="8929511" cy="1325563"/>
          </a:xfrm>
        </p:spPr>
        <p:txBody>
          <a:bodyPr>
            <a:normAutofit/>
          </a:bodyPr>
          <a:lstStyle/>
          <a:p>
            <a:r>
              <a:rPr lang="en-US" sz="3600" b="1" dirty="0" smtClean="0">
                <a:latin typeface="Times New Roman"/>
                <a:cs typeface="Times New Roman"/>
              </a:rPr>
              <a:t>Status of </a:t>
            </a:r>
            <a:r>
              <a:rPr lang="en-US" sz="3600" b="1" dirty="0" err="1" smtClean="0">
                <a:latin typeface="Times New Roman"/>
                <a:cs typeface="Times New Roman"/>
              </a:rPr>
              <a:t>postverbal</a:t>
            </a:r>
            <a:r>
              <a:rPr lang="en-US" sz="3600" b="1" dirty="0" smtClean="0">
                <a:latin typeface="Times New Roman"/>
                <a:cs typeface="Times New Roman"/>
              </a:rPr>
              <a:t> NP (PVNP) in Swedish?</a:t>
            </a:r>
            <a:endParaRPr lang="en-US" sz="3600" b="1" dirty="0">
              <a:latin typeface="Times New Roman"/>
              <a:cs typeface="Times New Roman"/>
            </a:endParaRPr>
          </a:p>
        </p:txBody>
      </p:sp>
      <p:sp>
        <p:nvSpPr>
          <p:cNvPr id="3" name="Content Placeholder 2"/>
          <p:cNvSpPr>
            <a:spLocks noGrp="1"/>
          </p:cNvSpPr>
          <p:nvPr>
            <p:ph idx="1"/>
          </p:nvPr>
        </p:nvSpPr>
        <p:spPr>
          <a:xfrm>
            <a:off x="493273" y="1025949"/>
            <a:ext cx="11281287" cy="5246013"/>
          </a:xfrm>
        </p:spPr>
        <p:txBody>
          <a:bodyPr>
            <a:noAutofit/>
          </a:bodyPr>
          <a:lstStyle/>
          <a:p>
            <a:pPr marL="0" indent="0">
              <a:buNone/>
            </a:pPr>
            <a:r>
              <a:rPr lang="en-US" dirty="0" smtClean="0">
                <a:latin typeface="Times New Roman"/>
                <a:cs typeface="Times New Roman"/>
              </a:rPr>
              <a:t>Traditional grammar:  expletive = formal subject; PVNP </a:t>
            </a:r>
            <a:r>
              <a:rPr lang="en-US" dirty="0">
                <a:latin typeface="Times New Roman"/>
                <a:cs typeface="Times New Roman"/>
              </a:rPr>
              <a:t>= “logical subject” </a:t>
            </a:r>
            <a:endParaRPr lang="en-US" dirty="0" smtClean="0">
              <a:latin typeface="Times New Roman"/>
              <a:cs typeface="Times New Roman"/>
            </a:endParaRPr>
          </a:p>
          <a:p>
            <a:pPr marL="0" indent="0">
              <a:buNone/>
            </a:pPr>
            <a:r>
              <a:rPr lang="en-US" dirty="0">
                <a:latin typeface="Times New Roman"/>
                <a:cs typeface="Times New Roman"/>
              </a:rPr>
              <a:t> </a:t>
            </a:r>
            <a:r>
              <a:rPr lang="en-US" dirty="0" smtClean="0">
                <a:latin typeface="Times New Roman"/>
                <a:cs typeface="Times New Roman"/>
              </a:rPr>
              <a:t>   (i.e. in some sense, the clause has two subjects)</a:t>
            </a:r>
          </a:p>
          <a:p>
            <a:pPr marL="0" indent="0">
              <a:buNone/>
            </a:pPr>
            <a:r>
              <a:rPr lang="en-US" dirty="0" smtClean="0">
                <a:latin typeface="Times New Roman"/>
                <a:cs typeface="Times New Roman"/>
              </a:rPr>
              <a:t>Generative grammar: expletive = subject; PVNP = object</a:t>
            </a:r>
          </a:p>
          <a:p>
            <a:pPr marL="0" indent="0">
              <a:buNone/>
            </a:pPr>
            <a:r>
              <a:rPr lang="en-US" dirty="0">
                <a:latin typeface="Times New Roman"/>
                <a:cs typeface="Times New Roman"/>
              </a:rPr>
              <a:t> </a:t>
            </a:r>
            <a:r>
              <a:rPr lang="en-US" dirty="0" smtClean="0">
                <a:latin typeface="Times New Roman"/>
                <a:cs typeface="Times New Roman"/>
              </a:rPr>
              <a:t>   (</a:t>
            </a:r>
            <a:r>
              <a:rPr lang="en-US" dirty="0" err="1" smtClean="0">
                <a:latin typeface="Times New Roman"/>
                <a:cs typeface="Times New Roman"/>
              </a:rPr>
              <a:t>Platzack</a:t>
            </a:r>
            <a:r>
              <a:rPr lang="en-US" dirty="0" smtClean="0">
                <a:latin typeface="Times New Roman"/>
                <a:cs typeface="Times New Roman"/>
              </a:rPr>
              <a:t> 1983; </a:t>
            </a:r>
            <a:r>
              <a:rPr lang="en-US" dirty="0" err="1" smtClean="0">
                <a:latin typeface="Times New Roman"/>
                <a:cs typeface="Times New Roman"/>
              </a:rPr>
              <a:t>Askedal</a:t>
            </a:r>
            <a:r>
              <a:rPr lang="en-US" dirty="0" smtClean="0">
                <a:latin typeface="Times New Roman"/>
                <a:cs typeface="Times New Roman"/>
              </a:rPr>
              <a:t> 1986; </a:t>
            </a:r>
            <a:r>
              <a:rPr lang="en-US" dirty="0" err="1" smtClean="0">
                <a:latin typeface="Times New Roman" panose="02020603050405020304" pitchFamily="18" charset="0"/>
                <a:cs typeface="Times New Roman" panose="02020603050405020304" pitchFamily="18" charset="0"/>
              </a:rPr>
              <a:t>Lødrup</a:t>
            </a:r>
            <a:r>
              <a:rPr lang="en-US" dirty="0" smtClean="0">
                <a:latin typeface="Times New Roman" panose="02020603050405020304" pitchFamily="18" charset="0"/>
                <a:cs typeface="Times New Roman" panose="02020603050405020304" pitchFamily="18" charset="0"/>
              </a:rPr>
              <a:t> 1999; </a:t>
            </a:r>
            <a:r>
              <a:rPr lang="en-US" dirty="0" err="1" smtClean="0">
                <a:latin typeface="Times New Roman" panose="02020603050405020304" pitchFamily="18" charset="0"/>
                <a:cs typeface="Times New Roman" panose="02020603050405020304" pitchFamily="18" charset="0"/>
              </a:rPr>
              <a:t>Vikner</a:t>
            </a:r>
            <a:r>
              <a:rPr lang="en-US" dirty="0" smtClean="0">
                <a:latin typeface="Times New Roman" panose="02020603050405020304" pitchFamily="18" charset="0"/>
                <a:cs typeface="Times New Roman" panose="02020603050405020304" pitchFamily="18" charset="0"/>
              </a:rPr>
              <a:t> 1995)</a:t>
            </a:r>
          </a:p>
          <a:p>
            <a:pPr marL="0" indent="0">
              <a:buNone/>
            </a:pPr>
            <a:r>
              <a:rPr lang="en-US" dirty="0" smtClean="0">
                <a:latin typeface="Times New Roman"/>
                <a:cs typeface="Times New Roman"/>
              </a:rPr>
              <a:t>    Assumption: only one of the two phrases can be the subject</a:t>
            </a:r>
          </a:p>
          <a:p>
            <a:pPr marL="0" indent="0">
              <a:buNone/>
            </a:pPr>
            <a:r>
              <a:rPr lang="en-US" dirty="0">
                <a:latin typeface="Times New Roman"/>
                <a:cs typeface="Times New Roman"/>
              </a:rPr>
              <a:t> </a:t>
            </a:r>
            <a:r>
              <a:rPr lang="en-US" dirty="0" smtClean="0">
                <a:latin typeface="Times New Roman"/>
                <a:cs typeface="Times New Roman"/>
              </a:rPr>
              <a:t>   Challenge: the PVNP displays some subject properties, e.g. </a:t>
            </a:r>
            <a:r>
              <a:rPr lang="en-US" i="1" dirty="0" smtClean="0">
                <a:latin typeface="Times New Roman"/>
                <a:cs typeface="Times New Roman"/>
              </a:rPr>
              <a:t>obligatory</a:t>
            </a:r>
            <a:r>
              <a:rPr lang="en-US" dirty="0" smtClean="0">
                <a:latin typeface="Times New Roman"/>
                <a:cs typeface="Times New Roman"/>
              </a:rPr>
              <a:t> </a:t>
            </a:r>
          </a:p>
          <a:p>
            <a:pPr marL="0" indent="0">
              <a:buNone/>
            </a:pPr>
            <a:r>
              <a:rPr lang="en-US" dirty="0">
                <a:latin typeface="Times New Roman"/>
                <a:cs typeface="Times New Roman"/>
              </a:rPr>
              <a:t> </a:t>
            </a:r>
            <a:r>
              <a:rPr lang="en-US" dirty="0" smtClean="0">
                <a:latin typeface="Times New Roman"/>
                <a:cs typeface="Times New Roman"/>
              </a:rPr>
              <a:t>            </a:t>
            </a:r>
            <a:r>
              <a:rPr lang="en-US" dirty="0" err="1" smtClean="0">
                <a:latin typeface="Times New Roman"/>
                <a:cs typeface="Times New Roman"/>
              </a:rPr>
              <a:t>reflexivization</a:t>
            </a:r>
            <a:r>
              <a:rPr lang="en-US" dirty="0" smtClean="0">
                <a:latin typeface="Times New Roman"/>
                <a:cs typeface="Times New Roman"/>
              </a:rPr>
              <a:t> and (participle) agreement</a:t>
            </a:r>
          </a:p>
          <a:p>
            <a:pPr marL="0" indent="0">
              <a:buNone/>
            </a:pPr>
            <a:r>
              <a:rPr lang="en-US" dirty="0" smtClean="0">
                <a:latin typeface="Times New Roman"/>
                <a:cs typeface="Times New Roman"/>
              </a:rPr>
              <a:t>Alternative analysis : the PVNP = non-topical subject which occurs in “object position” because its information-structural properties are not compatible with being on the left edge of the clause; the expletive marks non-topical subjects   (</a:t>
            </a:r>
            <a:r>
              <a:rPr lang="en-US" dirty="0" err="1" smtClean="0">
                <a:latin typeface="Times New Roman" panose="02020603050405020304" pitchFamily="18" charset="0"/>
                <a:cs typeface="Times New Roman" panose="02020603050405020304" pitchFamily="18" charset="0"/>
              </a:rPr>
              <a:t>Börjars</a:t>
            </a:r>
            <a:r>
              <a:rPr lang="en-US" dirty="0" smtClean="0">
                <a:latin typeface="Times New Roman" panose="02020603050405020304" pitchFamily="18" charset="0"/>
                <a:cs typeface="Times New Roman" panose="02020603050405020304" pitchFamily="18" charset="0"/>
              </a:rPr>
              <a:t> &amp; Vincent 2005; see also </a:t>
            </a:r>
            <a:r>
              <a:rPr lang="en-US" dirty="0" err="1" smtClean="0">
                <a:latin typeface="Times New Roman" panose="02020603050405020304" pitchFamily="18" charset="0"/>
                <a:cs typeface="Times New Roman" panose="02020603050405020304" pitchFamily="18" charset="0"/>
              </a:rPr>
              <a:t>Lambrecht</a:t>
            </a:r>
            <a:r>
              <a:rPr lang="en-US" dirty="0" smtClean="0">
                <a:latin typeface="Times New Roman" panose="02020603050405020304" pitchFamily="18" charset="0"/>
                <a:cs typeface="Times New Roman" panose="02020603050405020304" pitchFamily="18" charset="0"/>
              </a:rPr>
              <a:t> 2000)</a:t>
            </a:r>
          </a:p>
          <a:p>
            <a:pPr marL="0" indent="0">
              <a:buNone/>
            </a:pPr>
            <a:endParaRPr lang="en-US" dirty="0">
              <a:latin typeface="Times New Roman"/>
              <a:cs typeface="Times New Roman"/>
            </a:endParaRPr>
          </a:p>
        </p:txBody>
      </p:sp>
    </p:spTree>
    <p:extLst>
      <p:ext uri="{BB962C8B-B14F-4D97-AF65-F5344CB8AC3E}">
        <p14:creationId xmlns:p14="http://schemas.microsoft.com/office/powerpoint/2010/main" val="1611501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2117" y="1"/>
            <a:ext cx="4849906" cy="705363"/>
          </a:xfrm>
        </p:spPr>
        <p:txBody>
          <a:bodyPr>
            <a:normAutofit/>
          </a:bodyPr>
          <a:lstStyle/>
          <a:p>
            <a:r>
              <a:rPr lang="en-US" sz="3600" dirty="0" smtClean="0">
                <a:solidFill>
                  <a:schemeClr val="accent1">
                    <a:lumMod val="50000"/>
                  </a:schemeClr>
                </a:solidFill>
                <a:latin typeface="Times New Roman" panose="02020603050405020304" pitchFamily="18" charset="0"/>
                <a:cs typeface="Times New Roman" panose="02020603050405020304" pitchFamily="18" charset="0"/>
              </a:rPr>
              <a:t>Case-Tier in Finnish</a:t>
            </a:r>
            <a:endParaRPr lang="en-US" sz="3600"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95835" y="4822001"/>
            <a:ext cx="11618259" cy="1952999"/>
          </a:xfrm>
        </p:spPr>
        <p:txBody>
          <a:bodyPr/>
          <a:lstStyle/>
          <a:p>
            <a:r>
              <a:rPr lang="en-US" sz="2400" dirty="0">
                <a:latin typeface="Times New Roman" panose="02020603050405020304" pitchFamily="18" charset="0"/>
                <a:cs typeface="Times New Roman" panose="02020603050405020304" pitchFamily="18" charset="0"/>
              </a:rPr>
              <a:t>Maling, Joan: 1993, “Of Nominative and Accusative: The Hierarchical Assignment of Grammatical Case in Finnish,” in A. Holmberg &amp; U. </a:t>
            </a:r>
            <a:r>
              <a:rPr lang="en-US" sz="2400" dirty="0" err="1">
                <a:latin typeface="Times New Roman" panose="02020603050405020304" pitchFamily="18" charset="0"/>
                <a:cs typeface="Times New Roman" panose="02020603050405020304" pitchFamily="18" charset="0"/>
              </a:rPr>
              <a:t>Nikanne</a:t>
            </a:r>
            <a:r>
              <a:rPr lang="en-US" sz="2400" dirty="0">
                <a:latin typeface="Times New Roman" panose="02020603050405020304" pitchFamily="18" charset="0"/>
                <a:cs typeface="Times New Roman" panose="02020603050405020304" pitchFamily="18" charset="0"/>
              </a:rPr>
              <a:t> (eds.) </a:t>
            </a:r>
            <a:r>
              <a:rPr lang="en-US" sz="2400" i="1" dirty="0">
                <a:latin typeface="Times New Roman" panose="02020603050405020304" pitchFamily="18" charset="0"/>
                <a:cs typeface="Times New Roman" panose="02020603050405020304" pitchFamily="18" charset="0"/>
              </a:rPr>
              <a:t>Case and Other Functional Categories in </a:t>
            </a:r>
            <a:r>
              <a:rPr lang="en-US" sz="2400" i="1" dirty="0" err="1">
                <a:latin typeface="Times New Roman" panose="02020603050405020304" pitchFamily="18" charset="0"/>
                <a:cs typeface="Times New Roman" panose="02020603050405020304" pitchFamily="18" charset="0"/>
              </a:rPr>
              <a:t>FinnishSyntax</a:t>
            </a:r>
            <a:r>
              <a:rPr lang="en-US"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Mouton </a:t>
            </a:r>
            <a:r>
              <a:rPr lang="fr-FR" sz="2400" dirty="0">
                <a:latin typeface="Times New Roman" panose="02020603050405020304" pitchFamily="18" charset="0"/>
                <a:cs typeface="Times New Roman" panose="02020603050405020304" pitchFamily="18" charset="0"/>
              </a:rPr>
              <a:t>de </a:t>
            </a:r>
            <a:r>
              <a:rPr lang="fr-FR" sz="2400" dirty="0" err="1">
                <a:latin typeface="Times New Roman" panose="02020603050405020304" pitchFamily="18" charset="0"/>
                <a:cs typeface="Times New Roman" panose="02020603050405020304" pitchFamily="18" charset="0"/>
              </a:rPr>
              <a:t>Gruyter</a:t>
            </a:r>
            <a:r>
              <a:rPr lang="fr-FR" sz="2400" dirty="0">
                <a:latin typeface="Times New Roman" panose="02020603050405020304" pitchFamily="18" charset="0"/>
                <a:cs typeface="Times New Roman" panose="02020603050405020304" pitchFamily="18" charset="0"/>
              </a:rPr>
              <a:t>, pp. </a:t>
            </a:r>
            <a:r>
              <a:rPr lang="fr-FR" sz="2400" dirty="0" smtClean="0">
                <a:latin typeface="Times New Roman" panose="02020603050405020304" pitchFamily="18" charset="0"/>
                <a:cs typeface="Times New Roman" panose="02020603050405020304" pitchFamily="18" charset="0"/>
              </a:rPr>
              <a:t>51-76</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Maling, </a:t>
            </a:r>
            <a:r>
              <a:rPr lang="en-US" sz="2400" dirty="0" smtClean="0">
                <a:latin typeface="Times New Roman" panose="02020603050405020304" pitchFamily="18" charset="0"/>
                <a:cs typeface="Times New Roman" panose="02020603050405020304" pitchFamily="18" charset="0"/>
              </a:rPr>
              <a:t>Joan: 2008</a:t>
            </a:r>
            <a:r>
              <a:rPr lang="en-US" sz="2400" dirty="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Case Tier: a hierarchical approach to morphological case,” in Andrej </a:t>
            </a:r>
            <a:r>
              <a:rPr lang="en-US" sz="2400" dirty="0" err="1">
                <a:latin typeface="Times New Roman" panose="02020603050405020304" pitchFamily="18" charset="0"/>
                <a:cs typeface="Times New Roman" panose="02020603050405020304" pitchFamily="18" charset="0"/>
              </a:rPr>
              <a:t>Malchukov</a:t>
            </a:r>
            <a:r>
              <a:rPr lang="en-US" sz="2400" dirty="0">
                <a:latin typeface="Times New Roman" panose="02020603050405020304" pitchFamily="18" charset="0"/>
                <a:cs typeface="Times New Roman" panose="02020603050405020304" pitchFamily="18" charset="0"/>
              </a:rPr>
              <a:t> &amp; Andrew Spencer (eds.) </a:t>
            </a:r>
            <a:r>
              <a:rPr lang="en-US" sz="2400" i="1" dirty="0">
                <a:latin typeface="Times New Roman" panose="02020603050405020304" pitchFamily="18" charset="0"/>
                <a:cs typeface="Times New Roman" panose="02020603050405020304" pitchFamily="18" charset="0"/>
              </a:rPr>
              <a:t>Handbook of Case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OUP, </a:t>
            </a:r>
            <a:r>
              <a:rPr lang="en-US" sz="2400" dirty="0">
                <a:latin typeface="Times New Roman" panose="02020603050405020304" pitchFamily="18" charset="0"/>
                <a:cs typeface="Times New Roman" panose="02020603050405020304" pitchFamily="18" charset="0"/>
              </a:rPr>
              <a:t>pp. 72-87. </a:t>
            </a:r>
          </a:p>
        </p:txBody>
      </p:sp>
      <p:sp>
        <p:nvSpPr>
          <p:cNvPr id="4" name="TextBox 3"/>
          <p:cNvSpPr txBox="1"/>
          <p:nvPr/>
        </p:nvSpPr>
        <p:spPr>
          <a:xfrm>
            <a:off x="688041" y="701482"/>
            <a:ext cx="10018058" cy="2554545"/>
          </a:xfrm>
          <a:prstGeom prst="rect">
            <a:avLst/>
          </a:prstGeom>
          <a:noFill/>
        </p:spPr>
        <p:txBody>
          <a:bodyPr wrap="square" rtlCol="0">
            <a:spAutoFit/>
          </a:bodyPr>
          <a:lstStyle/>
          <a:p>
            <a:r>
              <a:rPr lang="en-US" sz="3200" dirty="0" smtClean="0">
                <a:latin typeface="Times New Roman" panose="02020603050405020304" pitchFamily="18" charset="0"/>
                <a:cs typeface="Times New Roman" panose="02020603050405020304" pitchFamily="18" charset="0"/>
              </a:rPr>
              <a:t>(9a)  </a:t>
            </a:r>
            <a:r>
              <a:rPr lang="en-US" sz="3200" i="1" dirty="0" smtClean="0">
                <a:latin typeface="Times New Roman" panose="02020603050405020304" pitchFamily="18" charset="0"/>
                <a:cs typeface="Times New Roman" panose="02020603050405020304" pitchFamily="18" charset="0"/>
              </a:rPr>
              <a:t>Kansa             </a:t>
            </a:r>
            <a:r>
              <a:rPr lang="en-US" sz="3200" i="1" dirty="0" err="1" smtClean="0">
                <a:latin typeface="Times New Roman" panose="02020603050405020304" pitchFamily="18" charset="0"/>
                <a:cs typeface="Times New Roman" panose="02020603050405020304" pitchFamily="18" charset="0"/>
              </a:rPr>
              <a:t>luotti</a:t>
            </a:r>
            <a:r>
              <a:rPr lang="en-US" sz="3200" i="1"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Kekkoseen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vuoden</a:t>
            </a:r>
            <a:r>
              <a:rPr lang="en-US" sz="3200" dirty="0" smtClean="0">
                <a:latin typeface="Times New Roman" panose="02020603050405020304" pitchFamily="18" charset="0"/>
                <a:cs typeface="Times New Roman" panose="02020603050405020304" pitchFamily="18" charset="0"/>
              </a:rPr>
              <a:t>.</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people-NOM trusted Kekkonen-ILL year-ACC</a:t>
            </a:r>
            <a:endParaRPr lang="en-US" sz="3200" dirty="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(9c)  </a:t>
            </a:r>
            <a:r>
              <a:rPr lang="en-US" sz="3200" i="1" dirty="0" smtClean="0">
                <a:latin typeface="Times New Roman" panose="02020603050405020304" pitchFamily="18" charset="0"/>
                <a:cs typeface="Times New Roman" panose="02020603050405020304" pitchFamily="18" charset="0"/>
              </a:rPr>
              <a:t>Kansan         </a:t>
            </a:r>
            <a:r>
              <a:rPr lang="en-US" sz="3200" i="1" dirty="0" err="1" smtClean="0">
                <a:latin typeface="Times New Roman" panose="02020603050405020304" pitchFamily="18" charset="0"/>
                <a:cs typeface="Times New Roman" panose="02020603050405020304" pitchFamily="18" charset="0"/>
              </a:rPr>
              <a:t>täytyy</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luottaa</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Kekkoseen</a:t>
            </a:r>
            <a:r>
              <a:rPr lang="en-US" sz="3200" i="1" dirty="0" smtClean="0">
                <a:latin typeface="Times New Roman" panose="02020603050405020304" pitchFamily="18" charset="0"/>
                <a:cs typeface="Times New Roman" panose="02020603050405020304" pitchFamily="18" charset="0"/>
              </a:rPr>
              <a:t>       </a:t>
            </a:r>
            <a:r>
              <a:rPr lang="en-US" sz="3200" i="1" dirty="0" err="1" smtClean="0">
                <a:latin typeface="Times New Roman" panose="02020603050405020304" pitchFamily="18" charset="0"/>
                <a:cs typeface="Times New Roman" panose="02020603050405020304" pitchFamily="18" charset="0"/>
              </a:rPr>
              <a:t>vuosi</a:t>
            </a:r>
            <a:r>
              <a:rPr lang="en-US" sz="3200" dirty="0" smtClean="0">
                <a:latin typeface="Times New Roman" panose="02020603050405020304" pitchFamily="18" charset="0"/>
                <a:cs typeface="Times New Roman" panose="02020603050405020304" pitchFamily="18" charset="0"/>
              </a:rPr>
              <a:t>.</a:t>
            </a:r>
          </a:p>
          <a:p>
            <a:r>
              <a:rPr lang="en-US" sz="3200" dirty="0" smtClean="0">
                <a:latin typeface="Times New Roman" panose="02020603050405020304" pitchFamily="18" charset="0"/>
                <a:cs typeface="Times New Roman" panose="02020603050405020304" pitchFamily="18" charset="0"/>
              </a:rPr>
              <a:t>         people-GEN must   trust     Kekkonen-ILL year-NOM</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‘The people must trust Kekkonen for a year’</a:t>
            </a:r>
            <a:endParaRPr lang="en-US" sz="32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43753" y="3418899"/>
            <a:ext cx="11470341" cy="1077218"/>
          </a:xfrm>
          <a:prstGeom prst="rect">
            <a:avLst/>
          </a:prstGeom>
          <a:noFill/>
        </p:spPr>
        <p:txBody>
          <a:bodyPr wrap="square" rtlCol="0">
            <a:spAutoFit/>
          </a:bodyPr>
          <a:lstStyle/>
          <a:p>
            <a:r>
              <a:rPr lang="en-US" sz="3200" dirty="0" smtClean="0">
                <a:solidFill>
                  <a:schemeClr val="accent1">
                    <a:lumMod val="50000"/>
                  </a:schemeClr>
                </a:solidFill>
                <a:latin typeface="Times New Roman" panose="02020603050405020304" pitchFamily="18" charset="0"/>
                <a:cs typeface="Times New Roman" panose="02020603050405020304" pitchFamily="18" charset="0"/>
              </a:rPr>
              <a:t>Conclusion: the Case Tier includes adverbial NPs of duration and frequency; the GF hierarchy must be SUBJ &gt;  OBJ &gt; DUR &gt; FREQ</a:t>
            </a:r>
            <a:endParaRPr lang="en-US" sz="3200"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7777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1174" y="0"/>
            <a:ext cx="11920826" cy="6432529"/>
          </a:xfrm>
          <a:prstGeom prst="rect">
            <a:avLst/>
          </a:prstGeom>
          <a:noFill/>
        </p:spPr>
        <p:txBody>
          <a:bodyPr wrap="square" rtlCol="0">
            <a:spAutoFit/>
          </a:bodyPr>
          <a:lstStyle/>
          <a:p>
            <a:r>
              <a:rPr lang="en-US" sz="2800" b="1" dirty="0" smtClean="0">
                <a:latin typeface="Times New Roman" panose="02020603050405020304" pitchFamily="18" charset="0"/>
                <a:cs typeface="Times New Roman" panose="02020603050405020304" pitchFamily="18" charset="0"/>
              </a:rPr>
              <a:t>Selected references</a:t>
            </a:r>
            <a:r>
              <a:rPr lang="en-US" sz="2800" dirty="0" smtClean="0">
                <a:latin typeface="Times New Roman" panose="02020603050405020304" pitchFamily="18" charset="0"/>
                <a:cs typeface="Times New Roman" panose="02020603050405020304" pitchFamily="18" charset="0"/>
              </a:rPr>
              <a:t>:</a:t>
            </a:r>
          </a:p>
          <a:p>
            <a:r>
              <a:rPr lang="en-US" sz="2400" dirty="0" err="1">
                <a:latin typeface="Times New Roman" panose="02020603050405020304" pitchFamily="18" charset="0"/>
                <a:cs typeface="Times New Roman" panose="02020603050405020304" pitchFamily="18" charset="0"/>
              </a:rPr>
              <a:t>Börjars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Kersti</a:t>
            </a:r>
            <a:r>
              <a:rPr lang="en-US" sz="2400" dirty="0">
                <a:latin typeface="Times New Roman" panose="02020603050405020304" pitchFamily="18" charset="0"/>
                <a:cs typeface="Times New Roman" panose="02020603050405020304" pitchFamily="18" charset="0"/>
              </a:rPr>
              <a:t> &amp;</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Nigel </a:t>
            </a:r>
            <a:r>
              <a:rPr lang="en-US" sz="2400" dirty="0" smtClean="0">
                <a:latin typeface="Times New Roman" panose="02020603050405020304" pitchFamily="18" charset="0"/>
                <a:cs typeface="Times New Roman" panose="02020603050405020304" pitchFamily="18" charset="0"/>
              </a:rPr>
              <a:t>Vincent: 2005, “Position </a:t>
            </a:r>
            <a:r>
              <a:rPr lang="en-US" sz="2400" dirty="0">
                <a:latin typeface="Times New Roman" panose="02020603050405020304" pitchFamily="18" charset="0"/>
                <a:cs typeface="Times New Roman" panose="02020603050405020304" pitchFamily="18" charset="0"/>
              </a:rPr>
              <a:t>versus function in Scandinavian </a:t>
            </a: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presentational constructions,</a:t>
            </a:r>
            <a:r>
              <a:rPr lang="en-US" sz="2400" dirty="0" smtClean="0">
                <a:latin typeface="Times New Roman" panose="02020603050405020304" pitchFamily="18" charset="0"/>
                <a:cs typeface="Times New Roman" panose="02020603050405020304" pitchFamily="18" charset="0"/>
              </a:rPr>
              <a:t>” </a:t>
            </a:r>
            <a:r>
              <a:rPr lang="en-US" sz="2400" i="1" dirty="0" smtClean="0">
                <a:latin typeface="Times New Roman" panose="02020603050405020304" pitchFamily="18" charset="0"/>
                <a:cs typeface="Times New Roman" panose="02020603050405020304" pitchFamily="18" charset="0"/>
              </a:rPr>
              <a:t>Proceedings </a:t>
            </a:r>
            <a:r>
              <a:rPr lang="en-US" sz="2400" i="1" dirty="0" smtClean="0">
                <a:latin typeface="Times New Roman" panose="02020603050405020304" pitchFamily="18" charset="0"/>
                <a:cs typeface="Times New Roman" panose="02020603050405020304" pitchFamily="18" charset="0"/>
              </a:rPr>
              <a:t>of </a:t>
            </a:r>
            <a:r>
              <a:rPr lang="en-US" sz="2400" i="1" dirty="0">
                <a:latin typeface="Times New Roman" panose="02020603050405020304" pitchFamily="18" charset="0"/>
                <a:cs typeface="Times New Roman" panose="02020603050405020304" pitchFamily="18" charset="0"/>
              </a:rPr>
              <a:t>the </a:t>
            </a:r>
            <a:r>
              <a:rPr lang="en-US" sz="2400" i="1" dirty="0" smtClean="0">
                <a:latin typeface="Times New Roman" panose="02020603050405020304" pitchFamily="18" charset="0"/>
                <a:cs typeface="Times New Roman" panose="02020603050405020304" pitchFamily="18" charset="0"/>
              </a:rPr>
              <a:t>LFG05 </a:t>
            </a:r>
            <a:r>
              <a:rPr lang="en-US" sz="2400" i="1" dirty="0">
                <a:latin typeface="Times New Roman" panose="02020603050405020304" pitchFamily="18" charset="0"/>
                <a:cs typeface="Times New Roman" panose="02020603050405020304" pitchFamily="18" charset="0"/>
              </a:rPr>
              <a:t>Conference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pp</a:t>
            </a:r>
            <a:r>
              <a:rPr lang="en-US" sz="2400" dirty="0" smtClean="0">
                <a:latin typeface="Times New Roman" panose="02020603050405020304" pitchFamily="18" charset="0"/>
                <a:cs typeface="Times New Roman" panose="02020603050405020304" pitchFamily="18" charset="0"/>
              </a:rPr>
              <a:t>.54</a:t>
            </a:r>
            <a:r>
              <a:rPr lang="en-US" sz="2400" dirty="0" smtClean="0">
                <a:latin typeface="Times New Roman" panose="02020603050405020304" pitchFamily="18" charset="0"/>
                <a:cs typeface="Times New Roman" panose="02020603050405020304" pitchFamily="18" charset="0"/>
              </a:rPr>
              <a:t>-72</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CSLI.</a:t>
            </a:r>
          </a:p>
          <a:p>
            <a:r>
              <a:rPr lang="en-US" sz="2400" dirty="0" err="1" smtClean="0">
                <a:latin typeface="Times New Roman" panose="02020603050405020304" pitchFamily="18" charset="0"/>
                <a:cs typeface="Times New Roman" panose="02020603050405020304" pitchFamily="18" charset="0"/>
              </a:rPr>
              <a:t>Lambrecht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Knud</a:t>
            </a:r>
            <a:r>
              <a:rPr lang="en-US" sz="2400" dirty="0" smtClean="0">
                <a:latin typeface="Times New Roman" panose="02020603050405020304" pitchFamily="18" charset="0"/>
                <a:cs typeface="Times New Roman" panose="02020603050405020304" pitchFamily="18" charset="0"/>
              </a:rPr>
              <a:t>: 2000, “When subjects behave like objects: an analysis of the merging of </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S and O in sentence-focus constructions across languages,” </a:t>
            </a:r>
            <a:r>
              <a:rPr lang="en-US" sz="2400" i="1" dirty="0" smtClean="0">
                <a:latin typeface="Times New Roman" panose="02020603050405020304" pitchFamily="18" charset="0"/>
                <a:cs typeface="Times New Roman" panose="02020603050405020304" pitchFamily="18" charset="0"/>
              </a:rPr>
              <a:t>Studies in Language </a:t>
            </a:r>
            <a:r>
              <a:rPr lang="en-US" sz="2400" dirty="0" smtClean="0">
                <a:latin typeface="Times New Roman" panose="02020603050405020304" pitchFamily="18" charset="0"/>
                <a:cs typeface="Times New Roman" panose="02020603050405020304" pitchFamily="18" charset="0"/>
              </a:rPr>
              <a:t>24:611-682.</a:t>
            </a:r>
            <a:endParaRPr lang="en-US" sz="2400" dirty="0" smtClean="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Lødrup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Helge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1999, “Linking and Optimality in the Norwegian Presentational Focus</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construction,” </a:t>
            </a:r>
            <a:r>
              <a:rPr lang="en-US" sz="2400" i="1" dirty="0" smtClean="0">
                <a:latin typeface="Times New Roman" panose="02020603050405020304" pitchFamily="18" charset="0"/>
                <a:cs typeface="Times New Roman" panose="02020603050405020304" pitchFamily="18" charset="0"/>
              </a:rPr>
              <a:t>Nordic Journal of Linguistics</a:t>
            </a:r>
            <a:r>
              <a:rPr lang="en-US" sz="2400" dirty="0" smtClean="0">
                <a:latin typeface="Times New Roman" panose="02020603050405020304" pitchFamily="18" charset="0"/>
                <a:cs typeface="Times New Roman" panose="02020603050405020304" pitchFamily="18" charset="0"/>
              </a:rPr>
              <a:t> 22:205-230.</a:t>
            </a:r>
            <a:endParaRPr lang="en-US" sz="2400" dirty="0" smtClean="0">
              <a:latin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Lødrup</a:t>
            </a:r>
            <a:r>
              <a:rPr lang="en-US" sz="2400" dirty="0" smtClean="0">
                <a:latin typeface="Times New Roman" panose="02020603050405020304" pitchFamily="18" charset="0"/>
                <a:cs typeface="Times New Roman" panose="02020603050405020304" pitchFamily="18" charset="0"/>
              </a:rPr>
              <a:t>, Helge: 2008, “Objects Binding Reflexives in Norwegian,” </a:t>
            </a:r>
            <a:r>
              <a:rPr lang="en-US" sz="2400" i="1" dirty="0" err="1" smtClean="0">
                <a:latin typeface="Times New Roman" panose="02020603050405020304" pitchFamily="18" charset="0"/>
                <a:cs typeface="Times New Roman" panose="02020603050405020304" pitchFamily="18" charset="0"/>
              </a:rPr>
              <a:t>Norsk</a:t>
            </a:r>
            <a:r>
              <a:rPr lang="en-US" sz="2400" i="1" dirty="0" smtClean="0">
                <a:latin typeface="Times New Roman" panose="02020603050405020304" pitchFamily="18" charset="0"/>
                <a:cs typeface="Times New Roman" panose="02020603050405020304" pitchFamily="18" charset="0"/>
              </a:rPr>
              <a:t> </a:t>
            </a:r>
            <a:r>
              <a:rPr lang="en-US" sz="2400" i="1" dirty="0" err="1" smtClean="0">
                <a:latin typeface="Times New Roman" panose="02020603050405020304" pitchFamily="18" charset="0"/>
                <a:cs typeface="Times New Roman" panose="02020603050405020304" pitchFamily="18" charset="0"/>
              </a:rPr>
              <a:t>lingvistisk</a:t>
            </a:r>
            <a:r>
              <a:rPr lang="en-US" sz="2400" i="1" dirty="0" smtClean="0">
                <a:latin typeface="Times New Roman" panose="02020603050405020304" pitchFamily="18" charset="0"/>
                <a:cs typeface="Times New Roman" panose="02020603050405020304" pitchFamily="18" charset="0"/>
              </a:rPr>
              <a:t> </a:t>
            </a:r>
            <a:r>
              <a:rPr lang="en-US" sz="2400" i="1" dirty="0" err="1" smtClean="0">
                <a:latin typeface="Times New Roman" panose="02020603050405020304" pitchFamily="18" charset="0"/>
                <a:cs typeface="Times New Roman" panose="02020603050405020304" pitchFamily="18" charset="0"/>
              </a:rPr>
              <a:t>tidsskrift</a:t>
            </a:r>
            <a:r>
              <a:rPr lang="en-US" sz="2400" dirty="0" smtClean="0">
                <a:latin typeface="Times New Roman" panose="02020603050405020304" pitchFamily="18" charset="0"/>
                <a:cs typeface="Times New Roman" panose="02020603050405020304" pitchFamily="18" charset="0"/>
              </a:rPr>
              <a:t> </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26</a:t>
            </a:r>
            <a:r>
              <a:rPr lang="en-US" sz="2400" dirty="0" smtClean="0">
                <a:latin typeface="Times New Roman" panose="02020603050405020304" pitchFamily="18" charset="0"/>
                <a:cs typeface="Times New Roman" panose="02020603050405020304" pitchFamily="18" charset="0"/>
              </a:rPr>
              <a:t>:30-54</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Maling, Joan: 1988, </a:t>
            </a:r>
            <a:r>
              <a:rPr lang="en-US" sz="2400" dirty="0">
                <a:latin typeface="Times New Roman" panose="02020603050405020304" pitchFamily="18" charset="0"/>
                <a:cs typeface="Times New Roman" panose="02020603050405020304" pitchFamily="18" charset="0"/>
              </a:rPr>
              <a:t>“Variations on a Theme: </a:t>
            </a:r>
            <a:r>
              <a:rPr lang="en-US" sz="2400" dirty="0" err="1">
                <a:latin typeface="Times New Roman" panose="02020603050405020304" pitchFamily="18" charset="0"/>
                <a:cs typeface="Times New Roman" panose="02020603050405020304" pitchFamily="18" charset="0"/>
              </a:rPr>
              <a:t>Existentials</a:t>
            </a:r>
            <a:r>
              <a:rPr lang="en-US" sz="2400" dirty="0">
                <a:latin typeface="Times New Roman" panose="02020603050405020304" pitchFamily="18" charset="0"/>
                <a:cs typeface="Times New Roman" panose="02020603050405020304" pitchFamily="18" charset="0"/>
              </a:rPr>
              <a:t> in Swedish and Icelandic,” </a:t>
            </a:r>
            <a:r>
              <a:rPr lang="en-US" sz="2400" i="1" dirty="0">
                <a:latin typeface="Times New Roman" panose="02020603050405020304" pitchFamily="18" charset="0"/>
                <a:cs typeface="Times New Roman" panose="02020603050405020304" pitchFamily="18" charset="0"/>
              </a:rPr>
              <a:t>McGill </a:t>
            </a:r>
            <a:endParaRPr lang="en-US" sz="2400" i="1" dirty="0" smtClean="0">
              <a:latin typeface="Times New Roman" panose="02020603050405020304" pitchFamily="18" charset="0"/>
              <a:cs typeface="Times New Roman" panose="02020603050405020304" pitchFamily="18" charset="0"/>
            </a:endParaRPr>
          </a:p>
          <a:p>
            <a:r>
              <a:rPr lang="en-US" sz="2400" i="1" dirty="0">
                <a:latin typeface="Times New Roman" panose="02020603050405020304" pitchFamily="18" charset="0"/>
                <a:cs typeface="Times New Roman" panose="02020603050405020304" pitchFamily="18" charset="0"/>
              </a:rPr>
              <a:t> </a:t>
            </a:r>
            <a:r>
              <a:rPr lang="en-US" sz="2400" i="1" dirty="0" smtClean="0">
                <a:latin typeface="Times New Roman" panose="02020603050405020304" pitchFamily="18" charset="0"/>
                <a:cs typeface="Times New Roman" panose="02020603050405020304" pitchFamily="18" charset="0"/>
              </a:rPr>
              <a:t>   </a:t>
            </a:r>
            <a:r>
              <a:rPr lang="en-US" sz="2400" i="1" dirty="0" smtClean="0">
                <a:latin typeface="Times New Roman" panose="02020603050405020304" pitchFamily="18" charset="0"/>
                <a:cs typeface="Times New Roman" panose="02020603050405020304" pitchFamily="18" charset="0"/>
              </a:rPr>
              <a:t>Working Papers </a:t>
            </a:r>
            <a:r>
              <a:rPr lang="en-US" sz="2400" i="1" dirty="0">
                <a:latin typeface="Times New Roman" panose="02020603050405020304" pitchFamily="18" charset="0"/>
                <a:cs typeface="Times New Roman" panose="02020603050405020304" pitchFamily="18" charset="0"/>
              </a:rPr>
              <a:t>in Linguistics: Special Issue on Comparative Germanic Syntax</a:t>
            </a:r>
            <a:r>
              <a:rPr lang="en-US" sz="2400" dirty="0">
                <a:latin typeface="Times New Roman" panose="02020603050405020304" pitchFamily="18" charset="0"/>
                <a:cs typeface="Times New Roman" panose="02020603050405020304" pitchFamily="18" charset="0"/>
              </a:rPr>
              <a:t>, pp</a:t>
            </a:r>
            <a:r>
              <a:rPr lang="en-US" sz="2400" dirty="0" smtClean="0">
                <a:latin typeface="Times New Roman" panose="02020603050405020304" pitchFamily="18" charset="0"/>
                <a:cs typeface="Times New Roman" panose="02020603050405020304" pitchFamily="18" charset="0"/>
              </a:rPr>
              <a:t>.168</a:t>
            </a:r>
            <a:r>
              <a:rPr lang="en-US" sz="2400" dirty="0">
                <a:latin typeface="Times New Roman" panose="02020603050405020304" pitchFamily="18" charset="0"/>
                <a:cs typeface="Times New Roman" panose="02020603050405020304" pitchFamily="18" charset="0"/>
              </a:rPr>
              <a:t>-191</a:t>
            </a:r>
            <a:r>
              <a:rPr lang="en-US" sz="2400" dirty="0" smtClean="0">
                <a:latin typeface="Times New Roman" panose="02020603050405020304" pitchFamily="18" charset="0"/>
                <a:cs typeface="Times New Roman" panose="02020603050405020304" pitchFamily="18" charset="0"/>
              </a:rPr>
              <a:t>.</a:t>
            </a:r>
            <a:endParaRPr lang="en-US" sz="2400" dirty="0" smtClean="0">
              <a:latin typeface="Times New Roman" panose="02020603050405020304" pitchFamily="18" charset="0"/>
              <a:cs typeface="Times New Roman" panose="02020603050405020304" pitchFamily="18" charset="0"/>
            </a:endParaRPr>
          </a:p>
          <a:p>
            <a:r>
              <a:rPr lang="en-US" sz="2400" dirty="0" err="1" smtClean="0">
                <a:latin typeface="Times New Roman" panose="02020603050405020304" pitchFamily="18" charset="0"/>
                <a:cs typeface="Times New Roman" panose="02020603050405020304" pitchFamily="18" charset="0"/>
              </a:rPr>
              <a:t>Otoguro</a:t>
            </a:r>
            <a:r>
              <a:rPr lang="en-US" sz="2400" dirty="0">
                <a:latin typeface="Times New Roman" panose="02020603050405020304" pitchFamily="18" charset="0"/>
                <a:cs typeface="Times New Roman" panose="02020603050405020304" pitchFamily="18" charset="0"/>
              </a:rPr>
              <a:t>, Ryo: 2006, </a:t>
            </a:r>
            <a:r>
              <a:rPr lang="en-US" sz="2400" i="1" dirty="0" err="1">
                <a:latin typeface="Times New Roman" panose="02020603050405020304" pitchFamily="18" charset="0"/>
                <a:cs typeface="Times New Roman" panose="02020603050405020304" pitchFamily="18" charset="0"/>
              </a:rPr>
              <a:t>Morphosyntax</a:t>
            </a:r>
            <a:r>
              <a:rPr lang="en-US" sz="2400" i="1" dirty="0">
                <a:latin typeface="Times New Roman" panose="02020603050405020304" pitchFamily="18" charset="0"/>
                <a:cs typeface="Times New Roman" panose="02020603050405020304" pitchFamily="18" charset="0"/>
              </a:rPr>
              <a:t> of Case: A Theoretical Investigation of the Concept</a:t>
            </a:r>
            <a:r>
              <a:rPr lang="en-US" sz="2400" dirty="0">
                <a:latin typeface="Times New Roman" panose="02020603050405020304" pitchFamily="18" charset="0"/>
                <a:cs typeface="Times New Roman" panose="02020603050405020304" pitchFamily="18" charset="0"/>
              </a:rPr>
              <a:t>, </a:t>
            </a: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Doctoral </a:t>
            </a:r>
            <a:r>
              <a:rPr lang="en-US" sz="2400" dirty="0" smtClean="0">
                <a:latin typeface="Times New Roman" panose="02020603050405020304" pitchFamily="18" charset="0"/>
                <a:cs typeface="Times New Roman" panose="02020603050405020304" pitchFamily="18" charset="0"/>
              </a:rPr>
              <a:t>Dissertation</a:t>
            </a:r>
            <a:r>
              <a:rPr lang="en-US" sz="2400" dirty="0">
                <a:latin typeface="Times New Roman" panose="02020603050405020304" pitchFamily="18" charset="0"/>
                <a:cs typeface="Times New Roman" panose="02020603050405020304" pitchFamily="18" charset="0"/>
              </a:rPr>
              <a:t>, University of Essex</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r>
              <a:rPr lang="en-US" sz="2400" dirty="0" err="1">
                <a:latin typeface="Times New Roman" panose="02020603050405020304" pitchFamily="18" charset="0"/>
                <a:cs typeface="Times New Roman" panose="02020603050405020304" pitchFamily="18" charset="0"/>
              </a:rPr>
              <a:t>Otoguro</a:t>
            </a:r>
            <a:r>
              <a:rPr lang="en-US" sz="2400" dirty="0">
                <a:latin typeface="Times New Roman" panose="02020603050405020304" pitchFamily="18" charset="0"/>
                <a:cs typeface="Times New Roman" panose="02020603050405020304" pitchFamily="18" charset="0"/>
              </a:rPr>
              <a:t>, Ryo</a:t>
            </a:r>
            <a:r>
              <a:rPr lang="is-IS" sz="24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2008, “Agreement and path specification in Icelandic,” </a:t>
            </a:r>
            <a:r>
              <a:rPr lang="en-US" sz="2400" i="1" dirty="0" smtClean="0">
                <a:latin typeface="Times New Roman" panose="02020603050405020304" pitchFamily="18" charset="0"/>
                <a:cs typeface="Times New Roman" panose="02020603050405020304" pitchFamily="18" charset="0"/>
              </a:rPr>
              <a:t>CLS</a:t>
            </a:r>
            <a:r>
              <a:rPr lang="en-US" sz="2400" dirty="0" smtClean="0">
                <a:latin typeface="Times New Roman" panose="02020603050405020304" pitchFamily="18" charset="0"/>
                <a:cs typeface="Times New Roman" panose="02020603050405020304" pitchFamily="18" charset="0"/>
              </a:rPr>
              <a:t> 41, pp</a:t>
            </a:r>
            <a:r>
              <a:rPr lang="en-US" sz="2400" dirty="0" smtClean="0">
                <a:latin typeface="Times New Roman" panose="02020603050405020304" pitchFamily="18" charset="0"/>
                <a:cs typeface="Times New Roman" panose="02020603050405020304" pitchFamily="18" charset="0"/>
              </a:rPr>
              <a:t>.385</a:t>
            </a:r>
            <a:r>
              <a:rPr lang="en-US" sz="2400" dirty="0">
                <a:latin typeface="Times New Roman" panose="02020603050405020304" pitchFamily="18" charset="0"/>
                <a:cs typeface="Times New Roman" panose="02020603050405020304" pitchFamily="18" charset="0"/>
              </a:rPr>
              <a:t>-399. </a:t>
            </a:r>
          </a:p>
          <a:p>
            <a:r>
              <a:rPr lang="en-US" sz="2400" dirty="0" err="1">
                <a:latin typeface="Times New Roman" panose="02020603050405020304" pitchFamily="18" charset="0"/>
                <a:cs typeface="Times New Roman" panose="02020603050405020304" pitchFamily="18" charset="0"/>
              </a:rPr>
              <a:t>Otoguro</a:t>
            </a:r>
            <a:r>
              <a:rPr lang="en-US" sz="2400" dirty="0">
                <a:latin typeface="Times New Roman" panose="02020603050405020304" pitchFamily="18" charset="0"/>
                <a:cs typeface="Times New Roman" panose="02020603050405020304" pitchFamily="18" charset="0"/>
              </a:rPr>
              <a:t>, Ryo: 2017, “Object agreement in Icelandic: Person feature, </a:t>
            </a:r>
            <a:r>
              <a:rPr lang="en-US" sz="2400" dirty="0" err="1" smtClean="0">
                <a:latin typeface="Times New Roman" panose="02020603050405020304" pitchFamily="18" charset="0"/>
                <a:cs typeface="Times New Roman" panose="02020603050405020304" pitchFamily="18" charset="0"/>
              </a:rPr>
              <a:t>prominancy</a:t>
            </a:r>
            <a:r>
              <a:rPr lang="en-US" sz="2400" dirty="0" smtClean="0">
                <a:latin typeface="Times New Roman" panose="02020603050405020304" pitchFamily="18" charset="0"/>
                <a:cs typeface="Times New Roman" panose="02020603050405020304" pitchFamily="18" charset="0"/>
              </a:rPr>
              <a:t> and</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information </a:t>
            </a:r>
            <a:r>
              <a:rPr lang="en-US" sz="2400" dirty="0">
                <a:latin typeface="Times New Roman" panose="02020603050405020304" pitchFamily="18" charset="0"/>
                <a:cs typeface="Times New Roman" panose="02020603050405020304" pitchFamily="18" charset="0"/>
              </a:rPr>
              <a:t>structure,” to be presented at the 22nd South of England LFG meeting, </a:t>
            </a:r>
            <a:endParaRPr lang="en-US" sz="2400" dirty="0" smtClean="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4 </a:t>
            </a:r>
            <a:r>
              <a:rPr lang="en-US" sz="2400" dirty="0">
                <a:latin typeface="Times New Roman" panose="02020603050405020304" pitchFamily="18" charset="0"/>
                <a:cs typeface="Times New Roman" panose="02020603050405020304" pitchFamily="18" charset="0"/>
              </a:rPr>
              <a:t>February 2017</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2127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102659"/>
          </a:xfrm>
        </p:spPr>
        <p:txBody>
          <a:bodyPr>
            <a:normAutofit/>
          </a:bodyPr>
          <a:lstStyle/>
          <a:p>
            <a:r>
              <a:rPr lang="en-US" sz="3600" b="1" dirty="0" smtClean="0">
                <a:latin typeface="Times New Roman" panose="02020603050405020304" pitchFamily="18" charset="0"/>
                <a:cs typeface="Times New Roman" panose="02020603050405020304" pitchFamily="18" charset="0"/>
              </a:rPr>
              <a:t>Expletive subjects</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89449"/>
            <a:ext cx="10515600" cy="4351338"/>
          </a:xfrm>
        </p:spPr>
        <p:txBody>
          <a:bodyPr>
            <a:normAutofit lnSpcReduction="10000"/>
          </a:bodyPr>
          <a:lstStyle/>
          <a:p>
            <a:pPr marL="0" indent="0">
              <a:buNone/>
            </a:pPr>
            <a:r>
              <a:rPr lang="en-US" sz="3200" b="1" dirty="0" err="1" smtClean="0">
                <a:latin typeface="Times New Roman" panose="02020603050405020304" pitchFamily="18" charset="0"/>
                <a:cs typeface="Times New Roman" panose="02020603050405020304" pitchFamily="18" charset="0"/>
              </a:rPr>
              <a:t>Haider’s</a:t>
            </a:r>
            <a:r>
              <a:rPr lang="en-US" sz="3200" b="1" dirty="0" smtClean="0">
                <a:latin typeface="Times New Roman" panose="02020603050405020304" pitchFamily="18" charset="0"/>
                <a:cs typeface="Times New Roman" panose="02020603050405020304" pitchFamily="18" charset="0"/>
              </a:rPr>
              <a:t> Claim:</a:t>
            </a:r>
            <a:endParaRPr lang="en-US" sz="3200" b="1" dirty="0">
              <a:latin typeface="Times New Roman" panose="02020603050405020304" pitchFamily="18" charset="0"/>
              <a:cs typeface="Times New Roman" panose="02020603050405020304" pitchFamily="18" charset="0"/>
            </a:endParaRPr>
          </a:p>
          <a:p>
            <a:pPr marL="0" indent="0">
              <a:buNone/>
            </a:pPr>
            <a:r>
              <a:rPr lang="en-US" sz="3200" b="1" dirty="0">
                <a:solidFill>
                  <a:schemeClr val="accent1">
                    <a:lumMod val="75000"/>
                  </a:schemeClr>
                </a:solidFill>
                <a:latin typeface="Times New Roman" panose="02020603050405020304" pitchFamily="18" charset="0"/>
                <a:cs typeface="Times New Roman" panose="02020603050405020304" pitchFamily="18" charset="0"/>
              </a:rPr>
              <a:t>SVO </a:t>
            </a:r>
            <a:r>
              <a:rPr lang="en-US" sz="3200" dirty="0">
                <a:solidFill>
                  <a:schemeClr val="accent1">
                    <a:lumMod val="75000"/>
                  </a:schemeClr>
                </a:solidFill>
                <a:latin typeface="Times New Roman" panose="02020603050405020304" pitchFamily="18" charset="0"/>
                <a:cs typeface="Times New Roman" panose="02020603050405020304" pitchFamily="18" charset="0"/>
              </a:rPr>
              <a:t>languages necessitate, but </a:t>
            </a:r>
            <a:r>
              <a:rPr lang="en-US" sz="3200" b="1" dirty="0">
                <a:solidFill>
                  <a:schemeClr val="accent1">
                    <a:lumMod val="75000"/>
                  </a:schemeClr>
                </a:solidFill>
                <a:latin typeface="Times New Roman" panose="02020603050405020304" pitchFamily="18" charset="0"/>
                <a:cs typeface="Times New Roman" panose="02020603050405020304" pitchFamily="18" charset="0"/>
              </a:rPr>
              <a:t>SOV </a:t>
            </a:r>
            <a:r>
              <a:rPr lang="en-US" sz="3200" dirty="0">
                <a:solidFill>
                  <a:schemeClr val="accent1">
                    <a:lumMod val="75000"/>
                  </a:schemeClr>
                </a:solidFill>
                <a:latin typeface="Times New Roman" panose="02020603050405020304" pitchFamily="18" charset="0"/>
                <a:cs typeface="Times New Roman" panose="02020603050405020304" pitchFamily="18" charset="0"/>
              </a:rPr>
              <a:t>languages do </a:t>
            </a:r>
            <a:r>
              <a:rPr lang="en-US" sz="3200" b="1" dirty="0">
                <a:solidFill>
                  <a:schemeClr val="accent1">
                    <a:lumMod val="75000"/>
                  </a:schemeClr>
                </a:solidFill>
                <a:latin typeface="Times New Roman" panose="02020603050405020304" pitchFamily="18" charset="0"/>
                <a:cs typeface="Times New Roman" panose="02020603050405020304" pitchFamily="18" charset="0"/>
              </a:rPr>
              <a:t>not </a:t>
            </a:r>
            <a:r>
              <a:rPr lang="en-US" sz="3200" dirty="0" smtClean="0">
                <a:solidFill>
                  <a:schemeClr val="accent1">
                    <a:lumMod val="75000"/>
                  </a:schemeClr>
                </a:solidFill>
                <a:latin typeface="Times New Roman" panose="02020603050405020304" pitchFamily="18" charset="0"/>
                <a:cs typeface="Times New Roman" panose="02020603050405020304" pitchFamily="18" charset="0"/>
              </a:rPr>
              <a:t>tolerate, </a:t>
            </a:r>
            <a:r>
              <a:rPr lang="en-US" sz="3200" b="1" i="1" dirty="0" smtClean="0">
                <a:solidFill>
                  <a:schemeClr val="accent1">
                    <a:lumMod val="75000"/>
                  </a:schemeClr>
                </a:solidFill>
                <a:latin typeface="Times New Roman" panose="02020603050405020304" pitchFamily="18" charset="0"/>
                <a:cs typeface="Times New Roman" panose="02020603050405020304" pitchFamily="18" charset="0"/>
              </a:rPr>
              <a:t>expletive </a:t>
            </a:r>
            <a:r>
              <a:rPr lang="en-US" sz="3200" i="1" dirty="0">
                <a:solidFill>
                  <a:schemeClr val="accent1">
                    <a:lumMod val="75000"/>
                  </a:schemeClr>
                </a:solidFill>
                <a:latin typeface="Times New Roman" panose="02020603050405020304" pitchFamily="18" charset="0"/>
                <a:cs typeface="Times New Roman" panose="02020603050405020304" pitchFamily="18" charset="0"/>
              </a:rPr>
              <a:t>subjects </a:t>
            </a:r>
            <a:r>
              <a:rPr lang="en-US" sz="3200" dirty="0">
                <a:solidFill>
                  <a:schemeClr val="accent1">
                    <a:lumMod val="75000"/>
                  </a:schemeClr>
                </a:solidFill>
                <a:latin typeface="Times New Roman" panose="02020603050405020304" pitchFamily="18" charset="0"/>
                <a:cs typeface="Times New Roman" panose="02020603050405020304" pitchFamily="18" charset="0"/>
              </a:rPr>
              <a:t>(because there is no </a:t>
            </a:r>
            <a:r>
              <a:rPr lang="en-US" sz="3200" i="1" dirty="0">
                <a:solidFill>
                  <a:schemeClr val="accent1">
                    <a:lumMod val="75000"/>
                  </a:schemeClr>
                </a:solidFill>
                <a:latin typeface="Times New Roman" panose="02020603050405020304" pitchFamily="18" charset="0"/>
                <a:cs typeface="Times New Roman" panose="02020603050405020304" pitchFamily="18" charset="0"/>
              </a:rPr>
              <a:t>structural </a:t>
            </a:r>
            <a:r>
              <a:rPr lang="en-US" sz="3200" dirty="0">
                <a:solidFill>
                  <a:schemeClr val="accent1">
                    <a:lumMod val="75000"/>
                  </a:schemeClr>
                </a:solidFill>
                <a:latin typeface="Times New Roman" panose="02020603050405020304" pitchFamily="18" charset="0"/>
                <a:cs typeface="Times New Roman" panose="02020603050405020304" pitchFamily="18" charset="0"/>
              </a:rPr>
              <a:t>subject </a:t>
            </a:r>
            <a:r>
              <a:rPr lang="en-US" sz="3200" dirty="0" smtClean="0">
                <a:solidFill>
                  <a:schemeClr val="accent1">
                    <a:lumMod val="75000"/>
                  </a:schemeClr>
                </a:solidFill>
                <a:latin typeface="Times New Roman" panose="02020603050405020304" pitchFamily="18" charset="0"/>
                <a:cs typeface="Times New Roman" panose="02020603050405020304" pitchFamily="18" charset="0"/>
              </a:rPr>
              <a:t>position in </a:t>
            </a:r>
            <a:r>
              <a:rPr lang="en-US" sz="3200" dirty="0">
                <a:solidFill>
                  <a:schemeClr val="accent1">
                    <a:lumMod val="75000"/>
                  </a:schemeClr>
                </a:solidFill>
                <a:latin typeface="Times New Roman" panose="02020603050405020304" pitchFamily="18" charset="0"/>
                <a:cs typeface="Times New Roman" panose="02020603050405020304" pitchFamily="18" charset="0"/>
              </a:rPr>
              <a:t>SOV </a:t>
            </a:r>
            <a:r>
              <a:rPr lang="en-US" sz="3200" dirty="0" smtClean="0">
                <a:solidFill>
                  <a:schemeClr val="accent1">
                    <a:lumMod val="75000"/>
                  </a:schemeClr>
                </a:solidFill>
                <a:latin typeface="Times New Roman" panose="02020603050405020304" pitchFamily="18" charset="0"/>
                <a:cs typeface="Times New Roman" panose="02020603050405020304" pitchFamily="18" charset="0"/>
              </a:rPr>
              <a:t>clause </a:t>
            </a:r>
            <a:r>
              <a:rPr lang="en-US" sz="3200" dirty="0">
                <a:solidFill>
                  <a:schemeClr val="accent1">
                    <a:lumMod val="75000"/>
                  </a:schemeClr>
                </a:solidFill>
                <a:latin typeface="Times New Roman" panose="02020603050405020304" pitchFamily="18" charset="0"/>
                <a:cs typeface="Times New Roman" panose="02020603050405020304" pitchFamily="18" charset="0"/>
              </a:rPr>
              <a:t>structures</a:t>
            </a:r>
            <a:r>
              <a:rPr lang="en-US" sz="3200" dirty="0" smtClean="0">
                <a:solidFill>
                  <a:schemeClr val="accent1">
                    <a:lumMod val="75000"/>
                  </a:schemeClr>
                </a:solidFill>
                <a:latin typeface="Times New Roman" panose="02020603050405020304" pitchFamily="18" charset="0"/>
                <a:cs typeface="Times New Roman" panose="02020603050405020304" pitchFamily="18" charset="0"/>
              </a:rPr>
              <a:t>)</a:t>
            </a:r>
          </a:p>
          <a:p>
            <a:pPr marL="0" indent="0">
              <a:buNone/>
            </a:pPr>
            <a:endParaRPr lang="en-US" dirty="0" smtClean="0">
              <a:solidFill>
                <a:schemeClr val="accent1">
                  <a:lumMod val="75000"/>
                </a:schemeClr>
              </a:solidFill>
            </a:endParaRPr>
          </a:p>
          <a:p>
            <a:pPr marL="0" indent="0">
              <a:buNone/>
            </a:pPr>
            <a:r>
              <a:rPr lang="en-US" dirty="0">
                <a:latin typeface="Times New Roman" panose="02020603050405020304" pitchFamily="18" charset="0"/>
                <a:cs typeface="Times New Roman" panose="02020603050405020304" pitchFamily="18" charset="0"/>
              </a:rPr>
              <a:t>The canonical </a:t>
            </a:r>
            <a:r>
              <a:rPr lang="en-US" b="1" dirty="0">
                <a:latin typeface="Times New Roman" panose="02020603050405020304" pitchFamily="18" charset="0"/>
                <a:cs typeface="Times New Roman" panose="02020603050405020304" pitchFamily="18" charset="0"/>
              </a:rPr>
              <a:t>expletives </a:t>
            </a:r>
            <a:r>
              <a:rPr lang="en-US" dirty="0">
                <a:latin typeface="Times New Roman" panose="02020603050405020304" pitchFamily="18" charset="0"/>
                <a:cs typeface="Times New Roman" panose="02020603050405020304" pitchFamily="18" charset="0"/>
              </a:rPr>
              <a:t>for an </a:t>
            </a:r>
            <a:r>
              <a:rPr lang="en-US" i="1" dirty="0">
                <a:latin typeface="Times New Roman" panose="02020603050405020304" pitchFamily="18" charset="0"/>
                <a:cs typeface="Times New Roman" panose="02020603050405020304" pitchFamily="18" charset="0"/>
              </a:rPr>
              <a:t>obligatory </a:t>
            </a:r>
            <a:r>
              <a:rPr lang="en-US" dirty="0">
                <a:latin typeface="Times New Roman" panose="02020603050405020304" pitchFamily="18" charset="0"/>
                <a:cs typeface="Times New Roman" panose="02020603050405020304" pitchFamily="18" charset="0"/>
              </a:rPr>
              <a:t>subject position are</a:t>
            </a:r>
          </a:p>
          <a:p>
            <a:pPr marL="0" indent="0">
              <a:buNone/>
            </a:pPr>
            <a:r>
              <a:rPr lang="en-US" dirty="0">
                <a:latin typeface="Times New Roman" panose="02020603050405020304" pitchFamily="18" charset="0"/>
                <a:cs typeface="Times New Roman" panose="02020603050405020304" pitchFamily="18" charset="0"/>
              </a:rPr>
              <a:t>locatives </a:t>
            </a:r>
            <a:r>
              <a:rPr lang="en-US" i="1" dirty="0">
                <a:latin typeface="Times New Roman" panose="02020603050405020304" pitchFamily="18" charset="0"/>
                <a:cs typeface="Times New Roman" panose="02020603050405020304" pitchFamily="18" charset="0"/>
              </a:rPr>
              <a:t>der, there, … </a:t>
            </a:r>
            <a:r>
              <a:rPr lang="en-US" dirty="0">
                <a:latin typeface="Times New Roman" panose="02020603050405020304" pitchFamily="18" charset="0"/>
                <a:cs typeface="Times New Roman" panose="02020603050405020304" pitchFamily="18" charset="0"/>
              </a:rPr>
              <a:t>or </a:t>
            </a:r>
            <a:r>
              <a:rPr lang="en-US" dirty="0" smtClean="0">
                <a:latin typeface="Times New Roman" panose="02020603050405020304" pitchFamily="18" charset="0"/>
                <a:cs typeface="Times New Roman" panose="02020603050405020304" pitchFamily="18" charset="0"/>
              </a:rPr>
              <a:t>3</a:t>
            </a:r>
            <a:r>
              <a:rPr lang="en-US" baseline="30000" dirty="0" smtClean="0">
                <a:latin typeface="Times New Roman" panose="02020603050405020304" pitchFamily="18" charset="0"/>
                <a:cs typeface="Times New Roman" panose="02020603050405020304" pitchFamily="18" charset="0"/>
              </a:rPr>
              <a:t>rd</a:t>
            </a:r>
            <a:r>
              <a:rPr lang="en-US" dirty="0" smtClean="0">
                <a:latin typeface="Times New Roman" panose="02020603050405020304" pitchFamily="18" charset="0"/>
                <a:cs typeface="Times New Roman" panose="02020603050405020304" pitchFamily="18" charset="0"/>
              </a:rPr>
              <a:t> sg. neuter </a:t>
            </a:r>
            <a:r>
              <a:rPr lang="en-US" dirty="0">
                <a:latin typeface="Times New Roman" panose="02020603050405020304" pitchFamily="18" charset="0"/>
                <a:cs typeface="Times New Roman" panose="02020603050405020304" pitchFamily="18" charset="0"/>
              </a:rPr>
              <a:t>pronouns </a:t>
            </a:r>
            <a:r>
              <a:rPr lang="en-US" i="1" dirty="0" err="1">
                <a:latin typeface="Times New Roman" panose="02020603050405020304" pitchFamily="18" charset="0"/>
                <a:cs typeface="Times New Roman" panose="02020603050405020304" pitchFamily="18" charset="0"/>
              </a:rPr>
              <a:t>det</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il</a:t>
            </a:r>
            <a:r>
              <a:rPr lang="en-US" i="1" dirty="0">
                <a:latin typeface="Times New Roman" panose="02020603050405020304" pitchFamily="18" charset="0"/>
                <a:cs typeface="Times New Roman" panose="02020603050405020304" pitchFamily="18" charset="0"/>
              </a:rPr>
              <a:t>, </a:t>
            </a:r>
            <a:r>
              <a:rPr lang="is-IS" i="1" dirty="0" err="1" smtClean="0">
                <a:latin typeface="Times New Roman" panose="02020603050405020304" pitchFamily="18" charset="0"/>
                <a:cs typeface="Times New Roman" panose="02020603050405020304" pitchFamily="18" charset="0"/>
              </a:rPr>
              <a:t>þ</a:t>
            </a:r>
            <a:r>
              <a:rPr lang="en-US" i="1" dirty="0" err="1" smtClean="0">
                <a:latin typeface="Times New Roman" panose="02020603050405020304" pitchFamily="18" charset="0"/>
                <a:cs typeface="Times New Roman" panose="02020603050405020304" pitchFamily="18" charset="0"/>
              </a:rPr>
              <a:t>að</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en-US" i="1" dirty="0" smtClean="0">
                <a:latin typeface="Times New Roman" panose="02020603050405020304" pitchFamily="18" charset="0"/>
                <a:cs typeface="Times New Roman" panose="02020603050405020304" pitchFamily="18" charset="0"/>
              </a:rPr>
              <a:t>.</a:t>
            </a:r>
          </a:p>
          <a:p>
            <a:pPr marL="0" indent="0">
              <a:buNone/>
            </a:pPr>
            <a:r>
              <a:rPr lang="en-US" dirty="0" smtClean="0">
                <a:latin typeface="Times New Roman" panose="02020603050405020304" pitchFamily="18" charset="0"/>
                <a:cs typeface="Times New Roman" panose="02020603050405020304" pitchFamily="18" charset="0"/>
              </a:rPr>
              <a:t>(but see </a:t>
            </a:r>
            <a:r>
              <a:rPr lang="en-US" dirty="0" err="1" smtClean="0">
                <a:latin typeface="Times New Roman" panose="02020603050405020304" pitchFamily="18" charset="0"/>
                <a:cs typeface="Times New Roman" panose="02020603050405020304" pitchFamily="18" charset="0"/>
              </a:rPr>
              <a:t>Börjars</a:t>
            </a:r>
            <a:r>
              <a:rPr lang="en-US" dirty="0" smtClean="0">
                <a:latin typeface="Times New Roman" panose="02020603050405020304" pitchFamily="18" charset="0"/>
                <a:cs typeface="Times New Roman" panose="02020603050405020304" pitchFamily="18" charset="0"/>
              </a:rPr>
              <a:t> &amp; Vincent 2005 for arguments that the expletive is a homophonous default form w/o features)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3028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object 20"/>
          <p:cNvSpPr/>
          <p:nvPr/>
        </p:nvSpPr>
        <p:spPr>
          <a:xfrm>
            <a:off x="1703511" y="506944"/>
            <a:ext cx="1286510" cy="432434"/>
          </a:xfrm>
          <a:custGeom>
            <a:avLst/>
            <a:gdLst/>
            <a:ahLst/>
            <a:cxnLst/>
            <a:rect l="l" t="t" r="r" b="b"/>
            <a:pathLst>
              <a:path w="1286510" h="432434">
                <a:moveTo>
                  <a:pt x="0" y="72010"/>
                </a:moveTo>
                <a:lnTo>
                  <a:pt x="12243" y="31829"/>
                </a:lnTo>
                <a:lnTo>
                  <a:pt x="43799" y="5735"/>
                </a:lnTo>
                <a:lnTo>
                  <a:pt x="1213945" y="0"/>
                </a:lnTo>
                <a:lnTo>
                  <a:pt x="1228424" y="1456"/>
                </a:lnTo>
                <a:lnTo>
                  <a:pt x="1264772" y="21000"/>
                </a:lnTo>
                <a:lnTo>
                  <a:pt x="1284444" y="57268"/>
                </a:lnTo>
                <a:lnTo>
                  <a:pt x="1285955" y="360037"/>
                </a:lnTo>
                <a:lnTo>
                  <a:pt x="1284498" y="374517"/>
                </a:lnTo>
                <a:lnTo>
                  <a:pt x="1264954" y="410865"/>
                </a:lnTo>
                <a:lnTo>
                  <a:pt x="1228687" y="430537"/>
                </a:lnTo>
                <a:lnTo>
                  <a:pt x="72010" y="432048"/>
                </a:lnTo>
                <a:lnTo>
                  <a:pt x="57530" y="430591"/>
                </a:lnTo>
                <a:lnTo>
                  <a:pt x="21182" y="411047"/>
                </a:lnTo>
                <a:lnTo>
                  <a:pt x="1510" y="374780"/>
                </a:lnTo>
                <a:lnTo>
                  <a:pt x="0" y="72010"/>
                </a:lnTo>
                <a:close/>
              </a:path>
            </a:pathLst>
          </a:custGeom>
          <a:solidFill>
            <a:schemeClr val="accent5">
              <a:lumMod val="20000"/>
              <a:lumOff val="80000"/>
            </a:schemeClr>
          </a:solidFill>
          <a:ln w="25400">
            <a:solidFill>
              <a:srgbClr val="385D8A"/>
            </a:solidFill>
          </a:ln>
        </p:spPr>
        <p:txBody>
          <a:bodyPr wrap="square" lIns="0" tIns="0" rIns="0" bIns="0" rtlCol="0"/>
          <a:lstStyle/>
          <a:p>
            <a:endParaRPr/>
          </a:p>
        </p:txBody>
      </p:sp>
      <p:sp>
        <p:nvSpPr>
          <p:cNvPr id="2" name="object 2"/>
          <p:cNvSpPr/>
          <p:nvPr/>
        </p:nvSpPr>
        <p:spPr>
          <a:xfrm>
            <a:off x="1853698" y="583058"/>
            <a:ext cx="287532" cy="147960"/>
          </a:xfrm>
          <a:prstGeom prst="rect">
            <a:avLst/>
          </a:prstGeom>
          <a:blipFill>
            <a:blip r:embed="rId3" cstate="print"/>
            <a:stretch>
              <a:fillRect/>
            </a:stretch>
          </a:blipFill>
        </p:spPr>
        <p:txBody>
          <a:bodyPr wrap="square" lIns="0" tIns="0" rIns="0" bIns="0" rtlCol="0"/>
          <a:lstStyle/>
          <a:p>
            <a:endParaRPr/>
          </a:p>
        </p:txBody>
      </p:sp>
      <p:sp>
        <p:nvSpPr>
          <p:cNvPr id="3" name="object 3"/>
          <p:cNvSpPr txBox="1"/>
          <p:nvPr/>
        </p:nvSpPr>
        <p:spPr>
          <a:xfrm>
            <a:off x="2152245" y="546976"/>
            <a:ext cx="748665" cy="369332"/>
          </a:xfrm>
          <a:prstGeom prst="rect">
            <a:avLst/>
          </a:prstGeom>
        </p:spPr>
        <p:txBody>
          <a:bodyPr vert="horz" wrap="square" lIns="0" tIns="0" rIns="0" bIns="0" rtlCol="0">
            <a:spAutoFit/>
          </a:bodyPr>
          <a:lstStyle/>
          <a:p>
            <a:pPr marL="12700"/>
            <a:r>
              <a:rPr sz="2400" spc="-5" dirty="0">
                <a:solidFill>
                  <a:srgbClr val="0000CC"/>
                </a:solidFill>
                <a:latin typeface="Calibri"/>
                <a:cs typeface="Calibri"/>
              </a:rPr>
              <a:t>Filli</a:t>
            </a:r>
            <a:r>
              <a:rPr sz="2400" dirty="0">
                <a:solidFill>
                  <a:srgbClr val="0000CC"/>
                </a:solidFill>
                <a:latin typeface="Calibri"/>
                <a:cs typeface="Calibri"/>
              </a:rPr>
              <a:t>n</a:t>
            </a:r>
            <a:r>
              <a:rPr sz="2400" spc="-15" dirty="0">
                <a:solidFill>
                  <a:srgbClr val="0000CC"/>
                </a:solidFill>
                <a:latin typeface="Calibri"/>
                <a:cs typeface="Calibri"/>
              </a:rPr>
              <a:t>g</a:t>
            </a:r>
            <a:endParaRPr sz="2400">
              <a:latin typeface="Calibri"/>
              <a:cs typeface="Calibri"/>
            </a:endParaRPr>
          </a:p>
        </p:txBody>
      </p:sp>
      <p:sp>
        <p:nvSpPr>
          <p:cNvPr id="4" name="object 4"/>
          <p:cNvSpPr/>
          <p:nvPr/>
        </p:nvSpPr>
        <p:spPr>
          <a:xfrm>
            <a:off x="3886200" y="584200"/>
            <a:ext cx="1041400" cy="254000"/>
          </a:xfrm>
          <a:prstGeom prst="rect">
            <a:avLst/>
          </a:prstGeom>
          <a:blipFill>
            <a:blip r:embed="rId4" cstate="print"/>
            <a:stretch>
              <a:fillRect/>
            </a:stretch>
          </a:blipFill>
        </p:spPr>
        <p:txBody>
          <a:bodyPr wrap="square" lIns="0" tIns="0" rIns="0" bIns="0" rtlCol="0"/>
          <a:lstStyle/>
          <a:p>
            <a:endParaRPr/>
          </a:p>
        </p:txBody>
      </p:sp>
      <p:sp>
        <p:nvSpPr>
          <p:cNvPr id="5" name="object 5"/>
          <p:cNvSpPr/>
          <p:nvPr/>
        </p:nvSpPr>
        <p:spPr>
          <a:xfrm>
            <a:off x="3877312" y="583902"/>
            <a:ext cx="1023375" cy="223291"/>
          </a:xfrm>
          <a:prstGeom prst="rect">
            <a:avLst/>
          </a:prstGeom>
          <a:blipFill>
            <a:blip r:embed="rId5" cstate="print"/>
            <a:stretch>
              <a:fillRect/>
            </a:stretch>
          </a:blipFill>
        </p:spPr>
        <p:txBody>
          <a:bodyPr wrap="square" lIns="0" tIns="0" rIns="0" bIns="0" rtlCol="0"/>
          <a:lstStyle/>
          <a:p>
            <a:endParaRPr/>
          </a:p>
        </p:txBody>
      </p:sp>
      <p:sp>
        <p:nvSpPr>
          <p:cNvPr id="6" name="object 6"/>
          <p:cNvSpPr txBox="1"/>
          <p:nvPr/>
        </p:nvSpPr>
        <p:spPr>
          <a:xfrm>
            <a:off x="3079750" y="546976"/>
            <a:ext cx="5872480" cy="892552"/>
          </a:xfrm>
          <a:prstGeom prst="rect">
            <a:avLst/>
          </a:prstGeom>
        </p:spPr>
        <p:txBody>
          <a:bodyPr vert="horz" wrap="square" lIns="0" tIns="0" rIns="0" bIns="0" rtlCol="0">
            <a:spAutoFit/>
          </a:bodyPr>
          <a:lstStyle/>
          <a:p>
            <a:pPr marL="12700">
              <a:tabLst>
                <a:tab pos="1894839" algn="l"/>
              </a:tabLst>
            </a:pPr>
            <a:r>
              <a:rPr sz="2400" spc="-5" dirty="0">
                <a:solidFill>
                  <a:srgbClr val="0000CC"/>
                </a:solidFill>
                <a:latin typeface="Calibri"/>
                <a:cs typeface="Calibri"/>
              </a:rPr>
              <a:t>i</a:t>
            </a:r>
            <a:r>
              <a:rPr sz="2400" dirty="0">
                <a:solidFill>
                  <a:srgbClr val="0000CC"/>
                </a:solidFill>
                <a:latin typeface="Calibri"/>
                <a:cs typeface="Calibri"/>
              </a:rPr>
              <a:t>n</a:t>
            </a:r>
            <a:r>
              <a:rPr sz="2400" spc="-10" dirty="0">
                <a:solidFill>
                  <a:srgbClr val="0000CC"/>
                </a:solidFill>
                <a:latin typeface="Calibri"/>
                <a:cs typeface="Calibri"/>
              </a:rPr>
              <a:t> </a:t>
            </a:r>
            <a:r>
              <a:rPr sz="2400" spc="-5" dirty="0">
                <a:solidFill>
                  <a:srgbClr val="0000CC"/>
                </a:solidFill>
                <a:latin typeface="Calibri"/>
                <a:cs typeface="Calibri"/>
              </a:rPr>
              <a:t>t</a:t>
            </a:r>
            <a:r>
              <a:rPr sz="2400" dirty="0">
                <a:solidFill>
                  <a:srgbClr val="0000CC"/>
                </a:solidFill>
                <a:latin typeface="Calibri"/>
                <a:cs typeface="Calibri"/>
              </a:rPr>
              <a:t>h</a:t>
            </a:r>
            <a:r>
              <a:rPr sz="2400" spc="-15" dirty="0">
                <a:solidFill>
                  <a:srgbClr val="0000CC"/>
                </a:solidFill>
                <a:latin typeface="Calibri"/>
                <a:cs typeface="Calibri"/>
              </a:rPr>
              <a:t>e</a:t>
            </a:r>
            <a:r>
              <a:rPr sz="2400" dirty="0">
                <a:solidFill>
                  <a:srgbClr val="0000CC"/>
                </a:solidFill>
                <a:latin typeface="Calibri"/>
                <a:cs typeface="Calibri"/>
              </a:rPr>
              <a:t>	</a:t>
            </a:r>
            <a:r>
              <a:rPr sz="2400" spc="-5" dirty="0">
                <a:solidFill>
                  <a:srgbClr val="0000CC"/>
                </a:solidFill>
                <a:latin typeface="Calibri"/>
                <a:cs typeface="Calibri"/>
              </a:rPr>
              <a:t>o</a:t>
            </a:r>
            <a:r>
              <a:rPr sz="2400" dirty="0">
                <a:solidFill>
                  <a:srgbClr val="0000CC"/>
                </a:solidFill>
                <a:latin typeface="Calibri"/>
                <a:cs typeface="Calibri"/>
              </a:rPr>
              <a:t>f a</a:t>
            </a:r>
            <a:r>
              <a:rPr sz="2400" spc="-5" dirty="0">
                <a:solidFill>
                  <a:srgbClr val="0000CC"/>
                </a:solidFill>
                <a:latin typeface="Calibri"/>
                <a:cs typeface="Calibri"/>
              </a:rPr>
              <a:t> s</a:t>
            </a:r>
            <a:r>
              <a:rPr sz="2400" dirty="0">
                <a:solidFill>
                  <a:srgbClr val="0000CC"/>
                </a:solidFill>
                <a:latin typeface="Calibri"/>
                <a:cs typeface="Calibri"/>
              </a:rPr>
              <a:t>ub</a:t>
            </a:r>
            <a:r>
              <a:rPr sz="2400" spc="-15" dirty="0">
                <a:solidFill>
                  <a:srgbClr val="0000CC"/>
                </a:solidFill>
                <a:latin typeface="Calibri"/>
                <a:cs typeface="Calibri"/>
              </a:rPr>
              <a:t>j</a:t>
            </a:r>
            <a:r>
              <a:rPr sz="2400" spc="-10" dirty="0">
                <a:solidFill>
                  <a:srgbClr val="0000CC"/>
                </a:solidFill>
                <a:latin typeface="Calibri"/>
                <a:cs typeface="Calibri"/>
              </a:rPr>
              <a:t>e</a:t>
            </a:r>
            <a:r>
              <a:rPr sz="2400" spc="-20" dirty="0">
                <a:solidFill>
                  <a:srgbClr val="0000CC"/>
                </a:solidFill>
                <a:latin typeface="Calibri"/>
                <a:cs typeface="Calibri"/>
              </a:rPr>
              <a:t>c</a:t>
            </a:r>
            <a:r>
              <a:rPr sz="2400" spc="-10" dirty="0">
                <a:solidFill>
                  <a:srgbClr val="0000CC"/>
                </a:solidFill>
                <a:latin typeface="Calibri"/>
                <a:cs typeface="Calibri"/>
              </a:rPr>
              <a:t>t </a:t>
            </a:r>
            <a:r>
              <a:rPr sz="2400" spc="-15" dirty="0">
                <a:solidFill>
                  <a:srgbClr val="0000CC"/>
                </a:solidFill>
                <a:latin typeface="Calibri"/>
                <a:cs typeface="Calibri"/>
              </a:rPr>
              <a:t>a</a:t>
            </a:r>
            <a:r>
              <a:rPr sz="2400" spc="-40" dirty="0">
                <a:solidFill>
                  <a:srgbClr val="0000CC"/>
                </a:solidFill>
                <a:latin typeface="Calibri"/>
                <a:cs typeface="Calibri"/>
              </a:rPr>
              <a:t>r</a:t>
            </a:r>
            <a:r>
              <a:rPr sz="2400" spc="-25" dirty="0">
                <a:solidFill>
                  <a:srgbClr val="0000CC"/>
                </a:solidFill>
                <a:latin typeface="Calibri"/>
                <a:cs typeface="Calibri"/>
              </a:rPr>
              <a:t>g</a:t>
            </a:r>
            <a:r>
              <a:rPr sz="2400" dirty="0">
                <a:solidFill>
                  <a:srgbClr val="0000CC"/>
                </a:solidFill>
                <a:latin typeface="Calibri"/>
                <a:cs typeface="Calibri"/>
              </a:rPr>
              <a:t>u</a:t>
            </a:r>
            <a:r>
              <a:rPr sz="2400" spc="-25" dirty="0">
                <a:solidFill>
                  <a:srgbClr val="0000CC"/>
                </a:solidFill>
                <a:latin typeface="Calibri"/>
                <a:cs typeface="Calibri"/>
              </a:rPr>
              <a:t>m</a:t>
            </a:r>
            <a:r>
              <a:rPr sz="2400" spc="-10" dirty="0">
                <a:solidFill>
                  <a:srgbClr val="0000CC"/>
                </a:solidFill>
                <a:latin typeface="Calibri"/>
                <a:cs typeface="Calibri"/>
              </a:rPr>
              <a:t>e</a:t>
            </a:r>
            <a:r>
              <a:rPr sz="2400" spc="-20" dirty="0">
                <a:solidFill>
                  <a:srgbClr val="0000CC"/>
                </a:solidFill>
                <a:latin typeface="Calibri"/>
                <a:cs typeface="Calibri"/>
              </a:rPr>
              <a:t>n</a:t>
            </a:r>
            <a:r>
              <a:rPr sz="2400" spc="-10" dirty="0">
                <a:solidFill>
                  <a:srgbClr val="0000CC"/>
                </a:solidFill>
                <a:latin typeface="Calibri"/>
                <a:cs typeface="Calibri"/>
              </a:rPr>
              <a:t>t</a:t>
            </a:r>
            <a:endParaRPr sz="2400" dirty="0">
              <a:latin typeface="Calibri"/>
              <a:cs typeface="Calibri"/>
            </a:endParaRPr>
          </a:p>
          <a:p>
            <a:pPr marL="314960">
              <a:spcBef>
                <a:spcPts val="1220"/>
              </a:spcBef>
            </a:pPr>
            <a:r>
              <a:rPr sz="2400" b="1" dirty="0">
                <a:solidFill>
                  <a:srgbClr val="0000CC"/>
                </a:solidFill>
                <a:latin typeface="Calibri"/>
                <a:cs typeface="Calibri"/>
              </a:rPr>
              <a:t>E</a:t>
            </a:r>
            <a:r>
              <a:rPr sz="2400" b="1" spc="-5" dirty="0">
                <a:solidFill>
                  <a:srgbClr val="0000CC"/>
                </a:solidFill>
                <a:latin typeface="Calibri"/>
                <a:cs typeface="Calibri"/>
              </a:rPr>
              <a:t>x</a:t>
            </a:r>
            <a:r>
              <a:rPr sz="2400" b="1" spc="-15" dirty="0">
                <a:solidFill>
                  <a:srgbClr val="0000CC"/>
                </a:solidFill>
                <a:latin typeface="Calibri"/>
                <a:cs typeface="Calibri"/>
              </a:rPr>
              <a:t>pl</a:t>
            </a:r>
            <a:r>
              <a:rPr sz="2400" b="1" spc="-10" dirty="0">
                <a:solidFill>
                  <a:srgbClr val="0000CC"/>
                </a:solidFill>
                <a:latin typeface="Calibri"/>
                <a:cs typeface="Calibri"/>
              </a:rPr>
              <a:t>et</a:t>
            </a:r>
            <a:r>
              <a:rPr sz="2400" b="1" spc="-15" dirty="0">
                <a:solidFill>
                  <a:srgbClr val="0000CC"/>
                </a:solidFill>
                <a:latin typeface="Calibri"/>
                <a:cs typeface="Calibri"/>
              </a:rPr>
              <a:t>i</a:t>
            </a:r>
            <a:r>
              <a:rPr sz="2400" b="1" spc="-25" dirty="0">
                <a:solidFill>
                  <a:srgbClr val="0000CC"/>
                </a:solidFill>
                <a:latin typeface="Calibri"/>
                <a:cs typeface="Calibri"/>
              </a:rPr>
              <a:t>v</a:t>
            </a:r>
            <a:r>
              <a:rPr sz="2400" b="1" dirty="0">
                <a:solidFill>
                  <a:srgbClr val="0000CC"/>
                </a:solidFill>
                <a:latin typeface="Calibri"/>
                <a:cs typeface="Calibri"/>
              </a:rPr>
              <a:t>e </a:t>
            </a:r>
            <a:r>
              <a:rPr sz="2400" spc="-5" dirty="0">
                <a:latin typeface="Calibri"/>
                <a:cs typeface="Calibri"/>
              </a:rPr>
              <a:t>i</a:t>
            </a:r>
            <a:r>
              <a:rPr sz="2400" dirty="0">
                <a:latin typeface="Calibri"/>
                <a:cs typeface="Calibri"/>
              </a:rPr>
              <a:t>n</a:t>
            </a:r>
            <a:r>
              <a:rPr sz="2400" spc="-5" dirty="0">
                <a:latin typeface="Calibri"/>
                <a:cs typeface="Calibri"/>
              </a:rPr>
              <a:t> </a:t>
            </a:r>
            <a:r>
              <a:rPr sz="2400" dirty="0">
                <a:latin typeface="Calibri"/>
                <a:cs typeface="Calibri"/>
              </a:rPr>
              <a:t>a</a:t>
            </a:r>
            <a:r>
              <a:rPr sz="2400" spc="-10" dirty="0">
                <a:latin typeface="Calibri"/>
                <a:cs typeface="Calibri"/>
              </a:rPr>
              <a:t> </a:t>
            </a:r>
            <a:r>
              <a:rPr sz="2400" i="1" spc="-25" dirty="0">
                <a:latin typeface="Calibri"/>
                <a:cs typeface="Calibri"/>
              </a:rPr>
              <a:t>s</a:t>
            </a:r>
            <a:r>
              <a:rPr sz="2400" i="1" spc="-5" dirty="0">
                <a:latin typeface="Calibri"/>
                <a:cs typeface="Calibri"/>
              </a:rPr>
              <a:t>t</a:t>
            </a:r>
            <a:r>
              <a:rPr sz="2400" i="1" spc="-10" dirty="0">
                <a:latin typeface="Calibri"/>
                <a:cs typeface="Calibri"/>
              </a:rPr>
              <a:t>r</a:t>
            </a:r>
            <a:r>
              <a:rPr sz="2400" i="1" dirty="0">
                <a:latin typeface="Calibri"/>
                <a:cs typeface="Calibri"/>
              </a:rPr>
              <a:t>uc</a:t>
            </a:r>
            <a:r>
              <a:rPr sz="2400" i="1" spc="-15" dirty="0">
                <a:latin typeface="Calibri"/>
                <a:cs typeface="Calibri"/>
              </a:rPr>
              <a:t>t</a:t>
            </a:r>
            <a:r>
              <a:rPr sz="2400" i="1" dirty="0">
                <a:latin typeface="Calibri"/>
                <a:cs typeface="Calibri"/>
              </a:rPr>
              <a:t>u</a:t>
            </a:r>
            <a:r>
              <a:rPr sz="2400" i="1" spc="-10" dirty="0">
                <a:latin typeface="Calibri"/>
                <a:cs typeface="Calibri"/>
              </a:rPr>
              <a:t>r</a:t>
            </a:r>
            <a:r>
              <a:rPr sz="2400" i="1" dirty="0">
                <a:latin typeface="Calibri"/>
                <a:cs typeface="Calibri"/>
              </a:rPr>
              <a:t>ally</a:t>
            </a:r>
            <a:r>
              <a:rPr sz="2400" i="1" spc="-5" dirty="0">
                <a:latin typeface="Calibri"/>
                <a:cs typeface="Calibri"/>
              </a:rPr>
              <a:t> </a:t>
            </a:r>
            <a:r>
              <a:rPr sz="2400" i="1" spc="5" dirty="0">
                <a:latin typeface="Calibri"/>
                <a:cs typeface="Calibri"/>
              </a:rPr>
              <a:t>o</a:t>
            </a:r>
            <a:r>
              <a:rPr sz="2400" i="1" dirty="0">
                <a:latin typeface="Calibri"/>
                <a:cs typeface="Calibri"/>
              </a:rPr>
              <a:t>bliga</a:t>
            </a:r>
            <a:r>
              <a:rPr sz="2400" i="1" spc="-45" dirty="0">
                <a:latin typeface="Calibri"/>
                <a:cs typeface="Calibri"/>
              </a:rPr>
              <a:t>t</a:t>
            </a:r>
            <a:r>
              <a:rPr sz="2400" i="1" spc="5" dirty="0">
                <a:latin typeface="Calibri"/>
                <a:cs typeface="Calibri"/>
              </a:rPr>
              <a:t>o</a:t>
            </a:r>
            <a:r>
              <a:rPr sz="2400" i="1" dirty="0">
                <a:latin typeface="Calibri"/>
                <a:cs typeface="Calibri"/>
              </a:rPr>
              <a:t>ry</a:t>
            </a:r>
            <a:r>
              <a:rPr sz="2400" i="1" spc="-10" dirty="0">
                <a:latin typeface="Calibri"/>
                <a:cs typeface="Calibri"/>
              </a:rPr>
              <a:t> </a:t>
            </a:r>
            <a:r>
              <a:rPr sz="2400" dirty="0">
                <a:latin typeface="Calibri"/>
                <a:cs typeface="Calibri"/>
              </a:rPr>
              <a:t>p</a:t>
            </a:r>
            <a:r>
              <a:rPr sz="2400" spc="-5" dirty="0">
                <a:latin typeface="Calibri"/>
                <a:cs typeface="Calibri"/>
              </a:rPr>
              <a:t>osi</a:t>
            </a:r>
            <a:r>
              <a:rPr sz="2400" spc="-15" dirty="0">
                <a:latin typeface="Calibri"/>
                <a:cs typeface="Calibri"/>
              </a:rPr>
              <a:t>t</a:t>
            </a:r>
            <a:r>
              <a:rPr sz="2400" spc="-5" dirty="0">
                <a:latin typeface="Calibri"/>
                <a:cs typeface="Calibri"/>
              </a:rPr>
              <a:t>io</a:t>
            </a:r>
            <a:r>
              <a:rPr sz="2400" dirty="0">
                <a:latin typeface="Calibri"/>
                <a:cs typeface="Calibri"/>
              </a:rPr>
              <a:t>n</a:t>
            </a:r>
          </a:p>
        </p:txBody>
      </p:sp>
      <p:sp>
        <p:nvSpPr>
          <p:cNvPr id="7" name="object 7"/>
          <p:cNvSpPr txBox="1"/>
          <p:nvPr/>
        </p:nvSpPr>
        <p:spPr>
          <a:xfrm>
            <a:off x="1888912" y="3454838"/>
            <a:ext cx="7556500" cy="1669688"/>
          </a:xfrm>
          <a:prstGeom prst="rect">
            <a:avLst/>
          </a:prstGeom>
        </p:spPr>
        <p:txBody>
          <a:bodyPr vert="horz" wrap="square" lIns="0" tIns="0" rIns="0" bIns="0" rtlCol="0">
            <a:spAutoFit/>
          </a:bodyPr>
          <a:lstStyle/>
          <a:p>
            <a:pPr marR="5080" algn="r"/>
            <a:r>
              <a:rPr sz="1600" spc="5" dirty="0">
                <a:latin typeface="Calibri"/>
                <a:cs typeface="Calibri"/>
              </a:rPr>
              <a:t>»</a:t>
            </a:r>
            <a:r>
              <a:rPr sz="1600" spc="-5" dirty="0">
                <a:latin typeface="Calibri"/>
                <a:cs typeface="Calibri"/>
              </a:rPr>
              <a:t>i</a:t>
            </a:r>
            <a:r>
              <a:rPr sz="1600" dirty="0">
                <a:latin typeface="Calibri"/>
                <a:cs typeface="Calibri"/>
              </a:rPr>
              <a:t>l</a:t>
            </a:r>
            <a:r>
              <a:rPr sz="1600" spc="-5" dirty="0">
                <a:latin typeface="Calibri"/>
                <a:cs typeface="Calibri"/>
              </a:rPr>
              <a:t> </a:t>
            </a:r>
            <a:r>
              <a:rPr sz="1600" dirty="0">
                <a:latin typeface="Calibri"/>
                <a:cs typeface="Calibri"/>
              </a:rPr>
              <a:t>a</a:t>
            </a:r>
            <a:r>
              <a:rPr sz="1600" spc="-5" dirty="0">
                <a:latin typeface="Calibri"/>
                <a:cs typeface="Calibri"/>
              </a:rPr>
              <a:t> </a:t>
            </a:r>
            <a:r>
              <a:rPr sz="1600" spc="-15" dirty="0">
                <a:latin typeface="Calibri"/>
                <a:cs typeface="Calibri"/>
              </a:rPr>
              <a:t>é</a:t>
            </a:r>
            <a:r>
              <a:rPr sz="1600" spc="-25" dirty="0">
                <a:latin typeface="Calibri"/>
                <a:cs typeface="Calibri"/>
              </a:rPr>
              <a:t>t</a:t>
            </a:r>
            <a:r>
              <a:rPr sz="1600" spc="-10" dirty="0">
                <a:latin typeface="Calibri"/>
                <a:cs typeface="Calibri"/>
              </a:rPr>
              <a:t>é</a:t>
            </a:r>
            <a:r>
              <a:rPr sz="1600" dirty="0">
                <a:latin typeface="Calibri"/>
                <a:cs typeface="Calibri"/>
              </a:rPr>
              <a:t> </a:t>
            </a:r>
            <a:r>
              <a:rPr sz="1600" spc="-5" dirty="0">
                <a:latin typeface="Calibri"/>
                <a:cs typeface="Calibri"/>
              </a:rPr>
              <a:t>dis</a:t>
            </a:r>
            <a:r>
              <a:rPr sz="1600" spc="-15" dirty="0">
                <a:latin typeface="Calibri"/>
                <a:cs typeface="Calibri"/>
              </a:rPr>
              <a:t>c</a:t>
            </a:r>
            <a:r>
              <a:rPr sz="1600" spc="-5" dirty="0">
                <a:latin typeface="Calibri"/>
                <a:cs typeface="Calibri"/>
              </a:rPr>
              <a:t>u</a:t>
            </a:r>
            <a:r>
              <a:rPr sz="1600" spc="-25" dirty="0">
                <a:latin typeface="Calibri"/>
                <a:cs typeface="Calibri"/>
              </a:rPr>
              <a:t>t</a:t>
            </a:r>
            <a:r>
              <a:rPr sz="1600" spc="-10" dirty="0">
                <a:latin typeface="Calibri"/>
                <a:cs typeface="Calibri"/>
              </a:rPr>
              <a:t>é</a:t>
            </a:r>
            <a:r>
              <a:rPr sz="1600" spc="5" dirty="0">
                <a:latin typeface="Calibri"/>
                <a:cs typeface="Calibri"/>
              </a:rPr>
              <a:t> </a:t>
            </a:r>
            <a:r>
              <a:rPr sz="1600" spc="-15" dirty="0">
                <a:latin typeface="Calibri"/>
                <a:cs typeface="Calibri"/>
              </a:rPr>
              <a:t>d</a:t>
            </a:r>
            <a:r>
              <a:rPr sz="1600" spc="-10" dirty="0">
                <a:latin typeface="Calibri"/>
                <a:cs typeface="Calibri"/>
              </a:rPr>
              <a:t>e</a:t>
            </a:r>
            <a:r>
              <a:rPr sz="1600" dirty="0">
                <a:latin typeface="Calibri"/>
                <a:cs typeface="Calibri"/>
              </a:rPr>
              <a:t>«</a:t>
            </a:r>
          </a:p>
          <a:p>
            <a:pPr marL="241300" indent="-228600">
              <a:spcBef>
                <a:spcPts val="580"/>
              </a:spcBef>
              <a:buFont typeface="Calibri"/>
              <a:buAutoNum type="alphaLcPeriod" startAt="3"/>
              <a:tabLst>
                <a:tab pos="241300" algn="l"/>
              </a:tabLst>
            </a:pPr>
            <a:r>
              <a:rPr sz="2000" b="1" spc="-10" dirty="0">
                <a:solidFill>
                  <a:srgbClr val="0000CC"/>
                </a:solidFill>
                <a:latin typeface="Calibri"/>
                <a:cs typeface="Calibri"/>
              </a:rPr>
              <a:t>Il </a:t>
            </a:r>
            <a:r>
              <a:rPr sz="2000" dirty="0">
                <a:latin typeface="Calibri"/>
                <a:cs typeface="Calibri"/>
              </a:rPr>
              <a:t>a </a:t>
            </a:r>
            <a:r>
              <a:rPr sz="2000" spc="-20" dirty="0">
                <a:latin typeface="Calibri"/>
                <a:cs typeface="Calibri"/>
              </a:rPr>
              <a:t>é</a:t>
            </a:r>
            <a:r>
              <a:rPr sz="2000" spc="-25" dirty="0">
                <a:latin typeface="Calibri"/>
                <a:cs typeface="Calibri"/>
              </a:rPr>
              <a:t>t</a:t>
            </a:r>
            <a:r>
              <a:rPr sz="2000" spc="-10" dirty="0">
                <a:latin typeface="Calibri"/>
                <a:cs typeface="Calibri"/>
              </a:rPr>
              <a:t>é</a:t>
            </a:r>
            <a:r>
              <a:rPr sz="2000" dirty="0">
                <a:latin typeface="Calibri"/>
                <a:cs typeface="Calibri"/>
              </a:rPr>
              <a:t> </a:t>
            </a:r>
            <a:r>
              <a:rPr sz="2000" spc="-5" dirty="0">
                <a:latin typeface="Calibri"/>
                <a:cs typeface="Calibri"/>
              </a:rPr>
              <a:t>d</a:t>
            </a:r>
            <a:r>
              <a:rPr sz="2000" dirty="0">
                <a:latin typeface="Calibri"/>
                <a:cs typeface="Calibri"/>
              </a:rPr>
              <a:t>i</a:t>
            </a:r>
            <a:r>
              <a:rPr sz="2000" spc="5" dirty="0">
                <a:latin typeface="Calibri"/>
                <a:cs typeface="Calibri"/>
              </a:rPr>
              <a:t>s</a:t>
            </a:r>
            <a:r>
              <a:rPr sz="2000" spc="-10" dirty="0">
                <a:latin typeface="Calibri"/>
                <a:cs typeface="Calibri"/>
              </a:rPr>
              <a:t>c</a:t>
            </a:r>
            <a:r>
              <a:rPr sz="2000" spc="-5" dirty="0">
                <a:latin typeface="Calibri"/>
                <a:cs typeface="Calibri"/>
              </a:rPr>
              <a:t>u</a:t>
            </a:r>
            <a:r>
              <a:rPr sz="2000" spc="-15" dirty="0">
                <a:latin typeface="Calibri"/>
                <a:cs typeface="Calibri"/>
              </a:rPr>
              <a:t>t</a:t>
            </a:r>
            <a:r>
              <a:rPr sz="2000" spc="-10" dirty="0">
                <a:latin typeface="Calibri"/>
                <a:cs typeface="Calibri"/>
              </a:rPr>
              <a:t>é</a:t>
            </a:r>
            <a:r>
              <a:rPr sz="2000" dirty="0">
                <a:latin typeface="Calibri"/>
                <a:cs typeface="Calibri"/>
              </a:rPr>
              <a:t> </a:t>
            </a:r>
            <a:r>
              <a:rPr sz="2000" spc="-20" dirty="0">
                <a:latin typeface="Calibri"/>
                <a:cs typeface="Calibri"/>
              </a:rPr>
              <a:t>d</a:t>
            </a:r>
            <a:r>
              <a:rPr sz="2000" spc="-10" dirty="0">
                <a:latin typeface="Calibri"/>
                <a:cs typeface="Calibri"/>
              </a:rPr>
              <a:t>e</a:t>
            </a:r>
            <a:r>
              <a:rPr sz="2000" dirty="0">
                <a:latin typeface="Calibri"/>
                <a:cs typeface="Calibri"/>
              </a:rPr>
              <a:t> l</a:t>
            </a:r>
            <a:r>
              <a:rPr sz="2000" spc="-10" dirty="0">
                <a:latin typeface="Calibri"/>
                <a:cs typeface="Calibri"/>
              </a:rPr>
              <a:t>'</a:t>
            </a:r>
            <a:r>
              <a:rPr sz="2000" dirty="0">
                <a:latin typeface="Calibri"/>
                <a:cs typeface="Calibri"/>
              </a:rPr>
              <a:t>a</a:t>
            </a:r>
            <a:r>
              <a:rPr sz="2000" spc="-5" dirty="0">
                <a:latin typeface="Calibri"/>
                <a:cs typeface="Calibri"/>
              </a:rPr>
              <a:t>djon</a:t>
            </a:r>
            <a:r>
              <a:rPr sz="2000" dirty="0">
                <a:latin typeface="Calibri"/>
                <a:cs typeface="Calibri"/>
              </a:rPr>
              <a:t>c</a:t>
            </a:r>
            <a:r>
              <a:rPr sz="2000" spc="-5" dirty="0">
                <a:latin typeface="Calibri"/>
                <a:cs typeface="Calibri"/>
              </a:rPr>
              <a:t>t</a:t>
            </a:r>
            <a:r>
              <a:rPr sz="2000" dirty="0">
                <a:latin typeface="Calibri"/>
                <a:cs typeface="Calibri"/>
              </a:rPr>
              <a:t>i</a:t>
            </a:r>
            <a:r>
              <a:rPr sz="2000" spc="-5" dirty="0">
                <a:latin typeface="Calibri"/>
                <a:cs typeface="Calibri"/>
              </a:rPr>
              <a:t>o</a:t>
            </a:r>
            <a:r>
              <a:rPr sz="2000" dirty="0">
                <a:latin typeface="Calibri"/>
                <a:cs typeface="Calibri"/>
              </a:rPr>
              <a:t>n</a:t>
            </a:r>
            <a:r>
              <a:rPr sz="2000" spc="-5" dirty="0">
                <a:latin typeface="Calibri"/>
                <a:cs typeface="Calibri"/>
              </a:rPr>
              <a:t> </a:t>
            </a:r>
            <a:r>
              <a:rPr sz="2000" spc="-20" dirty="0">
                <a:latin typeface="Calibri"/>
                <a:cs typeface="Calibri"/>
              </a:rPr>
              <a:t>d</a:t>
            </a:r>
            <a:r>
              <a:rPr sz="2000" spc="-10" dirty="0">
                <a:latin typeface="Calibri"/>
                <a:cs typeface="Calibri"/>
              </a:rPr>
              <a:t>e</a:t>
            </a:r>
            <a:r>
              <a:rPr sz="2000" dirty="0">
                <a:latin typeface="Calibri"/>
                <a:cs typeface="Calibri"/>
              </a:rPr>
              <a:t>s </a:t>
            </a:r>
            <a:r>
              <a:rPr sz="2000" spc="-5" dirty="0">
                <a:latin typeface="Calibri"/>
                <a:cs typeface="Calibri"/>
              </a:rPr>
              <a:t>p</a:t>
            </a:r>
            <a:r>
              <a:rPr sz="2000" dirty="0">
                <a:latin typeface="Calibri"/>
                <a:cs typeface="Calibri"/>
              </a:rPr>
              <a:t>a</a:t>
            </a:r>
            <a:r>
              <a:rPr sz="2000" spc="-50" dirty="0">
                <a:latin typeface="Calibri"/>
                <a:cs typeface="Calibri"/>
              </a:rPr>
              <a:t>r</a:t>
            </a:r>
            <a:r>
              <a:rPr sz="2000" dirty="0">
                <a:latin typeface="Calibri"/>
                <a:cs typeface="Calibri"/>
              </a:rPr>
              <a:t>a</a:t>
            </a:r>
            <a:r>
              <a:rPr sz="2000" spc="-20" dirty="0">
                <a:latin typeface="Calibri"/>
                <a:cs typeface="Calibri"/>
              </a:rPr>
              <a:t>mè</a:t>
            </a:r>
            <a:r>
              <a:rPr sz="2000" spc="-5" dirty="0">
                <a:latin typeface="Calibri"/>
                <a:cs typeface="Calibri"/>
              </a:rPr>
              <a:t>t</a:t>
            </a:r>
            <a:r>
              <a:rPr sz="2000" spc="-35" dirty="0">
                <a:latin typeface="Calibri"/>
                <a:cs typeface="Calibri"/>
              </a:rPr>
              <a:t>r</a:t>
            </a:r>
            <a:r>
              <a:rPr sz="2000" spc="-10" dirty="0">
                <a:latin typeface="Calibri"/>
                <a:cs typeface="Calibri"/>
              </a:rPr>
              <a:t>e</a:t>
            </a:r>
            <a:r>
              <a:rPr sz="2000" dirty="0">
                <a:latin typeface="Calibri"/>
                <a:cs typeface="Calibri"/>
              </a:rPr>
              <a:t>s à la li</a:t>
            </a:r>
            <a:r>
              <a:rPr sz="2000" spc="-20" dirty="0">
                <a:latin typeface="Calibri"/>
                <a:cs typeface="Calibri"/>
              </a:rPr>
              <a:t>s</a:t>
            </a:r>
            <a:r>
              <a:rPr sz="2000" spc="-30" dirty="0">
                <a:latin typeface="Calibri"/>
                <a:cs typeface="Calibri"/>
              </a:rPr>
              <a:t>t</a:t>
            </a:r>
            <a:r>
              <a:rPr sz="2000" spc="-5" dirty="0">
                <a:latin typeface="Calibri"/>
                <a:cs typeface="Calibri"/>
              </a:rPr>
              <a:t>e</a:t>
            </a:r>
            <a:r>
              <a:rPr sz="2000" dirty="0">
                <a:latin typeface="Calibri"/>
                <a:cs typeface="Calibri"/>
              </a:rPr>
              <a:t>.</a:t>
            </a:r>
          </a:p>
          <a:p>
            <a:pPr marL="266700" indent="-254000">
              <a:spcBef>
                <a:spcPts val="300"/>
              </a:spcBef>
              <a:buFont typeface="Calibri"/>
              <a:buAutoNum type="alphaLcPeriod" startAt="3"/>
              <a:tabLst>
                <a:tab pos="266700" algn="l"/>
              </a:tabLst>
            </a:pPr>
            <a:r>
              <a:rPr sz="2000" b="1" spc="-10" dirty="0">
                <a:solidFill>
                  <a:srgbClr val="0000CC"/>
                </a:solidFill>
                <a:latin typeface="Calibri"/>
                <a:cs typeface="Calibri"/>
              </a:rPr>
              <a:t>Il </a:t>
            </a:r>
            <a:r>
              <a:rPr sz="2000" dirty="0">
                <a:latin typeface="Calibri"/>
                <a:cs typeface="Calibri"/>
              </a:rPr>
              <a:t>a </a:t>
            </a:r>
            <a:r>
              <a:rPr sz="2000" spc="-20" dirty="0">
                <a:latin typeface="Calibri"/>
                <a:cs typeface="Calibri"/>
              </a:rPr>
              <a:t>é</a:t>
            </a:r>
            <a:r>
              <a:rPr sz="2000" spc="-25" dirty="0">
                <a:latin typeface="Calibri"/>
                <a:cs typeface="Calibri"/>
              </a:rPr>
              <a:t>t</a:t>
            </a:r>
            <a:r>
              <a:rPr sz="2000" spc="-10" dirty="0">
                <a:latin typeface="Calibri"/>
                <a:cs typeface="Calibri"/>
              </a:rPr>
              <a:t>é</a:t>
            </a:r>
            <a:r>
              <a:rPr sz="2000" dirty="0">
                <a:latin typeface="Calibri"/>
                <a:cs typeface="Calibri"/>
              </a:rPr>
              <a:t> </a:t>
            </a:r>
            <a:r>
              <a:rPr sz="2000" spc="-5" dirty="0">
                <a:latin typeface="Calibri"/>
                <a:cs typeface="Calibri"/>
              </a:rPr>
              <a:t>p</a:t>
            </a:r>
            <a:r>
              <a:rPr sz="2000" spc="-30" dirty="0">
                <a:latin typeface="Calibri"/>
                <a:cs typeface="Calibri"/>
              </a:rPr>
              <a:t>r</a:t>
            </a:r>
            <a:r>
              <a:rPr sz="2000" spc="-5" dirty="0">
                <a:latin typeface="Calibri"/>
                <a:cs typeface="Calibri"/>
              </a:rPr>
              <a:t>o</a:t>
            </a:r>
            <a:r>
              <a:rPr sz="2000" spc="-10" dirty="0">
                <a:latin typeface="Calibri"/>
                <a:cs typeface="Calibri"/>
              </a:rPr>
              <a:t>cé</a:t>
            </a:r>
            <a:r>
              <a:rPr sz="2000" spc="-20" dirty="0">
                <a:latin typeface="Calibri"/>
                <a:cs typeface="Calibri"/>
              </a:rPr>
              <a:t>d</a:t>
            </a:r>
            <a:r>
              <a:rPr sz="2000" spc="-10" dirty="0">
                <a:latin typeface="Calibri"/>
                <a:cs typeface="Calibri"/>
              </a:rPr>
              <a:t>é</a:t>
            </a:r>
            <a:r>
              <a:rPr sz="2000" dirty="0">
                <a:latin typeface="Calibri"/>
                <a:cs typeface="Calibri"/>
              </a:rPr>
              <a:t> à </a:t>
            </a:r>
            <a:r>
              <a:rPr sz="2000" spc="-5" dirty="0">
                <a:latin typeface="Calibri"/>
                <a:cs typeface="Calibri"/>
              </a:rPr>
              <a:t>un</a:t>
            </a:r>
            <a:r>
              <a:rPr sz="2000" dirty="0">
                <a:latin typeface="Calibri"/>
                <a:cs typeface="Calibri"/>
              </a:rPr>
              <a:t>e </a:t>
            </a:r>
            <a:r>
              <a:rPr sz="2000" spc="-25" dirty="0">
                <a:latin typeface="Calibri"/>
                <a:cs typeface="Calibri"/>
              </a:rPr>
              <a:t>c</a:t>
            </a:r>
            <a:r>
              <a:rPr sz="2000" spc="-5" dirty="0">
                <a:latin typeface="Calibri"/>
                <a:cs typeface="Calibri"/>
              </a:rPr>
              <a:t>o</a:t>
            </a:r>
            <a:r>
              <a:rPr sz="2000" spc="-20" dirty="0">
                <a:latin typeface="Calibri"/>
                <a:cs typeface="Calibri"/>
              </a:rPr>
              <a:t>m</a:t>
            </a:r>
            <a:r>
              <a:rPr sz="2000" spc="-5" dirty="0">
                <a:latin typeface="Calibri"/>
                <a:cs typeface="Calibri"/>
              </a:rPr>
              <a:t>p</a:t>
            </a:r>
            <a:r>
              <a:rPr sz="2000" dirty="0">
                <a:latin typeface="Calibri"/>
                <a:cs typeface="Calibri"/>
              </a:rPr>
              <a:t>a</a:t>
            </a:r>
            <a:r>
              <a:rPr sz="2000" spc="-50" dirty="0">
                <a:latin typeface="Calibri"/>
                <a:cs typeface="Calibri"/>
              </a:rPr>
              <a:t>r</a:t>
            </a:r>
            <a:r>
              <a:rPr sz="2000" dirty="0">
                <a:latin typeface="Calibri"/>
                <a:cs typeface="Calibri"/>
              </a:rPr>
              <a:t>ai</a:t>
            </a:r>
            <a:r>
              <a:rPr sz="2000" spc="5" dirty="0">
                <a:latin typeface="Calibri"/>
                <a:cs typeface="Calibri"/>
              </a:rPr>
              <a:t>s</a:t>
            </a:r>
            <a:r>
              <a:rPr sz="2000" spc="-5" dirty="0">
                <a:latin typeface="Calibri"/>
                <a:cs typeface="Calibri"/>
              </a:rPr>
              <a:t>o</a:t>
            </a:r>
            <a:r>
              <a:rPr sz="2000" dirty="0">
                <a:latin typeface="Calibri"/>
                <a:cs typeface="Calibri"/>
              </a:rPr>
              <a:t>n</a:t>
            </a:r>
            <a:r>
              <a:rPr sz="2000" spc="-5" dirty="0">
                <a:latin typeface="Calibri"/>
                <a:cs typeface="Calibri"/>
              </a:rPr>
              <a:t> </a:t>
            </a:r>
            <a:r>
              <a:rPr sz="2000" spc="-20" dirty="0">
                <a:latin typeface="Calibri"/>
                <a:cs typeface="Calibri"/>
              </a:rPr>
              <a:t>d</a:t>
            </a:r>
            <a:r>
              <a:rPr sz="2000" spc="-10" dirty="0">
                <a:latin typeface="Calibri"/>
                <a:cs typeface="Calibri"/>
              </a:rPr>
              <a:t>e</a:t>
            </a:r>
            <a:r>
              <a:rPr sz="2000" dirty="0">
                <a:latin typeface="Calibri"/>
                <a:cs typeface="Calibri"/>
              </a:rPr>
              <a:t>s </a:t>
            </a:r>
            <a:r>
              <a:rPr sz="2000" spc="-35" dirty="0">
                <a:latin typeface="Calibri"/>
                <a:cs typeface="Calibri"/>
              </a:rPr>
              <a:t>r</a:t>
            </a:r>
            <a:r>
              <a:rPr sz="2000" spc="-10" dirty="0">
                <a:latin typeface="Calibri"/>
                <a:cs typeface="Calibri"/>
              </a:rPr>
              <a:t>è</a:t>
            </a:r>
            <a:r>
              <a:rPr sz="2000" spc="-15" dirty="0">
                <a:latin typeface="Calibri"/>
                <a:cs typeface="Calibri"/>
              </a:rPr>
              <a:t>g</a:t>
            </a:r>
            <a:r>
              <a:rPr sz="2000" dirty="0">
                <a:latin typeface="Calibri"/>
                <a:cs typeface="Calibri"/>
              </a:rPr>
              <a:t>l</a:t>
            </a:r>
            <a:r>
              <a:rPr sz="2000" spc="-10" dirty="0">
                <a:latin typeface="Calibri"/>
                <a:cs typeface="Calibri"/>
              </a:rPr>
              <a:t>e</a:t>
            </a:r>
            <a:r>
              <a:rPr sz="2000" dirty="0">
                <a:latin typeface="Calibri"/>
                <a:cs typeface="Calibri"/>
              </a:rPr>
              <a:t>s</a:t>
            </a:r>
          </a:p>
          <a:p>
            <a:pPr marL="260350" indent="-247650">
              <a:spcBef>
                <a:spcPts val="300"/>
              </a:spcBef>
              <a:buFont typeface="Calibri"/>
              <a:buAutoNum type="alphaLcPeriod" startAt="3"/>
              <a:tabLst>
                <a:tab pos="260350" algn="l"/>
              </a:tabLst>
            </a:pPr>
            <a:r>
              <a:rPr sz="2000" b="1" spc="-10" dirty="0">
                <a:solidFill>
                  <a:srgbClr val="0000CC"/>
                </a:solidFill>
                <a:latin typeface="Calibri"/>
                <a:cs typeface="Calibri"/>
              </a:rPr>
              <a:t>Il </a:t>
            </a:r>
            <a:r>
              <a:rPr sz="2000" dirty="0">
                <a:latin typeface="Calibri"/>
                <a:cs typeface="Calibri"/>
              </a:rPr>
              <a:t>a </a:t>
            </a:r>
            <a:r>
              <a:rPr sz="2000" spc="-20" dirty="0">
                <a:latin typeface="Calibri"/>
                <a:cs typeface="Calibri"/>
              </a:rPr>
              <a:t>d</a:t>
            </a:r>
            <a:r>
              <a:rPr sz="2000" spc="-10" dirty="0">
                <a:latin typeface="Calibri"/>
                <a:cs typeface="Calibri"/>
              </a:rPr>
              <a:t>é</a:t>
            </a:r>
            <a:r>
              <a:rPr sz="2000" spc="-5" dirty="0">
                <a:latin typeface="Calibri"/>
                <a:cs typeface="Calibri"/>
              </a:rPr>
              <a:t>j</a:t>
            </a:r>
            <a:r>
              <a:rPr sz="2000" dirty="0">
                <a:latin typeface="Calibri"/>
                <a:cs typeface="Calibri"/>
              </a:rPr>
              <a:t>à </a:t>
            </a:r>
            <a:r>
              <a:rPr sz="2000" spc="-20" dirty="0">
                <a:latin typeface="Calibri"/>
                <a:cs typeface="Calibri"/>
              </a:rPr>
              <a:t>é</a:t>
            </a:r>
            <a:r>
              <a:rPr sz="2000" spc="-25" dirty="0">
                <a:latin typeface="Calibri"/>
                <a:cs typeface="Calibri"/>
              </a:rPr>
              <a:t>t</a:t>
            </a:r>
            <a:r>
              <a:rPr sz="2000" spc="-10" dirty="0">
                <a:latin typeface="Calibri"/>
                <a:cs typeface="Calibri"/>
              </a:rPr>
              <a:t>é</a:t>
            </a:r>
            <a:r>
              <a:rPr sz="2000" dirty="0">
                <a:latin typeface="Calibri"/>
                <a:cs typeface="Calibri"/>
              </a:rPr>
              <a:t> </a:t>
            </a:r>
            <a:r>
              <a:rPr sz="2000" spc="-35" dirty="0">
                <a:latin typeface="Calibri"/>
                <a:cs typeface="Calibri"/>
              </a:rPr>
              <a:t>r</a:t>
            </a:r>
            <a:r>
              <a:rPr sz="2000" spc="-10" dirty="0">
                <a:latin typeface="Calibri"/>
                <a:cs typeface="Calibri"/>
              </a:rPr>
              <a:t>é</a:t>
            </a:r>
            <a:r>
              <a:rPr sz="2000" spc="-5" dirty="0">
                <a:latin typeface="Calibri"/>
                <a:cs typeface="Calibri"/>
              </a:rPr>
              <a:t>pond</a:t>
            </a:r>
            <a:r>
              <a:rPr sz="2000" dirty="0">
                <a:latin typeface="Calibri"/>
                <a:cs typeface="Calibri"/>
              </a:rPr>
              <a:t>u</a:t>
            </a:r>
            <a:r>
              <a:rPr sz="2000" spc="-5" dirty="0">
                <a:latin typeface="Calibri"/>
                <a:cs typeface="Calibri"/>
              </a:rPr>
              <a:t> </a:t>
            </a:r>
            <a:r>
              <a:rPr sz="2000" dirty="0">
                <a:latin typeface="Calibri"/>
                <a:cs typeface="Calibri"/>
              </a:rPr>
              <a:t>à </a:t>
            </a:r>
            <a:r>
              <a:rPr sz="2000" spc="-10" dirty="0">
                <a:latin typeface="Calibri"/>
                <a:cs typeface="Calibri"/>
              </a:rPr>
              <a:t>ce</a:t>
            </a:r>
            <a:r>
              <a:rPr sz="2000" dirty="0">
                <a:latin typeface="Calibri"/>
                <a:cs typeface="Calibri"/>
              </a:rPr>
              <a:t>s </a:t>
            </a:r>
            <a:r>
              <a:rPr sz="2000" spc="-5" dirty="0">
                <a:latin typeface="Calibri"/>
                <a:cs typeface="Calibri"/>
              </a:rPr>
              <a:t>qu</a:t>
            </a:r>
            <a:r>
              <a:rPr sz="2000" dirty="0">
                <a:latin typeface="Calibri"/>
                <a:cs typeface="Calibri"/>
              </a:rPr>
              <a:t>e</a:t>
            </a:r>
            <a:r>
              <a:rPr sz="2000" spc="-20" dirty="0">
                <a:latin typeface="Calibri"/>
                <a:cs typeface="Calibri"/>
              </a:rPr>
              <a:t>s</a:t>
            </a:r>
            <a:r>
              <a:rPr sz="2000" spc="-5" dirty="0">
                <a:latin typeface="Calibri"/>
                <a:cs typeface="Calibri"/>
              </a:rPr>
              <a:t>t</a:t>
            </a:r>
            <a:r>
              <a:rPr sz="2000" dirty="0">
                <a:latin typeface="Calibri"/>
                <a:cs typeface="Calibri"/>
              </a:rPr>
              <a:t>i</a:t>
            </a:r>
            <a:r>
              <a:rPr sz="2000" spc="-5" dirty="0">
                <a:latin typeface="Calibri"/>
                <a:cs typeface="Calibri"/>
              </a:rPr>
              <a:t>ons</a:t>
            </a:r>
            <a:endParaRPr sz="2000" dirty="0">
              <a:latin typeface="Calibri"/>
              <a:cs typeface="Calibri"/>
            </a:endParaRPr>
          </a:p>
          <a:p>
            <a:pPr marL="251460" indent="-238760">
              <a:spcBef>
                <a:spcPts val="300"/>
              </a:spcBef>
              <a:buFont typeface="Calibri"/>
              <a:buAutoNum type="alphaLcPeriod" startAt="3"/>
              <a:tabLst>
                <a:tab pos="252095" algn="l"/>
              </a:tabLst>
            </a:pPr>
            <a:r>
              <a:rPr sz="2000" b="1" spc="-10" dirty="0">
                <a:solidFill>
                  <a:srgbClr val="0000CC"/>
                </a:solidFill>
                <a:latin typeface="Calibri"/>
                <a:cs typeface="Calibri"/>
              </a:rPr>
              <a:t>Il </a:t>
            </a:r>
            <a:r>
              <a:rPr sz="2000" spc="5" dirty="0">
                <a:latin typeface="Calibri"/>
                <a:cs typeface="Calibri"/>
              </a:rPr>
              <a:t>s</a:t>
            </a:r>
            <a:r>
              <a:rPr sz="2000" spc="-10" dirty="0">
                <a:latin typeface="Calibri"/>
                <a:cs typeface="Calibri"/>
              </a:rPr>
              <a:t>e</a:t>
            </a:r>
            <a:r>
              <a:rPr sz="2000" spc="-50" dirty="0">
                <a:latin typeface="Calibri"/>
                <a:cs typeface="Calibri"/>
              </a:rPr>
              <a:t>r</a:t>
            </a:r>
            <a:r>
              <a:rPr sz="2000" dirty="0">
                <a:latin typeface="Calibri"/>
                <a:cs typeface="Calibri"/>
              </a:rPr>
              <a:t>a </a:t>
            </a:r>
            <a:r>
              <a:rPr sz="2000" spc="-5" dirty="0">
                <a:latin typeface="Calibri"/>
                <a:cs typeface="Calibri"/>
              </a:rPr>
              <a:t>p</a:t>
            </a:r>
            <a:r>
              <a:rPr sz="2000" dirty="0">
                <a:latin typeface="Calibri"/>
                <a:cs typeface="Calibri"/>
              </a:rPr>
              <a:t>a</a:t>
            </a:r>
            <a:r>
              <a:rPr sz="2000" spc="-10" dirty="0">
                <a:latin typeface="Calibri"/>
                <a:cs typeface="Calibri"/>
              </a:rPr>
              <a:t>r</a:t>
            </a:r>
            <a:r>
              <a:rPr sz="2000" dirty="0">
                <a:latin typeface="Calibri"/>
                <a:cs typeface="Calibri"/>
              </a:rPr>
              <a:t>l</a:t>
            </a:r>
            <a:r>
              <a:rPr sz="2000" spc="-10" dirty="0">
                <a:latin typeface="Calibri"/>
                <a:cs typeface="Calibri"/>
              </a:rPr>
              <a:t>é</a:t>
            </a:r>
            <a:r>
              <a:rPr sz="2000" dirty="0">
                <a:latin typeface="Calibri"/>
                <a:cs typeface="Calibri"/>
              </a:rPr>
              <a:t> </a:t>
            </a:r>
            <a:r>
              <a:rPr sz="2000" spc="-20" dirty="0">
                <a:latin typeface="Calibri"/>
                <a:cs typeface="Calibri"/>
              </a:rPr>
              <a:t>d</a:t>
            </a:r>
            <a:r>
              <a:rPr sz="2000" spc="-10" dirty="0">
                <a:latin typeface="Calibri"/>
                <a:cs typeface="Calibri"/>
              </a:rPr>
              <a:t>e</a:t>
            </a:r>
            <a:r>
              <a:rPr sz="2000" dirty="0">
                <a:latin typeface="Calibri"/>
                <a:cs typeface="Calibri"/>
              </a:rPr>
              <a:t> </a:t>
            </a:r>
            <a:r>
              <a:rPr sz="2000" spc="-35" dirty="0">
                <a:latin typeface="Calibri"/>
                <a:cs typeface="Calibri"/>
              </a:rPr>
              <a:t>v</a:t>
            </a:r>
            <a:r>
              <a:rPr sz="2000" spc="-5" dirty="0">
                <a:latin typeface="Calibri"/>
                <a:cs typeface="Calibri"/>
              </a:rPr>
              <a:t>ou</a:t>
            </a:r>
            <a:r>
              <a:rPr sz="2000" dirty="0">
                <a:latin typeface="Calibri"/>
                <a:cs typeface="Calibri"/>
              </a:rPr>
              <a:t>s </a:t>
            </a:r>
            <a:r>
              <a:rPr sz="2000" spc="-5" dirty="0">
                <a:latin typeface="Calibri"/>
                <a:cs typeface="Calibri"/>
              </a:rPr>
              <a:t>p</a:t>
            </a:r>
            <a:r>
              <a:rPr sz="2000" dirty="0">
                <a:latin typeface="Calibri"/>
                <a:cs typeface="Calibri"/>
              </a:rPr>
              <a:t>a</a:t>
            </a:r>
            <a:r>
              <a:rPr sz="2000" spc="-10" dirty="0">
                <a:latin typeface="Calibri"/>
                <a:cs typeface="Calibri"/>
              </a:rPr>
              <a:t>r</a:t>
            </a:r>
            <a:r>
              <a:rPr sz="2000" dirty="0">
                <a:latin typeface="Calibri"/>
                <a:cs typeface="Calibri"/>
              </a:rPr>
              <a:t> </a:t>
            </a:r>
            <a:r>
              <a:rPr sz="2000" spc="-25" dirty="0">
                <a:latin typeface="Calibri"/>
                <a:cs typeface="Calibri"/>
              </a:rPr>
              <a:t>t</a:t>
            </a:r>
            <a:r>
              <a:rPr sz="2000" spc="-5" dirty="0">
                <a:latin typeface="Calibri"/>
                <a:cs typeface="Calibri"/>
              </a:rPr>
              <a:t>ou</a:t>
            </a:r>
            <a:r>
              <a:rPr sz="2000" dirty="0">
                <a:latin typeface="Calibri"/>
                <a:cs typeface="Calibri"/>
              </a:rPr>
              <a:t>t l</a:t>
            </a:r>
            <a:r>
              <a:rPr sz="2000" spc="-10" dirty="0">
                <a:latin typeface="Calibri"/>
                <a:cs typeface="Calibri"/>
              </a:rPr>
              <a:t>e</a:t>
            </a:r>
            <a:r>
              <a:rPr sz="2000" dirty="0">
                <a:latin typeface="Calibri"/>
                <a:cs typeface="Calibri"/>
              </a:rPr>
              <a:t> </a:t>
            </a:r>
            <a:r>
              <a:rPr sz="2000" spc="-20" dirty="0">
                <a:latin typeface="Calibri"/>
                <a:cs typeface="Calibri"/>
              </a:rPr>
              <a:t>m</a:t>
            </a:r>
            <a:r>
              <a:rPr sz="2000" spc="-5" dirty="0">
                <a:latin typeface="Calibri"/>
                <a:cs typeface="Calibri"/>
              </a:rPr>
              <a:t>onde</a:t>
            </a:r>
            <a:endParaRPr sz="2000" dirty="0">
              <a:latin typeface="Calibri"/>
              <a:cs typeface="Calibri"/>
            </a:endParaRPr>
          </a:p>
        </p:txBody>
      </p:sp>
      <p:sp>
        <p:nvSpPr>
          <p:cNvPr id="8" name="object 8"/>
          <p:cNvSpPr txBox="1"/>
          <p:nvPr/>
        </p:nvSpPr>
        <p:spPr>
          <a:xfrm>
            <a:off x="9578570" y="3496425"/>
            <a:ext cx="939165" cy="246221"/>
          </a:xfrm>
          <a:prstGeom prst="rect">
            <a:avLst/>
          </a:prstGeom>
        </p:spPr>
        <p:txBody>
          <a:bodyPr vert="horz" wrap="square" lIns="0" tIns="0" rIns="0" bIns="0" rtlCol="0">
            <a:spAutoFit/>
          </a:bodyPr>
          <a:lstStyle/>
          <a:p>
            <a:pPr marL="12700"/>
            <a:r>
              <a:rPr sz="1600" dirty="0">
                <a:latin typeface="Calibri"/>
                <a:cs typeface="Calibri"/>
              </a:rPr>
              <a:t>18</a:t>
            </a:r>
            <a:r>
              <a:rPr sz="1600" spc="-5" dirty="0">
                <a:latin typeface="Calibri"/>
                <a:cs typeface="Calibri"/>
              </a:rPr>
              <a:t>.</a:t>
            </a:r>
            <a:r>
              <a:rPr sz="1600" spc="-10" dirty="0">
                <a:latin typeface="Calibri"/>
                <a:cs typeface="Calibri"/>
              </a:rPr>
              <a:t>800</a:t>
            </a:r>
            <a:r>
              <a:rPr sz="1600" dirty="0">
                <a:latin typeface="Calibri"/>
                <a:cs typeface="Calibri"/>
              </a:rPr>
              <a:t> </a:t>
            </a:r>
            <a:r>
              <a:rPr sz="1600" spc="-5" dirty="0">
                <a:latin typeface="Calibri"/>
                <a:cs typeface="Calibri"/>
              </a:rPr>
              <a:t>hi</a:t>
            </a:r>
            <a:r>
              <a:rPr sz="1600" dirty="0">
                <a:latin typeface="Calibri"/>
                <a:cs typeface="Calibri"/>
              </a:rPr>
              <a:t>ts</a:t>
            </a:r>
            <a:endParaRPr sz="1600">
              <a:latin typeface="Calibri"/>
              <a:cs typeface="Calibri"/>
            </a:endParaRPr>
          </a:p>
        </p:txBody>
      </p:sp>
      <p:sp>
        <p:nvSpPr>
          <p:cNvPr id="9" name="object 9"/>
          <p:cNvSpPr txBox="1"/>
          <p:nvPr/>
        </p:nvSpPr>
        <p:spPr>
          <a:xfrm>
            <a:off x="1909357" y="5311001"/>
            <a:ext cx="3190875" cy="615553"/>
          </a:xfrm>
          <a:prstGeom prst="rect">
            <a:avLst/>
          </a:prstGeom>
        </p:spPr>
        <p:txBody>
          <a:bodyPr vert="horz" wrap="square" lIns="0" tIns="0" rIns="0" bIns="0" rtlCol="0">
            <a:spAutoFit/>
          </a:bodyPr>
          <a:lstStyle/>
          <a:p>
            <a:pPr marL="12700" marR="5080"/>
            <a:r>
              <a:rPr sz="2000" spc="-135" dirty="0">
                <a:latin typeface="Calibri"/>
                <a:cs typeface="Calibri"/>
              </a:rPr>
              <a:t>f</a:t>
            </a:r>
            <a:r>
              <a:rPr sz="2000" spc="-5" dirty="0">
                <a:latin typeface="Calibri"/>
                <a:cs typeface="Calibri"/>
              </a:rPr>
              <a:t>.</a:t>
            </a:r>
            <a:r>
              <a:rPr sz="2000" b="1" dirty="0">
                <a:solidFill>
                  <a:srgbClr val="C00000"/>
                </a:solidFill>
                <a:latin typeface="Calibri"/>
                <a:cs typeface="Calibri"/>
              </a:rPr>
              <a:t>*</a:t>
            </a:r>
            <a:r>
              <a:rPr sz="2000" spc="-95" dirty="0">
                <a:latin typeface="Calibri"/>
                <a:cs typeface="Calibri"/>
              </a:rPr>
              <a:t>W</a:t>
            </a:r>
            <a:r>
              <a:rPr sz="2000" spc="-5" dirty="0">
                <a:latin typeface="Calibri"/>
                <a:cs typeface="Calibri"/>
              </a:rPr>
              <a:t>a</a:t>
            </a:r>
            <a:r>
              <a:rPr sz="2000" dirty="0">
                <a:latin typeface="Calibri"/>
                <a:cs typeface="Calibri"/>
              </a:rPr>
              <a:t>s </a:t>
            </a:r>
            <a:r>
              <a:rPr sz="2000" b="1" spc="-20" dirty="0">
                <a:solidFill>
                  <a:srgbClr val="0000CC"/>
                </a:solidFill>
                <a:latin typeface="Calibri"/>
                <a:cs typeface="Calibri"/>
              </a:rPr>
              <a:t>t</a:t>
            </a:r>
            <a:r>
              <a:rPr sz="2000" b="1" dirty="0">
                <a:solidFill>
                  <a:srgbClr val="0000CC"/>
                </a:solidFill>
                <a:latin typeface="Calibri"/>
                <a:cs typeface="Calibri"/>
              </a:rPr>
              <a:t>h</a:t>
            </a:r>
            <a:r>
              <a:rPr sz="2000" b="1" spc="5" dirty="0">
                <a:solidFill>
                  <a:srgbClr val="0000CC"/>
                </a:solidFill>
                <a:latin typeface="Calibri"/>
                <a:cs typeface="Calibri"/>
              </a:rPr>
              <a:t>e</a:t>
            </a:r>
            <a:r>
              <a:rPr sz="2000" b="1" spc="-20" dirty="0">
                <a:solidFill>
                  <a:srgbClr val="0000CC"/>
                </a:solidFill>
                <a:latin typeface="Calibri"/>
                <a:cs typeface="Calibri"/>
              </a:rPr>
              <a:t>r</a:t>
            </a:r>
            <a:r>
              <a:rPr sz="2000" b="1" dirty="0">
                <a:solidFill>
                  <a:srgbClr val="0000CC"/>
                </a:solidFill>
                <a:latin typeface="Calibri"/>
                <a:cs typeface="Calibri"/>
              </a:rPr>
              <a:t>e </a:t>
            </a:r>
            <a:r>
              <a:rPr sz="2000" spc="-30" dirty="0">
                <a:latin typeface="Calibri"/>
                <a:cs typeface="Calibri"/>
              </a:rPr>
              <a:t>t</a:t>
            </a:r>
            <a:r>
              <a:rPr sz="2000" spc="-5" dirty="0">
                <a:latin typeface="Calibri"/>
                <a:cs typeface="Calibri"/>
              </a:rPr>
              <a:t>a</a:t>
            </a:r>
            <a:r>
              <a:rPr sz="2000" dirty="0">
                <a:latin typeface="Calibri"/>
                <a:cs typeface="Calibri"/>
              </a:rPr>
              <a:t>l</a:t>
            </a:r>
            <a:r>
              <a:rPr sz="2000" spc="-75" dirty="0">
                <a:latin typeface="Calibri"/>
                <a:cs typeface="Calibri"/>
              </a:rPr>
              <a:t>k</a:t>
            </a:r>
            <a:r>
              <a:rPr sz="2000" spc="-5" dirty="0">
                <a:latin typeface="Calibri"/>
                <a:cs typeface="Calibri"/>
              </a:rPr>
              <a:t>e</a:t>
            </a:r>
            <a:r>
              <a:rPr sz="2000" dirty="0">
                <a:latin typeface="Calibri"/>
                <a:cs typeface="Calibri"/>
              </a:rPr>
              <a:t>d</a:t>
            </a:r>
            <a:r>
              <a:rPr sz="2000" spc="-10" dirty="0">
                <a:latin typeface="Calibri"/>
                <a:cs typeface="Calibri"/>
              </a:rPr>
              <a:t> </a:t>
            </a:r>
            <a:r>
              <a:rPr sz="2000" spc="-15" dirty="0">
                <a:latin typeface="Calibri"/>
                <a:cs typeface="Calibri"/>
              </a:rPr>
              <a:t>t</a:t>
            </a:r>
            <a:r>
              <a:rPr sz="2000" spc="-5" dirty="0">
                <a:latin typeface="Calibri"/>
                <a:cs typeface="Calibri"/>
              </a:rPr>
              <a:t>o</a:t>
            </a:r>
            <a:r>
              <a:rPr sz="2000" dirty="0">
                <a:latin typeface="Calibri"/>
                <a:cs typeface="Calibri"/>
              </a:rPr>
              <a:t>o</a:t>
            </a:r>
            <a:r>
              <a:rPr sz="2000" spc="-10" dirty="0">
                <a:latin typeface="Calibri"/>
                <a:cs typeface="Calibri"/>
              </a:rPr>
              <a:t> </a:t>
            </a:r>
            <a:r>
              <a:rPr sz="2000" spc="-20" dirty="0">
                <a:latin typeface="Calibri"/>
                <a:cs typeface="Calibri"/>
              </a:rPr>
              <a:t>m</a:t>
            </a:r>
            <a:r>
              <a:rPr sz="2000" spc="-5" dirty="0">
                <a:latin typeface="Calibri"/>
                <a:cs typeface="Calibri"/>
              </a:rPr>
              <a:t>u</a:t>
            </a:r>
            <a:r>
              <a:rPr sz="2000" dirty="0">
                <a:latin typeface="Calibri"/>
                <a:cs typeface="Calibri"/>
              </a:rPr>
              <a:t>c</a:t>
            </a:r>
            <a:r>
              <a:rPr sz="2000" spc="-5" dirty="0">
                <a:latin typeface="Calibri"/>
                <a:cs typeface="Calibri"/>
              </a:rPr>
              <a:t>h</a:t>
            </a:r>
            <a:r>
              <a:rPr sz="2000" dirty="0">
                <a:latin typeface="Calibri"/>
                <a:cs typeface="Calibri"/>
              </a:rPr>
              <a:t>? </a:t>
            </a:r>
            <a:r>
              <a:rPr sz="2000" spc="-5" dirty="0">
                <a:latin typeface="Calibri"/>
                <a:cs typeface="Calibri"/>
              </a:rPr>
              <a:t>g.</a:t>
            </a:r>
            <a:r>
              <a:rPr sz="2000" b="1" dirty="0">
                <a:solidFill>
                  <a:srgbClr val="C00000"/>
                </a:solidFill>
                <a:latin typeface="Calibri"/>
                <a:cs typeface="Calibri"/>
              </a:rPr>
              <a:t>*</a:t>
            </a:r>
            <a:r>
              <a:rPr sz="2000" spc="-95" dirty="0">
                <a:latin typeface="Calibri"/>
                <a:cs typeface="Calibri"/>
              </a:rPr>
              <a:t>W</a:t>
            </a:r>
            <a:r>
              <a:rPr sz="2000" spc="-5" dirty="0">
                <a:latin typeface="Calibri"/>
                <a:cs typeface="Calibri"/>
              </a:rPr>
              <a:t>a</a:t>
            </a:r>
            <a:r>
              <a:rPr sz="2000" dirty="0">
                <a:latin typeface="Calibri"/>
                <a:cs typeface="Calibri"/>
              </a:rPr>
              <a:t>s </a:t>
            </a:r>
            <a:r>
              <a:rPr sz="2000" b="1" spc="-10" dirty="0">
                <a:solidFill>
                  <a:srgbClr val="0000CC"/>
                </a:solidFill>
                <a:latin typeface="Calibri"/>
                <a:cs typeface="Calibri"/>
              </a:rPr>
              <a:t>it </a:t>
            </a:r>
            <a:r>
              <a:rPr sz="2000" spc="-30" dirty="0">
                <a:latin typeface="Calibri"/>
                <a:cs typeface="Calibri"/>
              </a:rPr>
              <a:t>t</a:t>
            </a:r>
            <a:r>
              <a:rPr sz="2000" spc="-5" dirty="0">
                <a:latin typeface="Calibri"/>
                <a:cs typeface="Calibri"/>
              </a:rPr>
              <a:t>a</a:t>
            </a:r>
            <a:r>
              <a:rPr sz="2000" dirty="0">
                <a:latin typeface="Calibri"/>
                <a:cs typeface="Calibri"/>
              </a:rPr>
              <a:t>l</a:t>
            </a:r>
            <a:r>
              <a:rPr sz="2000" spc="-75" dirty="0">
                <a:latin typeface="Calibri"/>
                <a:cs typeface="Calibri"/>
              </a:rPr>
              <a:t>k</a:t>
            </a:r>
            <a:r>
              <a:rPr sz="2000" spc="-5" dirty="0">
                <a:latin typeface="Calibri"/>
                <a:cs typeface="Calibri"/>
              </a:rPr>
              <a:t>e</a:t>
            </a:r>
            <a:r>
              <a:rPr sz="2000" dirty="0">
                <a:latin typeface="Calibri"/>
                <a:cs typeface="Calibri"/>
              </a:rPr>
              <a:t>d</a:t>
            </a:r>
            <a:r>
              <a:rPr sz="2000" spc="-10" dirty="0">
                <a:latin typeface="Calibri"/>
                <a:cs typeface="Calibri"/>
              </a:rPr>
              <a:t> </a:t>
            </a:r>
            <a:r>
              <a:rPr sz="2000" spc="-15" dirty="0">
                <a:latin typeface="Calibri"/>
                <a:cs typeface="Calibri"/>
              </a:rPr>
              <a:t>t</a:t>
            </a:r>
            <a:r>
              <a:rPr sz="2000" spc="-5" dirty="0">
                <a:latin typeface="Calibri"/>
                <a:cs typeface="Calibri"/>
              </a:rPr>
              <a:t>o</a:t>
            </a:r>
            <a:r>
              <a:rPr sz="2000" dirty="0">
                <a:latin typeface="Calibri"/>
                <a:cs typeface="Calibri"/>
              </a:rPr>
              <a:t>o</a:t>
            </a:r>
            <a:r>
              <a:rPr sz="2000" spc="-10" dirty="0">
                <a:latin typeface="Calibri"/>
                <a:cs typeface="Calibri"/>
              </a:rPr>
              <a:t> </a:t>
            </a:r>
            <a:r>
              <a:rPr sz="2000" spc="-20" dirty="0">
                <a:latin typeface="Calibri"/>
                <a:cs typeface="Calibri"/>
              </a:rPr>
              <a:t>m</a:t>
            </a:r>
            <a:r>
              <a:rPr sz="2000" spc="-5" dirty="0">
                <a:latin typeface="Calibri"/>
                <a:cs typeface="Calibri"/>
              </a:rPr>
              <a:t>u</a:t>
            </a:r>
            <a:r>
              <a:rPr sz="2000" dirty="0">
                <a:latin typeface="Calibri"/>
                <a:cs typeface="Calibri"/>
              </a:rPr>
              <a:t>ch </a:t>
            </a:r>
            <a:r>
              <a:rPr sz="2000" spc="-195" dirty="0">
                <a:latin typeface="Calibri"/>
                <a:cs typeface="Calibri"/>
              </a:rPr>
              <a:t> </a:t>
            </a:r>
            <a:r>
              <a:rPr sz="2000" dirty="0">
                <a:latin typeface="Calibri"/>
                <a:cs typeface="Calibri"/>
              </a:rPr>
              <a:t>?</a:t>
            </a:r>
            <a:endParaRPr sz="2000">
              <a:latin typeface="Calibri"/>
              <a:cs typeface="Calibri"/>
            </a:endParaRPr>
          </a:p>
        </p:txBody>
      </p:sp>
      <p:sp>
        <p:nvSpPr>
          <p:cNvPr id="11" name="object 11"/>
          <p:cNvSpPr txBox="1"/>
          <p:nvPr/>
        </p:nvSpPr>
        <p:spPr>
          <a:xfrm>
            <a:off x="1817282" y="6219812"/>
            <a:ext cx="7075805" cy="276999"/>
          </a:xfrm>
          <a:prstGeom prst="rect">
            <a:avLst/>
          </a:prstGeom>
        </p:spPr>
        <p:txBody>
          <a:bodyPr vert="horz" wrap="square" lIns="0" tIns="0" rIns="0" bIns="0" rtlCol="0">
            <a:spAutoFit/>
          </a:bodyPr>
          <a:lstStyle/>
          <a:p>
            <a:pPr marL="12700"/>
            <a:r>
              <a:rPr b="1" spc="-5" dirty="0">
                <a:latin typeface="Calibri"/>
                <a:cs typeface="Calibri"/>
              </a:rPr>
              <a:t>Ex</a:t>
            </a:r>
            <a:r>
              <a:rPr b="1" spc="-15" dirty="0">
                <a:latin typeface="Calibri"/>
                <a:cs typeface="Calibri"/>
              </a:rPr>
              <a:t>plan</a:t>
            </a:r>
            <a:r>
              <a:rPr b="1" spc="-30" dirty="0">
                <a:latin typeface="Calibri"/>
                <a:cs typeface="Calibri"/>
              </a:rPr>
              <a:t>a</a:t>
            </a:r>
            <a:r>
              <a:rPr b="1" spc="-10" dirty="0">
                <a:latin typeface="Calibri"/>
                <a:cs typeface="Calibri"/>
              </a:rPr>
              <a:t>t</a:t>
            </a:r>
            <a:r>
              <a:rPr b="1" spc="-15" dirty="0">
                <a:latin typeface="Calibri"/>
                <a:cs typeface="Calibri"/>
              </a:rPr>
              <a:t>ion</a:t>
            </a:r>
            <a:r>
              <a:rPr spc="-5" dirty="0">
                <a:latin typeface="Calibri"/>
                <a:cs typeface="Calibri"/>
              </a:rPr>
              <a:t>:</a:t>
            </a:r>
            <a:r>
              <a:rPr spc="10" dirty="0">
                <a:latin typeface="Calibri"/>
                <a:cs typeface="Calibri"/>
              </a:rPr>
              <a:t> </a:t>
            </a:r>
            <a:r>
              <a:rPr spc="-5" dirty="0">
                <a:latin typeface="Calibri"/>
                <a:cs typeface="Calibri"/>
              </a:rPr>
              <a:t>s</a:t>
            </a:r>
            <a:r>
              <a:rPr spc="-10" dirty="0">
                <a:latin typeface="Calibri"/>
                <a:cs typeface="Calibri"/>
              </a:rPr>
              <a:t>ee</a:t>
            </a:r>
            <a:r>
              <a:rPr spc="10" dirty="0">
                <a:latin typeface="Calibri"/>
                <a:cs typeface="Calibri"/>
              </a:rPr>
              <a:t> </a:t>
            </a:r>
            <a:r>
              <a:rPr dirty="0">
                <a:latin typeface="Calibri"/>
                <a:cs typeface="Calibri"/>
              </a:rPr>
              <a:t>Ha</a:t>
            </a:r>
            <a:r>
              <a:rPr spc="-5" dirty="0">
                <a:latin typeface="Calibri"/>
                <a:cs typeface="Calibri"/>
              </a:rPr>
              <a:t>i</a:t>
            </a:r>
            <a:r>
              <a:rPr dirty="0">
                <a:latin typeface="Calibri"/>
                <a:cs typeface="Calibri"/>
              </a:rPr>
              <a:t>d</a:t>
            </a:r>
            <a:r>
              <a:rPr spc="-5" dirty="0">
                <a:latin typeface="Calibri"/>
                <a:cs typeface="Calibri"/>
              </a:rPr>
              <a:t>e</a:t>
            </a:r>
            <a:r>
              <a:rPr spc="-170" dirty="0">
                <a:latin typeface="Calibri"/>
                <a:cs typeface="Calibri"/>
              </a:rPr>
              <a:t>r</a:t>
            </a:r>
            <a:r>
              <a:rPr spc="-5" dirty="0">
                <a:latin typeface="Calibri"/>
                <a:cs typeface="Calibri"/>
              </a:rPr>
              <a:t>,</a:t>
            </a:r>
            <a:r>
              <a:rPr spc="5" dirty="0">
                <a:latin typeface="Calibri"/>
                <a:cs typeface="Calibri"/>
              </a:rPr>
              <a:t> </a:t>
            </a:r>
            <a:r>
              <a:rPr dirty="0">
                <a:latin typeface="Calibri"/>
                <a:cs typeface="Calibri"/>
              </a:rPr>
              <a:t>H. </a:t>
            </a:r>
            <a:r>
              <a:rPr spc="-10" dirty="0">
                <a:latin typeface="Calibri"/>
                <a:cs typeface="Calibri"/>
              </a:rPr>
              <a:t>2010</a:t>
            </a:r>
            <a:r>
              <a:rPr dirty="0">
                <a:latin typeface="Calibri"/>
                <a:cs typeface="Calibri"/>
              </a:rPr>
              <a:t>. </a:t>
            </a:r>
            <a:r>
              <a:rPr i="1" spc="-5" dirty="0">
                <a:latin typeface="Calibri"/>
                <a:cs typeface="Calibri"/>
              </a:rPr>
              <a:t>Th</a:t>
            </a:r>
            <a:r>
              <a:rPr i="1" spc="-10" dirty="0">
                <a:latin typeface="Calibri"/>
                <a:cs typeface="Calibri"/>
              </a:rPr>
              <a:t>e</a:t>
            </a:r>
            <a:r>
              <a:rPr i="1" spc="5" dirty="0">
                <a:latin typeface="Calibri"/>
                <a:cs typeface="Calibri"/>
              </a:rPr>
              <a:t> </a:t>
            </a:r>
            <a:r>
              <a:rPr i="1" spc="-25" dirty="0">
                <a:latin typeface="Calibri"/>
                <a:cs typeface="Calibri"/>
              </a:rPr>
              <a:t>S</a:t>
            </a:r>
            <a:r>
              <a:rPr i="1" spc="-10" dirty="0">
                <a:latin typeface="Calibri"/>
                <a:cs typeface="Calibri"/>
              </a:rPr>
              <a:t>y</a:t>
            </a:r>
            <a:r>
              <a:rPr i="1" spc="-20" dirty="0">
                <a:latin typeface="Calibri"/>
                <a:cs typeface="Calibri"/>
              </a:rPr>
              <a:t>n</a:t>
            </a:r>
            <a:r>
              <a:rPr i="1" spc="-40" dirty="0">
                <a:latin typeface="Calibri"/>
                <a:cs typeface="Calibri"/>
              </a:rPr>
              <a:t>t</a:t>
            </a:r>
            <a:r>
              <a:rPr i="1" spc="-5" dirty="0">
                <a:latin typeface="Calibri"/>
                <a:cs typeface="Calibri"/>
              </a:rPr>
              <a:t>a</a:t>
            </a:r>
            <a:r>
              <a:rPr i="1" dirty="0">
                <a:latin typeface="Calibri"/>
                <a:cs typeface="Calibri"/>
              </a:rPr>
              <a:t>x of</a:t>
            </a:r>
            <a:r>
              <a:rPr i="1" spc="5" dirty="0">
                <a:latin typeface="Calibri"/>
                <a:cs typeface="Calibri"/>
              </a:rPr>
              <a:t> </a:t>
            </a:r>
            <a:r>
              <a:rPr i="1" spc="-10" dirty="0">
                <a:latin typeface="Calibri"/>
                <a:cs typeface="Calibri"/>
              </a:rPr>
              <a:t>Ge</a:t>
            </a:r>
            <a:r>
              <a:rPr i="1" spc="-15" dirty="0">
                <a:latin typeface="Calibri"/>
                <a:cs typeface="Calibri"/>
              </a:rPr>
              <a:t>r</a:t>
            </a:r>
            <a:r>
              <a:rPr i="1" dirty="0">
                <a:latin typeface="Calibri"/>
                <a:cs typeface="Calibri"/>
              </a:rPr>
              <a:t>m</a:t>
            </a:r>
            <a:r>
              <a:rPr i="1" spc="-5" dirty="0">
                <a:latin typeface="Calibri"/>
                <a:cs typeface="Calibri"/>
              </a:rPr>
              <a:t>an</a:t>
            </a:r>
            <a:r>
              <a:rPr dirty="0">
                <a:latin typeface="Calibri"/>
                <a:cs typeface="Calibri"/>
              </a:rPr>
              <a:t>. Cha</a:t>
            </a:r>
            <a:r>
              <a:rPr spc="-5" dirty="0">
                <a:latin typeface="Calibri"/>
                <a:cs typeface="Calibri"/>
              </a:rPr>
              <a:t>p</a:t>
            </a:r>
            <a:r>
              <a:rPr spc="-35" dirty="0">
                <a:latin typeface="Calibri"/>
                <a:cs typeface="Calibri"/>
              </a:rPr>
              <a:t>t</a:t>
            </a:r>
            <a:r>
              <a:rPr spc="-10" dirty="0">
                <a:latin typeface="Calibri"/>
                <a:cs typeface="Calibri"/>
              </a:rPr>
              <a:t>er</a:t>
            </a:r>
            <a:r>
              <a:rPr dirty="0">
                <a:latin typeface="Calibri"/>
                <a:cs typeface="Calibri"/>
              </a:rPr>
              <a:t> </a:t>
            </a:r>
            <a:r>
              <a:rPr spc="-10" dirty="0">
                <a:latin typeface="Calibri"/>
                <a:cs typeface="Calibri"/>
              </a:rPr>
              <a:t>2</a:t>
            </a:r>
            <a:r>
              <a:rPr spc="-5" dirty="0">
                <a:latin typeface="Calibri"/>
                <a:cs typeface="Calibri"/>
              </a:rPr>
              <a:t>.</a:t>
            </a:r>
            <a:r>
              <a:rPr dirty="0">
                <a:latin typeface="Calibri"/>
                <a:cs typeface="Calibri"/>
              </a:rPr>
              <a:t>4.</a:t>
            </a:r>
          </a:p>
        </p:txBody>
      </p:sp>
      <p:sp>
        <p:nvSpPr>
          <p:cNvPr id="12" name="object 12"/>
          <p:cNvSpPr/>
          <p:nvPr/>
        </p:nvSpPr>
        <p:spPr>
          <a:xfrm>
            <a:off x="1738541" y="1736813"/>
            <a:ext cx="5960922" cy="1512167"/>
          </a:xfrm>
          <a:prstGeom prst="rect">
            <a:avLst/>
          </a:prstGeom>
          <a:blipFill>
            <a:blip r:embed="rId6" cstate="print"/>
            <a:stretch>
              <a:fillRect/>
            </a:stretch>
          </a:blipFill>
        </p:spPr>
        <p:txBody>
          <a:bodyPr wrap="square" lIns="0" tIns="0" rIns="0" bIns="0" rtlCol="0"/>
          <a:lstStyle/>
          <a:p>
            <a:endParaRPr/>
          </a:p>
        </p:txBody>
      </p:sp>
      <p:sp>
        <p:nvSpPr>
          <p:cNvPr id="13" name="object 13"/>
          <p:cNvSpPr txBox="1"/>
          <p:nvPr/>
        </p:nvSpPr>
        <p:spPr>
          <a:xfrm>
            <a:off x="4070639" y="1863488"/>
            <a:ext cx="2187575" cy="276999"/>
          </a:xfrm>
          <a:prstGeom prst="rect">
            <a:avLst/>
          </a:prstGeom>
        </p:spPr>
        <p:txBody>
          <a:bodyPr vert="horz" wrap="square" lIns="0" tIns="0" rIns="0" bIns="0" rtlCol="0">
            <a:spAutoFit/>
          </a:bodyPr>
          <a:lstStyle/>
          <a:p>
            <a:pPr marL="12700"/>
            <a:r>
              <a:rPr u="heavy" spc="-10" dirty="0">
                <a:latin typeface="Calibri"/>
                <a:cs typeface="Calibri"/>
              </a:rPr>
              <a:t>D</a:t>
            </a:r>
            <a:r>
              <a:rPr u="heavy" spc="-15" dirty="0">
                <a:latin typeface="Calibri"/>
                <a:cs typeface="Calibri"/>
              </a:rPr>
              <a:t>e</a:t>
            </a:r>
            <a:r>
              <a:rPr u="heavy" spc="-10" dirty="0">
                <a:latin typeface="Calibri"/>
                <a:cs typeface="Calibri"/>
              </a:rPr>
              <a:t>t</a:t>
            </a:r>
            <a:r>
              <a:rPr dirty="0">
                <a:latin typeface="Calibri"/>
                <a:cs typeface="Calibri"/>
              </a:rPr>
              <a:t> </a:t>
            </a:r>
            <a:r>
              <a:rPr spc="-40" dirty="0">
                <a:latin typeface="Calibri"/>
                <a:cs typeface="Calibri"/>
              </a:rPr>
              <a:t>v</a:t>
            </a:r>
            <a:r>
              <a:rPr spc="-10" dirty="0">
                <a:latin typeface="Calibri"/>
                <a:cs typeface="Calibri"/>
              </a:rPr>
              <a:t>a</a:t>
            </a:r>
            <a:r>
              <a:rPr spc="-15" dirty="0">
                <a:latin typeface="Calibri"/>
                <a:cs typeface="Calibri"/>
              </a:rPr>
              <a:t>r</a:t>
            </a:r>
            <a:r>
              <a:rPr spc="-10" dirty="0">
                <a:latin typeface="Calibri"/>
                <a:cs typeface="Calibri"/>
              </a:rPr>
              <a:t>t</a:t>
            </a:r>
            <a:r>
              <a:rPr dirty="0">
                <a:latin typeface="Calibri"/>
                <a:cs typeface="Calibri"/>
              </a:rPr>
              <a:t> of</a:t>
            </a:r>
            <a:r>
              <a:rPr spc="-25" dirty="0">
                <a:latin typeface="Calibri"/>
                <a:cs typeface="Calibri"/>
              </a:rPr>
              <a:t>t</a:t>
            </a:r>
            <a:r>
              <a:rPr spc="-10" dirty="0">
                <a:latin typeface="Calibri"/>
                <a:cs typeface="Calibri"/>
              </a:rPr>
              <a:t>e</a:t>
            </a:r>
            <a:r>
              <a:rPr spc="10" dirty="0">
                <a:latin typeface="Calibri"/>
                <a:cs typeface="Calibri"/>
              </a:rPr>
              <a:t> </a:t>
            </a:r>
            <a:r>
              <a:rPr spc="-35" dirty="0">
                <a:latin typeface="Calibri"/>
                <a:cs typeface="Calibri"/>
              </a:rPr>
              <a:t>t</a:t>
            </a:r>
            <a:r>
              <a:rPr spc="-5" dirty="0">
                <a:latin typeface="Calibri"/>
                <a:cs typeface="Calibri"/>
              </a:rPr>
              <a:t>el</a:t>
            </a:r>
            <a:r>
              <a:rPr spc="-20" dirty="0">
                <a:latin typeface="Calibri"/>
                <a:cs typeface="Calibri"/>
              </a:rPr>
              <a:t>e</a:t>
            </a:r>
            <a:r>
              <a:rPr spc="-40" dirty="0">
                <a:latin typeface="Calibri"/>
                <a:cs typeface="Calibri"/>
              </a:rPr>
              <a:t>f</a:t>
            </a:r>
            <a:r>
              <a:rPr dirty="0">
                <a:latin typeface="Calibri"/>
                <a:cs typeface="Calibri"/>
              </a:rPr>
              <a:t>o</a:t>
            </a:r>
            <a:r>
              <a:rPr spc="5" dirty="0">
                <a:latin typeface="Calibri"/>
                <a:cs typeface="Calibri"/>
              </a:rPr>
              <a:t>n</a:t>
            </a:r>
            <a:r>
              <a:rPr spc="-5" dirty="0">
                <a:latin typeface="Calibri"/>
                <a:cs typeface="Calibri"/>
              </a:rPr>
              <a:t>e</a:t>
            </a:r>
            <a:r>
              <a:rPr spc="-15" dirty="0">
                <a:latin typeface="Calibri"/>
                <a:cs typeface="Calibri"/>
              </a:rPr>
              <a:t>r</a:t>
            </a:r>
            <a:r>
              <a:rPr spc="-10" dirty="0">
                <a:latin typeface="Calibri"/>
                <a:cs typeface="Calibri"/>
              </a:rPr>
              <a:t>t</a:t>
            </a:r>
            <a:endParaRPr>
              <a:latin typeface="Calibri"/>
              <a:cs typeface="Calibri"/>
            </a:endParaRPr>
          </a:p>
        </p:txBody>
      </p:sp>
      <p:sp>
        <p:nvSpPr>
          <p:cNvPr id="14" name="object 14"/>
          <p:cNvSpPr txBox="1"/>
          <p:nvPr/>
        </p:nvSpPr>
        <p:spPr>
          <a:xfrm>
            <a:off x="4070639" y="2523888"/>
            <a:ext cx="1892935" cy="276999"/>
          </a:xfrm>
          <a:prstGeom prst="rect">
            <a:avLst/>
          </a:prstGeom>
        </p:spPr>
        <p:txBody>
          <a:bodyPr vert="horz" wrap="square" lIns="0" tIns="0" rIns="0" bIns="0" rtlCol="0">
            <a:spAutoFit/>
          </a:bodyPr>
          <a:lstStyle/>
          <a:p>
            <a:pPr marL="12700"/>
            <a:r>
              <a:rPr u="heavy" spc="-10" dirty="0">
                <a:latin typeface="Calibri"/>
                <a:cs typeface="Calibri"/>
              </a:rPr>
              <a:t>D</a:t>
            </a:r>
            <a:r>
              <a:rPr u="heavy" spc="-15" dirty="0">
                <a:latin typeface="Calibri"/>
                <a:cs typeface="Calibri"/>
              </a:rPr>
              <a:t>e</a:t>
            </a:r>
            <a:r>
              <a:rPr u="heavy" spc="-10" dirty="0">
                <a:latin typeface="Calibri"/>
                <a:cs typeface="Calibri"/>
              </a:rPr>
              <a:t>t</a:t>
            </a:r>
            <a:r>
              <a:rPr dirty="0">
                <a:latin typeface="Calibri"/>
                <a:cs typeface="Calibri"/>
              </a:rPr>
              <a:t> </a:t>
            </a:r>
            <a:r>
              <a:rPr spc="-35" dirty="0">
                <a:latin typeface="Calibri"/>
                <a:cs typeface="Calibri"/>
              </a:rPr>
              <a:t>t</a:t>
            </a:r>
            <a:r>
              <a:rPr spc="-5" dirty="0">
                <a:latin typeface="Calibri"/>
                <a:cs typeface="Calibri"/>
              </a:rPr>
              <a:t>el</a:t>
            </a:r>
            <a:r>
              <a:rPr spc="-20" dirty="0">
                <a:latin typeface="Calibri"/>
                <a:cs typeface="Calibri"/>
              </a:rPr>
              <a:t>e</a:t>
            </a:r>
            <a:r>
              <a:rPr spc="-40" dirty="0">
                <a:latin typeface="Calibri"/>
                <a:cs typeface="Calibri"/>
              </a:rPr>
              <a:t>f</a:t>
            </a:r>
            <a:r>
              <a:rPr dirty="0">
                <a:latin typeface="Calibri"/>
                <a:cs typeface="Calibri"/>
              </a:rPr>
              <a:t>o</a:t>
            </a:r>
            <a:r>
              <a:rPr spc="5" dirty="0">
                <a:latin typeface="Calibri"/>
                <a:cs typeface="Calibri"/>
              </a:rPr>
              <a:t>n</a:t>
            </a:r>
            <a:r>
              <a:rPr spc="-5" dirty="0">
                <a:latin typeface="Calibri"/>
                <a:cs typeface="Calibri"/>
              </a:rPr>
              <a:t>e</a:t>
            </a:r>
            <a:r>
              <a:rPr spc="-40" dirty="0">
                <a:latin typeface="Calibri"/>
                <a:cs typeface="Calibri"/>
              </a:rPr>
              <a:t>r</a:t>
            </a:r>
            <a:r>
              <a:rPr spc="-5" dirty="0">
                <a:latin typeface="Calibri"/>
                <a:cs typeface="Calibri"/>
              </a:rPr>
              <a:t>e</a:t>
            </a:r>
            <a:r>
              <a:rPr dirty="0">
                <a:latin typeface="Calibri"/>
                <a:cs typeface="Calibri"/>
              </a:rPr>
              <a:t>s</a:t>
            </a:r>
            <a:r>
              <a:rPr spc="-5" dirty="0">
                <a:latin typeface="Calibri"/>
                <a:cs typeface="Calibri"/>
              </a:rPr>
              <a:t> </a:t>
            </a:r>
            <a:r>
              <a:rPr dirty="0">
                <a:latin typeface="Calibri"/>
                <a:cs typeface="Calibri"/>
              </a:rPr>
              <a:t>of</a:t>
            </a:r>
            <a:r>
              <a:rPr spc="-25" dirty="0">
                <a:latin typeface="Calibri"/>
                <a:cs typeface="Calibri"/>
              </a:rPr>
              <a:t>t</a:t>
            </a:r>
            <a:r>
              <a:rPr spc="-10" dirty="0">
                <a:latin typeface="Calibri"/>
                <a:cs typeface="Calibri"/>
              </a:rPr>
              <a:t>e</a:t>
            </a:r>
            <a:endParaRPr dirty="0">
              <a:latin typeface="Calibri"/>
              <a:cs typeface="Calibri"/>
            </a:endParaRPr>
          </a:p>
        </p:txBody>
      </p:sp>
      <p:sp>
        <p:nvSpPr>
          <p:cNvPr id="16" name="object 16"/>
          <p:cNvSpPr/>
          <p:nvPr/>
        </p:nvSpPr>
        <p:spPr>
          <a:xfrm>
            <a:off x="2904088" y="1838444"/>
            <a:ext cx="288290" cy="360045"/>
          </a:xfrm>
          <a:custGeom>
            <a:avLst/>
            <a:gdLst/>
            <a:ahLst/>
            <a:cxnLst/>
            <a:rect l="l" t="t" r="r" b="b"/>
            <a:pathLst>
              <a:path w="288289" h="360044">
                <a:moveTo>
                  <a:pt x="0" y="48006"/>
                </a:moveTo>
                <a:lnTo>
                  <a:pt x="17395" y="11023"/>
                </a:lnTo>
                <a:lnTo>
                  <a:pt x="240025" y="0"/>
                </a:lnTo>
                <a:lnTo>
                  <a:pt x="254270" y="2148"/>
                </a:lnTo>
                <a:lnTo>
                  <a:pt x="284208" y="29200"/>
                </a:lnTo>
                <a:lnTo>
                  <a:pt x="288032" y="312033"/>
                </a:lnTo>
                <a:lnTo>
                  <a:pt x="285883" y="326278"/>
                </a:lnTo>
                <a:lnTo>
                  <a:pt x="258831" y="356216"/>
                </a:lnTo>
                <a:lnTo>
                  <a:pt x="48006" y="360040"/>
                </a:lnTo>
                <a:lnTo>
                  <a:pt x="33761" y="357891"/>
                </a:lnTo>
                <a:lnTo>
                  <a:pt x="3823" y="330839"/>
                </a:lnTo>
                <a:lnTo>
                  <a:pt x="0" y="48006"/>
                </a:lnTo>
                <a:close/>
              </a:path>
            </a:pathLst>
          </a:custGeom>
          <a:ln w="25400">
            <a:solidFill>
              <a:srgbClr val="385D8A"/>
            </a:solidFill>
          </a:ln>
        </p:spPr>
        <p:txBody>
          <a:bodyPr wrap="square" lIns="0" tIns="0" rIns="0" bIns="0" rtlCol="0"/>
          <a:lstStyle/>
          <a:p>
            <a:endParaRPr/>
          </a:p>
        </p:txBody>
      </p:sp>
      <p:sp>
        <p:nvSpPr>
          <p:cNvPr id="18" name="object 18"/>
          <p:cNvSpPr/>
          <p:nvPr/>
        </p:nvSpPr>
        <p:spPr>
          <a:xfrm>
            <a:off x="3427527" y="2564905"/>
            <a:ext cx="380365" cy="267335"/>
          </a:xfrm>
          <a:custGeom>
            <a:avLst/>
            <a:gdLst/>
            <a:ahLst/>
            <a:cxnLst/>
            <a:rect l="l" t="t" r="r" b="b"/>
            <a:pathLst>
              <a:path w="380364" h="267335">
                <a:moveTo>
                  <a:pt x="379790" y="222264"/>
                </a:moveTo>
                <a:lnTo>
                  <a:pt x="361255" y="258383"/>
                </a:lnTo>
                <a:lnTo>
                  <a:pt x="44453" y="266718"/>
                </a:lnTo>
                <a:lnTo>
                  <a:pt x="30269" y="264407"/>
                </a:lnTo>
                <a:lnTo>
                  <a:pt x="17978" y="257977"/>
                </a:lnTo>
                <a:lnTo>
                  <a:pt x="8334" y="248183"/>
                </a:lnTo>
                <a:lnTo>
                  <a:pt x="2091" y="235780"/>
                </a:lnTo>
                <a:lnTo>
                  <a:pt x="0" y="44453"/>
                </a:lnTo>
                <a:lnTo>
                  <a:pt x="2310" y="30269"/>
                </a:lnTo>
                <a:lnTo>
                  <a:pt x="8740" y="17978"/>
                </a:lnTo>
                <a:lnTo>
                  <a:pt x="18534" y="8334"/>
                </a:lnTo>
                <a:lnTo>
                  <a:pt x="30937" y="2091"/>
                </a:lnTo>
                <a:lnTo>
                  <a:pt x="335336" y="0"/>
                </a:lnTo>
                <a:lnTo>
                  <a:pt x="349520" y="2310"/>
                </a:lnTo>
                <a:lnTo>
                  <a:pt x="361811" y="8740"/>
                </a:lnTo>
                <a:lnTo>
                  <a:pt x="371455" y="18534"/>
                </a:lnTo>
                <a:lnTo>
                  <a:pt x="377698" y="30937"/>
                </a:lnTo>
                <a:lnTo>
                  <a:pt x="379790" y="222264"/>
                </a:lnTo>
                <a:close/>
              </a:path>
            </a:pathLst>
          </a:custGeom>
          <a:ln w="25400">
            <a:solidFill>
              <a:srgbClr val="385D8A"/>
            </a:solidFill>
          </a:ln>
        </p:spPr>
        <p:txBody>
          <a:bodyPr wrap="square" lIns="0" tIns="0" rIns="0" bIns="0" rtlCol="0"/>
          <a:lstStyle/>
          <a:p>
            <a:endParaRPr/>
          </a:p>
        </p:txBody>
      </p:sp>
      <p:sp>
        <p:nvSpPr>
          <p:cNvPr id="21" name="object 21"/>
          <p:cNvSpPr txBox="1"/>
          <p:nvPr/>
        </p:nvSpPr>
        <p:spPr>
          <a:xfrm>
            <a:off x="7973966" y="1978904"/>
            <a:ext cx="2333625" cy="830997"/>
          </a:xfrm>
          <a:prstGeom prst="rect">
            <a:avLst/>
          </a:prstGeom>
        </p:spPr>
        <p:txBody>
          <a:bodyPr vert="horz" wrap="square" lIns="0" tIns="0" rIns="0" bIns="0" rtlCol="0">
            <a:spAutoFit/>
          </a:bodyPr>
          <a:lstStyle/>
          <a:p>
            <a:pPr marL="12700" marR="5080">
              <a:lnSpc>
                <a:spcPct val="99500"/>
              </a:lnSpc>
            </a:pPr>
            <a:r>
              <a:rPr spc="-20" dirty="0">
                <a:latin typeface="Calibri"/>
                <a:cs typeface="Calibri"/>
              </a:rPr>
              <a:t>A</a:t>
            </a:r>
            <a:r>
              <a:rPr spc="-10" dirty="0">
                <a:latin typeface="Calibri"/>
                <a:cs typeface="Calibri"/>
              </a:rPr>
              <a:t>s</a:t>
            </a:r>
            <a:r>
              <a:rPr dirty="0">
                <a:latin typeface="Calibri"/>
                <a:cs typeface="Calibri"/>
              </a:rPr>
              <a:t> </a:t>
            </a:r>
            <a:r>
              <a:rPr spc="-40" dirty="0">
                <a:latin typeface="Calibri"/>
                <a:cs typeface="Calibri"/>
              </a:rPr>
              <a:t>r</a:t>
            </a:r>
            <a:r>
              <a:rPr spc="-5" dirty="0">
                <a:latin typeface="Calibri"/>
                <a:cs typeface="Calibri"/>
              </a:rPr>
              <a:t>e</a:t>
            </a:r>
            <a:r>
              <a:rPr dirty="0">
                <a:latin typeface="Calibri"/>
                <a:cs typeface="Calibri"/>
              </a:rPr>
              <a:t>p</a:t>
            </a:r>
            <a:r>
              <a:rPr spc="-40" dirty="0">
                <a:latin typeface="Calibri"/>
                <a:cs typeface="Calibri"/>
              </a:rPr>
              <a:t>r</a:t>
            </a:r>
            <a:r>
              <a:rPr spc="-5" dirty="0">
                <a:latin typeface="Calibri"/>
                <a:cs typeface="Calibri"/>
              </a:rPr>
              <a:t>ese</a:t>
            </a:r>
            <a:r>
              <a:rPr spc="-15" dirty="0">
                <a:latin typeface="Calibri"/>
                <a:cs typeface="Calibri"/>
              </a:rPr>
              <a:t>n</a:t>
            </a:r>
            <a:r>
              <a:rPr spc="-35" dirty="0">
                <a:latin typeface="Calibri"/>
                <a:cs typeface="Calibri"/>
              </a:rPr>
              <a:t>t</a:t>
            </a:r>
            <a:r>
              <a:rPr spc="-20" dirty="0">
                <a:latin typeface="Calibri"/>
                <a:cs typeface="Calibri"/>
              </a:rPr>
              <a:t>a</a:t>
            </a:r>
            <a:r>
              <a:rPr spc="-15" dirty="0">
                <a:latin typeface="Calibri"/>
                <a:cs typeface="Calibri"/>
              </a:rPr>
              <a:t>t</a:t>
            </a:r>
            <a:r>
              <a:rPr spc="-5" dirty="0">
                <a:latin typeface="Calibri"/>
                <a:cs typeface="Calibri"/>
              </a:rPr>
              <a:t>i</a:t>
            </a:r>
            <a:r>
              <a:rPr spc="-30" dirty="0">
                <a:latin typeface="Calibri"/>
                <a:cs typeface="Calibri"/>
              </a:rPr>
              <a:t>v</a:t>
            </a:r>
            <a:r>
              <a:rPr spc="-10" dirty="0">
                <a:latin typeface="Calibri"/>
                <a:cs typeface="Calibri"/>
              </a:rPr>
              <a:t>e</a:t>
            </a:r>
            <a:r>
              <a:rPr spc="10" dirty="0">
                <a:latin typeface="Calibri"/>
                <a:cs typeface="Calibri"/>
              </a:rPr>
              <a:t> </a:t>
            </a:r>
            <a:r>
              <a:rPr dirty="0">
                <a:latin typeface="Calibri"/>
                <a:cs typeface="Calibri"/>
              </a:rPr>
              <a:t>of</a:t>
            </a:r>
            <a:r>
              <a:rPr spc="-5" dirty="0">
                <a:latin typeface="Calibri"/>
                <a:cs typeface="Calibri"/>
              </a:rPr>
              <a:t> </a:t>
            </a:r>
            <a:r>
              <a:rPr b="1" spc="-30" dirty="0">
                <a:solidFill>
                  <a:srgbClr val="0000CC"/>
                </a:solidFill>
                <a:latin typeface="Calibri"/>
                <a:cs typeface="Calibri"/>
              </a:rPr>
              <a:t>S</a:t>
            </a:r>
            <a:r>
              <a:rPr b="1" spc="-55" dirty="0">
                <a:solidFill>
                  <a:srgbClr val="0000CC"/>
                </a:solidFill>
                <a:latin typeface="Calibri"/>
                <a:cs typeface="Calibri"/>
              </a:rPr>
              <a:t>V</a:t>
            </a:r>
            <a:r>
              <a:rPr b="1" dirty="0">
                <a:solidFill>
                  <a:srgbClr val="0000CC"/>
                </a:solidFill>
                <a:latin typeface="Calibri"/>
                <a:cs typeface="Calibri"/>
              </a:rPr>
              <a:t>O </a:t>
            </a:r>
            <a:r>
              <a:rPr spc="-5" dirty="0">
                <a:latin typeface="Calibri"/>
                <a:cs typeface="Calibri"/>
              </a:rPr>
              <a:t>la</a:t>
            </a:r>
            <a:r>
              <a:rPr spc="5" dirty="0">
                <a:latin typeface="Calibri"/>
                <a:cs typeface="Calibri"/>
              </a:rPr>
              <a:t>n</a:t>
            </a:r>
            <a:r>
              <a:rPr spc="-10" dirty="0">
                <a:latin typeface="Calibri"/>
                <a:cs typeface="Calibri"/>
              </a:rPr>
              <a:t>g</a:t>
            </a:r>
            <a:r>
              <a:rPr spc="5" dirty="0">
                <a:latin typeface="Calibri"/>
                <a:cs typeface="Calibri"/>
              </a:rPr>
              <a:t>u</a:t>
            </a:r>
            <a:r>
              <a:rPr spc="-10" dirty="0">
                <a:latin typeface="Calibri"/>
                <a:cs typeface="Calibri"/>
              </a:rPr>
              <a:t>a</a:t>
            </a:r>
            <a:r>
              <a:rPr spc="-25" dirty="0">
                <a:latin typeface="Calibri"/>
                <a:cs typeface="Calibri"/>
              </a:rPr>
              <a:t>g</a:t>
            </a:r>
            <a:r>
              <a:rPr spc="-10" dirty="0">
                <a:latin typeface="Calibri"/>
                <a:cs typeface="Calibri"/>
              </a:rPr>
              <a:t>e</a:t>
            </a:r>
            <a:r>
              <a:rPr dirty="0">
                <a:latin typeface="Calibri"/>
                <a:cs typeface="Calibri"/>
              </a:rPr>
              <a:t>s (wi</a:t>
            </a:r>
            <a:r>
              <a:rPr spc="-5" dirty="0">
                <a:latin typeface="Calibri"/>
                <a:cs typeface="Calibri"/>
              </a:rPr>
              <a:t>t</a:t>
            </a:r>
            <a:r>
              <a:rPr spc="5" dirty="0">
                <a:latin typeface="Calibri"/>
                <a:cs typeface="Calibri"/>
              </a:rPr>
              <a:t>h</a:t>
            </a:r>
            <a:r>
              <a:rPr dirty="0">
                <a:latin typeface="Calibri"/>
                <a:cs typeface="Calibri"/>
              </a:rPr>
              <a:t>o</a:t>
            </a:r>
            <a:r>
              <a:rPr spc="5" dirty="0">
                <a:latin typeface="Calibri"/>
                <a:cs typeface="Calibri"/>
              </a:rPr>
              <a:t>u</a:t>
            </a:r>
            <a:r>
              <a:rPr spc="-10" dirty="0">
                <a:latin typeface="Calibri"/>
                <a:cs typeface="Calibri"/>
              </a:rPr>
              <a:t>t</a:t>
            </a:r>
            <a:r>
              <a:rPr dirty="0">
                <a:latin typeface="Calibri"/>
                <a:cs typeface="Calibri"/>
              </a:rPr>
              <a:t> </a:t>
            </a:r>
            <a:r>
              <a:rPr spc="5" dirty="0">
                <a:latin typeface="Calibri"/>
                <a:cs typeface="Calibri"/>
              </a:rPr>
              <a:t>nu</a:t>
            </a:r>
            <a:r>
              <a:rPr spc="-5" dirty="0">
                <a:latin typeface="Calibri"/>
                <a:cs typeface="Calibri"/>
              </a:rPr>
              <a:t>ll </a:t>
            </a:r>
            <a:r>
              <a:rPr dirty="0">
                <a:latin typeface="Calibri"/>
                <a:cs typeface="Calibri"/>
              </a:rPr>
              <a:t>p</a:t>
            </a:r>
            <a:r>
              <a:rPr spc="-35" dirty="0">
                <a:latin typeface="Calibri"/>
                <a:cs typeface="Calibri"/>
              </a:rPr>
              <a:t>r</a:t>
            </a:r>
            <a:r>
              <a:rPr dirty="0">
                <a:latin typeface="Calibri"/>
                <a:cs typeface="Calibri"/>
              </a:rPr>
              <a:t>ono</a:t>
            </a:r>
            <a:r>
              <a:rPr spc="-15" dirty="0">
                <a:latin typeface="Calibri"/>
                <a:cs typeface="Calibri"/>
              </a:rPr>
              <a:t>m</a:t>
            </a:r>
            <a:r>
              <a:rPr spc="-5" dirty="0">
                <a:latin typeface="Calibri"/>
                <a:cs typeface="Calibri"/>
              </a:rPr>
              <a:t>i</a:t>
            </a:r>
            <a:r>
              <a:rPr dirty="0">
                <a:latin typeface="Calibri"/>
                <a:cs typeface="Calibri"/>
              </a:rPr>
              <a:t>n</a:t>
            </a:r>
            <a:r>
              <a:rPr spc="-5" dirty="0">
                <a:latin typeface="Calibri"/>
                <a:cs typeface="Calibri"/>
              </a:rPr>
              <a:t>a</a:t>
            </a:r>
            <a:r>
              <a:rPr dirty="0">
                <a:latin typeface="Calibri"/>
                <a:cs typeface="Calibri"/>
              </a:rPr>
              <a:t>l </a:t>
            </a:r>
            <a:r>
              <a:rPr spc="-5" dirty="0">
                <a:latin typeface="Calibri"/>
                <a:cs typeface="Calibri"/>
              </a:rPr>
              <a:t>s</a:t>
            </a:r>
            <a:r>
              <a:rPr dirty="0">
                <a:latin typeface="Calibri"/>
                <a:cs typeface="Calibri"/>
              </a:rPr>
              <a:t>ub</a:t>
            </a:r>
            <a:r>
              <a:rPr spc="-10" dirty="0">
                <a:latin typeface="Calibri"/>
                <a:cs typeface="Calibri"/>
              </a:rPr>
              <a:t>jec</a:t>
            </a:r>
            <a:r>
              <a:rPr spc="-15" dirty="0">
                <a:latin typeface="Calibri"/>
                <a:cs typeface="Calibri"/>
              </a:rPr>
              <a:t>t</a:t>
            </a:r>
            <a:r>
              <a:rPr spc="-5" dirty="0">
                <a:latin typeface="Calibri"/>
                <a:cs typeface="Calibri"/>
              </a:rPr>
              <a:t>s</a:t>
            </a:r>
            <a:r>
              <a:rPr dirty="0">
                <a:latin typeface="Calibri"/>
                <a:cs typeface="Calibri"/>
              </a:rPr>
              <a:t>).</a:t>
            </a:r>
            <a:endParaRPr>
              <a:latin typeface="Calibri"/>
              <a:cs typeface="Calibri"/>
            </a:endParaRPr>
          </a:p>
        </p:txBody>
      </p:sp>
      <p:sp>
        <p:nvSpPr>
          <p:cNvPr id="23" name="object 23"/>
          <p:cNvSpPr/>
          <p:nvPr/>
        </p:nvSpPr>
        <p:spPr>
          <a:xfrm>
            <a:off x="6621774" y="5123421"/>
            <a:ext cx="2952750" cy="934085"/>
          </a:xfrm>
          <a:custGeom>
            <a:avLst/>
            <a:gdLst/>
            <a:ahLst/>
            <a:cxnLst/>
            <a:rect l="l" t="t" r="r" b="b"/>
            <a:pathLst>
              <a:path w="2952750" h="934085">
                <a:moveTo>
                  <a:pt x="0" y="155604"/>
                </a:moveTo>
                <a:lnTo>
                  <a:pt x="5987" y="112707"/>
                </a:lnTo>
                <a:lnTo>
                  <a:pt x="22843" y="74400"/>
                </a:lnTo>
                <a:lnTo>
                  <a:pt x="48902" y="42345"/>
                </a:lnTo>
                <a:lnTo>
                  <a:pt x="82504" y="18204"/>
                </a:lnTo>
                <a:lnTo>
                  <a:pt x="121985" y="3641"/>
                </a:lnTo>
                <a:lnTo>
                  <a:pt x="2796724" y="0"/>
                </a:lnTo>
                <a:lnTo>
                  <a:pt x="2811430" y="685"/>
                </a:lnTo>
                <a:lnTo>
                  <a:pt x="2852981" y="10480"/>
                </a:lnTo>
                <a:lnTo>
                  <a:pt x="2889389" y="30589"/>
                </a:lnTo>
                <a:lnTo>
                  <a:pt x="2918991" y="59347"/>
                </a:lnTo>
                <a:lnTo>
                  <a:pt x="2940124" y="95093"/>
                </a:lnTo>
                <a:lnTo>
                  <a:pt x="2951125" y="136164"/>
                </a:lnTo>
                <a:lnTo>
                  <a:pt x="2952328" y="778009"/>
                </a:lnTo>
                <a:lnTo>
                  <a:pt x="2951642" y="792715"/>
                </a:lnTo>
                <a:lnTo>
                  <a:pt x="2941847" y="834267"/>
                </a:lnTo>
                <a:lnTo>
                  <a:pt x="2921739" y="870675"/>
                </a:lnTo>
                <a:lnTo>
                  <a:pt x="2892980" y="900277"/>
                </a:lnTo>
                <a:lnTo>
                  <a:pt x="2857234" y="921410"/>
                </a:lnTo>
                <a:lnTo>
                  <a:pt x="2816163" y="932411"/>
                </a:lnTo>
                <a:lnTo>
                  <a:pt x="155604" y="933614"/>
                </a:lnTo>
                <a:lnTo>
                  <a:pt x="140898" y="932928"/>
                </a:lnTo>
                <a:lnTo>
                  <a:pt x="99346" y="923133"/>
                </a:lnTo>
                <a:lnTo>
                  <a:pt x="62938" y="903024"/>
                </a:lnTo>
                <a:lnTo>
                  <a:pt x="33336" y="874266"/>
                </a:lnTo>
                <a:lnTo>
                  <a:pt x="12203" y="838520"/>
                </a:lnTo>
                <a:lnTo>
                  <a:pt x="1202" y="797449"/>
                </a:lnTo>
                <a:lnTo>
                  <a:pt x="0" y="155604"/>
                </a:lnTo>
                <a:close/>
              </a:path>
            </a:pathLst>
          </a:custGeom>
          <a:solidFill>
            <a:schemeClr val="accent5">
              <a:lumMod val="20000"/>
              <a:lumOff val="80000"/>
            </a:schemeClr>
          </a:solidFill>
          <a:ln w="25400">
            <a:solidFill>
              <a:srgbClr val="385D8A"/>
            </a:solidFill>
          </a:ln>
        </p:spPr>
        <p:txBody>
          <a:bodyPr wrap="square" lIns="0" tIns="0" rIns="0" bIns="0" rtlCol="0"/>
          <a:lstStyle/>
          <a:p>
            <a:endParaRPr/>
          </a:p>
        </p:txBody>
      </p:sp>
      <p:sp>
        <p:nvSpPr>
          <p:cNvPr id="10" name="object 10"/>
          <p:cNvSpPr txBox="1"/>
          <p:nvPr/>
        </p:nvSpPr>
        <p:spPr>
          <a:xfrm>
            <a:off x="6691603" y="5305941"/>
            <a:ext cx="2886967" cy="637400"/>
          </a:xfrm>
          <a:prstGeom prst="rect">
            <a:avLst/>
          </a:prstGeom>
        </p:spPr>
        <p:txBody>
          <a:bodyPr vert="horz" wrap="square" lIns="0" tIns="0" rIns="0" bIns="0" rtlCol="0">
            <a:spAutoFit/>
          </a:bodyPr>
          <a:lstStyle/>
          <a:p>
            <a:pPr marL="65405"/>
            <a:r>
              <a:rPr sz="2000" b="1" spc="-15" dirty="0">
                <a:solidFill>
                  <a:srgbClr val="0432FF"/>
                </a:solidFill>
                <a:latin typeface="Calibri"/>
                <a:cs typeface="Calibri"/>
              </a:rPr>
              <a:t>E</a:t>
            </a:r>
            <a:r>
              <a:rPr sz="2000" b="1" spc="-10" dirty="0">
                <a:solidFill>
                  <a:srgbClr val="0432FF"/>
                </a:solidFill>
                <a:latin typeface="Calibri"/>
                <a:cs typeface="Calibri"/>
              </a:rPr>
              <a:t>s</a:t>
            </a:r>
            <a:r>
              <a:rPr sz="2000" b="1" dirty="0">
                <a:solidFill>
                  <a:srgbClr val="0432FF"/>
                </a:solidFill>
                <a:latin typeface="Calibri"/>
                <a:cs typeface="Calibri"/>
              </a:rPr>
              <a:t> </a:t>
            </a:r>
            <a:r>
              <a:rPr sz="2000" spc="-20" dirty="0">
                <a:latin typeface="Calibri"/>
                <a:cs typeface="Calibri"/>
              </a:rPr>
              <a:t>w</a:t>
            </a:r>
            <a:r>
              <a:rPr sz="2000" spc="-5" dirty="0">
                <a:latin typeface="Calibri"/>
                <a:cs typeface="Calibri"/>
              </a:rPr>
              <a:t>u</a:t>
            </a:r>
            <a:r>
              <a:rPr sz="2000" spc="-25" dirty="0">
                <a:latin typeface="Calibri"/>
                <a:cs typeface="Calibri"/>
              </a:rPr>
              <a:t>r</a:t>
            </a:r>
            <a:r>
              <a:rPr sz="2000" spc="-20" dirty="0">
                <a:latin typeface="Calibri"/>
                <a:cs typeface="Calibri"/>
              </a:rPr>
              <a:t>d</a:t>
            </a:r>
            <a:r>
              <a:rPr sz="2000" spc="-10" dirty="0">
                <a:latin typeface="Calibri"/>
                <a:cs typeface="Calibri"/>
              </a:rPr>
              <a:t>e</a:t>
            </a:r>
            <a:r>
              <a:rPr sz="2000" dirty="0">
                <a:latin typeface="Calibri"/>
                <a:cs typeface="Calibri"/>
              </a:rPr>
              <a:t> </a:t>
            </a:r>
            <a:r>
              <a:rPr sz="2000" spc="-15" dirty="0">
                <a:latin typeface="Calibri"/>
                <a:cs typeface="Calibri"/>
              </a:rPr>
              <a:t>z</a:t>
            </a:r>
            <a:r>
              <a:rPr sz="2000" spc="-5" dirty="0">
                <a:latin typeface="Calibri"/>
                <a:cs typeface="Calibri"/>
              </a:rPr>
              <a:t>uv</a:t>
            </a:r>
            <a:r>
              <a:rPr sz="2000" dirty="0">
                <a:latin typeface="Calibri"/>
                <a:cs typeface="Calibri"/>
              </a:rPr>
              <a:t>i</a:t>
            </a:r>
            <a:r>
              <a:rPr sz="2000" spc="-10" dirty="0">
                <a:latin typeface="Calibri"/>
                <a:cs typeface="Calibri"/>
              </a:rPr>
              <a:t>e</a:t>
            </a:r>
            <a:r>
              <a:rPr sz="2000" dirty="0">
                <a:latin typeface="Calibri"/>
                <a:cs typeface="Calibri"/>
              </a:rPr>
              <a:t>l </a:t>
            </a:r>
            <a:r>
              <a:rPr sz="2000" spc="-30" dirty="0">
                <a:latin typeface="Calibri"/>
                <a:cs typeface="Calibri"/>
              </a:rPr>
              <a:t>g</a:t>
            </a:r>
            <a:r>
              <a:rPr sz="2000" spc="-10" dirty="0">
                <a:latin typeface="Calibri"/>
                <a:cs typeface="Calibri"/>
              </a:rPr>
              <a:t>e</a:t>
            </a:r>
            <a:r>
              <a:rPr sz="2000" spc="-35" dirty="0">
                <a:latin typeface="Calibri"/>
                <a:cs typeface="Calibri"/>
              </a:rPr>
              <a:t>r</a:t>
            </a:r>
            <a:r>
              <a:rPr sz="2000" spc="-10" dirty="0">
                <a:latin typeface="Calibri"/>
                <a:cs typeface="Calibri"/>
              </a:rPr>
              <a:t>e</a:t>
            </a:r>
            <a:r>
              <a:rPr sz="2000" spc="-20" dirty="0">
                <a:latin typeface="Calibri"/>
                <a:cs typeface="Calibri"/>
              </a:rPr>
              <a:t>de</a:t>
            </a:r>
            <a:r>
              <a:rPr sz="2000" spc="-10" dirty="0">
                <a:latin typeface="Calibri"/>
                <a:cs typeface="Calibri"/>
              </a:rPr>
              <a:t>t</a:t>
            </a:r>
            <a:endParaRPr sz="2000" dirty="0">
              <a:latin typeface="Calibri"/>
              <a:cs typeface="Calibri"/>
            </a:endParaRPr>
          </a:p>
          <a:p>
            <a:pPr marL="12700"/>
            <a:r>
              <a:rPr sz="2000" dirty="0">
                <a:latin typeface="Calibri"/>
                <a:cs typeface="Calibri"/>
              </a:rPr>
              <a:t>*</a:t>
            </a:r>
            <a:r>
              <a:rPr sz="2000" spc="-85" dirty="0">
                <a:latin typeface="Calibri"/>
                <a:cs typeface="Calibri"/>
              </a:rPr>
              <a:t>W</a:t>
            </a:r>
            <a:r>
              <a:rPr sz="2000" spc="-5" dirty="0">
                <a:latin typeface="Calibri"/>
                <a:cs typeface="Calibri"/>
              </a:rPr>
              <a:t>u</a:t>
            </a:r>
            <a:r>
              <a:rPr sz="2000" spc="-25" dirty="0">
                <a:latin typeface="Calibri"/>
                <a:cs typeface="Calibri"/>
              </a:rPr>
              <a:t>r</a:t>
            </a:r>
            <a:r>
              <a:rPr sz="2000" spc="-20" dirty="0">
                <a:latin typeface="Calibri"/>
                <a:cs typeface="Calibri"/>
              </a:rPr>
              <a:t>d</a:t>
            </a:r>
            <a:r>
              <a:rPr sz="2000" spc="-10" dirty="0">
                <a:latin typeface="Calibri"/>
                <a:cs typeface="Calibri"/>
              </a:rPr>
              <a:t>e</a:t>
            </a:r>
            <a:r>
              <a:rPr sz="2000" dirty="0">
                <a:latin typeface="Calibri"/>
                <a:cs typeface="Calibri"/>
              </a:rPr>
              <a:t> </a:t>
            </a:r>
            <a:r>
              <a:rPr sz="2000" b="1" spc="5" dirty="0">
                <a:solidFill>
                  <a:srgbClr val="0432FF"/>
                </a:solidFill>
                <a:latin typeface="Calibri"/>
                <a:cs typeface="Calibri"/>
              </a:rPr>
              <a:t>e</a:t>
            </a:r>
            <a:r>
              <a:rPr sz="2000" b="1" dirty="0">
                <a:solidFill>
                  <a:srgbClr val="0432FF"/>
                </a:solidFill>
                <a:latin typeface="Calibri"/>
                <a:cs typeface="Calibri"/>
              </a:rPr>
              <a:t>s </a:t>
            </a:r>
            <a:r>
              <a:rPr sz="2000" spc="-15" dirty="0">
                <a:latin typeface="Calibri"/>
                <a:cs typeface="Calibri"/>
              </a:rPr>
              <a:t>z</a:t>
            </a:r>
            <a:r>
              <a:rPr sz="2000" spc="-5" dirty="0">
                <a:latin typeface="Calibri"/>
                <a:cs typeface="Calibri"/>
              </a:rPr>
              <a:t>uv</a:t>
            </a:r>
            <a:r>
              <a:rPr sz="2000" dirty="0">
                <a:latin typeface="Calibri"/>
                <a:cs typeface="Calibri"/>
              </a:rPr>
              <a:t>i</a:t>
            </a:r>
            <a:r>
              <a:rPr sz="2000" spc="-10" dirty="0">
                <a:latin typeface="Calibri"/>
                <a:cs typeface="Calibri"/>
              </a:rPr>
              <a:t>e</a:t>
            </a:r>
            <a:r>
              <a:rPr sz="2000" dirty="0">
                <a:latin typeface="Calibri"/>
                <a:cs typeface="Calibri"/>
              </a:rPr>
              <a:t>l </a:t>
            </a:r>
            <a:r>
              <a:rPr sz="2000" spc="-30" dirty="0">
                <a:latin typeface="Calibri"/>
                <a:cs typeface="Calibri"/>
              </a:rPr>
              <a:t>g</a:t>
            </a:r>
            <a:r>
              <a:rPr sz="2000" spc="-10" dirty="0">
                <a:latin typeface="Calibri"/>
                <a:cs typeface="Calibri"/>
              </a:rPr>
              <a:t>e</a:t>
            </a:r>
            <a:r>
              <a:rPr sz="2000" spc="-35" dirty="0">
                <a:latin typeface="Calibri"/>
                <a:cs typeface="Calibri"/>
              </a:rPr>
              <a:t>r</a:t>
            </a:r>
            <a:r>
              <a:rPr sz="2000" spc="-10" dirty="0">
                <a:latin typeface="Calibri"/>
                <a:cs typeface="Calibri"/>
              </a:rPr>
              <a:t>e</a:t>
            </a:r>
            <a:r>
              <a:rPr sz="2000" spc="-20" dirty="0">
                <a:latin typeface="Calibri"/>
                <a:cs typeface="Calibri"/>
              </a:rPr>
              <a:t>de</a:t>
            </a:r>
            <a:r>
              <a:rPr sz="2000" spc="-5" dirty="0">
                <a:latin typeface="Calibri"/>
                <a:cs typeface="Calibri"/>
              </a:rPr>
              <a:t>t</a:t>
            </a:r>
            <a:r>
              <a:rPr sz="2000" dirty="0">
                <a:latin typeface="Calibri"/>
                <a:cs typeface="Calibri"/>
              </a:rPr>
              <a:t>?</a:t>
            </a:r>
          </a:p>
        </p:txBody>
      </p:sp>
    </p:spTree>
    <p:extLst>
      <p:ext uri="{BB962C8B-B14F-4D97-AF65-F5344CB8AC3E}">
        <p14:creationId xmlns:p14="http://schemas.microsoft.com/office/powerpoint/2010/main" val="330872206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3929" y="0"/>
            <a:ext cx="7122459" cy="871539"/>
          </a:xfrm>
        </p:spPr>
        <p:txBody>
          <a:bodyPr>
            <a:normAutofit/>
          </a:bodyPr>
          <a:lstStyle/>
          <a:p>
            <a:r>
              <a:rPr lang="en-US" sz="3600" b="1" dirty="0" smtClean="0">
                <a:latin typeface="Times New Roman" panose="02020603050405020304" pitchFamily="18" charset="0"/>
                <a:cs typeface="Times New Roman" panose="02020603050405020304" pitchFamily="18" charset="0"/>
              </a:rPr>
              <a:t>Expletive subjects  - SVO vs. SOV</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37882" y="900953"/>
            <a:ext cx="11228294" cy="5620871"/>
          </a:xfrm>
        </p:spPr>
        <p:txBody>
          <a:bodyPr>
            <a:normAutofit fontScale="92500"/>
          </a:bodyPr>
          <a:lstStyle/>
          <a:p>
            <a:pPr marL="0" indent="0">
              <a:buNone/>
            </a:pPr>
            <a:r>
              <a:rPr lang="en-US" sz="3500" b="1" dirty="0" err="1" smtClean="0">
                <a:latin typeface="Times New Roman" panose="02020603050405020304" pitchFamily="18" charset="0"/>
                <a:cs typeface="Times New Roman" panose="02020603050405020304" pitchFamily="18" charset="0"/>
              </a:rPr>
              <a:t>Haider’s</a:t>
            </a:r>
            <a:r>
              <a:rPr lang="en-US" sz="3500" b="1" dirty="0" smtClean="0">
                <a:latin typeface="Times New Roman" panose="02020603050405020304" pitchFamily="18" charset="0"/>
                <a:cs typeface="Times New Roman" panose="02020603050405020304" pitchFamily="18" charset="0"/>
              </a:rPr>
              <a:t> Claim:</a:t>
            </a:r>
            <a:endParaRPr lang="en-US" sz="3500" dirty="0">
              <a:latin typeface="Times New Roman" panose="02020603050405020304" pitchFamily="18" charset="0"/>
              <a:cs typeface="Times New Roman" panose="02020603050405020304" pitchFamily="18" charset="0"/>
            </a:endParaRPr>
          </a:p>
          <a:p>
            <a:pPr marL="0" indent="0">
              <a:buNone/>
            </a:pPr>
            <a:r>
              <a:rPr lang="en-US" sz="3500" dirty="0" smtClean="0">
                <a:latin typeface="Times New Roman" panose="02020603050405020304" pitchFamily="18" charset="0"/>
                <a:cs typeface="Times New Roman" panose="02020603050405020304" pitchFamily="18" charset="0"/>
              </a:rPr>
              <a:t>No expletive subjects in SOV clauses, </a:t>
            </a:r>
            <a:r>
              <a:rPr lang="en-US" sz="3500" dirty="0" err="1" smtClean="0">
                <a:latin typeface="Times New Roman" panose="02020603050405020304" pitchFamily="18" charset="0"/>
                <a:cs typeface="Times New Roman" panose="02020603050405020304" pitchFamily="18" charset="0"/>
              </a:rPr>
              <a:t>e.g</a:t>
            </a:r>
            <a:r>
              <a:rPr lang="en-US" sz="3500" dirty="0" smtClean="0">
                <a:latin typeface="Times New Roman" panose="02020603050405020304" pitchFamily="18" charset="0"/>
                <a:cs typeface="Times New Roman" panose="02020603050405020304" pitchFamily="18" charset="0"/>
              </a:rPr>
              <a:t> German</a:t>
            </a:r>
          </a:p>
          <a:p>
            <a:pPr marL="514350" indent="-514350">
              <a:buAutoNum type="alphaLcPeriod" startAt="4"/>
            </a:pPr>
            <a:r>
              <a:rPr lang="en-US" sz="3500" dirty="0" smtClean="0">
                <a:latin typeface="Times New Roman" panose="02020603050405020304" pitchFamily="18" charset="0"/>
                <a:cs typeface="Times New Roman" panose="02020603050405020304" pitchFamily="18" charset="0"/>
              </a:rPr>
              <a:t> Oft </a:t>
            </a:r>
            <a:r>
              <a:rPr lang="en-US" sz="3500" dirty="0" err="1" smtClean="0">
                <a:latin typeface="Times New Roman" panose="02020603050405020304" pitchFamily="18" charset="0"/>
                <a:cs typeface="Times New Roman" panose="02020603050405020304" pitchFamily="18" charset="0"/>
              </a:rPr>
              <a:t>wurde</a:t>
            </a:r>
            <a:r>
              <a:rPr lang="en-US" sz="3500" dirty="0" smtClean="0">
                <a:latin typeface="Times New Roman" panose="02020603050405020304" pitchFamily="18" charset="0"/>
                <a:cs typeface="Times New Roman" panose="02020603050405020304" pitchFamily="18" charset="0"/>
              </a:rPr>
              <a:t> (</a:t>
            </a:r>
            <a:r>
              <a:rPr lang="en-US" sz="3500" dirty="0" smtClean="0">
                <a:solidFill>
                  <a:srgbClr val="FF0000"/>
                </a:solidFill>
                <a:latin typeface="Times New Roman" panose="02020603050405020304" pitchFamily="18" charset="0"/>
                <a:cs typeface="Times New Roman" panose="02020603050405020304" pitchFamily="18" charset="0"/>
              </a:rPr>
              <a:t>*</a:t>
            </a:r>
            <a:r>
              <a:rPr lang="en-US" sz="3500" b="1" i="1" dirty="0" err="1" smtClean="0">
                <a:solidFill>
                  <a:schemeClr val="accent1">
                    <a:lumMod val="50000"/>
                  </a:schemeClr>
                </a:solidFill>
                <a:latin typeface="Times New Roman" panose="02020603050405020304" pitchFamily="18" charset="0"/>
                <a:cs typeface="Times New Roman" panose="02020603050405020304" pitchFamily="18" charset="0"/>
              </a:rPr>
              <a:t>es</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telephoniert</a:t>
            </a:r>
            <a:r>
              <a:rPr lang="en-US" sz="3500" dirty="0" smtClean="0">
                <a:latin typeface="Times New Roman" panose="02020603050405020304" pitchFamily="18" charset="0"/>
                <a:cs typeface="Times New Roman" panose="02020603050405020304" pitchFamily="18" charset="0"/>
              </a:rPr>
              <a:t>.</a:t>
            </a:r>
          </a:p>
          <a:p>
            <a:pPr marL="514350" indent="-514350">
              <a:buFont typeface="Arial" panose="020B0604020202020204" pitchFamily="34" charset="0"/>
              <a:buAutoNum type="alphaLcPeriod" startAt="4"/>
            </a:pPr>
            <a:r>
              <a:rPr lang="en-US" sz="3500" dirty="0" smtClean="0">
                <a:latin typeface="Times New Roman" panose="02020603050405020304" pitchFamily="18" charset="0"/>
                <a:cs typeface="Times New Roman" panose="02020603050405020304" pitchFamily="18" charset="0"/>
              </a:rPr>
              <a:t> </a:t>
            </a:r>
            <a:r>
              <a:rPr lang="en-US" sz="3500" b="1" i="1" dirty="0" err="1" smtClean="0">
                <a:solidFill>
                  <a:schemeClr val="accent1">
                    <a:lumMod val="50000"/>
                  </a:schemeClr>
                </a:solidFill>
                <a:latin typeface="Times New Roman" panose="02020603050405020304" pitchFamily="18" charset="0"/>
                <a:cs typeface="Times New Roman" panose="02020603050405020304" pitchFamily="18" charset="0"/>
              </a:rPr>
              <a:t>Es</a:t>
            </a:r>
            <a:r>
              <a:rPr lang="en-US" sz="3500" dirty="0" smtClean="0">
                <a:latin typeface="Times New Roman" panose="02020603050405020304" pitchFamily="18" charset="0"/>
                <a:cs typeface="Times New Roman" panose="02020603050405020304" pitchFamily="18" charset="0"/>
              </a:rPr>
              <a:t> </a:t>
            </a:r>
            <a:r>
              <a:rPr lang="en-US" sz="3500" dirty="0" err="1" smtClean="0">
                <a:latin typeface="Times New Roman" panose="02020603050405020304" pitchFamily="18" charset="0"/>
                <a:cs typeface="Times New Roman" panose="02020603050405020304" pitchFamily="18" charset="0"/>
              </a:rPr>
              <a:t>wurde</a:t>
            </a:r>
            <a:r>
              <a:rPr lang="en-US" sz="3500" dirty="0" smtClean="0">
                <a:latin typeface="Times New Roman" panose="02020603050405020304" pitchFamily="18" charset="0"/>
                <a:cs typeface="Times New Roman" panose="02020603050405020304" pitchFamily="18" charset="0"/>
              </a:rPr>
              <a:t> oft </a:t>
            </a:r>
            <a:r>
              <a:rPr lang="en-US" sz="3500" dirty="0" err="1" smtClean="0">
                <a:latin typeface="Times New Roman" panose="02020603050405020304" pitchFamily="18" charset="0"/>
                <a:cs typeface="Times New Roman" panose="02020603050405020304" pitchFamily="18" charset="0"/>
              </a:rPr>
              <a:t>telephoniert</a:t>
            </a:r>
            <a:r>
              <a:rPr lang="en-US" sz="3500" dirty="0" smtClean="0">
                <a:latin typeface="Times New Roman" panose="02020603050405020304" pitchFamily="18" charset="0"/>
                <a:cs typeface="Times New Roman" panose="02020603050405020304" pitchFamily="18" charset="0"/>
              </a:rPr>
              <a:t>.</a:t>
            </a:r>
          </a:p>
          <a:p>
            <a:pPr marL="0" indent="0">
              <a:buNone/>
            </a:pPr>
            <a:r>
              <a:rPr lang="en-US" sz="3500" dirty="0">
                <a:latin typeface="Times New Roman" panose="02020603050405020304" pitchFamily="18" charset="0"/>
                <a:cs typeface="Times New Roman" panose="02020603050405020304" pitchFamily="18" charset="0"/>
              </a:rPr>
              <a:t>A</a:t>
            </a:r>
            <a:r>
              <a:rPr lang="en-US" sz="3500" dirty="0" smtClean="0">
                <a:latin typeface="Times New Roman" panose="02020603050405020304" pitchFamily="18" charset="0"/>
                <a:cs typeface="Times New Roman" panose="02020603050405020304" pitchFamily="18" charset="0"/>
              </a:rPr>
              <a:t>ssumptions: Dummy </a:t>
            </a:r>
            <a:r>
              <a:rPr lang="en-US" sz="3500" i="1" dirty="0" err="1" smtClean="0">
                <a:latin typeface="Times New Roman" panose="02020603050405020304" pitchFamily="18" charset="0"/>
                <a:cs typeface="Times New Roman" panose="02020603050405020304" pitchFamily="18" charset="0"/>
              </a:rPr>
              <a:t>es</a:t>
            </a:r>
            <a:r>
              <a:rPr lang="en-US" sz="3500" dirty="0" smtClean="0">
                <a:latin typeface="Times New Roman" panose="02020603050405020304" pitchFamily="18" charset="0"/>
                <a:cs typeface="Times New Roman" panose="02020603050405020304" pitchFamily="18" charset="0"/>
              </a:rPr>
              <a:t> fills the obligatory pre-V2 position in German;  there is no VP-external structural subject position in SOV languages, </a:t>
            </a:r>
            <a:r>
              <a:rPr lang="en-US" sz="3500" dirty="0">
                <a:latin typeface="Times New Roman" panose="02020603050405020304" pitchFamily="18" charset="0"/>
                <a:cs typeface="Times New Roman" panose="02020603050405020304" pitchFamily="18" charset="0"/>
              </a:rPr>
              <a:t>whence no room for a subject expletive. The so-called ‘EPP’ property is an SVO effect and absent in SOV, for principled reasons</a:t>
            </a:r>
            <a:r>
              <a:rPr lang="en-US" sz="3600"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a:t>
            </a:r>
            <a:r>
              <a:rPr lang="en-US" sz="2600" dirty="0" err="1">
                <a:latin typeface="Times New Roman" panose="02020603050405020304" pitchFamily="18" charset="0"/>
                <a:cs typeface="Times New Roman" panose="02020603050405020304" pitchFamily="18" charset="0"/>
              </a:rPr>
              <a:t>Haider</a:t>
            </a:r>
            <a:r>
              <a:rPr lang="en-US" sz="2600" dirty="0">
                <a:latin typeface="Times New Roman" panose="02020603050405020304" pitchFamily="18" charset="0"/>
                <a:cs typeface="Times New Roman" panose="02020603050405020304" pitchFamily="18" charset="0"/>
              </a:rPr>
              <a:t> slide 35</a:t>
            </a:r>
            <a:r>
              <a:rPr lang="en-US" sz="2600" dirty="0"/>
              <a:t>)</a:t>
            </a:r>
          </a:p>
          <a:p>
            <a:pPr marL="0" indent="0">
              <a:buNone/>
            </a:pPr>
            <a:r>
              <a:rPr lang="en-US" sz="2900" dirty="0" err="1" smtClean="0">
                <a:latin typeface="Times New Roman" panose="02020603050405020304" pitchFamily="18" charset="0"/>
                <a:cs typeface="Times New Roman" panose="02020603050405020304" pitchFamily="18" charset="0"/>
              </a:rPr>
              <a:t>Haider</a:t>
            </a:r>
            <a:r>
              <a:rPr lang="en-US" sz="2900" dirty="0" smtClean="0">
                <a:latin typeface="Times New Roman" panose="02020603050405020304" pitchFamily="18" charset="0"/>
                <a:cs typeface="Times New Roman" panose="02020603050405020304" pitchFamily="18" charset="0"/>
              </a:rPr>
              <a:t> distinguishes between a VOID subject (as in Italian) and  an Expletive subject (like French</a:t>
            </a:r>
            <a:r>
              <a:rPr lang="en-US" sz="2900" i="1" dirty="0" smtClean="0">
                <a:latin typeface="Times New Roman" panose="02020603050405020304" pitchFamily="18" charset="0"/>
                <a:cs typeface="Times New Roman" panose="02020603050405020304" pitchFamily="18" charset="0"/>
              </a:rPr>
              <a:t> </a:t>
            </a:r>
            <a:r>
              <a:rPr lang="en-US" sz="2900" i="1" dirty="0" err="1" smtClean="0">
                <a:latin typeface="Times New Roman" panose="02020603050405020304" pitchFamily="18" charset="0"/>
                <a:cs typeface="Times New Roman" panose="02020603050405020304" pitchFamily="18" charset="0"/>
              </a:rPr>
              <a:t>il</a:t>
            </a:r>
            <a:r>
              <a:rPr lang="en-US" sz="2900" i="1" dirty="0" smtClean="0">
                <a:latin typeface="Times New Roman" panose="02020603050405020304" pitchFamily="18" charset="0"/>
                <a:cs typeface="Times New Roman" panose="02020603050405020304" pitchFamily="18" charset="0"/>
              </a:rPr>
              <a:t> </a:t>
            </a:r>
            <a:r>
              <a:rPr lang="en-US" sz="2900" dirty="0" smtClean="0">
                <a:latin typeface="Times New Roman" panose="02020603050405020304" pitchFamily="18" charset="0"/>
                <a:cs typeface="Times New Roman" panose="02020603050405020304" pitchFamily="18" charset="0"/>
              </a:rPr>
              <a:t>in </a:t>
            </a:r>
            <a:r>
              <a:rPr lang="en-US" sz="2900" i="1" dirty="0" smtClean="0">
                <a:latin typeface="Times New Roman" panose="02020603050405020304" pitchFamily="18" charset="0"/>
                <a:cs typeface="Times New Roman" panose="02020603050405020304" pitchFamily="18" charset="0"/>
              </a:rPr>
              <a:t>Il se </a:t>
            </a:r>
            <a:r>
              <a:rPr lang="en-US" sz="2900" i="1" dirty="0" err="1" smtClean="0">
                <a:latin typeface="Times New Roman" panose="02020603050405020304" pitchFamily="18" charset="0"/>
                <a:cs typeface="Times New Roman" panose="02020603050405020304" pitchFamily="18" charset="0"/>
              </a:rPr>
              <a:t>construit</a:t>
            </a:r>
            <a:r>
              <a:rPr lang="en-US" sz="2900" i="1" dirty="0" smtClean="0">
                <a:latin typeface="Times New Roman" panose="02020603050405020304" pitchFamily="18" charset="0"/>
                <a:cs typeface="Times New Roman" panose="02020603050405020304" pitchFamily="18" charset="0"/>
              </a:rPr>
              <a:t> beaucoup </a:t>
            </a:r>
            <a:r>
              <a:rPr lang="en-US" sz="2900" i="1" dirty="0" err="1" smtClean="0">
                <a:latin typeface="Times New Roman" panose="02020603050405020304" pitchFamily="18" charset="0"/>
                <a:cs typeface="Times New Roman" panose="02020603050405020304" pitchFamily="18" charset="0"/>
              </a:rPr>
              <a:t>d’immeubles</a:t>
            </a:r>
            <a:r>
              <a:rPr lang="en-US" sz="2900" dirty="0" smtClean="0">
                <a:latin typeface="Times New Roman" panose="02020603050405020304" pitchFamily="18" charset="0"/>
                <a:cs typeface="Times New Roman" panose="02020603050405020304" pitchFamily="18" charset="0"/>
              </a:rPr>
              <a:t>. (slide 43)</a:t>
            </a:r>
            <a:endParaRPr lang="en-US" sz="2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279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3588" y="0"/>
            <a:ext cx="6974541" cy="871539"/>
          </a:xfrm>
        </p:spPr>
        <p:txBody>
          <a:bodyPr>
            <a:normAutofit/>
          </a:bodyPr>
          <a:lstStyle/>
          <a:p>
            <a:r>
              <a:rPr lang="en-US" sz="3600" b="1" dirty="0" smtClean="0">
                <a:latin typeface="Times New Roman" panose="02020603050405020304" pitchFamily="18" charset="0"/>
                <a:cs typeface="Times New Roman" panose="02020603050405020304" pitchFamily="18" charset="0"/>
              </a:rPr>
              <a:t>Expletive subjects  - SVO vs. SOV</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900953"/>
            <a:ext cx="10515600" cy="5620871"/>
          </a:xfrm>
        </p:spPr>
        <p:txBody>
          <a:bodyPr>
            <a:normAutofit/>
          </a:bodyPr>
          <a:lstStyle/>
          <a:p>
            <a:pPr marL="0" indent="0">
              <a:buNone/>
            </a:pPr>
            <a:r>
              <a:rPr lang="en-US" dirty="0" smtClean="0">
                <a:latin typeface="Times New Roman" panose="02020603050405020304" pitchFamily="18" charset="0"/>
                <a:cs typeface="Times New Roman" panose="02020603050405020304" pitchFamily="18" charset="0"/>
              </a:rPr>
              <a:t>Icelandic is SVO, but expletive </a:t>
            </a:r>
            <a:r>
              <a:rPr lang="is-IS" i="1" dirty="0" smtClean="0">
                <a:latin typeface="Times New Roman" panose="02020603050405020304" pitchFamily="18" charset="0"/>
                <a:cs typeface="Times New Roman" panose="02020603050405020304" pitchFamily="18" charset="0"/>
              </a:rPr>
              <a:t>það</a:t>
            </a:r>
            <a:r>
              <a:rPr lang="is-IS" dirty="0" smtClean="0">
                <a:latin typeface="Times New Roman" panose="02020603050405020304" pitchFamily="18" charset="0"/>
                <a:cs typeface="Times New Roman" panose="02020603050405020304" pitchFamily="18" charset="0"/>
              </a:rPr>
              <a:t> behaves more like German </a:t>
            </a:r>
            <a:r>
              <a:rPr lang="is-IS" i="1" dirty="0" smtClean="0">
                <a:latin typeface="Times New Roman" panose="02020603050405020304" pitchFamily="18" charset="0"/>
                <a:cs typeface="Times New Roman" panose="02020603050405020304" pitchFamily="18" charset="0"/>
              </a:rPr>
              <a:t>es</a:t>
            </a:r>
            <a:r>
              <a:rPr lang="is-IS" dirty="0" smtClean="0">
                <a:latin typeface="Times New Roman" panose="02020603050405020304" pitchFamily="18" charset="0"/>
                <a:cs typeface="Times New Roman" panose="02020603050405020304" pitchFamily="18" charset="0"/>
              </a:rPr>
              <a:t> and unlike Norwegian</a:t>
            </a:r>
            <a:r>
              <a:rPr lang="en-US" dirty="0" smtClean="0">
                <a:latin typeface="Times New Roman" panose="02020603050405020304" pitchFamily="18" charset="0"/>
                <a:cs typeface="Times New Roman" panose="02020603050405020304" pitchFamily="18" charset="0"/>
              </a:rPr>
              <a:t>/Swedish </a:t>
            </a:r>
            <a:r>
              <a:rPr lang="en-US" i="1" dirty="0" err="1" smtClean="0">
                <a:latin typeface="Times New Roman" panose="02020603050405020304" pitchFamily="18" charset="0"/>
                <a:cs typeface="Times New Roman" panose="02020603050405020304" pitchFamily="18" charset="0"/>
              </a:rPr>
              <a:t>det</a:t>
            </a:r>
            <a:r>
              <a:rPr lang="en-US" dirty="0" smtClean="0">
                <a:latin typeface="Times New Roman" panose="02020603050405020304" pitchFamily="18" charset="0"/>
                <a:cs typeface="Times New Roman" panose="02020603050405020304" pitchFamily="18" charset="0"/>
              </a:rPr>
              <a:t>, i.e. </a:t>
            </a:r>
            <a:r>
              <a:rPr lang="is-IS" i="1" dirty="0">
                <a:latin typeface="Times New Roman" panose="02020603050405020304" pitchFamily="18" charset="0"/>
                <a:cs typeface="Times New Roman" panose="02020603050405020304" pitchFamily="18" charset="0"/>
              </a:rPr>
              <a:t>þ</a:t>
            </a:r>
            <a:r>
              <a:rPr lang="is-IS" i="1" dirty="0" smtClean="0">
                <a:latin typeface="Times New Roman" panose="02020603050405020304" pitchFamily="18" charset="0"/>
                <a:cs typeface="Times New Roman" panose="02020603050405020304" pitchFamily="18" charset="0"/>
              </a:rPr>
              <a:t>að</a:t>
            </a:r>
            <a:r>
              <a:rPr lang="is-IS" dirty="0" smtClean="0">
                <a:latin typeface="Times New Roman" panose="02020603050405020304" pitchFamily="18" charset="0"/>
                <a:cs typeface="Times New Roman" panose="02020603050405020304" pitchFamily="18" charset="0"/>
              </a:rPr>
              <a:t> occurs only in pre-V2 position.</a:t>
            </a:r>
            <a:endParaRPr lang="en-US" dirty="0" smtClean="0">
              <a:latin typeface="Times New Roman" panose="02020603050405020304" pitchFamily="18" charset="0"/>
              <a:cs typeface="Times New Roman" panose="02020603050405020304" pitchFamily="18" charset="0"/>
            </a:endParaRPr>
          </a:p>
          <a:p>
            <a:pPr marL="0" indent="0">
              <a:buNone/>
            </a:pPr>
            <a:r>
              <a:rPr lang="en-US" b="1" dirty="0">
                <a:latin typeface="Times New Roman" panose="02020603050405020304" pitchFamily="18" charset="0"/>
                <a:cs typeface="Times New Roman" panose="02020603050405020304" pitchFamily="18" charset="0"/>
              </a:rPr>
              <a:t>German</a:t>
            </a:r>
            <a:r>
              <a:rPr lang="en-US" dirty="0">
                <a:latin typeface="Times New Roman" panose="02020603050405020304" pitchFamily="18" charset="0"/>
                <a:cs typeface="Times New Roman" panose="02020603050405020304" pitchFamily="18" charset="0"/>
              </a:rPr>
              <a:t>:</a:t>
            </a:r>
          </a:p>
          <a:p>
            <a:r>
              <a:rPr lang="en-US" b="1" dirty="0" smtClean="0">
                <a:latin typeface="Times New Roman" panose="02020603050405020304" pitchFamily="18" charset="0"/>
                <a:cs typeface="Times New Roman" panose="02020603050405020304" pitchFamily="18" charset="0"/>
              </a:rPr>
              <a:t> </a:t>
            </a:r>
            <a:r>
              <a:rPr lang="en-US" b="1" dirty="0" err="1" smtClean="0">
                <a:solidFill>
                  <a:schemeClr val="accent1">
                    <a:lumMod val="50000"/>
                  </a:schemeClr>
                </a:solidFill>
                <a:latin typeface="Times New Roman" panose="02020603050405020304" pitchFamily="18" charset="0"/>
                <a:cs typeface="Times New Roman" panose="02020603050405020304" pitchFamily="18" charset="0"/>
              </a:rPr>
              <a:t>Es</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wurde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zuviel</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geredet</a:t>
            </a:r>
            <a:r>
              <a:rPr lang="en-US" dirty="0" smtClean="0">
                <a:latin typeface="Times New Roman" panose="02020603050405020304" pitchFamily="18" charset="0"/>
                <a:cs typeface="Times New Roman" panose="02020603050405020304" pitchFamily="18" charset="0"/>
              </a:rPr>
              <a:t>               </a:t>
            </a:r>
            <a:r>
              <a:rPr lang="en-US" b="1" i="1" dirty="0" err="1" smtClean="0">
                <a:solidFill>
                  <a:schemeClr val="accent1">
                    <a:lumMod val="50000"/>
                  </a:schemeClr>
                </a:solidFill>
                <a:latin typeface="Times New Roman" panose="02020603050405020304" pitchFamily="18" charset="0"/>
                <a:cs typeface="Times New Roman" panose="02020603050405020304" pitchFamily="18" charset="0"/>
              </a:rPr>
              <a:t>Es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wurde</a:t>
            </a:r>
            <a:r>
              <a:rPr lang="en-US" dirty="0" smtClean="0">
                <a:latin typeface="Times New Roman" panose="02020603050405020304" pitchFamily="18" charset="0"/>
                <a:cs typeface="Times New Roman" panose="02020603050405020304" pitchFamily="18" charset="0"/>
              </a:rPr>
              <a:t> oft </a:t>
            </a:r>
            <a:r>
              <a:rPr lang="en-US" dirty="0" err="1" smtClean="0">
                <a:latin typeface="Times New Roman" panose="02020603050405020304" pitchFamily="18" charset="0"/>
                <a:cs typeface="Times New Roman" panose="02020603050405020304" pitchFamily="18" charset="0"/>
              </a:rPr>
              <a:t>telephoniert</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Wurde</a:t>
            </a:r>
            <a:r>
              <a:rPr lang="en-US" dirty="0" smtClean="0">
                <a:latin typeface="Times New Roman" panose="02020603050405020304" pitchFamily="18" charset="0"/>
                <a:cs typeface="Times New Roman" panose="02020603050405020304" pitchFamily="18" charset="0"/>
              </a:rPr>
              <a:t> (*</a:t>
            </a:r>
            <a:r>
              <a:rPr lang="en-US" b="1" dirty="0" err="1" smtClean="0">
                <a:solidFill>
                  <a:schemeClr val="accent1">
                    <a:lumMod val="50000"/>
                  </a:schemeClr>
                </a:solidFill>
                <a:latin typeface="Times New Roman" panose="02020603050405020304" pitchFamily="18" charset="0"/>
                <a:cs typeface="Times New Roman" panose="02020603050405020304" pitchFamily="18" charset="0"/>
              </a:rPr>
              <a:t>es</a:t>
            </a:r>
            <a:r>
              <a:rPr lang="en-US" b="1" dirty="0" smtClean="0">
                <a:solidFill>
                  <a:srgbClr val="000000"/>
                </a:solidFill>
                <a:latin typeface="Times New Roman" panose="02020603050405020304" pitchFamily="18" charset="0"/>
                <a:cs typeface="Times New Roman" panose="02020603050405020304" pitchFamily="18" charset="0"/>
              </a:rPr>
              <a:t>)</a:t>
            </a:r>
            <a:r>
              <a:rPr lang="en-US" b="1"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zuviel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geredet</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Oft </a:t>
            </a:r>
            <a:r>
              <a:rPr lang="en-US" dirty="0" err="1" smtClean="0">
                <a:latin typeface="Times New Roman" panose="02020603050405020304" pitchFamily="18" charset="0"/>
                <a:cs typeface="Times New Roman" panose="02020603050405020304" pitchFamily="18" charset="0"/>
              </a:rPr>
              <a:t>wurde</a:t>
            </a:r>
            <a:r>
              <a:rPr lang="en-US" dirty="0" smtClean="0">
                <a:latin typeface="Times New Roman" panose="02020603050405020304" pitchFamily="18" charset="0"/>
                <a:cs typeface="Times New Roman" panose="02020603050405020304" pitchFamily="18" charset="0"/>
              </a:rPr>
              <a:t> (*</a:t>
            </a:r>
            <a:r>
              <a:rPr lang="en-US" b="1" i="1" dirty="0" err="1" smtClean="0">
                <a:solidFill>
                  <a:schemeClr val="accent1">
                    <a:lumMod val="50000"/>
                  </a:schemeClr>
                </a:solidFill>
                <a:latin typeface="Times New Roman" panose="02020603050405020304" pitchFamily="18" charset="0"/>
                <a:cs typeface="Times New Roman" panose="02020603050405020304" pitchFamily="18" charset="0"/>
              </a:rPr>
              <a:t>es</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telephoniert</a:t>
            </a:r>
            <a:r>
              <a:rPr lang="en-US" dirty="0" smtClean="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a:p>
            <a:pPr marL="0" indent="0">
              <a:buNone/>
            </a:pPr>
            <a:r>
              <a:rPr lang="en-US" b="1" dirty="0" smtClean="0">
                <a:latin typeface="Times New Roman" panose="02020603050405020304" pitchFamily="18" charset="0"/>
                <a:cs typeface="Times New Roman" panose="02020603050405020304" pitchFamily="18" charset="0"/>
              </a:rPr>
              <a:t>Icelandic</a:t>
            </a:r>
            <a:r>
              <a:rPr lang="en-US" dirty="0" smtClean="0">
                <a:latin typeface="Times New Roman" panose="02020603050405020304" pitchFamily="18" charset="0"/>
                <a:cs typeface="Times New Roman" panose="02020603050405020304" pitchFamily="18" charset="0"/>
              </a:rPr>
              <a:t>:</a:t>
            </a:r>
          </a:p>
          <a:p>
            <a:r>
              <a:rPr lang="is-IS" b="1" dirty="0">
                <a:solidFill>
                  <a:schemeClr val="accent1">
                    <a:lumMod val="50000"/>
                  </a:schemeClr>
                </a:solidFill>
                <a:latin typeface="Times New Roman" panose="02020603050405020304" pitchFamily="18" charset="0"/>
                <a:cs typeface="Times New Roman" panose="02020603050405020304" pitchFamily="18" charset="0"/>
              </a:rPr>
              <a:t>Það</a:t>
            </a:r>
            <a:r>
              <a:rPr lang="is-IS" dirty="0">
                <a:latin typeface="Times New Roman" panose="02020603050405020304" pitchFamily="18" charset="0"/>
                <a:cs typeface="Times New Roman" panose="02020603050405020304" pitchFamily="18" charset="0"/>
              </a:rPr>
              <a:t> var talað of mikið</a:t>
            </a:r>
            <a:r>
              <a:rPr lang="is-IS" dirty="0" smtClean="0">
                <a:latin typeface="Times New Roman" panose="02020603050405020304" pitchFamily="18" charset="0"/>
                <a:cs typeface="Times New Roman" panose="02020603050405020304" pitchFamily="18" charset="0"/>
              </a:rPr>
              <a:t>.                 </a:t>
            </a:r>
            <a:r>
              <a:rPr lang="is-IS" b="1" dirty="0" smtClean="0">
                <a:solidFill>
                  <a:schemeClr val="accent1">
                    <a:lumMod val="50000"/>
                  </a:schemeClr>
                </a:solidFill>
                <a:latin typeface="Times New Roman" panose="02020603050405020304" pitchFamily="18" charset="0"/>
                <a:cs typeface="Times New Roman" panose="02020603050405020304" pitchFamily="18" charset="0"/>
              </a:rPr>
              <a:t>Það</a:t>
            </a:r>
            <a:r>
              <a:rPr lang="is-IS" dirty="0" smtClean="0">
                <a:latin typeface="Times New Roman" panose="02020603050405020304" pitchFamily="18" charset="0"/>
                <a:cs typeface="Times New Roman" panose="02020603050405020304" pitchFamily="18" charset="0"/>
              </a:rPr>
              <a:t> var oft hringt í mig í gær.</a:t>
            </a:r>
            <a:endParaRPr lang="en-US" dirty="0">
              <a:latin typeface="Times New Roman" panose="02020603050405020304" pitchFamily="18" charset="0"/>
              <a:cs typeface="Times New Roman" panose="02020603050405020304" pitchFamily="18" charset="0"/>
            </a:endParaRPr>
          </a:p>
          <a:p>
            <a:r>
              <a:rPr lang="is-IS" dirty="0">
                <a:latin typeface="Times New Roman" panose="02020603050405020304" pitchFamily="18" charset="0"/>
                <a:cs typeface="Times New Roman" panose="02020603050405020304" pitchFamily="18" charset="0"/>
              </a:rPr>
              <a:t>Var </a:t>
            </a:r>
            <a:r>
              <a:rPr lang="en-US" dirty="0">
                <a:latin typeface="Times New Roman" panose="02020603050405020304" pitchFamily="18" charset="0"/>
                <a:cs typeface="Times New Roman" panose="02020603050405020304" pitchFamily="18" charset="0"/>
              </a:rPr>
              <a:t>(*</a:t>
            </a:r>
            <a:r>
              <a:rPr lang="is-IS" b="1" dirty="0">
                <a:solidFill>
                  <a:schemeClr val="accent1">
                    <a:lumMod val="50000"/>
                  </a:schemeClr>
                </a:solidFill>
                <a:latin typeface="Times New Roman" panose="02020603050405020304" pitchFamily="18" charset="0"/>
                <a:cs typeface="Times New Roman" panose="02020603050405020304" pitchFamily="18" charset="0"/>
              </a:rPr>
              <a:t>það</a:t>
            </a:r>
            <a:r>
              <a:rPr lang="is-IS" dirty="0">
                <a:latin typeface="Times New Roman" panose="02020603050405020304" pitchFamily="18" charset="0"/>
                <a:cs typeface="Times New Roman" panose="02020603050405020304" pitchFamily="18" charset="0"/>
              </a:rPr>
              <a:t>) talað of mikið</a:t>
            </a:r>
            <a:r>
              <a:rPr lang="en-US" dirty="0" smtClean="0">
                <a:latin typeface="Times New Roman" panose="02020603050405020304" pitchFamily="18" charset="0"/>
                <a:cs typeface="Times New Roman" panose="02020603050405020304" pitchFamily="18" charset="0"/>
              </a:rPr>
              <a:t>?	     Í </a:t>
            </a:r>
            <a:r>
              <a:rPr lang="en-US" dirty="0" err="1" smtClean="0">
                <a:latin typeface="Times New Roman" panose="02020603050405020304" pitchFamily="18" charset="0"/>
                <a:cs typeface="Times New Roman" panose="02020603050405020304" pitchFamily="18" charset="0"/>
              </a:rPr>
              <a:t>gær</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var</a:t>
            </a:r>
            <a:r>
              <a:rPr lang="en-US" dirty="0" smtClean="0">
                <a:latin typeface="Times New Roman" panose="02020603050405020304" pitchFamily="18" charset="0"/>
                <a:cs typeface="Times New Roman" panose="02020603050405020304" pitchFamily="18" charset="0"/>
              </a:rPr>
              <a:t> (*</a:t>
            </a:r>
            <a:r>
              <a:rPr lang="en-US" b="1" dirty="0" err="1" smtClean="0">
                <a:solidFill>
                  <a:schemeClr val="accent1">
                    <a:lumMod val="50000"/>
                  </a:schemeClr>
                </a:solidFill>
                <a:latin typeface="Times New Roman" panose="02020603050405020304" pitchFamily="18" charset="0"/>
                <a:cs typeface="Times New Roman" panose="02020603050405020304" pitchFamily="18" charset="0"/>
              </a:rPr>
              <a:t>það</a:t>
            </a:r>
            <a:r>
              <a:rPr lang="en-US" dirty="0" smtClean="0">
                <a:latin typeface="Times New Roman" panose="02020603050405020304" pitchFamily="18" charset="0"/>
                <a:cs typeface="Times New Roman" panose="02020603050405020304" pitchFamily="18" charset="0"/>
              </a:rPr>
              <a:t>) oft </a:t>
            </a:r>
            <a:r>
              <a:rPr lang="en-US" dirty="0" err="1" smtClean="0">
                <a:latin typeface="Times New Roman" panose="02020603050405020304" pitchFamily="18" charset="0"/>
                <a:cs typeface="Times New Roman" panose="02020603050405020304" pitchFamily="18" charset="0"/>
              </a:rPr>
              <a:t>hringt</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í </a:t>
            </a:r>
            <a:r>
              <a:rPr lang="en-US" dirty="0" err="1" smtClean="0">
                <a:latin typeface="Times New Roman" panose="02020603050405020304" pitchFamily="18" charset="0"/>
                <a:cs typeface="Times New Roman" panose="02020603050405020304" pitchFamily="18" charset="0"/>
              </a:rPr>
              <a:t>mig</a:t>
            </a:r>
            <a:r>
              <a:rPr lang="en-US" dirty="0" smtClean="0">
                <a:latin typeface="Times New Roman" panose="02020603050405020304" pitchFamily="18" charset="0"/>
                <a:cs typeface="Times New Roman" panose="02020603050405020304" pitchFamily="18" charset="0"/>
              </a:rPr>
              <a:t>.</a:t>
            </a:r>
          </a:p>
          <a:p>
            <a:pPr marL="0" lvl="0" indent="0">
              <a:buNone/>
            </a:pPr>
            <a:endParaRPr lang="is-IS" dirty="0"/>
          </a:p>
          <a:p>
            <a:pPr marL="0" lvl="0" indent="0">
              <a:buNone/>
            </a:pPr>
            <a:r>
              <a:rPr lang="is-I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is-IS" dirty="0" smtClean="0">
                <a:latin typeface="Times New Roman" panose="02020603050405020304" pitchFamily="18" charset="0"/>
                <a:cs typeface="Times New Roman" panose="02020603050405020304" pitchFamily="18" charset="0"/>
              </a:rPr>
              <a:t>There was </a:t>
            </a:r>
            <a:r>
              <a:rPr lang="is-IS" dirty="0" smtClean="0">
                <a:latin typeface="Times New Roman" panose="02020603050405020304" pitchFamily="18" charset="0"/>
                <a:cs typeface="Times New Roman" panose="02020603050405020304" pitchFamily="18" charset="0"/>
              </a:rPr>
              <a:t>too </a:t>
            </a:r>
            <a:r>
              <a:rPr lang="is-IS" dirty="0" smtClean="0">
                <a:latin typeface="Times New Roman" panose="02020603050405020304" pitchFamily="18" charset="0"/>
                <a:cs typeface="Times New Roman" panose="02020603050405020304" pitchFamily="18" charset="0"/>
              </a:rPr>
              <a:t>much talking</a:t>
            </a:r>
            <a:r>
              <a:rPr lang="en-US" dirty="0" smtClean="0">
                <a:latin typeface="Times New Roman" panose="02020603050405020304" pitchFamily="18" charset="0"/>
                <a:cs typeface="Times New Roman" panose="02020603050405020304" pitchFamily="18" charset="0"/>
              </a:rPr>
              <a:t>’        ‘Often there was phone-calling.’</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a:p>
            <a:pPr marL="0" indent="0">
              <a:buNone/>
            </a:pPr>
            <a:endParaRPr lang="en-US" sz="2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816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0235" y="4212800"/>
            <a:ext cx="9870141" cy="1446550"/>
          </a:xfrm>
          <a:prstGeom prst="rect">
            <a:avLst/>
          </a:prstGeom>
          <a:noFill/>
        </p:spPr>
        <p:txBody>
          <a:bodyPr wrap="square" rtlCol="0">
            <a:spAutoFit/>
          </a:bodyPr>
          <a:lstStyle/>
          <a:p>
            <a:r>
              <a:rPr lang="en-US" sz="3200" dirty="0" err="1" smtClean="0">
                <a:latin typeface="Times New Roman" panose="02020603050405020304" pitchFamily="18" charset="0"/>
                <a:cs typeface="Times New Roman" panose="02020603050405020304" pitchFamily="18" charset="0"/>
              </a:rPr>
              <a:t>Konunginum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voru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gefnar</a:t>
            </a:r>
            <a:r>
              <a:rPr lang="en-US" sz="3200" dirty="0" smtClean="0">
                <a:latin typeface="Times New Roman" panose="02020603050405020304" pitchFamily="18" charset="0"/>
                <a:cs typeface="Times New Roman" panose="02020603050405020304" pitchFamily="18" charset="0"/>
              </a:rPr>
              <a:t>            am</a:t>
            </a:r>
            <a:r>
              <a:rPr lang="is-IS" sz="3200" dirty="0" smtClean="0">
                <a:latin typeface="Times New Roman" panose="02020603050405020304" pitchFamily="18" charset="0"/>
                <a:cs typeface="Times New Roman" panose="02020603050405020304" pitchFamily="18" charset="0"/>
              </a:rPr>
              <a:t>báttir.</a:t>
            </a:r>
          </a:p>
          <a:p>
            <a:r>
              <a:rPr lang="is-IS" sz="3200" i="1" dirty="0" smtClean="0">
                <a:latin typeface="Times New Roman" panose="02020603050405020304" pitchFamily="18" charset="0"/>
                <a:cs typeface="Times New Roman" panose="02020603050405020304" pitchFamily="18" charset="0"/>
              </a:rPr>
              <a:t>king</a:t>
            </a:r>
            <a:r>
              <a:rPr lang="is-IS" sz="3200" dirty="0" smtClean="0">
                <a:latin typeface="Times New Roman" panose="02020603050405020304" pitchFamily="18" charset="0"/>
                <a:cs typeface="Times New Roman" panose="02020603050405020304" pitchFamily="18" charset="0"/>
              </a:rPr>
              <a:t>.m.sg.dat.def  </a:t>
            </a:r>
            <a:r>
              <a:rPr lang="is-IS" sz="3200" i="1" dirty="0" smtClean="0">
                <a:latin typeface="Times New Roman" panose="02020603050405020304" pitchFamily="18" charset="0"/>
                <a:cs typeface="Times New Roman" panose="02020603050405020304" pitchFamily="18" charset="0"/>
              </a:rPr>
              <a:t>be</a:t>
            </a:r>
            <a:r>
              <a:rPr lang="is-IS" sz="3200" dirty="0" smtClean="0">
                <a:latin typeface="Times New Roman" panose="02020603050405020304" pitchFamily="18" charset="0"/>
                <a:cs typeface="Times New Roman" panose="02020603050405020304" pitchFamily="18" charset="0"/>
              </a:rPr>
              <a:t>.past.3pl  </a:t>
            </a:r>
            <a:r>
              <a:rPr lang="is-IS" sz="3200" i="1" dirty="0" smtClean="0">
                <a:latin typeface="Times New Roman" panose="02020603050405020304" pitchFamily="18" charset="0"/>
                <a:cs typeface="Times New Roman" panose="02020603050405020304" pitchFamily="18" charset="0"/>
              </a:rPr>
              <a:t>give</a:t>
            </a:r>
            <a:r>
              <a:rPr lang="is-IS" sz="3200" dirty="0" smtClean="0">
                <a:latin typeface="Times New Roman" panose="02020603050405020304" pitchFamily="18" charset="0"/>
                <a:cs typeface="Times New Roman" panose="02020603050405020304" pitchFamily="18" charset="0"/>
              </a:rPr>
              <a:t>.part.f.pl. </a:t>
            </a:r>
            <a:r>
              <a:rPr lang="is-IS" sz="3200" i="1" dirty="0">
                <a:latin typeface="Times New Roman" panose="02020603050405020304" pitchFamily="18" charset="0"/>
                <a:cs typeface="Times New Roman" panose="02020603050405020304" pitchFamily="18" charset="0"/>
              </a:rPr>
              <a:t>s</a:t>
            </a:r>
            <a:r>
              <a:rPr lang="is-IS" sz="3200" i="1" dirty="0" smtClean="0">
                <a:latin typeface="Times New Roman" panose="02020603050405020304" pitchFamily="18" charset="0"/>
                <a:cs typeface="Times New Roman" panose="02020603050405020304" pitchFamily="18" charset="0"/>
              </a:rPr>
              <a:t>lave</a:t>
            </a:r>
            <a:r>
              <a:rPr lang="is-IS" sz="3200" dirty="0" smtClean="0">
                <a:latin typeface="Times New Roman" panose="02020603050405020304" pitchFamily="18" charset="0"/>
                <a:cs typeface="Times New Roman" panose="02020603050405020304" pitchFamily="18" charset="0"/>
              </a:rPr>
              <a:t>.f.pl</a:t>
            </a:r>
            <a:endParaRPr lang="en-US" sz="3200" dirty="0" smtClean="0">
              <a:latin typeface="Times New Roman" panose="02020603050405020304" pitchFamily="18" charset="0"/>
              <a:cs typeface="Times New Roman" panose="02020603050405020304" pitchFamily="18" charset="0"/>
            </a:endParaRPr>
          </a:p>
          <a:p>
            <a:r>
              <a:rPr lang="en-US" sz="2400" dirty="0" smtClean="0">
                <a:latin typeface="Times New Roman" panose="02020603050405020304" pitchFamily="18" charset="0"/>
                <a:cs typeface="Times New Roman" panose="02020603050405020304" pitchFamily="18" charset="0"/>
              </a:rPr>
              <a:t>‘The king was given maidservants’</a:t>
            </a:r>
            <a:r>
              <a:rPr lang="is-IS" sz="2400" dirty="0">
                <a:latin typeface="Times New Roman" panose="02020603050405020304" pitchFamily="18" charset="0"/>
                <a:cs typeface="Times New Roman" panose="02020603050405020304" pitchFamily="18" charset="0"/>
              </a:rPr>
              <a:t> </a:t>
            </a:r>
            <a:r>
              <a:rPr lang="is-IS" sz="2400" dirty="0" smtClean="0">
                <a:latin typeface="Times New Roman" panose="02020603050405020304" pitchFamily="18" charset="0"/>
                <a:cs typeface="Times New Roman" panose="02020603050405020304" pitchFamily="18" charset="0"/>
              </a:rPr>
              <a:t>           </a:t>
            </a:r>
            <a:r>
              <a:rPr lang="is-IS" sz="2000" dirty="0" smtClean="0">
                <a:latin typeface="Times New Roman" panose="02020603050405020304" pitchFamily="18" charset="0"/>
                <a:cs typeface="Times New Roman" panose="02020603050405020304" pitchFamily="18" charset="0"/>
              </a:rPr>
              <a:t>(Vigo 2016:115, ex.(243), from ZMT 1985)</a:t>
            </a:r>
            <a:endParaRPr lang="en-US" sz="20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336176" y="242482"/>
            <a:ext cx="11456895" cy="3539430"/>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HAA Project: agreement </a:t>
            </a:r>
            <a:r>
              <a:rPr lang="en-US" sz="2800" dirty="0">
                <a:latin typeface="Times New Roman" panose="02020603050405020304" pitchFamily="18" charset="0"/>
                <a:cs typeface="Times New Roman" panose="02020603050405020304" pitchFamily="18" charset="0"/>
              </a:rPr>
              <a:t>with nominative objects is one of the fundamental reasons for saying that what </a:t>
            </a:r>
            <a:r>
              <a:rPr lang="en-US" sz="2800" dirty="0" smtClean="0">
                <a:latin typeface="Times New Roman" panose="02020603050405020304" pitchFamily="18" charset="0"/>
                <a:cs typeface="Times New Roman" panose="02020603050405020304" pitchFamily="18" charset="0"/>
              </a:rPr>
              <a:t>has been called </a:t>
            </a:r>
            <a:r>
              <a:rPr lang="en-US" sz="2800" dirty="0">
                <a:latin typeface="Times New Roman" panose="02020603050405020304" pitchFamily="18" charset="0"/>
                <a:cs typeface="Times New Roman" panose="02020603050405020304" pitchFamily="18" charset="0"/>
              </a:rPr>
              <a:t>subject agreement should be subsumed under the more general idea of </a:t>
            </a:r>
            <a:r>
              <a:rPr lang="en-US" sz="2800" i="1" dirty="0">
                <a:latin typeface="Times New Roman" panose="02020603050405020304" pitchFamily="18" charset="0"/>
                <a:cs typeface="Times New Roman" panose="02020603050405020304" pitchFamily="18" charset="0"/>
              </a:rPr>
              <a:t>highest argument agreement</a:t>
            </a:r>
            <a:r>
              <a:rPr lang="en-US" sz="2800" dirty="0">
                <a:latin typeface="Times New Roman" panose="02020603050405020304" pitchFamily="18" charset="0"/>
                <a:cs typeface="Times New Roman" panose="02020603050405020304" pitchFamily="18" charset="0"/>
              </a:rPr>
              <a:t>, by which a verb agrees with the highest </a:t>
            </a:r>
            <a:r>
              <a:rPr lang="en-US" sz="2800" i="1" dirty="0">
                <a:latin typeface="Times New Roman" panose="02020603050405020304" pitchFamily="18" charset="0"/>
                <a:cs typeface="Times New Roman" panose="02020603050405020304" pitchFamily="18" charset="0"/>
              </a:rPr>
              <a:t>available</a:t>
            </a:r>
            <a:r>
              <a:rPr lang="en-US" sz="2800" dirty="0">
                <a:latin typeface="Times New Roman" panose="02020603050405020304" pitchFamily="18" charset="0"/>
                <a:cs typeface="Times New Roman" panose="02020603050405020304" pitchFamily="18" charset="0"/>
              </a:rPr>
              <a:t> argument (not necessarily highest in a thematic sense). In Icelandic, as well as Hindi and other languages, non-nominative case makes an expression unavailable for </a:t>
            </a:r>
            <a:r>
              <a:rPr lang="en-US" sz="2800" dirty="0" smtClean="0">
                <a:latin typeface="Times New Roman" panose="02020603050405020304" pitchFamily="18" charset="0"/>
                <a:cs typeface="Times New Roman" panose="02020603050405020304" pitchFamily="18" charset="0"/>
              </a:rPr>
              <a:t>agreement. Since </a:t>
            </a:r>
            <a:r>
              <a:rPr lang="en-US" sz="2800" dirty="0">
                <a:latin typeface="Times New Roman" panose="02020603050405020304" pitchFamily="18" charset="0"/>
                <a:cs typeface="Times New Roman" panose="02020603050405020304" pitchFamily="18" charset="0"/>
              </a:rPr>
              <a:t>the verb cannot agree with a non-nominative </a:t>
            </a:r>
            <a:r>
              <a:rPr lang="en-US" sz="2800" dirty="0" smtClean="0">
                <a:latin typeface="Times New Roman" panose="02020603050405020304" pitchFamily="18" charset="0"/>
                <a:cs typeface="Times New Roman" panose="02020603050405020304" pitchFamily="18" charset="0"/>
              </a:rPr>
              <a:t>subject, it </a:t>
            </a:r>
            <a:r>
              <a:rPr lang="en-US" sz="2800" dirty="0">
                <a:latin typeface="Times New Roman" panose="02020603050405020304" pitchFamily="18" charset="0"/>
                <a:cs typeface="Times New Roman" panose="02020603050405020304" pitchFamily="18" charset="0"/>
              </a:rPr>
              <a:t>has to pick the next available GF, which will be a nominative object if there is one</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2695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6522" y="176866"/>
            <a:ext cx="7714129" cy="804769"/>
          </a:xfrm>
        </p:spPr>
        <p:txBody>
          <a:bodyPr>
            <a:normAutofit/>
          </a:bodyPr>
          <a:lstStyle/>
          <a:p>
            <a:r>
              <a:rPr lang="en-US" sz="3600" dirty="0" smtClean="0">
                <a:latin typeface="Times New Roman" panose="02020603050405020304" pitchFamily="18" charset="0"/>
                <a:cs typeface="Times New Roman" panose="02020603050405020304" pitchFamily="18" charset="0"/>
              </a:rPr>
              <a:t>Existential/presentational constructions</a:t>
            </a:r>
            <a:endParaRPr lang="en-US" sz="360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524435" y="4087906"/>
            <a:ext cx="11542057" cy="1815882"/>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  “If the logical subject occupies the [NP,VP] position, we can predict that it cannot occur together with another NP in VP...Thus the existential construction is not supposed to be found with transitive verbs in the active voice in Swedish, nor with predicate NPs referring to the subject.”</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Platzack</a:t>
            </a:r>
            <a:r>
              <a:rPr lang="en-US" sz="2800" dirty="0" smtClean="0">
                <a:latin typeface="Times New Roman" panose="02020603050405020304" pitchFamily="18" charset="0"/>
                <a:cs typeface="Times New Roman" panose="02020603050405020304" pitchFamily="18" charset="0"/>
              </a:rPr>
              <a:t> 1983:93)</a:t>
            </a:r>
            <a:endParaRPr lang="en-US" sz="2800" dirty="0">
              <a:latin typeface="Times New Roman" panose="02020603050405020304" pitchFamily="18" charset="0"/>
              <a:cs typeface="Times New Roman" panose="02020603050405020304" pitchFamily="18" charset="0"/>
            </a:endParaRPr>
          </a:p>
        </p:txBody>
      </p:sp>
      <p:sp>
        <p:nvSpPr>
          <p:cNvPr id="6" name="Content Placeholder 5"/>
          <p:cNvSpPr>
            <a:spLocks noGrp="1"/>
          </p:cNvSpPr>
          <p:nvPr>
            <p:ph idx="1"/>
          </p:nvPr>
        </p:nvSpPr>
        <p:spPr>
          <a:xfrm>
            <a:off x="524435" y="1344706"/>
            <a:ext cx="10515600" cy="2218765"/>
          </a:xfrm>
        </p:spPr>
        <p:txBody>
          <a:bodyPr>
            <a:normAutofit/>
          </a:bodyPr>
          <a:lstStyle/>
          <a:p>
            <a:pPr marL="0" indent="0">
              <a:buNone/>
            </a:pPr>
            <a:r>
              <a:rPr lang="en-US" dirty="0" smtClean="0">
                <a:latin typeface="Times New Roman" panose="02020603050405020304" pitchFamily="18" charset="0"/>
                <a:cs typeface="Times New Roman" panose="02020603050405020304" pitchFamily="18" charset="0"/>
              </a:rPr>
              <a:t>Observation: Icelandic </a:t>
            </a:r>
            <a:r>
              <a:rPr lang="en-US" dirty="0">
                <a:latin typeface="Times New Roman" panose="02020603050405020304" pitchFamily="18" charset="0"/>
                <a:cs typeface="Times New Roman" panose="02020603050405020304" pitchFamily="18" charset="0"/>
              </a:rPr>
              <a:t>has transitive expletives, but Swedish does not</a:t>
            </a:r>
            <a:r>
              <a:rPr lang="en-US" dirty="0" smtClean="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(1) a</a:t>
            </a:r>
            <a:r>
              <a:rPr lang="en-US"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åt</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en</a:t>
            </a:r>
            <a:r>
              <a:rPr lang="en-US" dirty="0" smtClean="0">
                <a:latin typeface="Times New Roman" panose="02020603050405020304" pitchFamily="18" charset="0"/>
                <a:cs typeface="Times New Roman" panose="02020603050405020304" pitchFamily="18" charset="0"/>
              </a:rPr>
              <a:t> man </a:t>
            </a:r>
            <a:r>
              <a:rPr lang="en-US" dirty="0" err="1" smtClean="0">
                <a:latin typeface="Times New Roman" panose="02020603050405020304" pitchFamily="18" charset="0"/>
                <a:cs typeface="Times New Roman" panose="02020603050405020304" pitchFamily="18" charset="0"/>
              </a:rPr>
              <a:t>en</a:t>
            </a:r>
            <a:r>
              <a:rPr lang="en-US" dirty="0" smtClean="0">
                <a:latin typeface="Times New Roman" panose="02020603050405020304" pitchFamily="18" charset="0"/>
                <a:cs typeface="Times New Roman" panose="02020603050405020304" pitchFamily="18" charset="0"/>
              </a:rPr>
              <a:t> pudding.  (Swedish)</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b.   *There ate a man a pudding. (English)</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c.     </a:t>
            </a:r>
            <a:r>
              <a:rPr lang="is-IS" dirty="0" smtClean="0">
                <a:latin typeface="Times New Roman" panose="02020603050405020304" pitchFamily="18" charset="0"/>
                <a:cs typeface="Times New Roman" panose="02020603050405020304" pitchFamily="18" charset="0"/>
              </a:rPr>
              <a:t>Það borðaði maður búðing.  </a:t>
            </a:r>
            <a:r>
              <a:rPr lang="en-US" dirty="0" smtClean="0">
                <a:latin typeface="Times New Roman" panose="02020603050405020304" pitchFamily="18" charset="0"/>
                <a:cs typeface="Times New Roman" panose="02020603050405020304" pitchFamily="18" charset="0"/>
              </a:rPr>
              <a:t>(Icelandic)       </a:t>
            </a:r>
            <a:r>
              <a:rPr lang="en-US" sz="2000" dirty="0" smtClean="0">
                <a:latin typeface="Times New Roman" panose="02020603050405020304" pitchFamily="18" charset="0"/>
                <a:cs typeface="Times New Roman" panose="02020603050405020304" pitchFamily="18" charset="0"/>
              </a:rPr>
              <a:t>(Maling 1988:168)</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57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5165" y="0"/>
            <a:ext cx="7714129" cy="804769"/>
          </a:xfrm>
        </p:spPr>
        <p:txBody>
          <a:bodyPr>
            <a:normAutofit/>
          </a:bodyPr>
          <a:lstStyle/>
          <a:p>
            <a:r>
              <a:rPr lang="en-US" sz="3600" dirty="0" smtClean="0">
                <a:latin typeface="Times New Roman" panose="02020603050405020304" pitchFamily="18" charset="0"/>
                <a:cs typeface="Times New Roman" panose="02020603050405020304" pitchFamily="18" charset="0"/>
              </a:rPr>
              <a:t>Existential/presentational constructions</a:t>
            </a:r>
            <a:endParaRPr lang="en-US" sz="36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68700" y="794801"/>
            <a:ext cx="11456894" cy="6063199"/>
          </a:xfrm>
          <a:prstGeom prst="rect">
            <a:avLst/>
          </a:prstGeom>
          <a:noFill/>
        </p:spPr>
        <p:txBody>
          <a:bodyPr wrap="square" rtlCol="0">
            <a:spAutoFit/>
          </a:bodyPr>
          <a:lstStyle/>
          <a:p>
            <a:r>
              <a:rPr lang="en-US" sz="2800" dirty="0" smtClean="0">
                <a:latin typeface="Times New Roman" panose="02020603050405020304" pitchFamily="18" charset="0"/>
                <a:cs typeface="Times New Roman" panose="02020603050405020304" pitchFamily="18" charset="0"/>
              </a:rPr>
              <a:t>Dyadic predicates which can occur in Swedish </a:t>
            </a:r>
            <a:r>
              <a:rPr lang="en-US" sz="2800" dirty="0" err="1" smtClean="0">
                <a:latin typeface="Times New Roman" panose="02020603050405020304" pitchFamily="18" charset="0"/>
                <a:cs typeface="Times New Roman" panose="02020603050405020304" pitchFamily="18" charset="0"/>
              </a:rPr>
              <a:t>existentials</a:t>
            </a:r>
            <a:r>
              <a:rPr lang="en-US" sz="28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(Maling 1988:171)</a:t>
            </a:r>
            <a:r>
              <a:rPr lang="en-US" sz="2800" dirty="0" smtClean="0">
                <a:latin typeface="Times New Roman" panose="02020603050405020304" pitchFamily="18" charset="0"/>
                <a:cs typeface="Times New Roman" panose="02020603050405020304" pitchFamily="18" charset="0"/>
              </a:rPr>
              <a:t>:</a:t>
            </a:r>
          </a:p>
          <a:p>
            <a:endParaRPr lang="en-US" sz="2800" dirty="0" smtClean="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(4) a.    </a:t>
            </a:r>
            <a:r>
              <a:rPr lang="en-US" sz="2800" i="1" dirty="0" err="1" smtClean="0">
                <a:latin typeface="Times New Roman" panose="02020603050405020304" pitchFamily="18" charset="0"/>
                <a:cs typeface="Times New Roman" panose="02020603050405020304" pitchFamily="18" charset="0"/>
              </a:rPr>
              <a:t>Det</a:t>
            </a:r>
            <a:r>
              <a:rPr lang="en-US" sz="2800" i="1" dirty="0" smtClean="0">
                <a:latin typeface="Times New Roman" panose="02020603050405020304" pitchFamily="18" charset="0"/>
                <a:cs typeface="Times New Roman" panose="02020603050405020304" pitchFamily="18" charset="0"/>
              </a:rPr>
              <a:t>    hade </a:t>
            </a:r>
            <a:r>
              <a:rPr lang="en-US" sz="2800" i="1" dirty="0" err="1" smtClean="0">
                <a:latin typeface="Times New Roman" panose="02020603050405020304" pitchFamily="18" charset="0"/>
                <a:cs typeface="Times New Roman" panose="02020603050405020304" pitchFamily="18" charset="0"/>
              </a:rPr>
              <a:t>tilldelats</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honum</a:t>
            </a:r>
            <a:r>
              <a:rPr lang="en-US" sz="2800" i="1" dirty="0" smtClean="0">
                <a:latin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cs typeface="Times New Roman" panose="02020603050405020304" pitchFamily="18" charset="0"/>
              </a:rPr>
              <a:t>en</a:t>
            </a:r>
            <a:r>
              <a:rPr lang="en-US" sz="2800" i="1" dirty="0" smtClean="0">
                <a:latin typeface="Times New Roman" panose="02020603050405020304" pitchFamily="18" charset="0"/>
                <a:cs typeface="Times New Roman" panose="02020603050405020304" pitchFamily="18" charset="0"/>
              </a:rPr>
              <a:t> bel</a:t>
            </a:r>
            <a:r>
              <a:rPr lang="is-IS" sz="2800" i="1" dirty="0" smtClean="0">
                <a:latin typeface="Times New Roman" panose="02020603050405020304" pitchFamily="18" charset="0"/>
                <a:cs typeface="Times New Roman" panose="02020603050405020304" pitchFamily="18" charset="0"/>
              </a:rPr>
              <a:t>öning</a:t>
            </a: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a:t>
            </a:r>
            <a:r>
              <a:rPr lang="is-IS" sz="2400" dirty="0" smtClean="0">
                <a:latin typeface="Times New Roman" panose="02020603050405020304" pitchFamily="18" charset="0"/>
                <a:cs typeface="Times New Roman" panose="02020603050405020304" pitchFamily="18" charset="0"/>
              </a:rPr>
              <a:t>EXPL had    been.allotted him        a   </a:t>
            </a:r>
            <a:r>
              <a:rPr lang="is-IS" sz="2400" dirty="0" smtClean="0">
                <a:latin typeface="Times New Roman" panose="02020603050405020304" pitchFamily="18" charset="0"/>
                <a:cs typeface="Times New Roman" panose="02020603050405020304" pitchFamily="18" charset="0"/>
              </a:rPr>
              <a:t>reward</a:t>
            </a:r>
          </a:p>
          <a:p>
            <a:endParaRPr lang="is-IS" sz="2400" dirty="0" smtClean="0">
              <a:latin typeface="Times New Roman" panose="02020603050405020304" pitchFamily="18" charset="0"/>
              <a:cs typeface="Times New Roman" panose="02020603050405020304" pitchFamily="18" charset="0"/>
            </a:endParaRP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b.   </a:t>
            </a:r>
            <a:r>
              <a:rPr lang="is-IS" sz="2800" i="1" dirty="0" smtClean="0">
                <a:latin typeface="Times New Roman" panose="02020603050405020304" pitchFamily="18" charset="0"/>
                <a:cs typeface="Times New Roman" panose="02020603050405020304" pitchFamily="18" charset="0"/>
              </a:rPr>
              <a:t>Det     hånde       honom något        konstigt igår.</a:t>
            </a:r>
          </a:p>
          <a:p>
            <a:r>
              <a:rPr lang="is-IS" sz="2800" i="1" dirty="0">
                <a:latin typeface="Times New Roman" panose="02020603050405020304" pitchFamily="18" charset="0"/>
                <a:cs typeface="Times New Roman" panose="02020603050405020304" pitchFamily="18" charset="0"/>
              </a:rPr>
              <a:t> </a:t>
            </a:r>
            <a:r>
              <a:rPr lang="is-IS" sz="2800" i="1" dirty="0" smtClean="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EXPL happened to.him  something strange </a:t>
            </a:r>
            <a:r>
              <a:rPr lang="is-IS" sz="2800" dirty="0" smtClean="0">
                <a:latin typeface="Times New Roman" panose="02020603050405020304" pitchFamily="18" charset="0"/>
                <a:cs typeface="Times New Roman" panose="02020603050405020304" pitchFamily="18" charset="0"/>
              </a:rPr>
              <a:t>yesterday</a:t>
            </a:r>
          </a:p>
          <a:p>
            <a:endParaRPr lang="is-IS" sz="2800" i="1" dirty="0">
              <a:latin typeface="Times New Roman" panose="02020603050405020304" pitchFamily="18" charset="0"/>
              <a:cs typeface="Times New Roman" panose="02020603050405020304" pitchFamily="18" charset="0"/>
            </a:endParaRPr>
          </a:p>
          <a:p>
            <a:r>
              <a:rPr lang="is-IS" sz="2800" i="1" dirty="0" smtClean="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c.   </a:t>
            </a:r>
            <a:r>
              <a:rPr lang="is-IS" sz="2800" i="1" dirty="0" smtClean="0">
                <a:latin typeface="Times New Roman" panose="02020603050405020304" pitchFamily="18" charset="0"/>
                <a:cs typeface="Times New Roman" panose="02020603050405020304" pitchFamily="18" charset="0"/>
              </a:rPr>
              <a:t>Det      väntade mig en virklig överraskning når jag kom hem.</a:t>
            </a:r>
          </a:p>
          <a:p>
            <a:r>
              <a:rPr lang="is-IS" sz="2800" dirty="0">
                <a:latin typeface="Times New Roman" panose="02020603050405020304" pitchFamily="18" charset="0"/>
                <a:cs typeface="Times New Roman" panose="02020603050405020304" pitchFamily="18" charset="0"/>
              </a:rPr>
              <a:t> </a:t>
            </a:r>
            <a:r>
              <a:rPr lang="is-IS" sz="2800" dirty="0" smtClean="0">
                <a:latin typeface="Times New Roman" panose="02020603050405020304" pitchFamily="18" charset="0"/>
                <a:cs typeface="Times New Roman" panose="02020603050405020304" pitchFamily="18" charset="0"/>
              </a:rPr>
              <a:t>            EXPL awaited me    a  real     surprise       when I    came </a:t>
            </a:r>
            <a:r>
              <a:rPr lang="is-IS" sz="2800" dirty="0" smtClean="0">
                <a:latin typeface="Times New Roman" panose="02020603050405020304" pitchFamily="18" charset="0"/>
                <a:cs typeface="Times New Roman" panose="02020603050405020304" pitchFamily="18" charset="0"/>
              </a:rPr>
              <a:t>home</a:t>
            </a:r>
          </a:p>
          <a:p>
            <a:endParaRPr lang="is-IS" sz="2800" dirty="0">
              <a:latin typeface="Times New Roman" panose="02020603050405020304" pitchFamily="18" charset="0"/>
              <a:cs typeface="Times New Roman" panose="02020603050405020304" pitchFamily="18" charset="0"/>
            </a:endParaRPr>
          </a:p>
          <a:p>
            <a:r>
              <a:rPr lang="is-IS" sz="2800" b="1" dirty="0">
                <a:latin typeface="Times New Roman" panose="02020603050405020304" pitchFamily="18" charset="0"/>
                <a:cs typeface="Times New Roman" panose="02020603050405020304" pitchFamily="18" charset="0"/>
              </a:rPr>
              <a:t>Conclusion</a:t>
            </a:r>
            <a:r>
              <a:rPr lang="en-US" sz="2800" dirty="0">
                <a:latin typeface="Times New Roman" panose="02020603050405020304" pitchFamily="18" charset="0"/>
                <a:cs typeface="Times New Roman" panose="02020603050405020304" pitchFamily="18" charset="0"/>
              </a:rPr>
              <a:t>: the lack of transitive expletives in Swedish </a:t>
            </a:r>
            <a:r>
              <a:rPr lang="en-US" sz="2800" dirty="0" smtClean="0">
                <a:latin typeface="Times New Roman" panose="02020603050405020304" pitchFamily="18" charset="0"/>
                <a:cs typeface="Times New Roman" panose="02020603050405020304" pitchFamily="18" charset="0"/>
              </a:rPr>
              <a:t>cannot plausibly </a:t>
            </a:r>
            <a:r>
              <a:rPr lang="en-US" sz="2800" dirty="0">
                <a:latin typeface="Times New Roman" panose="02020603050405020304" pitchFamily="18" charset="0"/>
                <a:cs typeface="Times New Roman" panose="02020603050405020304" pitchFamily="18" charset="0"/>
              </a:rPr>
              <a:t>be attributed to the lack of NP slots </a:t>
            </a:r>
            <a:r>
              <a:rPr lang="en-US" sz="2800" dirty="0" smtClean="0">
                <a:latin typeface="Times New Roman" panose="02020603050405020304" pitchFamily="18" charset="0"/>
                <a:cs typeface="Times New Roman" panose="02020603050405020304" pitchFamily="18" charset="0"/>
              </a:rPr>
              <a:t>inside </a:t>
            </a:r>
            <a:r>
              <a:rPr lang="en-US" sz="2800" dirty="0">
                <a:latin typeface="Times New Roman" panose="02020603050405020304" pitchFamily="18" charset="0"/>
                <a:cs typeface="Times New Roman" panose="02020603050405020304" pitchFamily="18" charset="0"/>
              </a:rPr>
              <a:t>the VP (moreover, Germanic languages all have double object constructions).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744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4787</TotalTime>
  <Words>2506</Words>
  <Application>Microsoft Macintosh PowerPoint</Application>
  <PresentationFormat>Custom</PresentationFormat>
  <Paragraphs>194</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When is a (postverbal) subject a subject?</vt:lpstr>
      <vt:lpstr>PowerPoint Presentation</vt:lpstr>
      <vt:lpstr>Expletive subjects</vt:lpstr>
      <vt:lpstr>PowerPoint Presentation</vt:lpstr>
      <vt:lpstr>Expletive subjects  - SVO vs. SOV</vt:lpstr>
      <vt:lpstr>Expletive subjects  - SVO vs. SOV</vt:lpstr>
      <vt:lpstr>PowerPoint Presentation</vt:lpstr>
      <vt:lpstr>Existential/presentational constructions</vt:lpstr>
      <vt:lpstr>Existential/presentational constructions</vt:lpstr>
      <vt:lpstr>Existential/presentational constructions</vt:lpstr>
      <vt:lpstr>Existential/presentational constructions</vt:lpstr>
      <vt:lpstr>Existential/presentational constructions</vt:lpstr>
      <vt:lpstr>Existential/presentational constructions</vt:lpstr>
      <vt:lpstr>PowerPoint Presentation</vt:lpstr>
      <vt:lpstr>Subjecthood test: Reflexivization</vt:lpstr>
      <vt:lpstr>Subjecthood test: Reflexivization</vt:lpstr>
      <vt:lpstr>Subjecthood test: Reflexivization</vt:lpstr>
      <vt:lpstr>Subjecthood test: Reflexivization</vt:lpstr>
      <vt:lpstr>Subjecthood test: Reflexivization</vt:lpstr>
      <vt:lpstr>Status of postverbal NP (PVNP) in Swedish?</vt:lpstr>
      <vt:lpstr>Case-Tier in Finnish</vt:lpstr>
      <vt:lpstr>PowerPoint Presentation</vt:lpstr>
    </vt:vector>
  </TitlesOfParts>
  <Company>National Science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is the subject a subject?</dc:title>
  <dc:creator>Maling, Joan M.</dc:creator>
  <cp:lastModifiedBy>Joan Maling</cp:lastModifiedBy>
  <cp:revision>84</cp:revision>
  <dcterms:created xsi:type="dcterms:W3CDTF">2017-01-26T22:45:04Z</dcterms:created>
  <dcterms:modified xsi:type="dcterms:W3CDTF">2017-02-01T20:06:12Z</dcterms:modified>
</cp:coreProperties>
</file>