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8" r:id="rId3"/>
    <p:sldId id="267" r:id="rId4"/>
    <p:sldId id="271" r:id="rId5"/>
    <p:sldId id="272" r:id="rId6"/>
    <p:sldId id="257" r:id="rId7"/>
    <p:sldId id="276" r:id="rId8"/>
    <p:sldId id="277" r:id="rId9"/>
    <p:sldId id="278" r:id="rId10"/>
    <p:sldId id="279" r:id="rId11"/>
    <p:sldId id="280" r:id="rId12"/>
    <p:sldId id="259" r:id="rId13"/>
    <p:sldId id="282" r:id="rId14"/>
    <p:sldId id="260" r:id="rId15"/>
    <p:sldId id="284" r:id="rId16"/>
    <p:sldId id="283" r:id="rId17"/>
    <p:sldId id="269" r:id="rId18"/>
    <p:sldId id="270" r:id="rId19"/>
    <p:sldId id="28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21455E-CDC0-46D9-B9DF-717FC56F7AB0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0F5818-797B-4B1B-B297-109A1B077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696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F5818-797B-4B1B-B297-109A1B0777C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191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83BB-3760-4B1C-9D98-9FEAE96B50E6}" type="datetime1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087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991A-5F8B-4B06-9B58-F70FE411C6CC}" type="datetime1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71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DA9D-89E1-4D5A-95F9-1AA8D40E48BD}" type="datetime1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995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C97B-443F-43AD-82E2-831D609CE61A}" type="datetime1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573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B8866-0C35-4A4F-9EA0-4759AD34C280}" type="datetime1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20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EEB45-A5FD-4A29-8E16-D78061A8344C}" type="datetime1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320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73B0-FCB0-4639-BC1D-D1E57AC4AA3F}" type="datetime1">
              <a:rPr lang="en-US" smtClean="0"/>
              <a:t>2/21/2017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144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FBDB7-DF75-46A7-ADE7-0A70C22B375E}" type="datetime1">
              <a:rPr lang="en-US" smtClean="0"/>
              <a:t>2/21/2017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916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25F-AD1B-4B71-BCC5-629C92FF42C0}" type="datetime1">
              <a:rPr lang="en-US" smtClean="0"/>
              <a:t>2/21/2017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258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6042-8136-4EE8-9552-BC4913EA6FF8}" type="datetime1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85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9D87-01F0-4E4A-919E-6C3F06085A48}" type="datetime1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53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96CF4-B48D-4C06-B376-67807C8B4138}" type="datetime1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438CC-6672-4DEE-A0D8-DC988B318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57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 Agreement splits in Slavic languages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>
                <a:solidFill>
                  <a:schemeClr val="bg1">
                    <a:lumMod val="50000"/>
                  </a:schemeClr>
                </a:solidFill>
              </a:rPr>
              <a:t>Boban Arsenijević, University of Niš</a:t>
            </a:r>
          </a:p>
          <a:p>
            <a:endParaRPr lang="sr-Latn-RS" dirty="0"/>
          </a:p>
          <a:p>
            <a:r>
              <a:rPr lang="sr-Latn-RS" dirty="0" smtClean="0"/>
              <a:t>Highest Argument Agreement meeting</a:t>
            </a:r>
            <a:br>
              <a:rPr lang="sr-Latn-RS" dirty="0" smtClean="0"/>
            </a:br>
            <a:r>
              <a:rPr lang="sr-Latn-RS" dirty="0" smtClean="0"/>
              <a:t>UPF, Barcelona, </a:t>
            </a:r>
            <a:r>
              <a:rPr lang="sr-Latn-RS" smtClean="0"/>
              <a:t>February 2-3 </a:t>
            </a:r>
            <a:r>
              <a:rPr lang="sr-Latn-RS" dirty="0" smtClean="0"/>
              <a:t>1027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6676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Prediction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Non-neuter epithets will show the same kind of hybrid agreement as animate NPls.</a:t>
            </a:r>
          </a:p>
          <a:p>
            <a:r>
              <a:rPr lang="sr-Latn-RS" dirty="0" smtClean="0"/>
              <a:t>Confirmed:</a:t>
            </a:r>
          </a:p>
          <a:p>
            <a:pPr marL="0" indent="0">
              <a:buNone/>
              <a:tabLst>
                <a:tab pos="685800" algn="l"/>
                <a:tab pos="1770063" algn="l"/>
                <a:tab pos="3030538" algn="l"/>
                <a:tab pos="4173538" algn="l"/>
                <a:tab pos="5148263" algn="l"/>
                <a:tab pos="7145338" algn="l"/>
                <a:tab pos="8516938" algn="l"/>
              </a:tabLst>
            </a:pPr>
            <a:r>
              <a:rPr lang="sr-Latn-RS" dirty="0" smtClean="0"/>
              <a:t>(8)	One	lisice	su	opet	varali	jedni	druge.</a:t>
            </a:r>
            <a:br>
              <a:rPr lang="sr-Latn-RS" dirty="0" smtClean="0"/>
            </a:br>
            <a:r>
              <a:rPr lang="sr-Latn-RS" dirty="0" smtClean="0"/>
              <a:t> 	those	fox.FPl	AuxPl	again	cheated.MPl	one.MPl	other.AccPl</a:t>
            </a:r>
            <a:br>
              <a:rPr lang="sr-Latn-RS" dirty="0" smtClean="0"/>
            </a:br>
            <a:r>
              <a:rPr lang="sr-Latn-RS" dirty="0" smtClean="0"/>
              <a:t> 	’Those foxes cheated each other again.’</a:t>
            </a:r>
            <a:endParaRPr lang="sr-Latn-RS" dirty="0"/>
          </a:p>
          <a:p>
            <a:r>
              <a:rPr lang="sr-Latn-RS" dirty="0" smtClean="0"/>
              <a:t>There are slight differences which can be explained by the mared nature of feminine gender, as opposed to neuter as its absence.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976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Prediction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The reciprocal </a:t>
            </a:r>
            <a:r>
              <a:rPr lang="sr-Latn-RS" i="1" dirty="0"/>
              <a:t>jedan drugog</a:t>
            </a:r>
            <a:r>
              <a:rPr lang="sr-Latn-RS" dirty="0"/>
              <a:t> ’one another’ comes in two </a:t>
            </a:r>
            <a:r>
              <a:rPr lang="sr-Latn-RS" dirty="0" smtClean="0"/>
              <a:t>versions, </a:t>
            </a:r>
            <a:r>
              <a:rPr lang="sr-Latn-RS" dirty="0"/>
              <a:t>one where it is one expression, and another where </a:t>
            </a:r>
            <a:r>
              <a:rPr lang="sr-Latn-RS" i="1" dirty="0"/>
              <a:t>jedan</a:t>
            </a:r>
            <a:r>
              <a:rPr lang="sr-Latn-RS" dirty="0"/>
              <a:t> ’one’ occurs adnominally and </a:t>
            </a:r>
            <a:r>
              <a:rPr lang="sr-Latn-RS" i="1" dirty="0"/>
              <a:t>drugog</a:t>
            </a:r>
            <a:r>
              <a:rPr lang="sr-Latn-RS" dirty="0"/>
              <a:t> ’another’ in the position of the other argument.</a:t>
            </a:r>
          </a:p>
          <a:p>
            <a:r>
              <a:rPr lang="sr-Latn-RS" dirty="0" smtClean="0"/>
              <a:t>The split version is predicted to only allow for NPl agreement on </a:t>
            </a:r>
            <a:r>
              <a:rPr lang="sr-Latn-RS" i="1" dirty="0" smtClean="0"/>
              <a:t>jedan</a:t>
            </a:r>
            <a:r>
              <a:rPr lang="sr-Latn-RS" dirty="0" smtClean="0"/>
              <a:t> ’one’, because it occurs with the entire expression, together with the epithet.</a:t>
            </a:r>
          </a:p>
          <a:p>
            <a:r>
              <a:rPr lang="sr-Latn-RS" dirty="0" smtClean="0"/>
              <a:t>Confirmed:</a:t>
            </a:r>
          </a:p>
          <a:p>
            <a:pPr marL="0" indent="0">
              <a:buNone/>
              <a:tabLst>
                <a:tab pos="627063" algn="l"/>
                <a:tab pos="2913063" algn="l"/>
                <a:tab pos="5029200" algn="l"/>
                <a:tab pos="6002338" algn="l"/>
                <a:tab pos="8059738" algn="l"/>
              </a:tabLst>
            </a:pPr>
            <a:r>
              <a:rPr lang="sr-Latn-RS" dirty="0" smtClean="0"/>
              <a:t>(9)	Jedna / *jedni </a:t>
            </a:r>
            <a:r>
              <a:rPr lang="sr-Latn-RS" dirty="0"/>
              <a:t>	čudovišta 	su 	napadala 	</a:t>
            </a:r>
            <a:r>
              <a:rPr lang="sr-Latn-RS" dirty="0" smtClean="0"/>
              <a:t>druga</a:t>
            </a:r>
            <a:r>
              <a:rPr lang="sr-Latn-RS" dirty="0"/>
              <a:t/>
            </a:r>
            <a:br>
              <a:rPr lang="sr-Latn-RS" dirty="0"/>
            </a:br>
            <a:r>
              <a:rPr lang="sr-Latn-RS" dirty="0"/>
              <a:t> 	</a:t>
            </a:r>
            <a:r>
              <a:rPr lang="sr-Latn-RS" dirty="0" smtClean="0"/>
              <a:t>one.NPl/MPl</a:t>
            </a:r>
            <a:r>
              <a:rPr lang="sr-Latn-RS" dirty="0"/>
              <a:t>	monsters.NPl	AuxPl	attacked.NPl	</a:t>
            </a:r>
            <a:r>
              <a:rPr lang="sr-Latn-RS" dirty="0" smtClean="0"/>
              <a:t>other.NPl</a:t>
            </a:r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19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Another (?) kind of agreement split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In Russian, most professions and titles are masculine, without a feminine counterpart.</a:t>
            </a:r>
          </a:p>
          <a:p>
            <a:r>
              <a:rPr lang="sr-Latn-RS" dirty="0" smtClean="0"/>
              <a:t>Yet, for </a:t>
            </a:r>
            <a:r>
              <a:rPr lang="sr-Latn-RS" dirty="0"/>
              <a:t>female referents, they allow for feminine </a:t>
            </a:r>
            <a:r>
              <a:rPr lang="sr-Latn-RS" dirty="0" smtClean="0"/>
              <a:t>agreement (except on relational adjectives).</a:t>
            </a:r>
          </a:p>
          <a:p>
            <a:pPr marL="0" indent="0">
              <a:buNone/>
              <a:tabLst>
                <a:tab pos="539750" algn="l"/>
                <a:tab pos="984250" algn="l"/>
                <a:tab pos="2601913" algn="l"/>
                <a:tab pos="5026025" algn="l"/>
                <a:tab pos="6916738" algn="l"/>
              </a:tabLst>
            </a:pPr>
            <a:r>
              <a:rPr lang="sr-Latn-RS" dirty="0" smtClean="0"/>
              <a:t>(10)	a.	</a:t>
            </a:r>
            <a:r>
              <a:rPr lang="sr-Latn-RS" b="1" dirty="0" smtClean="0">
                <a:solidFill>
                  <a:schemeClr val="accent1"/>
                </a:solidFill>
              </a:rPr>
              <a:t>Novyj</a:t>
            </a:r>
            <a:r>
              <a:rPr lang="sr-Latn-RS" dirty="0" smtClean="0"/>
              <a:t>	</a:t>
            </a:r>
            <a:r>
              <a:rPr lang="sr-Latn-RS" b="1" dirty="0" smtClean="0">
                <a:solidFill>
                  <a:schemeClr val="accent1"/>
                </a:solidFill>
              </a:rPr>
              <a:t>hudožestvennyj</a:t>
            </a:r>
            <a:r>
              <a:rPr lang="sr-Latn-RS" dirty="0" smtClean="0"/>
              <a:t>	direktor	</a:t>
            </a:r>
            <a:r>
              <a:rPr lang="sr-Latn-RS" b="1" dirty="0" smtClean="0">
                <a:solidFill>
                  <a:schemeClr val="accent1"/>
                </a:solidFill>
              </a:rPr>
              <a:t>priš</a:t>
            </a:r>
            <a:r>
              <a:rPr lang="de-DE" b="1" dirty="0" smtClean="0">
                <a:solidFill>
                  <a:schemeClr val="accent1"/>
                </a:solidFill>
              </a:rPr>
              <a:t>ë</a:t>
            </a:r>
            <a:r>
              <a:rPr lang="sr-Latn-RS" b="1" dirty="0" smtClean="0">
                <a:solidFill>
                  <a:schemeClr val="accent1"/>
                </a:solidFill>
              </a:rPr>
              <a:t>l</a:t>
            </a:r>
            <a:r>
              <a:rPr lang="sr-Latn-RS" dirty="0" smtClean="0"/>
              <a:t>.	</a:t>
            </a:r>
            <a:br>
              <a:rPr lang="sr-Latn-RS" dirty="0" smtClean="0"/>
            </a:br>
            <a:r>
              <a:rPr lang="sr-Latn-RS" dirty="0" smtClean="0"/>
              <a:t> 		new.Cl1M	art.Cl1M	director.Cl2	came.Cl1M</a:t>
            </a:r>
            <a:endParaRPr lang="sr-Latn-RS" sz="1200" dirty="0" smtClean="0"/>
          </a:p>
          <a:p>
            <a:pPr marL="0" indent="0">
              <a:buNone/>
              <a:tabLst>
                <a:tab pos="539750" algn="l"/>
                <a:tab pos="984250" algn="l"/>
                <a:tab pos="2601913" algn="l"/>
                <a:tab pos="5026025" algn="l"/>
                <a:tab pos="6916738" algn="l"/>
              </a:tabLst>
            </a:pPr>
            <a:r>
              <a:rPr lang="sr-Latn-RS" dirty="0" smtClean="0"/>
              <a:t> 	b.	</a:t>
            </a:r>
            <a:r>
              <a:rPr lang="sr-Latn-RS" b="1" dirty="0" smtClean="0">
                <a:solidFill>
                  <a:schemeClr val="accent1"/>
                </a:solidFill>
              </a:rPr>
              <a:t>Novyj</a:t>
            </a:r>
            <a:r>
              <a:rPr lang="sr-Latn-RS" dirty="0" smtClean="0"/>
              <a:t> 	</a:t>
            </a:r>
            <a:r>
              <a:rPr lang="sr-Latn-RS" b="1" dirty="0" smtClean="0">
                <a:solidFill>
                  <a:schemeClr val="accent1"/>
                </a:solidFill>
              </a:rPr>
              <a:t>hudožestvennyj</a:t>
            </a:r>
            <a:r>
              <a:rPr lang="sr-Latn-RS" dirty="0" smtClean="0"/>
              <a:t>	direktor	</a:t>
            </a:r>
            <a:r>
              <a:rPr lang="sr-Latn-RS" b="1" dirty="0" smtClean="0">
                <a:solidFill>
                  <a:schemeClr val="accent2">
                    <a:lumMod val="75000"/>
                  </a:schemeClr>
                </a:solidFill>
              </a:rPr>
              <a:t>prišla</a:t>
            </a:r>
            <a:r>
              <a:rPr lang="sr-Latn-RS" dirty="0" smtClean="0"/>
              <a:t>.</a:t>
            </a:r>
            <a:br>
              <a:rPr lang="sr-Latn-RS" dirty="0" smtClean="0"/>
            </a:br>
            <a:r>
              <a:rPr lang="sr-Latn-RS" dirty="0" smtClean="0"/>
              <a:t> 		new.Cl1M	art.Cl1M	director.Cl2	came.Cl2</a:t>
            </a:r>
            <a:endParaRPr lang="sr-Latn-RS" sz="1200" dirty="0" smtClean="0"/>
          </a:p>
          <a:p>
            <a:pPr marL="0" indent="0">
              <a:buNone/>
              <a:tabLst>
                <a:tab pos="539750" algn="l"/>
                <a:tab pos="984250" algn="l"/>
                <a:tab pos="2601913" algn="l"/>
                <a:tab pos="5026025" algn="l"/>
                <a:tab pos="6916738" algn="l"/>
              </a:tabLst>
            </a:pPr>
            <a:r>
              <a:rPr lang="sr-Latn-RS" dirty="0" smtClean="0"/>
              <a:t> 	c.	</a:t>
            </a:r>
            <a:r>
              <a:rPr lang="sr-Latn-RS" b="1" dirty="0" smtClean="0">
                <a:solidFill>
                  <a:schemeClr val="accent2">
                    <a:lumMod val="75000"/>
                  </a:schemeClr>
                </a:solidFill>
              </a:rPr>
              <a:t>Novaja</a:t>
            </a:r>
            <a:r>
              <a:rPr lang="sr-Latn-RS" dirty="0" smtClean="0"/>
              <a:t> 	</a:t>
            </a:r>
            <a:r>
              <a:rPr lang="sr-Latn-RS" b="1" dirty="0" smtClean="0">
                <a:solidFill>
                  <a:schemeClr val="accent1"/>
                </a:solidFill>
              </a:rPr>
              <a:t>hudožestvennyj</a:t>
            </a:r>
            <a:r>
              <a:rPr lang="sr-Latn-RS" dirty="0" smtClean="0"/>
              <a:t>	direktor	</a:t>
            </a:r>
            <a:r>
              <a:rPr lang="sr-Latn-RS" b="1" dirty="0" smtClean="0">
                <a:solidFill>
                  <a:schemeClr val="accent2">
                    <a:lumMod val="75000"/>
                  </a:schemeClr>
                </a:solidFill>
              </a:rPr>
              <a:t>prišla</a:t>
            </a:r>
            <a:r>
              <a:rPr lang="sr-Latn-RS" dirty="0" smtClean="0"/>
              <a:t>.</a:t>
            </a:r>
            <a:br>
              <a:rPr lang="sr-Latn-RS" dirty="0" smtClean="0"/>
            </a:br>
            <a:r>
              <a:rPr lang="sr-Latn-RS" dirty="0" smtClean="0"/>
              <a:t> 		new.Cl2	art.Cl1M	director.Cl2	came.Cl2</a:t>
            </a:r>
            <a:br>
              <a:rPr lang="sr-Latn-RS" dirty="0" smtClean="0"/>
            </a:br>
            <a:r>
              <a:rPr lang="sr-Latn-RS" dirty="0" smtClean="0"/>
              <a:t> 	d.	*</a:t>
            </a:r>
            <a:r>
              <a:rPr lang="sr-Latn-RS" b="1" dirty="0" smtClean="0">
                <a:solidFill>
                  <a:schemeClr val="accent2">
                    <a:lumMod val="75000"/>
                  </a:schemeClr>
                </a:solidFill>
              </a:rPr>
              <a:t>Novaja</a:t>
            </a:r>
            <a:r>
              <a:rPr lang="sr-Latn-RS" dirty="0" smtClean="0"/>
              <a:t> 	</a:t>
            </a:r>
            <a:r>
              <a:rPr lang="sr-Latn-RS" b="1" dirty="0" smtClean="0">
                <a:solidFill>
                  <a:schemeClr val="accent2">
                    <a:lumMod val="75000"/>
                  </a:schemeClr>
                </a:solidFill>
              </a:rPr>
              <a:t>hudožestvennaja</a:t>
            </a:r>
            <a:r>
              <a:rPr lang="sr-Latn-RS" dirty="0" smtClean="0"/>
              <a:t>	direktor	</a:t>
            </a:r>
            <a:r>
              <a:rPr lang="sr-Latn-RS" b="1" dirty="0" smtClean="0">
                <a:solidFill>
                  <a:schemeClr val="accent2">
                    <a:lumMod val="75000"/>
                  </a:schemeClr>
                </a:solidFill>
              </a:rPr>
              <a:t>prišla</a:t>
            </a:r>
            <a:r>
              <a:rPr lang="sr-Latn-RS" dirty="0" smtClean="0"/>
              <a:t>.</a:t>
            </a:r>
            <a:br>
              <a:rPr lang="sr-Latn-RS" dirty="0" smtClean="0"/>
            </a:br>
            <a:r>
              <a:rPr lang="sr-Latn-RS" dirty="0" smtClean="0"/>
              <a:t> 		new.Cl2	art.Cl1	director.Cl2	came.Cl2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323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SC counterparts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 smtClean="0"/>
              <a:t>SC, like most South ans West Slavic languages, is much more prone to derive feminatives (here </a:t>
            </a:r>
            <a:r>
              <a:rPr lang="sr-Latn-RS" i="1" dirty="0" smtClean="0"/>
              <a:t>direktorka</a:t>
            </a:r>
            <a:r>
              <a:rPr lang="sr-Latn-RS" dirty="0" smtClean="0"/>
              <a:t> ’she-director’), so this type agreement is considered unavailable adnominally.</a:t>
            </a:r>
          </a:p>
          <a:p>
            <a:pPr marL="0" indent="0">
              <a:buNone/>
              <a:tabLst>
                <a:tab pos="744538" algn="l"/>
                <a:tab pos="1143000" algn="l"/>
                <a:tab pos="2801938" algn="l"/>
                <a:tab pos="4691063" algn="l"/>
                <a:tab pos="6916738" algn="l"/>
                <a:tab pos="7831138" algn="l"/>
              </a:tabLst>
            </a:pPr>
            <a:r>
              <a:rPr lang="sr-Latn-RS" dirty="0" smtClean="0"/>
              <a:t>(11)</a:t>
            </a:r>
            <a:r>
              <a:rPr lang="sr-Latn-RS" dirty="0"/>
              <a:t>	a.	</a:t>
            </a:r>
            <a:r>
              <a:rPr lang="sr-Latn-RS" b="1" dirty="0" smtClean="0">
                <a:solidFill>
                  <a:schemeClr val="accent1"/>
                </a:solidFill>
              </a:rPr>
              <a:t>Novi</a:t>
            </a:r>
            <a:r>
              <a:rPr lang="sr-Latn-RS" dirty="0"/>
              <a:t>	</a:t>
            </a:r>
            <a:r>
              <a:rPr lang="sr-Latn-RS" b="1" dirty="0" smtClean="0">
                <a:solidFill>
                  <a:schemeClr val="accent1"/>
                </a:solidFill>
              </a:rPr>
              <a:t>umetnički</a:t>
            </a:r>
            <a:r>
              <a:rPr lang="sr-Latn-RS" dirty="0"/>
              <a:t>	</a:t>
            </a:r>
            <a:r>
              <a:rPr lang="sr-Latn-RS" dirty="0" smtClean="0"/>
              <a:t>direktor	je</a:t>
            </a:r>
            <a:r>
              <a:rPr lang="sr-Latn-RS" dirty="0"/>
              <a:t>	</a:t>
            </a:r>
            <a:r>
              <a:rPr lang="sr-Latn-RS" b="1" dirty="0" smtClean="0">
                <a:solidFill>
                  <a:schemeClr val="accent1"/>
                </a:solidFill>
              </a:rPr>
              <a:t>došao</a:t>
            </a:r>
            <a:r>
              <a:rPr lang="sr-Latn-RS" dirty="0" smtClean="0"/>
              <a:t>.</a:t>
            </a:r>
            <a:r>
              <a:rPr lang="sr-Latn-RS" dirty="0"/>
              <a:t>	</a:t>
            </a:r>
            <a:br>
              <a:rPr lang="sr-Latn-RS" dirty="0"/>
            </a:br>
            <a:r>
              <a:rPr lang="sr-Latn-RS" dirty="0"/>
              <a:t> 		</a:t>
            </a:r>
            <a:r>
              <a:rPr lang="sr-Latn-RS" dirty="0" smtClean="0"/>
              <a:t>new.MSg</a:t>
            </a:r>
            <a:r>
              <a:rPr lang="sr-Latn-RS" dirty="0"/>
              <a:t>	</a:t>
            </a:r>
            <a:r>
              <a:rPr lang="sr-Latn-RS" dirty="0" smtClean="0"/>
              <a:t>art.MSg</a:t>
            </a:r>
            <a:r>
              <a:rPr lang="sr-Latn-RS" dirty="0"/>
              <a:t>	</a:t>
            </a:r>
            <a:r>
              <a:rPr lang="sr-Latn-RS" dirty="0" smtClean="0"/>
              <a:t>director.MSg	Aux</a:t>
            </a:r>
            <a:r>
              <a:rPr lang="sr-Latn-RS" dirty="0"/>
              <a:t>	</a:t>
            </a:r>
            <a:r>
              <a:rPr lang="sr-Latn-RS" dirty="0" smtClean="0"/>
              <a:t>come.MSg</a:t>
            </a:r>
            <a:endParaRPr lang="sr-Latn-RS" sz="1200" dirty="0"/>
          </a:p>
          <a:p>
            <a:pPr marL="0" indent="0">
              <a:buNone/>
              <a:tabLst>
                <a:tab pos="744538" algn="l"/>
                <a:tab pos="1143000" algn="l"/>
                <a:tab pos="2801938" algn="l"/>
                <a:tab pos="4691063" algn="l"/>
                <a:tab pos="6916738" algn="l"/>
                <a:tab pos="7831138" algn="l"/>
              </a:tabLst>
            </a:pPr>
            <a:r>
              <a:rPr lang="sr-Latn-RS" dirty="0"/>
              <a:t> 	b.	</a:t>
            </a:r>
            <a:r>
              <a:rPr lang="sr-Latn-RS" b="1" dirty="0" smtClean="0">
                <a:solidFill>
                  <a:schemeClr val="accent1"/>
                </a:solidFill>
              </a:rPr>
              <a:t>Novi</a:t>
            </a:r>
            <a:r>
              <a:rPr lang="sr-Latn-RS" dirty="0" smtClean="0"/>
              <a:t> </a:t>
            </a:r>
            <a:r>
              <a:rPr lang="sr-Latn-RS" dirty="0"/>
              <a:t>	</a:t>
            </a:r>
            <a:r>
              <a:rPr lang="sr-Latn-RS" b="1" dirty="0" smtClean="0">
                <a:solidFill>
                  <a:schemeClr val="accent1"/>
                </a:solidFill>
              </a:rPr>
              <a:t>umetnički</a:t>
            </a:r>
            <a:r>
              <a:rPr lang="sr-Latn-RS" dirty="0"/>
              <a:t>	</a:t>
            </a:r>
            <a:r>
              <a:rPr lang="sr-Latn-RS" dirty="0" smtClean="0"/>
              <a:t>direktor	je</a:t>
            </a:r>
            <a:r>
              <a:rPr lang="sr-Latn-RS" dirty="0"/>
              <a:t>	</a:t>
            </a:r>
            <a:r>
              <a:rPr lang="sr-Latn-RS" b="1" dirty="0" smtClean="0">
                <a:solidFill>
                  <a:schemeClr val="accent2">
                    <a:lumMod val="75000"/>
                  </a:schemeClr>
                </a:solidFill>
              </a:rPr>
              <a:t>došla</a:t>
            </a:r>
            <a:r>
              <a:rPr lang="sr-Latn-RS" dirty="0"/>
              <a:t>.</a:t>
            </a:r>
            <a:br>
              <a:rPr lang="sr-Latn-RS" dirty="0"/>
            </a:br>
            <a:r>
              <a:rPr lang="sr-Latn-RS" dirty="0"/>
              <a:t> 		</a:t>
            </a:r>
            <a:r>
              <a:rPr lang="sr-Latn-RS" dirty="0" smtClean="0"/>
              <a:t>new.MSg</a:t>
            </a:r>
            <a:r>
              <a:rPr lang="sr-Latn-RS" dirty="0"/>
              <a:t>	</a:t>
            </a:r>
            <a:r>
              <a:rPr lang="sr-Latn-RS" dirty="0" smtClean="0"/>
              <a:t>art.MSg</a:t>
            </a:r>
            <a:r>
              <a:rPr lang="sr-Latn-RS" dirty="0"/>
              <a:t>	</a:t>
            </a:r>
            <a:r>
              <a:rPr lang="sr-Latn-RS" dirty="0" smtClean="0"/>
              <a:t>director.MSg</a:t>
            </a:r>
            <a:r>
              <a:rPr lang="sr-Latn-RS" dirty="0"/>
              <a:t>	</a:t>
            </a:r>
            <a:r>
              <a:rPr lang="sr-Latn-RS" dirty="0" smtClean="0"/>
              <a:t>Aux	come.FSg</a:t>
            </a:r>
            <a:endParaRPr lang="sr-Latn-RS" sz="1200" dirty="0"/>
          </a:p>
          <a:p>
            <a:pPr marL="0" indent="0">
              <a:buNone/>
              <a:tabLst>
                <a:tab pos="744538" algn="l"/>
                <a:tab pos="1143000" algn="l"/>
                <a:tab pos="2801938" algn="l"/>
                <a:tab pos="4691063" algn="l"/>
                <a:tab pos="6916738" algn="l"/>
                <a:tab pos="7831138" algn="l"/>
              </a:tabLst>
            </a:pPr>
            <a:r>
              <a:rPr lang="sr-Latn-RS" dirty="0"/>
              <a:t> 	c.	</a:t>
            </a:r>
            <a:r>
              <a:rPr lang="sr-Latn-RS" dirty="0" smtClean="0">
                <a:solidFill>
                  <a:srgbClr val="FF0000"/>
                </a:solidFill>
              </a:rPr>
              <a:t>*</a:t>
            </a:r>
            <a:r>
              <a:rPr lang="sr-Latn-RS" b="1" dirty="0" smtClean="0">
                <a:solidFill>
                  <a:schemeClr val="accent2">
                    <a:lumMod val="75000"/>
                  </a:schemeClr>
                </a:solidFill>
              </a:rPr>
              <a:t>Nova</a:t>
            </a:r>
            <a:r>
              <a:rPr lang="sr-Latn-RS" dirty="0" smtClean="0"/>
              <a:t> </a:t>
            </a:r>
            <a:r>
              <a:rPr lang="sr-Latn-RS" dirty="0"/>
              <a:t>	</a:t>
            </a:r>
            <a:r>
              <a:rPr lang="sr-Latn-RS" b="1" dirty="0" smtClean="0">
                <a:solidFill>
                  <a:schemeClr val="accent1"/>
                </a:solidFill>
              </a:rPr>
              <a:t>umetnički</a:t>
            </a:r>
            <a:r>
              <a:rPr lang="sr-Latn-RS" dirty="0"/>
              <a:t>	</a:t>
            </a:r>
            <a:r>
              <a:rPr lang="sr-Latn-RS" dirty="0" smtClean="0"/>
              <a:t>direktor	je</a:t>
            </a:r>
            <a:r>
              <a:rPr lang="sr-Latn-RS" dirty="0"/>
              <a:t>	</a:t>
            </a:r>
            <a:r>
              <a:rPr lang="sr-Latn-RS" b="1" dirty="0" smtClean="0">
                <a:solidFill>
                  <a:schemeClr val="accent2">
                    <a:lumMod val="75000"/>
                  </a:schemeClr>
                </a:solidFill>
              </a:rPr>
              <a:t>došla</a:t>
            </a:r>
            <a:r>
              <a:rPr lang="sr-Latn-RS" dirty="0"/>
              <a:t>.</a:t>
            </a:r>
            <a:br>
              <a:rPr lang="sr-Latn-RS" dirty="0"/>
            </a:br>
            <a:r>
              <a:rPr lang="sr-Latn-RS" dirty="0"/>
              <a:t> 		</a:t>
            </a:r>
            <a:r>
              <a:rPr lang="sr-Latn-RS" dirty="0" smtClean="0"/>
              <a:t>new.FSg</a:t>
            </a:r>
            <a:r>
              <a:rPr lang="sr-Latn-RS" dirty="0"/>
              <a:t>	</a:t>
            </a:r>
            <a:r>
              <a:rPr lang="sr-Latn-RS" dirty="0" smtClean="0"/>
              <a:t>art.MSg</a:t>
            </a:r>
            <a:r>
              <a:rPr lang="sr-Latn-RS" dirty="0"/>
              <a:t>	</a:t>
            </a:r>
            <a:r>
              <a:rPr lang="sr-Latn-RS" dirty="0" smtClean="0"/>
              <a:t>director.MSg</a:t>
            </a:r>
            <a:r>
              <a:rPr lang="sr-Latn-RS" dirty="0"/>
              <a:t>	</a:t>
            </a:r>
            <a:r>
              <a:rPr lang="sr-Latn-RS" dirty="0" smtClean="0"/>
              <a:t>Aux	come.FSg</a:t>
            </a:r>
            <a:r>
              <a:rPr lang="sr-Latn-RS" dirty="0"/>
              <a:t/>
            </a:r>
            <a:br>
              <a:rPr lang="sr-Latn-RS" dirty="0"/>
            </a:br>
            <a:r>
              <a:rPr lang="sr-Latn-RS" dirty="0"/>
              <a:t> 	d.	*</a:t>
            </a:r>
            <a:r>
              <a:rPr lang="sr-Latn-RS" b="1" dirty="0" smtClean="0">
                <a:solidFill>
                  <a:schemeClr val="accent2">
                    <a:lumMod val="75000"/>
                  </a:schemeClr>
                </a:solidFill>
              </a:rPr>
              <a:t>Nova</a:t>
            </a:r>
            <a:r>
              <a:rPr lang="sr-Latn-RS" dirty="0" smtClean="0"/>
              <a:t> </a:t>
            </a:r>
            <a:r>
              <a:rPr lang="sr-Latn-RS" dirty="0"/>
              <a:t>	</a:t>
            </a:r>
            <a:r>
              <a:rPr lang="sr-Latn-RS" b="1" dirty="0" smtClean="0">
                <a:solidFill>
                  <a:schemeClr val="accent2">
                    <a:lumMod val="75000"/>
                  </a:schemeClr>
                </a:solidFill>
              </a:rPr>
              <a:t>umetnička</a:t>
            </a:r>
            <a:r>
              <a:rPr lang="sr-Latn-RS" dirty="0"/>
              <a:t>	</a:t>
            </a:r>
            <a:r>
              <a:rPr lang="sr-Latn-RS" dirty="0" smtClean="0"/>
              <a:t>direktor	je</a:t>
            </a:r>
            <a:r>
              <a:rPr lang="sr-Latn-RS" dirty="0"/>
              <a:t>	</a:t>
            </a:r>
            <a:r>
              <a:rPr lang="sr-Latn-RS" b="1" dirty="0" smtClean="0">
                <a:solidFill>
                  <a:schemeClr val="accent2">
                    <a:lumMod val="75000"/>
                  </a:schemeClr>
                </a:solidFill>
              </a:rPr>
              <a:t>došla</a:t>
            </a:r>
            <a:r>
              <a:rPr lang="sr-Latn-RS" dirty="0"/>
              <a:t>.</a:t>
            </a:r>
            <a:br>
              <a:rPr lang="sr-Latn-RS" dirty="0"/>
            </a:br>
            <a:r>
              <a:rPr lang="sr-Latn-RS" dirty="0"/>
              <a:t> 		</a:t>
            </a:r>
            <a:r>
              <a:rPr lang="sr-Latn-RS" dirty="0" smtClean="0"/>
              <a:t>new.FSg</a:t>
            </a:r>
            <a:r>
              <a:rPr lang="sr-Latn-RS" dirty="0"/>
              <a:t>	</a:t>
            </a:r>
            <a:r>
              <a:rPr lang="sr-Latn-RS" dirty="0" smtClean="0"/>
              <a:t>art.FSg</a:t>
            </a:r>
            <a:r>
              <a:rPr lang="sr-Latn-RS" dirty="0"/>
              <a:t>	</a:t>
            </a:r>
            <a:r>
              <a:rPr lang="sr-Latn-RS" dirty="0" smtClean="0"/>
              <a:t>director.MSg</a:t>
            </a:r>
            <a:r>
              <a:rPr lang="sr-Latn-RS" dirty="0"/>
              <a:t>	</a:t>
            </a:r>
            <a:r>
              <a:rPr lang="sr-Latn-RS" dirty="0" smtClean="0"/>
              <a:t>Aux	come.FSg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55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SC counterparts, a scond look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Some speakers allow for a semantic agreement of adnominal adjectives when no feminative exists (??</a:t>
            </a:r>
            <a:r>
              <a:rPr lang="sr-Latn-RS" i="1" dirty="0" smtClean="0"/>
              <a:t>kustosica</a:t>
            </a:r>
            <a:r>
              <a:rPr lang="sr-Latn-RS" dirty="0" smtClean="0"/>
              <a:t> ’she-curator’).</a:t>
            </a:r>
          </a:p>
          <a:p>
            <a:pPr marL="0" indent="0">
              <a:buNone/>
              <a:tabLst>
                <a:tab pos="627063" algn="l"/>
                <a:tab pos="1143000" algn="l"/>
                <a:tab pos="2862263" algn="l"/>
                <a:tab pos="4741863" algn="l"/>
                <a:tab pos="6519863" algn="l"/>
                <a:tab pos="7434263" algn="l"/>
              </a:tabLst>
            </a:pPr>
            <a:r>
              <a:rPr lang="sr-Latn-RS" dirty="0" smtClean="0"/>
              <a:t>(12)	a.	</a:t>
            </a:r>
            <a:r>
              <a:rPr lang="sr-Latn-RS" b="1" dirty="0" smtClean="0">
                <a:solidFill>
                  <a:schemeClr val="accent1"/>
                </a:solidFill>
              </a:rPr>
              <a:t>Novi</a:t>
            </a:r>
            <a:r>
              <a:rPr lang="sr-Latn-RS" dirty="0" smtClean="0"/>
              <a:t>	</a:t>
            </a:r>
            <a:r>
              <a:rPr lang="sr-Latn-RS" b="1" dirty="0" smtClean="0">
                <a:solidFill>
                  <a:schemeClr val="accent1"/>
                </a:solidFill>
              </a:rPr>
              <a:t>glavni</a:t>
            </a:r>
            <a:r>
              <a:rPr lang="sr-Latn-RS" dirty="0" smtClean="0"/>
              <a:t>	kustos	je</a:t>
            </a:r>
            <a:r>
              <a:rPr lang="sr-Latn-RS" b="1" dirty="0" smtClean="0">
                <a:solidFill>
                  <a:schemeClr val="accent1"/>
                </a:solidFill>
              </a:rPr>
              <a:t>	došao</a:t>
            </a:r>
            <a:r>
              <a:rPr lang="sr-Latn-RS" dirty="0" smtClean="0"/>
              <a:t>.	</a:t>
            </a:r>
            <a:br>
              <a:rPr lang="sr-Latn-RS" dirty="0" smtClean="0"/>
            </a:br>
            <a:r>
              <a:rPr lang="sr-Latn-RS" dirty="0" smtClean="0"/>
              <a:t> 		new.Cl1M	main.Cl1M	curator.Cl2	Aux	come.Cl1M</a:t>
            </a:r>
          </a:p>
          <a:p>
            <a:pPr marL="0" indent="0">
              <a:buNone/>
              <a:tabLst>
                <a:tab pos="627063" algn="l"/>
                <a:tab pos="1143000" algn="l"/>
                <a:tab pos="2862263" algn="l"/>
                <a:tab pos="4741863" algn="l"/>
                <a:tab pos="6519863" algn="l"/>
                <a:tab pos="7434263" algn="l"/>
              </a:tabLst>
            </a:pPr>
            <a:r>
              <a:rPr lang="sr-Latn-RS" dirty="0" smtClean="0"/>
              <a:t> 	b.	</a:t>
            </a:r>
            <a:r>
              <a:rPr lang="sr-Latn-RS" b="1" dirty="0" smtClean="0">
                <a:solidFill>
                  <a:schemeClr val="accent1"/>
                </a:solidFill>
              </a:rPr>
              <a:t>Novi</a:t>
            </a:r>
            <a:r>
              <a:rPr lang="sr-Latn-RS" dirty="0" smtClean="0"/>
              <a:t> 	</a:t>
            </a:r>
            <a:r>
              <a:rPr lang="sr-Latn-RS" b="1" dirty="0" smtClean="0">
                <a:solidFill>
                  <a:schemeClr val="accent1"/>
                </a:solidFill>
              </a:rPr>
              <a:t>glavni</a:t>
            </a:r>
            <a:r>
              <a:rPr lang="sr-Latn-RS" dirty="0" smtClean="0"/>
              <a:t>	kustos	je	</a:t>
            </a:r>
            <a:r>
              <a:rPr lang="sr-Latn-RS" b="1" dirty="0" smtClean="0">
                <a:solidFill>
                  <a:schemeClr val="accent2">
                    <a:lumMod val="75000"/>
                  </a:schemeClr>
                </a:solidFill>
              </a:rPr>
              <a:t>došla</a:t>
            </a:r>
            <a:r>
              <a:rPr lang="sr-Latn-RS" dirty="0" smtClean="0"/>
              <a:t>.</a:t>
            </a:r>
            <a:br>
              <a:rPr lang="sr-Latn-RS" dirty="0" smtClean="0"/>
            </a:br>
            <a:r>
              <a:rPr lang="sr-Latn-RS" dirty="0" smtClean="0"/>
              <a:t> 		new.Cl1M	main.Cl1M	curator.Cl2	Aux	come.Cl2</a:t>
            </a:r>
          </a:p>
          <a:p>
            <a:pPr marL="0" indent="0">
              <a:buNone/>
              <a:tabLst>
                <a:tab pos="627063" algn="l"/>
                <a:tab pos="1143000" algn="l"/>
                <a:tab pos="2862263" algn="l"/>
                <a:tab pos="4741863" algn="l"/>
                <a:tab pos="6519863" algn="l"/>
                <a:tab pos="7434263" algn="l"/>
              </a:tabLst>
            </a:pPr>
            <a:r>
              <a:rPr lang="sr-Latn-RS" dirty="0" smtClean="0"/>
              <a:t> 	c.	</a:t>
            </a:r>
            <a:r>
              <a:rPr lang="sr-Latn-RS" dirty="0" smtClean="0">
                <a:solidFill>
                  <a:srgbClr val="FF0000"/>
                </a:solidFill>
              </a:rPr>
              <a:t>%</a:t>
            </a:r>
            <a:r>
              <a:rPr lang="sr-Latn-RS" b="1" dirty="0" smtClean="0">
                <a:solidFill>
                  <a:schemeClr val="accent2">
                    <a:lumMod val="75000"/>
                  </a:schemeClr>
                </a:solidFill>
              </a:rPr>
              <a:t>Nova</a:t>
            </a:r>
            <a:r>
              <a:rPr lang="sr-Latn-RS" dirty="0" smtClean="0"/>
              <a:t> 	</a:t>
            </a:r>
            <a:r>
              <a:rPr lang="sr-Latn-RS" b="1" dirty="0" smtClean="0">
                <a:solidFill>
                  <a:schemeClr val="accent1"/>
                </a:solidFill>
              </a:rPr>
              <a:t>glavni</a:t>
            </a:r>
            <a:r>
              <a:rPr lang="sr-Latn-RS" dirty="0" smtClean="0"/>
              <a:t>	kustos	je	</a:t>
            </a:r>
            <a:r>
              <a:rPr lang="sr-Latn-RS" b="1" dirty="0" smtClean="0">
                <a:solidFill>
                  <a:schemeClr val="accent2">
                    <a:lumMod val="75000"/>
                  </a:schemeClr>
                </a:solidFill>
              </a:rPr>
              <a:t>došla</a:t>
            </a:r>
            <a:r>
              <a:rPr lang="sr-Latn-RS" dirty="0" smtClean="0"/>
              <a:t>.</a:t>
            </a:r>
            <a:br>
              <a:rPr lang="sr-Latn-RS" dirty="0" smtClean="0"/>
            </a:br>
            <a:r>
              <a:rPr lang="sr-Latn-RS" dirty="0" smtClean="0"/>
              <a:t> 		  new.Cl2	main.Cl1M	curator.Cl2	Aux	come.Cl2</a:t>
            </a:r>
            <a:br>
              <a:rPr lang="sr-Latn-RS" dirty="0" smtClean="0"/>
            </a:br>
            <a:r>
              <a:rPr lang="sr-Latn-RS" dirty="0" smtClean="0"/>
              <a:t> 	d.	*</a:t>
            </a:r>
            <a:r>
              <a:rPr lang="sr-Latn-RS" b="1" dirty="0" smtClean="0">
                <a:solidFill>
                  <a:schemeClr val="accent2">
                    <a:lumMod val="75000"/>
                  </a:schemeClr>
                </a:solidFill>
              </a:rPr>
              <a:t>Nova</a:t>
            </a:r>
            <a:r>
              <a:rPr lang="sr-Latn-RS" dirty="0" smtClean="0"/>
              <a:t> 	</a:t>
            </a:r>
            <a:r>
              <a:rPr lang="sr-Latn-RS" b="1" dirty="0" smtClean="0">
                <a:solidFill>
                  <a:schemeClr val="accent2">
                    <a:lumMod val="75000"/>
                  </a:schemeClr>
                </a:solidFill>
              </a:rPr>
              <a:t>glavna</a:t>
            </a:r>
            <a:r>
              <a:rPr lang="sr-Latn-RS" dirty="0" smtClean="0"/>
              <a:t>	kustos	je	</a:t>
            </a:r>
            <a:r>
              <a:rPr lang="sr-Latn-RS" b="1" dirty="0" smtClean="0">
                <a:solidFill>
                  <a:schemeClr val="accent2">
                    <a:lumMod val="75000"/>
                  </a:schemeClr>
                </a:solidFill>
              </a:rPr>
              <a:t>došla</a:t>
            </a:r>
            <a:r>
              <a:rPr lang="sr-Latn-RS" dirty="0" smtClean="0"/>
              <a:t>.</a:t>
            </a:r>
            <a:br>
              <a:rPr lang="sr-Latn-RS" dirty="0" smtClean="0"/>
            </a:br>
            <a:r>
              <a:rPr lang="sr-Latn-RS" dirty="0" smtClean="0"/>
              <a:t> 		 new.Cl2	main.Cl2	curator.Cl2	Aux	come.Cl2</a:t>
            </a:r>
          </a:p>
          <a:p>
            <a:pPr marL="0" indent="0">
              <a:buNone/>
            </a:pPr>
            <a:endParaRPr lang="sr-Latn-RS" dirty="0" smtClean="0"/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7282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Tentative anal</a:t>
            </a:r>
            <a:r>
              <a:rPr lang="sr-Latn-RS" dirty="0" smtClean="0"/>
              <a:t>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When used for female referents, a masculine noun occurs as an epithet.</a:t>
            </a:r>
          </a:p>
          <a:p>
            <a:endParaRPr lang="sr-Latn-RS" dirty="0" smtClean="0"/>
          </a:p>
          <a:p>
            <a:r>
              <a:rPr lang="sr-Latn-RS" dirty="0" smtClean="0"/>
              <a:t>Adnominal modifiers occur within the epithet NP, while </a:t>
            </a:r>
            <a:r>
              <a:rPr lang="sr-Latn-RS" i="1" dirty="0" smtClean="0"/>
              <a:t>pro</a:t>
            </a:r>
            <a:r>
              <a:rPr lang="sr-Latn-RS" dirty="0" smtClean="0"/>
              <a:t> is specified as feminine.</a:t>
            </a:r>
          </a:p>
          <a:p>
            <a:endParaRPr lang="sr-Latn-RS" dirty="0" smtClean="0"/>
          </a:p>
          <a:p>
            <a:r>
              <a:rPr lang="sr-Latn-RS" dirty="0" smtClean="0"/>
              <a:t>Adnominal modifiers hence also agree with the epithet noun.</a:t>
            </a:r>
          </a:p>
          <a:p>
            <a:endParaRPr lang="sr-Latn-RS" dirty="0" smtClean="0"/>
          </a:p>
          <a:p>
            <a:r>
              <a:rPr lang="sr-Latn-RS" dirty="0" smtClean="0"/>
              <a:t>The verb obligatorily agrees with </a:t>
            </a:r>
            <a:r>
              <a:rPr lang="sr-Latn-RS" i="1" dirty="0" smtClean="0"/>
              <a:t>pro</a:t>
            </a:r>
            <a:r>
              <a:rPr lang="sr-Latn-R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623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The difference between two grammars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/>
              <a:t>The </a:t>
            </a:r>
            <a:r>
              <a:rPr lang="en-US" dirty="0" smtClean="0"/>
              <a:t>difference between the </a:t>
            </a:r>
            <a:r>
              <a:rPr lang="sr-Latn-RS" dirty="0" smtClean="0"/>
              <a:t>grammar which allows for the semantic agreement of adnominal modifiers in SC and in Russian, and the one which does not, is in allowing</a:t>
            </a:r>
            <a:r>
              <a:rPr lang="en-US" dirty="0" smtClean="0"/>
              <a:t> or not allowing</a:t>
            </a:r>
            <a:r>
              <a:rPr lang="sr-Latn-RS" dirty="0" smtClean="0"/>
              <a:t> modification of and agreement with </a:t>
            </a:r>
            <a:r>
              <a:rPr lang="sr-Latn-RS" i="1" dirty="0" smtClean="0"/>
              <a:t>pro</a:t>
            </a:r>
            <a:r>
              <a:rPr lang="sr-Latn-RS" dirty="0" smtClean="0"/>
              <a:t>. </a:t>
            </a:r>
          </a:p>
          <a:p>
            <a:pPr marL="0" indent="0">
              <a:buNone/>
            </a:pPr>
            <a:r>
              <a:rPr lang="sr-Latn-RS" dirty="0" smtClean="0"/>
              <a:t>(13)	</a:t>
            </a:r>
            <a:r>
              <a:rPr lang="en-US" dirty="0" smtClean="0"/>
              <a:t>[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sr-Latn-RS" dirty="0" smtClean="0">
                <a:solidFill>
                  <a:srgbClr val="FF0000"/>
                </a:solidFill>
              </a:rPr>
              <a:t>ova</a:t>
            </a:r>
            <a:r>
              <a:rPr lang="sr-Latn-RS" dirty="0" smtClean="0"/>
              <a:t> </a:t>
            </a:r>
            <a:r>
              <a:rPr lang="en-US" dirty="0" smtClean="0"/>
              <a:t>[</a:t>
            </a:r>
            <a:r>
              <a:rPr lang="sr-Latn-RS" dirty="0" smtClean="0"/>
              <a:t>glavni</a:t>
            </a:r>
            <a:r>
              <a:rPr lang="en-US" dirty="0" smtClean="0"/>
              <a:t> </a:t>
            </a:r>
            <a:r>
              <a:rPr lang="sr-Latn-RS" dirty="0" smtClean="0"/>
              <a:t>kustos</a:t>
            </a:r>
            <a:r>
              <a:rPr lang="en-US" dirty="0" smtClean="0"/>
              <a:t>] </a:t>
            </a:r>
            <a:r>
              <a:rPr lang="en-US" dirty="0" smtClean="0">
                <a:solidFill>
                  <a:srgbClr val="FF0000"/>
                </a:solidFill>
              </a:rPr>
              <a:t>pro</a:t>
            </a:r>
            <a:r>
              <a:rPr lang="sr-Latn-RS" baseline="-25000" dirty="0" smtClean="0">
                <a:solidFill>
                  <a:srgbClr val="FF0000"/>
                </a:solidFill>
              </a:rPr>
              <a:t>n</a:t>
            </a:r>
            <a:r>
              <a:rPr lang="en-US" dirty="0" smtClean="0"/>
              <a:t>]</a:t>
            </a:r>
          </a:p>
          <a:p>
            <a:r>
              <a:rPr lang="sr-Latn-RS" dirty="0" smtClean="0"/>
              <a:t>Prediction: speakers allowing for semantic agreement of adnominal elements will also allow:</a:t>
            </a:r>
          </a:p>
          <a:p>
            <a:pPr marL="0" indent="0">
              <a:buNone/>
              <a:tabLst>
                <a:tab pos="744538" algn="l"/>
                <a:tab pos="2344738" algn="l"/>
                <a:tab pos="4572000" algn="l"/>
                <a:tab pos="5545138" algn="l"/>
                <a:tab pos="7602538" algn="l"/>
              </a:tabLst>
            </a:pPr>
            <a:r>
              <a:rPr lang="sr-Latn-RS" dirty="0" smtClean="0"/>
              <a:t>(14)</a:t>
            </a:r>
            <a:r>
              <a:rPr lang="sr-Latn-RS" dirty="0"/>
              <a:t>	</a:t>
            </a:r>
            <a:r>
              <a:rPr lang="sr-Latn-RS" dirty="0" smtClean="0"/>
              <a:t>Jedni </a:t>
            </a:r>
            <a:r>
              <a:rPr lang="sr-Latn-RS" dirty="0"/>
              <a:t>	čudovišta 	</a:t>
            </a:r>
            <a:r>
              <a:rPr lang="sr-Latn-RS" dirty="0" smtClean="0"/>
              <a:t>su </a:t>
            </a:r>
            <a:r>
              <a:rPr lang="sr-Latn-RS" dirty="0"/>
              <a:t>	napadala 	druga</a:t>
            </a:r>
            <a:br>
              <a:rPr lang="sr-Latn-RS" dirty="0"/>
            </a:br>
            <a:r>
              <a:rPr lang="sr-Latn-RS" dirty="0"/>
              <a:t> 	</a:t>
            </a:r>
            <a:r>
              <a:rPr lang="sr-Latn-RS" dirty="0" smtClean="0"/>
              <a:t>one.MPl</a:t>
            </a:r>
            <a:r>
              <a:rPr lang="sr-Latn-RS" dirty="0"/>
              <a:t>	monsters.NPl	AuxPl	attacked.NPl	</a:t>
            </a:r>
            <a:r>
              <a:rPr lang="sr-Latn-RS" dirty="0" smtClean="0"/>
              <a:t>other.NPl</a:t>
            </a:r>
            <a:endParaRPr lang="sr-Latn-RS" dirty="0"/>
          </a:p>
          <a:p>
            <a:r>
              <a:rPr lang="sr-Latn-RS" dirty="0" smtClean="0"/>
              <a:t>Very few such speakers, hard to test.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712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A general analysis of hybrid agreement?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Basically den Dikken’s (2009) analysis of hybrid agreement (</a:t>
            </a:r>
            <a:r>
              <a:rPr lang="sr-Latn-RS" i="1" dirty="0" smtClean="0"/>
              <a:t>committee</a:t>
            </a:r>
            <a:r>
              <a:rPr lang="sr-Latn-RS" dirty="0" smtClean="0"/>
              <a:t> type), except that there are both appositive and restrictive .</a:t>
            </a:r>
          </a:p>
          <a:p>
            <a:r>
              <a:rPr lang="sr-Latn-RS" dirty="0" smtClean="0"/>
              <a:t>Can be extended to other SC hybrid nouns.</a:t>
            </a:r>
          </a:p>
          <a:p>
            <a:r>
              <a:rPr lang="sr-Latn-RS" dirty="0" smtClean="0"/>
              <a:t>Most of them are prone to the epithet use: </a:t>
            </a:r>
            <a:r>
              <a:rPr lang="sr-Latn-RS" i="1" dirty="0" smtClean="0"/>
              <a:t>gazda</a:t>
            </a:r>
            <a:r>
              <a:rPr lang="sr-Latn-RS" dirty="0" smtClean="0"/>
              <a:t> ’master’, </a:t>
            </a:r>
            <a:r>
              <a:rPr lang="sr-Latn-RS" i="1" dirty="0" smtClean="0"/>
              <a:t>pijanica</a:t>
            </a:r>
            <a:r>
              <a:rPr lang="sr-Latn-RS" dirty="0" smtClean="0"/>
              <a:t> ’drunk’, </a:t>
            </a:r>
            <a:r>
              <a:rPr lang="sr-Latn-RS" i="1" dirty="0" smtClean="0"/>
              <a:t>propalica</a:t>
            </a:r>
            <a:r>
              <a:rPr lang="sr-Latn-RS" dirty="0" smtClean="0"/>
              <a:t> ’punk’, </a:t>
            </a:r>
            <a:r>
              <a:rPr lang="sr-Latn-RS" i="1" dirty="0" smtClean="0"/>
              <a:t>kukavica</a:t>
            </a:r>
            <a:r>
              <a:rPr lang="sr-Latn-RS" dirty="0" smtClean="0"/>
              <a:t> ’coward’, </a:t>
            </a:r>
            <a:r>
              <a:rPr lang="sr-Latn-RS" i="1" dirty="0" smtClean="0"/>
              <a:t>vlastela</a:t>
            </a:r>
            <a:r>
              <a:rPr lang="sr-Latn-RS" dirty="0" smtClean="0"/>
              <a:t> ’nobles’…</a:t>
            </a:r>
          </a:p>
          <a:p>
            <a:r>
              <a:rPr lang="sr-Latn-RS" dirty="0" smtClean="0"/>
              <a:t>Their differences in behavior may be due to markedness differences between classes and feature values (Sg/Pl, N/F), and due to pragmatic differences as epithets (only distributive / collective, relational or not, expressive meaning…).</a:t>
            </a:r>
          </a:p>
          <a:p>
            <a:endParaRPr lang="sr-Latn-R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9250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Consequences for the analysis of epithets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/>
              <a:t>Empirical evidence that epithets are not always appositional – there are restrictive epithets.</a:t>
            </a:r>
          </a:p>
          <a:p>
            <a:endParaRPr lang="sr-Latn-RS" dirty="0"/>
          </a:p>
          <a:p>
            <a:r>
              <a:rPr lang="sr-Latn-RS" dirty="0" smtClean="0"/>
              <a:t>The restrictive use is just hard to be identified, as in most respects they look and behave the same as regular nominal expressions.</a:t>
            </a:r>
          </a:p>
          <a:p>
            <a:endParaRPr lang="sr-Latn-RS" dirty="0" smtClean="0"/>
          </a:p>
          <a:p>
            <a:r>
              <a:rPr lang="sr-Latn-RS" dirty="0" smtClean="0"/>
              <a:t>Displaying </a:t>
            </a:r>
            <a:r>
              <a:rPr lang="sr-Latn-RS" dirty="0"/>
              <a:t>both the appositive and the restrictve </a:t>
            </a:r>
            <a:r>
              <a:rPr lang="sr-Latn-RS" dirty="0" smtClean="0"/>
              <a:t>type makes epithets even more similar to relative clauses.</a:t>
            </a:r>
          </a:p>
          <a:p>
            <a:endParaRPr lang="sr-Latn-RS" dirty="0" smtClean="0"/>
          </a:p>
          <a:p>
            <a:r>
              <a:rPr lang="sr-Latn-RS" dirty="0" smtClean="0"/>
              <a:t>Support for the reduced predicative relative analysis.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4195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RS" sz="7200" dirty="0" smtClean="0"/>
              <a:t>Thank you</a:t>
            </a:r>
            <a:endParaRPr lang="en-US" sz="7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965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Aim of the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Briefy remind you about my talk on gender, arguing that gender is a fully grammaticalized classifier system, and neuter is its absence.</a:t>
            </a:r>
          </a:p>
          <a:p>
            <a:endParaRPr lang="sr-Latn-RS" dirty="0" smtClean="0"/>
          </a:p>
          <a:p>
            <a:r>
              <a:rPr lang="sr-Latn-RS" dirty="0" smtClean="0"/>
              <a:t>Present data about two types of agreement ambiguity in Serbo-Croatian (SC), with some comparison with Russian.</a:t>
            </a:r>
          </a:p>
          <a:p>
            <a:endParaRPr lang="sr-Latn-RS" dirty="0" smtClean="0"/>
          </a:p>
          <a:p>
            <a:r>
              <a:rPr lang="sr-Latn-RS" dirty="0" smtClean="0"/>
              <a:t>Argue that at least the two presented agreement splits (but tentatively all the types of hybrid agreement in SC) emerge due to the occurrence of the trigger-noun in an epithet structure.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3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Organization of the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/>
              <a:t>Present the facts </a:t>
            </a:r>
            <a:r>
              <a:rPr lang="sr-Latn-RS" dirty="0"/>
              <a:t>about </a:t>
            </a:r>
            <a:r>
              <a:rPr lang="sr-Latn-RS" dirty="0" smtClean="0"/>
              <a:t>the hybrid </a:t>
            </a:r>
            <a:r>
              <a:rPr lang="sr-Latn-RS" dirty="0"/>
              <a:t>agreement </a:t>
            </a:r>
            <a:r>
              <a:rPr lang="sr-Latn-RS" dirty="0" smtClean="0"/>
              <a:t>of animate NPl nouns in SC.</a:t>
            </a:r>
          </a:p>
          <a:p>
            <a:r>
              <a:rPr lang="sr-Latn-RS" dirty="0" smtClean="0"/>
              <a:t>Argue that this is a consequence of their being limited to be used as epithets.</a:t>
            </a:r>
          </a:p>
          <a:p>
            <a:r>
              <a:rPr lang="sr-Latn-RS" dirty="0" smtClean="0"/>
              <a:t>Present another type of agreement, of nouns denoting professions and titles in Russian and SC.</a:t>
            </a:r>
          </a:p>
          <a:p>
            <a:r>
              <a:rPr lang="sr-Latn-RS" dirty="0" smtClean="0"/>
              <a:t>Argue that in the hybrid agreement cases they are also used as epithets.</a:t>
            </a:r>
          </a:p>
          <a:p>
            <a:r>
              <a:rPr lang="sr-Latn-RS" dirty="0" smtClean="0"/>
              <a:t>Consider the possibility that all the instances of hybrid agreement (in SC) result from the epithet configuration.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427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Last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Gender is a fully grammaticalized classifier system: it syntactically realizes the semantic property count.</a:t>
            </a:r>
          </a:p>
          <a:p>
            <a:r>
              <a:rPr lang="sr-Latn-RS" dirty="0" smtClean="0"/>
              <a:t>Neuter corresponds to the absence of gender, i.e. of a classifier.</a:t>
            </a:r>
          </a:p>
          <a:p>
            <a:r>
              <a:rPr lang="sr-Latn-RS" dirty="0" smtClean="0"/>
              <a:t>What is traditionally recogized as NPl in SC is actually a productive collective form: neuter cannot derive real plurals.</a:t>
            </a:r>
          </a:p>
          <a:p>
            <a:r>
              <a:rPr lang="sr-Latn-RS" dirty="0" smtClean="0"/>
              <a:t>One consequence of this: no animate neuters, and no neuters derived from bases of other genders, can have any plurality denoting form.</a:t>
            </a:r>
          </a:p>
          <a:p>
            <a:r>
              <a:rPr lang="sr-Latn-RS" dirty="0" smtClean="0"/>
              <a:t>Few exceptions: 9 animates which do derive traditional NPls: </a:t>
            </a:r>
            <a:r>
              <a:rPr lang="sr-Latn-RS" i="1" dirty="0" smtClean="0"/>
              <a:t>čedo</a:t>
            </a:r>
            <a:r>
              <a:rPr lang="sr-Latn-RS" dirty="0" smtClean="0"/>
              <a:t> ’sweetheart’, </a:t>
            </a:r>
            <a:r>
              <a:rPr lang="sr-Latn-RS" i="1" dirty="0" smtClean="0"/>
              <a:t>čudovište</a:t>
            </a:r>
            <a:r>
              <a:rPr lang="sr-Latn-RS" dirty="0" smtClean="0"/>
              <a:t> ’monster’, </a:t>
            </a:r>
            <a:r>
              <a:rPr lang="sr-Latn-RS" i="1" dirty="0" smtClean="0"/>
              <a:t>spadalo</a:t>
            </a:r>
            <a:r>
              <a:rPr lang="sr-Latn-RS" dirty="0" smtClean="0"/>
              <a:t> ’joker’, </a:t>
            </a:r>
            <a:r>
              <a:rPr lang="sr-Latn-RS" i="1" dirty="0" smtClean="0"/>
              <a:t>gunđalo</a:t>
            </a:r>
            <a:r>
              <a:rPr lang="sr-Latn-RS" dirty="0" smtClean="0"/>
              <a:t> ’nagger’…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277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Prone to epithet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/>
              <a:t>Most of these nouns, like </a:t>
            </a:r>
            <a:r>
              <a:rPr lang="sr-Latn-RS" i="1" dirty="0" smtClean="0"/>
              <a:t>čedo</a:t>
            </a:r>
            <a:r>
              <a:rPr lang="sr-Latn-RS" dirty="0" smtClean="0"/>
              <a:t> ’sweetheart’, </a:t>
            </a:r>
            <a:r>
              <a:rPr lang="sr-Latn-RS" i="1" dirty="0" smtClean="0"/>
              <a:t>spadalo</a:t>
            </a:r>
            <a:r>
              <a:rPr lang="sr-Latn-RS" dirty="0" smtClean="0"/>
              <a:t> ’joker’ denote properties/attitudes and cannot occur in referential NPs.</a:t>
            </a:r>
          </a:p>
          <a:p>
            <a:pPr marL="0" indent="0">
              <a:buNone/>
              <a:tabLst>
                <a:tab pos="515938" algn="l"/>
                <a:tab pos="2573338" algn="l"/>
                <a:tab pos="4572000" algn="l"/>
                <a:tab pos="5545138" algn="l"/>
                <a:tab pos="7543800" algn="l"/>
              </a:tabLst>
            </a:pPr>
            <a:r>
              <a:rPr lang="sr-Latn-RS" dirty="0" smtClean="0"/>
              <a:t>(1)	??(Marijino)	čedo	je 	slomilo	prozor.</a:t>
            </a:r>
            <a:br>
              <a:rPr lang="sr-Latn-RS" dirty="0" smtClean="0"/>
            </a:br>
            <a:r>
              <a:rPr lang="sr-Latn-RS" dirty="0" smtClean="0"/>
              <a:t> 	     M’s	sweetheart	Aux	broken.NSg	window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(as an answer to the question </a:t>
            </a:r>
            <a:r>
              <a:rPr lang="en-US" i="1" dirty="0" smtClean="0"/>
              <a:t>Who broke the window?</a:t>
            </a:r>
            <a:r>
              <a:rPr lang="en-US" dirty="0" smtClean="0"/>
              <a:t>)</a:t>
            </a:r>
            <a:endParaRPr lang="sr-Latn-RS" dirty="0"/>
          </a:p>
          <a:p>
            <a:r>
              <a:rPr lang="sr-Latn-RS" dirty="0" smtClean="0"/>
              <a:t>Only acceptable in epithets and predicative uses.</a:t>
            </a:r>
          </a:p>
          <a:p>
            <a:pPr marL="0" indent="0">
              <a:buNone/>
              <a:tabLst>
                <a:tab pos="515938" algn="l"/>
                <a:tab pos="1430338" algn="l"/>
                <a:tab pos="3319463" algn="l"/>
                <a:tab pos="4056063" algn="l"/>
              </a:tabLst>
            </a:pPr>
            <a:r>
              <a:rPr lang="sr-Latn-RS" dirty="0" smtClean="0"/>
              <a:t>(2)	Moje 	čedo 	se 	vratilo. 		(epithet)</a:t>
            </a:r>
            <a:br>
              <a:rPr lang="sr-Latn-RS" dirty="0" smtClean="0"/>
            </a:br>
            <a:r>
              <a:rPr lang="sr-Latn-RS" dirty="0" smtClean="0"/>
              <a:t> 	my	sweetheart	Refl	come_back.NSg</a:t>
            </a:r>
            <a:br>
              <a:rPr lang="sr-Latn-RS" dirty="0" smtClean="0"/>
            </a:br>
            <a:r>
              <a:rPr lang="sr-Latn-RS" dirty="0" smtClean="0"/>
              <a:t> 	’My sweetheart came back.’</a:t>
            </a:r>
          </a:p>
          <a:p>
            <a:r>
              <a:rPr lang="sr-Latn-RS" dirty="0" smtClean="0"/>
              <a:t>The only one that seem to be referentially used is </a:t>
            </a:r>
            <a:r>
              <a:rPr lang="sr-Latn-RS" i="1" dirty="0" smtClean="0"/>
              <a:t>čudovište</a:t>
            </a:r>
            <a:r>
              <a:rPr lang="sr-Latn-RS" dirty="0" smtClean="0"/>
              <a:t> ’monster’.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05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Curious agreement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All these nouns, including </a:t>
            </a:r>
            <a:r>
              <a:rPr lang="sr-Latn-RS" i="1" dirty="0" smtClean="0"/>
              <a:t>čudovišta</a:t>
            </a:r>
            <a:r>
              <a:rPr lang="sr-Latn-RS" dirty="0" smtClean="0"/>
              <a:t> ’monsters’ allow for both NPl and the default MPl agreement on the reciprocal </a:t>
            </a:r>
            <a:r>
              <a:rPr lang="sr-Latn-RS" i="1" dirty="0" smtClean="0"/>
              <a:t>jedan drugog </a:t>
            </a:r>
            <a:r>
              <a:rPr lang="sr-Latn-RS" dirty="0" smtClean="0"/>
              <a:t>’one another’, in three out of four combinations.</a:t>
            </a:r>
            <a:endParaRPr lang="sr-Latn-RS" sz="1000" dirty="0" smtClean="0"/>
          </a:p>
          <a:p>
            <a:pPr marL="0" indent="0">
              <a:buNone/>
              <a:tabLst>
                <a:tab pos="576263" algn="l"/>
                <a:tab pos="2971800" algn="l"/>
                <a:tab pos="4284663" algn="l"/>
                <a:tab pos="6459538" algn="l"/>
                <a:tab pos="7772400" algn="l"/>
              </a:tabLst>
            </a:pPr>
            <a:r>
              <a:rPr lang="sr-Latn-RS" dirty="0" smtClean="0"/>
              <a:t>(3)	Čudovišta 	su 	</a:t>
            </a:r>
            <a:r>
              <a:rPr lang="sr-Latn-RS" dirty="0"/>
              <a:t>napadala </a:t>
            </a:r>
            <a:r>
              <a:rPr lang="sr-Latn-RS" dirty="0" smtClean="0"/>
              <a:t>	jedna </a:t>
            </a:r>
            <a:r>
              <a:rPr lang="sr-Latn-RS" dirty="0"/>
              <a:t>	</a:t>
            </a:r>
            <a:r>
              <a:rPr lang="sr-Latn-RS" dirty="0" smtClean="0"/>
              <a:t>druga</a:t>
            </a:r>
            <a:r>
              <a:rPr lang="sr-Latn-RS" dirty="0"/>
              <a:t> </a:t>
            </a:r>
            <a:r>
              <a:rPr lang="sr-Latn-RS" dirty="0" smtClean="0"/>
              <a:t>/</a:t>
            </a:r>
            <a:br>
              <a:rPr lang="sr-Latn-RS" dirty="0" smtClean="0"/>
            </a:br>
            <a:r>
              <a:rPr lang="sr-Latn-RS" dirty="0" smtClean="0"/>
              <a:t> 	monsters.NPl	AuxPl	attacked.NPl</a:t>
            </a:r>
            <a:r>
              <a:rPr lang="sr-Latn-RS" dirty="0"/>
              <a:t>	one.NPl	other.NPl</a:t>
            </a:r>
            <a:endParaRPr lang="sr-Latn-RS" dirty="0" smtClean="0"/>
          </a:p>
          <a:p>
            <a:pPr marL="0" indent="0">
              <a:buNone/>
              <a:tabLst>
                <a:tab pos="1262063" algn="l"/>
                <a:tab pos="2913063" algn="l"/>
                <a:tab pos="4284663" algn="l"/>
                <a:tab pos="6002338" algn="l"/>
                <a:tab pos="7543800" algn="l"/>
                <a:tab pos="9085263" algn="l"/>
              </a:tabLst>
            </a:pPr>
            <a:r>
              <a:rPr lang="sr-Latn-RS" dirty="0" smtClean="0"/>
              <a:t>jedna 	druge / 	jedni 	druge / 	*jedni 	druga</a:t>
            </a:r>
            <a:br>
              <a:rPr lang="sr-Latn-RS" dirty="0" smtClean="0"/>
            </a:br>
            <a:r>
              <a:rPr lang="sr-Latn-RS" dirty="0" smtClean="0"/>
              <a:t>one.NPl</a:t>
            </a:r>
            <a:r>
              <a:rPr lang="sr-Latn-RS" dirty="0"/>
              <a:t>	</a:t>
            </a:r>
            <a:r>
              <a:rPr lang="sr-Latn-RS" dirty="0" smtClean="0"/>
              <a:t>other.MPl	one.MPl</a:t>
            </a:r>
            <a:r>
              <a:rPr lang="sr-Latn-RS" dirty="0"/>
              <a:t>	</a:t>
            </a:r>
            <a:r>
              <a:rPr lang="sr-Latn-RS" dirty="0" smtClean="0"/>
              <a:t>other.MPl	</a:t>
            </a:r>
            <a:r>
              <a:rPr lang="sr-Latn-RS" dirty="0"/>
              <a:t> </a:t>
            </a:r>
            <a:r>
              <a:rPr lang="sr-Latn-RS" dirty="0" smtClean="0"/>
              <a:t>one.MPl</a:t>
            </a:r>
            <a:r>
              <a:rPr lang="sr-Latn-RS" dirty="0"/>
              <a:t>	</a:t>
            </a:r>
            <a:r>
              <a:rPr lang="sr-Latn-RS" dirty="0" smtClean="0"/>
              <a:t>other.NPl</a:t>
            </a:r>
          </a:p>
          <a:p>
            <a:pPr marL="0" indent="0">
              <a:buNone/>
              <a:tabLst>
                <a:tab pos="627063" algn="l"/>
                <a:tab pos="1262063" algn="l"/>
                <a:tab pos="2913063" algn="l"/>
                <a:tab pos="4284663" algn="l"/>
                <a:tab pos="6002338" algn="l"/>
                <a:tab pos="7543800" algn="l"/>
                <a:tab pos="9085263" algn="l"/>
              </a:tabLst>
            </a:pPr>
            <a:r>
              <a:rPr lang="sr-Latn-RS" dirty="0"/>
              <a:t>	</a:t>
            </a:r>
            <a:r>
              <a:rPr lang="sr-Latn-RS" dirty="0" smtClean="0"/>
              <a:t>’The monsters were attacking one another.’</a:t>
            </a:r>
            <a:endParaRPr lang="sr-Latn-RS" sz="1000" dirty="0" smtClean="0"/>
          </a:p>
          <a:p>
            <a:r>
              <a:rPr lang="sr-Latn-RS" dirty="0" smtClean="0"/>
              <a:t>Is this a case of hybrid agreement?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710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Consequence of the epithet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Neuter animates cannot have plurals – except if they are limited to predicative use (kind level only).</a:t>
            </a:r>
          </a:p>
          <a:p>
            <a:r>
              <a:rPr lang="sr-Latn-RS" dirty="0" smtClean="0"/>
              <a:t>The latter are limited to the epithet use.</a:t>
            </a:r>
          </a:p>
          <a:p>
            <a:r>
              <a:rPr lang="sr-Latn-RS" dirty="0" smtClean="0"/>
              <a:t>Epithets are (de re, Pathel 2006) pronouns modified by predicative NPs, or by reduced predicative relatives (</a:t>
            </a:r>
            <a:r>
              <a:rPr lang="sr-Latn-RS" i="1" strike="sngStrike" dirty="0" smtClean="0"/>
              <a:t>he who is a</a:t>
            </a:r>
            <a:r>
              <a:rPr lang="sr-Latn-RS" i="1" dirty="0" smtClean="0"/>
              <a:t> monster</a:t>
            </a:r>
            <a:r>
              <a:rPr lang="sr-Latn-RS" dirty="0" smtClean="0"/>
              <a:t>).</a:t>
            </a:r>
          </a:p>
          <a:p>
            <a:r>
              <a:rPr lang="sr-Latn-RS" dirty="0" smtClean="0"/>
              <a:t>Both the pronoun and the modifying noun are potential triggers (assume </a:t>
            </a:r>
            <a:r>
              <a:rPr lang="sr-Latn-RS" dirty="0"/>
              <a:t>for </a:t>
            </a:r>
            <a:r>
              <a:rPr lang="sr-Latn-RS" dirty="0" smtClean="0"/>
              <a:t>simplicity </a:t>
            </a:r>
            <a:r>
              <a:rPr lang="sr-Latn-RS" dirty="0"/>
              <a:t>Panagiotidis’ </a:t>
            </a:r>
            <a:r>
              <a:rPr lang="sr-Latn-RS" dirty="0" smtClean="0"/>
              <a:t>2003 / </a:t>
            </a:r>
            <a:r>
              <a:rPr lang="sr-Latn-RS" dirty="0"/>
              <a:t>Harley’s </a:t>
            </a:r>
            <a:r>
              <a:rPr lang="sr-Latn-RS" dirty="0" smtClean="0"/>
              <a:t>2005 </a:t>
            </a:r>
            <a:r>
              <a:rPr lang="sr-Latn-RS" i="1" dirty="0" smtClean="0"/>
              <a:t>pro</a:t>
            </a:r>
            <a:r>
              <a:rPr lang="sr-Latn-RS" i="1" baseline="-25000" dirty="0" smtClean="0"/>
              <a:t>N</a:t>
            </a:r>
            <a:r>
              <a:rPr lang="sr-Latn-RS" dirty="0" smtClean="0"/>
              <a:t>).</a:t>
            </a:r>
          </a:p>
          <a:p>
            <a:pPr marL="0" indent="0">
              <a:buNone/>
            </a:pPr>
            <a:r>
              <a:rPr lang="sr-Latn-RS" dirty="0" smtClean="0"/>
              <a:t>(4)	jedna.NPl </a:t>
            </a:r>
            <a:r>
              <a:rPr lang="en-US" strike="sngStrike" dirty="0"/>
              <a:t>[[</a:t>
            </a:r>
            <a:r>
              <a:rPr lang="sr-Latn-RS" strike="sngStrike" dirty="0"/>
              <a:t>čudovišta.NPl</a:t>
            </a:r>
            <a:r>
              <a:rPr lang="en-US" strike="sngStrike" dirty="0"/>
              <a:t>][</a:t>
            </a:r>
            <a:r>
              <a:rPr lang="sr-Latn-RS" strike="sngStrike" dirty="0" smtClean="0"/>
              <a:t>pro</a:t>
            </a:r>
            <a:r>
              <a:rPr lang="sr-Latn-RS" strike="sngStrike" baseline="-25000" dirty="0" smtClean="0"/>
              <a:t>n</a:t>
            </a:r>
            <a:r>
              <a:rPr lang="en-US" strike="sngStrike" dirty="0" smtClean="0"/>
              <a:t>]]</a:t>
            </a:r>
            <a:r>
              <a:rPr lang="sr-Latn-RS" dirty="0" smtClean="0"/>
              <a:t> / jedni.MPl pro</a:t>
            </a:r>
            <a:r>
              <a:rPr lang="sr-Latn-RS" baseline="-25000" dirty="0" smtClean="0"/>
              <a:t>n</a:t>
            </a:r>
            <a:endParaRPr lang="sr-Latn-RS" baseline="-250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36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The impossible combination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The combination where </a:t>
            </a:r>
            <a:r>
              <a:rPr lang="sr-Latn-RS" i="1" dirty="0" smtClean="0"/>
              <a:t>jedan</a:t>
            </a:r>
            <a:r>
              <a:rPr lang="sr-Latn-RS" dirty="0" smtClean="0"/>
              <a:t> ’one’ agrees in MPl and </a:t>
            </a:r>
            <a:r>
              <a:rPr lang="sr-Latn-RS" i="1" dirty="0" smtClean="0"/>
              <a:t>drugog</a:t>
            </a:r>
            <a:r>
              <a:rPr lang="sr-Latn-RS" dirty="0" smtClean="0"/>
              <a:t> ’other’ agrees in NPl is impossible because once </a:t>
            </a:r>
            <a:r>
              <a:rPr lang="sr-Latn-RS" i="1" dirty="0" smtClean="0"/>
              <a:t>pro</a:t>
            </a:r>
            <a:r>
              <a:rPr lang="sr-Latn-RS" i="1" baseline="-25000" dirty="0" smtClean="0"/>
              <a:t>n</a:t>
            </a:r>
            <a:r>
              <a:rPr lang="sr-Latn-RS" dirty="0" smtClean="0"/>
              <a:t> is picked as the modiicandum, the epithet is no more local enough.</a:t>
            </a:r>
          </a:p>
          <a:p>
            <a:pPr marL="0" indent="0">
              <a:buNone/>
            </a:pPr>
            <a:endParaRPr lang="sr-Latn-RS" sz="1000" dirty="0" smtClean="0"/>
          </a:p>
          <a:p>
            <a:pPr marL="0" indent="0">
              <a:buNone/>
            </a:pPr>
            <a:r>
              <a:rPr lang="sr-Latn-RS" dirty="0" smtClean="0"/>
              <a:t>(5)	</a:t>
            </a:r>
            <a:r>
              <a:rPr lang="en-US" dirty="0" smtClean="0"/>
              <a:t>[[</a:t>
            </a:r>
            <a:r>
              <a:rPr lang="sr-Latn-RS" dirty="0" smtClean="0"/>
              <a:t>jedni.MPl pro</a:t>
            </a:r>
            <a:r>
              <a:rPr lang="sr-Latn-RS" baseline="-25000" dirty="0" smtClean="0"/>
              <a:t>n</a:t>
            </a:r>
            <a:r>
              <a:rPr lang="en-US" dirty="0" smtClean="0"/>
              <a:t>] [</a:t>
            </a:r>
            <a:r>
              <a:rPr lang="sr-Latn-RS" dirty="0" smtClean="0"/>
              <a:t>druge.MPl / *druga.NPl</a:t>
            </a:r>
            <a:r>
              <a:rPr lang="en-US" dirty="0" smtClean="0"/>
              <a:t>]]</a:t>
            </a:r>
            <a:endParaRPr lang="sr-Latn-RS" dirty="0" smtClean="0"/>
          </a:p>
          <a:p>
            <a:pPr marL="0" indent="0">
              <a:buNone/>
            </a:pPr>
            <a:endParaRPr lang="sr-Latn-RS" sz="1000" dirty="0"/>
          </a:p>
          <a:p>
            <a:r>
              <a:rPr lang="sr-Latn-RS" dirty="0" smtClean="0"/>
              <a:t>When </a:t>
            </a:r>
            <a:r>
              <a:rPr lang="sr-Latn-RS" i="1" dirty="0" smtClean="0"/>
              <a:t>jedan</a:t>
            </a:r>
            <a:r>
              <a:rPr lang="sr-Latn-RS" dirty="0" smtClean="0"/>
              <a:t> agrees with the epithet, it remains a local candidate.</a:t>
            </a:r>
          </a:p>
          <a:p>
            <a:pPr marL="0" indent="0">
              <a:buNone/>
            </a:pPr>
            <a:endParaRPr lang="sr-Latn-RS" sz="1000" dirty="0" smtClean="0"/>
          </a:p>
          <a:p>
            <a:pPr marL="0" indent="0">
              <a:buNone/>
            </a:pPr>
            <a:r>
              <a:rPr lang="sr-Latn-RS" dirty="0" smtClean="0"/>
              <a:t>(6)</a:t>
            </a:r>
            <a:r>
              <a:rPr lang="sr-Latn-RS" dirty="0"/>
              <a:t>	</a:t>
            </a:r>
            <a:r>
              <a:rPr lang="en-US" dirty="0" smtClean="0"/>
              <a:t>[</a:t>
            </a:r>
            <a:r>
              <a:rPr lang="en-US" dirty="0"/>
              <a:t>[</a:t>
            </a:r>
            <a:r>
              <a:rPr lang="en-US" dirty="0" smtClean="0"/>
              <a:t>[</a:t>
            </a:r>
            <a:r>
              <a:rPr lang="sr-Latn-RS" dirty="0" smtClean="0"/>
              <a:t>jedna.NPl </a:t>
            </a:r>
            <a:r>
              <a:rPr lang="sr-Latn-RS" strike="sngStrike" dirty="0" smtClean="0"/>
              <a:t>čudovišta.NPl</a:t>
            </a:r>
            <a:r>
              <a:rPr lang="en-US" strike="sngStrike" dirty="0"/>
              <a:t>][</a:t>
            </a:r>
            <a:r>
              <a:rPr lang="sr-Latn-RS" strike="sngStrike" dirty="0" smtClean="0"/>
              <a:t>pro</a:t>
            </a:r>
            <a:r>
              <a:rPr lang="sr-Latn-RS" strike="sngStrike" baseline="-25000" dirty="0" smtClean="0"/>
              <a:t>n</a:t>
            </a:r>
            <a:r>
              <a:rPr lang="en-US" strike="sngStrike" dirty="0" smtClean="0"/>
              <a:t>]</a:t>
            </a:r>
            <a:r>
              <a:rPr lang="en-US" dirty="0" smtClean="0"/>
              <a:t>] [</a:t>
            </a:r>
            <a:r>
              <a:rPr lang="sr-Latn-RS" dirty="0" smtClean="0"/>
              <a:t>druga.NPl / druge.MPl</a:t>
            </a:r>
            <a:r>
              <a:rPr lang="en-US" dirty="0" smtClean="0"/>
              <a:t>]]</a:t>
            </a:r>
            <a:endParaRPr lang="sr-Latn-R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816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Prediction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With presupposed female referents, čudovišta may trigger feminine agreement, because pro will be specified as FPl.</a:t>
            </a:r>
          </a:p>
          <a:p>
            <a:r>
              <a:rPr lang="sr-Latn-RS" dirty="0" smtClean="0"/>
              <a:t>Confirmed:</a:t>
            </a:r>
          </a:p>
          <a:p>
            <a:pPr marL="0" indent="0" defTabSz="947738">
              <a:buNone/>
              <a:tabLst>
                <a:tab pos="744538" algn="l"/>
                <a:tab pos="2514600" algn="l"/>
                <a:tab pos="3548063" algn="l"/>
                <a:tab pos="4513263" algn="l"/>
                <a:tab pos="5545138" algn="l"/>
                <a:tab pos="6977063" algn="l"/>
                <a:tab pos="8974138" algn="l"/>
              </a:tabLst>
            </a:pPr>
            <a:r>
              <a:rPr lang="sr-Latn-RS" dirty="0" smtClean="0"/>
              <a:t>(7)	CONTEXT: 	Monahinje su se delile na gunđala i spadala.</a:t>
            </a:r>
            <a:br>
              <a:rPr lang="sr-Latn-RS" dirty="0" smtClean="0"/>
            </a:br>
            <a:r>
              <a:rPr lang="sr-Latn-RS" dirty="0" smtClean="0"/>
              <a:t> 		All the nuns were either naggers or jokers.</a:t>
            </a:r>
            <a:br>
              <a:rPr lang="sr-Latn-RS" dirty="0" smtClean="0"/>
            </a:br>
            <a:r>
              <a:rPr lang="sr-Latn-RS" dirty="0" smtClean="0"/>
              <a:t>	?Gunđala 	su 	kritikovale 	jedne 	druge, 	a </a:t>
            </a:r>
            <a:br>
              <a:rPr lang="sr-Latn-RS" dirty="0" smtClean="0"/>
            </a:br>
            <a:r>
              <a:rPr lang="sr-Latn-RS" dirty="0"/>
              <a:t> 	</a:t>
            </a:r>
            <a:r>
              <a:rPr lang="sr-Latn-RS" dirty="0" smtClean="0"/>
              <a:t>nagger.NPl</a:t>
            </a:r>
            <a:r>
              <a:rPr lang="sr-Latn-RS" dirty="0"/>
              <a:t>	AuxPl	criticized.FPl	one.FPl	other.AccFPl	and</a:t>
            </a:r>
            <a:br>
              <a:rPr lang="sr-Latn-RS" dirty="0"/>
            </a:br>
            <a:r>
              <a:rPr lang="sr-Latn-RS" dirty="0" smtClean="0"/>
              <a:t>	spadala 	su 	se 	smejale.</a:t>
            </a:r>
            <a:br>
              <a:rPr lang="sr-Latn-RS" dirty="0" smtClean="0"/>
            </a:br>
            <a:r>
              <a:rPr lang="sr-Latn-RS" dirty="0" smtClean="0"/>
              <a:t>	jokers.NPl	AuxPl	Refl	laughed.FPl</a:t>
            </a:r>
            <a:endParaRPr lang="sr-Latn-R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438CC-6672-4DEE-A0D8-DC988B318F7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945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2618</TotalTime>
  <Words>989</Words>
  <Application>Microsoft Office PowerPoint</Application>
  <PresentationFormat>Widescreen</PresentationFormat>
  <Paragraphs>127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 Agreement splits in Slavic languages</vt:lpstr>
      <vt:lpstr>Aim of the talk</vt:lpstr>
      <vt:lpstr>Organization of the talk</vt:lpstr>
      <vt:lpstr>Last meeting</vt:lpstr>
      <vt:lpstr>Prone to epithet use</vt:lpstr>
      <vt:lpstr>Curious agreement facts</vt:lpstr>
      <vt:lpstr>Consequence of the epithet use</vt:lpstr>
      <vt:lpstr>The impossible combination</vt:lpstr>
      <vt:lpstr>Prediction 1</vt:lpstr>
      <vt:lpstr>Prediction 2</vt:lpstr>
      <vt:lpstr>Prediction 3</vt:lpstr>
      <vt:lpstr>Another (?) kind of agreement split</vt:lpstr>
      <vt:lpstr>SC counterparts</vt:lpstr>
      <vt:lpstr>SC counterparts, a scond look</vt:lpstr>
      <vt:lpstr>Tentative analysis</vt:lpstr>
      <vt:lpstr>The difference between two grammars</vt:lpstr>
      <vt:lpstr>A general analysis of hybrid agreement?</vt:lpstr>
      <vt:lpstr>Consequences for the analysis of epithets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Agreement splits in Slavic languages</dc:title>
  <dc:creator>Boban Arsenijevic</dc:creator>
  <cp:lastModifiedBy>Boban Arsenijevic</cp:lastModifiedBy>
  <cp:revision>62</cp:revision>
  <dcterms:created xsi:type="dcterms:W3CDTF">2017-01-24T12:09:14Z</dcterms:created>
  <dcterms:modified xsi:type="dcterms:W3CDTF">2017-02-21T16:37:25Z</dcterms:modified>
</cp:coreProperties>
</file>