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 id="2147483709" r:id="rId2"/>
  </p:sldMasterIdLst>
  <p:notesMasterIdLst>
    <p:notesMasterId r:id="rId59"/>
  </p:notesMasterIdLst>
  <p:handoutMasterIdLst>
    <p:handoutMasterId r:id="rId60"/>
  </p:handoutMasterIdLst>
  <p:sldIdLst>
    <p:sldId id="295" r:id="rId3"/>
    <p:sldId id="2777" r:id="rId4"/>
    <p:sldId id="2844" r:id="rId5"/>
    <p:sldId id="2841" r:id="rId6"/>
    <p:sldId id="2883" r:id="rId7"/>
    <p:sldId id="2884" r:id="rId8"/>
    <p:sldId id="2885" r:id="rId9"/>
    <p:sldId id="2890" r:id="rId10"/>
    <p:sldId id="2891" r:id="rId11"/>
    <p:sldId id="2886" r:id="rId12"/>
    <p:sldId id="2887" r:id="rId13"/>
    <p:sldId id="2888" r:id="rId14"/>
    <p:sldId id="2889" r:id="rId15"/>
    <p:sldId id="2892" r:id="rId16"/>
    <p:sldId id="2893" r:id="rId17"/>
    <p:sldId id="2894" r:id="rId18"/>
    <p:sldId id="2895" r:id="rId19"/>
    <p:sldId id="2896" r:id="rId20"/>
    <p:sldId id="2897" r:id="rId21"/>
    <p:sldId id="2898" r:id="rId22"/>
    <p:sldId id="2550" r:id="rId23"/>
    <p:sldId id="2762" r:id="rId24"/>
    <p:sldId id="2750" r:id="rId25"/>
    <p:sldId id="2899" r:id="rId26"/>
    <p:sldId id="2900" r:id="rId27"/>
    <p:sldId id="2757" r:id="rId28"/>
    <p:sldId id="2856" r:id="rId29"/>
    <p:sldId id="2901" r:id="rId30"/>
    <p:sldId id="2902" r:id="rId31"/>
    <p:sldId id="2675" r:id="rId32"/>
    <p:sldId id="2858" r:id="rId33"/>
    <p:sldId id="2903" r:id="rId34"/>
    <p:sldId id="2904" r:id="rId35"/>
    <p:sldId id="2905" r:id="rId36"/>
    <p:sldId id="2906" r:id="rId37"/>
    <p:sldId id="2741" r:id="rId38"/>
    <p:sldId id="2922" r:id="rId39"/>
    <p:sldId id="2766" r:id="rId40"/>
    <p:sldId id="2921" r:id="rId41"/>
    <p:sldId id="2910" r:id="rId42"/>
    <p:sldId id="2913" r:id="rId43"/>
    <p:sldId id="2914" r:id="rId44"/>
    <p:sldId id="2915" r:id="rId45"/>
    <p:sldId id="2916" r:id="rId46"/>
    <p:sldId id="2917" r:id="rId47"/>
    <p:sldId id="2918" r:id="rId48"/>
    <p:sldId id="2919" r:id="rId49"/>
    <p:sldId id="2920" r:id="rId50"/>
    <p:sldId id="2881" r:id="rId51"/>
    <p:sldId id="2923" r:id="rId52"/>
    <p:sldId id="2924" r:id="rId53"/>
    <p:sldId id="2843" r:id="rId54"/>
    <p:sldId id="2925" r:id="rId55"/>
    <p:sldId id="2926" r:id="rId56"/>
    <p:sldId id="2927" r:id="rId57"/>
    <p:sldId id="2928" r:id="rId58"/>
  </p:sldIdLst>
  <p:sldSz cx="12192000" cy="6858000"/>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3E2FFA-2E3C-612D-AC87-E7F556C2DE8C}" name="Angela Marti Marca" initials="A" userId="Angela Marti Marc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1D3A"/>
    <a:srgbClr val="BFBFBF"/>
    <a:srgbClr val="000000"/>
    <a:srgbClr val="464646"/>
    <a:srgbClr val="F0EAE5"/>
    <a:srgbClr val="EE8A9B"/>
    <a:srgbClr val="E33D59"/>
    <a:srgbClr val="F8BB01"/>
    <a:srgbClr val="5A5A5A"/>
    <a:srgbClr val="F2A8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190" autoAdjust="0"/>
  </p:normalViewPr>
  <p:slideViewPr>
    <p:cSldViewPr snapToGrid="0">
      <p:cViewPr varScale="1">
        <p:scale>
          <a:sx n="66" d="100"/>
          <a:sy n="66" d="100"/>
        </p:scale>
        <p:origin x="1330" y="62"/>
      </p:cViewPr>
      <p:guideLst>
        <p:guide orient="horz" pos="2160"/>
        <p:guide pos="3840"/>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51" d="100"/>
          <a:sy n="51" d="100"/>
        </p:scale>
        <p:origin x="2970"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65"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F75CD7-7388-C6AD-8764-06D976A41A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65A98B85-2FB2-88E0-CEDB-DACB184557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466770-5188-4167-A277-E63793BA19DC}" type="datetimeFigureOut">
              <a:rPr lang="en-CA" smtClean="0"/>
              <a:t>2024-12-16</a:t>
            </a:fld>
            <a:endParaRPr lang="en-CA"/>
          </a:p>
        </p:txBody>
      </p:sp>
      <p:sp>
        <p:nvSpPr>
          <p:cNvPr id="4" name="Footer Placeholder 3">
            <a:extLst>
              <a:ext uri="{FF2B5EF4-FFF2-40B4-BE49-F238E27FC236}">
                <a16:creationId xmlns:a16="http://schemas.microsoft.com/office/drawing/2014/main" id="{7D1B1581-08F2-6141-74B2-EE026E31AC2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A096FDCE-8D55-CBC3-2138-1749B44CB8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2AA511-4B91-407E-B780-D9B73AF4029E}" type="slidenum">
              <a:rPr lang="en-CA" smtClean="0"/>
              <a:t>‹#›</a:t>
            </a:fld>
            <a:endParaRPr lang="en-CA"/>
          </a:p>
        </p:txBody>
      </p:sp>
    </p:spTree>
    <p:extLst>
      <p:ext uri="{BB962C8B-B14F-4D97-AF65-F5344CB8AC3E}">
        <p14:creationId xmlns:p14="http://schemas.microsoft.com/office/powerpoint/2010/main" val="1336653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EE864-6993-471D-9CE2-2348D2E30C7D}" type="datetimeFigureOut">
              <a:rPr lang="ca"/>
              <a:t>16/12/2024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C6601-A02B-49B1-8EBA-C21CC919972C}" type="slidenum">
              <a:rPr lang="ca"/>
              <a:t>‹#›</a:t>
            </a:fld>
            <a:endParaRPr lang="en-US"/>
          </a:p>
        </p:txBody>
      </p:sp>
    </p:spTree>
    <p:extLst>
      <p:ext uri="{BB962C8B-B14F-4D97-AF65-F5344CB8AC3E}">
        <p14:creationId xmlns:p14="http://schemas.microsoft.com/office/powerpoint/2010/main" val="2043054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e79Ui8YYCO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youtube.com/watch?v=jubIXcr1dw8"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1BCF7DC2-58CD-49EA-82A9-95023B4D88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D1F7B001-800A-434B-8740-AC6BB25756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s-ES" dirty="0"/>
          </a:p>
        </p:txBody>
      </p:sp>
      <p:sp>
        <p:nvSpPr>
          <p:cNvPr id="55299" name="Slide Number Placeholder 3">
            <a:extLst>
              <a:ext uri="{FF2B5EF4-FFF2-40B4-BE49-F238E27FC236}">
                <a16:creationId xmlns:a16="http://schemas.microsoft.com/office/drawing/2014/main" id="{77C2BA1E-13F1-4EEF-9BAC-AA2F0F53EC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4298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104298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104298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1042988" eaLnBrk="0" fontAlgn="base" hangingPunct="0">
              <a:spcBef>
                <a:spcPct val="0"/>
              </a:spcBef>
              <a:spcAft>
                <a:spcPct val="0"/>
              </a:spcAft>
              <a:defRPr sz="2100">
                <a:solidFill>
                  <a:schemeClr val="tx1"/>
                </a:solidFill>
                <a:latin typeface="Calibri" panose="020F0502020204030204" pitchFamily="34" charset="0"/>
              </a:defRPr>
            </a:lvl9pPr>
          </a:lstStyle>
          <a:p>
            <a:fld id="{7D7C545C-6D7B-48A1-8CC2-811D5B10F0A3}" type="slidenum">
              <a:rPr lang="es-ES" altLang="es-ES" sz="1200"/>
              <a:pPr/>
              <a:t>1</a:t>
            </a:fld>
            <a:endParaRPr lang="es-ES" altLang="es-E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D1451-EE5C-A78F-0EEB-E634B2F292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8F8C16-FE86-F963-D5F1-CC86430AD9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5C47C1-7EE6-D82D-1A59-17C722BEC3F9}"/>
              </a:ext>
            </a:extLst>
          </p:cNvPr>
          <p:cNvSpPr>
            <a:spLocks noGrp="1"/>
          </p:cNvSpPr>
          <p:nvPr>
            <p:ph type="body" idx="1"/>
          </p:nvPr>
        </p:nvSpPr>
        <p:spPr/>
        <p:txBody>
          <a:bodyPr/>
          <a:lstStyle/>
          <a:p>
            <a:endParaRPr lang="en-GB" sz="1800" dirty="0">
              <a:effectLst/>
              <a:latin typeface="Times New Roman" panose="02020603050405020304" pitchFamily="18" charset="0"/>
              <a:ea typeface="Arial" panose="020B0604020202020204" pitchFamily="34" charset="0"/>
            </a:endParaRPr>
          </a:p>
        </p:txBody>
      </p:sp>
      <p:sp>
        <p:nvSpPr>
          <p:cNvPr id="4" name="Slide Number Placeholder 3">
            <a:extLst>
              <a:ext uri="{FF2B5EF4-FFF2-40B4-BE49-F238E27FC236}">
                <a16:creationId xmlns:a16="http://schemas.microsoft.com/office/drawing/2014/main" id="{AF2CC033-6D8D-95AA-6EFE-DD110816042B}"/>
              </a:ext>
            </a:extLst>
          </p:cNvPr>
          <p:cNvSpPr>
            <a:spLocks noGrp="1"/>
          </p:cNvSpPr>
          <p:nvPr>
            <p:ph type="sldNum" sz="quarter" idx="5"/>
          </p:nvPr>
        </p:nvSpPr>
        <p:spPr/>
        <p:txBody>
          <a:bodyPr/>
          <a:lstStyle/>
          <a:p>
            <a:fld id="{914C6601-A02B-49B1-8EBA-C21CC919972C}" type="slidenum">
              <a:rPr lang="ca" smtClean="0"/>
              <a:t>10</a:t>
            </a:fld>
            <a:endParaRPr lang="en-US"/>
          </a:p>
        </p:txBody>
      </p:sp>
    </p:spTree>
    <p:extLst>
      <p:ext uri="{BB962C8B-B14F-4D97-AF65-F5344CB8AC3E}">
        <p14:creationId xmlns:p14="http://schemas.microsoft.com/office/powerpoint/2010/main" val="195321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B989B-8F21-DB20-46B1-650BE19FA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F15CAD-F3D2-F1D1-775E-2E08D47E57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12AD2A-50B5-7EA4-62BC-DCAABAC68B0B}"/>
              </a:ext>
            </a:extLst>
          </p:cNvPr>
          <p:cNvSpPr>
            <a:spLocks noGrp="1"/>
          </p:cNvSpPr>
          <p:nvPr>
            <p:ph type="body" idx="1"/>
          </p:nvPr>
        </p:nvSpPr>
        <p:spPr/>
        <p:txBody>
          <a:bodyPr/>
          <a:lstStyle/>
          <a:p>
            <a:pPr algn="l"/>
            <a:r>
              <a:rPr lang="en-GB" sz="1800" b="0" i="0" u="none" strike="noStrike" baseline="0" dirty="0">
                <a:solidFill>
                  <a:srgbClr val="000000"/>
                </a:solidFill>
                <a:latin typeface="CharisSIL"/>
              </a:rPr>
              <a:t>Among these is the static FOV reduction, which narrows the users’ FOV to diminish the extent of the virtual environment seen [</a:t>
            </a:r>
            <a:r>
              <a:rPr lang="en-GB" sz="1800" b="0" i="0" u="none" strike="noStrike" baseline="0" dirty="0">
                <a:solidFill>
                  <a:srgbClr val="0081AD"/>
                </a:solidFill>
                <a:latin typeface="CharisSIL"/>
              </a:rPr>
              <a:t>17</a:t>
            </a:r>
            <a:r>
              <a:rPr lang="en-GB" sz="1800" b="0" i="0" u="none" strike="noStrike" baseline="0" dirty="0">
                <a:solidFill>
                  <a:srgbClr val="000000"/>
                </a:solidFill>
                <a:latin typeface="CharisSIL"/>
              </a:rPr>
              <a:t>,</a:t>
            </a:r>
            <a:r>
              <a:rPr lang="en-GB" sz="1800" b="0" i="0" u="none" strike="noStrike" baseline="0" dirty="0">
                <a:solidFill>
                  <a:srgbClr val="0081AD"/>
                </a:solidFill>
                <a:latin typeface="CharisSIL"/>
              </a:rPr>
              <a:t>18</a:t>
            </a:r>
            <a:r>
              <a:rPr lang="en-GB" sz="1800" b="0" i="0" u="none" strike="noStrike" baseline="0" dirty="0">
                <a:solidFill>
                  <a:srgbClr val="000000"/>
                </a:solidFill>
                <a:latin typeface="CharisSIL"/>
              </a:rPr>
              <a:t>]. </a:t>
            </a:r>
            <a:endParaRPr lang="en-GB" sz="1800" dirty="0">
              <a:effectLst/>
              <a:latin typeface="Times New Roman" panose="02020603050405020304" pitchFamily="18" charset="0"/>
              <a:ea typeface="Arial" panose="020B0604020202020204" pitchFamily="34" charset="0"/>
            </a:endParaRPr>
          </a:p>
        </p:txBody>
      </p:sp>
      <p:sp>
        <p:nvSpPr>
          <p:cNvPr id="4" name="Slide Number Placeholder 3">
            <a:extLst>
              <a:ext uri="{FF2B5EF4-FFF2-40B4-BE49-F238E27FC236}">
                <a16:creationId xmlns:a16="http://schemas.microsoft.com/office/drawing/2014/main" id="{EAEE528A-91FD-107E-4181-A8FBB5E87C40}"/>
              </a:ext>
            </a:extLst>
          </p:cNvPr>
          <p:cNvSpPr>
            <a:spLocks noGrp="1"/>
          </p:cNvSpPr>
          <p:nvPr>
            <p:ph type="sldNum" sz="quarter" idx="5"/>
          </p:nvPr>
        </p:nvSpPr>
        <p:spPr/>
        <p:txBody>
          <a:bodyPr/>
          <a:lstStyle/>
          <a:p>
            <a:fld id="{914C6601-A02B-49B1-8EBA-C21CC919972C}" type="slidenum">
              <a:rPr lang="ca" smtClean="0"/>
              <a:t>11</a:t>
            </a:fld>
            <a:endParaRPr lang="en-US"/>
          </a:p>
        </p:txBody>
      </p:sp>
    </p:spTree>
    <p:extLst>
      <p:ext uri="{BB962C8B-B14F-4D97-AF65-F5344CB8AC3E}">
        <p14:creationId xmlns:p14="http://schemas.microsoft.com/office/powerpoint/2010/main" val="2700397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B989B-8F21-DB20-46B1-650BE19FA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F15CAD-F3D2-F1D1-775E-2E08D47E57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12AD2A-50B5-7EA4-62BC-DCAABAC68B0B}"/>
              </a:ext>
            </a:extLst>
          </p:cNvPr>
          <p:cNvSpPr>
            <a:spLocks noGrp="1"/>
          </p:cNvSpPr>
          <p:nvPr>
            <p:ph type="body" idx="1"/>
          </p:nvPr>
        </p:nvSpPr>
        <p:spPr/>
        <p:txBody>
          <a:bodyPr/>
          <a:lstStyle/>
          <a:p>
            <a:pPr algn="l"/>
            <a:r>
              <a:rPr lang="en-GB" sz="1800" b="0" i="0" u="none" strike="noStrike" baseline="0" dirty="0">
                <a:solidFill>
                  <a:srgbClr val="000000"/>
                </a:solidFill>
                <a:latin typeface="CharisSIL"/>
              </a:rPr>
              <a:t>Another similar strategy involves dynamically adjusting the FOV based on the user’s movement speed within the virtual scene, reducing the FOV at higher velocities, limiting the visual information available [</a:t>
            </a:r>
            <a:r>
              <a:rPr lang="en-GB" sz="1800" b="0" i="0" u="none" strike="noStrike" baseline="0" dirty="0">
                <a:solidFill>
                  <a:srgbClr val="0081AD"/>
                </a:solidFill>
                <a:latin typeface="CharisSIL"/>
              </a:rPr>
              <a:t>19</a:t>
            </a:r>
            <a:r>
              <a:rPr lang="en-GB" sz="1800" b="0" i="0" u="none" strike="noStrike" baseline="0" dirty="0">
                <a:solidFill>
                  <a:srgbClr val="000000"/>
                </a:solidFill>
                <a:latin typeface="CharisSIL"/>
              </a:rPr>
              <a:t>–</a:t>
            </a:r>
            <a:r>
              <a:rPr lang="en-GB" sz="1800" b="0" i="0" u="none" strike="noStrike" baseline="0" dirty="0">
                <a:solidFill>
                  <a:srgbClr val="0081AD"/>
                </a:solidFill>
                <a:latin typeface="CharisSIL"/>
              </a:rPr>
              <a:t>21</a:t>
            </a:r>
            <a:r>
              <a:rPr lang="en-GB" sz="1800" b="0" i="0" u="none" strike="noStrike" baseline="0" dirty="0">
                <a:solidFill>
                  <a:srgbClr val="000000"/>
                </a:solidFill>
                <a:latin typeface="CharisSIL"/>
              </a:rPr>
              <a:t>].</a:t>
            </a:r>
          </a:p>
          <a:p>
            <a:pPr algn="l"/>
            <a:r>
              <a:rPr lang="en-GB" sz="1800" b="0" i="0" u="none" strike="noStrike" baseline="0" dirty="0">
                <a:solidFill>
                  <a:srgbClr val="000000"/>
                </a:solidFill>
                <a:latin typeface="CharisSIL"/>
              </a:rPr>
              <a:t>Overall, studies have found that reducing FOV correlates with lower VR sickness scores, indicating a negative relationship between FOV size and VR sickness. However, previous studies have also indicated that a more narrow FOV may degrade the sense of presence and enjoyment in virtual environments [</a:t>
            </a:r>
            <a:r>
              <a:rPr lang="en-GB" sz="1800" b="0" i="0" u="none" strike="noStrike" baseline="0" dirty="0">
                <a:solidFill>
                  <a:srgbClr val="0081AD"/>
                </a:solidFill>
                <a:latin typeface="CharisSIL"/>
              </a:rPr>
              <a:t>17</a:t>
            </a:r>
            <a:r>
              <a:rPr lang="en-GB" sz="1800" b="0" i="0" u="none" strike="noStrike" baseline="0" dirty="0">
                <a:solidFill>
                  <a:srgbClr val="000000"/>
                </a:solidFill>
                <a:latin typeface="CharisSIL"/>
              </a:rPr>
              <a:t>,</a:t>
            </a:r>
            <a:r>
              <a:rPr lang="en-GB" sz="1800" b="0" i="0" u="none" strike="noStrike" baseline="0" dirty="0">
                <a:solidFill>
                  <a:srgbClr val="0081AD"/>
                </a:solidFill>
                <a:latin typeface="CharisSIL"/>
              </a:rPr>
              <a:t>18</a:t>
            </a:r>
            <a:r>
              <a:rPr lang="en-GB" sz="1800" b="0" i="0" u="none" strike="noStrike" baseline="0" dirty="0">
                <a:solidFill>
                  <a:srgbClr val="000000"/>
                </a:solidFill>
                <a:latin typeface="CharisSIL"/>
              </a:rPr>
              <a:t>].</a:t>
            </a:r>
            <a:endParaRPr lang="en-GB" sz="1800" dirty="0">
              <a:effectLst/>
              <a:latin typeface="Times New Roman" panose="02020603050405020304" pitchFamily="18" charset="0"/>
              <a:ea typeface="Arial" panose="020B0604020202020204" pitchFamily="34" charset="0"/>
            </a:endParaRPr>
          </a:p>
        </p:txBody>
      </p:sp>
      <p:sp>
        <p:nvSpPr>
          <p:cNvPr id="4" name="Slide Number Placeholder 3">
            <a:extLst>
              <a:ext uri="{FF2B5EF4-FFF2-40B4-BE49-F238E27FC236}">
                <a16:creationId xmlns:a16="http://schemas.microsoft.com/office/drawing/2014/main" id="{EAEE528A-91FD-107E-4181-A8FBB5E87C40}"/>
              </a:ext>
            </a:extLst>
          </p:cNvPr>
          <p:cNvSpPr>
            <a:spLocks noGrp="1"/>
          </p:cNvSpPr>
          <p:nvPr>
            <p:ph type="sldNum" sz="quarter" idx="5"/>
          </p:nvPr>
        </p:nvSpPr>
        <p:spPr/>
        <p:txBody>
          <a:bodyPr/>
          <a:lstStyle/>
          <a:p>
            <a:fld id="{914C6601-A02B-49B1-8EBA-C21CC919972C}" type="slidenum">
              <a:rPr lang="ca" smtClean="0"/>
              <a:t>12</a:t>
            </a:fld>
            <a:endParaRPr lang="en-US"/>
          </a:p>
        </p:txBody>
      </p:sp>
    </p:spTree>
    <p:extLst>
      <p:ext uri="{BB962C8B-B14F-4D97-AF65-F5344CB8AC3E}">
        <p14:creationId xmlns:p14="http://schemas.microsoft.com/office/powerpoint/2010/main" val="3395552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B989B-8F21-DB20-46B1-650BE19FA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F15CAD-F3D2-F1D1-775E-2E08D47E57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12AD2A-50B5-7EA4-62BC-DCAABAC68B0B}"/>
              </a:ext>
            </a:extLst>
          </p:cNvPr>
          <p:cNvSpPr>
            <a:spLocks noGrp="1"/>
          </p:cNvSpPr>
          <p:nvPr>
            <p:ph type="body" idx="1"/>
          </p:nvPr>
        </p:nvSpPr>
        <p:spPr/>
        <p:txBody>
          <a:bodyPr/>
          <a:lstStyle/>
          <a:p>
            <a:pPr algn="l"/>
            <a:r>
              <a:rPr lang="en-GB" sz="1800" b="0" i="0" u="none" strike="noStrike" baseline="0" dirty="0">
                <a:solidFill>
                  <a:srgbClr val="000000"/>
                </a:solidFill>
                <a:latin typeface="CharisSIL"/>
              </a:rPr>
              <a:t>Studies have also explored multiple blurring techniques to reduce discomfort in virtual reality. These include dynamical blurring based on saliency detection [</a:t>
            </a:r>
            <a:r>
              <a:rPr lang="en-GB" sz="1800" b="0" i="0" u="none" strike="noStrike" baseline="0" dirty="0">
                <a:solidFill>
                  <a:srgbClr val="0081AD"/>
                </a:solidFill>
                <a:latin typeface="CharisSIL"/>
              </a:rPr>
              <a:t>22</a:t>
            </a:r>
            <a:r>
              <a:rPr lang="en-GB" sz="1800" b="0" i="0" u="none" strike="noStrike" baseline="0" dirty="0">
                <a:solidFill>
                  <a:srgbClr val="000000"/>
                </a:solidFill>
                <a:latin typeface="CharisSIL"/>
              </a:rPr>
              <a:t>], peripheral blurring [</a:t>
            </a:r>
            <a:r>
              <a:rPr lang="en-GB" sz="1800" b="0" i="0" u="none" strike="noStrike" baseline="0" dirty="0">
                <a:solidFill>
                  <a:srgbClr val="0081AD"/>
                </a:solidFill>
                <a:latin typeface="CharisSIL"/>
              </a:rPr>
              <a:t>25</a:t>
            </a:r>
            <a:r>
              <a:rPr lang="en-GB" sz="1800" b="0" i="0" u="none" strike="noStrike" baseline="0" dirty="0">
                <a:solidFill>
                  <a:srgbClr val="000000"/>
                </a:solidFill>
                <a:latin typeface="CharisSIL"/>
              </a:rPr>
              <a:t>], rotation blur in response to rotational movements [</a:t>
            </a:r>
            <a:r>
              <a:rPr lang="en-GB" sz="1800" b="0" i="0" u="none" strike="noStrike" baseline="0" dirty="0">
                <a:solidFill>
                  <a:srgbClr val="0081AD"/>
                </a:solidFill>
                <a:latin typeface="CharisSIL"/>
              </a:rPr>
              <a:t>23</a:t>
            </a:r>
            <a:r>
              <a:rPr lang="en-GB" sz="1800" b="0" i="0" u="none" strike="noStrike" baseline="0" dirty="0">
                <a:solidFill>
                  <a:srgbClr val="000000"/>
                </a:solidFill>
                <a:latin typeface="CharisSIL"/>
              </a:rPr>
              <a:t>], and foveated depth-of-field blur [</a:t>
            </a:r>
            <a:r>
              <a:rPr lang="en-GB" sz="1800" b="0" i="0" u="none" strike="noStrike" baseline="0" dirty="0">
                <a:solidFill>
                  <a:srgbClr val="0081AD"/>
                </a:solidFill>
                <a:latin typeface="CharisSIL"/>
              </a:rPr>
              <a:t>24</a:t>
            </a:r>
            <a:r>
              <a:rPr lang="en-GB" sz="1800" b="0" i="0" u="none" strike="noStrike" baseline="0" dirty="0">
                <a:solidFill>
                  <a:srgbClr val="000000"/>
                </a:solidFill>
                <a:latin typeface="CharisSIL"/>
              </a:rPr>
              <a:t>]. All of these methods have shown promising results in reducing discomfort levels and enhancing user experience</a:t>
            </a:r>
            <a:endParaRPr lang="en-GB" sz="1800" dirty="0">
              <a:effectLst/>
              <a:latin typeface="Times New Roman" panose="02020603050405020304" pitchFamily="18" charset="0"/>
              <a:ea typeface="Arial" panose="020B0604020202020204" pitchFamily="34" charset="0"/>
            </a:endParaRPr>
          </a:p>
        </p:txBody>
      </p:sp>
      <p:sp>
        <p:nvSpPr>
          <p:cNvPr id="4" name="Slide Number Placeholder 3">
            <a:extLst>
              <a:ext uri="{FF2B5EF4-FFF2-40B4-BE49-F238E27FC236}">
                <a16:creationId xmlns:a16="http://schemas.microsoft.com/office/drawing/2014/main" id="{EAEE528A-91FD-107E-4181-A8FBB5E87C40}"/>
              </a:ext>
            </a:extLst>
          </p:cNvPr>
          <p:cNvSpPr>
            <a:spLocks noGrp="1"/>
          </p:cNvSpPr>
          <p:nvPr>
            <p:ph type="sldNum" sz="quarter" idx="5"/>
          </p:nvPr>
        </p:nvSpPr>
        <p:spPr/>
        <p:txBody>
          <a:bodyPr/>
          <a:lstStyle/>
          <a:p>
            <a:fld id="{914C6601-A02B-49B1-8EBA-C21CC919972C}" type="slidenum">
              <a:rPr lang="ca" smtClean="0"/>
              <a:t>13</a:t>
            </a:fld>
            <a:endParaRPr lang="en-US"/>
          </a:p>
        </p:txBody>
      </p:sp>
    </p:spTree>
    <p:extLst>
      <p:ext uri="{BB962C8B-B14F-4D97-AF65-F5344CB8AC3E}">
        <p14:creationId xmlns:p14="http://schemas.microsoft.com/office/powerpoint/2010/main" val="1604039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B989B-8F21-DB20-46B1-650BE19FA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F15CAD-F3D2-F1D1-775E-2E08D47E57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12AD2A-50B5-7EA4-62BC-DCAABAC68B0B}"/>
              </a:ext>
            </a:extLst>
          </p:cNvPr>
          <p:cNvSpPr>
            <a:spLocks noGrp="1"/>
          </p:cNvSpPr>
          <p:nvPr>
            <p:ph type="body" idx="1"/>
          </p:nvPr>
        </p:nvSpPr>
        <p:spPr/>
        <p:txBody>
          <a:bodyPr/>
          <a:lstStyle/>
          <a:p>
            <a:pPr algn="l"/>
            <a:r>
              <a:rPr lang="en-GB" sz="1800" b="0" i="0" u="none" strike="noStrike" baseline="0" dirty="0">
                <a:solidFill>
                  <a:srgbClr val="000000"/>
                </a:solidFill>
                <a:latin typeface="CharisSIL"/>
              </a:rPr>
              <a:t>Some studies have adapted this theory by providing a natural and stable reference point, such as a virtual nose model to the users’ line of sight [</a:t>
            </a:r>
            <a:r>
              <a:rPr lang="en-GB" sz="1800" b="0" i="0" u="none" strike="noStrike" baseline="0" dirty="0">
                <a:solidFill>
                  <a:srgbClr val="0081AD"/>
                </a:solidFill>
                <a:latin typeface="CharisSIL"/>
              </a:rPr>
              <a:t>40</a:t>
            </a:r>
            <a:r>
              <a:rPr lang="en-GB" sz="1800" b="0" i="0" u="none" strike="noStrike" baseline="0" dirty="0">
                <a:solidFill>
                  <a:srgbClr val="000000"/>
                </a:solidFill>
                <a:latin typeface="CharisSIL"/>
              </a:rPr>
              <a:t>,</a:t>
            </a:r>
            <a:r>
              <a:rPr lang="en-GB" sz="1800" b="0" i="0" u="none" strike="noStrike" baseline="0" dirty="0">
                <a:solidFill>
                  <a:srgbClr val="0081AD"/>
                </a:solidFill>
                <a:latin typeface="CharisSIL"/>
              </a:rPr>
              <a:t>41</a:t>
            </a:r>
            <a:r>
              <a:rPr lang="en-GB" sz="1800" b="0" i="0" u="none" strike="noStrike" baseline="0" dirty="0">
                <a:solidFill>
                  <a:srgbClr val="000000"/>
                </a:solidFill>
                <a:latin typeface="CharisSIL"/>
              </a:rPr>
              <a:t>] for improved spatial orientation and perception in VR, and have shown to mitigate VR sickness.</a:t>
            </a:r>
            <a:endParaRPr lang="en-GB" sz="1800" dirty="0">
              <a:effectLst/>
              <a:latin typeface="Times New Roman" panose="02020603050405020304" pitchFamily="18" charset="0"/>
              <a:ea typeface="Arial" panose="020B0604020202020204" pitchFamily="34" charset="0"/>
            </a:endParaRPr>
          </a:p>
        </p:txBody>
      </p:sp>
      <p:sp>
        <p:nvSpPr>
          <p:cNvPr id="4" name="Slide Number Placeholder 3">
            <a:extLst>
              <a:ext uri="{FF2B5EF4-FFF2-40B4-BE49-F238E27FC236}">
                <a16:creationId xmlns:a16="http://schemas.microsoft.com/office/drawing/2014/main" id="{EAEE528A-91FD-107E-4181-A8FBB5E87C40}"/>
              </a:ext>
            </a:extLst>
          </p:cNvPr>
          <p:cNvSpPr>
            <a:spLocks noGrp="1"/>
          </p:cNvSpPr>
          <p:nvPr>
            <p:ph type="sldNum" sz="quarter" idx="5"/>
          </p:nvPr>
        </p:nvSpPr>
        <p:spPr/>
        <p:txBody>
          <a:bodyPr/>
          <a:lstStyle/>
          <a:p>
            <a:fld id="{914C6601-A02B-49B1-8EBA-C21CC919972C}" type="slidenum">
              <a:rPr lang="ca" smtClean="0"/>
              <a:t>14</a:t>
            </a:fld>
            <a:endParaRPr lang="en-US"/>
          </a:p>
        </p:txBody>
      </p:sp>
    </p:spTree>
    <p:extLst>
      <p:ext uri="{BB962C8B-B14F-4D97-AF65-F5344CB8AC3E}">
        <p14:creationId xmlns:p14="http://schemas.microsoft.com/office/powerpoint/2010/main" val="3214200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76945-A270-0362-21AB-CA41E26A95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91CC82-4D42-5B97-5B8A-0A71576376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FE4217-DA62-4394-165E-656128DBDE63}"/>
              </a:ext>
            </a:extLst>
          </p:cNvPr>
          <p:cNvSpPr>
            <a:spLocks noGrp="1"/>
          </p:cNvSpPr>
          <p:nvPr>
            <p:ph type="body" idx="1"/>
          </p:nvPr>
        </p:nvSpPr>
        <p:spPr/>
        <p:txBody>
          <a:bodyPr/>
          <a:lstStyle/>
          <a:p>
            <a:endParaRPr lang="en-GB" sz="1800" dirty="0">
              <a:effectLst/>
              <a:latin typeface="Times New Roman" panose="02020603050405020304" pitchFamily="18" charset="0"/>
              <a:ea typeface="Arial" panose="020B0604020202020204" pitchFamily="34" charset="0"/>
            </a:endParaRPr>
          </a:p>
        </p:txBody>
      </p:sp>
      <p:sp>
        <p:nvSpPr>
          <p:cNvPr id="4" name="Slide Number Placeholder 3">
            <a:extLst>
              <a:ext uri="{FF2B5EF4-FFF2-40B4-BE49-F238E27FC236}">
                <a16:creationId xmlns:a16="http://schemas.microsoft.com/office/drawing/2014/main" id="{47C75C44-3287-37BD-1831-497A631ABF21}"/>
              </a:ext>
            </a:extLst>
          </p:cNvPr>
          <p:cNvSpPr>
            <a:spLocks noGrp="1"/>
          </p:cNvSpPr>
          <p:nvPr>
            <p:ph type="sldNum" sz="quarter" idx="5"/>
          </p:nvPr>
        </p:nvSpPr>
        <p:spPr/>
        <p:txBody>
          <a:bodyPr/>
          <a:lstStyle/>
          <a:p>
            <a:fld id="{914C6601-A02B-49B1-8EBA-C21CC919972C}" type="slidenum">
              <a:rPr lang="ca" smtClean="0"/>
              <a:t>15</a:t>
            </a:fld>
            <a:endParaRPr lang="en-US"/>
          </a:p>
        </p:txBody>
      </p:sp>
    </p:spTree>
    <p:extLst>
      <p:ext uri="{BB962C8B-B14F-4D97-AF65-F5344CB8AC3E}">
        <p14:creationId xmlns:p14="http://schemas.microsoft.com/office/powerpoint/2010/main" val="357651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812FC-F5E0-07C1-614C-C8DAB00D36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754D3B-1425-A741-E572-CB7E4B5F3E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79EF8F-B4BB-5D1E-64AC-5A3ADBC8DAC4}"/>
              </a:ext>
            </a:extLst>
          </p:cNvPr>
          <p:cNvSpPr>
            <a:spLocks noGrp="1"/>
          </p:cNvSpPr>
          <p:nvPr>
            <p:ph type="body" idx="1"/>
          </p:nvPr>
        </p:nvSpPr>
        <p:spPr/>
        <p:txBody>
          <a:bodyPr/>
          <a:lstStyle/>
          <a:p>
            <a:endParaRPr lang="en-GB" sz="1800" dirty="0">
              <a:effectLst/>
              <a:latin typeface="Times New Roman" panose="02020603050405020304" pitchFamily="18" charset="0"/>
              <a:ea typeface="Arial" panose="020B0604020202020204" pitchFamily="34" charset="0"/>
            </a:endParaRPr>
          </a:p>
        </p:txBody>
      </p:sp>
      <p:sp>
        <p:nvSpPr>
          <p:cNvPr id="4" name="Slide Number Placeholder 3">
            <a:extLst>
              <a:ext uri="{FF2B5EF4-FFF2-40B4-BE49-F238E27FC236}">
                <a16:creationId xmlns:a16="http://schemas.microsoft.com/office/drawing/2014/main" id="{CA46EA9A-C049-3D2F-6211-B343C57C6BCD}"/>
              </a:ext>
            </a:extLst>
          </p:cNvPr>
          <p:cNvSpPr>
            <a:spLocks noGrp="1"/>
          </p:cNvSpPr>
          <p:nvPr>
            <p:ph type="sldNum" sz="quarter" idx="5"/>
          </p:nvPr>
        </p:nvSpPr>
        <p:spPr/>
        <p:txBody>
          <a:bodyPr/>
          <a:lstStyle/>
          <a:p>
            <a:fld id="{914C6601-A02B-49B1-8EBA-C21CC919972C}" type="slidenum">
              <a:rPr lang="ca" smtClean="0"/>
              <a:t>16</a:t>
            </a:fld>
            <a:endParaRPr lang="en-US"/>
          </a:p>
        </p:txBody>
      </p:sp>
    </p:spTree>
    <p:extLst>
      <p:ext uri="{BB962C8B-B14F-4D97-AF65-F5344CB8AC3E}">
        <p14:creationId xmlns:p14="http://schemas.microsoft.com/office/powerpoint/2010/main" val="5976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EC4D1-BBAB-A836-41BF-10DAB57559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6A6D53-2B7D-0C59-6D5A-4163590525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F15F01-728F-54D4-AFFF-C72CD6210748}"/>
              </a:ext>
            </a:extLst>
          </p:cNvPr>
          <p:cNvSpPr>
            <a:spLocks noGrp="1"/>
          </p:cNvSpPr>
          <p:nvPr>
            <p:ph type="body" idx="1"/>
          </p:nvPr>
        </p:nvSpPr>
        <p:spPr/>
        <p:txBody>
          <a:bodyPr/>
          <a:lstStyle/>
          <a:p>
            <a:r>
              <a:rPr lang="en-GB" sz="2800" dirty="0">
                <a:hlinkClick r:id="rId3"/>
              </a:rPr>
              <a:t>VR Sickness Benchmark: Small Environment (No Sickness Reduction Technique Added)</a:t>
            </a:r>
            <a:endParaRPr lang="en-GB" sz="2800" dirty="0"/>
          </a:p>
          <a:p>
            <a:r>
              <a:rPr lang="en-GB" sz="2800" dirty="0">
                <a:hlinkClick r:id="rId4"/>
              </a:rPr>
              <a:t>VR Sickness Benchmark: Large Environment (No Sickness Reduction Technique Added)</a:t>
            </a:r>
            <a:endParaRPr lang="en-GB" sz="2800" dirty="0"/>
          </a:p>
          <a:p>
            <a:endParaRPr lang="en-GB" sz="2800" dirty="0"/>
          </a:p>
          <a:p>
            <a:pPr algn="ctr"/>
            <a:r>
              <a:rPr lang="en-CA" sz="2800" dirty="0">
                <a:cs typeface="Times New Roman" panose="02020603050405020304" pitchFamily="18" charset="0"/>
              </a:rPr>
              <a:t>Roller-coaster like tracks (emotional and motivational component)</a:t>
            </a:r>
          </a:p>
          <a:p>
            <a:pPr algn="ctr"/>
            <a:r>
              <a:rPr lang="en-CA" sz="2800" dirty="0">
                <a:cs typeface="Times New Roman" panose="02020603050405020304" pitchFamily="18" charset="0"/>
              </a:rPr>
              <a:t>Environments incorporate naturalistic elements: buildings, trees, and grass</a:t>
            </a:r>
          </a:p>
          <a:p>
            <a:pPr algn="ctr"/>
            <a:r>
              <a:rPr lang="en-CA" sz="2800" dirty="0">
                <a:cs typeface="Times New Roman" panose="02020603050405020304" pitchFamily="18" charset="0"/>
              </a:rPr>
              <a:t>The benchmark allows researchers to play with environmental factors such as lighting or time of day</a:t>
            </a:r>
          </a:p>
          <a:p>
            <a:pPr algn="ctr"/>
            <a:endParaRPr lang="en-CA" sz="2800" dirty="0">
              <a:cs typeface="Times New Roman" panose="02020603050405020304" pitchFamily="18" charset="0"/>
            </a:endParaRPr>
          </a:p>
          <a:p>
            <a:pPr algn="ctr"/>
            <a:endParaRPr lang="en-CA" sz="2800" dirty="0">
              <a:cs typeface="Times New Roman" panose="02020603050405020304" pitchFamily="18" charset="0"/>
            </a:endParaRPr>
          </a:p>
          <a:p>
            <a:pPr algn="ctr"/>
            <a:r>
              <a:rPr lang="en-CA" sz="2800" dirty="0">
                <a:cs typeface="Times New Roman" panose="02020603050405020304" pitchFamily="18" charset="0"/>
              </a:rPr>
              <a:t>A figure-eight racing track (repetitive linear and rotational acceleration, vertical and horizontal movement, that contributes to VR sickness) with roller-coaster like tracks (emotional component)</a:t>
            </a:r>
          </a:p>
          <a:p>
            <a:pPr algn="ctr"/>
            <a:r>
              <a:rPr lang="en-CA" sz="2800" dirty="0">
                <a:cs typeface="Times New Roman" panose="02020603050405020304" pitchFamily="18" charset="0"/>
              </a:rPr>
              <a:t>Roller coaster simulations have also been shown to effectively provoke cybersickness</a:t>
            </a:r>
          </a:p>
          <a:p>
            <a:pPr algn="ctr"/>
            <a:r>
              <a:rPr lang="en-CA" sz="2800" dirty="0">
                <a:cs typeface="Times New Roman" panose="02020603050405020304" pitchFamily="18" charset="0"/>
              </a:rPr>
              <a:t>Environments incorporate naturalistic elements: buildings, trees, and grass</a:t>
            </a:r>
          </a:p>
          <a:p>
            <a:pPr algn="ctr"/>
            <a:r>
              <a:rPr lang="en-CA" sz="2800" dirty="0">
                <a:cs typeface="Times New Roman" panose="02020603050405020304" pitchFamily="18" charset="0"/>
              </a:rPr>
              <a:t>Surrounding track is adorned with red lanterns and neon white lights, creating a visually engaging environment</a:t>
            </a:r>
          </a:p>
          <a:p>
            <a:pPr algn="ctr"/>
            <a:r>
              <a:rPr lang="en-CA" sz="2800" dirty="0">
                <a:cs typeface="Times New Roman" panose="02020603050405020304" pitchFamily="18" charset="0"/>
              </a:rPr>
              <a:t>Strong optic flow and slowly drifting snowflakes intensify self-motion</a:t>
            </a:r>
          </a:p>
          <a:p>
            <a:pPr algn="ctr"/>
            <a:r>
              <a:rPr lang="en-CA" sz="2800" dirty="0">
                <a:cs typeface="Times New Roman" panose="02020603050405020304" pitchFamily="18" charset="0"/>
              </a:rPr>
              <a:t>The benchmark allows researchers to play with environmental factors such as lighting or time of day</a:t>
            </a:r>
          </a:p>
          <a:p>
            <a:endParaRPr lang="en-GB" sz="2800" dirty="0"/>
          </a:p>
          <a:p>
            <a:endParaRPr lang="en-GB" sz="2800" dirty="0">
              <a:effectLst/>
              <a:latin typeface="Times New Roman" panose="02020603050405020304" pitchFamily="18" charset="0"/>
              <a:ea typeface="Arial" panose="020B0604020202020204" pitchFamily="34" charset="0"/>
            </a:endParaRPr>
          </a:p>
          <a:p>
            <a:r>
              <a:rPr lang="es-ES" sz="1800" dirty="0" err="1">
                <a:effectLst/>
                <a:latin typeface="Times New Roman" panose="02020603050405020304" pitchFamily="18" charset="0"/>
                <a:ea typeface="Arial" panose="020B0604020202020204" pitchFamily="34" charset="0"/>
              </a:rPr>
              <a:t>The</a:t>
            </a:r>
            <a:r>
              <a:rPr lang="es-ES" sz="1800" dirty="0">
                <a:effectLst/>
                <a:latin typeface="Times New Roman" panose="02020603050405020304" pitchFamily="18" charset="0"/>
                <a:ea typeface="Arial" panose="020B0604020202020204" pitchFamily="34" charset="0"/>
              </a:rPr>
              <a:t> </a:t>
            </a:r>
            <a:r>
              <a:rPr lang="es-ES" sz="1800" dirty="0" err="1">
                <a:effectLst/>
                <a:latin typeface="Times New Roman" panose="02020603050405020304" pitchFamily="18" charset="0"/>
                <a:ea typeface="Arial" panose="020B0604020202020204" pitchFamily="34" charset="0"/>
              </a:rPr>
              <a:t>large</a:t>
            </a:r>
            <a:r>
              <a:rPr lang="es-ES" sz="1800" dirty="0">
                <a:effectLst/>
                <a:latin typeface="Times New Roman" panose="02020603050405020304" pitchFamily="18" charset="0"/>
                <a:ea typeface="Arial" panose="020B0604020202020204" pitchFamily="34" charset="0"/>
              </a:rPr>
              <a:t> </a:t>
            </a:r>
            <a:r>
              <a:rPr lang="es-ES" sz="1800" dirty="0" err="1">
                <a:effectLst/>
                <a:latin typeface="Times New Roman" panose="02020603050405020304" pitchFamily="18" charset="0"/>
                <a:ea typeface="Arial" panose="020B0604020202020204" pitchFamily="34" charset="0"/>
              </a:rPr>
              <a:t>environment</a:t>
            </a:r>
            <a:r>
              <a:rPr lang="es-ES" sz="1800" dirty="0">
                <a:effectLst/>
                <a:latin typeface="Times New Roman" panose="02020603050405020304" pitchFamily="18" charset="0"/>
                <a:ea typeface="Arial" panose="020B0604020202020204" pitchFamily="34" charset="0"/>
              </a:rPr>
              <a:t>: </a:t>
            </a:r>
            <a:r>
              <a:rPr lang="es-ES" sz="1800" dirty="0" err="1">
                <a:effectLst/>
                <a:latin typeface="Times New Roman" panose="02020603050405020304" pitchFamily="18" charset="0"/>
                <a:ea typeface="Arial" panose="020B0604020202020204" pitchFamily="34" charset="0"/>
              </a:rPr>
              <a:t>scaled</a:t>
            </a:r>
            <a:r>
              <a:rPr lang="es-ES" sz="1800" dirty="0">
                <a:effectLst/>
                <a:latin typeface="Times New Roman" panose="02020603050405020304" pitchFamily="18" charset="0"/>
                <a:ea typeface="Arial" panose="020B0604020202020204" pitchFamily="34" charset="0"/>
              </a:rPr>
              <a:t> up </a:t>
            </a:r>
            <a:r>
              <a:rPr lang="es-ES" sz="1800" dirty="0" err="1">
                <a:effectLst/>
                <a:latin typeface="Times New Roman" panose="02020603050405020304" pitchFamily="18" charset="0"/>
                <a:ea typeface="Arial" panose="020B0604020202020204" pitchFamily="34" charset="0"/>
              </a:rPr>
              <a:t>version</a:t>
            </a:r>
            <a:r>
              <a:rPr lang="es-ES" sz="1800" dirty="0">
                <a:effectLst/>
                <a:latin typeface="Times New Roman" panose="02020603050405020304" pitchFamily="18" charset="0"/>
                <a:ea typeface="Arial" panose="020B0604020202020204" pitchFamily="34" charset="0"/>
              </a:rPr>
              <a:t> of </a:t>
            </a:r>
            <a:r>
              <a:rPr lang="es-ES" sz="1800" dirty="0" err="1">
                <a:effectLst/>
                <a:latin typeface="Times New Roman" panose="02020603050405020304" pitchFamily="18" charset="0"/>
                <a:ea typeface="Arial" panose="020B0604020202020204" pitchFamily="34" charset="0"/>
              </a:rPr>
              <a:t>the</a:t>
            </a:r>
            <a:r>
              <a:rPr lang="es-ES" sz="1800" dirty="0">
                <a:effectLst/>
                <a:latin typeface="Times New Roman" panose="02020603050405020304" pitchFamily="18" charset="0"/>
                <a:ea typeface="Arial" panose="020B0604020202020204" pitchFamily="34" charset="0"/>
              </a:rPr>
              <a:t> </a:t>
            </a:r>
            <a:r>
              <a:rPr lang="es-ES" sz="1800" dirty="0" err="1">
                <a:effectLst/>
                <a:latin typeface="Times New Roman" panose="02020603050405020304" pitchFamily="18" charset="0"/>
                <a:ea typeface="Arial" panose="020B0604020202020204" pitchFamily="34" charset="0"/>
              </a:rPr>
              <a:t>small</a:t>
            </a:r>
            <a:r>
              <a:rPr lang="es-ES" sz="1800" dirty="0">
                <a:effectLst/>
                <a:latin typeface="Times New Roman" panose="02020603050405020304" pitchFamily="18" charset="0"/>
                <a:ea typeface="Arial" panose="020B0604020202020204" pitchFamily="34" charset="0"/>
              </a:rPr>
              <a:t> </a:t>
            </a:r>
            <a:r>
              <a:rPr lang="es-ES" sz="1800" dirty="0" err="1">
                <a:effectLst/>
                <a:latin typeface="Times New Roman" panose="02020603050405020304" pitchFamily="18" charset="0"/>
                <a:ea typeface="Arial" panose="020B0604020202020204" pitchFamily="34" charset="0"/>
              </a:rPr>
              <a:t>environment</a:t>
            </a:r>
            <a:endParaRPr lang="en-GB" sz="1800" dirty="0">
              <a:effectLst/>
              <a:latin typeface="Times New Roman" panose="02020603050405020304" pitchFamily="18" charset="0"/>
              <a:ea typeface="Arial" panose="020B0604020202020204" pitchFamily="34" charset="0"/>
            </a:endParaRPr>
          </a:p>
        </p:txBody>
      </p:sp>
      <p:sp>
        <p:nvSpPr>
          <p:cNvPr id="4" name="Slide Number Placeholder 3">
            <a:extLst>
              <a:ext uri="{FF2B5EF4-FFF2-40B4-BE49-F238E27FC236}">
                <a16:creationId xmlns:a16="http://schemas.microsoft.com/office/drawing/2014/main" id="{9FF86D41-91CC-A1C1-FFCF-F03E169ADDF0}"/>
              </a:ext>
            </a:extLst>
          </p:cNvPr>
          <p:cNvSpPr>
            <a:spLocks noGrp="1"/>
          </p:cNvSpPr>
          <p:nvPr>
            <p:ph type="sldNum" sz="quarter" idx="5"/>
          </p:nvPr>
        </p:nvSpPr>
        <p:spPr/>
        <p:txBody>
          <a:bodyPr/>
          <a:lstStyle/>
          <a:p>
            <a:fld id="{914C6601-A02B-49B1-8EBA-C21CC919972C}" type="slidenum">
              <a:rPr lang="ca" smtClean="0"/>
              <a:t>17</a:t>
            </a:fld>
            <a:endParaRPr lang="en-US"/>
          </a:p>
        </p:txBody>
      </p:sp>
    </p:spTree>
    <p:extLst>
      <p:ext uri="{BB962C8B-B14F-4D97-AF65-F5344CB8AC3E}">
        <p14:creationId xmlns:p14="http://schemas.microsoft.com/office/powerpoint/2010/main" val="2538960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F3AFE-EC0E-8C54-4993-AC59BD9FE5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4A6D83-B887-B6F7-2F45-BEDF728E73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D0197B-0A5F-74DA-43CF-DC312D695895}"/>
              </a:ext>
            </a:extLst>
          </p:cNvPr>
          <p:cNvSpPr>
            <a:spLocks noGrp="1"/>
          </p:cNvSpPr>
          <p:nvPr>
            <p:ph type="body" idx="1"/>
          </p:nvPr>
        </p:nvSpPr>
        <p:spPr/>
        <p:txBody>
          <a:bodyPr/>
          <a:lstStyle/>
          <a:p>
            <a:endParaRPr lang="en-GB" sz="1800" dirty="0">
              <a:effectLst/>
              <a:latin typeface="Times New Roman" panose="02020603050405020304" pitchFamily="18" charset="0"/>
              <a:ea typeface="Arial" panose="020B0604020202020204" pitchFamily="34" charset="0"/>
            </a:endParaRPr>
          </a:p>
        </p:txBody>
      </p:sp>
      <p:sp>
        <p:nvSpPr>
          <p:cNvPr id="4" name="Slide Number Placeholder 3">
            <a:extLst>
              <a:ext uri="{FF2B5EF4-FFF2-40B4-BE49-F238E27FC236}">
                <a16:creationId xmlns:a16="http://schemas.microsoft.com/office/drawing/2014/main" id="{17E5B0AB-4988-523E-8B3B-3E685151EE38}"/>
              </a:ext>
            </a:extLst>
          </p:cNvPr>
          <p:cNvSpPr>
            <a:spLocks noGrp="1"/>
          </p:cNvSpPr>
          <p:nvPr>
            <p:ph type="sldNum" sz="quarter" idx="5"/>
          </p:nvPr>
        </p:nvSpPr>
        <p:spPr/>
        <p:txBody>
          <a:bodyPr/>
          <a:lstStyle/>
          <a:p>
            <a:fld id="{914C6601-A02B-49B1-8EBA-C21CC919972C}" type="slidenum">
              <a:rPr lang="ca" smtClean="0"/>
              <a:t>18</a:t>
            </a:fld>
            <a:endParaRPr lang="en-US"/>
          </a:p>
        </p:txBody>
      </p:sp>
    </p:spTree>
    <p:extLst>
      <p:ext uri="{BB962C8B-B14F-4D97-AF65-F5344CB8AC3E}">
        <p14:creationId xmlns:p14="http://schemas.microsoft.com/office/powerpoint/2010/main" val="3690934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C2857-8296-2F2E-AD37-DB742B056C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FADF9B-2502-6F54-1C1D-06B6C749FD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AC791A-6869-FE65-A1D5-8809159E03F1}"/>
              </a:ext>
            </a:extLst>
          </p:cNvPr>
          <p:cNvSpPr>
            <a:spLocks noGrp="1"/>
          </p:cNvSpPr>
          <p:nvPr>
            <p:ph type="body" idx="1"/>
          </p:nvPr>
        </p:nvSpPr>
        <p:spPr/>
        <p:txBody>
          <a:bodyPr/>
          <a:lstStyle/>
          <a:p>
            <a:endParaRPr lang="en-GB" sz="1800" dirty="0">
              <a:effectLst/>
              <a:latin typeface="Times New Roman" panose="02020603050405020304" pitchFamily="18" charset="0"/>
              <a:ea typeface="Arial" panose="020B0604020202020204" pitchFamily="34" charset="0"/>
            </a:endParaRPr>
          </a:p>
        </p:txBody>
      </p:sp>
      <p:sp>
        <p:nvSpPr>
          <p:cNvPr id="4" name="Slide Number Placeholder 3">
            <a:extLst>
              <a:ext uri="{FF2B5EF4-FFF2-40B4-BE49-F238E27FC236}">
                <a16:creationId xmlns:a16="http://schemas.microsoft.com/office/drawing/2014/main" id="{E68F68D3-8639-CDF8-2251-5DE6B5423613}"/>
              </a:ext>
            </a:extLst>
          </p:cNvPr>
          <p:cNvSpPr>
            <a:spLocks noGrp="1"/>
          </p:cNvSpPr>
          <p:nvPr>
            <p:ph type="sldNum" sz="quarter" idx="5"/>
          </p:nvPr>
        </p:nvSpPr>
        <p:spPr/>
        <p:txBody>
          <a:bodyPr/>
          <a:lstStyle/>
          <a:p>
            <a:fld id="{914C6601-A02B-49B1-8EBA-C21CC919972C}" type="slidenum">
              <a:rPr lang="ca" smtClean="0"/>
              <a:t>19</a:t>
            </a:fld>
            <a:endParaRPr lang="en-US"/>
          </a:p>
        </p:txBody>
      </p:sp>
    </p:spTree>
    <p:extLst>
      <p:ext uri="{BB962C8B-B14F-4D97-AF65-F5344CB8AC3E}">
        <p14:creationId xmlns:p14="http://schemas.microsoft.com/office/powerpoint/2010/main" val="2458523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Times New Roman" panose="02020603050405020304" pitchFamily="18"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914C6601-A02B-49B1-8EBA-C21CC919972C}" type="slidenum">
              <a:rPr lang="ca" smtClean="0"/>
              <a:t>2</a:t>
            </a:fld>
            <a:endParaRPr lang="en-US"/>
          </a:p>
        </p:txBody>
      </p:sp>
    </p:spTree>
    <p:extLst>
      <p:ext uri="{BB962C8B-B14F-4D97-AF65-F5344CB8AC3E}">
        <p14:creationId xmlns:p14="http://schemas.microsoft.com/office/powerpoint/2010/main" val="2719096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54AE6-6986-7068-1C20-2048D82EFF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8A3E41-8891-D446-26AA-7A6BB428D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3DB8FD-A505-8866-B353-F3A163D2F9D8}"/>
              </a:ext>
            </a:extLst>
          </p:cNvPr>
          <p:cNvSpPr>
            <a:spLocks noGrp="1"/>
          </p:cNvSpPr>
          <p:nvPr>
            <p:ph type="body" idx="1"/>
          </p:nvPr>
        </p:nvSpPr>
        <p:spPr/>
        <p:txBody>
          <a:bodyPr/>
          <a:lstStyle/>
          <a:p>
            <a:r>
              <a:rPr lang="es-ES" sz="2800" dirty="0" err="1"/>
              <a:t>Appears</a:t>
            </a:r>
            <a:r>
              <a:rPr lang="es-ES" sz="2800" dirty="0"/>
              <a:t> </a:t>
            </a:r>
            <a:r>
              <a:rPr lang="es-ES" sz="2800" dirty="0" err="1"/>
              <a:t>for</a:t>
            </a:r>
            <a:r>
              <a:rPr lang="es-ES" sz="2800" dirty="0"/>
              <a:t> 2s after </a:t>
            </a:r>
            <a:r>
              <a:rPr lang="es-ES" sz="2800" dirty="0" err="1"/>
              <a:t>each</a:t>
            </a:r>
            <a:r>
              <a:rPr lang="es-ES" sz="2800" dirty="0"/>
              <a:t> </a:t>
            </a:r>
            <a:r>
              <a:rPr lang="es-ES" sz="2800" dirty="0" err="1"/>
              <a:t>adjustment</a:t>
            </a:r>
            <a:endParaRPr lang="es-ES" sz="2800" dirty="0"/>
          </a:p>
          <a:p>
            <a:pPr algn="l"/>
            <a:r>
              <a:rPr lang="en-GB" sz="1800" b="0" i="0" u="none" strike="noStrike" baseline="0" dirty="0">
                <a:solidFill>
                  <a:srgbClr val="000000"/>
                </a:solidFill>
                <a:latin typeface="CharisSIL"/>
              </a:rPr>
              <a:t>This VR sickness rating interface is inspired by Keshavarz &amp; Hecht’s Fast Motion Sickness Scale (FMS), a validated single-item, 21-point scale for assessing VR sickness [</a:t>
            </a:r>
            <a:r>
              <a:rPr lang="en-GB" sz="1800" b="0" i="0" u="none" strike="noStrike" baseline="0" dirty="0">
                <a:solidFill>
                  <a:srgbClr val="0081AD"/>
                </a:solidFill>
                <a:latin typeface="CharisSIL"/>
              </a:rPr>
              <a:t>67</a:t>
            </a:r>
            <a:r>
              <a:rPr lang="en-GB" sz="1800" b="0" i="0" u="none" strike="noStrike" baseline="0" dirty="0">
                <a:solidFill>
                  <a:srgbClr val="000000"/>
                </a:solidFill>
                <a:latin typeface="CharisSIL"/>
              </a:rPr>
              <a:t>].</a:t>
            </a:r>
          </a:p>
          <a:p>
            <a:pPr algn="l"/>
            <a:endParaRPr lang="en-GB" sz="1800" b="0" i="0" u="none" strike="noStrike" baseline="0" dirty="0">
              <a:solidFill>
                <a:srgbClr val="000000"/>
              </a:solidFill>
              <a:effectLst/>
              <a:latin typeface="CharisSIL"/>
              <a:ea typeface="Arial" panose="020B0604020202020204" pitchFamily="34" charset="0"/>
            </a:endParaRPr>
          </a:p>
          <a:p>
            <a:pPr algn="l"/>
            <a:r>
              <a:rPr lang="en-GB" sz="2800" dirty="0"/>
              <a:t>During stimulus presentation, observers gave verbal ratings of experienced MS on a 20point scale (FMS) ranging from 0 (no sickness at all) to 20 (frank sickness) every minute. Participants were informed to focus on nausea, general discomfort, and stomach problems and to take these parameters into account when making their judgments. They were asked to ignore other possible distorting effects, such as nervousness, boredom, or fatigue. We are aware that participants might have had difficulties in following the instruction to ignore the irrelevant sensations, and we cannot be entirely certain that the FMS measure is free of symptoms related to but different from nausea proper. However, we believe that the participants were instructed efficiently enough to provide the necessary focus on the relevant symptoms.</a:t>
            </a:r>
            <a:endParaRPr lang="en-GB" sz="1800" dirty="0">
              <a:effectLst/>
              <a:latin typeface="Times New Roman" panose="02020603050405020304" pitchFamily="18" charset="0"/>
              <a:ea typeface="Arial" panose="020B0604020202020204" pitchFamily="34" charset="0"/>
            </a:endParaRPr>
          </a:p>
        </p:txBody>
      </p:sp>
      <p:sp>
        <p:nvSpPr>
          <p:cNvPr id="4" name="Slide Number Placeholder 3">
            <a:extLst>
              <a:ext uri="{FF2B5EF4-FFF2-40B4-BE49-F238E27FC236}">
                <a16:creationId xmlns:a16="http://schemas.microsoft.com/office/drawing/2014/main" id="{A0C8ED8B-F81F-539E-DC6B-08236EEB577C}"/>
              </a:ext>
            </a:extLst>
          </p:cNvPr>
          <p:cNvSpPr>
            <a:spLocks noGrp="1"/>
          </p:cNvSpPr>
          <p:nvPr>
            <p:ph type="sldNum" sz="quarter" idx="5"/>
          </p:nvPr>
        </p:nvSpPr>
        <p:spPr/>
        <p:txBody>
          <a:bodyPr/>
          <a:lstStyle/>
          <a:p>
            <a:fld id="{914C6601-A02B-49B1-8EBA-C21CC919972C}" type="slidenum">
              <a:rPr lang="ca" smtClean="0"/>
              <a:t>20</a:t>
            </a:fld>
            <a:endParaRPr lang="en-US"/>
          </a:p>
        </p:txBody>
      </p:sp>
    </p:spTree>
    <p:extLst>
      <p:ext uri="{BB962C8B-B14F-4D97-AF65-F5344CB8AC3E}">
        <p14:creationId xmlns:p14="http://schemas.microsoft.com/office/powerpoint/2010/main" val="1781215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CA" sz="12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14C6601-A02B-49B1-8EBA-C21CC919972C}" type="slidenum">
              <a:rPr lang="ca" smtClean="0"/>
              <a:t>21</a:t>
            </a:fld>
            <a:endParaRPr lang="en-US"/>
          </a:p>
        </p:txBody>
      </p:sp>
    </p:spTree>
    <p:extLst>
      <p:ext uri="{BB962C8B-B14F-4D97-AF65-F5344CB8AC3E}">
        <p14:creationId xmlns:p14="http://schemas.microsoft.com/office/powerpoint/2010/main" val="1524307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CA" sz="12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14C6601-A02B-49B1-8EBA-C21CC919972C}" type="slidenum">
              <a:rPr lang="ca" smtClean="0"/>
              <a:t>22</a:t>
            </a:fld>
            <a:endParaRPr lang="en-US"/>
          </a:p>
        </p:txBody>
      </p:sp>
    </p:spTree>
    <p:extLst>
      <p:ext uri="{BB962C8B-B14F-4D97-AF65-F5344CB8AC3E}">
        <p14:creationId xmlns:p14="http://schemas.microsoft.com/office/powerpoint/2010/main" val="1852306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CA" sz="12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14C6601-A02B-49B1-8EBA-C21CC919972C}" type="slidenum">
              <a:rPr lang="ca" smtClean="0"/>
              <a:t>23</a:t>
            </a:fld>
            <a:endParaRPr lang="en-US"/>
          </a:p>
        </p:txBody>
      </p:sp>
    </p:spTree>
    <p:extLst>
      <p:ext uri="{BB962C8B-B14F-4D97-AF65-F5344CB8AC3E}">
        <p14:creationId xmlns:p14="http://schemas.microsoft.com/office/powerpoint/2010/main" val="4113428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E2E9C-FCE8-5014-3C44-22D8AD7B44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4BE284-93F9-1A32-F649-9540EE7769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9B0A5E-64DC-9BCB-10EF-624CA6EBB24A}"/>
              </a:ext>
            </a:extLst>
          </p:cNvPr>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CA" sz="12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E36E762-B4DB-ADCA-D856-98AD74C3D8EA}"/>
              </a:ext>
            </a:extLst>
          </p:cNvPr>
          <p:cNvSpPr>
            <a:spLocks noGrp="1"/>
          </p:cNvSpPr>
          <p:nvPr>
            <p:ph type="sldNum" sz="quarter" idx="5"/>
          </p:nvPr>
        </p:nvSpPr>
        <p:spPr/>
        <p:txBody>
          <a:bodyPr/>
          <a:lstStyle/>
          <a:p>
            <a:fld id="{914C6601-A02B-49B1-8EBA-C21CC919972C}" type="slidenum">
              <a:rPr lang="ca" smtClean="0"/>
              <a:t>24</a:t>
            </a:fld>
            <a:endParaRPr lang="en-US"/>
          </a:p>
        </p:txBody>
      </p:sp>
    </p:spTree>
    <p:extLst>
      <p:ext uri="{BB962C8B-B14F-4D97-AF65-F5344CB8AC3E}">
        <p14:creationId xmlns:p14="http://schemas.microsoft.com/office/powerpoint/2010/main" val="3350860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54748-D78F-D556-A1F0-3364427D94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03B9FC-692D-4467-25F7-2F25C7E907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2C6E48-3E78-7958-4D7F-D0D25A5014F8}"/>
              </a:ext>
            </a:extLst>
          </p:cNvPr>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CA" sz="12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7EE2CE8-A9F0-E25D-CE08-EE480A6D88C7}"/>
              </a:ext>
            </a:extLst>
          </p:cNvPr>
          <p:cNvSpPr>
            <a:spLocks noGrp="1"/>
          </p:cNvSpPr>
          <p:nvPr>
            <p:ph type="sldNum" sz="quarter" idx="5"/>
          </p:nvPr>
        </p:nvSpPr>
        <p:spPr/>
        <p:txBody>
          <a:bodyPr/>
          <a:lstStyle/>
          <a:p>
            <a:fld id="{914C6601-A02B-49B1-8EBA-C21CC919972C}" type="slidenum">
              <a:rPr lang="ca" smtClean="0"/>
              <a:t>25</a:t>
            </a:fld>
            <a:endParaRPr lang="en-US"/>
          </a:p>
        </p:txBody>
      </p:sp>
    </p:spTree>
    <p:extLst>
      <p:ext uri="{BB962C8B-B14F-4D97-AF65-F5344CB8AC3E}">
        <p14:creationId xmlns:p14="http://schemas.microsoft.com/office/powerpoint/2010/main" val="913093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All</a:t>
            </a:r>
            <a:r>
              <a:rPr lang="es-ES" dirty="0"/>
              <a:t> </a:t>
            </a:r>
            <a:r>
              <a:rPr lang="es-ES" dirty="0" err="1"/>
              <a:t>had</a:t>
            </a:r>
            <a:r>
              <a:rPr lang="es-ES" dirty="0"/>
              <a:t> normal </a:t>
            </a:r>
            <a:r>
              <a:rPr lang="es-ES" dirty="0" err="1"/>
              <a:t>or</a:t>
            </a:r>
            <a:r>
              <a:rPr lang="es-ES" dirty="0"/>
              <a:t> </a:t>
            </a:r>
            <a:r>
              <a:rPr lang="es-ES" dirty="0" err="1"/>
              <a:t>corrected</a:t>
            </a:r>
            <a:r>
              <a:rPr lang="es-ES" dirty="0"/>
              <a:t> </a:t>
            </a:r>
            <a:r>
              <a:rPr lang="es-ES" dirty="0" err="1"/>
              <a:t>to</a:t>
            </a:r>
            <a:r>
              <a:rPr lang="es-ES" dirty="0"/>
              <a:t> normal </a:t>
            </a:r>
            <a:r>
              <a:rPr lang="es-ES" dirty="0" err="1"/>
              <a:t>vision</a:t>
            </a:r>
            <a:r>
              <a:rPr lang="es-ES" dirty="0"/>
              <a:t> and no </a:t>
            </a:r>
            <a:r>
              <a:rPr lang="es-ES" dirty="0" err="1"/>
              <a:t>defects</a:t>
            </a:r>
            <a:r>
              <a:rPr lang="es-ES" dirty="0"/>
              <a:t> in </a:t>
            </a:r>
            <a:r>
              <a:rPr lang="es-ES" dirty="0" err="1"/>
              <a:t>depth</a:t>
            </a:r>
            <a:r>
              <a:rPr lang="es-ES" dirty="0"/>
              <a:t> </a:t>
            </a:r>
            <a:r>
              <a:rPr lang="es-ES" dirty="0" err="1"/>
              <a:t>perception</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4B38B9DB-6202-C547-9E2B-EFC753284FD8}" type="slidenum">
              <a:rPr lang="es-ES" smtClean="0"/>
              <a:pPr/>
              <a:t>26</a:t>
            </a:fld>
            <a:endParaRPr lang="es-ES"/>
          </a:p>
        </p:txBody>
      </p:sp>
    </p:spTree>
    <p:extLst>
      <p:ext uri="{BB962C8B-B14F-4D97-AF65-F5344CB8AC3E}">
        <p14:creationId xmlns:p14="http://schemas.microsoft.com/office/powerpoint/2010/main" val="3195557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4B38B9DB-6202-C547-9E2B-EFC753284FD8}" type="slidenum">
              <a:rPr lang="es-ES" smtClean="0"/>
              <a:pPr/>
              <a:t>27</a:t>
            </a:fld>
            <a:endParaRPr lang="es-ES"/>
          </a:p>
        </p:txBody>
      </p:sp>
    </p:spTree>
    <p:extLst>
      <p:ext uri="{BB962C8B-B14F-4D97-AF65-F5344CB8AC3E}">
        <p14:creationId xmlns:p14="http://schemas.microsoft.com/office/powerpoint/2010/main" val="1680641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4426C-DFF0-2C94-777F-5B1651F8CB5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4659F19-D3C3-ECD0-C30E-4C85DA93418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4912435-87B0-2964-2F17-9BDF5A3DB60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No </a:t>
            </a:r>
            <a:r>
              <a:rPr lang="es-ES" dirty="0" err="1"/>
              <a:t>recent</a:t>
            </a:r>
            <a:r>
              <a:rPr lang="es-ES" dirty="0"/>
              <a:t> </a:t>
            </a:r>
            <a:r>
              <a:rPr lang="es-ES" dirty="0" err="1"/>
              <a:t>concussions</a:t>
            </a:r>
            <a:r>
              <a:rPr lang="es-ES" dirty="0"/>
              <a:t>, severe </a:t>
            </a:r>
            <a:r>
              <a:rPr lang="es-ES" dirty="0" err="1"/>
              <a:t>fear</a:t>
            </a:r>
            <a:r>
              <a:rPr lang="es-ES" dirty="0"/>
              <a:t> of </a:t>
            </a:r>
            <a:r>
              <a:rPr lang="es-ES" dirty="0" err="1"/>
              <a:t>heights</a:t>
            </a:r>
            <a:r>
              <a:rPr lang="es-ES" dirty="0"/>
              <a:t>, </a:t>
            </a:r>
            <a:r>
              <a:rPr lang="es-ES" dirty="0" err="1"/>
              <a:t>diagnosed</a:t>
            </a:r>
            <a:r>
              <a:rPr lang="es-ES" dirty="0"/>
              <a:t> vestibular </a:t>
            </a:r>
            <a:r>
              <a:rPr lang="es-ES" dirty="0" err="1"/>
              <a:t>disorders</a:t>
            </a:r>
            <a:r>
              <a:rPr lang="es-ES" dirty="0"/>
              <a:t>, </a:t>
            </a:r>
            <a:r>
              <a:rPr lang="es-ES" dirty="0" err="1"/>
              <a:t>major</a:t>
            </a:r>
            <a:r>
              <a:rPr lang="es-ES" dirty="0"/>
              <a:t> </a:t>
            </a:r>
            <a:r>
              <a:rPr lang="es-ES" dirty="0" err="1"/>
              <a:t>musculoskeletal</a:t>
            </a:r>
            <a:r>
              <a:rPr lang="es-ES" dirty="0"/>
              <a:t> </a:t>
            </a:r>
            <a:r>
              <a:rPr lang="es-ES" dirty="0" err="1"/>
              <a:t>disorders</a:t>
            </a:r>
            <a:r>
              <a:rPr lang="es-ES" dirty="0"/>
              <a:t>, and </a:t>
            </a:r>
            <a:r>
              <a:rPr lang="es-ES" dirty="0" err="1"/>
              <a:t>other</a:t>
            </a:r>
            <a:r>
              <a:rPr lang="es-ES" dirty="0"/>
              <a:t> </a:t>
            </a:r>
            <a:r>
              <a:rPr lang="es-ES" dirty="0" err="1"/>
              <a:t>health</a:t>
            </a:r>
            <a:r>
              <a:rPr lang="es-ES" dirty="0"/>
              <a:t> </a:t>
            </a:r>
            <a:r>
              <a:rPr lang="es-ES" dirty="0" err="1"/>
              <a:t>issues</a:t>
            </a:r>
            <a:r>
              <a:rPr lang="es-ES" dirty="0"/>
              <a:t> </a:t>
            </a:r>
            <a:r>
              <a:rPr lang="es-ES" dirty="0" err="1"/>
              <a:t>relevant</a:t>
            </a:r>
            <a:r>
              <a:rPr lang="es-ES" dirty="0"/>
              <a:t> </a:t>
            </a:r>
            <a:r>
              <a:rPr lang="es-ES" dirty="0" err="1"/>
              <a:t>to</a:t>
            </a:r>
            <a:r>
              <a:rPr lang="es-ES" dirty="0"/>
              <a:t> </a:t>
            </a:r>
            <a:r>
              <a:rPr lang="es-ES" dirty="0" err="1"/>
              <a:t>the</a:t>
            </a:r>
            <a:r>
              <a:rPr lang="es-ES" dirty="0"/>
              <a:t> </a:t>
            </a:r>
            <a:r>
              <a:rPr lang="es-ES" dirty="0" err="1"/>
              <a:t>study</a:t>
            </a:r>
            <a:endParaRPr lang="es-ES" dirty="0"/>
          </a:p>
        </p:txBody>
      </p:sp>
      <p:sp>
        <p:nvSpPr>
          <p:cNvPr id="4" name="Marcador de número de diapositiva 3">
            <a:extLst>
              <a:ext uri="{FF2B5EF4-FFF2-40B4-BE49-F238E27FC236}">
                <a16:creationId xmlns:a16="http://schemas.microsoft.com/office/drawing/2014/main" id="{DEA6A099-165A-2FF0-1560-FAACCB3DD987}"/>
              </a:ext>
            </a:extLst>
          </p:cNvPr>
          <p:cNvSpPr>
            <a:spLocks noGrp="1"/>
          </p:cNvSpPr>
          <p:nvPr>
            <p:ph type="sldNum" sz="quarter" idx="5"/>
          </p:nvPr>
        </p:nvSpPr>
        <p:spPr/>
        <p:txBody>
          <a:bodyPr/>
          <a:lstStyle/>
          <a:p>
            <a:fld id="{4B38B9DB-6202-C547-9E2B-EFC753284FD8}" type="slidenum">
              <a:rPr lang="es-ES" smtClean="0"/>
              <a:pPr/>
              <a:t>28</a:t>
            </a:fld>
            <a:endParaRPr lang="es-ES"/>
          </a:p>
        </p:txBody>
      </p:sp>
    </p:spTree>
    <p:extLst>
      <p:ext uri="{BB962C8B-B14F-4D97-AF65-F5344CB8AC3E}">
        <p14:creationId xmlns:p14="http://schemas.microsoft.com/office/powerpoint/2010/main" val="2822076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46B5E-B23B-FB35-5E87-4225C7AE43A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B609765-869D-E621-DFAD-A0DA80DB17D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5473374-3DE3-0C39-97DB-C3FF2D207E9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err="1"/>
              <a:t>Then</a:t>
            </a:r>
            <a:r>
              <a:rPr lang="es-ES" sz="1200" dirty="0"/>
              <a:t> </a:t>
            </a:r>
            <a:r>
              <a:rPr lang="es-ES" sz="1200" dirty="0" err="1"/>
              <a:t>baseline</a:t>
            </a:r>
            <a:r>
              <a:rPr lang="es-ES" sz="1200" dirty="0"/>
              <a:t> </a:t>
            </a:r>
            <a:r>
              <a:rPr lang="es-ES" sz="1200" dirty="0" err="1"/>
              <a:t>measures</a:t>
            </a:r>
            <a:r>
              <a:rPr lang="es-ES" sz="1200" dirty="0"/>
              <a:t> </a:t>
            </a:r>
            <a:r>
              <a:rPr lang="es-ES" sz="1200" dirty="0" err="1"/>
              <a:t>again</a:t>
            </a:r>
            <a:r>
              <a:rPr lang="es-ES" sz="1200" dirty="0"/>
              <a:t> and </a:t>
            </a:r>
            <a:r>
              <a:rPr lang="es-ES" sz="1200" dirty="0" err="1"/>
              <a:t>equipment</a:t>
            </a:r>
            <a:r>
              <a:rPr lang="es-ES" sz="1200" dirty="0"/>
              <a:t> removed once score </a:t>
            </a:r>
            <a:r>
              <a:rPr lang="es-ES" sz="1200" dirty="0" err="1"/>
              <a:t>reached</a:t>
            </a:r>
            <a:r>
              <a:rPr lang="es-ES" sz="1200" dirty="0"/>
              <a:t> </a:t>
            </a:r>
            <a:r>
              <a:rPr lang="es-ES" sz="1200" dirty="0" err="1"/>
              <a:t>zero</a:t>
            </a:r>
            <a:r>
              <a:rPr lang="es-ES" sz="1200" dirty="0"/>
              <a:t> </a:t>
            </a:r>
            <a:r>
              <a:rPr lang="es-ES" sz="1200" dirty="0" err="1"/>
              <a:t>or</a:t>
            </a:r>
            <a:r>
              <a:rPr lang="es-ES" sz="1200" dirty="0"/>
              <a:t> </a:t>
            </a:r>
            <a:r>
              <a:rPr lang="es-ES" sz="1200" dirty="0" err="1"/>
              <a:t>upon</a:t>
            </a:r>
            <a:r>
              <a:rPr lang="es-ES" sz="1200" dirty="0"/>
              <a:t> </a:t>
            </a:r>
            <a:r>
              <a:rPr lang="es-ES" sz="1200" dirty="0" err="1"/>
              <a:t>request</a:t>
            </a:r>
            <a:r>
              <a:rPr lang="es-ES" sz="1200" dirty="0"/>
              <a:t> (continue </a:t>
            </a:r>
            <a:r>
              <a:rPr lang="es-ES" sz="1200" dirty="0" err="1"/>
              <a:t>to</a:t>
            </a:r>
            <a:r>
              <a:rPr lang="es-ES" sz="1200" dirty="0"/>
              <a:t> </a:t>
            </a:r>
            <a:r>
              <a:rPr lang="es-ES" sz="1200" dirty="0" err="1"/>
              <a:t>adjust</a:t>
            </a:r>
            <a:r>
              <a:rPr lang="es-ES" sz="1200" dirty="0"/>
              <a:t> </a:t>
            </a:r>
            <a:r>
              <a:rPr lang="es-ES" sz="1200" dirty="0" err="1"/>
              <a:t>outside</a:t>
            </a:r>
            <a:r>
              <a:rPr lang="es-ES" sz="1200" dirty="0"/>
              <a:t> of VR)</a:t>
            </a:r>
          </a:p>
        </p:txBody>
      </p:sp>
      <p:sp>
        <p:nvSpPr>
          <p:cNvPr id="4" name="Marcador de número de diapositiva 3">
            <a:extLst>
              <a:ext uri="{FF2B5EF4-FFF2-40B4-BE49-F238E27FC236}">
                <a16:creationId xmlns:a16="http://schemas.microsoft.com/office/drawing/2014/main" id="{BCBFB508-8793-053B-DE2E-69FC2B89BB2B}"/>
              </a:ext>
            </a:extLst>
          </p:cNvPr>
          <p:cNvSpPr>
            <a:spLocks noGrp="1"/>
          </p:cNvSpPr>
          <p:nvPr>
            <p:ph type="sldNum" sz="quarter" idx="5"/>
          </p:nvPr>
        </p:nvSpPr>
        <p:spPr/>
        <p:txBody>
          <a:bodyPr/>
          <a:lstStyle/>
          <a:p>
            <a:fld id="{4B38B9DB-6202-C547-9E2B-EFC753284FD8}" type="slidenum">
              <a:rPr lang="es-ES" smtClean="0"/>
              <a:pPr/>
              <a:t>29</a:t>
            </a:fld>
            <a:endParaRPr lang="es-ES"/>
          </a:p>
        </p:txBody>
      </p:sp>
    </p:spTree>
    <p:extLst>
      <p:ext uri="{BB962C8B-B14F-4D97-AF65-F5344CB8AC3E}">
        <p14:creationId xmlns:p14="http://schemas.microsoft.com/office/powerpoint/2010/main" val="156161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Arial" panose="020B0604020202020204" pitchFamily="34" charset="0"/>
              </a:rPr>
              <a:t>The merging of real and virtual worlds along the virtuality continuum, which connects completely real environments to completely virtual ones.</a:t>
            </a:r>
          </a:p>
          <a:p>
            <a:r>
              <a:rPr lang="en-GB" sz="1800" dirty="0">
                <a:effectLst/>
                <a:latin typeface="Times New Roman" panose="02020603050405020304" pitchFamily="18" charset="0"/>
                <a:ea typeface="Arial" panose="020B0604020202020204" pitchFamily="34" charset="0"/>
              </a:rPr>
              <a:t>Real environment: environments that solely consist of real objects</a:t>
            </a:r>
          </a:p>
          <a:p>
            <a:r>
              <a:rPr lang="en-GB" sz="1800" dirty="0">
                <a:effectLst/>
                <a:latin typeface="Times New Roman" panose="02020603050405020304" pitchFamily="18" charset="0"/>
                <a:ea typeface="Arial" panose="020B0604020202020204" pitchFamily="34" charset="0"/>
              </a:rPr>
              <a:t>Augmented Reality: the display of an otherwise real environment is augmented by means of virtual objects</a:t>
            </a:r>
          </a:p>
          <a:p>
            <a:r>
              <a:rPr lang="en-GB" sz="1800" dirty="0">
                <a:effectLst/>
                <a:latin typeface="Times New Roman" panose="02020603050405020304" pitchFamily="18" charset="0"/>
                <a:ea typeface="Arial" panose="020B0604020202020204" pitchFamily="34" charset="0"/>
              </a:rPr>
              <a:t>Augmented Virtuality: that which is augmented is not a direct representation of a real scene but rather a virtual world</a:t>
            </a:r>
          </a:p>
          <a:p>
            <a:r>
              <a:rPr lang="en-GB" sz="1800" dirty="0">
                <a:effectLst/>
                <a:latin typeface="Times New Roman" panose="02020603050405020304" pitchFamily="18" charset="0"/>
                <a:ea typeface="Arial" panose="020B0604020202020204" pitchFamily="34" charset="0"/>
              </a:rPr>
              <a:t>Virtual Environment: environments consisting of solely virtual objects</a:t>
            </a:r>
          </a:p>
        </p:txBody>
      </p:sp>
      <p:sp>
        <p:nvSpPr>
          <p:cNvPr id="4" name="Slide Number Placeholder 3"/>
          <p:cNvSpPr>
            <a:spLocks noGrp="1"/>
          </p:cNvSpPr>
          <p:nvPr>
            <p:ph type="sldNum" sz="quarter" idx="5"/>
          </p:nvPr>
        </p:nvSpPr>
        <p:spPr/>
        <p:txBody>
          <a:bodyPr/>
          <a:lstStyle/>
          <a:p>
            <a:fld id="{914C6601-A02B-49B1-8EBA-C21CC919972C}" type="slidenum">
              <a:rPr lang="ca" smtClean="0"/>
              <a:t>3</a:t>
            </a:fld>
            <a:endParaRPr lang="en-US"/>
          </a:p>
        </p:txBody>
      </p:sp>
    </p:spTree>
    <p:extLst>
      <p:ext uri="{BB962C8B-B14F-4D97-AF65-F5344CB8AC3E}">
        <p14:creationId xmlns:p14="http://schemas.microsoft.com/office/powerpoint/2010/main" val="1938022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14C6601-A02B-49B1-8EBA-C21CC919972C}" type="slidenum">
              <a:rPr lang="ca" smtClean="0"/>
              <a:t>30</a:t>
            </a:fld>
            <a:endParaRPr lang="en-US"/>
          </a:p>
        </p:txBody>
      </p:sp>
    </p:spTree>
    <p:extLst>
      <p:ext uri="{BB962C8B-B14F-4D97-AF65-F5344CB8AC3E}">
        <p14:creationId xmlns:p14="http://schemas.microsoft.com/office/powerpoint/2010/main" val="2494032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solidFill>
                  <a:srgbClr val="000000"/>
                </a:solidFill>
                <a:latin typeface="CharisSIL"/>
              </a:rPr>
              <a:t>Descriptive and inferential results are summarized in </a:t>
            </a:r>
            <a:r>
              <a:rPr lang="en-GB" sz="1800" b="0" i="0" u="none" strike="noStrike" baseline="0" dirty="0">
                <a:solidFill>
                  <a:srgbClr val="0081AD"/>
                </a:solidFill>
                <a:latin typeface="CharisSIL"/>
              </a:rPr>
              <a:t>Table 4 </a:t>
            </a:r>
            <a:r>
              <a:rPr lang="en-GB" sz="1800" b="0" i="0" u="none" strike="noStrike" baseline="0" dirty="0">
                <a:solidFill>
                  <a:srgbClr val="000000"/>
                </a:solidFill>
                <a:latin typeface="CharisSIL"/>
              </a:rPr>
              <a:t>for the quantitative measures</a:t>
            </a:r>
            <a:endParaRPr lang="en-CA" dirty="0"/>
          </a:p>
        </p:txBody>
      </p:sp>
      <p:sp>
        <p:nvSpPr>
          <p:cNvPr id="4" name="Slide Number Placeholder 3"/>
          <p:cNvSpPr>
            <a:spLocks noGrp="1"/>
          </p:cNvSpPr>
          <p:nvPr>
            <p:ph type="sldNum" sz="quarter" idx="5"/>
          </p:nvPr>
        </p:nvSpPr>
        <p:spPr/>
        <p:txBody>
          <a:bodyPr/>
          <a:lstStyle/>
          <a:p>
            <a:fld id="{914C6601-A02B-49B1-8EBA-C21CC919972C}" type="slidenum">
              <a:rPr lang="ca" smtClean="0"/>
              <a:t>31</a:t>
            </a:fld>
            <a:endParaRPr lang="en-US"/>
          </a:p>
        </p:txBody>
      </p:sp>
    </p:spTree>
    <p:extLst>
      <p:ext uri="{BB962C8B-B14F-4D97-AF65-F5344CB8AC3E}">
        <p14:creationId xmlns:p14="http://schemas.microsoft.com/office/powerpoint/2010/main" val="4291745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14C6601-A02B-49B1-8EBA-C21CC919972C}" type="slidenum">
              <a:rPr lang="ca" smtClean="0"/>
              <a:t>36</a:t>
            </a:fld>
            <a:endParaRPr lang="en-US"/>
          </a:p>
        </p:txBody>
      </p:sp>
    </p:spTree>
    <p:extLst>
      <p:ext uri="{BB962C8B-B14F-4D97-AF65-F5344CB8AC3E}">
        <p14:creationId xmlns:p14="http://schemas.microsoft.com/office/powerpoint/2010/main" val="3805035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4DB68-C62F-A497-2333-0C10BC0007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FF216-F0B6-572F-2344-85EC041373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F5A911-423E-E0F3-D8E4-4648EA8EE8B5}"/>
              </a:ext>
            </a:extLst>
          </p:cNvPr>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CA" sz="12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3C8D1C-E929-275E-2FF4-76B5770D4383}"/>
              </a:ext>
            </a:extLst>
          </p:cNvPr>
          <p:cNvSpPr>
            <a:spLocks noGrp="1"/>
          </p:cNvSpPr>
          <p:nvPr>
            <p:ph type="sldNum" sz="quarter" idx="5"/>
          </p:nvPr>
        </p:nvSpPr>
        <p:spPr/>
        <p:txBody>
          <a:bodyPr/>
          <a:lstStyle/>
          <a:p>
            <a:fld id="{914C6601-A02B-49B1-8EBA-C21CC919972C}" type="slidenum">
              <a:rPr lang="ca" smtClean="0"/>
              <a:t>37</a:t>
            </a:fld>
            <a:endParaRPr lang="en-US"/>
          </a:p>
        </p:txBody>
      </p:sp>
    </p:spTree>
    <p:extLst>
      <p:ext uri="{BB962C8B-B14F-4D97-AF65-F5344CB8AC3E}">
        <p14:creationId xmlns:p14="http://schemas.microsoft.com/office/powerpoint/2010/main" val="926437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dirty="0"/>
              <a:t>blur [23], virtual nose [40,41], and dynamic FOV reduction [19–21]. </a:t>
            </a:r>
            <a:endParaRPr lang="en-CA" sz="12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14C6601-A02B-49B1-8EBA-C21CC919972C}" type="slidenum">
              <a:rPr lang="ca" smtClean="0"/>
              <a:t>38</a:t>
            </a:fld>
            <a:endParaRPr lang="en-US"/>
          </a:p>
        </p:txBody>
      </p:sp>
    </p:spTree>
    <p:extLst>
      <p:ext uri="{BB962C8B-B14F-4D97-AF65-F5344CB8AC3E}">
        <p14:creationId xmlns:p14="http://schemas.microsoft.com/office/powerpoint/2010/main" val="41345042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920EF-FA21-420F-D4C9-EE9A762BB8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F3AA2-024C-77AA-DEFC-C5BFA39412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9D9B54-F239-C118-AAF6-26CC124F73A9}"/>
              </a:ext>
            </a:extLst>
          </p:cNvPr>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CA" sz="12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DE54006-EEAE-806E-D661-6A334AFA3E2C}"/>
              </a:ext>
            </a:extLst>
          </p:cNvPr>
          <p:cNvSpPr>
            <a:spLocks noGrp="1"/>
          </p:cNvSpPr>
          <p:nvPr>
            <p:ph type="sldNum" sz="quarter" idx="5"/>
          </p:nvPr>
        </p:nvSpPr>
        <p:spPr/>
        <p:txBody>
          <a:bodyPr/>
          <a:lstStyle/>
          <a:p>
            <a:fld id="{914C6601-A02B-49B1-8EBA-C21CC919972C}" type="slidenum">
              <a:rPr lang="ca" smtClean="0"/>
              <a:t>39</a:t>
            </a:fld>
            <a:endParaRPr lang="en-US"/>
          </a:p>
        </p:txBody>
      </p:sp>
    </p:spTree>
    <p:extLst>
      <p:ext uri="{BB962C8B-B14F-4D97-AF65-F5344CB8AC3E}">
        <p14:creationId xmlns:p14="http://schemas.microsoft.com/office/powerpoint/2010/main" val="2573275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90107-C9C1-E0A2-6BF1-C089B535D3C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5FB2DDE-6724-BD9C-84A6-D02629395C1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6EFD884-B866-8E30-BD23-A2871AFCF93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All</a:t>
            </a:r>
            <a:r>
              <a:rPr lang="es-ES" dirty="0"/>
              <a:t> </a:t>
            </a:r>
            <a:r>
              <a:rPr lang="es-ES" dirty="0" err="1"/>
              <a:t>had</a:t>
            </a:r>
            <a:r>
              <a:rPr lang="es-ES" dirty="0"/>
              <a:t> normal </a:t>
            </a:r>
            <a:r>
              <a:rPr lang="es-ES" dirty="0" err="1"/>
              <a:t>or</a:t>
            </a:r>
            <a:r>
              <a:rPr lang="es-ES" dirty="0"/>
              <a:t> </a:t>
            </a:r>
            <a:r>
              <a:rPr lang="es-ES" dirty="0" err="1"/>
              <a:t>corrected</a:t>
            </a:r>
            <a:r>
              <a:rPr lang="es-ES" dirty="0"/>
              <a:t> </a:t>
            </a:r>
            <a:r>
              <a:rPr lang="es-ES" dirty="0" err="1"/>
              <a:t>to</a:t>
            </a:r>
            <a:r>
              <a:rPr lang="es-ES" dirty="0"/>
              <a:t> normal </a:t>
            </a:r>
            <a:r>
              <a:rPr lang="es-ES" dirty="0" err="1"/>
              <a:t>vision</a:t>
            </a:r>
            <a:r>
              <a:rPr lang="es-ES" dirty="0"/>
              <a:t> and no </a:t>
            </a:r>
            <a:r>
              <a:rPr lang="es-ES" dirty="0" err="1"/>
              <a:t>defects</a:t>
            </a:r>
            <a:r>
              <a:rPr lang="es-ES" dirty="0"/>
              <a:t> in </a:t>
            </a:r>
            <a:r>
              <a:rPr lang="es-ES" dirty="0" err="1"/>
              <a:t>depth</a:t>
            </a:r>
            <a:r>
              <a:rPr lang="es-ES" dirty="0"/>
              <a:t> </a:t>
            </a:r>
            <a:r>
              <a:rPr lang="es-ES" dirty="0" err="1"/>
              <a:t>perception</a:t>
            </a:r>
            <a:endParaRPr lang="es-ES" dirty="0"/>
          </a:p>
        </p:txBody>
      </p:sp>
      <p:sp>
        <p:nvSpPr>
          <p:cNvPr id="4" name="Marcador de número de diapositiva 3">
            <a:extLst>
              <a:ext uri="{FF2B5EF4-FFF2-40B4-BE49-F238E27FC236}">
                <a16:creationId xmlns:a16="http://schemas.microsoft.com/office/drawing/2014/main" id="{4AFB1A1E-17B1-07F7-4446-DF1320CDACB0}"/>
              </a:ext>
            </a:extLst>
          </p:cNvPr>
          <p:cNvSpPr>
            <a:spLocks noGrp="1"/>
          </p:cNvSpPr>
          <p:nvPr>
            <p:ph type="sldNum" sz="quarter" idx="5"/>
          </p:nvPr>
        </p:nvSpPr>
        <p:spPr/>
        <p:txBody>
          <a:bodyPr/>
          <a:lstStyle/>
          <a:p>
            <a:fld id="{4B38B9DB-6202-C547-9E2B-EFC753284FD8}" type="slidenum">
              <a:rPr lang="es-ES" smtClean="0"/>
              <a:pPr/>
              <a:t>40</a:t>
            </a:fld>
            <a:endParaRPr lang="es-ES"/>
          </a:p>
        </p:txBody>
      </p:sp>
    </p:spTree>
    <p:extLst>
      <p:ext uri="{BB962C8B-B14F-4D97-AF65-F5344CB8AC3E}">
        <p14:creationId xmlns:p14="http://schemas.microsoft.com/office/powerpoint/2010/main" val="39464650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00636-05EC-AD27-3510-14D0C11AE5D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0026480-7807-A79F-F949-50F71D65309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C06CE7D-188D-1C40-EFDE-AEEF3AA9994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Participants</a:t>
            </a:r>
            <a:r>
              <a:rPr lang="es-ES" dirty="0"/>
              <a:t> </a:t>
            </a:r>
            <a:r>
              <a:rPr lang="es-ES" dirty="0" err="1"/>
              <a:t>stood</a:t>
            </a:r>
            <a:r>
              <a:rPr lang="es-ES" dirty="0"/>
              <a:t> </a:t>
            </a:r>
            <a:r>
              <a:rPr lang="es-ES" dirty="0" err="1"/>
              <a:t>on</a:t>
            </a:r>
            <a:r>
              <a:rPr lang="es-ES" dirty="0"/>
              <a:t> Wii </a:t>
            </a:r>
            <a:r>
              <a:rPr lang="es-ES" dirty="0" err="1"/>
              <a:t>board</a:t>
            </a:r>
            <a:r>
              <a:rPr lang="es-ES" dirty="0"/>
              <a:t> </a:t>
            </a:r>
            <a:r>
              <a:rPr lang="es-ES" dirty="0" err="1"/>
              <a:t>force</a:t>
            </a:r>
            <a:r>
              <a:rPr lang="es-ES" dirty="0"/>
              <a:t> </a:t>
            </a:r>
            <a:r>
              <a:rPr lang="es-ES" dirty="0" err="1"/>
              <a:t>plate</a:t>
            </a:r>
            <a:r>
              <a:rPr lang="es-ES" dirty="0"/>
              <a:t>, </a:t>
            </a:r>
            <a:r>
              <a:rPr lang="es-ES" dirty="0" err="1"/>
              <a:t>arms</a:t>
            </a:r>
            <a:r>
              <a:rPr lang="es-ES" dirty="0"/>
              <a:t> </a:t>
            </a:r>
            <a:r>
              <a:rPr lang="es-ES" dirty="0" err="1"/>
              <a:t>down</a:t>
            </a:r>
            <a:r>
              <a:rPr lang="es-ES" dirty="0"/>
              <a:t> and </a:t>
            </a:r>
            <a:r>
              <a:rPr lang="es-ES" dirty="0" err="1"/>
              <a:t>close</a:t>
            </a:r>
            <a:r>
              <a:rPr lang="es-ES" dirty="0"/>
              <a:t> </a:t>
            </a:r>
            <a:r>
              <a:rPr lang="es-ES" dirty="0" err="1"/>
              <a:t>to</a:t>
            </a:r>
            <a:r>
              <a:rPr lang="es-ES" dirty="0"/>
              <a:t> </a:t>
            </a:r>
            <a:r>
              <a:rPr lang="es-ES" dirty="0" err="1"/>
              <a:t>their</a:t>
            </a:r>
            <a:r>
              <a:rPr lang="es-ES" dirty="0"/>
              <a:t> </a:t>
            </a:r>
            <a:r>
              <a:rPr lang="es-ES" dirty="0" err="1"/>
              <a:t>body</a:t>
            </a:r>
            <a:r>
              <a:rPr lang="es-ES" dirty="0"/>
              <a:t>, </a:t>
            </a:r>
            <a:r>
              <a:rPr lang="es-ES" dirty="0" err="1"/>
              <a:t>maintain</a:t>
            </a:r>
            <a:r>
              <a:rPr lang="es-ES" dirty="0"/>
              <a:t> </a:t>
            </a:r>
            <a:r>
              <a:rPr lang="es-ES" dirty="0" err="1"/>
              <a:t>gaze</a:t>
            </a:r>
            <a:r>
              <a:rPr lang="es-ES" dirty="0"/>
              <a:t> </a:t>
            </a:r>
            <a:r>
              <a:rPr lang="es-ES" dirty="0" err="1"/>
              <a:t>ahead</a:t>
            </a:r>
            <a:r>
              <a:rPr lang="es-ES" dirty="0"/>
              <a:t> and stand </a:t>
            </a:r>
            <a:r>
              <a:rPr lang="es-ES" dirty="0" err="1"/>
              <a:t>comfortably</a:t>
            </a:r>
            <a:r>
              <a:rPr lang="es-ES" dirty="0"/>
              <a:t> (</a:t>
            </a:r>
            <a:r>
              <a:rPr lang="es-ES" dirty="0" err="1"/>
              <a:t>adapted</a:t>
            </a:r>
            <a:r>
              <a:rPr lang="es-ES" dirty="0"/>
              <a:t> </a:t>
            </a:r>
            <a:r>
              <a:rPr lang="es-ES" dirty="0" err="1"/>
              <a:t>from</a:t>
            </a:r>
            <a:r>
              <a:rPr lang="es-ES" dirty="0"/>
              <a:t> </a:t>
            </a:r>
            <a:r>
              <a:rPr lang="es-ES" dirty="0" err="1"/>
              <a:t>previous</a:t>
            </a:r>
            <a:r>
              <a:rPr lang="es-ES" dirty="0"/>
              <a:t> </a:t>
            </a:r>
            <a:r>
              <a:rPr lang="es-ES" dirty="0" err="1"/>
              <a:t>studies</a:t>
            </a:r>
            <a:r>
              <a:rPr lang="es-ES" dirty="0"/>
              <a:t>)</a:t>
            </a:r>
          </a:p>
        </p:txBody>
      </p:sp>
      <p:sp>
        <p:nvSpPr>
          <p:cNvPr id="4" name="Marcador de número de diapositiva 3">
            <a:extLst>
              <a:ext uri="{FF2B5EF4-FFF2-40B4-BE49-F238E27FC236}">
                <a16:creationId xmlns:a16="http://schemas.microsoft.com/office/drawing/2014/main" id="{0EA365C6-C575-B25E-7CD6-93BA9C09C84B}"/>
              </a:ext>
            </a:extLst>
          </p:cNvPr>
          <p:cNvSpPr>
            <a:spLocks noGrp="1"/>
          </p:cNvSpPr>
          <p:nvPr>
            <p:ph type="sldNum" sz="quarter" idx="5"/>
          </p:nvPr>
        </p:nvSpPr>
        <p:spPr/>
        <p:txBody>
          <a:bodyPr/>
          <a:lstStyle/>
          <a:p>
            <a:fld id="{4B38B9DB-6202-C547-9E2B-EFC753284FD8}" type="slidenum">
              <a:rPr lang="es-ES" smtClean="0"/>
              <a:pPr/>
              <a:t>41</a:t>
            </a:fld>
            <a:endParaRPr lang="es-ES"/>
          </a:p>
        </p:txBody>
      </p:sp>
    </p:spTree>
    <p:extLst>
      <p:ext uri="{BB962C8B-B14F-4D97-AF65-F5344CB8AC3E}">
        <p14:creationId xmlns:p14="http://schemas.microsoft.com/office/powerpoint/2010/main" val="2366910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4DF46-9E15-295B-4622-47434FD494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041B69-E51D-6E03-2FB5-AE18CFAC6E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A2E613-9F41-2181-C8C8-13490600219E}"/>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6BC3F04F-43FC-BF36-3979-2FDB54DFEE63}"/>
              </a:ext>
            </a:extLst>
          </p:cNvPr>
          <p:cNvSpPr>
            <a:spLocks noGrp="1"/>
          </p:cNvSpPr>
          <p:nvPr>
            <p:ph type="sldNum" sz="quarter" idx="5"/>
          </p:nvPr>
        </p:nvSpPr>
        <p:spPr/>
        <p:txBody>
          <a:bodyPr/>
          <a:lstStyle/>
          <a:p>
            <a:fld id="{914C6601-A02B-49B1-8EBA-C21CC919972C}" type="slidenum">
              <a:rPr lang="ca" smtClean="0"/>
              <a:t>42</a:t>
            </a:fld>
            <a:endParaRPr lang="en-US"/>
          </a:p>
        </p:txBody>
      </p:sp>
    </p:spTree>
    <p:extLst>
      <p:ext uri="{BB962C8B-B14F-4D97-AF65-F5344CB8AC3E}">
        <p14:creationId xmlns:p14="http://schemas.microsoft.com/office/powerpoint/2010/main" val="3907230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4C477-879B-D7CB-DDEE-DECE95FEA1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A073F8-391C-3EBC-E0C1-2056997D5A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B19151-F1CB-FA39-E43A-B98DBEDCC14E}"/>
              </a:ext>
            </a:extLst>
          </p:cNvPr>
          <p:cNvSpPr>
            <a:spLocks noGrp="1"/>
          </p:cNvSpPr>
          <p:nvPr>
            <p:ph type="body" idx="1"/>
          </p:nvPr>
        </p:nvSpPr>
        <p:spPr/>
        <p:txBody>
          <a:bodyPr/>
          <a:lstStyle/>
          <a:p>
            <a:pPr algn="l"/>
            <a:r>
              <a:rPr lang="en-GB" sz="1800" b="0" i="0" u="none" strike="noStrike" baseline="0" dirty="0">
                <a:solidFill>
                  <a:srgbClr val="000000"/>
                </a:solidFill>
                <a:latin typeface="CharisSIL"/>
              </a:rPr>
              <a:t>Descriptive and inferential results are summarized in </a:t>
            </a:r>
            <a:r>
              <a:rPr lang="en-GB" sz="1800" b="0" i="0" u="none" strike="noStrike" baseline="0" dirty="0">
                <a:solidFill>
                  <a:srgbClr val="0081AD"/>
                </a:solidFill>
                <a:latin typeface="CharisSIL"/>
              </a:rPr>
              <a:t>Table 4 </a:t>
            </a:r>
            <a:r>
              <a:rPr lang="en-GB" sz="1800" b="0" i="0" u="none" strike="noStrike" baseline="0" dirty="0">
                <a:solidFill>
                  <a:srgbClr val="000000"/>
                </a:solidFill>
                <a:latin typeface="CharisSIL"/>
              </a:rPr>
              <a:t>for the quantitative measures</a:t>
            </a:r>
            <a:endParaRPr lang="en-CA" dirty="0"/>
          </a:p>
        </p:txBody>
      </p:sp>
      <p:sp>
        <p:nvSpPr>
          <p:cNvPr id="4" name="Slide Number Placeholder 3">
            <a:extLst>
              <a:ext uri="{FF2B5EF4-FFF2-40B4-BE49-F238E27FC236}">
                <a16:creationId xmlns:a16="http://schemas.microsoft.com/office/drawing/2014/main" id="{602AD3CA-D16F-95E6-5EF5-00F84B1E52C6}"/>
              </a:ext>
            </a:extLst>
          </p:cNvPr>
          <p:cNvSpPr>
            <a:spLocks noGrp="1"/>
          </p:cNvSpPr>
          <p:nvPr>
            <p:ph type="sldNum" sz="quarter" idx="5"/>
          </p:nvPr>
        </p:nvSpPr>
        <p:spPr/>
        <p:txBody>
          <a:bodyPr/>
          <a:lstStyle/>
          <a:p>
            <a:fld id="{914C6601-A02B-49B1-8EBA-C21CC919972C}" type="slidenum">
              <a:rPr lang="ca" smtClean="0"/>
              <a:t>43</a:t>
            </a:fld>
            <a:endParaRPr lang="en-US"/>
          </a:p>
        </p:txBody>
      </p:sp>
    </p:spTree>
    <p:extLst>
      <p:ext uri="{BB962C8B-B14F-4D97-AF65-F5344CB8AC3E}">
        <p14:creationId xmlns:p14="http://schemas.microsoft.com/office/powerpoint/2010/main" val="1167315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ourier New" panose="02070309020205020404" pitchFamily="49" charset="0"/>
              <a:buNone/>
            </a:pPr>
            <a:r>
              <a:rPr lang="en-GB" sz="2800" b="0" i="0" dirty="0">
                <a:solidFill>
                  <a:srgbClr val="1F1F1F"/>
                </a:solidFill>
                <a:effectLst/>
                <a:latin typeface="ElsevierGulliver"/>
              </a:rPr>
              <a:t>In each case these symptoms are induced by exposure to slightly different situations, and different clusters of symptoms seem to differentiate the three conditions [12]. </a:t>
            </a:r>
            <a:endParaRPr lang="en-GB" sz="1800" dirty="0">
              <a:effectLst/>
              <a:latin typeface="Times New Roman" panose="02020603050405020304" pitchFamily="18"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914C6601-A02B-49B1-8EBA-C21CC919972C}" type="slidenum">
              <a:rPr lang="ca" smtClean="0"/>
              <a:t>4</a:t>
            </a:fld>
            <a:endParaRPr lang="en-US"/>
          </a:p>
        </p:txBody>
      </p:sp>
    </p:spTree>
    <p:extLst>
      <p:ext uri="{BB962C8B-B14F-4D97-AF65-F5344CB8AC3E}">
        <p14:creationId xmlns:p14="http://schemas.microsoft.com/office/powerpoint/2010/main" val="28261203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A1457-0312-6DC3-1327-CA918116E6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7DACAD-19DC-902C-84EC-37CE5C4EE5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D0995E-98C0-C626-3B76-8C62BC5B3002}"/>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BE6E30F8-F3A4-D3A0-C21F-42F6C5B90BE2}"/>
              </a:ext>
            </a:extLst>
          </p:cNvPr>
          <p:cNvSpPr>
            <a:spLocks noGrp="1"/>
          </p:cNvSpPr>
          <p:nvPr>
            <p:ph type="sldNum" sz="quarter" idx="5"/>
          </p:nvPr>
        </p:nvSpPr>
        <p:spPr/>
        <p:txBody>
          <a:bodyPr/>
          <a:lstStyle/>
          <a:p>
            <a:fld id="{914C6601-A02B-49B1-8EBA-C21CC919972C}" type="slidenum">
              <a:rPr lang="ca" smtClean="0"/>
              <a:t>48</a:t>
            </a:fld>
            <a:endParaRPr lang="en-US"/>
          </a:p>
        </p:txBody>
      </p:sp>
    </p:spTree>
    <p:extLst>
      <p:ext uri="{BB962C8B-B14F-4D97-AF65-F5344CB8AC3E}">
        <p14:creationId xmlns:p14="http://schemas.microsoft.com/office/powerpoint/2010/main" val="2489388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14C6601-A02B-49B1-8EBA-C21CC919972C}" type="slidenum">
              <a:rPr lang="ca" smtClean="0"/>
              <a:t>49</a:t>
            </a:fld>
            <a:endParaRPr lang="en-US"/>
          </a:p>
        </p:txBody>
      </p:sp>
    </p:spTree>
    <p:extLst>
      <p:ext uri="{BB962C8B-B14F-4D97-AF65-F5344CB8AC3E}">
        <p14:creationId xmlns:p14="http://schemas.microsoft.com/office/powerpoint/2010/main" val="40437094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3022E-4387-0BF4-A70D-C0DAF93DDE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327E70-DF48-02F0-DFB2-C14CEEE46F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E1260B-5AD6-696C-1A13-1B4B8492E971}"/>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3E42EBD7-326E-C739-7DEA-1492A6B886A6}"/>
              </a:ext>
            </a:extLst>
          </p:cNvPr>
          <p:cNvSpPr>
            <a:spLocks noGrp="1"/>
          </p:cNvSpPr>
          <p:nvPr>
            <p:ph type="sldNum" sz="quarter" idx="5"/>
          </p:nvPr>
        </p:nvSpPr>
        <p:spPr/>
        <p:txBody>
          <a:bodyPr/>
          <a:lstStyle/>
          <a:p>
            <a:fld id="{914C6601-A02B-49B1-8EBA-C21CC919972C}" type="slidenum">
              <a:rPr lang="ca" smtClean="0"/>
              <a:t>50</a:t>
            </a:fld>
            <a:endParaRPr lang="en-US"/>
          </a:p>
        </p:txBody>
      </p:sp>
    </p:spTree>
    <p:extLst>
      <p:ext uri="{BB962C8B-B14F-4D97-AF65-F5344CB8AC3E}">
        <p14:creationId xmlns:p14="http://schemas.microsoft.com/office/powerpoint/2010/main" val="36429127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6B38F-6649-2DEA-72C3-EC95BE5F83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7D212-37D3-C0B9-FD8B-D61BFF193F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98046A-0141-FE33-B4E6-7BD65442B274}"/>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EFB383BA-745C-A1C3-31D9-88F35DA3254E}"/>
              </a:ext>
            </a:extLst>
          </p:cNvPr>
          <p:cNvSpPr>
            <a:spLocks noGrp="1"/>
          </p:cNvSpPr>
          <p:nvPr>
            <p:ph type="sldNum" sz="quarter" idx="5"/>
          </p:nvPr>
        </p:nvSpPr>
        <p:spPr/>
        <p:txBody>
          <a:bodyPr/>
          <a:lstStyle/>
          <a:p>
            <a:fld id="{914C6601-A02B-49B1-8EBA-C21CC919972C}" type="slidenum">
              <a:rPr lang="ca" smtClean="0"/>
              <a:t>51</a:t>
            </a:fld>
            <a:endParaRPr lang="en-US"/>
          </a:p>
        </p:txBody>
      </p:sp>
    </p:spTree>
    <p:extLst>
      <p:ext uri="{BB962C8B-B14F-4D97-AF65-F5344CB8AC3E}">
        <p14:creationId xmlns:p14="http://schemas.microsoft.com/office/powerpoint/2010/main" val="24512020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dirty="0">
              <a:effectLst/>
              <a:latin typeface="Times New Roman" panose="02020603050405020304" pitchFamily="18"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914C6601-A02B-49B1-8EBA-C21CC919972C}" type="slidenum">
              <a:rPr lang="ca" smtClean="0"/>
              <a:t>52</a:t>
            </a:fld>
            <a:endParaRPr lang="en-US"/>
          </a:p>
        </p:txBody>
      </p:sp>
    </p:spTree>
    <p:extLst>
      <p:ext uri="{BB962C8B-B14F-4D97-AF65-F5344CB8AC3E}">
        <p14:creationId xmlns:p14="http://schemas.microsoft.com/office/powerpoint/2010/main" val="30034795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4C6601-A02B-49B1-8EBA-C21CC919972C}" type="slidenum">
              <a:rPr lang="ca" smtClean="0"/>
              <a:t>54</a:t>
            </a:fld>
            <a:endParaRPr lang="en-US"/>
          </a:p>
        </p:txBody>
      </p:sp>
    </p:spTree>
    <p:extLst>
      <p:ext uri="{BB962C8B-B14F-4D97-AF65-F5344CB8AC3E}">
        <p14:creationId xmlns:p14="http://schemas.microsoft.com/office/powerpoint/2010/main" val="1798417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91D45-F0AA-DA74-CB9C-003B9C8409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982E7D-D91A-22DC-6CAD-B12BCE3077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789485-A3CC-1D3B-838B-F2026A66F69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8AFEB9C-F85C-07D7-8C19-8842867B98D1}"/>
              </a:ext>
            </a:extLst>
          </p:cNvPr>
          <p:cNvSpPr>
            <a:spLocks noGrp="1"/>
          </p:cNvSpPr>
          <p:nvPr>
            <p:ph type="sldNum" sz="quarter" idx="5"/>
          </p:nvPr>
        </p:nvSpPr>
        <p:spPr/>
        <p:txBody>
          <a:bodyPr/>
          <a:lstStyle/>
          <a:p>
            <a:fld id="{914C6601-A02B-49B1-8EBA-C21CC919972C}" type="slidenum">
              <a:rPr lang="ca" smtClean="0"/>
              <a:t>55</a:t>
            </a:fld>
            <a:endParaRPr lang="en-US"/>
          </a:p>
        </p:txBody>
      </p:sp>
    </p:spTree>
    <p:extLst>
      <p:ext uri="{BB962C8B-B14F-4D97-AF65-F5344CB8AC3E}">
        <p14:creationId xmlns:p14="http://schemas.microsoft.com/office/powerpoint/2010/main" val="40330812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2A648-23F2-45C0-F4E0-B53BFA2A1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740D20-7C8D-BFED-79A2-6671AE2B3C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13C4C1-9674-827B-3164-D3097C60D56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159B9-668D-6A4A-C40E-54E0EA13A818}"/>
              </a:ext>
            </a:extLst>
          </p:cNvPr>
          <p:cNvSpPr>
            <a:spLocks noGrp="1"/>
          </p:cNvSpPr>
          <p:nvPr>
            <p:ph type="sldNum" sz="quarter" idx="5"/>
          </p:nvPr>
        </p:nvSpPr>
        <p:spPr/>
        <p:txBody>
          <a:bodyPr/>
          <a:lstStyle/>
          <a:p>
            <a:fld id="{914C6601-A02B-49B1-8EBA-C21CC919972C}" type="slidenum">
              <a:rPr lang="ca" smtClean="0"/>
              <a:t>56</a:t>
            </a:fld>
            <a:endParaRPr lang="en-US"/>
          </a:p>
        </p:txBody>
      </p:sp>
    </p:spTree>
    <p:extLst>
      <p:ext uri="{BB962C8B-B14F-4D97-AF65-F5344CB8AC3E}">
        <p14:creationId xmlns:p14="http://schemas.microsoft.com/office/powerpoint/2010/main" val="399554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43783-BD9F-913D-15E9-4021BA467D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9E2BA3-6C96-9BF9-40D5-DA3B9329EF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A7C767-5B6F-51F9-2A70-D60BFD13FD48}"/>
              </a:ext>
            </a:extLst>
          </p:cNvPr>
          <p:cNvSpPr>
            <a:spLocks noGrp="1"/>
          </p:cNvSpPr>
          <p:nvPr>
            <p:ph type="body" idx="1"/>
          </p:nvPr>
        </p:nvSpPr>
        <p:spPr/>
        <p:txBody>
          <a:bodyPr/>
          <a:lstStyle/>
          <a:p>
            <a:pPr marL="0" indent="0">
              <a:buFont typeface="Courier New" panose="02070309020205020404" pitchFamily="49" charset="0"/>
              <a:buNone/>
            </a:pPr>
            <a:r>
              <a:rPr lang="en-GB" sz="4000" b="0" i="0" dirty="0">
                <a:solidFill>
                  <a:srgbClr val="1F1F1F"/>
                </a:solidFill>
                <a:effectLst/>
                <a:latin typeface="ElsevierGulliver"/>
              </a:rPr>
              <a:t>Participants can experience a range of unpleasant physical responses when subject to virtual environments [11], [12], [13]. </a:t>
            </a:r>
          </a:p>
          <a:p>
            <a:pPr marL="0" indent="0">
              <a:buFont typeface="Courier New" panose="02070309020205020404" pitchFamily="49" charset="0"/>
              <a:buNone/>
            </a:pPr>
            <a:r>
              <a:rPr lang="en-GB" sz="4000" b="0" i="0" dirty="0">
                <a:solidFill>
                  <a:srgbClr val="1F1F1F"/>
                </a:solidFill>
                <a:effectLst/>
                <a:latin typeface="ElsevierGulliver"/>
              </a:rPr>
              <a:t>While for most people the effects are minor, some estimates for the percentage of the population affected during exposure are as high as 60–80% [11], [15].</a:t>
            </a:r>
          </a:p>
          <a:p>
            <a:pPr marL="0" indent="0">
              <a:buFont typeface="Courier New" panose="02070309020205020404" pitchFamily="49" charset="0"/>
              <a:buNone/>
            </a:pPr>
            <a:r>
              <a:rPr lang="en-GB" sz="4000" b="0" i="0" dirty="0">
                <a:solidFill>
                  <a:srgbClr val="1F1F1F"/>
                </a:solidFill>
                <a:effectLst/>
                <a:latin typeface="ElsevierGulliver"/>
              </a:rPr>
              <a:t>Furthermore, post-training effects can impact on individuals, with effects such as drowsiness or postural instability occurring immediately after training or even many hours later [17]</a:t>
            </a:r>
            <a:endParaRPr lang="en-CA" sz="2800" b="1" dirty="0">
              <a:solidFill>
                <a:srgbClr val="CB1D3A"/>
              </a:solidFill>
              <a:cs typeface="Times New Roman" panose="02020603050405020304" pitchFamily="18" charset="0"/>
            </a:endParaRPr>
          </a:p>
        </p:txBody>
      </p:sp>
      <p:sp>
        <p:nvSpPr>
          <p:cNvPr id="4" name="Slide Number Placeholder 3">
            <a:extLst>
              <a:ext uri="{FF2B5EF4-FFF2-40B4-BE49-F238E27FC236}">
                <a16:creationId xmlns:a16="http://schemas.microsoft.com/office/drawing/2014/main" id="{FF4216E1-BD1A-744A-C510-2BD02613B203}"/>
              </a:ext>
            </a:extLst>
          </p:cNvPr>
          <p:cNvSpPr>
            <a:spLocks noGrp="1"/>
          </p:cNvSpPr>
          <p:nvPr>
            <p:ph type="sldNum" sz="quarter" idx="5"/>
          </p:nvPr>
        </p:nvSpPr>
        <p:spPr/>
        <p:txBody>
          <a:bodyPr/>
          <a:lstStyle/>
          <a:p>
            <a:fld id="{914C6601-A02B-49B1-8EBA-C21CC919972C}" type="slidenum">
              <a:rPr lang="ca" smtClean="0"/>
              <a:t>5</a:t>
            </a:fld>
            <a:endParaRPr lang="en-US"/>
          </a:p>
        </p:txBody>
      </p:sp>
    </p:spTree>
    <p:extLst>
      <p:ext uri="{BB962C8B-B14F-4D97-AF65-F5344CB8AC3E}">
        <p14:creationId xmlns:p14="http://schemas.microsoft.com/office/powerpoint/2010/main" val="1774674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80119-321B-C1AD-ADAB-6833038501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7A4171-6DFC-172A-8219-E5C55BDB7D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D70B06-3862-5079-FA58-8165944E4632}"/>
              </a:ext>
            </a:extLst>
          </p:cNvPr>
          <p:cNvSpPr>
            <a:spLocks noGrp="1"/>
          </p:cNvSpPr>
          <p:nvPr>
            <p:ph type="body" idx="1"/>
          </p:nvPr>
        </p:nvSpPr>
        <p:spPr/>
        <p:txBody>
          <a:bodyPr/>
          <a:lstStyle/>
          <a:p>
            <a:pPr algn="l"/>
            <a:endParaRPr lang="en-GB" sz="1800" dirty="0">
              <a:effectLst/>
              <a:latin typeface="Times New Roman" panose="02020603050405020304" pitchFamily="18" charset="0"/>
              <a:ea typeface="Arial" panose="020B0604020202020204" pitchFamily="34" charset="0"/>
            </a:endParaRPr>
          </a:p>
        </p:txBody>
      </p:sp>
      <p:sp>
        <p:nvSpPr>
          <p:cNvPr id="4" name="Slide Number Placeholder 3">
            <a:extLst>
              <a:ext uri="{FF2B5EF4-FFF2-40B4-BE49-F238E27FC236}">
                <a16:creationId xmlns:a16="http://schemas.microsoft.com/office/drawing/2014/main" id="{65F44536-6B65-81ED-1BCE-D254AC856743}"/>
              </a:ext>
            </a:extLst>
          </p:cNvPr>
          <p:cNvSpPr>
            <a:spLocks noGrp="1"/>
          </p:cNvSpPr>
          <p:nvPr>
            <p:ph type="sldNum" sz="quarter" idx="5"/>
          </p:nvPr>
        </p:nvSpPr>
        <p:spPr/>
        <p:txBody>
          <a:bodyPr/>
          <a:lstStyle/>
          <a:p>
            <a:fld id="{914C6601-A02B-49B1-8EBA-C21CC919972C}" type="slidenum">
              <a:rPr lang="ca" smtClean="0"/>
              <a:t>6</a:t>
            </a:fld>
            <a:endParaRPr lang="en-US"/>
          </a:p>
        </p:txBody>
      </p:sp>
    </p:spTree>
    <p:extLst>
      <p:ext uri="{BB962C8B-B14F-4D97-AF65-F5344CB8AC3E}">
        <p14:creationId xmlns:p14="http://schemas.microsoft.com/office/powerpoint/2010/main" val="597438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DE3FC-6AA9-4560-EDA8-67CF27D3C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BDEBE6-8152-446E-99E5-7663911D97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48E18D-0268-A122-1879-87F6F5FA6D04}"/>
              </a:ext>
            </a:extLst>
          </p:cNvPr>
          <p:cNvSpPr>
            <a:spLocks noGrp="1"/>
          </p:cNvSpPr>
          <p:nvPr>
            <p:ph type="body" idx="1"/>
          </p:nvPr>
        </p:nvSpPr>
        <p:spPr/>
        <p:txBody>
          <a:bodyPr/>
          <a:lstStyle/>
          <a:p>
            <a:pPr algn="l"/>
            <a:r>
              <a:rPr lang="en-GB" sz="1800" dirty="0">
                <a:effectLst/>
                <a:latin typeface="Times New Roman" panose="02020603050405020304" pitchFamily="18" charset="0"/>
                <a:ea typeface="Arial" panose="020B0604020202020204" pitchFamily="34" charset="0"/>
              </a:rPr>
              <a:t>SCT is the most popular and widely accepted theory</a:t>
            </a:r>
          </a:p>
          <a:p>
            <a:pPr algn="l"/>
            <a:r>
              <a:rPr lang="en-GB" sz="1800" b="0" i="0" u="none" strike="noStrike" baseline="0" dirty="0">
                <a:latin typeface="CharisSIL"/>
              </a:rPr>
              <a:t>The brain’s internal model, which predicts motion and sensory patterns based on incoming signals and past experiences, is disrupted when the expected and actual sensory signals significantly differ.</a:t>
            </a:r>
          </a:p>
          <a:p>
            <a:pPr algn="l"/>
            <a:r>
              <a:rPr lang="en-GB" sz="1800" b="0" i="0" u="none" strike="noStrike" baseline="0" dirty="0">
                <a:latin typeface="CharisSIL"/>
              </a:rPr>
              <a:t>All of these propositions may be pertinent to different situations and may even reinforce one another, providing a more comprehensive understanding of VR sickness</a:t>
            </a:r>
          </a:p>
        </p:txBody>
      </p:sp>
      <p:sp>
        <p:nvSpPr>
          <p:cNvPr id="4" name="Slide Number Placeholder 3">
            <a:extLst>
              <a:ext uri="{FF2B5EF4-FFF2-40B4-BE49-F238E27FC236}">
                <a16:creationId xmlns:a16="http://schemas.microsoft.com/office/drawing/2014/main" id="{62E5682B-FCFF-43CE-BBEF-4F5BCD33F9A2}"/>
              </a:ext>
            </a:extLst>
          </p:cNvPr>
          <p:cNvSpPr>
            <a:spLocks noGrp="1"/>
          </p:cNvSpPr>
          <p:nvPr>
            <p:ph type="sldNum" sz="quarter" idx="5"/>
          </p:nvPr>
        </p:nvSpPr>
        <p:spPr/>
        <p:txBody>
          <a:bodyPr/>
          <a:lstStyle/>
          <a:p>
            <a:fld id="{914C6601-A02B-49B1-8EBA-C21CC919972C}" type="slidenum">
              <a:rPr lang="ca" smtClean="0"/>
              <a:t>7</a:t>
            </a:fld>
            <a:endParaRPr lang="en-US"/>
          </a:p>
        </p:txBody>
      </p:sp>
    </p:spTree>
    <p:extLst>
      <p:ext uri="{BB962C8B-B14F-4D97-AF65-F5344CB8AC3E}">
        <p14:creationId xmlns:p14="http://schemas.microsoft.com/office/powerpoint/2010/main" val="3295680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6E14C-5A7F-C0B6-9256-2C21833A0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6B3CE1-8E60-A1BD-A32A-9CB4D5267E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876DA8-69B5-05D4-88A5-F2C0D30A9EDB}"/>
              </a:ext>
            </a:extLst>
          </p:cNvPr>
          <p:cNvSpPr>
            <a:spLocks noGrp="1"/>
          </p:cNvSpPr>
          <p:nvPr>
            <p:ph type="body" idx="1"/>
          </p:nvPr>
        </p:nvSpPr>
        <p:spPr/>
        <p:txBody>
          <a:bodyPr/>
          <a:lstStyle/>
          <a:p>
            <a:pPr algn="l"/>
            <a:endParaRPr lang="en-GB" sz="1800" b="0" i="0" u="none" strike="noStrike" baseline="0" dirty="0">
              <a:latin typeface="CharisSIL"/>
            </a:endParaRPr>
          </a:p>
        </p:txBody>
      </p:sp>
      <p:sp>
        <p:nvSpPr>
          <p:cNvPr id="4" name="Slide Number Placeholder 3">
            <a:extLst>
              <a:ext uri="{FF2B5EF4-FFF2-40B4-BE49-F238E27FC236}">
                <a16:creationId xmlns:a16="http://schemas.microsoft.com/office/drawing/2014/main" id="{6E9CE59D-07A9-F3F0-C458-768E98ED03C4}"/>
              </a:ext>
            </a:extLst>
          </p:cNvPr>
          <p:cNvSpPr>
            <a:spLocks noGrp="1"/>
          </p:cNvSpPr>
          <p:nvPr>
            <p:ph type="sldNum" sz="quarter" idx="5"/>
          </p:nvPr>
        </p:nvSpPr>
        <p:spPr/>
        <p:txBody>
          <a:bodyPr/>
          <a:lstStyle/>
          <a:p>
            <a:fld id="{914C6601-A02B-49B1-8EBA-C21CC919972C}" type="slidenum">
              <a:rPr lang="ca" smtClean="0"/>
              <a:t>8</a:t>
            </a:fld>
            <a:endParaRPr lang="en-US"/>
          </a:p>
        </p:txBody>
      </p:sp>
    </p:spTree>
    <p:extLst>
      <p:ext uri="{BB962C8B-B14F-4D97-AF65-F5344CB8AC3E}">
        <p14:creationId xmlns:p14="http://schemas.microsoft.com/office/powerpoint/2010/main" val="3615894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331D6-2281-6195-ADC7-3FD703E3DB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1BFAAF-70B9-A622-86F0-35ED43F9B1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DB371F-2740-8DE7-8620-3940608FC64D}"/>
              </a:ext>
            </a:extLst>
          </p:cNvPr>
          <p:cNvSpPr>
            <a:spLocks noGrp="1"/>
          </p:cNvSpPr>
          <p:nvPr>
            <p:ph type="body" idx="1"/>
          </p:nvPr>
        </p:nvSpPr>
        <p:spPr/>
        <p:txBody>
          <a:bodyPr/>
          <a:lstStyle/>
          <a:p>
            <a:pPr algn="l"/>
            <a:r>
              <a:rPr lang="en-GB" sz="2800" b="0" i="0" dirty="0">
                <a:solidFill>
                  <a:srgbClr val="333333"/>
                </a:solidFill>
                <a:effectLst/>
                <a:latin typeface="HelveticaNeue Regular"/>
              </a:rPr>
              <a:t>Users tend to underestimate distances in virtual reality (VR), and several efforts have been directed toward finding the causes and developing tools that mitigate this phenomenon. One hypothesis that stands out in the field of spatial perception is the rest frame hypothesis (RFH), which states that visual frames of reference (RFs), defined as fixed reference points of view in a virtual environment (VE), contribute to minimizing sensory mismatch. RFs have been shown to promote better eye-gaze stability and focus, reduce VR sickness, and improve visual search, along with other benefits. However, their effect on distance perception in VEs has not been evaluated. In this paper, we use a blind walking task to explore the effect of three head-centric RFs (mesh mask, nose, and hat) on egocentric distance estimation. We found that at near and mid-field distances, certain RFs can improve the user’s distance estimation accuracy and reduce distance underestimation. These findings mean that the addition of head-centric RFs, a simple avatar augmentation method, can lead to meaningful improvements in distance judgments, user experience, and task performance in VR.</a:t>
            </a:r>
          </a:p>
          <a:p>
            <a:pPr algn="l"/>
            <a:endParaRPr lang="en-GB" sz="2800" b="0" i="0" u="none" strike="noStrike" baseline="0" dirty="0">
              <a:solidFill>
                <a:srgbClr val="333333"/>
              </a:solidFill>
              <a:effectLst/>
              <a:latin typeface="HelveticaNeue Regular"/>
            </a:endParaRPr>
          </a:p>
          <a:p>
            <a:pPr algn="l"/>
            <a:r>
              <a:rPr lang="en-GB" sz="2800" b="0" i="0" dirty="0">
                <a:solidFill>
                  <a:srgbClr val="7B7A7A"/>
                </a:solidFill>
                <a:effectLst/>
                <a:latin typeface="proxima-nova"/>
              </a:rPr>
              <a:t>the nervous system can establish any number of “reference frames” in which to track events. During any task with multiple reference frames, the brain selects one to be the “rest-frame”—that is, the reference frame that is “stationary.” For example, when riding in a car on the freeway, you might have three reference frames: the interior of the vehicle, the landscape outside your window, and a passing truck. If you were to awake from a nap and mistake the passing truck for a stationary object, you’d experience a possibly panicky moment of vertigo because it would briefly seem like your car was suddenly rolling slowly backward down the freeway.</a:t>
            </a:r>
            <a:endParaRPr lang="en-GB" sz="1800" b="0" i="0" u="none" strike="noStrike" baseline="0" dirty="0">
              <a:latin typeface="CharisSIL"/>
            </a:endParaRPr>
          </a:p>
        </p:txBody>
      </p:sp>
      <p:sp>
        <p:nvSpPr>
          <p:cNvPr id="4" name="Slide Number Placeholder 3">
            <a:extLst>
              <a:ext uri="{FF2B5EF4-FFF2-40B4-BE49-F238E27FC236}">
                <a16:creationId xmlns:a16="http://schemas.microsoft.com/office/drawing/2014/main" id="{D7AF7DF3-6580-1318-FCFE-DC6DD11D23A8}"/>
              </a:ext>
            </a:extLst>
          </p:cNvPr>
          <p:cNvSpPr>
            <a:spLocks noGrp="1"/>
          </p:cNvSpPr>
          <p:nvPr>
            <p:ph type="sldNum" sz="quarter" idx="5"/>
          </p:nvPr>
        </p:nvSpPr>
        <p:spPr/>
        <p:txBody>
          <a:bodyPr/>
          <a:lstStyle/>
          <a:p>
            <a:fld id="{914C6601-A02B-49B1-8EBA-C21CC919972C}" type="slidenum">
              <a:rPr lang="ca" smtClean="0"/>
              <a:t>9</a:t>
            </a:fld>
            <a:endParaRPr lang="en-US"/>
          </a:p>
        </p:txBody>
      </p:sp>
    </p:spTree>
    <p:extLst>
      <p:ext uri="{BB962C8B-B14F-4D97-AF65-F5344CB8AC3E}">
        <p14:creationId xmlns:p14="http://schemas.microsoft.com/office/powerpoint/2010/main" val="2022100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039" y="2130976"/>
            <a:ext cx="10363924" cy="1470086"/>
          </a:xfrm>
          <a:prstGeom prst="rect">
            <a:avLst/>
          </a:prstGeom>
        </p:spPr>
        <p:txBody>
          <a:bodyPr/>
          <a:lstStyle/>
          <a:p>
            <a:r>
              <a:rPr lang="es-ES"/>
              <a:t>Haga clic para modificar el estilo de título del patrón</a:t>
            </a:r>
            <a:endParaRPr lang="en-GB"/>
          </a:p>
        </p:txBody>
      </p:sp>
      <p:sp>
        <p:nvSpPr>
          <p:cNvPr id="3" name="2 Subtítulo"/>
          <p:cNvSpPr>
            <a:spLocks noGrp="1"/>
          </p:cNvSpPr>
          <p:nvPr>
            <p:ph type="subTitle" idx="1"/>
          </p:nvPr>
        </p:nvSpPr>
        <p:spPr>
          <a:xfrm>
            <a:off x="1828076" y="3886154"/>
            <a:ext cx="8535848" cy="1752295"/>
          </a:xfrm>
          <a:prstGeom prst="rect">
            <a:avLst/>
          </a:prstGeom>
        </p:spPr>
        <p:txBody>
          <a:bodyPr/>
          <a:lstStyle>
            <a:lvl1pPr marL="0" indent="0" algn="ctr">
              <a:buNone/>
              <a:defRPr>
                <a:solidFill>
                  <a:schemeClr val="tx1">
                    <a:tint val="75000"/>
                  </a:schemeClr>
                </a:solidFill>
              </a:defRPr>
            </a:lvl1pPr>
            <a:lvl2pPr marL="414667" indent="0" algn="ctr">
              <a:buNone/>
              <a:defRPr>
                <a:solidFill>
                  <a:schemeClr val="tx1">
                    <a:tint val="75000"/>
                  </a:schemeClr>
                </a:solidFill>
              </a:defRPr>
            </a:lvl2pPr>
            <a:lvl3pPr marL="829334" indent="0" algn="ctr">
              <a:buNone/>
              <a:defRPr>
                <a:solidFill>
                  <a:schemeClr val="tx1">
                    <a:tint val="75000"/>
                  </a:schemeClr>
                </a:solidFill>
              </a:defRPr>
            </a:lvl3pPr>
            <a:lvl4pPr marL="1244000" indent="0" algn="ctr">
              <a:buNone/>
              <a:defRPr>
                <a:solidFill>
                  <a:schemeClr val="tx1">
                    <a:tint val="75000"/>
                  </a:schemeClr>
                </a:solidFill>
              </a:defRPr>
            </a:lvl4pPr>
            <a:lvl5pPr marL="1658668" indent="0" algn="ctr">
              <a:buNone/>
              <a:defRPr>
                <a:solidFill>
                  <a:schemeClr val="tx1">
                    <a:tint val="75000"/>
                  </a:schemeClr>
                </a:solidFill>
              </a:defRPr>
            </a:lvl5pPr>
            <a:lvl6pPr marL="2073335" indent="0" algn="ctr">
              <a:buNone/>
              <a:defRPr>
                <a:solidFill>
                  <a:schemeClr val="tx1">
                    <a:tint val="75000"/>
                  </a:schemeClr>
                </a:solidFill>
              </a:defRPr>
            </a:lvl6pPr>
            <a:lvl7pPr marL="2488001" indent="0" algn="ctr">
              <a:buNone/>
              <a:defRPr>
                <a:solidFill>
                  <a:schemeClr val="tx1">
                    <a:tint val="75000"/>
                  </a:schemeClr>
                </a:solidFill>
              </a:defRPr>
            </a:lvl7pPr>
            <a:lvl8pPr marL="2902668" indent="0" algn="ctr">
              <a:buNone/>
              <a:defRPr>
                <a:solidFill>
                  <a:schemeClr val="tx1">
                    <a:tint val="75000"/>
                  </a:schemeClr>
                </a:solidFill>
              </a:defRPr>
            </a:lvl8pPr>
            <a:lvl9pPr marL="3317335" indent="0" algn="ctr">
              <a:buNone/>
              <a:defRPr>
                <a:solidFill>
                  <a:schemeClr val="tx1">
                    <a:tint val="75000"/>
                  </a:schemeClr>
                </a:solidFill>
              </a:defRPr>
            </a:lvl9pPr>
          </a:lstStyle>
          <a:p>
            <a:r>
              <a:rPr lang="es-ES"/>
              <a:t>Haga clic para modificar el estilo de subtítulo del patrón</a:t>
            </a:r>
            <a:endParaRPr lang="en-GB"/>
          </a:p>
        </p:txBody>
      </p:sp>
      <p:sp>
        <p:nvSpPr>
          <p:cNvPr id="4" name="3 Marcador de fecha">
            <a:extLst>
              <a:ext uri="{FF2B5EF4-FFF2-40B4-BE49-F238E27FC236}">
                <a16:creationId xmlns:a16="http://schemas.microsoft.com/office/drawing/2014/main" id="{05CC4326-A36E-4AB8-B739-8D0F71D79072}"/>
              </a:ext>
            </a:extLst>
          </p:cNvPr>
          <p:cNvSpPr>
            <a:spLocks noGrp="1"/>
          </p:cNvSpPr>
          <p:nvPr>
            <p:ph type="dt" sz="half" idx="10"/>
          </p:nvPr>
        </p:nvSpPr>
        <p:spPr>
          <a:xfrm>
            <a:off x="609600" y="6356350"/>
            <a:ext cx="2846388"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fld id="{C040F8FD-CE5E-4290-8F3D-AC21DA5A54B2}" type="datetimeFigureOut">
              <a:rPr lang="en-GB"/>
              <a:pPr>
                <a:defRPr/>
              </a:pPr>
              <a:t>16/12/2024</a:t>
            </a:fld>
            <a:endParaRPr lang="en-GB"/>
          </a:p>
        </p:txBody>
      </p:sp>
      <p:sp>
        <p:nvSpPr>
          <p:cNvPr id="5" name="4 Marcador de pie de página">
            <a:extLst>
              <a:ext uri="{FF2B5EF4-FFF2-40B4-BE49-F238E27FC236}">
                <a16:creationId xmlns:a16="http://schemas.microsoft.com/office/drawing/2014/main" id="{181F465E-1F64-4508-9134-F4356243BC55}"/>
              </a:ext>
            </a:extLst>
          </p:cNvPr>
          <p:cNvSpPr>
            <a:spLocks noGrp="1"/>
          </p:cNvSpPr>
          <p:nvPr>
            <p:ph type="ftr" sz="quarter" idx="11"/>
          </p:nvPr>
        </p:nvSpPr>
        <p:spPr>
          <a:xfrm>
            <a:off x="4164013" y="6356350"/>
            <a:ext cx="3863975"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endParaRPr lang="en-GB"/>
          </a:p>
        </p:txBody>
      </p:sp>
      <p:sp>
        <p:nvSpPr>
          <p:cNvPr id="6" name="5 Marcador de número de diapositiva">
            <a:extLst>
              <a:ext uri="{FF2B5EF4-FFF2-40B4-BE49-F238E27FC236}">
                <a16:creationId xmlns:a16="http://schemas.microsoft.com/office/drawing/2014/main" id="{15CEB94C-E291-4E4A-9803-1ED2F87F767F}"/>
              </a:ext>
            </a:extLst>
          </p:cNvPr>
          <p:cNvSpPr>
            <a:spLocks noGrp="1"/>
          </p:cNvSpPr>
          <p:nvPr>
            <p:ph type="sldNum" sz="quarter" idx="12"/>
          </p:nvPr>
        </p:nvSpPr>
        <p:spPr>
          <a:xfrm>
            <a:off x="8736013" y="6356350"/>
            <a:ext cx="2846387"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C4859DD-C0F4-4910-B40B-B8C1087836D8}" type="slidenum">
              <a:rPr lang="en-GB" altLang="en-US"/>
              <a:pPr/>
              <a:t>‹#›</a:t>
            </a:fld>
            <a:endParaRPr lang="en-GB" altLang="en-US"/>
          </a:p>
        </p:txBody>
      </p:sp>
    </p:spTree>
    <p:extLst>
      <p:ext uri="{BB962C8B-B14F-4D97-AF65-F5344CB8AC3E}">
        <p14:creationId xmlns:p14="http://schemas.microsoft.com/office/powerpoint/2010/main" val="2424872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963" y="275013"/>
            <a:ext cx="10972076" cy="1143240"/>
          </a:xfrm>
          <a:prstGeom prst="rect">
            <a:avLst/>
          </a:prstGeom>
        </p:spPr>
        <p:txBody>
          <a:bodyPr/>
          <a:lstStyle/>
          <a:p>
            <a:r>
              <a:rPr lang="es-ES"/>
              <a:t>Haga clic para modificar el estilo de título del patrón</a:t>
            </a:r>
            <a:endParaRPr lang="en-GB"/>
          </a:p>
        </p:txBody>
      </p:sp>
      <p:sp>
        <p:nvSpPr>
          <p:cNvPr id="3" name="2 Marcador de texto vertical"/>
          <p:cNvSpPr>
            <a:spLocks noGrp="1"/>
          </p:cNvSpPr>
          <p:nvPr>
            <p:ph type="body" orient="vert" idx="1"/>
          </p:nvPr>
        </p:nvSpPr>
        <p:spPr>
          <a:xfrm>
            <a:off x="609963" y="1599673"/>
            <a:ext cx="10972076" cy="4526884"/>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3 Marcador de fecha">
            <a:extLst>
              <a:ext uri="{FF2B5EF4-FFF2-40B4-BE49-F238E27FC236}">
                <a16:creationId xmlns:a16="http://schemas.microsoft.com/office/drawing/2014/main" id="{CE051775-356B-4CEE-83E2-C419E2C00F53}"/>
              </a:ext>
            </a:extLst>
          </p:cNvPr>
          <p:cNvSpPr>
            <a:spLocks noGrp="1"/>
          </p:cNvSpPr>
          <p:nvPr>
            <p:ph type="dt" sz="half" idx="10"/>
          </p:nvPr>
        </p:nvSpPr>
        <p:spPr>
          <a:xfrm>
            <a:off x="609600" y="6356350"/>
            <a:ext cx="2846388"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fld id="{3AD0E643-A331-47C0-BB1B-F9E18EDC5000}" type="datetimeFigureOut">
              <a:rPr lang="en-GB"/>
              <a:pPr>
                <a:defRPr/>
              </a:pPr>
              <a:t>16/12/2024</a:t>
            </a:fld>
            <a:endParaRPr lang="en-GB"/>
          </a:p>
        </p:txBody>
      </p:sp>
      <p:sp>
        <p:nvSpPr>
          <p:cNvPr id="5" name="4 Marcador de pie de página">
            <a:extLst>
              <a:ext uri="{FF2B5EF4-FFF2-40B4-BE49-F238E27FC236}">
                <a16:creationId xmlns:a16="http://schemas.microsoft.com/office/drawing/2014/main" id="{E8E61D20-2897-4C68-8A88-AE6A7F9AEF7A}"/>
              </a:ext>
            </a:extLst>
          </p:cNvPr>
          <p:cNvSpPr>
            <a:spLocks noGrp="1"/>
          </p:cNvSpPr>
          <p:nvPr>
            <p:ph type="ftr" sz="quarter" idx="11"/>
          </p:nvPr>
        </p:nvSpPr>
        <p:spPr>
          <a:xfrm>
            <a:off x="4164013" y="6356350"/>
            <a:ext cx="3863975"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endParaRPr lang="en-GB"/>
          </a:p>
        </p:txBody>
      </p:sp>
      <p:sp>
        <p:nvSpPr>
          <p:cNvPr id="6" name="5 Marcador de número de diapositiva">
            <a:extLst>
              <a:ext uri="{FF2B5EF4-FFF2-40B4-BE49-F238E27FC236}">
                <a16:creationId xmlns:a16="http://schemas.microsoft.com/office/drawing/2014/main" id="{2766F329-C5F4-4D3A-A097-D394B0730ADA}"/>
              </a:ext>
            </a:extLst>
          </p:cNvPr>
          <p:cNvSpPr>
            <a:spLocks noGrp="1"/>
          </p:cNvSpPr>
          <p:nvPr>
            <p:ph type="sldNum" sz="quarter" idx="12"/>
          </p:nvPr>
        </p:nvSpPr>
        <p:spPr>
          <a:xfrm>
            <a:off x="8736013" y="6356350"/>
            <a:ext cx="2846387"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D67C8AD-2284-4B7D-8E08-34F2E16AB7FA}" type="slidenum">
              <a:rPr lang="en-GB" altLang="en-US"/>
              <a:pPr/>
              <a:t>‹#›</a:t>
            </a:fld>
            <a:endParaRPr lang="en-GB" altLang="en-US"/>
          </a:p>
        </p:txBody>
      </p:sp>
    </p:spTree>
    <p:extLst>
      <p:ext uri="{BB962C8B-B14F-4D97-AF65-F5344CB8AC3E}">
        <p14:creationId xmlns:p14="http://schemas.microsoft.com/office/powerpoint/2010/main" val="644248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925" y="275013"/>
            <a:ext cx="2742115" cy="5851545"/>
          </a:xfrm>
          <a:prstGeom prst="rect">
            <a:avLst/>
          </a:prstGeom>
        </p:spPr>
        <p:txBody>
          <a:bodyPr vert="eaVert"/>
          <a:lstStyle/>
          <a:p>
            <a:r>
              <a:rPr lang="es-ES"/>
              <a:t>Haga clic para modificar el estilo de título del patrón</a:t>
            </a:r>
            <a:endParaRPr lang="en-GB"/>
          </a:p>
        </p:txBody>
      </p:sp>
      <p:sp>
        <p:nvSpPr>
          <p:cNvPr id="3" name="2 Marcador de texto vertical"/>
          <p:cNvSpPr>
            <a:spLocks noGrp="1"/>
          </p:cNvSpPr>
          <p:nvPr>
            <p:ph type="body" orient="vert" idx="1"/>
          </p:nvPr>
        </p:nvSpPr>
        <p:spPr>
          <a:xfrm>
            <a:off x="609962" y="275013"/>
            <a:ext cx="8056204" cy="585154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3 Marcador de fecha">
            <a:extLst>
              <a:ext uri="{FF2B5EF4-FFF2-40B4-BE49-F238E27FC236}">
                <a16:creationId xmlns:a16="http://schemas.microsoft.com/office/drawing/2014/main" id="{D95F392D-C15E-4D57-9A1F-BB74E3046D9D}"/>
              </a:ext>
            </a:extLst>
          </p:cNvPr>
          <p:cNvSpPr>
            <a:spLocks noGrp="1"/>
          </p:cNvSpPr>
          <p:nvPr>
            <p:ph type="dt" sz="half" idx="10"/>
          </p:nvPr>
        </p:nvSpPr>
        <p:spPr>
          <a:xfrm>
            <a:off x="609600" y="6356350"/>
            <a:ext cx="2846388"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fld id="{04B3DD68-3874-4863-810F-05C225C41183}" type="datetimeFigureOut">
              <a:rPr lang="en-GB"/>
              <a:pPr>
                <a:defRPr/>
              </a:pPr>
              <a:t>16/12/2024</a:t>
            </a:fld>
            <a:endParaRPr lang="en-GB"/>
          </a:p>
        </p:txBody>
      </p:sp>
      <p:sp>
        <p:nvSpPr>
          <p:cNvPr id="5" name="4 Marcador de pie de página">
            <a:extLst>
              <a:ext uri="{FF2B5EF4-FFF2-40B4-BE49-F238E27FC236}">
                <a16:creationId xmlns:a16="http://schemas.microsoft.com/office/drawing/2014/main" id="{DFF5DC8F-A330-485F-BF7B-144AC3FF02E4}"/>
              </a:ext>
            </a:extLst>
          </p:cNvPr>
          <p:cNvSpPr>
            <a:spLocks noGrp="1"/>
          </p:cNvSpPr>
          <p:nvPr>
            <p:ph type="ftr" sz="quarter" idx="11"/>
          </p:nvPr>
        </p:nvSpPr>
        <p:spPr>
          <a:xfrm>
            <a:off x="4164013" y="6356350"/>
            <a:ext cx="3863975"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endParaRPr lang="en-GB"/>
          </a:p>
        </p:txBody>
      </p:sp>
      <p:sp>
        <p:nvSpPr>
          <p:cNvPr id="6" name="5 Marcador de número de diapositiva">
            <a:extLst>
              <a:ext uri="{FF2B5EF4-FFF2-40B4-BE49-F238E27FC236}">
                <a16:creationId xmlns:a16="http://schemas.microsoft.com/office/drawing/2014/main" id="{B135D30D-8CEC-4A23-885A-45AE369CE2F5}"/>
              </a:ext>
            </a:extLst>
          </p:cNvPr>
          <p:cNvSpPr>
            <a:spLocks noGrp="1"/>
          </p:cNvSpPr>
          <p:nvPr>
            <p:ph type="sldNum" sz="quarter" idx="12"/>
          </p:nvPr>
        </p:nvSpPr>
        <p:spPr>
          <a:xfrm>
            <a:off x="8736013" y="6356350"/>
            <a:ext cx="2846387"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D74BFBDB-3D2D-48AA-BB6C-76E8E6BE53B0}" type="slidenum">
              <a:rPr lang="en-GB" altLang="en-US"/>
              <a:pPr/>
              <a:t>‹#›</a:t>
            </a:fld>
            <a:endParaRPr lang="en-GB" altLang="en-US"/>
          </a:p>
        </p:txBody>
      </p:sp>
    </p:spTree>
    <p:extLst>
      <p:ext uri="{BB962C8B-B14F-4D97-AF65-F5344CB8AC3E}">
        <p14:creationId xmlns:p14="http://schemas.microsoft.com/office/powerpoint/2010/main" val="631826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7"/>
            <a:ext cx="10363200" cy="1470025"/>
          </a:xfrm>
          <a:prstGeom prst="rect">
            <a:avLst/>
          </a:prstGeom>
        </p:spPr>
        <p:txBody>
          <a:bodyPr/>
          <a:lstStyle/>
          <a:p>
            <a:r>
              <a:rPr lang="es-ES"/>
              <a:t>Haga clic para modificar el estilo de título del patrón</a:t>
            </a:r>
            <a:endParaRPr lang="en-GB"/>
          </a:p>
        </p:txBody>
      </p:sp>
      <p:sp>
        <p:nvSpPr>
          <p:cNvPr id="3" name="2 Subtítulo"/>
          <p:cNvSpPr>
            <a:spLocks noGrp="1"/>
          </p:cNvSpPr>
          <p:nvPr>
            <p:ph type="subTitle" idx="1"/>
          </p:nvPr>
        </p:nvSpPr>
        <p:spPr>
          <a:xfrm>
            <a:off x="1828800" y="3886202"/>
            <a:ext cx="8534400" cy="1752600"/>
          </a:xfrm>
          <a:prstGeom prst="rect">
            <a:avLst/>
          </a:prstGeom>
        </p:spPr>
        <p:txBody>
          <a:bodyPr/>
          <a:lstStyle>
            <a:lvl1pPr marL="0" indent="0" algn="ctr">
              <a:buNone/>
              <a:defRPr>
                <a:solidFill>
                  <a:schemeClr val="tx1">
                    <a:tint val="75000"/>
                  </a:schemeClr>
                </a:solidFill>
              </a:defRPr>
            </a:lvl1pPr>
            <a:lvl2pPr marL="473010" indent="0" algn="ctr">
              <a:buNone/>
              <a:defRPr>
                <a:solidFill>
                  <a:schemeClr val="tx1">
                    <a:tint val="75000"/>
                  </a:schemeClr>
                </a:solidFill>
              </a:defRPr>
            </a:lvl2pPr>
            <a:lvl3pPr marL="946021" indent="0" algn="ctr">
              <a:buNone/>
              <a:defRPr>
                <a:solidFill>
                  <a:schemeClr val="tx1">
                    <a:tint val="75000"/>
                  </a:schemeClr>
                </a:solidFill>
              </a:defRPr>
            </a:lvl3pPr>
            <a:lvl4pPr marL="1419031" indent="0" algn="ctr">
              <a:buNone/>
              <a:defRPr>
                <a:solidFill>
                  <a:schemeClr val="tx1">
                    <a:tint val="75000"/>
                  </a:schemeClr>
                </a:solidFill>
              </a:defRPr>
            </a:lvl4pPr>
            <a:lvl5pPr marL="1892043" indent="0" algn="ctr">
              <a:buNone/>
              <a:defRPr>
                <a:solidFill>
                  <a:schemeClr val="tx1">
                    <a:tint val="75000"/>
                  </a:schemeClr>
                </a:solidFill>
              </a:defRPr>
            </a:lvl5pPr>
            <a:lvl6pPr marL="2365052" indent="0" algn="ctr">
              <a:buNone/>
              <a:defRPr>
                <a:solidFill>
                  <a:schemeClr val="tx1">
                    <a:tint val="75000"/>
                  </a:schemeClr>
                </a:solidFill>
              </a:defRPr>
            </a:lvl6pPr>
            <a:lvl7pPr marL="2838063" indent="0" algn="ctr">
              <a:buNone/>
              <a:defRPr>
                <a:solidFill>
                  <a:schemeClr val="tx1">
                    <a:tint val="75000"/>
                  </a:schemeClr>
                </a:solidFill>
              </a:defRPr>
            </a:lvl7pPr>
            <a:lvl8pPr marL="3311073" indent="0" algn="ctr">
              <a:buNone/>
              <a:defRPr>
                <a:solidFill>
                  <a:schemeClr val="tx1">
                    <a:tint val="75000"/>
                  </a:schemeClr>
                </a:solidFill>
              </a:defRPr>
            </a:lvl8pPr>
            <a:lvl9pPr marL="3784084" indent="0" algn="ctr">
              <a:buNone/>
              <a:defRPr>
                <a:solidFill>
                  <a:schemeClr val="tx1">
                    <a:tint val="75000"/>
                  </a:schemeClr>
                </a:solidFill>
              </a:defRPr>
            </a:lvl9pPr>
          </a:lstStyle>
          <a:p>
            <a:r>
              <a:rPr lang="es-ES"/>
              <a:t>Haga clic para modificar el estilo de subtítulo del patrón</a:t>
            </a:r>
            <a:endParaRPr lang="en-GB"/>
          </a:p>
        </p:txBody>
      </p:sp>
      <p:sp>
        <p:nvSpPr>
          <p:cNvPr id="4" name="3 Marcador de fecha">
            <a:extLst>
              <a:ext uri="{FF2B5EF4-FFF2-40B4-BE49-F238E27FC236}">
                <a16:creationId xmlns:a16="http://schemas.microsoft.com/office/drawing/2014/main" id="{19538A85-330A-4310-BA8A-8E90878DA52C}"/>
              </a:ext>
            </a:extLst>
          </p:cNvPr>
          <p:cNvSpPr>
            <a:spLocks noGrp="1"/>
          </p:cNvSpPr>
          <p:nvPr>
            <p:ph type="dt" sz="half" idx="10"/>
          </p:nvPr>
        </p:nvSpPr>
        <p:spPr>
          <a:xfrm>
            <a:off x="609600" y="6356350"/>
            <a:ext cx="2844800"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fld id="{1E6A432C-C6F9-43F6-B12A-732E0E950C5E}" type="datetimeFigureOut">
              <a:rPr lang="en-GB"/>
              <a:pPr>
                <a:defRPr/>
              </a:pPr>
              <a:t>16/12/2024</a:t>
            </a:fld>
            <a:endParaRPr lang="en-GB"/>
          </a:p>
        </p:txBody>
      </p:sp>
      <p:sp>
        <p:nvSpPr>
          <p:cNvPr id="5" name="4 Marcador de pie de página">
            <a:extLst>
              <a:ext uri="{FF2B5EF4-FFF2-40B4-BE49-F238E27FC236}">
                <a16:creationId xmlns:a16="http://schemas.microsoft.com/office/drawing/2014/main" id="{5AA87300-247B-4D6F-9686-A0AA41DB80D4}"/>
              </a:ext>
            </a:extLst>
          </p:cNvPr>
          <p:cNvSpPr>
            <a:spLocks noGrp="1"/>
          </p:cNvSpPr>
          <p:nvPr>
            <p:ph type="ftr" sz="quarter" idx="11"/>
          </p:nvPr>
        </p:nvSpPr>
        <p:spPr>
          <a:xfrm>
            <a:off x="4165600" y="6356350"/>
            <a:ext cx="3860800"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endParaRPr lang="en-GB"/>
          </a:p>
        </p:txBody>
      </p:sp>
      <p:sp>
        <p:nvSpPr>
          <p:cNvPr id="6" name="5 Marcador de número de diapositiva">
            <a:extLst>
              <a:ext uri="{FF2B5EF4-FFF2-40B4-BE49-F238E27FC236}">
                <a16:creationId xmlns:a16="http://schemas.microsoft.com/office/drawing/2014/main" id="{DC95B73E-90E5-43DF-AE8F-FF86129DDFD8}"/>
              </a:ext>
            </a:extLst>
          </p:cNvPr>
          <p:cNvSpPr>
            <a:spLocks noGrp="1"/>
          </p:cNvSpPr>
          <p:nvPr>
            <p:ph type="sldNum" sz="quarter" idx="12"/>
          </p:nvPr>
        </p:nvSpPr>
        <p:spPr>
          <a:xfrm>
            <a:off x="12909550" y="5387975"/>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1C8FED8-E942-46B4-A143-179809EE9EFF}" type="slidenum">
              <a:rPr lang="en-GB" altLang="en-US"/>
              <a:pPr/>
              <a:t>‹#›</a:t>
            </a:fld>
            <a:endParaRPr lang="en-GB" altLang="en-US"/>
          </a:p>
        </p:txBody>
      </p:sp>
    </p:spTree>
    <p:extLst>
      <p:ext uri="{BB962C8B-B14F-4D97-AF65-F5344CB8AC3E}">
        <p14:creationId xmlns:p14="http://schemas.microsoft.com/office/powerpoint/2010/main" val="3276312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1 Título"/>
          <p:cNvSpPr>
            <a:spLocks noGrp="1"/>
          </p:cNvSpPr>
          <p:nvPr>
            <p:ph type="title"/>
          </p:nvPr>
        </p:nvSpPr>
        <p:spPr>
          <a:xfrm>
            <a:off x="818109" y="172108"/>
            <a:ext cx="7954592" cy="575197"/>
          </a:xfrm>
          <a:prstGeom prst="rect">
            <a:avLst/>
          </a:prstGeom>
        </p:spPr>
        <p:txBody>
          <a:bodyPr lIns="0"/>
          <a:lstStyle>
            <a:lvl1pPr algn="l">
              <a:defRPr sz="2177">
                <a:solidFill>
                  <a:srgbClr val="464646"/>
                </a:solidFill>
              </a:defRPr>
            </a:lvl1pPr>
          </a:lstStyle>
          <a:p>
            <a:r>
              <a:rPr lang="es-ES"/>
              <a:t>Haga clic para modificar el estilo de título del patrón</a:t>
            </a:r>
            <a:endParaRPr lang="en-GB"/>
          </a:p>
        </p:txBody>
      </p:sp>
      <p:sp>
        <p:nvSpPr>
          <p:cNvPr id="3" name="5 Marcador de número de diapositiva">
            <a:extLst>
              <a:ext uri="{FF2B5EF4-FFF2-40B4-BE49-F238E27FC236}">
                <a16:creationId xmlns:a16="http://schemas.microsoft.com/office/drawing/2014/main" id="{3DE2C7F9-ED26-4CAF-83CA-2D67082E5657}"/>
              </a:ext>
            </a:extLst>
          </p:cNvPr>
          <p:cNvSpPr>
            <a:spLocks noGrp="1"/>
          </p:cNvSpPr>
          <p:nvPr>
            <p:ph type="sldNum" sz="quarter" idx="10"/>
          </p:nvPr>
        </p:nvSpPr>
        <p:spPr>
          <a:xfrm>
            <a:off x="12909550" y="5387975"/>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0A0D67F-7C66-4221-844A-39913C6DE836}" type="slidenum">
              <a:rPr lang="en-GB" altLang="en-US"/>
              <a:pPr/>
              <a:t>‹#›</a:t>
            </a:fld>
            <a:endParaRPr lang="en-GB" altLang="en-US"/>
          </a:p>
        </p:txBody>
      </p:sp>
    </p:spTree>
    <p:extLst>
      <p:ext uri="{BB962C8B-B14F-4D97-AF65-F5344CB8AC3E}">
        <p14:creationId xmlns:p14="http://schemas.microsoft.com/office/powerpoint/2010/main" val="2180975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2"/>
            <a:ext cx="10363200" cy="1362075"/>
          </a:xfrm>
          <a:prstGeom prst="rect">
            <a:avLst/>
          </a:prstGeom>
        </p:spPr>
        <p:txBody>
          <a:bodyPr anchor="t"/>
          <a:lstStyle>
            <a:lvl1pPr algn="l">
              <a:defRPr sz="4172" b="1" cap="all"/>
            </a:lvl1pPr>
          </a:lstStyle>
          <a:p>
            <a:r>
              <a:rPr lang="es-ES"/>
              <a:t>Haga clic para modificar el estilo de título del patrón</a:t>
            </a:r>
            <a:endParaRPr lang="en-GB"/>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86">
                <a:solidFill>
                  <a:schemeClr val="tx1">
                    <a:tint val="75000"/>
                  </a:schemeClr>
                </a:solidFill>
              </a:defRPr>
            </a:lvl1pPr>
            <a:lvl2pPr marL="473010" indent="0">
              <a:buNone/>
              <a:defRPr sz="1905">
                <a:solidFill>
                  <a:schemeClr val="tx1">
                    <a:tint val="75000"/>
                  </a:schemeClr>
                </a:solidFill>
              </a:defRPr>
            </a:lvl2pPr>
            <a:lvl3pPr marL="946021" indent="0">
              <a:buNone/>
              <a:defRPr sz="1633">
                <a:solidFill>
                  <a:schemeClr val="tx1">
                    <a:tint val="75000"/>
                  </a:schemeClr>
                </a:solidFill>
              </a:defRPr>
            </a:lvl3pPr>
            <a:lvl4pPr marL="1419031" indent="0">
              <a:buNone/>
              <a:defRPr sz="1451">
                <a:solidFill>
                  <a:schemeClr val="tx1">
                    <a:tint val="75000"/>
                  </a:schemeClr>
                </a:solidFill>
              </a:defRPr>
            </a:lvl4pPr>
            <a:lvl5pPr marL="1892043" indent="0">
              <a:buNone/>
              <a:defRPr sz="1451">
                <a:solidFill>
                  <a:schemeClr val="tx1">
                    <a:tint val="75000"/>
                  </a:schemeClr>
                </a:solidFill>
              </a:defRPr>
            </a:lvl5pPr>
            <a:lvl6pPr marL="2365052" indent="0">
              <a:buNone/>
              <a:defRPr sz="1451">
                <a:solidFill>
                  <a:schemeClr val="tx1">
                    <a:tint val="75000"/>
                  </a:schemeClr>
                </a:solidFill>
              </a:defRPr>
            </a:lvl6pPr>
            <a:lvl7pPr marL="2838063" indent="0">
              <a:buNone/>
              <a:defRPr sz="1451">
                <a:solidFill>
                  <a:schemeClr val="tx1">
                    <a:tint val="75000"/>
                  </a:schemeClr>
                </a:solidFill>
              </a:defRPr>
            </a:lvl7pPr>
            <a:lvl8pPr marL="3311073" indent="0">
              <a:buNone/>
              <a:defRPr sz="1451">
                <a:solidFill>
                  <a:schemeClr val="tx1">
                    <a:tint val="75000"/>
                  </a:schemeClr>
                </a:solidFill>
              </a:defRPr>
            </a:lvl8pPr>
            <a:lvl9pPr marL="3784084" indent="0">
              <a:buNone/>
              <a:defRPr sz="1451">
                <a:solidFill>
                  <a:schemeClr val="tx1">
                    <a:tint val="75000"/>
                  </a:schemeClr>
                </a:solidFill>
              </a:defRPr>
            </a:lvl9pPr>
          </a:lstStyle>
          <a:p>
            <a:pPr lvl="0"/>
            <a:r>
              <a:rPr lang="es-ES"/>
              <a:t>Haga clic para modificar el estilo de texto del patrón</a:t>
            </a:r>
          </a:p>
        </p:txBody>
      </p:sp>
    </p:spTree>
    <p:extLst>
      <p:ext uri="{BB962C8B-B14F-4D97-AF65-F5344CB8AC3E}">
        <p14:creationId xmlns:p14="http://schemas.microsoft.com/office/powerpoint/2010/main" val="791734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9"/>
            <a:ext cx="10972800" cy="1143000"/>
          </a:xfrm>
          <a:prstGeom prst="rect">
            <a:avLst/>
          </a:prstGeom>
        </p:spPr>
        <p:txBody>
          <a:bodyPr/>
          <a:lstStyle/>
          <a:p>
            <a:r>
              <a:rPr lang="es-ES"/>
              <a:t>Haga clic para modificar el estilo de título del patrón</a:t>
            </a:r>
            <a:endParaRPr lang="en-GB"/>
          </a:p>
        </p:txBody>
      </p:sp>
      <p:sp>
        <p:nvSpPr>
          <p:cNvPr id="3" name="2 Marcador de contenido"/>
          <p:cNvSpPr>
            <a:spLocks noGrp="1"/>
          </p:cNvSpPr>
          <p:nvPr>
            <p:ph sz="half" idx="1"/>
          </p:nvPr>
        </p:nvSpPr>
        <p:spPr>
          <a:xfrm>
            <a:off x="713318" y="1763713"/>
            <a:ext cx="6314016" cy="4991100"/>
          </a:xfrm>
          <a:prstGeom prst="rect">
            <a:avLst/>
          </a:prstGeom>
        </p:spPr>
        <p:txBody>
          <a:bodyPr/>
          <a:lstStyle>
            <a:lvl1pPr>
              <a:defRPr sz="2901"/>
            </a:lvl1pPr>
            <a:lvl2pPr>
              <a:defRPr sz="2449"/>
            </a:lvl2pPr>
            <a:lvl3pPr>
              <a:defRPr sz="2086"/>
            </a:lvl3pPr>
            <a:lvl4pPr>
              <a:defRPr sz="1905"/>
            </a:lvl4pPr>
            <a:lvl5pPr>
              <a:defRPr sz="1905"/>
            </a:lvl5pPr>
            <a:lvl6pPr>
              <a:defRPr sz="1905"/>
            </a:lvl6pPr>
            <a:lvl7pPr>
              <a:defRPr sz="1905"/>
            </a:lvl7pPr>
            <a:lvl8pPr>
              <a:defRPr sz="1905"/>
            </a:lvl8pPr>
            <a:lvl9pPr>
              <a:defRPr sz="1905"/>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3 Marcador de contenido"/>
          <p:cNvSpPr>
            <a:spLocks noGrp="1"/>
          </p:cNvSpPr>
          <p:nvPr>
            <p:ph sz="half" idx="2"/>
          </p:nvPr>
        </p:nvSpPr>
        <p:spPr>
          <a:xfrm>
            <a:off x="7230536" y="1763713"/>
            <a:ext cx="6314017" cy="4991100"/>
          </a:xfrm>
          <a:prstGeom prst="rect">
            <a:avLst/>
          </a:prstGeom>
        </p:spPr>
        <p:txBody>
          <a:bodyPr/>
          <a:lstStyle>
            <a:lvl1pPr>
              <a:defRPr sz="2901"/>
            </a:lvl1pPr>
            <a:lvl2pPr>
              <a:defRPr sz="2449"/>
            </a:lvl2pPr>
            <a:lvl3pPr>
              <a:defRPr sz="2086"/>
            </a:lvl3pPr>
            <a:lvl4pPr>
              <a:defRPr sz="1905"/>
            </a:lvl4pPr>
            <a:lvl5pPr>
              <a:defRPr sz="1905"/>
            </a:lvl5pPr>
            <a:lvl6pPr>
              <a:defRPr sz="1905"/>
            </a:lvl6pPr>
            <a:lvl7pPr>
              <a:defRPr sz="1905"/>
            </a:lvl7pPr>
            <a:lvl8pPr>
              <a:defRPr sz="1905"/>
            </a:lvl8pPr>
            <a:lvl9pPr>
              <a:defRPr sz="1905"/>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4 Marcador de fecha">
            <a:extLst>
              <a:ext uri="{FF2B5EF4-FFF2-40B4-BE49-F238E27FC236}">
                <a16:creationId xmlns:a16="http://schemas.microsoft.com/office/drawing/2014/main" id="{3B045E51-48B0-43F4-BD3D-CE86FB0195D0}"/>
              </a:ext>
            </a:extLst>
          </p:cNvPr>
          <p:cNvSpPr>
            <a:spLocks noGrp="1"/>
          </p:cNvSpPr>
          <p:nvPr>
            <p:ph type="dt" sz="half" idx="10"/>
          </p:nvPr>
        </p:nvSpPr>
        <p:spPr>
          <a:xfrm>
            <a:off x="609600" y="6356350"/>
            <a:ext cx="2844800"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fld id="{FCDD3205-AF34-40D4-A3C3-277806C13E5F}" type="datetimeFigureOut">
              <a:rPr lang="en-GB"/>
              <a:pPr>
                <a:defRPr/>
              </a:pPr>
              <a:t>16/12/2024</a:t>
            </a:fld>
            <a:endParaRPr lang="en-GB"/>
          </a:p>
        </p:txBody>
      </p:sp>
      <p:sp>
        <p:nvSpPr>
          <p:cNvPr id="6" name="5 Marcador de pie de página">
            <a:extLst>
              <a:ext uri="{FF2B5EF4-FFF2-40B4-BE49-F238E27FC236}">
                <a16:creationId xmlns:a16="http://schemas.microsoft.com/office/drawing/2014/main" id="{B0521D0F-3B92-404B-B412-E3BFC7A5C25C}"/>
              </a:ext>
            </a:extLst>
          </p:cNvPr>
          <p:cNvSpPr>
            <a:spLocks noGrp="1"/>
          </p:cNvSpPr>
          <p:nvPr>
            <p:ph type="ftr" sz="quarter" idx="11"/>
          </p:nvPr>
        </p:nvSpPr>
        <p:spPr>
          <a:xfrm>
            <a:off x="4165600" y="6356350"/>
            <a:ext cx="3860800"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endParaRPr lang="en-GB"/>
          </a:p>
        </p:txBody>
      </p:sp>
      <p:sp>
        <p:nvSpPr>
          <p:cNvPr id="7" name="6 Marcador de número de diapositiva">
            <a:extLst>
              <a:ext uri="{FF2B5EF4-FFF2-40B4-BE49-F238E27FC236}">
                <a16:creationId xmlns:a16="http://schemas.microsoft.com/office/drawing/2014/main" id="{3DAD0F52-D8A4-468C-8032-C7A724ECE290}"/>
              </a:ext>
            </a:extLst>
          </p:cNvPr>
          <p:cNvSpPr>
            <a:spLocks noGrp="1"/>
          </p:cNvSpPr>
          <p:nvPr>
            <p:ph type="sldNum" sz="quarter" idx="12"/>
          </p:nvPr>
        </p:nvSpPr>
        <p:spPr>
          <a:xfrm>
            <a:off x="12909550" y="5387975"/>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0DDF221-28C9-45CD-9565-13A805C8899B}" type="slidenum">
              <a:rPr lang="en-GB" altLang="en-US"/>
              <a:pPr/>
              <a:t>‹#›</a:t>
            </a:fld>
            <a:endParaRPr lang="en-GB" altLang="en-US"/>
          </a:p>
        </p:txBody>
      </p:sp>
    </p:spTree>
    <p:extLst>
      <p:ext uri="{BB962C8B-B14F-4D97-AF65-F5344CB8AC3E}">
        <p14:creationId xmlns:p14="http://schemas.microsoft.com/office/powerpoint/2010/main" val="458817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9"/>
            <a:ext cx="10972800" cy="1143000"/>
          </a:xfrm>
          <a:prstGeom prst="rect">
            <a:avLst/>
          </a:prstGeom>
        </p:spPr>
        <p:txBody>
          <a:bodyPr/>
          <a:lstStyle>
            <a:lvl1pPr>
              <a:defRPr/>
            </a:lvl1pPr>
          </a:lstStyle>
          <a:p>
            <a:r>
              <a:rPr lang="es-ES"/>
              <a:t>Haga clic para modificar el estilo de título del patrón</a:t>
            </a:r>
            <a:endParaRPr lang="en-GB"/>
          </a:p>
        </p:txBody>
      </p:sp>
      <p:sp>
        <p:nvSpPr>
          <p:cNvPr id="3" name="2 Marcador de texto"/>
          <p:cNvSpPr>
            <a:spLocks noGrp="1"/>
          </p:cNvSpPr>
          <p:nvPr>
            <p:ph type="body" idx="1"/>
          </p:nvPr>
        </p:nvSpPr>
        <p:spPr>
          <a:xfrm>
            <a:off x="609602" y="1535113"/>
            <a:ext cx="5386917" cy="639762"/>
          </a:xfrm>
          <a:prstGeom prst="rect">
            <a:avLst/>
          </a:prstGeom>
        </p:spPr>
        <p:txBody>
          <a:bodyPr anchor="b"/>
          <a:lstStyle>
            <a:lvl1pPr marL="0" indent="0">
              <a:buNone/>
              <a:defRPr sz="2449" b="1"/>
            </a:lvl1pPr>
            <a:lvl2pPr marL="473010" indent="0">
              <a:buNone/>
              <a:defRPr sz="2086" b="1"/>
            </a:lvl2pPr>
            <a:lvl3pPr marL="946021" indent="0">
              <a:buNone/>
              <a:defRPr sz="1905" b="1"/>
            </a:lvl3pPr>
            <a:lvl4pPr marL="1419031" indent="0">
              <a:buNone/>
              <a:defRPr sz="1633" b="1"/>
            </a:lvl4pPr>
            <a:lvl5pPr marL="1892043" indent="0">
              <a:buNone/>
              <a:defRPr sz="1633" b="1"/>
            </a:lvl5pPr>
            <a:lvl6pPr marL="2365052" indent="0">
              <a:buNone/>
              <a:defRPr sz="1633" b="1"/>
            </a:lvl6pPr>
            <a:lvl7pPr marL="2838063" indent="0">
              <a:buNone/>
              <a:defRPr sz="1633" b="1"/>
            </a:lvl7pPr>
            <a:lvl8pPr marL="3311073" indent="0">
              <a:buNone/>
              <a:defRPr sz="1633" b="1"/>
            </a:lvl8pPr>
            <a:lvl9pPr marL="3784084" indent="0">
              <a:buNone/>
              <a:defRPr sz="1633" b="1"/>
            </a:lvl9pPr>
          </a:lstStyle>
          <a:p>
            <a:pPr lvl="0"/>
            <a:r>
              <a:rPr lang="es-ES"/>
              <a:t>Haga clic para modificar el estilo de texto del patrón</a:t>
            </a:r>
          </a:p>
        </p:txBody>
      </p:sp>
      <p:sp>
        <p:nvSpPr>
          <p:cNvPr id="4" name="3 Marcador de contenido"/>
          <p:cNvSpPr>
            <a:spLocks noGrp="1"/>
          </p:cNvSpPr>
          <p:nvPr>
            <p:ph sz="half" idx="2"/>
          </p:nvPr>
        </p:nvSpPr>
        <p:spPr>
          <a:xfrm>
            <a:off x="609602" y="2174875"/>
            <a:ext cx="5386917" cy="3951288"/>
          </a:xfrm>
          <a:prstGeom prst="rect">
            <a:avLst/>
          </a:prstGeom>
        </p:spPr>
        <p:txBody>
          <a:bodyPr/>
          <a:lstStyle>
            <a:lvl1pPr>
              <a:defRPr sz="2449"/>
            </a:lvl1pPr>
            <a:lvl2pPr>
              <a:defRPr sz="2086"/>
            </a:lvl2pPr>
            <a:lvl3pPr>
              <a:defRPr sz="1905"/>
            </a:lvl3pPr>
            <a:lvl4pPr>
              <a:defRPr sz="1633"/>
            </a:lvl4pPr>
            <a:lvl5pPr>
              <a:defRPr sz="1633"/>
            </a:lvl5pPr>
            <a:lvl6pPr>
              <a:defRPr sz="1633"/>
            </a:lvl6pPr>
            <a:lvl7pPr>
              <a:defRPr sz="1633"/>
            </a:lvl7pPr>
            <a:lvl8pPr>
              <a:defRPr sz="1633"/>
            </a:lvl8pPr>
            <a:lvl9pPr>
              <a:defRPr sz="1633"/>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4 Marcador de texto"/>
          <p:cNvSpPr>
            <a:spLocks noGrp="1"/>
          </p:cNvSpPr>
          <p:nvPr>
            <p:ph type="body" sz="quarter" idx="3"/>
          </p:nvPr>
        </p:nvSpPr>
        <p:spPr>
          <a:xfrm>
            <a:off x="6193369" y="1535113"/>
            <a:ext cx="5389033" cy="639762"/>
          </a:xfrm>
          <a:prstGeom prst="rect">
            <a:avLst/>
          </a:prstGeom>
        </p:spPr>
        <p:txBody>
          <a:bodyPr anchor="b"/>
          <a:lstStyle>
            <a:lvl1pPr marL="0" indent="0">
              <a:buNone/>
              <a:defRPr sz="2449" b="1"/>
            </a:lvl1pPr>
            <a:lvl2pPr marL="473010" indent="0">
              <a:buNone/>
              <a:defRPr sz="2086" b="1"/>
            </a:lvl2pPr>
            <a:lvl3pPr marL="946021" indent="0">
              <a:buNone/>
              <a:defRPr sz="1905" b="1"/>
            </a:lvl3pPr>
            <a:lvl4pPr marL="1419031" indent="0">
              <a:buNone/>
              <a:defRPr sz="1633" b="1"/>
            </a:lvl4pPr>
            <a:lvl5pPr marL="1892043" indent="0">
              <a:buNone/>
              <a:defRPr sz="1633" b="1"/>
            </a:lvl5pPr>
            <a:lvl6pPr marL="2365052" indent="0">
              <a:buNone/>
              <a:defRPr sz="1633" b="1"/>
            </a:lvl6pPr>
            <a:lvl7pPr marL="2838063" indent="0">
              <a:buNone/>
              <a:defRPr sz="1633" b="1"/>
            </a:lvl7pPr>
            <a:lvl8pPr marL="3311073" indent="0">
              <a:buNone/>
              <a:defRPr sz="1633" b="1"/>
            </a:lvl8pPr>
            <a:lvl9pPr marL="3784084" indent="0">
              <a:buNone/>
              <a:defRPr sz="1633" b="1"/>
            </a:lvl9pPr>
          </a:lstStyle>
          <a:p>
            <a:pPr lvl="0"/>
            <a:r>
              <a:rPr lang="es-ES"/>
              <a:t>Haga clic para modificar el estilo de texto del patrón</a:t>
            </a:r>
          </a:p>
        </p:txBody>
      </p:sp>
      <p:sp>
        <p:nvSpPr>
          <p:cNvPr id="6" name="5 Marcador de contenido"/>
          <p:cNvSpPr>
            <a:spLocks noGrp="1"/>
          </p:cNvSpPr>
          <p:nvPr>
            <p:ph sz="quarter" idx="4"/>
          </p:nvPr>
        </p:nvSpPr>
        <p:spPr>
          <a:xfrm>
            <a:off x="6193369" y="2174875"/>
            <a:ext cx="5389033" cy="3951288"/>
          </a:xfrm>
          <a:prstGeom prst="rect">
            <a:avLst/>
          </a:prstGeom>
        </p:spPr>
        <p:txBody>
          <a:bodyPr/>
          <a:lstStyle>
            <a:lvl1pPr>
              <a:defRPr sz="2449"/>
            </a:lvl1pPr>
            <a:lvl2pPr>
              <a:defRPr sz="2086"/>
            </a:lvl2pPr>
            <a:lvl3pPr>
              <a:defRPr sz="1905"/>
            </a:lvl3pPr>
            <a:lvl4pPr>
              <a:defRPr sz="1633"/>
            </a:lvl4pPr>
            <a:lvl5pPr>
              <a:defRPr sz="1633"/>
            </a:lvl5pPr>
            <a:lvl6pPr>
              <a:defRPr sz="1633"/>
            </a:lvl6pPr>
            <a:lvl7pPr>
              <a:defRPr sz="1633"/>
            </a:lvl7pPr>
            <a:lvl8pPr>
              <a:defRPr sz="1633"/>
            </a:lvl8pPr>
            <a:lvl9pPr>
              <a:defRPr sz="1633"/>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6 Marcador de fecha">
            <a:extLst>
              <a:ext uri="{FF2B5EF4-FFF2-40B4-BE49-F238E27FC236}">
                <a16:creationId xmlns:a16="http://schemas.microsoft.com/office/drawing/2014/main" id="{CFC16E86-F563-4AC1-89A0-BC3CE03D6E95}"/>
              </a:ext>
            </a:extLst>
          </p:cNvPr>
          <p:cNvSpPr>
            <a:spLocks noGrp="1"/>
          </p:cNvSpPr>
          <p:nvPr>
            <p:ph type="dt" sz="half" idx="10"/>
          </p:nvPr>
        </p:nvSpPr>
        <p:spPr>
          <a:xfrm>
            <a:off x="609600" y="6356350"/>
            <a:ext cx="2844800"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fld id="{AD870A8B-96A2-41FA-97B4-B7CEBEB55BFF}" type="datetimeFigureOut">
              <a:rPr lang="en-GB"/>
              <a:pPr>
                <a:defRPr/>
              </a:pPr>
              <a:t>16/12/2024</a:t>
            </a:fld>
            <a:endParaRPr lang="en-GB"/>
          </a:p>
        </p:txBody>
      </p:sp>
      <p:sp>
        <p:nvSpPr>
          <p:cNvPr id="8" name="7 Marcador de pie de página">
            <a:extLst>
              <a:ext uri="{FF2B5EF4-FFF2-40B4-BE49-F238E27FC236}">
                <a16:creationId xmlns:a16="http://schemas.microsoft.com/office/drawing/2014/main" id="{5E8199B2-81BB-4DB9-A563-DB1F0782B83F}"/>
              </a:ext>
            </a:extLst>
          </p:cNvPr>
          <p:cNvSpPr>
            <a:spLocks noGrp="1"/>
          </p:cNvSpPr>
          <p:nvPr>
            <p:ph type="ftr" sz="quarter" idx="11"/>
          </p:nvPr>
        </p:nvSpPr>
        <p:spPr>
          <a:xfrm>
            <a:off x="4165600" y="6356350"/>
            <a:ext cx="3860800"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endParaRPr lang="en-GB"/>
          </a:p>
        </p:txBody>
      </p:sp>
      <p:sp>
        <p:nvSpPr>
          <p:cNvPr id="9" name="8 Marcador de número de diapositiva">
            <a:extLst>
              <a:ext uri="{FF2B5EF4-FFF2-40B4-BE49-F238E27FC236}">
                <a16:creationId xmlns:a16="http://schemas.microsoft.com/office/drawing/2014/main" id="{86DC1AFA-8653-4213-BBCB-CCFF09644453}"/>
              </a:ext>
            </a:extLst>
          </p:cNvPr>
          <p:cNvSpPr>
            <a:spLocks noGrp="1"/>
          </p:cNvSpPr>
          <p:nvPr>
            <p:ph type="sldNum" sz="quarter" idx="12"/>
          </p:nvPr>
        </p:nvSpPr>
        <p:spPr>
          <a:xfrm>
            <a:off x="12909550" y="5387975"/>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4718CDA-8ED0-48F5-B521-7952F4F78552}" type="slidenum">
              <a:rPr lang="en-GB" altLang="en-US"/>
              <a:pPr/>
              <a:t>‹#›</a:t>
            </a:fld>
            <a:endParaRPr lang="en-GB" altLang="en-US"/>
          </a:p>
        </p:txBody>
      </p:sp>
    </p:spTree>
    <p:extLst>
      <p:ext uri="{BB962C8B-B14F-4D97-AF65-F5344CB8AC3E}">
        <p14:creationId xmlns:p14="http://schemas.microsoft.com/office/powerpoint/2010/main" val="1525035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9"/>
            <a:ext cx="10972800" cy="1143000"/>
          </a:xfrm>
          <a:prstGeom prst="rect">
            <a:avLst/>
          </a:prstGeom>
        </p:spPr>
        <p:txBody>
          <a:bodyPr/>
          <a:lstStyle/>
          <a:p>
            <a:r>
              <a:rPr lang="es-ES"/>
              <a:t>Haga clic para modificar el estilo de título del patrón</a:t>
            </a:r>
            <a:endParaRPr lang="en-GB"/>
          </a:p>
        </p:txBody>
      </p:sp>
      <p:sp>
        <p:nvSpPr>
          <p:cNvPr id="3" name="2 Marcador de fecha">
            <a:extLst>
              <a:ext uri="{FF2B5EF4-FFF2-40B4-BE49-F238E27FC236}">
                <a16:creationId xmlns:a16="http://schemas.microsoft.com/office/drawing/2014/main" id="{634D477D-9CE2-4E43-A6CB-FACF7A2602A7}"/>
              </a:ext>
            </a:extLst>
          </p:cNvPr>
          <p:cNvSpPr>
            <a:spLocks noGrp="1"/>
          </p:cNvSpPr>
          <p:nvPr>
            <p:ph type="dt" sz="half" idx="10"/>
          </p:nvPr>
        </p:nvSpPr>
        <p:spPr>
          <a:xfrm>
            <a:off x="609600" y="6356350"/>
            <a:ext cx="2844800"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fld id="{040653E7-B2A6-4A54-AE4A-DABC1C934F86}" type="datetimeFigureOut">
              <a:rPr lang="en-GB"/>
              <a:pPr>
                <a:defRPr/>
              </a:pPr>
              <a:t>16/12/2024</a:t>
            </a:fld>
            <a:endParaRPr lang="en-GB"/>
          </a:p>
        </p:txBody>
      </p:sp>
      <p:sp>
        <p:nvSpPr>
          <p:cNvPr id="4" name="3 Marcador de pie de página">
            <a:extLst>
              <a:ext uri="{FF2B5EF4-FFF2-40B4-BE49-F238E27FC236}">
                <a16:creationId xmlns:a16="http://schemas.microsoft.com/office/drawing/2014/main" id="{615B3CF1-EB22-4284-96F3-4C907CA8E317}"/>
              </a:ext>
            </a:extLst>
          </p:cNvPr>
          <p:cNvSpPr>
            <a:spLocks noGrp="1"/>
          </p:cNvSpPr>
          <p:nvPr>
            <p:ph type="ftr" sz="quarter" idx="11"/>
          </p:nvPr>
        </p:nvSpPr>
        <p:spPr>
          <a:xfrm>
            <a:off x="4165600" y="6356350"/>
            <a:ext cx="3860800"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endParaRPr lang="en-GB"/>
          </a:p>
        </p:txBody>
      </p:sp>
      <p:sp>
        <p:nvSpPr>
          <p:cNvPr id="5" name="4 Marcador de número de diapositiva">
            <a:extLst>
              <a:ext uri="{FF2B5EF4-FFF2-40B4-BE49-F238E27FC236}">
                <a16:creationId xmlns:a16="http://schemas.microsoft.com/office/drawing/2014/main" id="{427B9C2B-76E2-4C5F-99C9-0A4BC22EB4EF}"/>
              </a:ext>
            </a:extLst>
          </p:cNvPr>
          <p:cNvSpPr>
            <a:spLocks noGrp="1"/>
          </p:cNvSpPr>
          <p:nvPr>
            <p:ph type="sldNum" sz="quarter" idx="12"/>
          </p:nvPr>
        </p:nvSpPr>
        <p:spPr>
          <a:xfrm>
            <a:off x="12909550" y="5387975"/>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22A1AA4-628E-4AAB-82C5-8B1FBB4F5A72}" type="slidenum">
              <a:rPr lang="en-GB" altLang="en-US"/>
              <a:pPr/>
              <a:t>‹#›</a:t>
            </a:fld>
            <a:endParaRPr lang="en-GB" altLang="en-US"/>
          </a:p>
        </p:txBody>
      </p:sp>
    </p:spTree>
    <p:extLst>
      <p:ext uri="{BB962C8B-B14F-4D97-AF65-F5344CB8AC3E}">
        <p14:creationId xmlns:p14="http://schemas.microsoft.com/office/powerpoint/2010/main" val="1409927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a:extLst>
              <a:ext uri="{FF2B5EF4-FFF2-40B4-BE49-F238E27FC236}">
                <a16:creationId xmlns:a16="http://schemas.microsoft.com/office/drawing/2014/main" id="{E9D3774E-BA4C-49E3-BCCA-4132B1112D4B}"/>
              </a:ext>
            </a:extLst>
          </p:cNvPr>
          <p:cNvSpPr>
            <a:spLocks noGrp="1"/>
          </p:cNvSpPr>
          <p:nvPr>
            <p:ph type="dt" sz="half" idx="10"/>
          </p:nvPr>
        </p:nvSpPr>
        <p:spPr>
          <a:xfrm>
            <a:off x="609600" y="6356350"/>
            <a:ext cx="2844800"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fld id="{DEA93C70-534D-4F07-9102-7C5969953502}" type="datetimeFigureOut">
              <a:rPr lang="en-GB"/>
              <a:pPr>
                <a:defRPr/>
              </a:pPr>
              <a:t>16/12/2024</a:t>
            </a:fld>
            <a:endParaRPr lang="en-GB"/>
          </a:p>
        </p:txBody>
      </p:sp>
      <p:sp>
        <p:nvSpPr>
          <p:cNvPr id="3" name="2 Marcador de pie de página">
            <a:extLst>
              <a:ext uri="{FF2B5EF4-FFF2-40B4-BE49-F238E27FC236}">
                <a16:creationId xmlns:a16="http://schemas.microsoft.com/office/drawing/2014/main" id="{2FD8003F-712A-4AAB-9950-8E1CD5E46D05}"/>
              </a:ext>
            </a:extLst>
          </p:cNvPr>
          <p:cNvSpPr>
            <a:spLocks noGrp="1"/>
          </p:cNvSpPr>
          <p:nvPr>
            <p:ph type="ftr" sz="quarter" idx="11"/>
          </p:nvPr>
        </p:nvSpPr>
        <p:spPr>
          <a:xfrm>
            <a:off x="4165600" y="6356350"/>
            <a:ext cx="3860800"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endParaRPr lang="en-GB"/>
          </a:p>
        </p:txBody>
      </p:sp>
      <p:sp>
        <p:nvSpPr>
          <p:cNvPr id="4" name="3 Marcador de número de diapositiva">
            <a:extLst>
              <a:ext uri="{FF2B5EF4-FFF2-40B4-BE49-F238E27FC236}">
                <a16:creationId xmlns:a16="http://schemas.microsoft.com/office/drawing/2014/main" id="{D5450D0F-5E22-497C-9FFA-93579F98ECDC}"/>
              </a:ext>
            </a:extLst>
          </p:cNvPr>
          <p:cNvSpPr>
            <a:spLocks noGrp="1"/>
          </p:cNvSpPr>
          <p:nvPr>
            <p:ph type="sldNum" sz="quarter" idx="12"/>
          </p:nvPr>
        </p:nvSpPr>
        <p:spPr>
          <a:xfrm>
            <a:off x="12909550" y="5387975"/>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1D83E9C-C09E-4A2D-AF43-7CC96661EA10}" type="slidenum">
              <a:rPr lang="en-GB" altLang="en-US"/>
              <a:pPr/>
              <a:t>‹#›</a:t>
            </a:fld>
            <a:endParaRPr lang="en-GB" altLang="en-US"/>
          </a:p>
        </p:txBody>
      </p:sp>
    </p:spTree>
    <p:extLst>
      <p:ext uri="{BB962C8B-B14F-4D97-AF65-F5344CB8AC3E}">
        <p14:creationId xmlns:p14="http://schemas.microsoft.com/office/powerpoint/2010/main" val="3045199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50"/>
            <a:ext cx="4011084" cy="1162050"/>
          </a:xfrm>
          <a:prstGeom prst="rect">
            <a:avLst/>
          </a:prstGeom>
        </p:spPr>
        <p:txBody>
          <a:bodyPr anchor="b"/>
          <a:lstStyle>
            <a:lvl1pPr algn="l">
              <a:defRPr sz="2086" b="1"/>
            </a:lvl1pPr>
          </a:lstStyle>
          <a:p>
            <a:r>
              <a:rPr lang="es-ES"/>
              <a:t>Haga clic para modificar el estilo de título del patrón</a:t>
            </a:r>
            <a:endParaRPr lang="en-GB"/>
          </a:p>
        </p:txBody>
      </p:sp>
      <p:sp>
        <p:nvSpPr>
          <p:cNvPr id="3" name="2 Marcador de contenido"/>
          <p:cNvSpPr>
            <a:spLocks noGrp="1"/>
          </p:cNvSpPr>
          <p:nvPr>
            <p:ph idx="1"/>
          </p:nvPr>
        </p:nvSpPr>
        <p:spPr>
          <a:xfrm>
            <a:off x="4766733" y="273050"/>
            <a:ext cx="6815667" cy="5853113"/>
          </a:xfrm>
          <a:prstGeom prst="rect">
            <a:avLst/>
          </a:prstGeom>
        </p:spPr>
        <p:txBody>
          <a:bodyPr/>
          <a:lstStyle>
            <a:lvl1pPr>
              <a:defRPr sz="3356"/>
            </a:lvl1pPr>
            <a:lvl2pPr>
              <a:defRPr sz="2901"/>
            </a:lvl2pPr>
            <a:lvl3pPr>
              <a:defRPr sz="2449"/>
            </a:lvl3pPr>
            <a:lvl4pPr>
              <a:defRPr sz="2086"/>
            </a:lvl4pPr>
            <a:lvl5pPr>
              <a:defRPr sz="2086"/>
            </a:lvl5pPr>
            <a:lvl6pPr>
              <a:defRPr sz="2086"/>
            </a:lvl6pPr>
            <a:lvl7pPr>
              <a:defRPr sz="2086"/>
            </a:lvl7pPr>
            <a:lvl8pPr>
              <a:defRPr sz="2086"/>
            </a:lvl8pPr>
            <a:lvl9pPr>
              <a:defRPr sz="2086"/>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3 Marcador de texto"/>
          <p:cNvSpPr>
            <a:spLocks noGrp="1"/>
          </p:cNvSpPr>
          <p:nvPr>
            <p:ph type="body" sz="half" idx="2"/>
          </p:nvPr>
        </p:nvSpPr>
        <p:spPr>
          <a:xfrm>
            <a:off x="609603" y="1435100"/>
            <a:ext cx="4011084" cy="4691063"/>
          </a:xfrm>
          <a:prstGeom prst="rect">
            <a:avLst/>
          </a:prstGeom>
        </p:spPr>
        <p:txBody>
          <a:bodyPr/>
          <a:lstStyle>
            <a:lvl1pPr marL="0" indent="0">
              <a:buNone/>
              <a:defRPr sz="1451"/>
            </a:lvl1pPr>
            <a:lvl2pPr marL="473010" indent="0">
              <a:buNone/>
              <a:defRPr sz="1270"/>
            </a:lvl2pPr>
            <a:lvl3pPr marL="946021" indent="0">
              <a:buNone/>
              <a:defRPr sz="998"/>
            </a:lvl3pPr>
            <a:lvl4pPr marL="1419031" indent="0">
              <a:buNone/>
              <a:defRPr sz="907"/>
            </a:lvl4pPr>
            <a:lvl5pPr marL="1892043" indent="0">
              <a:buNone/>
              <a:defRPr sz="907"/>
            </a:lvl5pPr>
            <a:lvl6pPr marL="2365052" indent="0">
              <a:buNone/>
              <a:defRPr sz="907"/>
            </a:lvl6pPr>
            <a:lvl7pPr marL="2838063" indent="0">
              <a:buNone/>
              <a:defRPr sz="907"/>
            </a:lvl7pPr>
            <a:lvl8pPr marL="3311073" indent="0">
              <a:buNone/>
              <a:defRPr sz="907"/>
            </a:lvl8pPr>
            <a:lvl9pPr marL="3784084" indent="0">
              <a:buNone/>
              <a:defRPr sz="907"/>
            </a:lvl9pPr>
          </a:lstStyle>
          <a:p>
            <a:pPr lvl="0"/>
            <a:r>
              <a:rPr lang="es-ES"/>
              <a:t>Haga clic para modificar el estilo de texto del patrón</a:t>
            </a:r>
          </a:p>
        </p:txBody>
      </p:sp>
      <p:sp>
        <p:nvSpPr>
          <p:cNvPr id="5" name="4 Marcador de fecha">
            <a:extLst>
              <a:ext uri="{FF2B5EF4-FFF2-40B4-BE49-F238E27FC236}">
                <a16:creationId xmlns:a16="http://schemas.microsoft.com/office/drawing/2014/main" id="{9C9DC52B-44C0-47F9-A062-9A676FF02203}"/>
              </a:ext>
            </a:extLst>
          </p:cNvPr>
          <p:cNvSpPr>
            <a:spLocks noGrp="1"/>
          </p:cNvSpPr>
          <p:nvPr>
            <p:ph type="dt" sz="half" idx="10"/>
          </p:nvPr>
        </p:nvSpPr>
        <p:spPr>
          <a:xfrm>
            <a:off x="609600" y="6356350"/>
            <a:ext cx="2844800"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fld id="{1C4D0495-6473-4183-AE11-F663D4EE80AF}" type="datetimeFigureOut">
              <a:rPr lang="en-GB"/>
              <a:pPr>
                <a:defRPr/>
              </a:pPr>
              <a:t>16/12/2024</a:t>
            </a:fld>
            <a:endParaRPr lang="en-GB"/>
          </a:p>
        </p:txBody>
      </p:sp>
      <p:sp>
        <p:nvSpPr>
          <p:cNvPr id="6" name="5 Marcador de pie de página">
            <a:extLst>
              <a:ext uri="{FF2B5EF4-FFF2-40B4-BE49-F238E27FC236}">
                <a16:creationId xmlns:a16="http://schemas.microsoft.com/office/drawing/2014/main" id="{B3B0C100-7A08-47B8-BFB6-75D0951EB4DF}"/>
              </a:ext>
            </a:extLst>
          </p:cNvPr>
          <p:cNvSpPr>
            <a:spLocks noGrp="1"/>
          </p:cNvSpPr>
          <p:nvPr>
            <p:ph type="ftr" sz="quarter" idx="11"/>
          </p:nvPr>
        </p:nvSpPr>
        <p:spPr>
          <a:xfrm>
            <a:off x="4165600" y="6356350"/>
            <a:ext cx="3860800"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endParaRPr lang="en-GB"/>
          </a:p>
        </p:txBody>
      </p:sp>
      <p:sp>
        <p:nvSpPr>
          <p:cNvPr id="7" name="6 Marcador de número de diapositiva">
            <a:extLst>
              <a:ext uri="{FF2B5EF4-FFF2-40B4-BE49-F238E27FC236}">
                <a16:creationId xmlns:a16="http://schemas.microsoft.com/office/drawing/2014/main" id="{25FCE4A9-28CC-4EFB-B206-73D4E850CA76}"/>
              </a:ext>
            </a:extLst>
          </p:cNvPr>
          <p:cNvSpPr>
            <a:spLocks noGrp="1"/>
          </p:cNvSpPr>
          <p:nvPr>
            <p:ph type="sldNum" sz="quarter" idx="12"/>
          </p:nvPr>
        </p:nvSpPr>
        <p:spPr>
          <a:xfrm>
            <a:off x="12909550" y="5387975"/>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9887476-3579-46DA-8824-0D23A259B0AD}" type="slidenum">
              <a:rPr lang="en-GB" altLang="en-US"/>
              <a:pPr/>
              <a:t>‹#›</a:t>
            </a:fld>
            <a:endParaRPr lang="en-GB" altLang="en-US"/>
          </a:p>
        </p:txBody>
      </p:sp>
    </p:spTree>
    <p:extLst>
      <p:ext uri="{BB962C8B-B14F-4D97-AF65-F5344CB8AC3E}">
        <p14:creationId xmlns:p14="http://schemas.microsoft.com/office/powerpoint/2010/main" val="3833176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963" y="275013"/>
            <a:ext cx="10972076" cy="1143240"/>
          </a:xfrm>
          <a:prstGeom prst="rect">
            <a:avLst/>
          </a:prstGeom>
        </p:spPr>
        <p:txBody>
          <a:bodyPr/>
          <a:lstStyle/>
          <a:p>
            <a:r>
              <a:rPr lang="es-ES"/>
              <a:t>Haga clic para modificar el estilo de título del patrón</a:t>
            </a:r>
            <a:endParaRPr lang="en-GB"/>
          </a:p>
        </p:txBody>
      </p:sp>
      <p:sp>
        <p:nvSpPr>
          <p:cNvPr id="3" name="2 Marcador de contenido"/>
          <p:cNvSpPr>
            <a:spLocks noGrp="1"/>
          </p:cNvSpPr>
          <p:nvPr>
            <p:ph idx="1"/>
          </p:nvPr>
        </p:nvSpPr>
        <p:spPr>
          <a:xfrm>
            <a:off x="609963" y="1599673"/>
            <a:ext cx="10972076" cy="4526884"/>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3 Marcador de fecha">
            <a:extLst>
              <a:ext uri="{FF2B5EF4-FFF2-40B4-BE49-F238E27FC236}">
                <a16:creationId xmlns:a16="http://schemas.microsoft.com/office/drawing/2014/main" id="{AF16F2E5-1812-435A-BD18-7FBB8DC82B5B}"/>
              </a:ext>
            </a:extLst>
          </p:cNvPr>
          <p:cNvSpPr>
            <a:spLocks noGrp="1"/>
          </p:cNvSpPr>
          <p:nvPr>
            <p:ph type="dt" sz="half" idx="10"/>
          </p:nvPr>
        </p:nvSpPr>
        <p:spPr>
          <a:xfrm>
            <a:off x="609600" y="6356350"/>
            <a:ext cx="2846388"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fld id="{08456528-0EAD-45F8-B829-6E1D4664C547}" type="datetimeFigureOut">
              <a:rPr lang="en-GB"/>
              <a:pPr>
                <a:defRPr/>
              </a:pPr>
              <a:t>16/12/2024</a:t>
            </a:fld>
            <a:endParaRPr lang="en-GB"/>
          </a:p>
        </p:txBody>
      </p:sp>
      <p:sp>
        <p:nvSpPr>
          <p:cNvPr id="5" name="4 Marcador de pie de página">
            <a:extLst>
              <a:ext uri="{FF2B5EF4-FFF2-40B4-BE49-F238E27FC236}">
                <a16:creationId xmlns:a16="http://schemas.microsoft.com/office/drawing/2014/main" id="{A8F7548C-35CA-429D-9924-7C4D08F2806A}"/>
              </a:ext>
            </a:extLst>
          </p:cNvPr>
          <p:cNvSpPr>
            <a:spLocks noGrp="1"/>
          </p:cNvSpPr>
          <p:nvPr>
            <p:ph type="ftr" sz="quarter" idx="11"/>
          </p:nvPr>
        </p:nvSpPr>
        <p:spPr>
          <a:xfrm>
            <a:off x="4164013" y="6356350"/>
            <a:ext cx="3863975"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endParaRPr lang="en-GB"/>
          </a:p>
        </p:txBody>
      </p:sp>
      <p:sp>
        <p:nvSpPr>
          <p:cNvPr id="6" name="5 Marcador de número de diapositiva">
            <a:extLst>
              <a:ext uri="{FF2B5EF4-FFF2-40B4-BE49-F238E27FC236}">
                <a16:creationId xmlns:a16="http://schemas.microsoft.com/office/drawing/2014/main" id="{7C40D28F-0617-4119-B369-476B5DDCD162}"/>
              </a:ext>
            </a:extLst>
          </p:cNvPr>
          <p:cNvSpPr>
            <a:spLocks noGrp="1"/>
          </p:cNvSpPr>
          <p:nvPr>
            <p:ph type="sldNum" sz="quarter" idx="12"/>
          </p:nvPr>
        </p:nvSpPr>
        <p:spPr>
          <a:xfrm>
            <a:off x="8736013" y="6356350"/>
            <a:ext cx="2846387"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C50B8D2-526A-4EF7-9221-403CEE144963}" type="slidenum">
              <a:rPr lang="en-GB" altLang="en-US"/>
              <a:pPr/>
              <a:t>‹#›</a:t>
            </a:fld>
            <a:endParaRPr lang="en-GB" altLang="en-US"/>
          </a:p>
        </p:txBody>
      </p:sp>
    </p:spTree>
    <p:extLst>
      <p:ext uri="{BB962C8B-B14F-4D97-AF65-F5344CB8AC3E}">
        <p14:creationId xmlns:p14="http://schemas.microsoft.com/office/powerpoint/2010/main" val="2225334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86" b="1"/>
            </a:lvl1pPr>
          </a:lstStyle>
          <a:p>
            <a:r>
              <a:rPr lang="es-ES"/>
              <a:t>Haga clic para modificar el estilo de título del patrón</a:t>
            </a:r>
            <a:endParaRPr lang="en-GB"/>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356"/>
            </a:lvl1pPr>
            <a:lvl2pPr marL="473010" indent="0">
              <a:buNone/>
              <a:defRPr sz="2901"/>
            </a:lvl2pPr>
            <a:lvl3pPr marL="946021" indent="0">
              <a:buNone/>
              <a:defRPr sz="2449"/>
            </a:lvl3pPr>
            <a:lvl4pPr marL="1419031" indent="0">
              <a:buNone/>
              <a:defRPr sz="2086"/>
            </a:lvl4pPr>
            <a:lvl5pPr marL="1892043" indent="0">
              <a:buNone/>
              <a:defRPr sz="2086"/>
            </a:lvl5pPr>
            <a:lvl6pPr marL="2365052" indent="0">
              <a:buNone/>
              <a:defRPr sz="2086"/>
            </a:lvl6pPr>
            <a:lvl7pPr marL="2838063" indent="0">
              <a:buNone/>
              <a:defRPr sz="2086"/>
            </a:lvl7pPr>
            <a:lvl8pPr marL="3311073" indent="0">
              <a:buNone/>
              <a:defRPr sz="2086"/>
            </a:lvl8pPr>
            <a:lvl9pPr marL="3784084" indent="0">
              <a:buNone/>
              <a:defRPr sz="2086"/>
            </a:lvl9pPr>
          </a:lstStyle>
          <a:p>
            <a:pPr lvl="0"/>
            <a:endParaRPr lang="en-GB"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51"/>
            </a:lvl1pPr>
            <a:lvl2pPr marL="473010" indent="0">
              <a:buNone/>
              <a:defRPr sz="1270"/>
            </a:lvl2pPr>
            <a:lvl3pPr marL="946021" indent="0">
              <a:buNone/>
              <a:defRPr sz="998"/>
            </a:lvl3pPr>
            <a:lvl4pPr marL="1419031" indent="0">
              <a:buNone/>
              <a:defRPr sz="907"/>
            </a:lvl4pPr>
            <a:lvl5pPr marL="1892043" indent="0">
              <a:buNone/>
              <a:defRPr sz="907"/>
            </a:lvl5pPr>
            <a:lvl6pPr marL="2365052" indent="0">
              <a:buNone/>
              <a:defRPr sz="907"/>
            </a:lvl6pPr>
            <a:lvl7pPr marL="2838063" indent="0">
              <a:buNone/>
              <a:defRPr sz="907"/>
            </a:lvl7pPr>
            <a:lvl8pPr marL="3311073" indent="0">
              <a:buNone/>
              <a:defRPr sz="907"/>
            </a:lvl8pPr>
            <a:lvl9pPr marL="3784084" indent="0">
              <a:buNone/>
              <a:defRPr sz="907"/>
            </a:lvl9pPr>
          </a:lstStyle>
          <a:p>
            <a:pPr lvl="0"/>
            <a:r>
              <a:rPr lang="es-ES"/>
              <a:t>Haga clic para modificar el estilo de texto del patrón</a:t>
            </a:r>
          </a:p>
        </p:txBody>
      </p:sp>
      <p:sp>
        <p:nvSpPr>
          <p:cNvPr id="5" name="4 Marcador de fecha">
            <a:extLst>
              <a:ext uri="{FF2B5EF4-FFF2-40B4-BE49-F238E27FC236}">
                <a16:creationId xmlns:a16="http://schemas.microsoft.com/office/drawing/2014/main" id="{28AF3DFC-B805-4594-A36C-D78D805C9CFB}"/>
              </a:ext>
            </a:extLst>
          </p:cNvPr>
          <p:cNvSpPr>
            <a:spLocks noGrp="1"/>
          </p:cNvSpPr>
          <p:nvPr>
            <p:ph type="dt" sz="half" idx="10"/>
          </p:nvPr>
        </p:nvSpPr>
        <p:spPr>
          <a:xfrm>
            <a:off x="609600" y="6356350"/>
            <a:ext cx="2844800"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fld id="{AB181E56-1845-402D-B176-51F14BE06119}" type="datetimeFigureOut">
              <a:rPr lang="en-GB"/>
              <a:pPr>
                <a:defRPr/>
              </a:pPr>
              <a:t>16/12/2024</a:t>
            </a:fld>
            <a:endParaRPr lang="en-GB"/>
          </a:p>
        </p:txBody>
      </p:sp>
      <p:sp>
        <p:nvSpPr>
          <p:cNvPr id="6" name="5 Marcador de pie de página">
            <a:extLst>
              <a:ext uri="{FF2B5EF4-FFF2-40B4-BE49-F238E27FC236}">
                <a16:creationId xmlns:a16="http://schemas.microsoft.com/office/drawing/2014/main" id="{690E0E70-9B16-4115-A822-D0C436092051}"/>
              </a:ext>
            </a:extLst>
          </p:cNvPr>
          <p:cNvSpPr>
            <a:spLocks noGrp="1"/>
          </p:cNvSpPr>
          <p:nvPr>
            <p:ph type="ftr" sz="quarter" idx="11"/>
          </p:nvPr>
        </p:nvSpPr>
        <p:spPr>
          <a:xfrm>
            <a:off x="4165600" y="6356350"/>
            <a:ext cx="3860800"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endParaRPr lang="en-GB"/>
          </a:p>
        </p:txBody>
      </p:sp>
      <p:sp>
        <p:nvSpPr>
          <p:cNvPr id="7" name="6 Marcador de número de diapositiva">
            <a:extLst>
              <a:ext uri="{FF2B5EF4-FFF2-40B4-BE49-F238E27FC236}">
                <a16:creationId xmlns:a16="http://schemas.microsoft.com/office/drawing/2014/main" id="{F3D20E45-8C4F-41BB-BAFE-0D88BA921E5E}"/>
              </a:ext>
            </a:extLst>
          </p:cNvPr>
          <p:cNvSpPr>
            <a:spLocks noGrp="1"/>
          </p:cNvSpPr>
          <p:nvPr>
            <p:ph type="sldNum" sz="quarter" idx="12"/>
          </p:nvPr>
        </p:nvSpPr>
        <p:spPr>
          <a:xfrm>
            <a:off x="12909550" y="5387975"/>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23C9B43-23C0-42A5-BAF6-A570C164FB14}" type="slidenum">
              <a:rPr lang="en-GB" altLang="en-US"/>
              <a:pPr/>
              <a:t>‹#›</a:t>
            </a:fld>
            <a:endParaRPr lang="en-GB" altLang="en-US"/>
          </a:p>
        </p:txBody>
      </p:sp>
    </p:spTree>
    <p:extLst>
      <p:ext uri="{BB962C8B-B14F-4D97-AF65-F5344CB8AC3E}">
        <p14:creationId xmlns:p14="http://schemas.microsoft.com/office/powerpoint/2010/main" val="2816738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9"/>
            <a:ext cx="10972800" cy="1143000"/>
          </a:xfrm>
          <a:prstGeom prst="rect">
            <a:avLst/>
          </a:prstGeom>
        </p:spPr>
        <p:txBody>
          <a:bodyPr/>
          <a:lstStyle/>
          <a:p>
            <a:r>
              <a:rPr lang="es-ES"/>
              <a:t>Haga clic para modificar el estilo de título del patrón</a:t>
            </a:r>
            <a:endParaRPr lang="en-GB"/>
          </a:p>
        </p:txBody>
      </p:sp>
      <p:sp>
        <p:nvSpPr>
          <p:cNvPr id="3" name="2 Marcador de texto vertical"/>
          <p:cNvSpPr>
            <a:spLocks noGrp="1"/>
          </p:cNvSpPr>
          <p:nvPr>
            <p:ph type="body" orient="vert" idx="1"/>
          </p:nvPr>
        </p:nvSpPr>
        <p:spPr>
          <a:xfrm>
            <a:off x="609600" y="1600200"/>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3 Marcador de fecha">
            <a:extLst>
              <a:ext uri="{FF2B5EF4-FFF2-40B4-BE49-F238E27FC236}">
                <a16:creationId xmlns:a16="http://schemas.microsoft.com/office/drawing/2014/main" id="{059B758C-86BC-44F5-BE1A-A43C8F3F7DB4}"/>
              </a:ext>
            </a:extLst>
          </p:cNvPr>
          <p:cNvSpPr>
            <a:spLocks noGrp="1"/>
          </p:cNvSpPr>
          <p:nvPr>
            <p:ph type="dt" sz="half" idx="10"/>
          </p:nvPr>
        </p:nvSpPr>
        <p:spPr>
          <a:xfrm>
            <a:off x="609600" y="6356350"/>
            <a:ext cx="2844800"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fld id="{35E14D76-18C0-4E09-9F81-39C747A6394F}" type="datetimeFigureOut">
              <a:rPr lang="en-GB"/>
              <a:pPr>
                <a:defRPr/>
              </a:pPr>
              <a:t>16/12/2024</a:t>
            </a:fld>
            <a:endParaRPr lang="en-GB"/>
          </a:p>
        </p:txBody>
      </p:sp>
      <p:sp>
        <p:nvSpPr>
          <p:cNvPr id="5" name="4 Marcador de pie de página">
            <a:extLst>
              <a:ext uri="{FF2B5EF4-FFF2-40B4-BE49-F238E27FC236}">
                <a16:creationId xmlns:a16="http://schemas.microsoft.com/office/drawing/2014/main" id="{D8D0A3B0-8A1A-47A7-9452-C7B0FACD9C3B}"/>
              </a:ext>
            </a:extLst>
          </p:cNvPr>
          <p:cNvSpPr>
            <a:spLocks noGrp="1"/>
          </p:cNvSpPr>
          <p:nvPr>
            <p:ph type="ftr" sz="quarter" idx="11"/>
          </p:nvPr>
        </p:nvSpPr>
        <p:spPr>
          <a:xfrm>
            <a:off x="4165600" y="6356350"/>
            <a:ext cx="3860800"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endParaRPr lang="en-GB"/>
          </a:p>
        </p:txBody>
      </p:sp>
      <p:sp>
        <p:nvSpPr>
          <p:cNvPr id="6" name="5 Marcador de número de diapositiva">
            <a:extLst>
              <a:ext uri="{FF2B5EF4-FFF2-40B4-BE49-F238E27FC236}">
                <a16:creationId xmlns:a16="http://schemas.microsoft.com/office/drawing/2014/main" id="{88B652A5-9788-4711-97A5-B8534D3D976E}"/>
              </a:ext>
            </a:extLst>
          </p:cNvPr>
          <p:cNvSpPr>
            <a:spLocks noGrp="1"/>
          </p:cNvSpPr>
          <p:nvPr>
            <p:ph type="sldNum" sz="quarter" idx="12"/>
          </p:nvPr>
        </p:nvSpPr>
        <p:spPr>
          <a:xfrm>
            <a:off x="12909550" y="5387975"/>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3FAB2BD-6B93-4033-977A-1104D99F1A95}" type="slidenum">
              <a:rPr lang="en-GB" altLang="en-US"/>
              <a:pPr/>
              <a:t>‹#›</a:t>
            </a:fld>
            <a:endParaRPr lang="en-GB" altLang="en-US"/>
          </a:p>
        </p:txBody>
      </p:sp>
    </p:spTree>
    <p:extLst>
      <p:ext uri="{BB962C8B-B14F-4D97-AF65-F5344CB8AC3E}">
        <p14:creationId xmlns:p14="http://schemas.microsoft.com/office/powerpoint/2010/main" val="4068632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0337800" y="303213"/>
            <a:ext cx="3206751" cy="6451600"/>
          </a:xfrm>
          <a:prstGeom prst="rect">
            <a:avLst/>
          </a:prstGeom>
        </p:spPr>
        <p:txBody>
          <a:bodyPr vert="eaVert"/>
          <a:lstStyle/>
          <a:p>
            <a:r>
              <a:rPr lang="es-ES"/>
              <a:t>Haga clic para modificar el estilo de título del patrón</a:t>
            </a:r>
            <a:endParaRPr lang="en-GB"/>
          </a:p>
        </p:txBody>
      </p:sp>
      <p:sp>
        <p:nvSpPr>
          <p:cNvPr id="3" name="2 Marcador de texto vertical"/>
          <p:cNvSpPr>
            <a:spLocks noGrp="1"/>
          </p:cNvSpPr>
          <p:nvPr>
            <p:ph type="body" orient="vert" idx="1"/>
          </p:nvPr>
        </p:nvSpPr>
        <p:spPr>
          <a:xfrm>
            <a:off x="713317" y="303213"/>
            <a:ext cx="9421283" cy="6451600"/>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3 Marcador de fecha">
            <a:extLst>
              <a:ext uri="{FF2B5EF4-FFF2-40B4-BE49-F238E27FC236}">
                <a16:creationId xmlns:a16="http://schemas.microsoft.com/office/drawing/2014/main" id="{0AE9870E-060D-42CC-8536-AE38D1CAF1B7}"/>
              </a:ext>
            </a:extLst>
          </p:cNvPr>
          <p:cNvSpPr>
            <a:spLocks noGrp="1"/>
          </p:cNvSpPr>
          <p:nvPr>
            <p:ph type="dt" sz="half" idx="10"/>
          </p:nvPr>
        </p:nvSpPr>
        <p:spPr>
          <a:xfrm>
            <a:off x="609600" y="6356350"/>
            <a:ext cx="2844800"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fld id="{60599C63-366E-4CB4-83C1-A4BD7C506AE1}" type="datetimeFigureOut">
              <a:rPr lang="en-GB"/>
              <a:pPr>
                <a:defRPr/>
              </a:pPr>
              <a:t>16/12/2024</a:t>
            </a:fld>
            <a:endParaRPr lang="en-GB"/>
          </a:p>
        </p:txBody>
      </p:sp>
      <p:sp>
        <p:nvSpPr>
          <p:cNvPr id="5" name="4 Marcador de pie de página">
            <a:extLst>
              <a:ext uri="{FF2B5EF4-FFF2-40B4-BE49-F238E27FC236}">
                <a16:creationId xmlns:a16="http://schemas.microsoft.com/office/drawing/2014/main" id="{59E34F1E-30A4-4A65-AD88-7CF261D46D3A}"/>
              </a:ext>
            </a:extLst>
          </p:cNvPr>
          <p:cNvSpPr>
            <a:spLocks noGrp="1"/>
          </p:cNvSpPr>
          <p:nvPr>
            <p:ph type="ftr" sz="quarter" idx="11"/>
          </p:nvPr>
        </p:nvSpPr>
        <p:spPr>
          <a:xfrm>
            <a:off x="4165600" y="6356350"/>
            <a:ext cx="3860800"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endParaRPr lang="en-GB"/>
          </a:p>
        </p:txBody>
      </p:sp>
      <p:sp>
        <p:nvSpPr>
          <p:cNvPr id="6" name="5 Marcador de número de diapositiva">
            <a:extLst>
              <a:ext uri="{FF2B5EF4-FFF2-40B4-BE49-F238E27FC236}">
                <a16:creationId xmlns:a16="http://schemas.microsoft.com/office/drawing/2014/main" id="{3D879060-65E2-4CD7-84D8-20B62DD6C4DA}"/>
              </a:ext>
            </a:extLst>
          </p:cNvPr>
          <p:cNvSpPr>
            <a:spLocks noGrp="1"/>
          </p:cNvSpPr>
          <p:nvPr>
            <p:ph type="sldNum" sz="quarter" idx="12"/>
          </p:nvPr>
        </p:nvSpPr>
        <p:spPr>
          <a:xfrm>
            <a:off x="12909550" y="5387975"/>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10128DD-6EE1-4045-8AEB-BE344A182A4B}" type="slidenum">
              <a:rPr lang="en-GB" altLang="en-US"/>
              <a:pPr/>
              <a:t>‹#›</a:t>
            </a:fld>
            <a:endParaRPr lang="en-GB" altLang="en-US"/>
          </a:p>
        </p:txBody>
      </p:sp>
    </p:spTree>
    <p:extLst>
      <p:ext uri="{BB962C8B-B14F-4D97-AF65-F5344CB8AC3E}">
        <p14:creationId xmlns:p14="http://schemas.microsoft.com/office/powerpoint/2010/main" val="2562824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chemeClr val="tx1">
                    <a:lumMod val="50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defRPr sz="1600">
                <a:solidFill>
                  <a:schemeClr val="tx1">
                    <a:lumMod val="50000"/>
                  </a:schemeClr>
                </a:solidFill>
              </a:defRPr>
            </a:lvl1pPr>
            <a:lvl2pPr>
              <a:defRPr sz="1400">
                <a:solidFill>
                  <a:schemeClr val="tx1">
                    <a:lumMod val="50000"/>
                  </a:schemeClr>
                </a:solidFill>
              </a:defRPr>
            </a:lvl2pPr>
            <a:lvl3pPr>
              <a:defRPr sz="1200">
                <a:solidFill>
                  <a:schemeClr val="tx1">
                    <a:lumMod val="50000"/>
                  </a:schemeClr>
                </a:solidFill>
              </a:defRPr>
            </a:lvl3pPr>
            <a:lvl4pPr>
              <a:defRPr sz="1100">
                <a:solidFill>
                  <a:schemeClr val="tx1">
                    <a:lumMod val="50000"/>
                  </a:schemeClr>
                </a:solidFill>
              </a:defRPr>
            </a:lvl4pPr>
            <a:lvl5pPr>
              <a:defRPr sz="11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F1B91872-5095-4FA8-AA3C-00D4945C29B9}"/>
              </a:ext>
            </a:extLst>
          </p:cNvPr>
          <p:cNvSpPr>
            <a:spLocks noGrp="1" noChangeArrowheads="1"/>
          </p:cNvSpPr>
          <p:nvPr>
            <p:ph type="dt" sz="half" idx="10"/>
          </p:nvPr>
        </p:nvSpPr>
        <p:spPr>
          <a:xfrm>
            <a:off x="1219200" y="6251575"/>
            <a:ext cx="2641600" cy="457200"/>
          </a:xfrm>
          <a:prstGeom prst="rect">
            <a:avLst/>
          </a:prstGeom>
        </p:spPr>
        <p:txBody>
          <a:bodyPr vert="horz" wrap="square" lIns="91440" tIns="45720" rIns="91440" bIns="45720" numCol="1" anchor="t" anchorCtr="0" compatLnSpc="1">
            <a:prstTxWarp prst="textNoShape">
              <a:avLst/>
            </a:prstTxWarp>
          </a:bodyPr>
          <a:lstStyle>
            <a:lvl1pPr defTabSz="1043056" eaLnBrk="1" fontAlgn="auto" hangingPunct="1">
              <a:spcBef>
                <a:spcPts val="0"/>
              </a:spcBef>
              <a:spcAft>
                <a:spcPts val="0"/>
              </a:spcAft>
              <a:defRPr>
                <a:solidFill>
                  <a:srgbClr val="404040"/>
                </a:solidFill>
                <a:latin typeface="+mn-lt"/>
              </a:defRPr>
            </a:lvl1pPr>
          </a:lstStyle>
          <a:p>
            <a:pPr>
              <a:defRPr/>
            </a:pPr>
            <a:endParaRPr lang="es-ES"/>
          </a:p>
        </p:txBody>
      </p:sp>
      <p:sp>
        <p:nvSpPr>
          <p:cNvPr id="5" name="Rectangle 10">
            <a:extLst>
              <a:ext uri="{FF2B5EF4-FFF2-40B4-BE49-F238E27FC236}">
                <a16:creationId xmlns:a16="http://schemas.microsoft.com/office/drawing/2014/main" id="{D2D3FDFD-3A82-4BDB-A62D-BAA45BE5B4F2}"/>
              </a:ext>
            </a:extLst>
          </p:cNvPr>
          <p:cNvSpPr>
            <a:spLocks noGrp="1" noChangeArrowheads="1"/>
          </p:cNvSpPr>
          <p:nvPr>
            <p:ph type="ftr" sz="quarter" idx="11"/>
          </p:nvPr>
        </p:nvSpPr>
        <p:spPr>
          <a:xfrm>
            <a:off x="0" y="0"/>
            <a:ext cx="0" cy="0"/>
          </a:xfrm>
        </p:spPr>
        <p:txBody>
          <a:bodyPr rtlCol="0"/>
          <a:lstStyle>
            <a:lvl1pPr defTabSz="1043056" eaLnBrk="1" fontAlgn="auto" hangingPunct="1">
              <a:spcBef>
                <a:spcPts val="0"/>
              </a:spcBef>
              <a:spcAft>
                <a:spcPts val="0"/>
              </a:spcAft>
              <a:defRPr>
                <a:solidFill>
                  <a:srgbClr val="808080">
                    <a:lumMod val="50000"/>
                  </a:srgbClr>
                </a:solidFill>
                <a:latin typeface="+mn-lt"/>
              </a:defRPr>
            </a:lvl1pPr>
          </a:lstStyle>
          <a:p>
            <a:pPr>
              <a:defRPr/>
            </a:pPr>
            <a:endParaRPr lang="en-US"/>
          </a:p>
        </p:txBody>
      </p:sp>
      <p:sp>
        <p:nvSpPr>
          <p:cNvPr id="6" name="Rectangle 11">
            <a:extLst>
              <a:ext uri="{FF2B5EF4-FFF2-40B4-BE49-F238E27FC236}">
                <a16:creationId xmlns:a16="http://schemas.microsoft.com/office/drawing/2014/main" id="{98D8F1F7-4250-4C87-9818-455082DBFE13}"/>
              </a:ext>
            </a:extLst>
          </p:cNvPr>
          <p:cNvSpPr>
            <a:spLocks noGrp="1" noChangeArrowheads="1"/>
          </p:cNvSpPr>
          <p:nvPr>
            <p:ph type="sldNum" sz="quarter" idx="12"/>
          </p:nvPr>
        </p:nvSpPr>
        <p:spPr>
          <a:xfrm>
            <a:off x="9042400" y="6248400"/>
            <a:ext cx="2540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404040"/>
                </a:solidFill>
              </a:defRPr>
            </a:lvl1pPr>
          </a:lstStyle>
          <a:p>
            <a:fld id="{980C02AA-A993-42EB-823D-BAC358C8A67E}" type="slidenum">
              <a:rPr lang="en-US" altLang="en-US"/>
              <a:pPr/>
              <a:t>‹#›</a:t>
            </a:fld>
            <a:endParaRPr lang="en-US" altLang="en-US"/>
          </a:p>
        </p:txBody>
      </p:sp>
    </p:spTree>
    <p:extLst>
      <p:ext uri="{BB962C8B-B14F-4D97-AF65-F5344CB8AC3E}">
        <p14:creationId xmlns:p14="http://schemas.microsoft.com/office/powerpoint/2010/main" val="39172434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83432" y="188640"/>
            <a:ext cx="5112568" cy="1325563"/>
          </a:xfrm>
          <a:prstGeom prst="rect">
            <a:avLst/>
          </a:prstGeom>
        </p:spPr>
        <p:txBody>
          <a:bodyPr/>
          <a:lstStyle>
            <a:lvl1pPr algn="l">
              <a:defRPr sz="2800"/>
            </a:lvl1pPr>
          </a:lstStyle>
          <a:p>
            <a:r>
              <a:rPr lang="en-US"/>
              <a:t>Click to edit Master title style</a:t>
            </a:r>
            <a:endParaRPr lang="es-ES"/>
          </a:p>
        </p:txBody>
      </p:sp>
    </p:spTree>
    <p:extLst>
      <p:ext uri="{BB962C8B-B14F-4D97-AF65-F5344CB8AC3E}">
        <p14:creationId xmlns:p14="http://schemas.microsoft.com/office/powerpoint/2010/main" val="1315094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Índice">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lvl1pPr>
              <a:defRPr sz="2400" baseline="0">
                <a:solidFill>
                  <a:schemeClr val="tx1">
                    <a:lumMod val="50000"/>
                  </a:schemeClr>
                </a:solidFill>
              </a:defRPr>
            </a:lvl1pPr>
          </a:lstStyle>
          <a:p>
            <a:r>
              <a:rPr lang="en-US"/>
              <a:t>Haga clic para modificar el estilo de título del patrón</a:t>
            </a:r>
            <a:endParaRPr lang="es-ES"/>
          </a:p>
        </p:txBody>
      </p:sp>
      <p:sp>
        <p:nvSpPr>
          <p:cNvPr id="5" name="Marcador de texto 4"/>
          <p:cNvSpPr>
            <a:spLocks noGrp="1"/>
          </p:cNvSpPr>
          <p:nvPr>
            <p:ph type="body" sz="quarter" idx="14"/>
          </p:nvPr>
        </p:nvSpPr>
        <p:spPr>
          <a:xfrm>
            <a:off x="609600" y="1175295"/>
            <a:ext cx="10972800" cy="4938712"/>
          </a:xfrm>
        </p:spPr>
        <p:txBody>
          <a:bodyPr/>
          <a:lstStyle>
            <a:lvl1pPr>
              <a:lnSpc>
                <a:spcPct val="100000"/>
              </a:lnSpc>
              <a:defRPr sz="1600">
                <a:solidFill>
                  <a:schemeClr val="tx1">
                    <a:lumMod val="50000"/>
                  </a:schemeClr>
                </a:solidFill>
              </a:defRPr>
            </a:lvl1pPr>
            <a:lvl2pPr>
              <a:defRPr sz="1400">
                <a:solidFill>
                  <a:schemeClr val="tx1">
                    <a:lumMod val="50000"/>
                  </a:schemeClr>
                </a:solidFill>
              </a:defRPr>
            </a:lvl2pPr>
            <a:lvl3pPr>
              <a:defRPr sz="1200">
                <a:solidFill>
                  <a:schemeClr val="tx1">
                    <a:lumMod val="50000"/>
                  </a:schemeClr>
                </a:solidFill>
              </a:defRPr>
            </a:lvl3pPr>
          </a:lstStyle>
          <a:p>
            <a:pPr lvl="0"/>
            <a:r>
              <a:rPr lang="es-ES_tradnl"/>
              <a:t>Haga clic para modificar el estilo de texto del patrón</a:t>
            </a:r>
          </a:p>
          <a:p>
            <a:pPr lvl="1"/>
            <a:r>
              <a:rPr lang="es-ES_tradnl"/>
              <a:t>Segundo nivel</a:t>
            </a:r>
          </a:p>
          <a:p>
            <a:pPr lvl="2"/>
            <a:r>
              <a:rPr lang="es-ES_tradnl"/>
              <a:t>Tercer nivel</a:t>
            </a:r>
          </a:p>
        </p:txBody>
      </p:sp>
      <p:sp>
        <p:nvSpPr>
          <p:cNvPr id="4" name="Content Placeholder 3"/>
          <p:cNvSpPr>
            <a:spLocks noGrp="1"/>
          </p:cNvSpPr>
          <p:nvPr>
            <p:ph sz="quarter" idx="15"/>
          </p:nvPr>
        </p:nvSpPr>
        <p:spPr>
          <a:xfrm>
            <a:off x="9997018" y="274639"/>
            <a:ext cx="1585383" cy="585787"/>
          </a:xfrm>
        </p:spPr>
        <p:txBody>
          <a:bodyPr/>
          <a:lstStyle>
            <a:lvl1pPr marL="0" indent="0">
              <a:buNone/>
              <a:defRPr>
                <a:solidFill>
                  <a:schemeClr val="tx1">
                    <a:lumMod val="50000"/>
                  </a:schemeClr>
                </a:solidFill>
              </a:defRPr>
            </a:lvl1pPr>
          </a:lstStyle>
          <a:p>
            <a:pPr lvl="0"/>
            <a:endParaRPr lang="en-US"/>
          </a:p>
        </p:txBody>
      </p:sp>
    </p:spTree>
    <p:extLst>
      <p:ext uri="{BB962C8B-B14F-4D97-AF65-F5344CB8AC3E}">
        <p14:creationId xmlns:p14="http://schemas.microsoft.com/office/powerpoint/2010/main" val="1662924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7813"/>
            <a:ext cx="10363200" cy="1143000"/>
          </a:xfrm>
        </p:spPr>
        <p:txBody>
          <a:bodyPr/>
          <a:lstStyle/>
          <a:p>
            <a:r>
              <a:rPr lang="en-US"/>
              <a:t>Click to edit Master title style</a:t>
            </a:r>
          </a:p>
        </p:txBody>
      </p:sp>
      <p:sp>
        <p:nvSpPr>
          <p:cNvPr id="3" name="Chart Placeholder 2"/>
          <p:cNvSpPr>
            <a:spLocks noGrp="1"/>
          </p:cNvSpPr>
          <p:nvPr>
            <p:ph type="chart" idx="1"/>
          </p:nvPr>
        </p:nvSpPr>
        <p:spPr>
          <a:xfrm>
            <a:off x="1219200" y="1600201"/>
            <a:ext cx="10363200" cy="4530725"/>
          </a:xfrm>
        </p:spPr>
        <p:txBody>
          <a:bodyPr/>
          <a:lstStyle/>
          <a:p>
            <a:pPr lvl="0"/>
            <a:endParaRPr lang="en-US" noProof="0"/>
          </a:p>
        </p:txBody>
      </p:sp>
      <p:sp>
        <p:nvSpPr>
          <p:cNvPr id="4" name="Date Placeholder 3">
            <a:extLst>
              <a:ext uri="{FF2B5EF4-FFF2-40B4-BE49-F238E27FC236}">
                <a16:creationId xmlns:a16="http://schemas.microsoft.com/office/drawing/2014/main" id="{C5D98B2D-E3D2-44A7-A29E-2E59DCE663B5}"/>
              </a:ext>
            </a:extLst>
          </p:cNvPr>
          <p:cNvSpPr>
            <a:spLocks noGrp="1"/>
          </p:cNvSpPr>
          <p:nvPr>
            <p:ph type="dt" sz="half" idx="10"/>
          </p:nvPr>
        </p:nvSpPr>
        <p:spPr>
          <a:xfrm>
            <a:off x="1219200" y="6251575"/>
            <a:ext cx="2641600" cy="457200"/>
          </a:xfrm>
          <a:prstGeom prst="rect">
            <a:avLst/>
          </a:prstGeom>
        </p:spPr>
        <p:txBody>
          <a:bodyPr/>
          <a:lstStyle>
            <a:lvl1pPr defTabSz="1043056" eaLnBrk="1" fontAlgn="auto" hangingPunct="1">
              <a:spcBef>
                <a:spcPts val="0"/>
              </a:spcBef>
              <a:spcAft>
                <a:spcPts val="0"/>
              </a:spcAft>
              <a:defRPr>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C38A183D-1E6E-497D-BB20-E893A93A8171}"/>
              </a:ext>
            </a:extLst>
          </p:cNvPr>
          <p:cNvSpPr>
            <a:spLocks noGrp="1"/>
          </p:cNvSpPr>
          <p:nvPr>
            <p:ph type="ftr" sz="quarter" idx="11"/>
          </p:nvPr>
        </p:nvSpPr>
        <p:spPr>
          <a:xfrm>
            <a:off x="4470400" y="6248400"/>
            <a:ext cx="3962400" cy="457200"/>
          </a:xfrm>
        </p:spPr>
        <p:txBody>
          <a:bodyPr/>
          <a:lstStyle>
            <a:lvl1pPr defTabSz="1043056" eaLnBrk="1" fontAlgn="auto" hangingPunct="1">
              <a:spcBef>
                <a:spcPts val="0"/>
              </a:spcBef>
              <a:spcAft>
                <a:spcPts val="0"/>
              </a:spcAft>
              <a:defRPr>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CCAD45B1-27D3-482D-8B27-B536CE237FFC}"/>
              </a:ext>
            </a:extLst>
          </p:cNvPr>
          <p:cNvSpPr>
            <a:spLocks noGrp="1"/>
          </p:cNvSpPr>
          <p:nvPr>
            <p:ph type="sldNum" sz="quarter" idx="12"/>
          </p:nvPr>
        </p:nvSpPr>
        <p:spPr>
          <a:xfrm>
            <a:off x="9042400" y="6248400"/>
            <a:ext cx="2540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846BCB1-CD22-4EC7-A98F-067D791A4D53}" type="slidenum">
              <a:rPr lang="en-US" altLang="en-US"/>
              <a:pPr/>
              <a:t>‹#›</a:t>
            </a:fld>
            <a:endParaRPr lang="en-US" altLang="en-US" dirty="0"/>
          </a:p>
        </p:txBody>
      </p:sp>
    </p:spTree>
    <p:extLst>
      <p:ext uri="{BB962C8B-B14F-4D97-AF65-F5344CB8AC3E}">
        <p14:creationId xmlns:p14="http://schemas.microsoft.com/office/powerpoint/2010/main" val="2842907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909" y="4407379"/>
            <a:ext cx="10363924" cy="1362097"/>
          </a:xfrm>
          <a:prstGeom prst="rect">
            <a:avLst/>
          </a:prstGeom>
        </p:spPr>
        <p:txBody>
          <a:bodyPr anchor="t"/>
          <a:lstStyle>
            <a:lvl1pPr algn="l">
              <a:defRPr sz="3628" b="1" cap="all"/>
            </a:lvl1pPr>
          </a:lstStyle>
          <a:p>
            <a:r>
              <a:rPr lang="es-ES"/>
              <a:t>Haga clic para modificar el estilo de título del patrón</a:t>
            </a:r>
            <a:endParaRPr lang="en-GB"/>
          </a:p>
        </p:txBody>
      </p:sp>
      <p:sp>
        <p:nvSpPr>
          <p:cNvPr id="3" name="2 Marcador de texto"/>
          <p:cNvSpPr>
            <a:spLocks noGrp="1"/>
          </p:cNvSpPr>
          <p:nvPr>
            <p:ph type="body" idx="1"/>
          </p:nvPr>
        </p:nvSpPr>
        <p:spPr>
          <a:xfrm>
            <a:off x="962909" y="2907057"/>
            <a:ext cx="10363924" cy="1500322"/>
          </a:xfrm>
          <a:prstGeom prst="rect">
            <a:avLst/>
          </a:prstGeom>
        </p:spPr>
        <p:txBody>
          <a:bodyPr anchor="b"/>
          <a:lstStyle>
            <a:lvl1pPr marL="0" indent="0">
              <a:buNone/>
              <a:defRPr sz="1814">
                <a:solidFill>
                  <a:schemeClr val="tx1">
                    <a:tint val="75000"/>
                  </a:schemeClr>
                </a:solidFill>
              </a:defRPr>
            </a:lvl1pPr>
            <a:lvl2pPr marL="414667" indent="0">
              <a:buNone/>
              <a:defRPr sz="1633">
                <a:solidFill>
                  <a:schemeClr val="tx1">
                    <a:tint val="75000"/>
                  </a:schemeClr>
                </a:solidFill>
              </a:defRPr>
            </a:lvl2pPr>
            <a:lvl3pPr marL="829334" indent="0">
              <a:buNone/>
              <a:defRPr sz="1451">
                <a:solidFill>
                  <a:schemeClr val="tx1">
                    <a:tint val="75000"/>
                  </a:schemeClr>
                </a:solidFill>
              </a:defRPr>
            </a:lvl3pPr>
            <a:lvl4pPr marL="1244000" indent="0">
              <a:buNone/>
              <a:defRPr sz="1270">
                <a:solidFill>
                  <a:schemeClr val="tx1">
                    <a:tint val="75000"/>
                  </a:schemeClr>
                </a:solidFill>
              </a:defRPr>
            </a:lvl4pPr>
            <a:lvl5pPr marL="1658668" indent="0">
              <a:buNone/>
              <a:defRPr sz="1270">
                <a:solidFill>
                  <a:schemeClr val="tx1">
                    <a:tint val="75000"/>
                  </a:schemeClr>
                </a:solidFill>
              </a:defRPr>
            </a:lvl5pPr>
            <a:lvl6pPr marL="2073335" indent="0">
              <a:buNone/>
              <a:defRPr sz="1270">
                <a:solidFill>
                  <a:schemeClr val="tx1">
                    <a:tint val="75000"/>
                  </a:schemeClr>
                </a:solidFill>
              </a:defRPr>
            </a:lvl6pPr>
            <a:lvl7pPr marL="2488001" indent="0">
              <a:buNone/>
              <a:defRPr sz="1270">
                <a:solidFill>
                  <a:schemeClr val="tx1">
                    <a:tint val="75000"/>
                  </a:schemeClr>
                </a:solidFill>
              </a:defRPr>
            </a:lvl7pPr>
            <a:lvl8pPr marL="2902668" indent="0">
              <a:buNone/>
              <a:defRPr sz="1270">
                <a:solidFill>
                  <a:schemeClr val="tx1">
                    <a:tint val="75000"/>
                  </a:schemeClr>
                </a:solidFill>
              </a:defRPr>
            </a:lvl8pPr>
            <a:lvl9pPr marL="3317335" indent="0">
              <a:buNone/>
              <a:defRPr sz="127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4EFD84CE-80A4-47E5-8AC2-BDBFD01C583D}"/>
              </a:ext>
            </a:extLst>
          </p:cNvPr>
          <p:cNvSpPr>
            <a:spLocks noGrp="1"/>
          </p:cNvSpPr>
          <p:nvPr>
            <p:ph type="dt" sz="half" idx="10"/>
          </p:nvPr>
        </p:nvSpPr>
        <p:spPr>
          <a:xfrm>
            <a:off x="609600" y="6356350"/>
            <a:ext cx="2846388"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fld id="{7C8D6A0E-BA3A-4B3D-9CC3-1A6CE5E7A128}" type="datetimeFigureOut">
              <a:rPr lang="en-GB"/>
              <a:pPr>
                <a:defRPr/>
              </a:pPr>
              <a:t>16/12/2024</a:t>
            </a:fld>
            <a:endParaRPr lang="en-GB"/>
          </a:p>
        </p:txBody>
      </p:sp>
      <p:sp>
        <p:nvSpPr>
          <p:cNvPr id="5" name="4 Marcador de pie de página">
            <a:extLst>
              <a:ext uri="{FF2B5EF4-FFF2-40B4-BE49-F238E27FC236}">
                <a16:creationId xmlns:a16="http://schemas.microsoft.com/office/drawing/2014/main" id="{CCB7B0E5-8CE6-4EF6-9B1C-79D7E09DF079}"/>
              </a:ext>
            </a:extLst>
          </p:cNvPr>
          <p:cNvSpPr>
            <a:spLocks noGrp="1"/>
          </p:cNvSpPr>
          <p:nvPr>
            <p:ph type="ftr" sz="quarter" idx="11"/>
          </p:nvPr>
        </p:nvSpPr>
        <p:spPr>
          <a:xfrm>
            <a:off x="4164013" y="6356350"/>
            <a:ext cx="3863975"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endParaRPr lang="en-GB"/>
          </a:p>
        </p:txBody>
      </p:sp>
      <p:sp>
        <p:nvSpPr>
          <p:cNvPr id="6" name="5 Marcador de número de diapositiva">
            <a:extLst>
              <a:ext uri="{FF2B5EF4-FFF2-40B4-BE49-F238E27FC236}">
                <a16:creationId xmlns:a16="http://schemas.microsoft.com/office/drawing/2014/main" id="{99999FDB-1470-42F8-B29C-D99D926487FC}"/>
              </a:ext>
            </a:extLst>
          </p:cNvPr>
          <p:cNvSpPr>
            <a:spLocks noGrp="1"/>
          </p:cNvSpPr>
          <p:nvPr>
            <p:ph type="sldNum" sz="quarter" idx="12"/>
          </p:nvPr>
        </p:nvSpPr>
        <p:spPr>
          <a:xfrm>
            <a:off x="8736013" y="6356350"/>
            <a:ext cx="2846387"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F8A807E-990D-45EE-B75A-E3B199987955}" type="slidenum">
              <a:rPr lang="en-GB" altLang="en-US"/>
              <a:pPr/>
              <a:t>‹#›</a:t>
            </a:fld>
            <a:endParaRPr lang="en-GB" altLang="en-US"/>
          </a:p>
        </p:txBody>
      </p:sp>
    </p:spTree>
    <p:extLst>
      <p:ext uri="{BB962C8B-B14F-4D97-AF65-F5344CB8AC3E}">
        <p14:creationId xmlns:p14="http://schemas.microsoft.com/office/powerpoint/2010/main" val="3798193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963" y="275013"/>
            <a:ext cx="10972076" cy="1143240"/>
          </a:xfrm>
          <a:prstGeom prst="rect">
            <a:avLst/>
          </a:prstGeom>
        </p:spPr>
        <p:txBody>
          <a:bodyPr/>
          <a:lstStyle/>
          <a:p>
            <a:r>
              <a:rPr lang="es-ES"/>
              <a:t>Haga clic para modificar el estilo de título del patrón</a:t>
            </a:r>
            <a:endParaRPr lang="en-GB"/>
          </a:p>
        </p:txBody>
      </p:sp>
      <p:sp>
        <p:nvSpPr>
          <p:cNvPr id="3" name="2 Marcador de contenido"/>
          <p:cNvSpPr>
            <a:spLocks noGrp="1"/>
          </p:cNvSpPr>
          <p:nvPr>
            <p:ph sz="half" idx="1"/>
          </p:nvPr>
        </p:nvSpPr>
        <p:spPr>
          <a:xfrm>
            <a:off x="609962" y="1599673"/>
            <a:ext cx="5399159" cy="4526884"/>
          </a:xfrm>
          <a:prstGeom prst="rect">
            <a:avLst/>
          </a:prstGeo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3 Marcador de contenido"/>
          <p:cNvSpPr>
            <a:spLocks noGrp="1"/>
          </p:cNvSpPr>
          <p:nvPr>
            <p:ph sz="half" idx="2"/>
          </p:nvPr>
        </p:nvSpPr>
        <p:spPr>
          <a:xfrm>
            <a:off x="6182879" y="1599673"/>
            <a:ext cx="5399160" cy="4526884"/>
          </a:xfrm>
          <a:prstGeom prst="rect">
            <a:avLst/>
          </a:prstGeo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4 Marcador de fecha">
            <a:extLst>
              <a:ext uri="{FF2B5EF4-FFF2-40B4-BE49-F238E27FC236}">
                <a16:creationId xmlns:a16="http://schemas.microsoft.com/office/drawing/2014/main" id="{D5A8D68D-0E64-4E59-BC8D-0CD50545BCF4}"/>
              </a:ext>
            </a:extLst>
          </p:cNvPr>
          <p:cNvSpPr>
            <a:spLocks noGrp="1"/>
          </p:cNvSpPr>
          <p:nvPr>
            <p:ph type="dt" sz="half" idx="10"/>
          </p:nvPr>
        </p:nvSpPr>
        <p:spPr>
          <a:xfrm>
            <a:off x="609600" y="6356350"/>
            <a:ext cx="2846388"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fld id="{C2E042B1-4399-4FD9-ABD8-809F1AD3A2D7}" type="datetimeFigureOut">
              <a:rPr lang="en-GB"/>
              <a:pPr>
                <a:defRPr/>
              </a:pPr>
              <a:t>16/12/2024</a:t>
            </a:fld>
            <a:endParaRPr lang="en-GB"/>
          </a:p>
        </p:txBody>
      </p:sp>
      <p:sp>
        <p:nvSpPr>
          <p:cNvPr id="6" name="5 Marcador de pie de página">
            <a:extLst>
              <a:ext uri="{FF2B5EF4-FFF2-40B4-BE49-F238E27FC236}">
                <a16:creationId xmlns:a16="http://schemas.microsoft.com/office/drawing/2014/main" id="{E6C56992-DE3D-4CCE-899A-8DE4A396E423}"/>
              </a:ext>
            </a:extLst>
          </p:cNvPr>
          <p:cNvSpPr>
            <a:spLocks noGrp="1"/>
          </p:cNvSpPr>
          <p:nvPr>
            <p:ph type="ftr" sz="quarter" idx="11"/>
          </p:nvPr>
        </p:nvSpPr>
        <p:spPr>
          <a:xfrm>
            <a:off x="4164013" y="6356350"/>
            <a:ext cx="3863975"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endParaRPr lang="en-GB"/>
          </a:p>
        </p:txBody>
      </p:sp>
      <p:sp>
        <p:nvSpPr>
          <p:cNvPr id="7" name="6 Marcador de número de diapositiva">
            <a:extLst>
              <a:ext uri="{FF2B5EF4-FFF2-40B4-BE49-F238E27FC236}">
                <a16:creationId xmlns:a16="http://schemas.microsoft.com/office/drawing/2014/main" id="{AAB54D92-B024-41B9-B8BA-82AE90E1A724}"/>
              </a:ext>
            </a:extLst>
          </p:cNvPr>
          <p:cNvSpPr>
            <a:spLocks noGrp="1"/>
          </p:cNvSpPr>
          <p:nvPr>
            <p:ph type="sldNum" sz="quarter" idx="12"/>
          </p:nvPr>
        </p:nvSpPr>
        <p:spPr>
          <a:xfrm>
            <a:off x="8736013" y="6356350"/>
            <a:ext cx="2846387"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64E9283-C709-45BD-9E67-E7A235B9FBD5}" type="slidenum">
              <a:rPr lang="en-GB" altLang="en-US"/>
              <a:pPr/>
              <a:t>‹#›</a:t>
            </a:fld>
            <a:endParaRPr lang="en-GB" altLang="en-US"/>
          </a:p>
        </p:txBody>
      </p:sp>
    </p:spTree>
    <p:extLst>
      <p:ext uri="{BB962C8B-B14F-4D97-AF65-F5344CB8AC3E}">
        <p14:creationId xmlns:p14="http://schemas.microsoft.com/office/powerpoint/2010/main" val="3939973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963" y="275013"/>
            <a:ext cx="10972076" cy="1143240"/>
          </a:xfrm>
          <a:prstGeom prst="rect">
            <a:avLst/>
          </a:prstGeom>
        </p:spPr>
        <p:txBody>
          <a:bodyPr/>
          <a:lstStyle>
            <a:lvl1pPr>
              <a:defRPr/>
            </a:lvl1pPr>
          </a:lstStyle>
          <a:p>
            <a:r>
              <a:rPr lang="es-ES"/>
              <a:t>Haga clic para modificar el estilo de título del patrón</a:t>
            </a:r>
            <a:endParaRPr lang="en-GB"/>
          </a:p>
        </p:txBody>
      </p:sp>
      <p:sp>
        <p:nvSpPr>
          <p:cNvPr id="3" name="2 Marcador de texto"/>
          <p:cNvSpPr>
            <a:spLocks noGrp="1"/>
          </p:cNvSpPr>
          <p:nvPr>
            <p:ph type="body" idx="1"/>
          </p:nvPr>
        </p:nvSpPr>
        <p:spPr>
          <a:xfrm>
            <a:off x="609964" y="1534880"/>
            <a:ext cx="5386489" cy="639293"/>
          </a:xfrm>
          <a:prstGeom prst="rect">
            <a:avLst/>
          </a:prstGeom>
        </p:spPr>
        <p:txBody>
          <a:bodyPr anchor="b"/>
          <a:lstStyle>
            <a:lvl1pPr marL="0" indent="0">
              <a:buNone/>
              <a:defRPr sz="2177" b="1"/>
            </a:lvl1pPr>
            <a:lvl2pPr marL="414667" indent="0">
              <a:buNone/>
              <a:defRPr sz="1814" b="1"/>
            </a:lvl2pPr>
            <a:lvl3pPr marL="829334" indent="0">
              <a:buNone/>
              <a:defRPr sz="1633" b="1"/>
            </a:lvl3pPr>
            <a:lvl4pPr marL="1244000" indent="0">
              <a:buNone/>
              <a:defRPr sz="1451" b="1"/>
            </a:lvl4pPr>
            <a:lvl5pPr marL="1658668" indent="0">
              <a:buNone/>
              <a:defRPr sz="1451" b="1"/>
            </a:lvl5pPr>
            <a:lvl6pPr marL="2073335" indent="0">
              <a:buNone/>
              <a:defRPr sz="1451" b="1"/>
            </a:lvl6pPr>
            <a:lvl7pPr marL="2488001" indent="0">
              <a:buNone/>
              <a:defRPr sz="1451" b="1"/>
            </a:lvl7pPr>
            <a:lvl8pPr marL="2902668" indent="0">
              <a:buNone/>
              <a:defRPr sz="1451" b="1"/>
            </a:lvl8pPr>
            <a:lvl9pPr marL="3317335" indent="0">
              <a:buNone/>
              <a:defRPr sz="1451" b="1"/>
            </a:lvl9pPr>
          </a:lstStyle>
          <a:p>
            <a:pPr lvl="0"/>
            <a:r>
              <a:rPr lang="es-ES"/>
              <a:t>Haga clic para modificar el estilo de texto del patrón</a:t>
            </a:r>
          </a:p>
        </p:txBody>
      </p:sp>
      <p:sp>
        <p:nvSpPr>
          <p:cNvPr id="4" name="3 Marcador de contenido"/>
          <p:cNvSpPr>
            <a:spLocks noGrp="1"/>
          </p:cNvSpPr>
          <p:nvPr>
            <p:ph sz="half" idx="2"/>
          </p:nvPr>
        </p:nvSpPr>
        <p:spPr>
          <a:xfrm>
            <a:off x="609964" y="2174173"/>
            <a:ext cx="5386489" cy="3952385"/>
          </a:xfrm>
          <a:prstGeom prst="rect">
            <a:avLst/>
          </a:prstGeom>
        </p:spPr>
        <p:txBody>
          <a:bodyPr/>
          <a:lstStyle>
            <a:lvl1pPr>
              <a:defRPr sz="2177"/>
            </a:lvl1pPr>
            <a:lvl2pPr>
              <a:defRPr sz="1814"/>
            </a:lvl2pPr>
            <a:lvl3pPr>
              <a:defRPr sz="1633"/>
            </a:lvl3pPr>
            <a:lvl4pPr>
              <a:defRPr sz="1451"/>
            </a:lvl4pPr>
            <a:lvl5pPr>
              <a:defRPr sz="1451"/>
            </a:lvl5pPr>
            <a:lvl6pPr>
              <a:defRPr sz="1451"/>
            </a:lvl6pPr>
            <a:lvl7pPr>
              <a:defRPr sz="1451"/>
            </a:lvl7pPr>
            <a:lvl8pPr>
              <a:defRPr sz="1451"/>
            </a:lvl8pPr>
            <a:lvl9pPr>
              <a:defRPr sz="1451"/>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4 Marcador de texto"/>
          <p:cNvSpPr>
            <a:spLocks noGrp="1"/>
          </p:cNvSpPr>
          <p:nvPr>
            <p:ph type="body" sz="quarter" idx="3"/>
          </p:nvPr>
        </p:nvSpPr>
        <p:spPr>
          <a:xfrm>
            <a:off x="6193739" y="1534880"/>
            <a:ext cx="5388300" cy="639293"/>
          </a:xfrm>
          <a:prstGeom prst="rect">
            <a:avLst/>
          </a:prstGeom>
        </p:spPr>
        <p:txBody>
          <a:bodyPr anchor="b"/>
          <a:lstStyle>
            <a:lvl1pPr marL="0" indent="0">
              <a:buNone/>
              <a:defRPr sz="2177" b="1"/>
            </a:lvl1pPr>
            <a:lvl2pPr marL="414667" indent="0">
              <a:buNone/>
              <a:defRPr sz="1814" b="1"/>
            </a:lvl2pPr>
            <a:lvl3pPr marL="829334" indent="0">
              <a:buNone/>
              <a:defRPr sz="1633" b="1"/>
            </a:lvl3pPr>
            <a:lvl4pPr marL="1244000" indent="0">
              <a:buNone/>
              <a:defRPr sz="1451" b="1"/>
            </a:lvl4pPr>
            <a:lvl5pPr marL="1658668" indent="0">
              <a:buNone/>
              <a:defRPr sz="1451" b="1"/>
            </a:lvl5pPr>
            <a:lvl6pPr marL="2073335" indent="0">
              <a:buNone/>
              <a:defRPr sz="1451" b="1"/>
            </a:lvl6pPr>
            <a:lvl7pPr marL="2488001" indent="0">
              <a:buNone/>
              <a:defRPr sz="1451" b="1"/>
            </a:lvl7pPr>
            <a:lvl8pPr marL="2902668" indent="0">
              <a:buNone/>
              <a:defRPr sz="1451" b="1"/>
            </a:lvl8pPr>
            <a:lvl9pPr marL="3317335" indent="0">
              <a:buNone/>
              <a:defRPr sz="1451" b="1"/>
            </a:lvl9pPr>
          </a:lstStyle>
          <a:p>
            <a:pPr lvl="0"/>
            <a:r>
              <a:rPr lang="es-ES"/>
              <a:t>Haga clic para modificar el estilo de texto del patrón</a:t>
            </a:r>
          </a:p>
        </p:txBody>
      </p:sp>
      <p:sp>
        <p:nvSpPr>
          <p:cNvPr id="6" name="5 Marcador de contenido"/>
          <p:cNvSpPr>
            <a:spLocks noGrp="1"/>
          </p:cNvSpPr>
          <p:nvPr>
            <p:ph sz="quarter" idx="4"/>
          </p:nvPr>
        </p:nvSpPr>
        <p:spPr>
          <a:xfrm>
            <a:off x="6193739" y="2174173"/>
            <a:ext cx="5388300" cy="3952385"/>
          </a:xfrm>
          <a:prstGeom prst="rect">
            <a:avLst/>
          </a:prstGeom>
        </p:spPr>
        <p:txBody>
          <a:bodyPr/>
          <a:lstStyle>
            <a:lvl1pPr>
              <a:defRPr sz="2177"/>
            </a:lvl1pPr>
            <a:lvl2pPr>
              <a:defRPr sz="1814"/>
            </a:lvl2pPr>
            <a:lvl3pPr>
              <a:defRPr sz="1633"/>
            </a:lvl3pPr>
            <a:lvl4pPr>
              <a:defRPr sz="1451"/>
            </a:lvl4pPr>
            <a:lvl5pPr>
              <a:defRPr sz="1451"/>
            </a:lvl5pPr>
            <a:lvl6pPr>
              <a:defRPr sz="1451"/>
            </a:lvl6pPr>
            <a:lvl7pPr>
              <a:defRPr sz="1451"/>
            </a:lvl7pPr>
            <a:lvl8pPr>
              <a:defRPr sz="1451"/>
            </a:lvl8pPr>
            <a:lvl9pPr>
              <a:defRPr sz="1451"/>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6 Marcador de fecha">
            <a:extLst>
              <a:ext uri="{FF2B5EF4-FFF2-40B4-BE49-F238E27FC236}">
                <a16:creationId xmlns:a16="http://schemas.microsoft.com/office/drawing/2014/main" id="{B735AE79-458D-4CA5-BB45-EC128CCAE497}"/>
              </a:ext>
            </a:extLst>
          </p:cNvPr>
          <p:cNvSpPr>
            <a:spLocks noGrp="1"/>
          </p:cNvSpPr>
          <p:nvPr>
            <p:ph type="dt" sz="half" idx="10"/>
          </p:nvPr>
        </p:nvSpPr>
        <p:spPr>
          <a:xfrm>
            <a:off x="609600" y="6356350"/>
            <a:ext cx="2846388"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fld id="{8A25B596-5FF0-4290-8193-A299E827481A}" type="datetimeFigureOut">
              <a:rPr lang="en-GB"/>
              <a:pPr>
                <a:defRPr/>
              </a:pPr>
              <a:t>16/12/2024</a:t>
            </a:fld>
            <a:endParaRPr lang="en-GB"/>
          </a:p>
        </p:txBody>
      </p:sp>
      <p:sp>
        <p:nvSpPr>
          <p:cNvPr id="8" name="7 Marcador de pie de página">
            <a:extLst>
              <a:ext uri="{FF2B5EF4-FFF2-40B4-BE49-F238E27FC236}">
                <a16:creationId xmlns:a16="http://schemas.microsoft.com/office/drawing/2014/main" id="{7C274A0E-EB90-4613-86F2-E887DD8D9719}"/>
              </a:ext>
            </a:extLst>
          </p:cNvPr>
          <p:cNvSpPr>
            <a:spLocks noGrp="1"/>
          </p:cNvSpPr>
          <p:nvPr>
            <p:ph type="ftr" sz="quarter" idx="11"/>
          </p:nvPr>
        </p:nvSpPr>
        <p:spPr>
          <a:xfrm>
            <a:off x="4164013" y="6356350"/>
            <a:ext cx="3863975"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endParaRPr lang="en-GB"/>
          </a:p>
        </p:txBody>
      </p:sp>
      <p:sp>
        <p:nvSpPr>
          <p:cNvPr id="9" name="8 Marcador de número de diapositiva">
            <a:extLst>
              <a:ext uri="{FF2B5EF4-FFF2-40B4-BE49-F238E27FC236}">
                <a16:creationId xmlns:a16="http://schemas.microsoft.com/office/drawing/2014/main" id="{CE1E4059-B95C-4FEE-9FF4-EF2D8BC2A252}"/>
              </a:ext>
            </a:extLst>
          </p:cNvPr>
          <p:cNvSpPr>
            <a:spLocks noGrp="1"/>
          </p:cNvSpPr>
          <p:nvPr>
            <p:ph type="sldNum" sz="quarter" idx="12"/>
          </p:nvPr>
        </p:nvSpPr>
        <p:spPr>
          <a:xfrm>
            <a:off x="8736013" y="6356350"/>
            <a:ext cx="2846387"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EF8C168-29D8-47DF-8030-802AE4A3E1D7}" type="slidenum">
              <a:rPr lang="en-GB" altLang="en-US"/>
              <a:pPr/>
              <a:t>‹#›</a:t>
            </a:fld>
            <a:endParaRPr lang="en-GB" altLang="en-US"/>
          </a:p>
        </p:txBody>
      </p:sp>
    </p:spTree>
    <p:extLst>
      <p:ext uri="{BB962C8B-B14F-4D97-AF65-F5344CB8AC3E}">
        <p14:creationId xmlns:p14="http://schemas.microsoft.com/office/powerpoint/2010/main" val="1778943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963" y="275013"/>
            <a:ext cx="10972076" cy="1143240"/>
          </a:xfrm>
          <a:prstGeom prst="rect">
            <a:avLst/>
          </a:prstGeom>
        </p:spPr>
        <p:txBody>
          <a:bodyPr/>
          <a:lstStyle/>
          <a:p>
            <a:r>
              <a:rPr lang="es-ES"/>
              <a:t>Haga clic para modificar el estilo de título del patrón</a:t>
            </a:r>
            <a:endParaRPr lang="en-GB"/>
          </a:p>
        </p:txBody>
      </p:sp>
      <p:sp>
        <p:nvSpPr>
          <p:cNvPr id="3" name="2 Marcador de fecha">
            <a:extLst>
              <a:ext uri="{FF2B5EF4-FFF2-40B4-BE49-F238E27FC236}">
                <a16:creationId xmlns:a16="http://schemas.microsoft.com/office/drawing/2014/main" id="{014CC4E3-A5E5-42D4-8A25-1C196620767C}"/>
              </a:ext>
            </a:extLst>
          </p:cNvPr>
          <p:cNvSpPr>
            <a:spLocks noGrp="1"/>
          </p:cNvSpPr>
          <p:nvPr>
            <p:ph type="dt" sz="half" idx="10"/>
          </p:nvPr>
        </p:nvSpPr>
        <p:spPr>
          <a:xfrm>
            <a:off x="609600" y="6356350"/>
            <a:ext cx="2846388"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fld id="{EC362E33-18A4-406B-87C4-F5AE8659C5B4}" type="datetimeFigureOut">
              <a:rPr lang="en-GB"/>
              <a:pPr>
                <a:defRPr/>
              </a:pPr>
              <a:t>16/12/2024</a:t>
            </a:fld>
            <a:endParaRPr lang="en-GB"/>
          </a:p>
        </p:txBody>
      </p:sp>
      <p:sp>
        <p:nvSpPr>
          <p:cNvPr id="4" name="3 Marcador de pie de página">
            <a:extLst>
              <a:ext uri="{FF2B5EF4-FFF2-40B4-BE49-F238E27FC236}">
                <a16:creationId xmlns:a16="http://schemas.microsoft.com/office/drawing/2014/main" id="{F46DC42C-99F3-4C6C-A979-3A4347C86B1B}"/>
              </a:ext>
            </a:extLst>
          </p:cNvPr>
          <p:cNvSpPr>
            <a:spLocks noGrp="1"/>
          </p:cNvSpPr>
          <p:nvPr>
            <p:ph type="ftr" sz="quarter" idx="11"/>
          </p:nvPr>
        </p:nvSpPr>
        <p:spPr>
          <a:xfrm>
            <a:off x="4164013" y="6356350"/>
            <a:ext cx="3863975"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endParaRPr lang="en-GB"/>
          </a:p>
        </p:txBody>
      </p:sp>
      <p:sp>
        <p:nvSpPr>
          <p:cNvPr id="5" name="4 Marcador de número de diapositiva">
            <a:extLst>
              <a:ext uri="{FF2B5EF4-FFF2-40B4-BE49-F238E27FC236}">
                <a16:creationId xmlns:a16="http://schemas.microsoft.com/office/drawing/2014/main" id="{9FC50775-A4BC-4ED2-BECB-2BB6D226DB1F}"/>
              </a:ext>
            </a:extLst>
          </p:cNvPr>
          <p:cNvSpPr>
            <a:spLocks noGrp="1"/>
          </p:cNvSpPr>
          <p:nvPr>
            <p:ph type="sldNum" sz="quarter" idx="12"/>
          </p:nvPr>
        </p:nvSpPr>
        <p:spPr>
          <a:xfrm>
            <a:off x="8736013" y="6356350"/>
            <a:ext cx="2846387"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142F1D2-ADA3-4379-95DE-258970410517}" type="slidenum">
              <a:rPr lang="en-GB" altLang="en-US"/>
              <a:pPr/>
              <a:t>‹#›</a:t>
            </a:fld>
            <a:endParaRPr lang="en-GB" altLang="en-US"/>
          </a:p>
        </p:txBody>
      </p:sp>
    </p:spTree>
    <p:extLst>
      <p:ext uri="{BB962C8B-B14F-4D97-AF65-F5344CB8AC3E}">
        <p14:creationId xmlns:p14="http://schemas.microsoft.com/office/powerpoint/2010/main" val="2724332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a:extLst>
              <a:ext uri="{FF2B5EF4-FFF2-40B4-BE49-F238E27FC236}">
                <a16:creationId xmlns:a16="http://schemas.microsoft.com/office/drawing/2014/main" id="{E8647F3C-0F0E-4A6C-8739-F4C01AC41280}"/>
              </a:ext>
            </a:extLst>
          </p:cNvPr>
          <p:cNvSpPr>
            <a:spLocks noGrp="1"/>
          </p:cNvSpPr>
          <p:nvPr>
            <p:ph type="dt" sz="half" idx="10"/>
          </p:nvPr>
        </p:nvSpPr>
        <p:spPr>
          <a:xfrm>
            <a:off x="609600" y="6356350"/>
            <a:ext cx="2846388"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fld id="{73CFC630-D390-4D2D-A80D-A081B485C35B}" type="datetimeFigureOut">
              <a:rPr lang="en-GB"/>
              <a:pPr>
                <a:defRPr/>
              </a:pPr>
              <a:t>16/12/2024</a:t>
            </a:fld>
            <a:endParaRPr lang="en-GB"/>
          </a:p>
        </p:txBody>
      </p:sp>
      <p:sp>
        <p:nvSpPr>
          <p:cNvPr id="3" name="2 Marcador de pie de página">
            <a:extLst>
              <a:ext uri="{FF2B5EF4-FFF2-40B4-BE49-F238E27FC236}">
                <a16:creationId xmlns:a16="http://schemas.microsoft.com/office/drawing/2014/main" id="{BE680738-3F69-4182-B931-F05AADFD4C38}"/>
              </a:ext>
            </a:extLst>
          </p:cNvPr>
          <p:cNvSpPr>
            <a:spLocks noGrp="1"/>
          </p:cNvSpPr>
          <p:nvPr>
            <p:ph type="ftr" sz="quarter" idx="11"/>
          </p:nvPr>
        </p:nvSpPr>
        <p:spPr>
          <a:xfrm>
            <a:off x="4164013" y="6356350"/>
            <a:ext cx="3863975"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endParaRPr lang="en-GB"/>
          </a:p>
        </p:txBody>
      </p:sp>
      <p:sp>
        <p:nvSpPr>
          <p:cNvPr id="4" name="3 Marcador de número de diapositiva">
            <a:extLst>
              <a:ext uri="{FF2B5EF4-FFF2-40B4-BE49-F238E27FC236}">
                <a16:creationId xmlns:a16="http://schemas.microsoft.com/office/drawing/2014/main" id="{D834167F-6AD8-4F6C-AF59-C3BD4BD25710}"/>
              </a:ext>
            </a:extLst>
          </p:cNvPr>
          <p:cNvSpPr>
            <a:spLocks noGrp="1"/>
          </p:cNvSpPr>
          <p:nvPr>
            <p:ph type="sldNum" sz="quarter" idx="12"/>
          </p:nvPr>
        </p:nvSpPr>
        <p:spPr>
          <a:xfrm>
            <a:off x="8736013" y="6356350"/>
            <a:ext cx="2846387"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D4C88A33-16A5-45DE-ACA3-48AC8BB358B4}" type="slidenum">
              <a:rPr lang="en-GB" altLang="en-US"/>
              <a:pPr/>
              <a:t>‹#›</a:t>
            </a:fld>
            <a:endParaRPr lang="en-GB" altLang="en-US"/>
          </a:p>
        </p:txBody>
      </p:sp>
    </p:spTree>
    <p:extLst>
      <p:ext uri="{BB962C8B-B14F-4D97-AF65-F5344CB8AC3E}">
        <p14:creationId xmlns:p14="http://schemas.microsoft.com/office/powerpoint/2010/main" val="75662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964" y="273573"/>
            <a:ext cx="4010907" cy="1161958"/>
          </a:xfrm>
          <a:prstGeom prst="rect">
            <a:avLst/>
          </a:prstGeom>
        </p:spPr>
        <p:txBody>
          <a:bodyPr anchor="b"/>
          <a:lstStyle>
            <a:lvl1pPr algn="l">
              <a:defRPr sz="1814" b="1"/>
            </a:lvl1pPr>
          </a:lstStyle>
          <a:p>
            <a:r>
              <a:rPr lang="es-ES"/>
              <a:t>Haga clic para modificar el estilo de título del patrón</a:t>
            </a:r>
            <a:endParaRPr lang="en-GB"/>
          </a:p>
        </p:txBody>
      </p:sp>
      <p:sp>
        <p:nvSpPr>
          <p:cNvPr id="3" name="2 Marcador de contenido"/>
          <p:cNvSpPr>
            <a:spLocks noGrp="1"/>
          </p:cNvSpPr>
          <p:nvPr>
            <p:ph idx="1"/>
          </p:nvPr>
        </p:nvSpPr>
        <p:spPr>
          <a:xfrm>
            <a:off x="4767479" y="273571"/>
            <a:ext cx="6814561" cy="5852986"/>
          </a:xfrm>
          <a:prstGeom prst="rect">
            <a:avLst/>
          </a:prstGeom>
        </p:spPr>
        <p:txBody>
          <a:bodyPr/>
          <a:lstStyle>
            <a:lvl1pPr>
              <a:defRPr sz="2901"/>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3 Marcador de texto"/>
          <p:cNvSpPr>
            <a:spLocks noGrp="1"/>
          </p:cNvSpPr>
          <p:nvPr>
            <p:ph type="body" sz="half" idx="2"/>
          </p:nvPr>
        </p:nvSpPr>
        <p:spPr>
          <a:xfrm>
            <a:off x="609964" y="1435531"/>
            <a:ext cx="4010907" cy="4691027"/>
          </a:xfrm>
          <a:prstGeom prst="rect">
            <a:avLst/>
          </a:prstGeom>
        </p:spPr>
        <p:txBody>
          <a:bodyPr/>
          <a:lstStyle>
            <a:lvl1pPr marL="0" indent="0">
              <a:buNone/>
              <a:defRPr sz="1270"/>
            </a:lvl1pPr>
            <a:lvl2pPr marL="414667" indent="0">
              <a:buNone/>
              <a:defRPr sz="1088"/>
            </a:lvl2pPr>
            <a:lvl3pPr marL="829334" indent="0">
              <a:buNone/>
              <a:defRPr sz="907"/>
            </a:lvl3pPr>
            <a:lvl4pPr marL="1244000" indent="0">
              <a:buNone/>
              <a:defRPr sz="816"/>
            </a:lvl4pPr>
            <a:lvl5pPr marL="1658668" indent="0">
              <a:buNone/>
              <a:defRPr sz="816"/>
            </a:lvl5pPr>
            <a:lvl6pPr marL="2073335" indent="0">
              <a:buNone/>
              <a:defRPr sz="816"/>
            </a:lvl6pPr>
            <a:lvl7pPr marL="2488001" indent="0">
              <a:buNone/>
              <a:defRPr sz="816"/>
            </a:lvl7pPr>
            <a:lvl8pPr marL="2902668" indent="0">
              <a:buNone/>
              <a:defRPr sz="816"/>
            </a:lvl8pPr>
            <a:lvl9pPr marL="3317335" indent="0">
              <a:buNone/>
              <a:defRPr sz="816"/>
            </a:lvl9pPr>
          </a:lstStyle>
          <a:p>
            <a:pPr lvl="0"/>
            <a:r>
              <a:rPr lang="es-ES"/>
              <a:t>Haga clic para modificar el estilo de texto del patrón</a:t>
            </a:r>
          </a:p>
        </p:txBody>
      </p:sp>
      <p:sp>
        <p:nvSpPr>
          <p:cNvPr id="5" name="4 Marcador de fecha">
            <a:extLst>
              <a:ext uri="{FF2B5EF4-FFF2-40B4-BE49-F238E27FC236}">
                <a16:creationId xmlns:a16="http://schemas.microsoft.com/office/drawing/2014/main" id="{F94F5402-6CB1-4596-8972-1BC8C7BBC8B7}"/>
              </a:ext>
            </a:extLst>
          </p:cNvPr>
          <p:cNvSpPr>
            <a:spLocks noGrp="1"/>
          </p:cNvSpPr>
          <p:nvPr>
            <p:ph type="dt" sz="half" idx="10"/>
          </p:nvPr>
        </p:nvSpPr>
        <p:spPr>
          <a:xfrm>
            <a:off x="609600" y="6356350"/>
            <a:ext cx="2846388"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fld id="{435FBF4A-9AF3-47EB-B4D9-B1234AAE4AA2}" type="datetimeFigureOut">
              <a:rPr lang="en-GB"/>
              <a:pPr>
                <a:defRPr/>
              </a:pPr>
              <a:t>16/12/2024</a:t>
            </a:fld>
            <a:endParaRPr lang="en-GB"/>
          </a:p>
        </p:txBody>
      </p:sp>
      <p:sp>
        <p:nvSpPr>
          <p:cNvPr id="6" name="5 Marcador de pie de página">
            <a:extLst>
              <a:ext uri="{FF2B5EF4-FFF2-40B4-BE49-F238E27FC236}">
                <a16:creationId xmlns:a16="http://schemas.microsoft.com/office/drawing/2014/main" id="{CB3B8074-66C2-4FC4-822E-F60C10155A36}"/>
              </a:ext>
            </a:extLst>
          </p:cNvPr>
          <p:cNvSpPr>
            <a:spLocks noGrp="1"/>
          </p:cNvSpPr>
          <p:nvPr>
            <p:ph type="ftr" sz="quarter" idx="11"/>
          </p:nvPr>
        </p:nvSpPr>
        <p:spPr>
          <a:xfrm>
            <a:off x="4164013" y="6356350"/>
            <a:ext cx="3863975"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endParaRPr lang="en-GB"/>
          </a:p>
        </p:txBody>
      </p:sp>
      <p:sp>
        <p:nvSpPr>
          <p:cNvPr id="7" name="6 Marcador de número de diapositiva">
            <a:extLst>
              <a:ext uri="{FF2B5EF4-FFF2-40B4-BE49-F238E27FC236}">
                <a16:creationId xmlns:a16="http://schemas.microsoft.com/office/drawing/2014/main" id="{64A26016-E2AC-4946-94AD-B05C95E8AD18}"/>
              </a:ext>
            </a:extLst>
          </p:cNvPr>
          <p:cNvSpPr>
            <a:spLocks noGrp="1"/>
          </p:cNvSpPr>
          <p:nvPr>
            <p:ph type="sldNum" sz="quarter" idx="12"/>
          </p:nvPr>
        </p:nvSpPr>
        <p:spPr>
          <a:xfrm>
            <a:off x="8736013" y="6356350"/>
            <a:ext cx="2846387"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E58A344-6C2F-40A0-BB4E-EF780A5215BC}" type="slidenum">
              <a:rPr lang="en-GB" altLang="en-US"/>
              <a:pPr/>
              <a:t>‹#›</a:t>
            </a:fld>
            <a:endParaRPr lang="en-GB" altLang="en-US"/>
          </a:p>
        </p:txBody>
      </p:sp>
    </p:spTree>
    <p:extLst>
      <p:ext uri="{BB962C8B-B14F-4D97-AF65-F5344CB8AC3E}">
        <p14:creationId xmlns:p14="http://schemas.microsoft.com/office/powerpoint/2010/main" val="3197167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169" y="4800456"/>
            <a:ext cx="7315924" cy="567300"/>
          </a:xfrm>
          <a:prstGeom prst="rect">
            <a:avLst/>
          </a:prstGeom>
        </p:spPr>
        <p:txBody>
          <a:bodyPr anchor="b"/>
          <a:lstStyle>
            <a:lvl1pPr algn="l">
              <a:defRPr sz="1814" b="1"/>
            </a:lvl1pPr>
          </a:lstStyle>
          <a:p>
            <a:r>
              <a:rPr lang="es-ES"/>
              <a:t>Haga clic para modificar el estilo de título del patrón</a:t>
            </a:r>
            <a:endParaRPr lang="en-GB"/>
          </a:p>
        </p:txBody>
      </p:sp>
      <p:sp>
        <p:nvSpPr>
          <p:cNvPr id="3" name="2 Marcador de posición de imagen"/>
          <p:cNvSpPr>
            <a:spLocks noGrp="1"/>
          </p:cNvSpPr>
          <p:nvPr>
            <p:ph type="pic" idx="1"/>
          </p:nvPr>
        </p:nvSpPr>
        <p:spPr>
          <a:xfrm>
            <a:off x="2389169" y="613376"/>
            <a:ext cx="7315924" cy="4113648"/>
          </a:xfrm>
          <a:prstGeom prst="rect">
            <a:avLst/>
          </a:prstGeom>
        </p:spPr>
        <p:txBody>
          <a:bodyPr/>
          <a:lstStyle>
            <a:lvl1pPr marL="0" indent="0">
              <a:buNone/>
              <a:defRPr sz="2901"/>
            </a:lvl1pPr>
            <a:lvl2pPr marL="414667" indent="0">
              <a:buNone/>
              <a:defRPr sz="2540"/>
            </a:lvl2pPr>
            <a:lvl3pPr marL="829334" indent="0">
              <a:buNone/>
              <a:defRPr sz="2177"/>
            </a:lvl3pPr>
            <a:lvl4pPr marL="1244000" indent="0">
              <a:buNone/>
              <a:defRPr sz="1814"/>
            </a:lvl4pPr>
            <a:lvl5pPr marL="1658668" indent="0">
              <a:buNone/>
              <a:defRPr sz="1814"/>
            </a:lvl5pPr>
            <a:lvl6pPr marL="2073335" indent="0">
              <a:buNone/>
              <a:defRPr sz="1814"/>
            </a:lvl6pPr>
            <a:lvl7pPr marL="2488001" indent="0">
              <a:buNone/>
              <a:defRPr sz="1814"/>
            </a:lvl7pPr>
            <a:lvl8pPr marL="2902668" indent="0">
              <a:buNone/>
              <a:defRPr sz="1814"/>
            </a:lvl8pPr>
            <a:lvl9pPr marL="3317335" indent="0">
              <a:buNone/>
              <a:defRPr sz="1814"/>
            </a:lvl9pPr>
          </a:lstStyle>
          <a:p>
            <a:pPr lvl="0"/>
            <a:endParaRPr lang="en-GB" noProof="0"/>
          </a:p>
        </p:txBody>
      </p:sp>
      <p:sp>
        <p:nvSpPr>
          <p:cNvPr id="4" name="3 Marcador de texto"/>
          <p:cNvSpPr>
            <a:spLocks noGrp="1"/>
          </p:cNvSpPr>
          <p:nvPr>
            <p:ph type="body" sz="half" idx="2"/>
          </p:nvPr>
        </p:nvSpPr>
        <p:spPr>
          <a:xfrm>
            <a:off x="2389169" y="5367757"/>
            <a:ext cx="7315924" cy="804876"/>
          </a:xfrm>
          <a:prstGeom prst="rect">
            <a:avLst/>
          </a:prstGeom>
        </p:spPr>
        <p:txBody>
          <a:bodyPr/>
          <a:lstStyle>
            <a:lvl1pPr marL="0" indent="0">
              <a:buNone/>
              <a:defRPr sz="1270"/>
            </a:lvl1pPr>
            <a:lvl2pPr marL="414667" indent="0">
              <a:buNone/>
              <a:defRPr sz="1088"/>
            </a:lvl2pPr>
            <a:lvl3pPr marL="829334" indent="0">
              <a:buNone/>
              <a:defRPr sz="907"/>
            </a:lvl3pPr>
            <a:lvl4pPr marL="1244000" indent="0">
              <a:buNone/>
              <a:defRPr sz="816"/>
            </a:lvl4pPr>
            <a:lvl5pPr marL="1658668" indent="0">
              <a:buNone/>
              <a:defRPr sz="816"/>
            </a:lvl5pPr>
            <a:lvl6pPr marL="2073335" indent="0">
              <a:buNone/>
              <a:defRPr sz="816"/>
            </a:lvl6pPr>
            <a:lvl7pPr marL="2488001" indent="0">
              <a:buNone/>
              <a:defRPr sz="816"/>
            </a:lvl7pPr>
            <a:lvl8pPr marL="2902668" indent="0">
              <a:buNone/>
              <a:defRPr sz="816"/>
            </a:lvl8pPr>
            <a:lvl9pPr marL="3317335" indent="0">
              <a:buNone/>
              <a:defRPr sz="816"/>
            </a:lvl9pPr>
          </a:lstStyle>
          <a:p>
            <a:pPr lvl="0"/>
            <a:r>
              <a:rPr lang="es-ES"/>
              <a:t>Haga clic para modificar el estilo de texto del patrón</a:t>
            </a:r>
          </a:p>
        </p:txBody>
      </p:sp>
      <p:sp>
        <p:nvSpPr>
          <p:cNvPr id="5" name="4 Marcador de fecha">
            <a:extLst>
              <a:ext uri="{FF2B5EF4-FFF2-40B4-BE49-F238E27FC236}">
                <a16:creationId xmlns:a16="http://schemas.microsoft.com/office/drawing/2014/main" id="{98C9E9B7-F010-4F0C-B5EE-DD07D6522D29}"/>
              </a:ext>
            </a:extLst>
          </p:cNvPr>
          <p:cNvSpPr>
            <a:spLocks noGrp="1"/>
          </p:cNvSpPr>
          <p:nvPr>
            <p:ph type="dt" sz="half" idx="10"/>
          </p:nvPr>
        </p:nvSpPr>
        <p:spPr>
          <a:xfrm>
            <a:off x="609600" y="6356350"/>
            <a:ext cx="2846388"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fld id="{A1FBBA41-6C18-4AB9-8936-569019EBD1A4}" type="datetimeFigureOut">
              <a:rPr lang="en-GB"/>
              <a:pPr>
                <a:defRPr/>
              </a:pPr>
              <a:t>16/12/2024</a:t>
            </a:fld>
            <a:endParaRPr lang="en-GB"/>
          </a:p>
        </p:txBody>
      </p:sp>
      <p:sp>
        <p:nvSpPr>
          <p:cNvPr id="6" name="5 Marcador de pie de página">
            <a:extLst>
              <a:ext uri="{FF2B5EF4-FFF2-40B4-BE49-F238E27FC236}">
                <a16:creationId xmlns:a16="http://schemas.microsoft.com/office/drawing/2014/main" id="{D5AD0854-E95F-4D2E-889D-E1C7065808AB}"/>
              </a:ext>
            </a:extLst>
          </p:cNvPr>
          <p:cNvSpPr>
            <a:spLocks noGrp="1"/>
          </p:cNvSpPr>
          <p:nvPr>
            <p:ph type="ftr" sz="quarter" idx="11"/>
          </p:nvPr>
        </p:nvSpPr>
        <p:spPr>
          <a:xfrm>
            <a:off x="4164013" y="6356350"/>
            <a:ext cx="3863975" cy="365125"/>
          </a:xfrm>
          <a:prstGeom prst="rect">
            <a:avLst/>
          </a:prstGeom>
        </p:spPr>
        <p:txBody>
          <a:bodyPr/>
          <a:lstStyle>
            <a:lvl1pPr defTabSz="1043056" eaLnBrk="1" fontAlgn="auto" hangingPunct="1">
              <a:spcBef>
                <a:spcPts val="0"/>
              </a:spcBef>
              <a:spcAft>
                <a:spcPts val="0"/>
              </a:spcAft>
              <a:defRPr>
                <a:latin typeface="+mn-lt"/>
              </a:defRPr>
            </a:lvl1pPr>
          </a:lstStyle>
          <a:p>
            <a:pPr>
              <a:defRPr/>
            </a:pPr>
            <a:endParaRPr lang="en-GB"/>
          </a:p>
        </p:txBody>
      </p:sp>
      <p:sp>
        <p:nvSpPr>
          <p:cNvPr id="7" name="6 Marcador de número de diapositiva">
            <a:extLst>
              <a:ext uri="{FF2B5EF4-FFF2-40B4-BE49-F238E27FC236}">
                <a16:creationId xmlns:a16="http://schemas.microsoft.com/office/drawing/2014/main" id="{90A7B72F-D618-4699-875F-63CD46397E79}"/>
              </a:ext>
            </a:extLst>
          </p:cNvPr>
          <p:cNvSpPr>
            <a:spLocks noGrp="1"/>
          </p:cNvSpPr>
          <p:nvPr>
            <p:ph type="sldNum" sz="quarter" idx="12"/>
          </p:nvPr>
        </p:nvSpPr>
        <p:spPr>
          <a:xfrm>
            <a:off x="8736013" y="6356350"/>
            <a:ext cx="2846387"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2163357-169D-433F-97FD-40EC0B52FBB6}" type="slidenum">
              <a:rPr lang="en-GB" altLang="en-US"/>
              <a:pPr/>
              <a:t>‹#›</a:t>
            </a:fld>
            <a:endParaRPr lang="en-GB" altLang="en-US"/>
          </a:p>
        </p:txBody>
      </p:sp>
    </p:spTree>
    <p:extLst>
      <p:ext uri="{BB962C8B-B14F-4D97-AF65-F5344CB8AC3E}">
        <p14:creationId xmlns:p14="http://schemas.microsoft.com/office/powerpoint/2010/main" val="4054223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Imagen 4">
            <a:extLst>
              <a:ext uri="{FF2B5EF4-FFF2-40B4-BE49-F238E27FC236}">
                <a16:creationId xmlns:a16="http://schemas.microsoft.com/office/drawing/2014/main" id="{CEF87072-514D-EACD-E1E4-8B992293E626}"/>
              </a:ext>
            </a:extLst>
          </p:cNvPr>
          <p:cNvPicPr>
            <a:picLocks noChangeAspect="1"/>
          </p:cNvPicPr>
          <p:nvPr userDrawn="1"/>
        </p:nvPicPr>
        <p:blipFill rotWithShape="1">
          <a:blip r:embed="rId13"/>
          <a:srcRect l="2593" t="31667" r="30556" b="50000"/>
          <a:stretch/>
        </p:blipFill>
        <p:spPr>
          <a:xfrm>
            <a:off x="994807" y="5652502"/>
            <a:ext cx="3666093" cy="670256"/>
          </a:xfrm>
          <a:prstGeom prst="rect">
            <a:avLst/>
          </a:prstGeom>
        </p:spPr>
      </p:pic>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defTabSz="828675" rtl="0" eaLnBrk="0" fontAlgn="base" hangingPunct="0">
        <a:spcBef>
          <a:spcPct val="0"/>
        </a:spcBef>
        <a:spcAft>
          <a:spcPct val="0"/>
        </a:spcAft>
        <a:defRPr sz="3900" kern="1200">
          <a:solidFill>
            <a:schemeClr val="tx1"/>
          </a:solidFill>
          <a:latin typeface="+mj-lt"/>
          <a:ea typeface="+mj-ea"/>
          <a:cs typeface="+mj-cs"/>
        </a:defRPr>
      </a:lvl1pPr>
      <a:lvl2pPr algn="ctr" defTabSz="828675" rtl="0" eaLnBrk="0" fontAlgn="base" hangingPunct="0">
        <a:spcBef>
          <a:spcPct val="0"/>
        </a:spcBef>
        <a:spcAft>
          <a:spcPct val="0"/>
        </a:spcAft>
        <a:defRPr sz="3900">
          <a:solidFill>
            <a:schemeClr val="tx1"/>
          </a:solidFill>
          <a:latin typeface="Calibri" panose="020F0502020204030204" pitchFamily="34" charset="0"/>
        </a:defRPr>
      </a:lvl2pPr>
      <a:lvl3pPr algn="ctr" defTabSz="828675" rtl="0" eaLnBrk="0" fontAlgn="base" hangingPunct="0">
        <a:spcBef>
          <a:spcPct val="0"/>
        </a:spcBef>
        <a:spcAft>
          <a:spcPct val="0"/>
        </a:spcAft>
        <a:defRPr sz="3900">
          <a:solidFill>
            <a:schemeClr val="tx1"/>
          </a:solidFill>
          <a:latin typeface="Calibri" panose="020F0502020204030204" pitchFamily="34" charset="0"/>
        </a:defRPr>
      </a:lvl3pPr>
      <a:lvl4pPr algn="ctr" defTabSz="828675" rtl="0" eaLnBrk="0" fontAlgn="base" hangingPunct="0">
        <a:spcBef>
          <a:spcPct val="0"/>
        </a:spcBef>
        <a:spcAft>
          <a:spcPct val="0"/>
        </a:spcAft>
        <a:defRPr sz="3900">
          <a:solidFill>
            <a:schemeClr val="tx1"/>
          </a:solidFill>
          <a:latin typeface="Calibri" panose="020F0502020204030204" pitchFamily="34" charset="0"/>
        </a:defRPr>
      </a:lvl4pPr>
      <a:lvl5pPr algn="ctr" defTabSz="828675" rtl="0" eaLnBrk="0" fontAlgn="base" hangingPunct="0">
        <a:spcBef>
          <a:spcPct val="0"/>
        </a:spcBef>
        <a:spcAft>
          <a:spcPct val="0"/>
        </a:spcAft>
        <a:defRPr sz="3900">
          <a:solidFill>
            <a:schemeClr val="tx1"/>
          </a:solidFill>
          <a:latin typeface="Calibri" panose="020F0502020204030204" pitchFamily="34" charset="0"/>
        </a:defRPr>
      </a:lvl5pPr>
      <a:lvl6pPr marL="457200" algn="ctr" defTabSz="828675" rtl="0" fontAlgn="base">
        <a:spcBef>
          <a:spcPct val="0"/>
        </a:spcBef>
        <a:spcAft>
          <a:spcPct val="0"/>
        </a:spcAft>
        <a:defRPr sz="3900">
          <a:solidFill>
            <a:schemeClr val="tx1"/>
          </a:solidFill>
          <a:latin typeface="Calibri" panose="020F0502020204030204" pitchFamily="34" charset="0"/>
        </a:defRPr>
      </a:lvl6pPr>
      <a:lvl7pPr marL="914400" algn="ctr" defTabSz="828675" rtl="0" fontAlgn="base">
        <a:spcBef>
          <a:spcPct val="0"/>
        </a:spcBef>
        <a:spcAft>
          <a:spcPct val="0"/>
        </a:spcAft>
        <a:defRPr sz="3900">
          <a:solidFill>
            <a:schemeClr val="tx1"/>
          </a:solidFill>
          <a:latin typeface="Calibri" panose="020F0502020204030204" pitchFamily="34" charset="0"/>
        </a:defRPr>
      </a:lvl7pPr>
      <a:lvl8pPr marL="1371600" algn="ctr" defTabSz="828675" rtl="0" fontAlgn="base">
        <a:spcBef>
          <a:spcPct val="0"/>
        </a:spcBef>
        <a:spcAft>
          <a:spcPct val="0"/>
        </a:spcAft>
        <a:defRPr sz="3900">
          <a:solidFill>
            <a:schemeClr val="tx1"/>
          </a:solidFill>
          <a:latin typeface="Calibri" panose="020F0502020204030204" pitchFamily="34" charset="0"/>
        </a:defRPr>
      </a:lvl8pPr>
      <a:lvl9pPr marL="1828800" algn="ctr" defTabSz="828675" rtl="0" fontAlgn="base">
        <a:spcBef>
          <a:spcPct val="0"/>
        </a:spcBef>
        <a:spcAft>
          <a:spcPct val="0"/>
        </a:spcAft>
        <a:defRPr sz="3900">
          <a:solidFill>
            <a:schemeClr val="tx1"/>
          </a:solidFill>
          <a:latin typeface="Calibri" panose="020F0502020204030204" pitchFamily="34" charset="0"/>
        </a:defRPr>
      </a:lvl9pPr>
    </p:titleStyle>
    <p:bodyStyle>
      <a:lvl1pPr marL="309563" indent="-309563" algn="l" defTabSz="828675"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1pPr>
      <a:lvl2pPr marL="673100" indent="-258763" algn="l" defTabSz="828675"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2pPr>
      <a:lvl3pPr marL="1036638" indent="-206375" algn="l" defTabSz="828675"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3pPr>
      <a:lvl4pPr marL="1450975" indent="-206375" algn="l" defTabSz="828675"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865313" indent="-206375" algn="l" defTabSz="828675"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280668" indent="-207333" algn="l" defTabSz="829334" rtl="0" eaLnBrk="1" latinLnBrk="0" hangingPunct="1">
        <a:spcBef>
          <a:spcPct val="20000"/>
        </a:spcBef>
        <a:buFont typeface="Arial" pitchFamily="34" charset="0"/>
        <a:buChar char="•"/>
        <a:defRPr sz="1814" kern="1200">
          <a:solidFill>
            <a:schemeClr val="tx1"/>
          </a:solidFill>
          <a:latin typeface="+mn-lt"/>
          <a:ea typeface="+mn-ea"/>
          <a:cs typeface="+mn-cs"/>
        </a:defRPr>
      </a:lvl6pPr>
      <a:lvl7pPr marL="2695336" indent="-207333" algn="l" defTabSz="829334" rtl="0" eaLnBrk="1" latinLnBrk="0" hangingPunct="1">
        <a:spcBef>
          <a:spcPct val="20000"/>
        </a:spcBef>
        <a:buFont typeface="Arial" pitchFamily="34" charset="0"/>
        <a:buChar char="•"/>
        <a:defRPr sz="1814" kern="1200">
          <a:solidFill>
            <a:schemeClr val="tx1"/>
          </a:solidFill>
          <a:latin typeface="+mn-lt"/>
          <a:ea typeface="+mn-ea"/>
          <a:cs typeface="+mn-cs"/>
        </a:defRPr>
      </a:lvl7pPr>
      <a:lvl8pPr marL="3110002" indent="-207333" algn="l" defTabSz="829334" rtl="0" eaLnBrk="1" latinLnBrk="0" hangingPunct="1">
        <a:spcBef>
          <a:spcPct val="20000"/>
        </a:spcBef>
        <a:buFont typeface="Arial" pitchFamily="34" charset="0"/>
        <a:buChar char="•"/>
        <a:defRPr sz="1814" kern="1200">
          <a:solidFill>
            <a:schemeClr val="tx1"/>
          </a:solidFill>
          <a:latin typeface="+mn-lt"/>
          <a:ea typeface="+mn-ea"/>
          <a:cs typeface="+mn-cs"/>
        </a:defRPr>
      </a:lvl8pPr>
      <a:lvl9pPr marL="3524668" indent="-207333" algn="l" defTabSz="829334" rtl="0" eaLnBrk="1" latinLnBrk="0" hangingPunct="1">
        <a:spcBef>
          <a:spcPct val="20000"/>
        </a:spcBef>
        <a:buFont typeface="Arial" pitchFamily="34" charset="0"/>
        <a:buChar char="•"/>
        <a:defRPr sz="1814" kern="1200">
          <a:solidFill>
            <a:schemeClr val="tx1"/>
          </a:solidFill>
          <a:latin typeface="+mn-lt"/>
          <a:ea typeface="+mn-ea"/>
          <a:cs typeface="+mn-cs"/>
        </a:defRPr>
      </a:lvl9pPr>
    </p:bodyStyle>
    <p:otherStyle>
      <a:defPPr>
        <a:defRPr lang="es-ES"/>
      </a:defPPr>
      <a:lvl1pPr marL="0" algn="l" defTabSz="829334" rtl="0" eaLnBrk="1" latinLnBrk="0" hangingPunct="1">
        <a:defRPr sz="1633" kern="1200">
          <a:solidFill>
            <a:schemeClr val="tx1"/>
          </a:solidFill>
          <a:latin typeface="+mn-lt"/>
          <a:ea typeface="+mn-ea"/>
          <a:cs typeface="+mn-cs"/>
        </a:defRPr>
      </a:lvl1pPr>
      <a:lvl2pPr marL="414667" algn="l" defTabSz="829334" rtl="0" eaLnBrk="1" latinLnBrk="0" hangingPunct="1">
        <a:defRPr sz="1633" kern="1200">
          <a:solidFill>
            <a:schemeClr val="tx1"/>
          </a:solidFill>
          <a:latin typeface="+mn-lt"/>
          <a:ea typeface="+mn-ea"/>
          <a:cs typeface="+mn-cs"/>
        </a:defRPr>
      </a:lvl2pPr>
      <a:lvl3pPr marL="829334" algn="l" defTabSz="829334" rtl="0" eaLnBrk="1" latinLnBrk="0" hangingPunct="1">
        <a:defRPr sz="1633" kern="1200">
          <a:solidFill>
            <a:schemeClr val="tx1"/>
          </a:solidFill>
          <a:latin typeface="+mn-lt"/>
          <a:ea typeface="+mn-ea"/>
          <a:cs typeface="+mn-cs"/>
        </a:defRPr>
      </a:lvl3pPr>
      <a:lvl4pPr marL="1244000" algn="l" defTabSz="829334" rtl="0" eaLnBrk="1" latinLnBrk="0" hangingPunct="1">
        <a:defRPr sz="1633" kern="1200">
          <a:solidFill>
            <a:schemeClr val="tx1"/>
          </a:solidFill>
          <a:latin typeface="+mn-lt"/>
          <a:ea typeface="+mn-ea"/>
          <a:cs typeface="+mn-cs"/>
        </a:defRPr>
      </a:lvl4pPr>
      <a:lvl5pPr marL="1658668" algn="l" defTabSz="829334" rtl="0" eaLnBrk="1" latinLnBrk="0" hangingPunct="1">
        <a:defRPr sz="1633" kern="1200">
          <a:solidFill>
            <a:schemeClr val="tx1"/>
          </a:solidFill>
          <a:latin typeface="+mn-lt"/>
          <a:ea typeface="+mn-ea"/>
          <a:cs typeface="+mn-cs"/>
        </a:defRPr>
      </a:lvl5pPr>
      <a:lvl6pPr marL="2073335" algn="l" defTabSz="829334" rtl="0" eaLnBrk="1" latinLnBrk="0" hangingPunct="1">
        <a:defRPr sz="1633" kern="1200">
          <a:solidFill>
            <a:schemeClr val="tx1"/>
          </a:solidFill>
          <a:latin typeface="+mn-lt"/>
          <a:ea typeface="+mn-ea"/>
          <a:cs typeface="+mn-cs"/>
        </a:defRPr>
      </a:lvl6pPr>
      <a:lvl7pPr marL="2488001" algn="l" defTabSz="829334" rtl="0" eaLnBrk="1" latinLnBrk="0" hangingPunct="1">
        <a:defRPr sz="1633" kern="1200">
          <a:solidFill>
            <a:schemeClr val="tx1"/>
          </a:solidFill>
          <a:latin typeface="+mn-lt"/>
          <a:ea typeface="+mn-ea"/>
          <a:cs typeface="+mn-cs"/>
        </a:defRPr>
      </a:lvl7pPr>
      <a:lvl8pPr marL="2902668" algn="l" defTabSz="829334" rtl="0" eaLnBrk="1" latinLnBrk="0" hangingPunct="1">
        <a:defRPr sz="1633" kern="1200">
          <a:solidFill>
            <a:schemeClr val="tx1"/>
          </a:solidFill>
          <a:latin typeface="+mn-lt"/>
          <a:ea typeface="+mn-ea"/>
          <a:cs typeface="+mn-cs"/>
        </a:defRPr>
      </a:lvl8pPr>
      <a:lvl9pPr marL="3317335" algn="l" defTabSz="829334" rtl="0" eaLnBrk="1" latinLnBrk="0" hangingPunct="1">
        <a:defRPr sz="16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C0B852-D6DD-545B-3631-0C0646DF80EA}"/>
              </a:ext>
            </a:extLst>
          </p:cNvPr>
          <p:cNvSpPr/>
          <p:nvPr userDrawn="1"/>
        </p:nvSpPr>
        <p:spPr>
          <a:xfrm>
            <a:off x="850900" y="801985"/>
            <a:ext cx="10526400" cy="43200"/>
          </a:xfrm>
          <a:prstGeom prst="rect">
            <a:avLst/>
          </a:prstGeom>
          <a:gradFill flip="none" rotWithShape="1">
            <a:gsLst>
              <a:gs pos="0">
                <a:srgbClr val="CB1D3A"/>
              </a:gs>
              <a:gs pos="50000">
                <a:srgbClr val="E33D59"/>
              </a:gs>
              <a:gs pos="100000">
                <a:srgbClr val="EE8A9B"/>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67" r:id="rId13"/>
    <p:sldLayoutId id="2147483868" r:id="rId14"/>
    <p:sldLayoutId id="2147483892" r:id="rId15"/>
  </p:sldLayoutIdLst>
  <p:txStyles>
    <p:titleStyle>
      <a:lvl1pPr algn="ctr" defTabSz="944563" rtl="0" eaLnBrk="0" fontAlgn="base" hangingPunct="0">
        <a:spcBef>
          <a:spcPct val="0"/>
        </a:spcBef>
        <a:spcAft>
          <a:spcPct val="0"/>
        </a:spcAft>
        <a:defRPr sz="4500" kern="1200">
          <a:solidFill>
            <a:schemeClr val="tx1"/>
          </a:solidFill>
          <a:latin typeface="+mj-lt"/>
          <a:ea typeface="+mj-ea"/>
          <a:cs typeface="+mj-cs"/>
        </a:defRPr>
      </a:lvl1pPr>
      <a:lvl2pPr algn="ctr" defTabSz="944563" rtl="0" eaLnBrk="0" fontAlgn="base" hangingPunct="0">
        <a:spcBef>
          <a:spcPct val="0"/>
        </a:spcBef>
        <a:spcAft>
          <a:spcPct val="0"/>
        </a:spcAft>
        <a:defRPr sz="4500">
          <a:solidFill>
            <a:schemeClr val="tx1"/>
          </a:solidFill>
          <a:latin typeface="Calibri" panose="020F0502020204030204" pitchFamily="34" charset="0"/>
        </a:defRPr>
      </a:lvl2pPr>
      <a:lvl3pPr algn="ctr" defTabSz="944563" rtl="0" eaLnBrk="0" fontAlgn="base" hangingPunct="0">
        <a:spcBef>
          <a:spcPct val="0"/>
        </a:spcBef>
        <a:spcAft>
          <a:spcPct val="0"/>
        </a:spcAft>
        <a:defRPr sz="4500">
          <a:solidFill>
            <a:schemeClr val="tx1"/>
          </a:solidFill>
          <a:latin typeface="Calibri" panose="020F0502020204030204" pitchFamily="34" charset="0"/>
        </a:defRPr>
      </a:lvl3pPr>
      <a:lvl4pPr algn="ctr" defTabSz="944563" rtl="0" eaLnBrk="0" fontAlgn="base" hangingPunct="0">
        <a:spcBef>
          <a:spcPct val="0"/>
        </a:spcBef>
        <a:spcAft>
          <a:spcPct val="0"/>
        </a:spcAft>
        <a:defRPr sz="4500">
          <a:solidFill>
            <a:schemeClr val="tx1"/>
          </a:solidFill>
          <a:latin typeface="Calibri" panose="020F0502020204030204" pitchFamily="34" charset="0"/>
        </a:defRPr>
      </a:lvl4pPr>
      <a:lvl5pPr algn="ctr" defTabSz="944563" rtl="0" eaLnBrk="0" fontAlgn="base" hangingPunct="0">
        <a:spcBef>
          <a:spcPct val="0"/>
        </a:spcBef>
        <a:spcAft>
          <a:spcPct val="0"/>
        </a:spcAft>
        <a:defRPr sz="4500">
          <a:solidFill>
            <a:schemeClr val="tx1"/>
          </a:solidFill>
          <a:latin typeface="Calibri" panose="020F0502020204030204" pitchFamily="34" charset="0"/>
        </a:defRPr>
      </a:lvl5pPr>
      <a:lvl6pPr marL="457200" algn="ctr" defTabSz="944563" rtl="0" fontAlgn="base">
        <a:spcBef>
          <a:spcPct val="0"/>
        </a:spcBef>
        <a:spcAft>
          <a:spcPct val="0"/>
        </a:spcAft>
        <a:defRPr sz="4500">
          <a:solidFill>
            <a:schemeClr val="tx1"/>
          </a:solidFill>
          <a:latin typeface="Calibri" panose="020F0502020204030204" pitchFamily="34" charset="0"/>
        </a:defRPr>
      </a:lvl6pPr>
      <a:lvl7pPr marL="914400" algn="ctr" defTabSz="944563" rtl="0" fontAlgn="base">
        <a:spcBef>
          <a:spcPct val="0"/>
        </a:spcBef>
        <a:spcAft>
          <a:spcPct val="0"/>
        </a:spcAft>
        <a:defRPr sz="4500">
          <a:solidFill>
            <a:schemeClr val="tx1"/>
          </a:solidFill>
          <a:latin typeface="Calibri" panose="020F0502020204030204" pitchFamily="34" charset="0"/>
        </a:defRPr>
      </a:lvl7pPr>
      <a:lvl8pPr marL="1371600" algn="ctr" defTabSz="944563" rtl="0" fontAlgn="base">
        <a:spcBef>
          <a:spcPct val="0"/>
        </a:spcBef>
        <a:spcAft>
          <a:spcPct val="0"/>
        </a:spcAft>
        <a:defRPr sz="4500">
          <a:solidFill>
            <a:schemeClr val="tx1"/>
          </a:solidFill>
          <a:latin typeface="Calibri" panose="020F0502020204030204" pitchFamily="34" charset="0"/>
        </a:defRPr>
      </a:lvl8pPr>
      <a:lvl9pPr marL="1828800" algn="ctr" defTabSz="944563" rtl="0" fontAlgn="base">
        <a:spcBef>
          <a:spcPct val="0"/>
        </a:spcBef>
        <a:spcAft>
          <a:spcPct val="0"/>
        </a:spcAft>
        <a:defRPr sz="4500">
          <a:solidFill>
            <a:schemeClr val="tx1"/>
          </a:solidFill>
          <a:latin typeface="Calibri" panose="020F0502020204030204" pitchFamily="34" charset="0"/>
        </a:defRPr>
      </a:lvl9pPr>
    </p:titleStyle>
    <p:bodyStyle>
      <a:lvl1pPr marL="354013" indent="-354013" algn="l" defTabSz="94456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8350" indent="-295275" algn="l" defTabSz="94456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81100" indent="-234950" algn="l" defTabSz="94456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54175" indent="-234950" algn="l" defTabSz="94456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127250" indent="-234950" algn="l" defTabSz="94456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601557" indent="-236506" algn="l" defTabSz="946021" rtl="0" eaLnBrk="1" latinLnBrk="0" hangingPunct="1">
        <a:spcBef>
          <a:spcPct val="20000"/>
        </a:spcBef>
        <a:buFont typeface="Arial" pitchFamily="34" charset="0"/>
        <a:buChar char="•"/>
        <a:defRPr sz="2086" kern="1200">
          <a:solidFill>
            <a:schemeClr val="tx1"/>
          </a:solidFill>
          <a:latin typeface="+mn-lt"/>
          <a:ea typeface="+mn-ea"/>
          <a:cs typeface="+mn-cs"/>
        </a:defRPr>
      </a:lvl6pPr>
      <a:lvl7pPr marL="3074568" indent="-236506" algn="l" defTabSz="946021" rtl="0" eaLnBrk="1" latinLnBrk="0" hangingPunct="1">
        <a:spcBef>
          <a:spcPct val="20000"/>
        </a:spcBef>
        <a:buFont typeface="Arial" pitchFamily="34" charset="0"/>
        <a:buChar char="•"/>
        <a:defRPr sz="2086" kern="1200">
          <a:solidFill>
            <a:schemeClr val="tx1"/>
          </a:solidFill>
          <a:latin typeface="+mn-lt"/>
          <a:ea typeface="+mn-ea"/>
          <a:cs typeface="+mn-cs"/>
        </a:defRPr>
      </a:lvl7pPr>
      <a:lvl8pPr marL="3547579" indent="-236506" algn="l" defTabSz="946021" rtl="0" eaLnBrk="1" latinLnBrk="0" hangingPunct="1">
        <a:spcBef>
          <a:spcPct val="20000"/>
        </a:spcBef>
        <a:buFont typeface="Arial" pitchFamily="34" charset="0"/>
        <a:buChar char="•"/>
        <a:defRPr sz="2086" kern="1200">
          <a:solidFill>
            <a:schemeClr val="tx1"/>
          </a:solidFill>
          <a:latin typeface="+mn-lt"/>
          <a:ea typeface="+mn-ea"/>
          <a:cs typeface="+mn-cs"/>
        </a:defRPr>
      </a:lvl8pPr>
      <a:lvl9pPr marL="4020590" indent="-236506" algn="l" defTabSz="946021" rtl="0" eaLnBrk="1" latinLnBrk="0" hangingPunct="1">
        <a:spcBef>
          <a:spcPct val="20000"/>
        </a:spcBef>
        <a:buFont typeface="Arial" pitchFamily="34" charset="0"/>
        <a:buChar char="•"/>
        <a:defRPr sz="2086" kern="1200">
          <a:solidFill>
            <a:schemeClr val="tx1"/>
          </a:solidFill>
          <a:latin typeface="+mn-lt"/>
          <a:ea typeface="+mn-ea"/>
          <a:cs typeface="+mn-cs"/>
        </a:defRPr>
      </a:lvl9pPr>
    </p:bodyStyle>
    <p:otherStyle>
      <a:defPPr>
        <a:defRPr lang="es-ES"/>
      </a:defPPr>
      <a:lvl1pPr marL="0" algn="l" defTabSz="946021" rtl="0" eaLnBrk="1" latinLnBrk="0" hangingPunct="1">
        <a:defRPr sz="1905" kern="1200">
          <a:solidFill>
            <a:schemeClr val="tx1"/>
          </a:solidFill>
          <a:latin typeface="+mn-lt"/>
          <a:ea typeface="+mn-ea"/>
          <a:cs typeface="+mn-cs"/>
        </a:defRPr>
      </a:lvl1pPr>
      <a:lvl2pPr marL="473010" algn="l" defTabSz="946021" rtl="0" eaLnBrk="1" latinLnBrk="0" hangingPunct="1">
        <a:defRPr sz="1905" kern="1200">
          <a:solidFill>
            <a:schemeClr val="tx1"/>
          </a:solidFill>
          <a:latin typeface="+mn-lt"/>
          <a:ea typeface="+mn-ea"/>
          <a:cs typeface="+mn-cs"/>
        </a:defRPr>
      </a:lvl2pPr>
      <a:lvl3pPr marL="946021" algn="l" defTabSz="946021" rtl="0" eaLnBrk="1" latinLnBrk="0" hangingPunct="1">
        <a:defRPr sz="1905" kern="1200">
          <a:solidFill>
            <a:schemeClr val="tx1"/>
          </a:solidFill>
          <a:latin typeface="+mn-lt"/>
          <a:ea typeface="+mn-ea"/>
          <a:cs typeface="+mn-cs"/>
        </a:defRPr>
      </a:lvl3pPr>
      <a:lvl4pPr marL="1419031" algn="l" defTabSz="946021" rtl="0" eaLnBrk="1" latinLnBrk="0" hangingPunct="1">
        <a:defRPr sz="1905" kern="1200">
          <a:solidFill>
            <a:schemeClr val="tx1"/>
          </a:solidFill>
          <a:latin typeface="+mn-lt"/>
          <a:ea typeface="+mn-ea"/>
          <a:cs typeface="+mn-cs"/>
        </a:defRPr>
      </a:lvl4pPr>
      <a:lvl5pPr marL="1892043" algn="l" defTabSz="946021" rtl="0" eaLnBrk="1" latinLnBrk="0" hangingPunct="1">
        <a:defRPr sz="1905" kern="1200">
          <a:solidFill>
            <a:schemeClr val="tx1"/>
          </a:solidFill>
          <a:latin typeface="+mn-lt"/>
          <a:ea typeface="+mn-ea"/>
          <a:cs typeface="+mn-cs"/>
        </a:defRPr>
      </a:lvl5pPr>
      <a:lvl6pPr marL="2365052" algn="l" defTabSz="946021" rtl="0" eaLnBrk="1" latinLnBrk="0" hangingPunct="1">
        <a:defRPr sz="1905" kern="1200">
          <a:solidFill>
            <a:schemeClr val="tx1"/>
          </a:solidFill>
          <a:latin typeface="+mn-lt"/>
          <a:ea typeface="+mn-ea"/>
          <a:cs typeface="+mn-cs"/>
        </a:defRPr>
      </a:lvl6pPr>
      <a:lvl7pPr marL="2838063" algn="l" defTabSz="946021" rtl="0" eaLnBrk="1" latinLnBrk="0" hangingPunct="1">
        <a:defRPr sz="1905" kern="1200">
          <a:solidFill>
            <a:schemeClr val="tx1"/>
          </a:solidFill>
          <a:latin typeface="+mn-lt"/>
          <a:ea typeface="+mn-ea"/>
          <a:cs typeface="+mn-cs"/>
        </a:defRPr>
      </a:lvl7pPr>
      <a:lvl8pPr marL="3311073" algn="l" defTabSz="946021" rtl="0" eaLnBrk="1" latinLnBrk="0" hangingPunct="1">
        <a:defRPr sz="1905" kern="1200">
          <a:solidFill>
            <a:schemeClr val="tx1"/>
          </a:solidFill>
          <a:latin typeface="+mn-lt"/>
          <a:ea typeface="+mn-ea"/>
          <a:cs typeface="+mn-cs"/>
        </a:defRPr>
      </a:lvl8pPr>
      <a:lvl9pPr marL="3784084" algn="l" defTabSz="946021" rtl="0" eaLnBrk="1" latinLnBrk="0" hangingPunct="1">
        <a:defRPr sz="19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ideo" Target="https://www.youtube.com/embed/WynsNYIWoBA?list=PLll6INaW-qaM6iZT6Sn5OxIVc8S2k8Ly_" TargetMode="External"/><Relationship Id="rId5" Type="http://schemas.openxmlformats.org/officeDocument/2006/relationships/hyperlink" Target="https://www.youtube.com/watch?v=WynsNYIWoBA&amp;list=PLll6INaW-qaM6iZT6Sn5OxIVc8S2k8Ly_&amp;index=2" TargetMode="Externa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ideo" Target="https://www.youtube.com/embed/lTmiYMofXzo?list=PLll6INaW-qaM6iZT6Sn5OxIVc8S2k8Ly_" TargetMode="External"/><Relationship Id="rId6" Type="http://schemas.openxmlformats.org/officeDocument/2006/relationships/hyperlink" Target="https://www.youtube.com/watch?v=lTmiYMofXzo&amp;list=PLll6INaW-qaM6iZT6Sn5OxIVc8S2k8Ly_&amp;index=6" TargetMode="External"/><Relationship Id="rId5" Type="http://schemas.openxmlformats.org/officeDocument/2006/relationships/hyperlink" Target="https://www.youtube.com/watch?v=WynsNYIWoBA&amp;list=PLll6INaW-qaM6iZT6Sn5OxIVc8S2k8Ly_&amp;index=2" TargetMode="Externa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ideo" Target="https://www.youtube.com/embed/av4I7g2HBsw?list=PLll6INaW-qaM6iZT6Sn5OxIVc8S2k8Ly_" TargetMode="External"/><Relationship Id="rId6" Type="http://schemas.openxmlformats.org/officeDocument/2006/relationships/hyperlink" Target="https://www.youtube.com/watch?v=av4I7g2HBsw&amp;list=PLll6INaW-qaM6iZT6Sn5OxIVc8S2k8Ly_&amp;index=3" TargetMode="External"/><Relationship Id="rId5" Type="http://schemas.openxmlformats.org/officeDocument/2006/relationships/hyperlink" Target="https://www.youtube.com/watch?v=WynsNYIWoBA&amp;list=PLll6INaW-qaM6iZT6Sn5OxIVc8S2k8Ly_&amp;index=2" TargetMode="Externa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ideo" Target="https://www.youtube.com/embed/SoXM-Z6kbvw?list=PLll6INaW-qaM6iZT6Sn5OxIVc8S2k8Ly_" TargetMode="External"/><Relationship Id="rId6" Type="http://schemas.openxmlformats.org/officeDocument/2006/relationships/hyperlink" Target="https://www.youtube.com/watch?v=SoXM-Z6kbvw&amp;list=PLll6INaW-qaM6iZT6Sn5OxIVc8S2k8Ly_&amp;index=1" TargetMode="External"/><Relationship Id="rId5" Type="http://schemas.openxmlformats.org/officeDocument/2006/relationships/hyperlink" Target="https://www.youtube.com/watch?v=WynsNYIWoBA&amp;list=PLll6INaW-qaM6iZT6Sn5OxIVc8S2k8Ly_&amp;index=2" TargetMode="Externa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4.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24.sv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sv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hyperlink" Target="https://github.com/BernhardRiecke/VRSickness_Benchmark/blob/main/README.md" TargetMode="External"/><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https://www.sciencedirect.com/science/article/pii/S0031938422003201" TargetMode="External"/><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hyperlink" Target="http://dx.doi.org/10.1145/333329.333344"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EA8B80-175C-4B0D-6621-BC16CA9CE638}"/>
              </a:ext>
            </a:extLst>
          </p:cNvPr>
          <p:cNvSpPr/>
          <p:nvPr/>
        </p:nvSpPr>
        <p:spPr>
          <a:xfrm>
            <a:off x="1104088" y="3125990"/>
            <a:ext cx="10040564" cy="76639"/>
          </a:xfrm>
          <a:prstGeom prst="rect">
            <a:avLst/>
          </a:prstGeom>
          <a:solidFill>
            <a:srgbClr val="CB1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Marcador de texto 8">
            <a:extLst>
              <a:ext uri="{FF2B5EF4-FFF2-40B4-BE49-F238E27FC236}">
                <a16:creationId xmlns:a16="http://schemas.microsoft.com/office/drawing/2014/main" id="{B67AE63F-4CD9-964E-B274-F85420007A8C}"/>
              </a:ext>
            </a:extLst>
          </p:cNvPr>
          <p:cNvSpPr txBox="1">
            <a:spLocks/>
          </p:cNvSpPr>
          <p:nvPr/>
        </p:nvSpPr>
        <p:spPr>
          <a:xfrm>
            <a:off x="1104088" y="793757"/>
            <a:ext cx="10040564" cy="596766"/>
          </a:xfrm>
          <a:prstGeom prst="rect">
            <a:avLst/>
          </a:prstGeom>
        </p:spPr>
        <p:txBody>
          <a:bodyPr lIns="0" tIns="45720" rIns="91440" bIns="45720" anchor="t"/>
          <a:lst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gn="ctr">
              <a:buNone/>
              <a:defRPr/>
            </a:pPr>
            <a:r>
              <a:rPr lang="en-GB" sz="3200" b="1" dirty="0">
                <a:solidFill>
                  <a:srgbClr val="7F7F7F"/>
                </a:solidFill>
                <a:latin typeface="+mj-lt"/>
                <a:ea typeface="+mn-lt"/>
                <a:cs typeface="Times New Roman" panose="02020603050405020304" pitchFamily="18" charset="0"/>
              </a:rPr>
              <a:t>Towards benchmarking VR sickness: </a:t>
            </a:r>
          </a:p>
          <a:p>
            <a:pPr marL="0" indent="0" algn="ctr">
              <a:buNone/>
              <a:defRPr/>
            </a:pPr>
            <a:r>
              <a:rPr lang="en-GB" sz="3200" dirty="0">
                <a:solidFill>
                  <a:srgbClr val="7F7F7F"/>
                </a:solidFill>
                <a:latin typeface="+mj-lt"/>
                <a:ea typeface="+mn-lt"/>
                <a:cs typeface="Times New Roman" panose="02020603050405020304" pitchFamily="18" charset="0"/>
              </a:rPr>
              <a:t>A novel methodological framework for assessing contributing factors and mitigation strategies through rapid VR sickness induction and recovery</a:t>
            </a:r>
            <a:endParaRPr lang="en-CA" sz="3200" dirty="0">
              <a:solidFill>
                <a:srgbClr val="7F7F7F"/>
              </a:solidFill>
              <a:latin typeface="+mj-lt"/>
              <a:ea typeface="+mn-lt"/>
              <a:cs typeface="Times New Roman" panose="02020603050405020304" pitchFamily="18" charset="0"/>
            </a:endParaRPr>
          </a:p>
        </p:txBody>
      </p:sp>
      <p:sp>
        <p:nvSpPr>
          <p:cNvPr id="54275" name="CuadroTexto 7">
            <a:extLst>
              <a:ext uri="{FF2B5EF4-FFF2-40B4-BE49-F238E27FC236}">
                <a16:creationId xmlns:a16="http://schemas.microsoft.com/office/drawing/2014/main" id="{888ACA49-BF8D-4BCC-A8F1-CEED1C6915A1}"/>
              </a:ext>
            </a:extLst>
          </p:cNvPr>
          <p:cNvSpPr txBox="1">
            <a:spLocks noChangeArrowheads="1"/>
          </p:cNvSpPr>
          <p:nvPr/>
        </p:nvSpPr>
        <p:spPr bwMode="auto">
          <a:xfrm>
            <a:off x="6547155" y="6148556"/>
            <a:ext cx="47259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91440" bIns="45720" anchor="t">
            <a:spAutoFit/>
          </a:bodyPr>
          <a:lstStyle>
            <a:lvl1pPr defTabSz="414338">
              <a:defRPr sz="2100">
                <a:solidFill>
                  <a:schemeClr val="tx1"/>
                </a:solidFill>
                <a:latin typeface="Calibri" panose="020F0502020204030204" pitchFamily="34" charset="0"/>
              </a:defRPr>
            </a:lvl1pPr>
            <a:lvl2pPr marL="742950" indent="-285750" defTabSz="414338">
              <a:defRPr sz="2100">
                <a:solidFill>
                  <a:schemeClr val="tx1"/>
                </a:solidFill>
                <a:latin typeface="Calibri" panose="020F0502020204030204" pitchFamily="34" charset="0"/>
              </a:defRPr>
            </a:lvl2pPr>
            <a:lvl3pPr marL="1143000" indent="-228600" defTabSz="414338">
              <a:defRPr sz="2100">
                <a:solidFill>
                  <a:schemeClr val="tx1"/>
                </a:solidFill>
                <a:latin typeface="Calibri" panose="020F0502020204030204" pitchFamily="34" charset="0"/>
              </a:defRPr>
            </a:lvl3pPr>
            <a:lvl4pPr marL="1600200" indent="-228600" defTabSz="414338">
              <a:defRPr sz="2100">
                <a:solidFill>
                  <a:schemeClr val="tx1"/>
                </a:solidFill>
                <a:latin typeface="Calibri" panose="020F0502020204030204" pitchFamily="34" charset="0"/>
              </a:defRPr>
            </a:lvl4pPr>
            <a:lvl5pPr marL="2057400" indent="-228600" defTabSz="414338">
              <a:defRPr sz="2100">
                <a:solidFill>
                  <a:schemeClr val="tx1"/>
                </a:solidFill>
                <a:latin typeface="Calibri" panose="020F0502020204030204" pitchFamily="34" charset="0"/>
              </a:defRPr>
            </a:lvl5pPr>
            <a:lvl6pPr marL="2514600" indent="-228600" defTabSz="414338" eaLnBrk="0" fontAlgn="base" hangingPunct="0">
              <a:spcBef>
                <a:spcPct val="0"/>
              </a:spcBef>
              <a:spcAft>
                <a:spcPct val="0"/>
              </a:spcAft>
              <a:defRPr sz="2100">
                <a:solidFill>
                  <a:schemeClr val="tx1"/>
                </a:solidFill>
                <a:latin typeface="Calibri" panose="020F0502020204030204" pitchFamily="34" charset="0"/>
              </a:defRPr>
            </a:lvl6pPr>
            <a:lvl7pPr marL="2971800" indent="-228600" defTabSz="414338" eaLnBrk="0" fontAlgn="base" hangingPunct="0">
              <a:spcBef>
                <a:spcPct val="0"/>
              </a:spcBef>
              <a:spcAft>
                <a:spcPct val="0"/>
              </a:spcAft>
              <a:defRPr sz="2100">
                <a:solidFill>
                  <a:schemeClr val="tx1"/>
                </a:solidFill>
                <a:latin typeface="Calibri" panose="020F0502020204030204" pitchFamily="34" charset="0"/>
              </a:defRPr>
            </a:lvl7pPr>
            <a:lvl8pPr marL="3429000" indent="-228600" defTabSz="414338" eaLnBrk="0" fontAlgn="base" hangingPunct="0">
              <a:spcBef>
                <a:spcPct val="0"/>
              </a:spcBef>
              <a:spcAft>
                <a:spcPct val="0"/>
              </a:spcAft>
              <a:defRPr sz="2100">
                <a:solidFill>
                  <a:schemeClr val="tx1"/>
                </a:solidFill>
                <a:latin typeface="Calibri" panose="020F0502020204030204" pitchFamily="34" charset="0"/>
              </a:defRPr>
            </a:lvl8pPr>
            <a:lvl9pPr marL="3886200" indent="-228600" defTabSz="414338" eaLnBrk="0" fontAlgn="base" hangingPunct="0">
              <a:spcBef>
                <a:spcPct val="0"/>
              </a:spcBef>
              <a:spcAft>
                <a:spcPct val="0"/>
              </a:spcAft>
              <a:defRPr sz="2100">
                <a:solidFill>
                  <a:schemeClr val="tx1"/>
                </a:solidFill>
                <a:latin typeface="Calibri" panose="020F0502020204030204" pitchFamily="34" charset="0"/>
              </a:defRPr>
            </a:lvl9pPr>
          </a:lstStyle>
          <a:p>
            <a:pPr algn="r"/>
            <a:r>
              <a:rPr lang="es-ES" sz="1600" dirty="0">
                <a:solidFill>
                  <a:srgbClr val="7F7F7F"/>
                </a:solidFill>
                <a:latin typeface="+mn-lt"/>
                <a:cs typeface="Times New Roman" panose="02020603050405020304" pitchFamily="18" charset="0"/>
              </a:rPr>
              <a:t> </a:t>
            </a:r>
            <a:r>
              <a:rPr lang="es-ES" sz="1600" dirty="0" err="1">
                <a:solidFill>
                  <a:srgbClr val="7F7F7F"/>
                </a:solidFill>
                <a:latin typeface="+mn-lt"/>
                <a:cs typeface="Times New Roman" panose="02020603050405020304" pitchFamily="18" charset="0"/>
              </a:rPr>
              <a:t>November</a:t>
            </a:r>
            <a:r>
              <a:rPr lang="es-ES" sz="1600" dirty="0">
                <a:solidFill>
                  <a:srgbClr val="7F7F7F"/>
                </a:solidFill>
                <a:latin typeface="+mn-lt"/>
                <a:cs typeface="Times New Roman" panose="02020603050405020304" pitchFamily="18" charset="0"/>
              </a:rPr>
              <a:t> 7</a:t>
            </a:r>
            <a:r>
              <a:rPr lang="es-ES" sz="1600" baseline="30000" dirty="0">
                <a:solidFill>
                  <a:srgbClr val="7F7F7F"/>
                </a:solidFill>
                <a:latin typeface="+mn-lt"/>
                <a:cs typeface="Times New Roman" panose="02020603050405020304" pitchFamily="18" charset="0"/>
              </a:rPr>
              <a:t>th</a:t>
            </a:r>
            <a:r>
              <a:rPr lang="es-ES" sz="1600" dirty="0">
                <a:solidFill>
                  <a:srgbClr val="7F7F7F"/>
                </a:solidFill>
                <a:latin typeface="+mn-lt"/>
                <a:cs typeface="Times New Roman" panose="02020603050405020304" pitchFamily="18" charset="0"/>
              </a:rPr>
              <a:t>, 2024</a:t>
            </a:r>
            <a:endParaRPr lang="es-ES" altLang="es-ES" sz="1600" dirty="0">
              <a:solidFill>
                <a:srgbClr val="7F7F7F"/>
              </a:solidFill>
              <a:latin typeface="+mn-lt"/>
              <a:cs typeface="Times New Roman" panose="02020603050405020304" pitchFamily="18" charset="0"/>
            </a:endParaRPr>
          </a:p>
        </p:txBody>
      </p:sp>
      <p:sp>
        <p:nvSpPr>
          <p:cNvPr id="8" name="Título 1">
            <a:extLst>
              <a:ext uri="{FF2B5EF4-FFF2-40B4-BE49-F238E27FC236}">
                <a16:creationId xmlns:a16="http://schemas.microsoft.com/office/drawing/2014/main" id="{994654EC-A470-4397-AC8A-963FA42506B1}"/>
              </a:ext>
            </a:extLst>
          </p:cNvPr>
          <p:cNvSpPr txBox="1">
            <a:spLocks/>
          </p:cNvSpPr>
          <p:nvPr/>
        </p:nvSpPr>
        <p:spPr>
          <a:xfrm>
            <a:off x="1104088" y="3450871"/>
            <a:ext cx="9814408" cy="545789"/>
          </a:xfrm>
          <a:prstGeom prst="rect">
            <a:avLst/>
          </a:prstGeom>
        </p:spPr>
        <p:txBody>
          <a:bodyPr lIns="0" anchor="t">
            <a:noAutofit/>
          </a:bodyPr>
          <a:lstStyle>
            <a:lvl1pPr algn="ctr" defTabSz="828675" rtl="0" eaLnBrk="0" fontAlgn="base" hangingPunct="0">
              <a:spcBef>
                <a:spcPct val="0"/>
              </a:spcBef>
              <a:spcAft>
                <a:spcPct val="0"/>
              </a:spcAft>
              <a:defRPr sz="3900" kern="1200">
                <a:solidFill>
                  <a:schemeClr val="tx1"/>
                </a:solidFill>
                <a:latin typeface="+mj-lt"/>
                <a:ea typeface="+mj-ea"/>
                <a:cs typeface="+mj-cs"/>
              </a:defRPr>
            </a:lvl1pPr>
            <a:lvl2pPr algn="ctr" defTabSz="828675" rtl="0" eaLnBrk="0" fontAlgn="base" hangingPunct="0">
              <a:spcBef>
                <a:spcPct val="0"/>
              </a:spcBef>
              <a:spcAft>
                <a:spcPct val="0"/>
              </a:spcAft>
              <a:defRPr sz="3900">
                <a:solidFill>
                  <a:schemeClr val="tx1"/>
                </a:solidFill>
                <a:latin typeface="Calibri" panose="020F0502020204030204" pitchFamily="34" charset="0"/>
              </a:defRPr>
            </a:lvl2pPr>
            <a:lvl3pPr algn="ctr" defTabSz="828675" rtl="0" eaLnBrk="0" fontAlgn="base" hangingPunct="0">
              <a:spcBef>
                <a:spcPct val="0"/>
              </a:spcBef>
              <a:spcAft>
                <a:spcPct val="0"/>
              </a:spcAft>
              <a:defRPr sz="3900">
                <a:solidFill>
                  <a:schemeClr val="tx1"/>
                </a:solidFill>
                <a:latin typeface="Calibri" panose="020F0502020204030204" pitchFamily="34" charset="0"/>
              </a:defRPr>
            </a:lvl3pPr>
            <a:lvl4pPr algn="ctr" defTabSz="828675" rtl="0" eaLnBrk="0" fontAlgn="base" hangingPunct="0">
              <a:spcBef>
                <a:spcPct val="0"/>
              </a:spcBef>
              <a:spcAft>
                <a:spcPct val="0"/>
              </a:spcAft>
              <a:defRPr sz="3900">
                <a:solidFill>
                  <a:schemeClr val="tx1"/>
                </a:solidFill>
                <a:latin typeface="Calibri" panose="020F0502020204030204" pitchFamily="34" charset="0"/>
              </a:defRPr>
            </a:lvl4pPr>
            <a:lvl5pPr algn="ctr" defTabSz="828675" rtl="0" eaLnBrk="0" fontAlgn="base" hangingPunct="0">
              <a:spcBef>
                <a:spcPct val="0"/>
              </a:spcBef>
              <a:spcAft>
                <a:spcPct val="0"/>
              </a:spcAft>
              <a:defRPr sz="3900">
                <a:solidFill>
                  <a:schemeClr val="tx1"/>
                </a:solidFill>
                <a:latin typeface="Calibri" panose="020F0502020204030204" pitchFamily="34" charset="0"/>
              </a:defRPr>
            </a:lvl5pPr>
            <a:lvl6pPr marL="457200" algn="ctr" defTabSz="828675" rtl="0" fontAlgn="base">
              <a:spcBef>
                <a:spcPct val="0"/>
              </a:spcBef>
              <a:spcAft>
                <a:spcPct val="0"/>
              </a:spcAft>
              <a:defRPr sz="3900">
                <a:solidFill>
                  <a:schemeClr val="tx1"/>
                </a:solidFill>
                <a:latin typeface="Calibri" panose="020F0502020204030204" pitchFamily="34" charset="0"/>
              </a:defRPr>
            </a:lvl6pPr>
            <a:lvl7pPr marL="914400" algn="ctr" defTabSz="828675" rtl="0" fontAlgn="base">
              <a:spcBef>
                <a:spcPct val="0"/>
              </a:spcBef>
              <a:spcAft>
                <a:spcPct val="0"/>
              </a:spcAft>
              <a:defRPr sz="3900">
                <a:solidFill>
                  <a:schemeClr val="tx1"/>
                </a:solidFill>
                <a:latin typeface="Calibri" panose="020F0502020204030204" pitchFamily="34" charset="0"/>
              </a:defRPr>
            </a:lvl7pPr>
            <a:lvl8pPr marL="1371600" algn="ctr" defTabSz="828675" rtl="0" fontAlgn="base">
              <a:spcBef>
                <a:spcPct val="0"/>
              </a:spcBef>
              <a:spcAft>
                <a:spcPct val="0"/>
              </a:spcAft>
              <a:defRPr sz="3900">
                <a:solidFill>
                  <a:schemeClr val="tx1"/>
                </a:solidFill>
                <a:latin typeface="Calibri" panose="020F0502020204030204" pitchFamily="34" charset="0"/>
              </a:defRPr>
            </a:lvl8pPr>
            <a:lvl9pPr marL="1828800" algn="ctr" defTabSz="828675" rtl="0" fontAlgn="base">
              <a:spcBef>
                <a:spcPct val="0"/>
              </a:spcBef>
              <a:spcAft>
                <a:spcPct val="0"/>
              </a:spcAft>
              <a:defRPr sz="3900">
                <a:solidFill>
                  <a:schemeClr val="tx1"/>
                </a:solidFill>
                <a:latin typeface="Calibri" panose="020F0502020204030204" pitchFamily="34" charset="0"/>
              </a:defRPr>
            </a:lvl9pPr>
          </a:lstStyle>
          <a:p>
            <a:r>
              <a:rPr lang="en-GB" sz="2000" dirty="0">
                <a:solidFill>
                  <a:schemeClr val="tx1">
                    <a:lumMod val="50000"/>
                    <a:lumOff val="50000"/>
                  </a:schemeClr>
                </a:solidFill>
                <a:latin typeface="+mn-lt"/>
                <a:cs typeface="Times New Roman" panose="02020603050405020304" pitchFamily="18" charset="0"/>
              </a:rPr>
              <a:t>Rouhani, R., </a:t>
            </a:r>
            <a:r>
              <a:rPr lang="en-GB" sz="2000" dirty="0" err="1">
                <a:solidFill>
                  <a:schemeClr val="tx1">
                    <a:lumMod val="50000"/>
                    <a:lumOff val="50000"/>
                  </a:schemeClr>
                </a:solidFill>
                <a:latin typeface="+mn-lt"/>
                <a:cs typeface="Times New Roman" panose="02020603050405020304" pitchFamily="18" charset="0"/>
              </a:rPr>
              <a:t>Umatheva</a:t>
            </a:r>
            <a:r>
              <a:rPr lang="en-GB" sz="2000" dirty="0">
                <a:solidFill>
                  <a:schemeClr val="tx1">
                    <a:lumMod val="50000"/>
                    <a:lumOff val="50000"/>
                  </a:schemeClr>
                </a:solidFill>
                <a:latin typeface="+mn-lt"/>
                <a:cs typeface="Times New Roman" panose="02020603050405020304" pitchFamily="18" charset="0"/>
              </a:rPr>
              <a:t>, N., </a:t>
            </a:r>
            <a:r>
              <a:rPr lang="en-GB" sz="2000" dirty="0" err="1">
                <a:solidFill>
                  <a:schemeClr val="tx1">
                    <a:lumMod val="50000"/>
                    <a:lumOff val="50000"/>
                  </a:schemeClr>
                </a:solidFill>
                <a:latin typeface="+mn-lt"/>
                <a:cs typeface="Times New Roman" panose="02020603050405020304" pitchFamily="18" charset="0"/>
              </a:rPr>
              <a:t>Brockerhoff</a:t>
            </a:r>
            <a:r>
              <a:rPr lang="en-GB" sz="2000" dirty="0">
                <a:solidFill>
                  <a:schemeClr val="tx1">
                    <a:lumMod val="50000"/>
                    <a:lumOff val="50000"/>
                  </a:schemeClr>
                </a:solidFill>
                <a:latin typeface="+mn-lt"/>
                <a:cs typeface="Times New Roman" panose="02020603050405020304" pitchFamily="18" charset="0"/>
              </a:rPr>
              <a:t>, J., Keshavarz, B., </a:t>
            </a:r>
            <a:r>
              <a:rPr lang="en-GB" sz="2000" dirty="0" err="1">
                <a:solidFill>
                  <a:schemeClr val="tx1">
                    <a:lumMod val="50000"/>
                    <a:lumOff val="50000"/>
                  </a:schemeClr>
                </a:solidFill>
                <a:latin typeface="+mn-lt"/>
                <a:cs typeface="Times New Roman" panose="02020603050405020304" pitchFamily="18" charset="0"/>
              </a:rPr>
              <a:t>Kruijff</a:t>
            </a:r>
            <a:r>
              <a:rPr lang="en-GB" sz="2000" dirty="0">
                <a:solidFill>
                  <a:schemeClr val="tx1">
                    <a:lumMod val="50000"/>
                    <a:lumOff val="50000"/>
                  </a:schemeClr>
                </a:solidFill>
                <a:latin typeface="+mn-lt"/>
                <a:cs typeface="Times New Roman" panose="02020603050405020304" pitchFamily="18" charset="0"/>
              </a:rPr>
              <a:t>, E., </a:t>
            </a:r>
            <a:r>
              <a:rPr lang="en-GB" sz="2000" dirty="0" err="1">
                <a:solidFill>
                  <a:schemeClr val="tx1">
                    <a:lumMod val="50000"/>
                    <a:lumOff val="50000"/>
                  </a:schemeClr>
                </a:solidFill>
                <a:latin typeface="+mn-lt"/>
                <a:cs typeface="Times New Roman" panose="02020603050405020304" pitchFamily="18" charset="0"/>
              </a:rPr>
              <a:t>Gugenheimer</a:t>
            </a:r>
            <a:r>
              <a:rPr lang="en-GB" sz="2000" dirty="0">
                <a:solidFill>
                  <a:schemeClr val="tx1">
                    <a:lumMod val="50000"/>
                    <a:lumOff val="50000"/>
                  </a:schemeClr>
                </a:solidFill>
                <a:latin typeface="+mn-lt"/>
                <a:cs typeface="Times New Roman" panose="02020603050405020304" pitchFamily="18" charset="0"/>
              </a:rPr>
              <a:t>, J. &amp; Riecke, B. E. (2024). </a:t>
            </a:r>
            <a:r>
              <a:rPr lang="en-GB" sz="2000" i="1" dirty="0">
                <a:solidFill>
                  <a:schemeClr val="tx1">
                    <a:lumMod val="50000"/>
                    <a:lumOff val="50000"/>
                  </a:schemeClr>
                </a:solidFill>
                <a:latin typeface="+mn-lt"/>
                <a:cs typeface="Times New Roman" panose="02020603050405020304" pitchFamily="18" charset="0"/>
              </a:rPr>
              <a:t>Displays, 84</a:t>
            </a:r>
            <a:r>
              <a:rPr lang="en-GB" sz="2000" dirty="0">
                <a:solidFill>
                  <a:schemeClr val="tx1">
                    <a:lumMod val="50000"/>
                    <a:lumOff val="50000"/>
                  </a:schemeClr>
                </a:solidFill>
                <a:latin typeface="+mn-lt"/>
                <a:cs typeface="Times New Roman" panose="02020603050405020304" pitchFamily="18" charset="0"/>
              </a:rPr>
              <a:t>, 102807.</a:t>
            </a:r>
          </a:p>
          <a:p>
            <a:endParaRPr lang="en-GB" sz="2000" dirty="0">
              <a:solidFill>
                <a:schemeClr val="tx1">
                  <a:lumMod val="50000"/>
                  <a:lumOff val="50000"/>
                </a:schemeClr>
              </a:solidFill>
              <a:latin typeface="+mn-lt"/>
              <a:cs typeface="Times New Roman" panose="02020603050405020304" pitchFamily="18" charset="0"/>
            </a:endParaRPr>
          </a:p>
          <a:p>
            <a:r>
              <a:rPr lang="en-GB" sz="2000" dirty="0">
                <a:solidFill>
                  <a:schemeClr val="tx1">
                    <a:lumMod val="50000"/>
                    <a:lumOff val="50000"/>
                  </a:schemeClr>
                </a:solidFill>
                <a:latin typeface="+mn-lt"/>
                <a:cs typeface="Times New Roman" panose="02020603050405020304" pitchFamily="18" charset="0"/>
              </a:rPr>
              <a:t>Presented by: Angela Marti Marca</a:t>
            </a:r>
            <a:endParaRPr lang="en-GB" sz="2000" dirty="0">
              <a:solidFill>
                <a:schemeClr val="tx1">
                  <a:lumMod val="50000"/>
                  <a:lumOff val="50000"/>
                </a:schemeClr>
              </a:solidFill>
              <a:latin typeface="+mn-lt"/>
              <a:cs typeface="Arial" charset="0"/>
            </a:endParaRPr>
          </a:p>
          <a:p>
            <a:pPr algn="just"/>
            <a:endParaRPr lang="en-GB" sz="2000" dirty="0">
              <a:solidFill>
                <a:schemeClr val="tx1">
                  <a:lumMod val="50000"/>
                  <a:lumOff val="50000"/>
                </a:schemeClr>
              </a:solidFill>
              <a:latin typeface="+mn-lt"/>
              <a:cs typeface="Arial" charset="0"/>
            </a:endParaRPr>
          </a:p>
          <a:p>
            <a:pPr algn="just"/>
            <a:endParaRPr lang="en-GB" sz="2000" dirty="0">
              <a:solidFill>
                <a:schemeClr val="tx1">
                  <a:lumMod val="50000"/>
                  <a:lumOff val="50000"/>
                </a:schemeClr>
              </a:solidFill>
              <a:latin typeface="+mn-lt"/>
              <a:cs typeface="Arial" charset="0"/>
            </a:endParaRPr>
          </a:p>
        </p:txBody>
      </p:sp>
    </p:spTree>
    <p:extLst>
      <p:ext uri="{BB962C8B-B14F-4D97-AF65-F5344CB8AC3E}">
        <p14:creationId xmlns:p14="http://schemas.microsoft.com/office/powerpoint/2010/main" val="346807670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392C9-51CE-4AA1-302C-94A7FA134078}"/>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A9CC95C2-BFB2-810E-A346-E5FAADEDBB68}"/>
              </a:ext>
            </a:extLst>
          </p:cNvPr>
          <p:cNvSpPr>
            <a:spLocks noGrp="1"/>
          </p:cNvSpPr>
          <p:nvPr>
            <p:ph type="title"/>
          </p:nvPr>
        </p:nvSpPr>
        <p:spPr>
          <a:xfrm>
            <a:off x="929554" y="260648"/>
            <a:ext cx="10465278" cy="575197"/>
          </a:xfrm>
        </p:spPr>
        <p:txBody>
          <a:bodyPr/>
          <a:lstStyle/>
          <a:p>
            <a:r>
              <a:rPr lang="en-CA" sz="2800" dirty="0">
                <a:cs typeface="Times New Roman" panose="02020603050405020304" pitchFamily="18" charset="0"/>
              </a:rPr>
              <a:t>Background	      				    VR Sickness Countermeasures		</a:t>
            </a:r>
          </a:p>
        </p:txBody>
      </p:sp>
      <p:sp>
        <p:nvSpPr>
          <p:cNvPr id="3" name="Title 3">
            <a:extLst>
              <a:ext uri="{FF2B5EF4-FFF2-40B4-BE49-F238E27FC236}">
                <a16:creationId xmlns:a16="http://schemas.microsoft.com/office/drawing/2014/main" id="{1B8909E5-0CEB-60C6-05DA-8C8014F96258}"/>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b="1" i="0" u="none" strike="noStrike" kern="1200" cap="none" spc="0" normalizeH="0" baseline="0" dirty="0">
                <a:ln>
                  <a:noFill/>
                </a:ln>
                <a:solidFill>
                  <a:srgbClr val="CB1D3A"/>
                </a:solidFill>
                <a:effectLst/>
                <a:uLnTx/>
                <a:uFillTx/>
                <a:latin typeface="Calibri" pitchFamily="34" charset="0"/>
                <a:ea typeface="+mj-ea"/>
                <a:cs typeface="+mj-cs"/>
              </a:rPr>
              <a:t>Introduction</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1 |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pic>
        <p:nvPicPr>
          <p:cNvPr id="6" name="Picture 5">
            <a:extLst>
              <a:ext uri="{FF2B5EF4-FFF2-40B4-BE49-F238E27FC236}">
                <a16:creationId xmlns:a16="http://schemas.microsoft.com/office/drawing/2014/main" id="{C554559A-2B20-1194-491F-0942BC9FA595}"/>
              </a:ext>
            </a:extLst>
          </p:cNvPr>
          <p:cNvPicPr>
            <a:picLocks noChangeAspect="1"/>
          </p:cNvPicPr>
          <p:nvPr/>
        </p:nvPicPr>
        <p:blipFill>
          <a:blip r:embed="rId3"/>
          <a:stretch>
            <a:fillRect/>
          </a:stretch>
        </p:blipFill>
        <p:spPr>
          <a:xfrm>
            <a:off x="2682725" y="1152173"/>
            <a:ext cx="6826550" cy="5048713"/>
          </a:xfrm>
          <a:prstGeom prst="rect">
            <a:avLst/>
          </a:prstGeom>
        </p:spPr>
      </p:pic>
      <p:sp>
        <p:nvSpPr>
          <p:cNvPr id="2" name="CuadroTexto 16">
            <a:extLst>
              <a:ext uri="{FF2B5EF4-FFF2-40B4-BE49-F238E27FC236}">
                <a16:creationId xmlns:a16="http://schemas.microsoft.com/office/drawing/2014/main" id="{24F1F2E2-2229-17D4-EA2C-CC9049E74E03}"/>
              </a:ext>
            </a:extLst>
          </p:cNvPr>
          <p:cNvSpPr txBox="1"/>
          <p:nvPr/>
        </p:nvSpPr>
        <p:spPr>
          <a:xfrm>
            <a:off x="9875520" y="6181854"/>
            <a:ext cx="1887104" cy="415498"/>
          </a:xfrm>
          <a:prstGeom prst="rect">
            <a:avLst/>
          </a:prstGeom>
          <a:noFill/>
        </p:spPr>
        <p:txBody>
          <a:bodyPr wrap="square" rtlCol="0">
            <a:spAutoFit/>
          </a:bodyPr>
          <a:lstStyle/>
          <a:p>
            <a:pPr algn="just"/>
            <a:r>
              <a:rPr lang="en-GB" sz="1050" i="1" dirty="0">
                <a:solidFill>
                  <a:schemeClr val="bg1">
                    <a:lumMod val="75000"/>
                  </a:schemeClr>
                </a:solidFill>
                <a:cs typeface="Arial" charset="0"/>
                <a:sym typeface="Arial"/>
              </a:rPr>
              <a:t>Table from Rouhani et al.,2024 . </a:t>
            </a:r>
          </a:p>
        </p:txBody>
      </p:sp>
    </p:spTree>
    <p:extLst>
      <p:ext uri="{BB962C8B-B14F-4D97-AF65-F5344CB8AC3E}">
        <p14:creationId xmlns:p14="http://schemas.microsoft.com/office/powerpoint/2010/main" val="3707778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21E14-3C39-72B3-CC8E-27D1F1C14534}"/>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862595DB-327F-7EC4-39B0-3D7F55246001}"/>
              </a:ext>
            </a:extLst>
          </p:cNvPr>
          <p:cNvSpPr>
            <a:spLocks noGrp="1"/>
          </p:cNvSpPr>
          <p:nvPr>
            <p:ph type="title"/>
          </p:nvPr>
        </p:nvSpPr>
        <p:spPr>
          <a:xfrm>
            <a:off x="929554" y="260648"/>
            <a:ext cx="10465278" cy="575197"/>
          </a:xfrm>
        </p:spPr>
        <p:txBody>
          <a:bodyPr/>
          <a:lstStyle/>
          <a:p>
            <a:r>
              <a:rPr lang="en-CA" sz="2800" dirty="0">
                <a:cs typeface="Times New Roman" panose="02020603050405020304" pitchFamily="18" charset="0"/>
              </a:rPr>
              <a:t>Background	      				                    Static FOV Reduction		</a:t>
            </a:r>
          </a:p>
        </p:txBody>
      </p:sp>
      <p:sp>
        <p:nvSpPr>
          <p:cNvPr id="3" name="Title 3">
            <a:extLst>
              <a:ext uri="{FF2B5EF4-FFF2-40B4-BE49-F238E27FC236}">
                <a16:creationId xmlns:a16="http://schemas.microsoft.com/office/drawing/2014/main" id="{A2317BB7-536D-EE88-B28C-BCC0341C5838}"/>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b="1" i="0" u="none" strike="noStrike" kern="1200" cap="none" spc="0" normalizeH="0" baseline="0" dirty="0">
                <a:ln>
                  <a:noFill/>
                </a:ln>
                <a:solidFill>
                  <a:srgbClr val="CB1D3A"/>
                </a:solidFill>
                <a:effectLst/>
                <a:uLnTx/>
                <a:uFillTx/>
                <a:latin typeface="Calibri" pitchFamily="34" charset="0"/>
                <a:ea typeface="+mj-ea"/>
                <a:cs typeface="+mj-cs"/>
              </a:rPr>
              <a:t>Introduction</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1 |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pic>
        <p:nvPicPr>
          <p:cNvPr id="2" name="Online Media 1" title="VR Sickness Benchmark: Large Environment (Static FOV Reduction)">
            <a:hlinkClick r:id="" action="ppaction://media"/>
            <a:extLst>
              <a:ext uri="{FF2B5EF4-FFF2-40B4-BE49-F238E27FC236}">
                <a16:creationId xmlns:a16="http://schemas.microsoft.com/office/drawing/2014/main" id="{CBCAE52D-28C1-F3CF-9E0C-7B37FAD2AC5A}"/>
              </a:ext>
            </a:extLst>
          </p:cNvPr>
          <p:cNvPicPr>
            <a:picLocks noRot="1" noChangeAspect="1"/>
          </p:cNvPicPr>
          <p:nvPr>
            <a:videoFile r:link="rId1"/>
          </p:nvPr>
        </p:nvPicPr>
        <p:blipFill>
          <a:blip r:embed="rId4"/>
          <a:stretch>
            <a:fillRect/>
          </a:stretch>
        </p:blipFill>
        <p:spPr>
          <a:xfrm>
            <a:off x="1611964" y="1379475"/>
            <a:ext cx="9100457" cy="5137739"/>
          </a:xfrm>
          <a:prstGeom prst="rect">
            <a:avLst/>
          </a:prstGeom>
        </p:spPr>
      </p:pic>
      <p:sp>
        <p:nvSpPr>
          <p:cNvPr id="7" name="TextBox 6">
            <a:extLst>
              <a:ext uri="{FF2B5EF4-FFF2-40B4-BE49-F238E27FC236}">
                <a16:creationId xmlns:a16="http://schemas.microsoft.com/office/drawing/2014/main" id="{5F4BD13A-CB4A-C41F-BA19-3D313A0BFF60}"/>
              </a:ext>
            </a:extLst>
          </p:cNvPr>
          <p:cNvSpPr txBox="1"/>
          <p:nvPr/>
        </p:nvSpPr>
        <p:spPr>
          <a:xfrm>
            <a:off x="929554" y="744628"/>
            <a:ext cx="10465278" cy="523220"/>
          </a:xfrm>
          <a:prstGeom prst="rect">
            <a:avLst/>
          </a:prstGeom>
          <a:noFill/>
        </p:spPr>
        <p:txBody>
          <a:bodyPr wrap="square">
            <a:spAutoFit/>
          </a:bodyPr>
          <a:lstStyle/>
          <a:p>
            <a:pPr algn="ctr"/>
            <a:endParaRPr lang="en-GB" sz="1400" dirty="0">
              <a:hlinkClick r:id="rId5"/>
            </a:endParaRPr>
          </a:p>
          <a:p>
            <a:pPr algn="ctr"/>
            <a:r>
              <a:rPr lang="en-GB" sz="1400" dirty="0"/>
              <a:t>To see an example: </a:t>
            </a:r>
            <a:r>
              <a:rPr lang="en-GB" sz="1400" dirty="0">
                <a:hlinkClick r:id="rId5"/>
              </a:rPr>
              <a:t>VR Sickness Benchmark: Large Environment (Static FOV Reduction)</a:t>
            </a:r>
            <a:endParaRPr lang="en-GB" sz="1400" dirty="0"/>
          </a:p>
        </p:txBody>
      </p:sp>
    </p:spTree>
    <p:extLst>
      <p:ext uri="{BB962C8B-B14F-4D97-AF65-F5344CB8AC3E}">
        <p14:creationId xmlns:p14="http://schemas.microsoft.com/office/powerpoint/2010/main" val="341165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21E14-3C39-72B3-CC8E-27D1F1C14534}"/>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862595DB-327F-7EC4-39B0-3D7F55246001}"/>
              </a:ext>
            </a:extLst>
          </p:cNvPr>
          <p:cNvSpPr>
            <a:spLocks noGrp="1"/>
          </p:cNvSpPr>
          <p:nvPr>
            <p:ph type="title"/>
          </p:nvPr>
        </p:nvSpPr>
        <p:spPr>
          <a:xfrm>
            <a:off x="929554" y="260648"/>
            <a:ext cx="10465278" cy="575197"/>
          </a:xfrm>
        </p:spPr>
        <p:txBody>
          <a:bodyPr/>
          <a:lstStyle/>
          <a:p>
            <a:r>
              <a:rPr lang="en-CA" sz="2800" dirty="0">
                <a:cs typeface="Times New Roman" panose="02020603050405020304" pitchFamily="18" charset="0"/>
              </a:rPr>
              <a:t>Background	      				               Dynamic FOV Reduction		</a:t>
            </a:r>
          </a:p>
        </p:txBody>
      </p:sp>
      <p:sp>
        <p:nvSpPr>
          <p:cNvPr id="3" name="Title 3">
            <a:extLst>
              <a:ext uri="{FF2B5EF4-FFF2-40B4-BE49-F238E27FC236}">
                <a16:creationId xmlns:a16="http://schemas.microsoft.com/office/drawing/2014/main" id="{A2317BB7-536D-EE88-B28C-BCC0341C5838}"/>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b="1" i="0" u="none" strike="noStrike" kern="1200" cap="none" spc="0" normalizeH="0" baseline="0" dirty="0">
                <a:ln>
                  <a:noFill/>
                </a:ln>
                <a:solidFill>
                  <a:srgbClr val="CB1D3A"/>
                </a:solidFill>
                <a:effectLst/>
                <a:uLnTx/>
                <a:uFillTx/>
                <a:latin typeface="Calibri" pitchFamily="34" charset="0"/>
                <a:ea typeface="+mj-ea"/>
                <a:cs typeface="+mj-cs"/>
              </a:rPr>
              <a:t>Introduction</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1 |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pic>
        <p:nvPicPr>
          <p:cNvPr id="4" name="Online Media 3" title="VR Sickness Benchmark: Large Environment (Dynamic FOV Reduction)">
            <a:hlinkClick r:id="" action="ppaction://media"/>
            <a:extLst>
              <a:ext uri="{FF2B5EF4-FFF2-40B4-BE49-F238E27FC236}">
                <a16:creationId xmlns:a16="http://schemas.microsoft.com/office/drawing/2014/main" id="{24AF5774-032B-B54D-E034-5CAE97A12C70}"/>
              </a:ext>
            </a:extLst>
          </p:cNvPr>
          <p:cNvPicPr>
            <a:picLocks noRot="1" noChangeAspect="1"/>
          </p:cNvPicPr>
          <p:nvPr>
            <a:videoFile r:link="rId1"/>
          </p:nvPr>
        </p:nvPicPr>
        <p:blipFill>
          <a:blip r:embed="rId4"/>
          <a:stretch>
            <a:fillRect/>
          </a:stretch>
        </p:blipFill>
        <p:spPr>
          <a:xfrm>
            <a:off x="1545771" y="1319825"/>
            <a:ext cx="9100457" cy="5137738"/>
          </a:xfrm>
          <a:prstGeom prst="rect">
            <a:avLst/>
          </a:prstGeom>
        </p:spPr>
      </p:pic>
      <p:sp>
        <p:nvSpPr>
          <p:cNvPr id="2" name="TextBox 1">
            <a:extLst>
              <a:ext uri="{FF2B5EF4-FFF2-40B4-BE49-F238E27FC236}">
                <a16:creationId xmlns:a16="http://schemas.microsoft.com/office/drawing/2014/main" id="{C5DCA70C-80BA-C28D-533E-99A3F73C7B1C}"/>
              </a:ext>
            </a:extLst>
          </p:cNvPr>
          <p:cNvSpPr txBox="1"/>
          <p:nvPr/>
        </p:nvSpPr>
        <p:spPr>
          <a:xfrm>
            <a:off x="929554" y="744628"/>
            <a:ext cx="10465278" cy="523220"/>
          </a:xfrm>
          <a:prstGeom prst="rect">
            <a:avLst/>
          </a:prstGeom>
          <a:noFill/>
        </p:spPr>
        <p:txBody>
          <a:bodyPr wrap="square">
            <a:spAutoFit/>
          </a:bodyPr>
          <a:lstStyle/>
          <a:p>
            <a:pPr algn="ctr"/>
            <a:endParaRPr lang="en-GB" sz="1400" dirty="0">
              <a:hlinkClick r:id="rId5"/>
            </a:endParaRPr>
          </a:p>
          <a:p>
            <a:pPr algn="ctr"/>
            <a:r>
              <a:rPr lang="en-GB" sz="1400" dirty="0"/>
              <a:t>To see an example: </a:t>
            </a:r>
            <a:r>
              <a:rPr lang="en-GB" sz="1400" dirty="0">
                <a:hlinkClick r:id="rId6"/>
              </a:rPr>
              <a:t>VR Sickness Benchmark: Large Environment (Dynamic FOV Reduction)</a:t>
            </a:r>
            <a:endParaRPr lang="en-GB" sz="1400" dirty="0"/>
          </a:p>
        </p:txBody>
      </p:sp>
    </p:spTree>
    <p:extLst>
      <p:ext uri="{BB962C8B-B14F-4D97-AF65-F5344CB8AC3E}">
        <p14:creationId xmlns:p14="http://schemas.microsoft.com/office/powerpoint/2010/main" val="254713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21E14-3C39-72B3-CC8E-27D1F1C14534}"/>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862595DB-327F-7EC4-39B0-3D7F55246001}"/>
              </a:ext>
            </a:extLst>
          </p:cNvPr>
          <p:cNvSpPr>
            <a:spLocks noGrp="1"/>
          </p:cNvSpPr>
          <p:nvPr>
            <p:ph type="title"/>
          </p:nvPr>
        </p:nvSpPr>
        <p:spPr>
          <a:xfrm>
            <a:off x="929554" y="260648"/>
            <a:ext cx="10465278" cy="575197"/>
          </a:xfrm>
        </p:spPr>
        <p:txBody>
          <a:bodyPr/>
          <a:lstStyle/>
          <a:p>
            <a:r>
              <a:rPr lang="en-CA" sz="2800" dirty="0">
                <a:cs typeface="Times New Roman" panose="02020603050405020304" pitchFamily="18" charset="0"/>
              </a:rPr>
              <a:t>Background	      				                               Rotational Blur		</a:t>
            </a:r>
          </a:p>
        </p:txBody>
      </p:sp>
      <p:sp>
        <p:nvSpPr>
          <p:cNvPr id="3" name="Title 3">
            <a:extLst>
              <a:ext uri="{FF2B5EF4-FFF2-40B4-BE49-F238E27FC236}">
                <a16:creationId xmlns:a16="http://schemas.microsoft.com/office/drawing/2014/main" id="{A2317BB7-536D-EE88-B28C-BCC0341C5838}"/>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b="1" i="0" u="none" strike="noStrike" kern="1200" cap="none" spc="0" normalizeH="0" baseline="0" dirty="0">
                <a:ln>
                  <a:noFill/>
                </a:ln>
                <a:solidFill>
                  <a:srgbClr val="CB1D3A"/>
                </a:solidFill>
                <a:effectLst/>
                <a:uLnTx/>
                <a:uFillTx/>
                <a:latin typeface="Calibri" pitchFamily="34" charset="0"/>
                <a:ea typeface="+mj-ea"/>
                <a:cs typeface="+mj-cs"/>
              </a:rPr>
              <a:t>Introduction</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1 |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pic>
        <p:nvPicPr>
          <p:cNvPr id="2" name="Online Media 1" title="VR Sickness Benchmark: Large Environment (Blur)">
            <a:hlinkClick r:id="" action="ppaction://media"/>
            <a:extLst>
              <a:ext uri="{FF2B5EF4-FFF2-40B4-BE49-F238E27FC236}">
                <a16:creationId xmlns:a16="http://schemas.microsoft.com/office/drawing/2014/main" id="{4BCF4876-1D19-7CB2-462A-9748EDA92DF3}"/>
              </a:ext>
            </a:extLst>
          </p:cNvPr>
          <p:cNvPicPr>
            <a:picLocks noRot="1" noChangeAspect="1"/>
          </p:cNvPicPr>
          <p:nvPr>
            <a:videoFile r:link="rId1"/>
          </p:nvPr>
        </p:nvPicPr>
        <p:blipFill>
          <a:blip r:embed="rId4"/>
          <a:stretch>
            <a:fillRect/>
          </a:stretch>
        </p:blipFill>
        <p:spPr>
          <a:xfrm>
            <a:off x="2639785" y="1332892"/>
            <a:ext cx="6912429" cy="5184322"/>
          </a:xfrm>
          <a:prstGeom prst="rect">
            <a:avLst/>
          </a:prstGeom>
        </p:spPr>
      </p:pic>
      <p:sp>
        <p:nvSpPr>
          <p:cNvPr id="4" name="TextBox 3">
            <a:extLst>
              <a:ext uri="{FF2B5EF4-FFF2-40B4-BE49-F238E27FC236}">
                <a16:creationId xmlns:a16="http://schemas.microsoft.com/office/drawing/2014/main" id="{F385774C-04A5-62E4-C708-C78BBF6A30E3}"/>
              </a:ext>
            </a:extLst>
          </p:cNvPr>
          <p:cNvSpPr txBox="1"/>
          <p:nvPr/>
        </p:nvSpPr>
        <p:spPr>
          <a:xfrm>
            <a:off x="929554" y="744628"/>
            <a:ext cx="10465278" cy="523220"/>
          </a:xfrm>
          <a:prstGeom prst="rect">
            <a:avLst/>
          </a:prstGeom>
          <a:noFill/>
        </p:spPr>
        <p:txBody>
          <a:bodyPr wrap="square">
            <a:spAutoFit/>
          </a:bodyPr>
          <a:lstStyle/>
          <a:p>
            <a:pPr algn="ctr"/>
            <a:endParaRPr lang="en-GB" sz="1400" dirty="0">
              <a:hlinkClick r:id="rId5"/>
            </a:endParaRPr>
          </a:p>
          <a:p>
            <a:pPr algn="ctr"/>
            <a:r>
              <a:rPr lang="en-GB" sz="1400" dirty="0"/>
              <a:t>To see an example: </a:t>
            </a:r>
            <a:r>
              <a:rPr lang="en-GB" sz="1400" dirty="0">
                <a:hlinkClick r:id="rId6"/>
              </a:rPr>
              <a:t>VR Sickness Benchmark: Large Environment (Blur)</a:t>
            </a:r>
            <a:endParaRPr lang="en-GB" sz="1400" dirty="0"/>
          </a:p>
        </p:txBody>
      </p:sp>
    </p:spTree>
    <p:extLst>
      <p:ext uri="{BB962C8B-B14F-4D97-AF65-F5344CB8AC3E}">
        <p14:creationId xmlns:p14="http://schemas.microsoft.com/office/powerpoint/2010/main" val="337123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21E14-3C39-72B3-CC8E-27D1F1C14534}"/>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862595DB-327F-7EC4-39B0-3D7F55246001}"/>
              </a:ext>
            </a:extLst>
          </p:cNvPr>
          <p:cNvSpPr>
            <a:spLocks noGrp="1"/>
          </p:cNvSpPr>
          <p:nvPr>
            <p:ph type="title"/>
          </p:nvPr>
        </p:nvSpPr>
        <p:spPr>
          <a:xfrm>
            <a:off x="929554" y="260648"/>
            <a:ext cx="10465278" cy="575197"/>
          </a:xfrm>
        </p:spPr>
        <p:txBody>
          <a:bodyPr/>
          <a:lstStyle/>
          <a:p>
            <a:r>
              <a:rPr lang="en-CA" sz="2800" dirty="0">
                <a:cs typeface="Times New Roman" panose="02020603050405020304" pitchFamily="18" charset="0"/>
              </a:rPr>
              <a:t>Background	      				                       Virtual Nose Model		</a:t>
            </a:r>
          </a:p>
        </p:txBody>
      </p:sp>
      <p:sp>
        <p:nvSpPr>
          <p:cNvPr id="3" name="Title 3">
            <a:extLst>
              <a:ext uri="{FF2B5EF4-FFF2-40B4-BE49-F238E27FC236}">
                <a16:creationId xmlns:a16="http://schemas.microsoft.com/office/drawing/2014/main" id="{A2317BB7-536D-EE88-B28C-BCC0341C5838}"/>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b="1" i="0" u="none" strike="noStrike" kern="1200" cap="none" spc="0" normalizeH="0" baseline="0" dirty="0">
                <a:ln>
                  <a:noFill/>
                </a:ln>
                <a:solidFill>
                  <a:srgbClr val="CB1D3A"/>
                </a:solidFill>
                <a:effectLst/>
                <a:uLnTx/>
                <a:uFillTx/>
                <a:latin typeface="Calibri" pitchFamily="34" charset="0"/>
                <a:ea typeface="+mj-ea"/>
                <a:cs typeface="+mj-cs"/>
              </a:rPr>
              <a:t>Introduction</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1 |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pic>
        <p:nvPicPr>
          <p:cNvPr id="4" name="Online Media 3" title="VR Sickness Benchmark: Large Environment (Virtual Nose)">
            <a:hlinkClick r:id="" action="ppaction://media"/>
            <a:extLst>
              <a:ext uri="{FF2B5EF4-FFF2-40B4-BE49-F238E27FC236}">
                <a16:creationId xmlns:a16="http://schemas.microsoft.com/office/drawing/2014/main" id="{B5271AD2-1A3D-4432-8525-A827A3BD986C}"/>
              </a:ext>
            </a:extLst>
          </p:cNvPr>
          <p:cNvPicPr>
            <a:picLocks noRot="1" noChangeAspect="1"/>
          </p:cNvPicPr>
          <p:nvPr>
            <a:videoFile r:link="rId1"/>
          </p:nvPr>
        </p:nvPicPr>
        <p:blipFill>
          <a:blip r:embed="rId4"/>
          <a:stretch>
            <a:fillRect/>
          </a:stretch>
        </p:blipFill>
        <p:spPr>
          <a:xfrm>
            <a:off x="2723242" y="1362963"/>
            <a:ext cx="6745515" cy="5059136"/>
          </a:xfrm>
          <a:prstGeom prst="rect">
            <a:avLst/>
          </a:prstGeom>
        </p:spPr>
      </p:pic>
      <p:sp>
        <p:nvSpPr>
          <p:cNvPr id="2" name="TextBox 1">
            <a:extLst>
              <a:ext uri="{FF2B5EF4-FFF2-40B4-BE49-F238E27FC236}">
                <a16:creationId xmlns:a16="http://schemas.microsoft.com/office/drawing/2014/main" id="{9B1DE447-25FF-BD16-8A91-773DB4B4DB87}"/>
              </a:ext>
            </a:extLst>
          </p:cNvPr>
          <p:cNvSpPr txBox="1"/>
          <p:nvPr/>
        </p:nvSpPr>
        <p:spPr>
          <a:xfrm>
            <a:off x="929554" y="744628"/>
            <a:ext cx="10465278" cy="523220"/>
          </a:xfrm>
          <a:prstGeom prst="rect">
            <a:avLst/>
          </a:prstGeom>
          <a:noFill/>
        </p:spPr>
        <p:txBody>
          <a:bodyPr wrap="square">
            <a:spAutoFit/>
          </a:bodyPr>
          <a:lstStyle/>
          <a:p>
            <a:pPr algn="ctr"/>
            <a:endParaRPr lang="en-GB" sz="1400" dirty="0">
              <a:hlinkClick r:id="rId5"/>
            </a:endParaRPr>
          </a:p>
          <a:p>
            <a:pPr algn="ctr"/>
            <a:r>
              <a:rPr lang="en-GB" sz="1400" dirty="0"/>
              <a:t>To see an example: </a:t>
            </a:r>
            <a:r>
              <a:rPr lang="en-GB" sz="1400" dirty="0">
                <a:hlinkClick r:id="rId6"/>
              </a:rPr>
              <a:t>VR Sickness Benchmark: Large Environment (Virtual Nose)</a:t>
            </a:r>
            <a:endParaRPr lang="en-GB" sz="1400" dirty="0"/>
          </a:p>
        </p:txBody>
      </p:sp>
    </p:spTree>
    <p:extLst>
      <p:ext uri="{BB962C8B-B14F-4D97-AF65-F5344CB8AC3E}">
        <p14:creationId xmlns:p14="http://schemas.microsoft.com/office/powerpoint/2010/main" val="265320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40095-EBC7-C6A3-F774-8C3D6AB9B29E}"/>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36E309DF-1FA2-F034-F3FE-68562A189D17}"/>
              </a:ext>
            </a:extLst>
          </p:cNvPr>
          <p:cNvSpPr>
            <a:spLocks noGrp="1"/>
          </p:cNvSpPr>
          <p:nvPr>
            <p:ph type="title"/>
          </p:nvPr>
        </p:nvSpPr>
        <p:spPr>
          <a:xfrm>
            <a:off x="929554" y="260648"/>
            <a:ext cx="10465278" cy="575197"/>
          </a:xfrm>
        </p:spPr>
        <p:txBody>
          <a:bodyPr/>
          <a:lstStyle/>
          <a:p>
            <a:r>
              <a:rPr lang="en-CA" sz="2800" dirty="0">
                <a:cs typeface="Times New Roman" panose="02020603050405020304" pitchFamily="18" charset="0"/>
              </a:rPr>
              <a:t>Background	      		                 Need for a Standardized Benchmark		</a:t>
            </a:r>
          </a:p>
        </p:txBody>
      </p:sp>
      <p:sp>
        <p:nvSpPr>
          <p:cNvPr id="4" name="CuadroTexto 4">
            <a:extLst>
              <a:ext uri="{FF2B5EF4-FFF2-40B4-BE49-F238E27FC236}">
                <a16:creationId xmlns:a16="http://schemas.microsoft.com/office/drawing/2014/main" id="{54287F8D-E476-7E05-0D88-D758E73ED19C}"/>
              </a:ext>
            </a:extLst>
          </p:cNvPr>
          <p:cNvSpPr txBox="1"/>
          <p:nvPr/>
        </p:nvSpPr>
        <p:spPr>
          <a:xfrm>
            <a:off x="797169" y="1427534"/>
            <a:ext cx="10597663" cy="5509200"/>
          </a:xfrm>
          <a:prstGeom prst="rect">
            <a:avLst/>
          </a:prstGeom>
          <a:noFill/>
        </p:spPr>
        <p:txBody>
          <a:bodyPr wrap="square" rtlCol="0">
            <a:spAutoFit/>
          </a:bodyPr>
          <a:lstStyle/>
          <a:p>
            <a:pPr algn="ctr"/>
            <a:r>
              <a:rPr lang="en-CA" sz="2200" dirty="0">
                <a:cs typeface="Times New Roman" panose="02020603050405020304" pitchFamily="18" charset="0"/>
              </a:rPr>
              <a:t>Why do we need them?</a:t>
            </a:r>
          </a:p>
          <a:p>
            <a:pPr algn="ctr"/>
            <a:r>
              <a:rPr lang="en-CA" sz="2200" b="1" dirty="0">
                <a:solidFill>
                  <a:srgbClr val="CB1D3A"/>
                </a:solidFill>
                <a:cs typeface="Times New Roman" panose="02020603050405020304" pitchFamily="18" charset="0"/>
              </a:rPr>
              <a:t>To standardize </a:t>
            </a:r>
            <a:r>
              <a:rPr lang="en-CA" sz="2200" dirty="0">
                <a:cs typeface="Times New Roman" panose="02020603050405020304" pitchFamily="18" charset="0"/>
              </a:rPr>
              <a:t>the evaluation of user experience in VR</a:t>
            </a:r>
          </a:p>
          <a:p>
            <a:pPr algn="ctr"/>
            <a:endParaRPr lang="en-CA" sz="2200" dirty="0">
              <a:cs typeface="Times New Roman" panose="02020603050405020304" pitchFamily="18" charset="0"/>
            </a:endParaRPr>
          </a:p>
          <a:p>
            <a:pPr algn="ctr"/>
            <a:r>
              <a:rPr lang="en-CA" sz="2200" b="1" dirty="0">
                <a:solidFill>
                  <a:srgbClr val="CB1D3A"/>
                </a:solidFill>
                <a:cs typeface="Times New Roman" panose="02020603050405020304" pitchFamily="18" charset="0"/>
              </a:rPr>
              <a:t>Motion Sickness Incidence model</a:t>
            </a:r>
            <a:r>
              <a:rPr lang="en-CA" sz="2200" dirty="0">
                <a:cs typeface="Times New Roman" panose="02020603050405020304" pitchFamily="18" charset="0"/>
              </a:rPr>
              <a:t> (MSI) (O’Hanlon &amp; McCauley, 1974) and the </a:t>
            </a:r>
            <a:r>
              <a:rPr lang="en-CA" sz="2200" b="1" dirty="0">
                <a:solidFill>
                  <a:srgbClr val="CB1D3A"/>
                </a:solidFill>
                <a:cs typeface="Times New Roman" panose="02020603050405020304" pitchFamily="18" charset="0"/>
              </a:rPr>
              <a:t>Vomiting Incidence </a:t>
            </a:r>
            <a:r>
              <a:rPr lang="en-CA" sz="2200" dirty="0">
                <a:cs typeface="Times New Roman" panose="02020603050405020304" pitchFamily="18" charset="0"/>
              </a:rPr>
              <a:t>(VI) </a:t>
            </a:r>
            <a:r>
              <a:rPr lang="en-CA" sz="2200" b="1" dirty="0">
                <a:solidFill>
                  <a:srgbClr val="CB1D3A"/>
                </a:solidFill>
                <a:cs typeface="Times New Roman" panose="02020603050405020304" pitchFamily="18" charset="0"/>
              </a:rPr>
              <a:t>model</a:t>
            </a:r>
            <a:r>
              <a:rPr lang="en-CA" sz="2200" dirty="0">
                <a:cs typeface="Times New Roman" panose="02020603050405020304" pitchFamily="18" charset="0"/>
              </a:rPr>
              <a:t> (Lawther &amp; Griffin, 1987) used to predict motion sickness based on variables like </a:t>
            </a:r>
            <a:r>
              <a:rPr lang="en-CA" sz="2200" b="1" dirty="0">
                <a:solidFill>
                  <a:srgbClr val="CB1D3A"/>
                </a:solidFill>
                <a:cs typeface="Times New Roman" panose="02020603050405020304" pitchFamily="18" charset="0"/>
              </a:rPr>
              <a:t>acceleration</a:t>
            </a:r>
            <a:r>
              <a:rPr lang="en-CA" sz="2200" dirty="0">
                <a:cs typeface="Times New Roman" panose="02020603050405020304" pitchFamily="18" charset="0"/>
              </a:rPr>
              <a:t> and </a:t>
            </a:r>
            <a:r>
              <a:rPr lang="en-CA" sz="2200" b="1" dirty="0">
                <a:solidFill>
                  <a:srgbClr val="CB1D3A"/>
                </a:solidFill>
                <a:cs typeface="Times New Roman" panose="02020603050405020304" pitchFamily="18" charset="0"/>
              </a:rPr>
              <a:t>exposure duration</a:t>
            </a:r>
          </a:p>
          <a:p>
            <a:pPr algn="ctr"/>
            <a:endParaRPr lang="en-CA" sz="2200" dirty="0">
              <a:cs typeface="Times New Roman" panose="02020603050405020304" pitchFamily="18" charset="0"/>
            </a:endParaRPr>
          </a:p>
          <a:p>
            <a:pPr algn="ctr"/>
            <a:r>
              <a:rPr lang="en-CA" sz="2200" b="1" dirty="0">
                <a:solidFill>
                  <a:srgbClr val="CB1D3A"/>
                </a:solidFill>
                <a:cs typeface="Times New Roman" panose="02020603050405020304" pitchFamily="18" charset="0"/>
              </a:rPr>
              <a:t>Cybersickness Dose Value </a:t>
            </a:r>
            <a:r>
              <a:rPr lang="en-CA" sz="2200" dirty="0">
                <a:cs typeface="Times New Roman" panose="02020603050405020304" pitchFamily="18" charset="0"/>
              </a:rPr>
              <a:t>(CSDV) attempts to quantify cybersickness potential using display, task and subject-related scaling factors along with spatial velocity metrics (So, 1999)</a:t>
            </a:r>
          </a:p>
          <a:p>
            <a:pPr algn="ctr"/>
            <a:endParaRPr lang="en-CA" sz="2200" dirty="0">
              <a:cs typeface="Times New Roman" panose="02020603050405020304" pitchFamily="18" charset="0"/>
            </a:endParaRPr>
          </a:p>
          <a:p>
            <a:pPr algn="ctr"/>
            <a:r>
              <a:rPr lang="en-CA" sz="2200" b="1" dirty="0">
                <a:solidFill>
                  <a:srgbClr val="CB1D3A"/>
                </a:solidFill>
                <a:cs typeface="Times New Roman" panose="02020603050405020304" pitchFamily="18" charset="0"/>
              </a:rPr>
              <a:t>Predictive models for VR sickness </a:t>
            </a:r>
            <a:r>
              <a:rPr lang="en-CA" sz="2200" dirty="0">
                <a:cs typeface="Times New Roman" panose="02020603050405020304" pitchFamily="18" charset="0"/>
              </a:rPr>
              <a:t>in real-time based on </a:t>
            </a:r>
          </a:p>
          <a:p>
            <a:pPr algn="ctr"/>
            <a:r>
              <a:rPr lang="en-CA" sz="2200" dirty="0">
                <a:cs typeface="Times New Roman" panose="02020603050405020304" pitchFamily="18" charset="0"/>
              </a:rPr>
              <a:t>(1) eye-tracking and in-game character movement data (Wang et al. 2022)</a:t>
            </a:r>
          </a:p>
          <a:p>
            <a:pPr algn="ctr"/>
            <a:r>
              <a:rPr lang="en-CA" sz="2200" dirty="0">
                <a:cs typeface="Times New Roman" panose="02020603050405020304" pitchFamily="18" charset="0"/>
              </a:rPr>
              <a:t>(2) trajectory compression rate during game play (Monteiro et al. 2021)</a:t>
            </a:r>
          </a:p>
          <a:p>
            <a:pPr algn="ctr"/>
            <a:endParaRPr lang="en-CA" sz="2200" dirty="0">
              <a:cs typeface="Times New Roman" panose="02020603050405020304" pitchFamily="18" charset="0"/>
            </a:endParaRPr>
          </a:p>
          <a:p>
            <a:pPr algn="ctr"/>
            <a:r>
              <a:rPr lang="en-CA" sz="2200" dirty="0">
                <a:cs typeface="Times New Roman" panose="02020603050405020304" pitchFamily="18" charset="0"/>
              </a:rPr>
              <a:t>BUT </a:t>
            </a:r>
            <a:r>
              <a:rPr lang="en-CA" sz="2200" b="1" dirty="0">
                <a:solidFill>
                  <a:srgbClr val="CB1D3A"/>
                </a:solidFill>
                <a:cs typeface="Times New Roman" panose="02020603050405020304" pitchFamily="18" charset="0"/>
              </a:rPr>
              <a:t>adoption and standardization are limited</a:t>
            </a:r>
          </a:p>
          <a:p>
            <a:pPr algn="ctr"/>
            <a:endParaRPr lang="en-CA" sz="2200" b="1" dirty="0">
              <a:solidFill>
                <a:srgbClr val="CB1D3A"/>
              </a:solidFill>
              <a:cs typeface="Times New Roman" panose="02020603050405020304" pitchFamily="18" charset="0"/>
            </a:endParaRPr>
          </a:p>
        </p:txBody>
      </p:sp>
      <p:sp>
        <p:nvSpPr>
          <p:cNvPr id="3" name="Title 3">
            <a:extLst>
              <a:ext uri="{FF2B5EF4-FFF2-40B4-BE49-F238E27FC236}">
                <a16:creationId xmlns:a16="http://schemas.microsoft.com/office/drawing/2014/main" id="{52FFC962-1AC4-A611-C0C6-BFC68C88D94F}"/>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b="1" i="0" u="none" strike="noStrike" kern="1200" cap="none" spc="0" normalizeH="0" baseline="0" dirty="0">
                <a:ln>
                  <a:noFill/>
                </a:ln>
                <a:solidFill>
                  <a:srgbClr val="CB1D3A"/>
                </a:solidFill>
                <a:effectLst/>
                <a:uLnTx/>
                <a:uFillTx/>
                <a:latin typeface="Calibri" pitchFamily="34" charset="0"/>
                <a:ea typeface="+mj-ea"/>
                <a:cs typeface="+mj-cs"/>
              </a:rPr>
              <a:t>Introduction</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1 |  Experiment 2  |  Experiment 3 | Conclusion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sp>
        <p:nvSpPr>
          <p:cNvPr id="2" name="CuadroTexto 16">
            <a:extLst>
              <a:ext uri="{FF2B5EF4-FFF2-40B4-BE49-F238E27FC236}">
                <a16:creationId xmlns:a16="http://schemas.microsoft.com/office/drawing/2014/main" id="{3B62B5CF-5EC4-E820-80F6-F0B4B3E5A6D6}"/>
              </a:ext>
            </a:extLst>
          </p:cNvPr>
          <p:cNvSpPr txBox="1"/>
          <p:nvPr/>
        </p:nvSpPr>
        <p:spPr>
          <a:xfrm>
            <a:off x="9499600" y="5868105"/>
            <a:ext cx="2293816" cy="577081"/>
          </a:xfrm>
          <a:prstGeom prst="rect">
            <a:avLst/>
          </a:prstGeom>
          <a:noFill/>
        </p:spPr>
        <p:txBody>
          <a:bodyPr wrap="square" rtlCol="0">
            <a:spAutoFit/>
          </a:bodyPr>
          <a:lstStyle/>
          <a:p>
            <a:pPr algn="just"/>
            <a:r>
              <a:rPr lang="en-GB" sz="1050" i="1" dirty="0">
                <a:solidFill>
                  <a:schemeClr val="bg1">
                    <a:lumMod val="75000"/>
                  </a:schemeClr>
                </a:solidFill>
                <a:cs typeface="Arial" charset="0"/>
                <a:sym typeface="Arial"/>
              </a:rPr>
              <a:t>O'Hanlon &amp; McCauley, 1974; Lawther &amp; Griffin, 1987; So, 1999-, Wang et al., 2022; Monteiro et al., 2021</a:t>
            </a:r>
          </a:p>
        </p:txBody>
      </p:sp>
    </p:spTree>
    <p:extLst>
      <p:ext uri="{BB962C8B-B14F-4D97-AF65-F5344CB8AC3E}">
        <p14:creationId xmlns:p14="http://schemas.microsoft.com/office/powerpoint/2010/main" val="2124993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67E3C-1FCA-0102-2568-4F8AA597AF9A}"/>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7F1F3FD6-3DD7-16A2-27A2-9EC328EA45A7}"/>
              </a:ext>
            </a:extLst>
          </p:cNvPr>
          <p:cNvSpPr>
            <a:spLocks noGrp="1"/>
          </p:cNvSpPr>
          <p:nvPr>
            <p:ph type="title"/>
          </p:nvPr>
        </p:nvSpPr>
        <p:spPr>
          <a:xfrm>
            <a:off x="929554" y="260648"/>
            <a:ext cx="10465278" cy="575197"/>
          </a:xfrm>
        </p:spPr>
        <p:txBody>
          <a:bodyPr/>
          <a:lstStyle/>
          <a:p>
            <a:r>
              <a:rPr lang="en-CA" sz="2800" dirty="0">
                <a:cs typeface="Times New Roman" panose="02020603050405020304" pitchFamily="18" charset="0"/>
              </a:rPr>
              <a:t>Background	      					                                    Goals		</a:t>
            </a:r>
          </a:p>
        </p:txBody>
      </p:sp>
      <p:sp>
        <p:nvSpPr>
          <p:cNvPr id="4" name="CuadroTexto 4">
            <a:extLst>
              <a:ext uri="{FF2B5EF4-FFF2-40B4-BE49-F238E27FC236}">
                <a16:creationId xmlns:a16="http://schemas.microsoft.com/office/drawing/2014/main" id="{93FADDD9-4593-F283-94AA-D042F75253F8}"/>
              </a:ext>
            </a:extLst>
          </p:cNvPr>
          <p:cNvSpPr txBox="1"/>
          <p:nvPr/>
        </p:nvSpPr>
        <p:spPr>
          <a:xfrm>
            <a:off x="797169" y="1427534"/>
            <a:ext cx="10709031" cy="4154984"/>
          </a:xfrm>
          <a:prstGeom prst="rect">
            <a:avLst/>
          </a:prstGeom>
          <a:noFill/>
        </p:spPr>
        <p:txBody>
          <a:bodyPr wrap="square" rtlCol="0">
            <a:spAutoFit/>
          </a:bodyPr>
          <a:lstStyle/>
          <a:p>
            <a:pPr algn="ctr"/>
            <a:r>
              <a:rPr lang="en-CA" sz="2200" dirty="0">
                <a:solidFill>
                  <a:srgbClr val="000000"/>
                </a:solidFill>
                <a:cs typeface="Times New Roman" panose="02020603050405020304" pitchFamily="18" charset="0"/>
              </a:rPr>
              <a:t>The benchmark will be designed to:</a:t>
            </a:r>
          </a:p>
          <a:p>
            <a:pPr algn="ctr"/>
            <a:endParaRPr lang="en-CA" sz="2200" dirty="0">
              <a:cs typeface="Times New Roman" panose="02020603050405020304" pitchFamily="18" charset="0"/>
            </a:endParaRPr>
          </a:p>
          <a:p>
            <a:pPr marL="342900" indent="-342900" algn="ctr">
              <a:buFont typeface="Courier New" panose="02070309020205020404" pitchFamily="49" charset="0"/>
              <a:buChar char="o"/>
            </a:pPr>
            <a:r>
              <a:rPr lang="en-CA" sz="2200" dirty="0">
                <a:cs typeface="Times New Roman" panose="02020603050405020304" pitchFamily="18" charset="0"/>
              </a:rPr>
              <a:t>Reliably </a:t>
            </a:r>
            <a:r>
              <a:rPr lang="en-CA" sz="2200" b="1" dirty="0">
                <a:solidFill>
                  <a:srgbClr val="CB1D3A"/>
                </a:solidFill>
                <a:cs typeface="Times New Roman" panose="02020603050405020304" pitchFamily="18" charset="0"/>
              </a:rPr>
              <a:t>induce short-term, controlled VR sickness </a:t>
            </a:r>
          </a:p>
          <a:p>
            <a:pPr marL="342900" indent="-342900" algn="ctr">
              <a:buFont typeface="Courier New" panose="02070309020205020404" pitchFamily="49" charset="0"/>
              <a:buChar char="o"/>
            </a:pPr>
            <a:endParaRPr lang="en-CA" sz="2200" dirty="0">
              <a:cs typeface="Times New Roman" panose="02020603050405020304" pitchFamily="18" charset="0"/>
            </a:endParaRPr>
          </a:p>
          <a:p>
            <a:pPr marL="342900" indent="-342900" algn="ctr">
              <a:buFont typeface="Courier New" panose="02070309020205020404" pitchFamily="49" charset="0"/>
              <a:buChar char="o"/>
            </a:pPr>
            <a:r>
              <a:rPr lang="en-CA" sz="2200" dirty="0">
                <a:cs typeface="Times New Roman" panose="02020603050405020304" pitchFamily="18" charset="0"/>
              </a:rPr>
              <a:t>Provide a </a:t>
            </a:r>
            <a:r>
              <a:rPr lang="en-CA" sz="2200" b="1" dirty="0">
                <a:solidFill>
                  <a:srgbClr val="CB1D3A"/>
                </a:solidFill>
                <a:cs typeface="Times New Roman" panose="02020603050405020304" pitchFamily="18" charset="0"/>
              </a:rPr>
              <a:t>standardized environment</a:t>
            </a:r>
            <a:r>
              <a:rPr lang="en-CA" sz="2200" dirty="0">
                <a:cs typeface="Times New Roman" panose="02020603050405020304" pitchFamily="18" charset="0"/>
              </a:rPr>
              <a:t> that reliably induces VR sickness</a:t>
            </a:r>
          </a:p>
          <a:p>
            <a:pPr marL="342900" indent="-342900" algn="ctr">
              <a:buFont typeface="Courier New" panose="02070309020205020404" pitchFamily="49" charset="0"/>
              <a:buChar char="o"/>
            </a:pPr>
            <a:endParaRPr lang="en-CA" sz="2200" dirty="0">
              <a:cs typeface="Times New Roman" panose="02020603050405020304" pitchFamily="18" charset="0"/>
            </a:endParaRPr>
          </a:p>
          <a:p>
            <a:pPr marL="342900" indent="-342900" algn="ctr">
              <a:buFont typeface="Courier New" panose="02070309020205020404" pitchFamily="49" charset="0"/>
              <a:buChar char="o"/>
            </a:pPr>
            <a:r>
              <a:rPr lang="en-CA" sz="2200" b="1" dirty="0">
                <a:solidFill>
                  <a:srgbClr val="CB1D3A"/>
                </a:solidFill>
                <a:cs typeface="Times New Roman" panose="02020603050405020304" pitchFamily="18" charset="0"/>
              </a:rPr>
              <a:t>Evaluate contributing factors </a:t>
            </a:r>
            <a:r>
              <a:rPr lang="en-CA" sz="2200" dirty="0">
                <a:cs typeface="Times New Roman" panose="02020603050405020304" pitchFamily="18" charset="0"/>
              </a:rPr>
              <a:t>to VR sickness (VR hardware, diverse locomotion interfaces, broader environmental, technical, and participant-related factors in the VR experience)</a:t>
            </a:r>
          </a:p>
          <a:p>
            <a:pPr marL="342900" indent="-342900" algn="ctr">
              <a:buFont typeface="Courier New" panose="02070309020205020404" pitchFamily="49" charset="0"/>
              <a:buChar char="o"/>
            </a:pPr>
            <a:endParaRPr lang="en-CA" sz="2200" dirty="0">
              <a:cs typeface="Times New Roman" panose="02020603050405020304" pitchFamily="18" charset="0"/>
            </a:endParaRPr>
          </a:p>
          <a:p>
            <a:pPr marL="342900" indent="-342900" algn="ctr">
              <a:buFont typeface="Courier New" panose="02070309020205020404" pitchFamily="49" charset="0"/>
              <a:buChar char="o"/>
            </a:pPr>
            <a:r>
              <a:rPr lang="en-CA" sz="2200" dirty="0">
                <a:cs typeface="Times New Roman" panose="02020603050405020304" pitchFamily="18" charset="0"/>
              </a:rPr>
              <a:t>Equip researchers and developers with a reliable tool and methodological framework for </a:t>
            </a:r>
            <a:r>
              <a:rPr lang="en-CA" sz="2200" b="1" dirty="0">
                <a:solidFill>
                  <a:srgbClr val="CB1D3A"/>
                </a:solidFill>
                <a:cs typeface="Times New Roman" panose="02020603050405020304" pitchFamily="18" charset="0"/>
              </a:rPr>
              <a:t>evaluating the effectiveness of different VR mitigation strategies </a:t>
            </a:r>
            <a:r>
              <a:rPr lang="en-CA" sz="2200" dirty="0">
                <a:cs typeface="Times New Roman" panose="02020603050405020304" pitchFamily="18" charset="0"/>
              </a:rPr>
              <a:t>by providing a controlled setting for comparison and improvement</a:t>
            </a:r>
          </a:p>
        </p:txBody>
      </p:sp>
      <p:sp>
        <p:nvSpPr>
          <p:cNvPr id="3" name="Title 3">
            <a:extLst>
              <a:ext uri="{FF2B5EF4-FFF2-40B4-BE49-F238E27FC236}">
                <a16:creationId xmlns:a16="http://schemas.microsoft.com/office/drawing/2014/main" id="{2B85CFDC-38FB-660C-C63D-835C51315929}"/>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b="1" i="0" u="none" strike="noStrike" kern="1200" cap="none" spc="0" normalizeH="0" baseline="0" dirty="0">
                <a:ln>
                  <a:noFill/>
                </a:ln>
                <a:solidFill>
                  <a:srgbClr val="CB1D3A"/>
                </a:solidFill>
                <a:effectLst/>
                <a:uLnTx/>
                <a:uFillTx/>
                <a:latin typeface="Calibri" pitchFamily="34" charset="0"/>
                <a:ea typeface="+mj-ea"/>
                <a:cs typeface="+mj-cs"/>
              </a:rPr>
              <a:t>Introduction</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1 |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spTree>
    <p:extLst>
      <p:ext uri="{BB962C8B-B14F-4D97-AF65-F5344CB8AC3E}">
        <p14:creationId xmlns:p14="http://schemas.microsoft.com/office/powerpoint/2010/main" val="4132709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EBF91-3F4F-7896-7501-4727F4236118}"/>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9937EFE0-5106-072C-DA90-ADDA069A9932}"/>
              </a:ext>
            </a:extLst>
          </p:cNvPr>
          <p:cNvSpPr>
            <a:spLocks noGrp="1"/>
          </p:cNvSpPr>
          <p:nvPr>
            <p:ph type="title"/>
          </p:nvPr>
        </p:nvSpPr>
        <p:spPr>
          <a:xfrm>
            <a:off x="929554" y="260648"/>
            <a:ext cx="10465278" cy="575197"/>
          </a:xfrm>
        </p:spPr>
        <p:txBody>
          <a:bodyPr/>
          <a:lstStyle/>
          <a:p>
            <a:r>
              <a:rPr lang="en-CA" sz="2800" dirty="0">
                <a:cs typeface="Times New Roman" panose="02020603050405020304" pitchFamily="18" charset="0"/>
              </a:rPr>
              <a:t>Background	      					             Framework Design		</a:t>
            </a:r>
          </a:p>
        </p:txBody>
      </p:sp>
      <p:sp>
        <p:nvSpPr>
          <p:cNvPr id="4" name="CuadroTexto 4">
            <a:extLst>
              <a:ext uri="{FF2B5EF4-FFF2-40B4-BE49-F238E27FC236}">
                <a16:creationId xmlns:a16="http://schemas.microsoft.com/office/drawing/2014/main" id="{58B0D263-CA7D-970E-C6F8-03B6ACC78DD1}"/>
              </a:ext>
            </a:extLst>
          </p:cNvPr>
          <p:cNvSpPr txBox="1"/>
          <p:nvPr/>
        </p:nvSpPr>
        <p:spPr>
          <a:xfrm>
            <a:off x="685801" y="5727735"/>
            <a:ext cx="10709031" cy="769441"/>
          </a:xfrm>
          <a:prstGeom prst="rect">
            <a:avLst/>
          </a:prstGeom>
          <a:noFill/>
        </p:spPr>
        <p:txBody>
          <a:bodyPr wrap="square" rtlCol="0">
            <a:spAutoFit/>
          </a:bodyPr>
          <a:lstStyle/>
          <a:p>
            <a:pPr algn="ctr"/>
            <a:r>
              <a:rPr lang="en-CA" sz="2200" dirty="0">
                <a:cs typeface="Times New Roman" panose="02020603050405020304" pitchFamily="18" charset="0"/>
              </a:rPr>
              <a:t>Developed in Unity 3D URP</a:t>
            </a:r>
          </a:p>
          <a:p>
            <a:pPr algn="ctr"/>
            <a:r>
              <a:rPr lang="en-CA" sz="2200" dirty="0">
                <a:cs typeface="Times New Roman" panose="02020603050405020304" pitchFamily="18" charset="0"/>
              </a:rPr>
              <a:t>Consists of two VR environments one ‘small’ laboratory size and one ‘large’ scaled up version</a:t>
            </a:r>
          </a:p>
        </p:txBody>
      </p:sp>
      <p:sp>
        <p:nvSpPr>
          <p:cNvPr id="3" name="Title 3">
            <a:extLst>
              <a:ext uri="{FF2B5EF4-FFF2-40B4-BE49-F238E27FC236}">
                <a16:creationId xmlns:a16="http://schemas.microsoft.com/office/drawing/2014/main" id="{F4025DD8-89E4-451A-0B99-B81E0FCD4686}"/>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b="1" i="0" u="none" strike="noStrike" kern="1200" cap="none" spc="0" normalizeH="0" baseline="0" dirty="0">
                <a:ln>
                  <a:noFill/>
                </a:ln>
                <a:solidFill>
                  <a:srgbClr val="CB1D3A"/>
                </a:solidFill>
                <a:effectLst/>
                <a:uLnTx/>
                <a:uFillTx/>
                <a:latin typeface="Calibri" pitchFamily="34" charset="0"/>
                <a:ea typeface="+mj-ea"/>
                <a:cs typeface="+mj-cs"/>
              </a:rPr>
              <a:t>Introduction</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1 |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graphicFrame>
        <p:nvGraphicFramePr>
          <p:cNvPr id="2" name="Table 11">
            <a:extLst>
              <a:ext uri="{FF2B5EF4-FFF2-40B4-BE49-F238E27FC236}">
                <a16:creationId xmlns:a16="http://schemas.microsoft.com/office/drawing/2014/main" id="{8BE4F306-6D9D-F548-0933-50D856D97704}"/>
              </a:ext>
            </a:extLst>
          </p:cNvPr>
          <p:cNvGraphicFramePr>
            <a:graphicFrameLocks noGrp="1"/>
          </p:cNvGraphicFramePr>
          <p:nvPr>
            <p:extLst>
              <p:ext uri="{D42A27DB-BD31-4B8C-83A1-F6EECF244321}">
                <p14:modId xmlns:p14="http://schemas.microsoft.com/office/powerpoint/2010/main" val="2684760931"/>
              </p:ext>
            </p:extLst>
          </p:nvPr>
        </p:nvGraphicFramePr>
        <p:xfrm>
          <a:off x="1277576" y="1078016"/>
          <a:ext cx="9636847" cy="4641900"/>
        </p:xfrm>
        <a:graphic>
          <a:graphicData uri="http://schemas.openxmlformats.org/drawingml/2006/table">
            <a:tbl>
              <a:tblPr firstRow="1" bandRow="1">
                <a:tableStyleId>{72833802-FEF1-4C79-8D5D-14CF1EAF98D9}</a:tableStyleId>
              </a:tblPr>
              <a:tblGrid>
                <a:gridCol w="5115647">
                  <a:extLst>
                    <a:ext uri="{9D8B030D-6E8A-4147-A177-3AD203B41FA5}">
                      <a16:colId xmlns:a16="http://schemas.microsoft.com/office/drawing/2014/main" val="1575946794"/>
                    </a:ext>
                  </a:extLst>
                </a:gridCol>
                <a:gridCol w="4521200">
                  <a:extLst>
                    <a:ext uri="{9D8B030D-6E8A-4147-A177-3AD203B41FA5}">
                      <a16:colId xmlns:a16="http://schemas.microsoft.com/office/drawing/2014/main" val="4121404744"/>
                    </a:ext>
                  </a:extLst>
                </a:gridCol>
              </a:tblGrid>
              <a:tr h="432000">
                <a:tc>
                  <a:txBody>
                    <a:bodyPr/>
                    <a:lstStyle/>
                    <a:p>
                      <a:pPr algn="ctr"/>
                      <a:r>
                        <a:rPr lang="en-US" sz="1600" b="1" dirty="0">
                          <a:solidFill>
                            <a:schemeClr val="bg1"/>
                          </a:solidFill>
                          <a:effectLst/>
                        </a:rPr>
                        <a:t>Design element</a:t>
                      </a:r>
                    </a:p>
                  </a:txBody>
                  <a:tcPr marL="159228" marR="119421" marT="79614" marB="79614" anchor="ctr"/>
                </a:tc>
                <a:tc>
                  <a:txBody>
                    <a:bodyPr/>
                    <a:lstStyle/>
                    <a:p>
                      <a:pPr algn="ctr"/>
                      <a:r>
                        <a:rPr lang="en-US" sz="1600" b="1" dirty="0">
                          <a:solidFill>
                            <a:schemeClr val="bg1"/>
                          </a:solidFill>
                          <a:effectLst/>
                        </a:rPr>
                        <a:t>Theoretical background</a:t>
                      </a:r>
                    </a:p>
                  </a:txBody>
                  <a:tcPr marL="159228" marR="119421" marT="79614" marB="79614" anchor="ctr"/>
                </a:tc>
                <a:extLst>
                  <a:ext uri="{0D108BD9-81ED-4DB2-BD59-A6C34878D82A}">
                    <a16:rowId xmlns:a16="http://schemas.microsoft.com/office/drawing/2014/main" val="832823051"/>
                  </a:ext>
                </a:extLst>
              </a:tr>
              <a:tr h="0">
                <a:tc>
                  <a:txBody>
                    <a:bodyPr/>
                    <a:lstStyle/>
                    <a:p>
                      <a:pPr algn="ctr"/>
                      <a:r>
                        <a:rPr lang="en-US" sz="1600" b="1" dirty="0">
                          <a:solidFill>
                            <a:srgbClr val="464646"/>
                          </a:solidFill>
                          <a:effectLst/>
                        </a:rPr>
                        <a:t>Figure-eight track and roller coaster movements</a:t>
                      </a:r>
                    </a:p>
                  </a:txBody>
                  <a:tcPr marL="159228" marR="119421" marT="79614" marB="79614" anchor="ctr"/>
                </a:tc>
                <a:tc>
                  <a:txBody>
                    <a:bodyPr/>
                    <a:lstStyle/>
                    <a:p>
                      <a:pPr algn="ctr"/>
                      <a:r>
                        <a:rPr lang="en-US" sz="1600" b="1" dirty="0">
                          <a:solidFill>
                            <a:srgbClr val="CB1D3A"/>
                          </a:solidFill>
                          <a:effectLst/>
                        </a:rPr>
                        <a:t>Roller coaster dynamics </a:t>
                      </a:r>
                      <a:r>
                        <a:rPr lang="en-US" sz="1600" b="0" dirty="0">
                          <a:solidFill>
                            <a:srgbClr val="464646"/>
                          </a:solidFill>
                          <a:effectLst/>
                        </a:rPr>
                        <a:t>known to induce VR sickness</a:t>
                      </a:r>
                    </a:p>
                    <a:p>
                      <a:pPr algn="ctr"/>
                      <a:r>
                        <a:rPr lang="en-US" sz="1600" b="1" dirty="0">
                          <a:solidFill>
                            <a:srgbClr val="CB1D3A"/>
                          </a:solidFill>
                          <a:effectLst/>
                        </a:rPr>
                        <a:t>Figure-eight design</a:t>
                      </a:r>
                      <a:r>
                        <a:rPr lang="en-US" sz="1600" b="0" dirty="0">
                          <a:solidFill>
                            <a:srgbClr val="464646"/>
                          </a:solidFill>
                          <a:effectLst/>
                        </a:rPr>
                        <a:t>; </a:t>
                      </a:r>
                      <a:r>
                        <a:rPr lang="en-US" sz="1600" b="1" dirty="0">
                          <a:solidFill>
                            <a:srgbClr val="CB1D3A"/>
                          </a:solidFill>
                          <a:effectLst/>
                        </a:rPr>
                        <a:t>repetitive linear and rotational acceleration </a:t>
                      </a:r>
                      <a:r>
                        <a:rPr lang="en-US" sz="1600" b="0" dirty="0">
                          <a:solidFill>
                            <a:srgbClr val="464646"/>
                          </a:solidFill>
                          <a:effectLst/>
                        </a:rPr>
                        <a:t>contribute to VR sickness</a:t>
                      </a:r>
                    </a:p>
                  </a:txBody>
                  <a:tcPr marL="159228" marR="119421" marT="79614" marB="79614" anchor="ctr"/>
                </a:tc>
                <a:extLst>
                  <a:ext uri="{0D108BD9-81ED-4DB2-BD59-A6C34878D82A}">
                    <a16:rowId xmlns:a16="http://schemas.microsoft.com/office/drawing/2014/main" val="851343104"/>
                  </a:ext>
                </a:extLst>
              </a:tr>
              <a:tr h="0">
                <a:tc>
                  <a:txBody>
                    <a:bodyPr/>
                    <a:lstStyle/>
                    <a:p>
                      <a:pPr algn="ctr"/>
                      <a:r>
                        <a:rPr lang="en-US" sz="1600" b="1" dirty="0">
                          <a:solidFill>
                            <a:srgbClr val="464646"/>
                          </a:solidFill>
                          <a:effectLst/>
                        </a:rPr>
                        <a:t>Passive movement</a:t>
                      </a:r>
                    </a:p>
                  </a:txBody>
                  <a:tcPr marL="159228" marR="119421" marT="79614" marB="79614" anchor="ctr"/>
                </a:tc>
                <a:tc>
                  <a:txBody>
                    <a:bodyPr/>
                    <a:lstStyle/>
                    <a:p>
                      <a:pPr algn="ctr"/>
                      <a:r>
                        <a:rPr lang="en-US" sz="1600" b="0" dirty="0">
                          <a:solidFill>
                            <a:srgbClr val="464646"/>
                          </a:solidFill>
                          <a:effectLst/>
                        </a:rPr>
                        <a:t>Elimination of </a:t>
                      </a:r>
                      <a:r>
                        <a:rPr lang="en-US" sz="1600" b="1" dirty="0">
                          <a:solidFill>
                            <a:srgbClr val="CB1D3A"/>
                          </a:solidFill>
                          <a:effectLst/>
                        </a:rPr>
                        <a:t>user control </a:t>
                      </a:r>
                      <a:r>
                        <a:rPr lang="en-US" sz="1600" b="0" dirty="0">
                          <a:solidFill>
                            <a:srgbClr val="464646"/>
                          </a:solidFill>
                          <a:effectLst/>
                        </a:rPr>
                        <a:t>over movement increases VR sickness</a:t>
                      </a:r>
                    </a:p>
                  </a:txBody>
                  <a:tcPr marL="159228" marR="119421" marT="79614" marB="79614" anchor="ctr"/>
                </a:tc>
                <a:extLst>
                  <a:ext uri="{0D108BD9-81ED-4DB2-BD59-A6C34878D82A}">
                    <a16:rowId xmlns:a16="http://schemas.microsoft.com/office/drawing/2014/main" val="2237572245"/>
                  </a:ext>
                </a:extLst>
              </a:tr>
              <a:tr h="0">
                <a:tc>
                  <a:txBody>
                    <a:bodyPr/>
                    <a:lstStyle/>
                    <a:p>
                      <a:pPr algn="ctr"/>
                      <a:r>
                        <a:rPr lang="en-US" sz="1600" b="1" dirty="0">
                          <a:solidFill>
                            <a:srgbClr val="464646"/>
                          </a:solidFill>
                          <a:effectLst/>
                        </a:rPr>
                        <a:t>Movement profiles (horizontal, vertical, rotational)</a:t>
                      </a:r>
                    </a:p>
                  </a:txBody>
                  <a:tcPr marL="159228" marR="119421" marT="79614" marB="79614" anchor="ctr"/>
                </a:tc>
                <a:tc>
                  <a:txBody>
                    <a:bodyPr/>
                    <a:lstStyle/>
                    <a:p>
                      <a:pPr algn="ctr"/>
                      <a:r>
                        <a:rPr lang="es-ES" sz="1600" b="1" dirty="0" err="1">
                          <a:solidFill>
                            <a:srgbClr val="CB1D3A"/>
                          </a:solidFill>
                          <a:effectLst/>
                        </a:rPr>
                        <a:t>Acceleration</a:t>
                      </a:r>
                      <a:r>
                        <a:rPr lang="es-ES" sz="1600" b="1" dirty="0">
                          <a:solidFill>
                            <a:srgbClr val="CB1D3A"/>
                          </a:solidFill>
                          <a:effectLst/>
                        </a:rPr>
                        <a:t> </a:t>
                      </a:r>
                      <a:r>
                        <a:rPr lang="es-ES" sz="1600" b="1" dirty="0" err="1">
                          <a:solidFill>
                            <a:srgbClr val="CB1D3A"/>
                          </a:solidFill>
                          <a:effectLst/>
                        </a:rPr>
                        <a:t>changes</a:t>
                      </a:r>
                      <a:r>
                        <a:rPr lang="es-ES" sz="1600" b="0" dirty="0">
                          <a:solidFill>
                            <a:srgbClr val="464646"/>
                          </a:solidFill>
                          <a:effectLst/>
                        </a:rPr>
                        <a:t> in sinusoidal </a:t>
                      </a:r>
                      <a:r>
                        <a:rPr lang="es-ES" sz="1600" b="0" dirty="0" err="1">
                          <a:solidFill>
                            <a:srgbClr val="464646"/>
                          </a:solidFill>
                          <a:effectLst/>
                        </a:rPr>
                        <a:t>manner</a:t>
                      </a:r>
                      <a:r>
                        <a:rPr lang="es-ES" sz="1600" b="0" dirty="0">
                          <a:solidFill>
                            <a:srgbClr val="464646"/>
                          </a:solidFill>
                          <a:effectLst/>
                        </a:rPr>
                        <a:t> </a:t>
                      </a:r>
                      <a:r>
                        <a:rPr lang="es-ES" sz="1600" b="0" dirty="0" err="1">
                          <a:solidFill>
                            <a:srgbClr val="464646"/>
                          </a:solidFill>
                          <a:effectLst/>
                        </a:rPr>
                        <a:t>complemented</a:t>
                      </a:r>
                      <a:r>
                        <a:rPr lang="es-ES" sz="1600" b="0" dirty="0">
                          <a:solidFill>
                            <a:srgbClr val="464646"/>
                          </a:solidFill>
                          <a:effectLst/>
                        </a:rPr>
                        <a:t> </a:t>
                      </a:r>
                      <a:r>
                        <a:rPr lang="es-ES" sz="1600" b="0" dirty="0" err="1">
                          <a:solidFill>
                            <a:srgbClr val="464646"/>
                          </a:solidFill>
                          <a:effectLst/>
                        </a:rPr>
                        <a:t>by</a:t>
                      </a:r>
                      <a:r>
                        <a:rPr lang="es-ES" sz="1600" b="0" dirty="0">
                          <a:solidFill>
                            <a:srgbClr val="464646"/>
                          </a:solidFill>
                          <a:effectLst/>
                        </a:rPr>
                        <a:t> </a:t>
                      </a:r>
                      <a:r>
                        <a:rPr lang="es-ES" sz="1600" b="1" dirty="0" err="1">
                          <a:solidFill>
                            <a:srgbClr val="CB1D3A"/>
                          </a:solidFill>
                          <a:effectLst/>
                        </a:rPr>
                        <a:t>lower-frequency</a:t>
                      </a:r>
                      <a:r>
                        <a:rPr lang="es-ES" sz="1600" b="1" dirty="0">
                          <a:solidFill>
                            <a:srgbClr val="CB1D3A"/>
                          </a:solidFill>
                          <a:effectLst/>
                        </a:rPr>
                        <a:t> </a:t>
                      </a:r>
                      <a:r>
                        <a:rPr lang="es-ES" sz="1600" b="1" dirty="0" err="1">
                          <a:solidFill>
                            <a:srgbClr val="CB1D3A"/>
                          </a:solidFill>
                          <a:effectLst/>
                        </a:rPr>
                        <a:t>rotational</a:t>
                      </a:r>
                      <a:r>
                        <a:rPr lang="es-ES" sz="1600" b="1" dirty="0">
                          <a:solidFill>
                            <a:srgbClr val="CB1D3A"/>
                          </a:solidFill>
                          <a:effectLst/>
                        </a:rPr>
                        <a:t> </a:t>
                      </a:r>
                      <a:r>
                        <a:rPr lang="es-ES" sz="1600" b="1" dirty="0" err="1">
                          <a:solidFill>
                            <a:srgbClr val="CB1D3A"/>
                          </a:solidFill>
                          <a:effectLst/>
                        </a:rPr>
                        <a:t>changes</a:t>
                      </a:r>
                      <a:r>
                        <a:rPr lang="es-ES" sz="1600" b="1" dirty="0">
                          <a:solidFill>
                            <a:srgbClr val="CB1D3A"/>
                          </a:solidFill>
                          <a:effectLst/>
                        </a:rPr>
                        <a:t> </a:t>
                      </a:r>
                      <a:r>
                        <a:rPr lang="es-ES" sz="1600" b="0" dirty="0">
                          <a:solidFill>
                            <a:srgbClr val="464646"/>
                          </a:solidFill>
                          <a:effectLst/>
                        </a:rPr>
                        <a:t>créate a gradual </a:t>
                      </a:r>
                      <a:r>
                        <a:rPr lang="es-ES" sz="1600" b="0" dirty="0" err="1">
                          <a:solidFill>
                            <a:srgbClr val="464646"/>
                          </a:solidFill>
                          <a:effectLst/>
                        </a:rPr>
                        <a:t>rotational</a:t>
                      </a:r>
                      <a:r>
                        <a:rPr lang="es-ES" sz="1600" b="0" dirty="0">
                          <a:solidFill>
                            <a:srgbClr val="464646"/>
                          </a:solidFill>
                          <a:effectLst/>
                        </a:rPr>
                        <a:t> </a:t>
                      </a:r>
                      <a:r>
                        <a:rPr lang="es-ES" sz="1600" b="0" dirty="0" err="1">
                          <a:solidFill>
                            <a:srgbClr val="464646"/>
                          </a:solidFill>
                          <a:effectLst/>
                        </a:rPr>
                        <a:t>sense</a:t>
                      </a:r>
                      <a:r>
                        <a:rPr lang="es-ES" sz="1600" b="0" dirty="0">
                          <a:solidFill>
                            <a:srgbClr val="464646"/>
                          </a:solidFill>
                          <a:effectLst/>
                        </a:rPr>
                        <a:t> </a:t>
                      </a:r>
                      <a:r>
                        <a:rPr lang="es-ES" sz="1600" b="0" dirty="0" err="1">
                          <a:solidFill>
                            <a:srgbClr val="464646"/>
                          </a:solidFill>
                          <a:effectLst/>
                        </a:rPr>
                        <a:t>that</a:t>
                      </a:r>
                      <a:r>
                        <a:rPr lang="es-ES" sz="1600" b="0" dirty="0">
                          <a:solidFill>
                            <a:srgbClr val="464646"/>
                          </a:solidFill>
                          <a:effectLst/>
                        </a:rPr>
                        <a:t> </a:t>
                      </a:r>
                      <a:r>
                        <a:rPr lang="es-ES" sz="1600" b="0" dirty="0" err="1">
                          <a:solidFill>
                            <a:srgbClr val="464646"/>
                          </a:solidFill>
                          <a:effectLst/>
                        </a:rPr>
                        <a:t>synergizes</a:t>
                      </a:r>
                      <a:r>
                        <a:rPr lang="es-ES" sz="1600" b="0" dirty="0">
                          <a:solidFill>
                            <a:srgbClr val="464646"/>
                          </a:solidFill>
                          <a:effectLst/>
                        </a:rPr>
                        <a:t> </a:t>
                      </a:r>
                      <a:r>
                        <a:rPr lang="es-ES" sz="1600" b="0" dirty="0" err="1">
                          <a:solidFill>
                            <a:srgbClr val="464646"/>
                          </a:solidFill>
                          <a:effectLst/>
                        </a:rPr>
                        <a:t>with</a:t>
                      </a:r>
                      <a:r>
                        <a:rPr lang="es-ES" sz="1600" b="0" dirty="0">
                          <a:solidFill>
                            <a:srgbClr val="464646"/>
                          </a:solidFill>
                          <a:effectLst/>
                        </a:rPr>
                        <a:t> </a:t>
                      </a:r>
                      <a:r>
                        <a:rPr lang="es-ES" sz="1600" b="0" dirty="0" err="1">
                          <a:solidFill>
                            <a:srgbClr val="464646"/>
                          </a:solidFill>
                          <a:effectLst/>
                        </a:rPr>
                        <a:t>the</a:t>
                      </a:r>
                      <a:r>
                        <a:rPr lang="es-ES" sz="1600" b="0" dirty="0">
                          <a:solidFill>
                            <a:srgbClr val="464646"/>
                          </a:solidFill>
                          <a:effectLst/>
                        </a:rPr>
                        <a:t> </a:t>
                      </a:r>
                      <a:r>
                        <a:rPr lang="es-ES" sz="1600" b="0" dirty="0" err="1">
                          <a:solidFill>
                            <a:srgbClr val="464646"/>
                          </a:solidFill>
                          <a:effectLst/>
                        </a:rPr>
                        <a:t>translational</a:t>
                      </a:r>
                      <a:r>
                        <a:rPr lang="es-ES" sz="1600" b="0" dirty="0">
                          <a:solidFill>
                            <a:srgbClr val="464646"/>
                          </a:solidFill>
                          <a:effectLst/>
                        </a:rPr>
                        <a:t> </a:t>
                      </a:r>
                      <a:r>
                        <a:rPr lang="es-ES" sz="1600" b="0" dirty="0" err="1">
                          <a:solidFill>
                            <a:srgbClr val="464646"/>
                          </a:solidFill>
                          <a:effectLst/>
                        </a:rPr>
                        <a:t>speed</a:t>
                      </a:r>
                      <a:r>
                        <a:rPr lang="es-ES" sz="1600" b="0" dirty="0">
                          <a:solidFill>
                            <a:srgbClr val="464646"/>
                          </a:solidFill>
                          <a:effectLst/>
                        </a:rPr>
                        <a:t> </a:t>
                      </a:r>
                      <a:r>
                        <a:rPr lang="es-ES" sz="1600" b="0" dirty="0" err="1">
                          <a:solidFill>
                            <a:srgbClr val="464646"/>
                          </a:solidFill>
                          <a:effectLst/>
                        </a:rPr>
                        <a:t>pattern</a:t>
                      </a:r>
                      <a:endParaRPr lang="en-US" sz="1600" b="0" dirty="0">
                        <a:solidFill>
                          <a:srgbClr val="464646"/>
                        </a:solidFill>
                        <a:effectLst/>
                      </a:endParaRPr>
                    </a:p>
                  </a:txBody>
                  <a:tcPr marL="159228" marR="119421" marT="79614" marB="79614" anchor="ctr"/>
                </a:tc>
                <a:extLst>
                  <a:ext uri="{0D108BD9-81ED-4DB2-BD59-A6C34878D82A}">
                    <a16:rowId xmlns:a16="http://schemas.microsoft.com/office/drawing/2014/main" val="3624831459"/>
                  </a:ext>
                </a:extLst>
              </a:tr>
              <a:tr h="0">
                <a:tc>
                  <a:txBody>
                    <a:bodyPr/>
                    <a:lstStyle/>
                    <a:p>
                      <a:pPr algn="ctr"/>
                      <a:r>
                        <a:rPr lang="en-US" sz="1600" b="1" dirty="0">
                          <a:solidFill>
                            <a:srgbClr val="464646"/>
                          </a:solidFill>
                          <a:effectLst/>
                        </a:rPr>
                        <a:t>Optic flow enhancement</a:t>
                      </a:r>
                    </a:p>
                  </a:txBody>
                  <a:tcPr marL="159228" marR="119421" marT="79614" marB="79614" anchor="ctr"/>
                </a:tc>
                <a:tc>
                  <a:txBody>
                    <a:bodyPr/>
                    <a:lstStyle/>
                    <a:p>
                      <a:pPr algn="ctr"/>
                      <a:r>
                        <a:rPr lang="en-US" sz="1600" b="1" dirty="0">
                          <a:solidFill>
                            <a:srgbClr val="CB1D3A"/>
                          </a:solidFill>
                          <a:effectLst/>
                        </a:rPr>
                        <a:t>Visual elements </a:t>
                      </a:r>
                      <a:r>
                        <a:rPr lang="en-US" sz="1600" b="0" dirty="0">
                          <a:solidFill>
                            <a:srgbClr val="464646"/>
                          </a:solidFill>
                          <a:effectLst/>
                        </a:rPr>
                        <a:t>(snowflakes, neon lights) intensify </a:t>
                      </a:r>
                      <a:r>
                        <a:rPr lang="en-US" sz="1600" b="1" dirty="0">
                          <a:solidFill>
                            <a:srgbClr val="CB1D3A"/>
                          </a:solidFill>
                          <a:effectLst/>
                        </a:rPr>
                        <a:t>self-motion</a:t>
                      </a:r>
                      <a:r>
                        <a:rPr lang="en-US" sz="1600" b="0" dirty="0">
                          <a:solidFill>
                            <a:srgbClr val="464646"/>
                          </a:solidFill>
                          <a:effectLst/>
                        </a:rPr>
                        <a:t>; greater optic flow more VR sickness</a:t>
                      </a:r>
                    </a:p>
                  </a:txBody>
                  <a:tcPr marL="159228" marR="119421" marT="79614" marB="79614" anchor="ctr"/>
                </a:tc>
                <a:extLst>
                  <a:ext uri="{0D108BD9-81ED-4DB2-BD59-A6C34878D82A}">
                    <a16:rowId xmlns:a16="http://schemas.microsoft.com/office/drawing/2014/main" val="3393969367"/>
                  </a:ext>
                </a:extLst>
              </a:tr>
              <a:tr h="0">
                <a:tc>
                  <a:txBody>
                    <a:bodyPr/>
                    <a:lstStyle/>
                    <a:p>
                      <a:pPr algn="ctr"/>
                      <a:r>
                        <a:rPr lang="en-US" sz="1600" b="1" dirty="0">
                          <a:solidFill>
                            <a:srgbClr val="464646"/>
                          </a:solidFill>
                          <a:effectLst/>
                        </a:rPr>
                        <a:t>VR sickness rating</a:t>
                      </a:r>
                    </a:p>
                  </a:txBody>
                  <a:tcPr marL="159228" marR="119421" marT="79614" marB="79614" anchor="ctr"/>
                </a:tc>
                <a:tc>
                  <a:txBody>
                    <a:bodyPr/>
                    <a:lstStyle/>
                    <a:p>
                      <a:pPr algn="ctr"/>
                      <a:r>
                        <a:rPr lang="en-US" sz="1600" b="0" dirty="0">
                          <a:solidFill>
                            <a:srgbClr val="464646"/>
                          </a:solidFill>
                          <a:effectLst/>
                        </a:rPr>
                        <a:t>A percentage-based scale allowing </a:t>
                      </a:r>
                      <a:r>
                        <a:rPr lang="en-US" sz="1600" b="1" dirty="0">
                          <a:solidFill>
                            <a:srgbClr val="CB1D3A"/>
                          </a:solidFill>
                          <a:effectLst/>
                        </a:rPr>
                        <a:t>real-time self-report of VR sickness</a:t>
                      </a:r>
                      <a:r>
                        <a:rPr lang="en-US" sz="1600" b="0" dirty="0">
                          <a:solidFill>
                            <a:srgbClr val="464646"/>
                          </a:solidFill>
                          <a:effectLst/>
                        </a:rPr>
                        <a:t> adapted from FMS tool</a:t>
                      </a:r>
                    </a:p>
                  </a:txBody>
                  <a:tcPr marL="159228" marR="119421" marT="79614" marB="79614" anchor="ctr"/>
                </a:tc>
                <a:extLst>
                  <a:ext uri="{0D108BD9-81ED-4DB2-BD59-A6C34878D82A}">
                    <a16:rowId xmlns:a16="http://schemas.microsoft.com/office/drawing/2014/main" val="4133841843"/>
                  </a:ext>
                </a:extLst>
              </a:tr>
            </a:tbl>
          </a:graphicData>
        </a:graphic>
      </p:graphicFrame>
      <p:sp>
        <p:nvSpPr>
          <p:cNvPr id="6" name="CuadroTexto 16">
            <a:extLst>
              <a:ext uri="{FF2B5EF4-FFF2-40B4-BE49-F238E27FC236}">
                <a16:creationId xmlns:a16="http://schemas.microsoft.com/office/drawing/2014/main" id="{97F60EDB-56CA-5B27-D445-6ED8971268DE}"/>
              </a:ext>
            </a:extLst>
          </p:cNvPr>
          <p:cNvSpPr txBox="1"/>
          <p:nvPr/>
        </p:nvSpPr>
        <p:spPr>
          <a:xfrm>
            <a:off x="7691120" y="5739954"/>
            <a:ext cx="3360616" cy="253916"/>
          </a:xfrm>
          <a:prstGeom prst="rect">
            <a:avLst/>
          </a:prstGeom>
          <a:noFill/>
        </p:spPr>
        <p:txBody>
          <a:bodyPr wrap="square" rtlCol="0">
            <a:spAutoFit/>
          </a:bodyPr>
          <a:lstStyle/>
          <a:p>
            <a:pPr algn="just"/>
            <a:r>
              <a:rPr lang="en-GB" sz="1050" i="1" dirty="0">
                <a:solidFill>
                  <a:schemeClr val="bg1">
                    <a:lumMod val="75000"/>
                  </a:schemeClr>
                </a:solidFill>
                <a:cs typeface="Arial" charset="0"/>
                <a:sym typeface="Arial"/>
              </a:rPr>
              <a:t>See Table 2 in Rouhani, 2024 for original table + references</a:t>
            </a:r>
          </a:p>
        </p:txBody>
      </p:sp>
    </p:spTree>
    <p:extLst>
      <p:ext uri="{BB962C8B-B14F-4D97-AF65-F5344CB8AC3E}">
        <p14:creationId xmlns:p14="http://schemas.microsoft.com/office/powerpoint/2010/main" val="2607139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F836B-0A41-156F-E246-9806AEA300F3}"/>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2890E7AD-7EF1-FEC4-811D-B7824C4DEB0D}"/>
              </a:ext>
            </a:extLst>
          </p:cNvPr>
          <p:cNvSpPr>
            <a:spLocks noGrp="1"/>
          </p:cNvSpPr>
          <p:nvPr>
            <p:ph type="title"/>
          </p:nvPr>
        </p:nvSpPr>
        <p:spPr>
          <a:xfrm>
            <a:off x="929554" y="260648"/>
            <a:ext cx="10465278" cy="575197"/>
          </a:xfrm>
        </p:spPr>
        <p:txBody>
          <a:bodyPr/>
          <a:lstStyle/>
          <a:p>
            <a:r>
              <a:rPr lang="en-CA" sz="2800" dirty="0">
                <a:cs typeface="Times New Roman" panose="02020603050405020304" pitchFamily="18" charset="0"/>
              </a:rPr>
              <a:t>Background	      					             Framework Design		</a:t>
            </a:r>
          </a:p>
        </p:txBody>
      </p:sp>
      <p:sp>
        <p:nvSpPr>
          <p:cNvPr id="3" name="Title 3">
            <a:extLst>
              <a:ext uri="{FF2B5EF4-FFF2-40B4-BE49-F238E27FC236}">
                <a16:creationId xmlns:a16="http://schemas.microsoft.com/office/drawing/2014/main" id="{27C82867-A3BE-5F8C-6922-78BF30D67F96}"/>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b="1" i="0" u="none" strike="noStrike" kern="1200" cap="none" spc="0" normalizeH="0" baseline="0" dirty="0">
                <a:ln>
                  <a:noFill/>
                </a:ln>
                <a:solidFill>
                  <a:srgbClr val="CB1D3A"/>
                </a:solidFill>
                <a:effectLst/>
                <a:uLnTx/>
                <a:uFillTx/>
                <a:latin typeface="Calibri" pitchFamily="34" charset="0"/>
                <a:ea typeface="+mj-ea"/>
                <a:cs typeface="+mj-cs"/>
              </a:rPr>
              <a:t>Introduction</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1 |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pic>
        <p:nvPicPr>
          <p:cNvPr id="6" name="Picture 5">
            <a:extLst>
              <a:ext uri="{FF2B5EF4-FFF2-40B4-BE49-F238E27FC236}">
                <a16:creationId xmlns:a16="http://schemas.microsoft.com/office/drawing/2014/main" id="{824C7F0C-C686-3EFE-9B11-4FE28991CCC6}"/>
              </a:ext>
            </a:extLst>
          </p:cNvPr>
          <p:cNvPicPr>
            <a:picLocks noChangeAspect="1"/>
          </p:cNvPicPr>
          <p:nvPr/>
        </p:nvPicPr>
        <p:blipFill>
          <a:blip r:embed="rId3"/>
          <a:srcRect l="2468" r="5063"/>
          <a:stretch/>
        </p:blipFill>
        <p:spPr>
          <a:xfrm>
            <a:off x="1003139" y="930746"/>
            <a:ext cx="10185721" cy="5491566"/>
          </a:xfrm>
          <a:prstGeom prst="rect">
            <a:avLst/>
          </a:prstGeom>
        </p:spPr>
      </p:pic>
      <p:sp>
        <p:nvSpPr>
          <p:cNvPr id="2" name="CuadroTexto 16">
            <a:extLst>
              <a:ext uri="{FF2B5EF4-FFF2-40B4-BE49-F238E27FC236}">
                <a16:creationId xmlns:a16="http://schemas.microsoft.com/office/drawing/2014/main" id="{9043B629-277B-9B9B-A25E-EDB3916E9D31}"/>
              </a:ext>
            </a:extLst>
          </p:cNvPr>
          <p:cNvSpPr txBox="1"/>
          <p:nvPr/>
        </p:nvSpPr>
        <p:spPr>
          <a:xfrm>
            <a:off x="9733280" y="6263297"/>
            <a:ext cx="2293816" cy="253916"/>
          </a:xfrm>
          <a:prstGeom prst="rect">
            <a:avLst/>
          </a:prstGeom>
          <a:noFill/>
        </p:spPr>
        <p:txBody>
          <a:bodyPr wrap="square" rtlCol="0">
            <a:spAutoFit/>
          </a:bodyPr>
          <a:lstStyle/>
          <a:p>
            <a:pPr algn="just"/>
            <a:r>
              <a:rPr lang="en-GB" sz="1050" i="1" dirty="0">
                <a:solidFill>
                  <a:schemeClr val="bg1">
                    <a:lumMod val="75000"/>
                  </a:schemeClr>
                </a:solidFill>
                <a:cs typeface="Arial" charset="0"/>
                <a:sym typeface="Arial"/>
              </a:rPr>
              <a:t>Figure from Rouhani, 2024</a:t>
            </a:r>
          </a:p>
        </p:txBody>
      </p:sp>
    </p:spTree>
    <p:extLst>
      <p:ext uri="{BB962C8B-B14F-4D97-AF65-F5344CB8AC3E}">
        <p14:creationId xmlns:p14="http://schemas.microsoft.com/office/powerpoint/2010/main" val="1333012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9EADB-5AFA-AE8E-F1C6-43DB6CF6F577}"/>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85A80230-383E-F3E8-C704-D4C2CDCE66A9}"/>
              </a:ext>
            </a:extLst>
          </p:cNvPr>
          <p:cNvSpPr>
            <a:spLocks noGrp="1"/>
          </p:cNvSpPr>
          <p:nvPr>
            <p:ph type="title"/>
          </p:nvPr>
        </p:nvSpPr>
        <p:spPr>
          <a:xfrm>
            <a:off x="929554" y="260648"/>
            <a:ext cx="10465278" cy="575197"/>
          </a:xfrm>
        </p:spPr>
        <p:txBody>
          <a:bodyPr/>
          <a:lstStyle/>
          <a:p>
            <a:r>
              <a:rPr lang="en-CA" sz="2800" dirty="0">
                <a:cs typeface="Times New Roman" panose="02020603050405020304" pitchFamily="18" charset="0"/>
              </a:rPr>
              <a:t>Background	      					             Framework Design		</a:t>
            </a:r>
          </a:p>
        </p:txBody>
      </p:sp>
      <p:sp>
        <p:nvSpPr>
          <p:cNvPr id="3" name="Title 3">
            <a:extLst>
              <a:ext uri="{FF2B5EF4-FFF2-40B4-BE49-F238E27FC236}">
                <a16:creationId xmlns:a16="http://schemas.microsoft.com/office/drawing/2014/main" id="{4CEAD355-7C81-B146-D3C1-BCB698A094BC}"/>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b="1" i="0" u="none" strike="noStrike" kern="1200" cap="none" spc="0" normalizeH="0" baseline="0" dirty="0">
                <a:ln>
                  <a:noFill/>
                </a:ln>
                <a:solidFill>
                  <a:srgbClr val="CB1D3A"/>
                </a:solidFill>
                <a:effectLst/>
                <a:uLnTx/>
                <a:uFillTx/>
                <a:latin typeface="Calibri" pitchFamily="34" charset="0"/>
                <a:ea typeface="+mj-ea"/>
                <a:cs typeface="+mj-cs"/>
              </a:rPr>
              <a:t>Introduction</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1 |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pic>
        <p:nvPicPr>
          <p:cNvPr id="4" name="Picture 3">
            <a:extLst>
              <a:ext uri="{FF2B5EF4-FFF2-40B4-BE49-F238E27FC236}">
                <a16:creationId xmlns:a16="http://schemas.microsoft.com/office/drawing/2014/main" id="{EE44877B-F633-37C3-A3AB-90428EF7DFA4}"/>
              </a:ext>
            </a:extLst>
          </p:cNvPr>
          <p:cNvPicPr>
            <a:picLocks noChangeAspect="1"/>
          </p:cNvPicPr>
          <p:nvPr/>
        </p:nvPicPr>
        <p:blipFill>
          <a:blip r:embed="rId3"/>
          <a:stretch>
            <a:fillRect/>
          </a:stretch>
        </p:blipFill>
        <p:spPr>
          <a:xfrm>
            <a:off x="0" y="1383534"/>
            <a:ext cx="12192000" cy="4762264"/>
          </a:xfrm>
          <a:prstGeom prst="rect">
            <a:avLst/>
          </a:prstGeom>
        </p:spPr>
      </p:pic>
      <p:sp>
        <p:nvSpPr>
          <p:cNvPr id="2" name="CuadroTexto 16">
            <a:extLst>
              <a:ext uri="{FF2B5EF4-FFF2-40B4-BE49-F238E27FC236}">
                <a16:creationId xmlns:a16="http://schemas.microsoft.com/office/drawing/2014/main" id="{A1AD6EF5-8704-60B5-A1C1-04EE07FB9DD4}"/>
              </a:ext>
            </a:extLst>
          </p:cNvPr>
          <p:cNvSpPr txBox="1"/>
          <p:nvPr/>
        </p:nvSpPr>
        <p:spPr>
          <a:xfrm>
            <a:off x="9733280" y="6263297"/>
            <a:ext cx="2293816" cy="253916"/>
          </a:xfrm>
          <a:prstGeom prst="rect">
            <a:avLst/>
          </a:prstGeom>
          <a:noFill/>
        </p:spPr>
        <p:txBody>
          <a:bodyPr wrap="square" rtlCol="0">
            <a:spAutoFit/>
          </a:bodyPr>
          <a:lstStyle/>
          <a:p>
            <a:pPr algn="just"/>
            <a:r>
              <a:rPr lang="en-GB" sz="1050" i="1" dirty="0">
                <a:solidFill>
                  <a:schemeClr val="bg1">
                    <a:lumMod val="75000"/>
                  </a:schemeClr>
                </a:solidFill>
                <a:cs typeface="Arial" charset="0"/>
                <a:sym typeface="Arial"/>
              </a:rPr>
              <a:t>Figure from Rouhani, 2024</a:t>
            </a:r>
          </a:p>
        </p:txBody>
      </p:sp>
    </p:spTree>
    <p:extLst>
      <p:ext uri="{BB962C8B-B14F-4D97-AF65-F5344CB8AC3E}">
        <p14:creationId xmlns:p14="http://schemas.microsoft.com/office/powerpoint/2010/main" val="6699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6DBB095-A73B-4242-A4E2-ABF27F100298}"/>
              </a:ext>
            </a:extLst>
          </p:cNvPr>
          <p:cNvSpPr>
            <a:spLocks noGrp="1"/>
          </p:cNvSpPr>
          <p:nvPr>
            <p:ph type="title"/>
          </p:nvPr>
        </p:nvSpPr>
        <p:spPr>
          <a:xfrm>
            <a:off x="929554" y="260648"/>
            <a:ext cx="10465278" cy="575197"/>
          </a:xfrm>
        </p:spPr>
        <p:txBody>
          <a:bodyPr/>
          <a:lstStyle/>
          <a:p>
            <a:r>
              <a:rPr lang="en-CA" sz="2800" dirty="0">
                <a:cs typeface="Times New Roman" panose="02020603050405020304" pitchFamily="18" charset="0"/>
              </a:rPr>
              <a:t>Background	      					      The Proliferation of VR		</a:t>
            </a:r>
          </a:p>
        </p:txBody>
      </p:sp>
      <p:sp>
        <p:nvSpPr>
          <p:cNvPr id="4" name="CuadroTexto 4">
            <a:extLst>
              <a:ext uri="{FF2B5EF4-FFF2-40B4-BE49-F238E27FC236}">
                <a16:creationId xmlns:a16="http://schemas.microsoft.com/office/drawing/2014/main" id="{3D0044A2-40AF-4831-8078-C0AC2B69F1ED}"/>
              </a:ext>
            </a:extLst>
          </p:cNvPr>
          <p:cNvSpPr txBox="1"/>
          <p:nvPr/>
        </p:nvSpPr>
        <p:spPr>
          <a:xfrm>
            <a:off x="767408" y="2197894"/>
            <a:ext cx="7592821" cy="2800767"/>
          </a:xfrm>
          <a:prstGeom prst="rect">
            <a:avLst/>
          </a:prstGeom>
          <a:noFill/>
        </p:spPr>
        <p:txBody>
          <a:bodyPr wrap="square" rtlCol="0">
            <a:spAutoFit/>
          </a:bodyPr>
          <a:lstStyle/>
          <a:p>
            <a:pPr algn="ctr"/>
            <a:r>
              <a:rPr lang="en-CA" sz="2200" dirty="0">
                <a:cs typeface="Times New Roman" panose="02020603050405020304" pitchFamily="18" charset="0"/>
              </a:rPr>
              <a:t>Recent years have seen a </a:t>
            </a:r>
            <a:r>
              <a:rPr lang="en-CA" sz="2200" b="1" dirty="0">
                <a:solidFill>
                  <a:srgbClr val="CB1D3A"/>
                </a:solidFill>
                <a:cs typeface="Times New Roman" panose="02020603050405020304" pitchFamily="18" charset="0"/>
              </a:rPr>
              <a:t>proliferation</a:t>
            </a:r>
            <a:r>
              <a:rPr lang="en-CA" sz="2200" dirty="0">
                <a:cs typeface="Times New Roman" panose="02020603050405020304" pitchFamily="18" charset="0"/>
              </a:rPr>
              <a:t> of low-cost, consumer level, </a:t>
            </a:r>
            <a:r>
              <a:rPr lang="en-CA" sz="2200" b="1" dirty="0">
                <a:solidFill>
                  <a:srgbClr val="CB1D3A"/>
                </a:solidFill>
                <a:cs typeface="Times New Roman" panose="02020603050405020304" pitchFamily="18" charset="0"/>
              </a:rPr>
              <a:t>head-mounted displays </a:t>
            </a:r>
            <a:r>
              <a:rPr lang="en-CA" sz="2200" dirty="0">
                <a:cs typeface="Times New Roman" panose="02020603050405020304" pitchFamily="18" charset="0"/>
              </a:rPr>
              <a:t>(HMDs)</a:t>
            </a:r>
          </a:p>
          <a:p>
            <a:pPr algn="ctr"/>
            <a:endParaRPr lang="en-CA" sz="2200" dirty="0">
              <a:cs typeface="Times New Roman" panose="02020603050405020304" pitchFamily="18" charset="0"/>
            </a:endParaRPr>
          </a:p>
          <a:p>
            <a:pPr algn="ctr"/>
            <a:r>
              <a:rPr lang="en-CA" sz="2200" dirty="0">
                <a:cs typeface="Times New Roman" panose="02020603050405020304" pitchFamily="18" charset="0"/>
              </a:rPr>
              <a:t>VR applications are being used in a variety of different </a:t>
            </a:r>
            <a:r>
              <a:rPr lang="en-CA" sz="2200" b="1" dirty="0">
                <a:solidFill>
                  <a:srgbClr val="CB1D3A"/>
                </a:solidFill>
                <a:cs typeface="Times New Roman" panose="02020603050405020304" pitchFamily="18" charset="0"/>
              </a:rPr>
              <a:t>sectors: </a:t>
            </a:r>
            <a:r>
              <a:rPr lang="en-CA" sz="2200" dirty="0">
                <a:cs typeface="Times New Roman" panose="02020603050405020304" pitchFamily="18" charset="0"/>
              </a:rPr>
              <a:t>gaming and entertainment, advertising, virtual tourism, prototyping, medicine, scientific visualization, education, etc.</a:t>
            </a:r>
          </a:p>
          <a:p>
            <a:pPr algn="ctr"/>
            <a:endParaRPr lang="en-CA" sz="2200" dirty="0">
              <a:cs typeface="Times New Roman" panose="02020603050405020304" pitchFamily="18" charset="0"/>
            </a:endParaRPr>
          </a:p>
          <a:p>
            <a:pPr algn="ctr"/>
            <a:r>
              <a:rPr lang="en-CA" sz="2200" dirty="0">
                <a:cs typeface="Times New Roman" panose="02020603050405020304" pitchFamily="18" charset="0"/>
              </a:rPr>
              <a:t>Relevant to addressing </a:t>
            </a:r>
            <a:r>
              <a:rPr lang="en-CA" sz="2200" b="1" dirty="0">
                <a:solidFill>
                  <a:srgbClr val="CB1D3A"/>
                </a:solidFill>
                <a:cs typeface="Times New Roman" panose="02020603050405020304" pitchFamily="18" charset="0"/>
              </a:rPr>
              <a:t>real-world challenges</a:t>
            </a:r>
          </a:p>
        </p:txBody>
      </p:sp>
      <p:pic>
        <p:nvPicPr>
          <p:cNvPr id="8" name="Picture 7" descr="A person wearing a virtual reality headset&#10;&#10;Description automatically generated">
            <a:extLst>
              <a:ext uri="{FF2B5EF4-FFF2-40B4-BE49-F238E27FC236}">
                <a16:creationId xmlns:a16="http://schemas.microsoft.com/office/drawing/2014/main" id="{34DC455A-5248-C659-5DAE-1C16ED22D9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076956" y="2007054"/>
            <a:ext cx="3791857" cy="2843893"/>
          </a:xfrm>
          <a:prstGeom prst="rect">
            <a:avLst/>
          </a:prstGeom>
        </p:spPr>
      </p:pic>
      <p:sp>
        <p:nvSpPr>
          <p:cNvPr id="3" name="Title 3">
            <a:extLst>
              <a:ext uri="{FF2B5EF4-FFF2-40B4-BE49-F238E27FC236}">
                <a16:creationId xmlns:a16="http://schemas.microsoft.com/office/drawing/2014/main" id="{658775E0-EDD4-1739-A7AB-FC61211F6CE0}"/>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b="1" i="0" u="none" strike="noStrike" kern="1200" cap="none" spc="0" normalizeH="0" baseline="0" dirty="0">
                <a:ln>
                  <a:noFill/>
                </a:ln>
                <a:solidFill>
                  <a:srgbClr val="CB1D3A"/>
                </a:solidFill>
                <a:effectLst/>
                <a:uLnTx/>
                <a:uFillTx/>
                <a:latin typeface="Calibri" pitchFamily="34" charset="0"/>
                <a:ea typeface="+mj-ea"/>
                <a:cs typeface="+mj-cs"/>
              </a:rPr>
              <a:t>Introduction</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1 |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spTree>
    <p:extLst>
      <p:ext uri="{BB962C8B-B14F-4D97-AF65-F5344CB8AC3E}">
        <p14:creationId xmlns:p14="http://schemas.microsoft.com/office/powerpoint/2010/main" val="2821334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481C1-FA36-16E9-2A9F-FB6088F1CE9D}"/>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0E8AFA6B-4FD0-25C2-AB4A-7AEAB3F66B43}"/>
              </a:ext>
            </a:extLst>
          </p:cNvPr>
          <p:cNvSpPr>
            <a:spLocks noGrp="1"/>
          </p:cNvSpPr>
          <p:nvPr>
            <p:ph type="title"/>
          </p:nvPr>
        </p:nvSpPr>
        <p:spPr>
          <a:xfrm>
            <a:off x="929554" y="260648"/>
            <a:ext cx="10465278" cy="575197"/>
          </a:xfrm>
        </p:spPr>
        <p:txBody>
          <a:bodyPr/>
          <a:lstStyle/>
          <a:p>
            <a:r>
              <a:rPr lang="en-CA" sz="2800" dirty="0">
                <a:cs typeface="Times New Roman" panose="02020603050405020304" pitchFamily="18" charset="0"/>
              </a:rPr>
              <a:t>Background	      					             Framework Design		</a:t>
            </a:r>
          </a:p>
        </p:txBody>
      </p:sp>
      <p:sp>
        <p:nvSpPr>
          <p:cNvPr id="3" name="Title 3">
            <a:extLst>
              <a:ext uri="{FF2B5EF4-FFF2-40B4-BE49-F238E27FC236}">
                <a16:creationId xmlns:a16="http://schemas.microsoft.com/office/drawing/2014/main" id="{B4229B51-2D11-D074-62C7-D3FEBAE0B757}"/>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b="1" i="0" u="none" strike="noStrike" kern="1200" cap="none" spc="0" normalizeH="0" baseline="0" dirty="0">
                <a:ln>
                  <a:noFill/>
                </a:ln>
                <a:solidFill>
                  <a:srgbClr val="CB1D3A"/>
                </a:solidFill>
                <a:effectLst/>
                <a:uLnTx/>
                <a:uFillTx/>
                <a:latin typeface="Calibri" pitchFamily="34" charset="0"/>
                <a:ea typeface="+mj-ea"/>
                <a:cs typeface="+mj-cs"/>
              </a:rPr>
              <a:t>Introduction</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1 |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pic>
        <p:nvPicPr>
          <p:cNvPr id="6" name="Picture 5">
            <a:extLst>
              <a:ext uri="{FF2B5EF4-FFF2-40B4-BE49-F238E27FC236}">
                <a16:creationId xmlns:a16="http://schemas.microsoft.com/office/drawing/2014/main" id="{D753B4CD-09E7-0780-2CB8-F9A021CB00AC}"/>
              </a:ext>
            </a:extLst>
          </p:cNvPr>
          <p:cNvPicPr>
            <a:picLocks noChangeAspect="1"/>
          </p:cNvPicPr>
          <p:nvPr/>
        </p:nvPicPr>
        <p:blipFill>
          <a:blip r:embed="rId3"/>
          <a:stretch>
            <a:fillRect/>
          </a:stretch>
        </p:blipFill>
        <p:spPr>
          <a:xfrm>
            <a:off x="0" y="1699156"/>
            <a:ext cx="12192000" cy="3459688"/>
          </a:xfrm>
          <a:prstGeom prst="rect">
            <a:avLst/>
          </a:prstGeom>
        </p:spPr>
      </p:pic>
      <p:sp>
        <p:nvSpPr>
          <p:cNvPr id="2" name="CuadroTexto 16">
            <a:extLst>
              <a:ext uri="{FF2B5EF4-FFF2-40B4-BE49-F238E27FC236}">
                <a16:creationId xmlns:a16="http://schemas.microsoft.com/office/drawing/2014/main" id="{812E2596-DDE7-4840-C999-227C56975FCD}"/>
              </a:ext>
            </a:extLst>
          </p:cNvPr>
          <p:cNvSpPr txBox="1"/>
          <p:nvPr/>
        </p:nvSpPr>
        <p:spPr>
          <a:xfrm>
            <a:off x="9733280" y="6263297"/>
            <a:ext cx="2293816" cy="253916"/>
          </a:xfrm>
          <a:prstGeom prst="rect">
            <a:avLst/>
          </a:prstGeom>
          <a:noFill/>
        </p:spPr>
        <p:txBody>
          <a:bodyPr wrap="square" rtlCol="0">
            <a:spAutoFit/>
          </a:bodyPr>
          <a:lstStyle/>
          <a:p>
            <a:pPr algn="just"/>
            <a:r>
              <a:rPr lang="en-GB" sz="1050" i="1" dirty="0">
                <a:solidFill>
                  <a:schemeClr val="bg1">
                    <a:lumMod val="75000"/>
                  </a:schemeClr>
                </a:solidFill>
                <a:cs typeface="Arial" charset="0"/>
                <a:sym typeface="Arial"/>
              </a:rPr>
              <a:t>Figure from Rouhani, 2024</a:t>
            </a:r>
          </a:p>
        </p:txBody>
      </p:sp>
    </p:spTree>
    <p:extLst>
      <p:ext uri="{BB962C8B-B14F-4D97-AF65-F5344CB8AC3E}">
        <p14:creationId xmlns:p14="http://schemas.microsoft.com/office/powerpoint/2010/main" val="3056451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6DBB095-A73B-4242-A4E2-ABF27F100298}"/>
              </a:ext>
            </a:extLst>
          </p:cNvPr>
          <p:cNvSpPr>
            <a:spLocks noGrp="1"/>
          </p:cNvSpPr>
          <p:nvPr>
            <p:ph type="title"/>
          </p:nvPr>
        </p:nvSpPr>
        <p:spPr>
          <a:xfrm>
            <a:off x="929554" y="260648"/>
            <a:ext cx="10465278" cy="575197"/>
          </a:xfrm>
        </p:spPr>
        <p:txBody>
          <a:bodyPr/>
          <a:lstStyle/>
          <a:p>
            <a:r>
              <a:rPr lang="en-CA" sz="2800" dirty="0">
                <a:cs typeface="Times New Roman" panose="02020603050405020304" pitchFamily="18" charset="0"/>
              </a:rPr>
              <a:t>Main Objective			</a:t>
            </a:r>
          </a:p>
        </p:txBody>
      </p:sp>
      <p:grpSp>
        <p:nvGrpSpPr>
          <p:cNvPr id="6" name="Group 5">
            <a:extLst>
              <a:ext uri="{FF2B5EF4-FFF2-40B4-BE49-F238E27FC236}">
                <a16:creationId xmlns:a16="http://schemas.microsoft.com/office/drawing/2014/main" id="{BE6AC874-8358-43A7-9640-3AD7958F6448}"/>
              </a:ext>
            </a:extLst>
          </p:cNvPr>
          <p:cNvGrpSpPr/>
          <p:nvPr/>
        </p:nvGrpSpPr>
        <p:grpSpPr>
          <a:xfrm>
            <a:off x="797168" y="2811674"/>
            <a:ext cx="10597664" cy="1234652"/>
            <a:chOff x="797168" y="5933285"/>
            <a:chExt cx="10597664" cy="3804232"/>
          </a:xfrm>
        </p:grpSpPr>
        <p:sp>
          <p:nvSpPr>
            <p:cNvPr id="4" name="TextBox 3">
              <a:extLst>
                <a:ext uri="{FF2B5EF4-FFF2-40B4-BE49-F238E27FC236}">
                  <a16:creationId xmlns:a16="http://schemas.microsoft.com/office/drawing/2014/main" id="{35DF5C14-A0E5-25B6-FF60-B3656DF55E19}"/>
                </a:ext>
              </a:extLst>
            </p:cNvPr>
            <p:cNvSpPr txBox="1"/>
            <p:nvPr/>
          </p:nvSpPr>
          <p:spPr>
            <a:xfrm>
              <a:off x="797168" y="5956434"/>
              <a:ext cx="10377961" cy="3252365"/>
            </a:xfrm>
            <a:prstGeom prst="rect">
              <a:avLst/>
            </a:prstGeom>
            <a:noFill/>
          </p:spPr>
          <p:txBody>
            <a:bodyPr wrap="square">
              <a:spAutoFit/>
            </a:bodyPr>
            <a:lstStyle/>
            <a:p>
              <a:pPr algn="ctr">
                <a:lnSpc>
                  <a:spcPct val="150000"/>
                </a:lnSpc>
                <a:tabLst>
                  <a:tab pos="457200" algn="l"/>
                  <a:tab pos="914400" algn="l"/>
                  <a:tab pos="2866390" algn="ctr"/>
                </a:tabLst>
              </a:pPr>
              <a:r>
                <a:rPr lang="en-US" sz="2200" dirty="0">
                  <a:solidFill>
                    <a:srgbClr val="464646"/>
                  </a:solidFill>
                  <a:effectLst/>
                  <a:ea typeface="Times New Roman" panose="02020603050405020304" pitchFamily="18" charset="0"/>
                </a:rPr>
                <a:t>To validate the effectiveness of the benchmark system and evaluate four VR sickness mitigation techniques</a:t>
              </a:r>
              <a:r>
                <a:rPr lang="en-CA" sz="2200" dirty="0">
                  <a:solidFill>
                    <a:srgbClr val="464646"/>
                  </a:solidFill>
                  <a:ea typeface="Times New Roman" panose="02020603050405020304" pitchFamily="18" charset="0"/>
                </a:rPr>
                <a:t> through two experiments</a:t>
              </a:r>
            </a:p>
          </p:txBody>
        </p:sp>
        <p:sp>
          <p:nvSpPr>
            <p:cNvPr id="3" name="Rectangle 2">
              <a:extLst>
                <a:ext uri="{FF2B5EF4-FFF2-40B4-BE49-F238E27FC236}">
                  <a16:creationId xmlns:a16="http://schemas.microsoft.com/office/drawing/2014/main" id="{309F76A5-1039-86C1-C734-70BD135004A5}"/>
                </a:ext>
              </a:extLst>
            </p:cNvPr>
            <p:cNvSpPr/>
            <p:nvPr/>
          </p:nvSpPr>
          <p:spPr>
            <a:xfrm>
              <a:off x="929553" y="5933285"/>
              <a:ext cx="10465279" cy="3804232"/>
            </a:xfrm>
            <a:prstGeom prst="rect">
              <a:avLst/>
            </a:prstGeom>
            <a:noFill/>
            <a:ln w="38100">
              <a:solidFill>
                <a:srgbClr val="CB1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 name="Title 3">
            <a:extLst>
              <a:ext uri="{FF2B5EF4-FFF2-40B4-BE49-F238E27FC236}">
                <a16:creationId xmlns:a16="http://schemas.microsoft.com/office/drawing/2014/main" id="{E54BFA04-B90D-4CB2-B72E-2AA591FF70AF}"/>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Introduction </a:t>
            </a:r>
            <a:r>
              <a:rPr kumimoji="0" lang="en-CA" sz="1600" b="1" i="0" u="none" strike="noStrike" kern="1200" cap="none" spc="0" normalizeH="0" baseline="0" dirty="0">
                <a:ln>
                  <a:noFill/>
                </a:ln>
                <a:solidFill>
                  <a:srgbClr val="000000"/>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000000"/>
                </a:solidFill>
                <a:effectLst/>
                <a:uLnTx/>
                <a:uFillTx/>
                <a:latin typeface="Calibri" pitchFamily="34" charset="0"/>
                <a:ea typeface="+mj-ea"/>
                <a:cs typeface="+mj-cs"/>
              </a:rPr>
              <a:t> </a:t>
            </a:r>
            <a:r>
              <a:rPr kumimoji="0" lang="en-CA" sz="1600" b="1" i="0" u="none" strike="noStrike" kern="1200" cap="none" spc="0" normalizeH="0" baseline="0" dirty="0">
                <a:ln>
                  <a:noFill/>
                </a:ln>
                <a:solidFill>
                  <a:srgbClr val="CB1D3A"/>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1 |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spTree>
    <p:extLst>
      <p:ext uri="{BB962C8B-B14F-4D97-AF65-F5344CB8AC3E}">
        <p14:creationId xmlns:p14="http://schemas.microsoft.com/office/powerpoint/2010/main" val="321588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6DBB095-A73B-4242-A4E2-ABF27F100298}"/>
              </a:ext>
            </a:extLst>
          </p:cNvPr>
          <p:cNvSpPr>
            <a:spLocks noGrp="1"/>
          </p:cNvSpPr>
          <p:nvPr>
            <p:ph type="title"/>
          </p:nvPr>
        </p:nvSpPr>
        <p:spPr>
          <a:xfrm>
            <a:off x="929554" y="260648"/>
            <a:ext cx="10010589" cy="575197"/>
          </a:xfrm>
        </p:spPr>
        <p:txBody>
          <a:bodyPr/>
          <a:lstStyle/>
          <a:p>
            <a:r>
              <a:rPr lang="en-CA" sz="2800" dirty="0">
                <a:cs typeface="Times New Roman" panose="02020603050405020304" pitchFamily="18" charset="0"/>
              </a:rPr>
              <a:t>Experiments			</a:t>
            </a:r>
          </a:p>
        </p:txBody>
      </p:sp>
      <p:grpSp>
        <p:nvGrpSpPr>
          <p:cNvPr id="7" name="Group 6">
            <a:extLst>
              <a:ext uri="{FF2B5EF4-FFF2-40B4-BE49-F238E27FC236}">
                <a16:creationId xmlns:a16="http://schemas.microsoft.com/office/drawing/2014/main" id="{18FC7251-4AE3-D3F6-C8F3-16675F6E52BC}"/>
              </a:ext>
            </a:extLst>
          </p:cNvPr>
          <p:cNvGrpSpPr/>
          <p:nvPr/>
        </p:nvGrpSpPr>
        <p:grpSpPr>
          <a:xfrm>
            <a:off x="3147866" y="1333153"/>
            <a:ext cx="7792277" cy="4634933"/>
            <a:chOff x="366092" y="1884809"/>
            <a:chExt cx="7792277" cy="4634933"/>
          </a:xfrm>
        </p:grpSpPr>
        <p:sp>
          <p:nvSpPr>
            <p:cNvPr id="6" name="TextBox 5">
              <a:extLst>
                <a:ext uri="{FF2B5EF4-FFF2-40B4-BE49-F238E27FC236}">
                  <a16:creationId xmlns:a16="http://schemas.microsoft.com/office/drawing/2014/main" id="{902EB309-586B-7CBE-2271-CECA4408A731}"/>
                </a:ext>
              </a:extLst>
            </p:cNvPr>
            <p:cNvSpPr txBox="1"/>
            <p:nvPr/>
          </p:nvSpPr>
          <p:spPr>
            <a:xfrm>
              <a:off x="6965674" y="2868687"/>
              <a:ext cx="1192695" cy="1015663"/>
            </a:xfrm>
            <a:prstGeom prst="rect">
              <a:avLst/>
            </a:prstGeom>
            <a:noFill/>
          </p:spPr>
          <p:txBody>
            <a:bodyPr wrap="square" rtlCol="0">
              <a:spAutoFit/>
            </a:bodyPr>
            <a:lstStyle/>
            <a:p>
              <a:pPr algn="ctr"/>
              <a:r>
                <a:rPr lang="en-US" sz="6000" b="1" dirty="0">
                  <a:solidFill>
                    <a:schemeClr val="bg1"/>
                  </a:solidFill>
                  <a:latin typeface="Tahoma" panose="020B0604030504040204" pitchFamily="34" charset="0"/>
                  <a:ea typeface="Tahoma" panose="020B0604030504040204" pitchFamily="34" charset="0"/>
                  <a:cs typeface="Tahoma" panose="020B0604030504040204" pitchFamily="34" charset="0"/>
                </a:rPr>
                <a:t>03</a:t>
              </a:r>
            </a:p>
          </p:txBody>
        </p:sp>
        <p:grpSp>
          <p:nvGrpSpPr>
            <p:cNvPr id="8" name="Group 7">
              <a:extLst>
                <a:ext uri="{FF2B5EF4-FFF2-40B4-BE49-F238E27FC236}">
                  <a16:creationId xmlns:a16="http://schemas.microsoft.com/office/drawing/2014/main" id="{17A6BC28-E4A3-1A72-C92F-4F7D5699D139}"/>
                </a:ext>
              </a:extLst>
            </p:cNvPr>
            <p:cNvGrpSpPr/>
            <p:nvPr/>
          </p:nvGrpSpPr>
          <p:grpSpPr>
            <a:xfrm>
              <a:off x="3293166" y="3989704"/>
              <a:ext cx="2683564" cy="1341782"/>
              <a:chOff x="4300331" y="4084982"/>
              <a:chExt cx="3578086" cy="1789043"/>
            </a:xfrm>
            <a:solidFill>
              <a:srgbClr val="C1B434">
                <a:alpha val="30000"/>
              </a:srgbClr>
            </a:solidFill>
          </p:grpSpPr>
          <p:sp>
            <p:nvSpPr>
              <p:cNvPr id="9" name="Freeform: Shape 8">
                <a:extLst>
                  <a:ext uri="{FF2B5EF4-FFF2-40B4-BE49-F238E27FC236}">
                    <a16:creationId xmlns:a16="http://schemas.microsoft.com/office/drawing/2014/main" id="{522E00ED-BB8C-1758-8322-B3162E1C28B8}"/>
                  </a:ext>
                </a:extLst>
              </p:cNvPr>
              <p:cNvSpPr/>
              <p:nvPr/>
            </p:nvSpPr>
            <p:spPr>
              <a:xfrm flipV="1">
                <a:off x="4300331" y="4084982"/>
                <a:ext cx="3578086" cy="1789043"/>
              </a:xfrm>
              <a:custGeom>
                <a:avLst/>
                <a:gdLst>
                  <a:gd name="connsiteX0" fmla="*/ 1789043 w 3578086"/>
                  <a:gd name="connsiteY0" fmla="*/ 0 h 1789043"/>
                  <a:gd name="connsiteX1" fmla="*/ 3578086 w 3578086"/>
                  <a:gd name="connsiteY1" fmla="*/ 1789043 h 1789043"/>
                  <a:gd name="connsiteX2" fmla="*/ 0 w 3578086"/>
                  <a:gd name="connsiteY2" fmla="*/ 1789043 h 1789043"/>
                  <a:gd name="connsiteX3" fmla="*/ 1789043 w 3578086"/>
                  <a:gd name="connsiteY3" fmla="*/ 0 h 1789043"/>
                </a:gdLst>
                <a:ahLst/>
                <a:cxnLst>
                  <a:cxn ang="0">
                    <a:pos x="connsiteX0" y="connsiteY0"/>
                  </a:cxn>
                  <a:cxn ang="0">
                    <a:pos x="connsiteX1" y="connsiteY1"/>
                  </a:cxn>
                  <a:cxn ang="0">
                    <a:pos x="connsiteX2" y="connsiteY2"/>
                  </a:cxn>
                  <a:cxn ang="0">
                    <a:pos x="connsiteX3" y="connsiteY3"/>
                  </a:cxn>
                </a:cxnLst>
                <a:rect l="l" t="t" r="r" b="b"/>
                <a:pathLst>
                  <a:path w="3578086" h="1789043">
                    <a:moveTo>
                      <a:pt x="1789043" y="0"/>
                    </a:moveTo>
                    <a:cubicBezTo>
                      <a:pt x="2777104" y="0"/>
                      <a:pt x="3578086" y="800982"/>
                      <a:pt x="3578086" y="1789043"/>
                    </a:cubicBezTo>
                    <a:lnTo>
                      <a:pt x="0" y="1789043"/>
                    </a:lnTo>
                    <a:cubicBezTo>
                      <a:pt x="0" y="800982"/>
                      <a:pt x="800982" y="0"/>
                      <a:pt x="17890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3647941-5E44-84D2-940A-61198CD44476}"/>
                  </a:ext>
                </a:extLst>
              </p:cNvPr>
              <p:cNvSpPr txBox="1"/>
              <p:nvPr/>
            </p:nvSpPr>
            <p:spPr>
              <a:xfrm>
                <a:off x="5294245" y="4266695"/>
                <a:ext cx="1590260" cy="1354217"/>
              </a:xfrm>
              <a:prstGeom prst="rect">
                <a:avLst/>
              </a:prstGeom>
              <a:noFill/>
            </p:spPr>
            <p:txBody>
              <a:bodyPr wrap="square" rtlCol="0">
                <a:spAutoFit/>
              </a:bodyPr>
              <a:lstStyle/>
              <a:p>
                <a:pPr algn="ctr"/>
                <a:r>
                  <a:rPr lang="en-US" sz="6000" b="1" dirty="0">
                    <a:solidFill>
                      <a:schemeClr val="bg1"/>
                    </a:solidFill>
                    <a:latin typeface="Tahoma" panose="020B0604030504040204" pitchFamily="34" charset="0"/>
                    <a:ea typeface="Tahoma" panose="020B0604030504040204" pitchFamily="34" charset="0"/>
                    <a:cs typeface="Tahoma" panose="020B0604030504040204" pitchFamily="34" charset="0"/>
                  </a:rPr>
                  <a:t>02</a:t>
                </a:r>
              </a:p>
            </p:txBody>
          </p:sp>
        </p:grpSp>
        <p:grpSp>
          <p:nvGrpSpPr>
            <p:cNvPr id="11" name="Group 10">
              <a:extLst>
                <a:ext uri="{FF2B5EF4-FFF2-40B4-BE49-F238E27FC236}">
                  <a16:creationId xmlns:a16="http://schemas.microsoft.com/office/drawing/2014/main" id="{81AAD0DE-BBC5-BAF3-2D2D-1130B308FEFB}"/>
                </a:ext>
              </a:extLst>
            </p:cNvPr>
            <p:cNvGrpSpPr/>
            <p:nvPr/>
          </p:nvGrpSpPr>
          <p:grpSpPr>
            <a:xfrm>
              <a:off x="366092" y="2647921"/>
              <a:ext cx="2683564" cy="1341782"/>
              <a:chOff x="397566" y="2295939"/>
              <a:chExt cx="3578086" cy="1789043"/>
            </a:xfrm>
            <a:solidFill>
              <a:srgbClr val="F8BB01">
                <a:alpha val="30000"/>
              </a:srgbClr>
            </a:solidFill>
          </p:grpSpPr>
          <p:sp>
            <p:nvSpPr>
              <p:cNvPr id="12" name="Freeform: Shape 11">
                <a:extLst>
                  <a:ext uri="{FF2B5EF4-FFF2-40B4-BE49-F238E27FC236}">
                    <a16:creationId xmlns:a16="http://schemas.microsoft.com/office/drawing/2014/main" id="{F8D1A4BE-A45B-B46F-4B77-E031DE51C781}"/>
                  </a:ext>
                </a:extLst>
              </p:cNvPr>
              <p:cNvSpPr/>
              <p:nvPr/>
            </p:nvSpPr>
            <p:spPr>
              <a:xfrm>
                <a:off x="397566" y="2295939"/>
                <a:ext cx="3578086" cy="1789043"/>
              </a:xfrm>
              <a:custGeom>
                <a:avLst/>
                <a:gdLst>
                  <a:gd name="connsiteX0" fmla="*/ 1789043 w 3578086"/>
                  <a:gd name="connsiteY0" fmla="*/ 0 h 1789043"/>
                  <a:gd name="connsiteX1" fmla="*/ 3578086 w 3578086"/>
                  <a:gd name="connsiteY1" fmla="*/ 1789043 h 1789043"/>
                  <a:gd name="connsiteX2" fmla="*/ 0 w 3578086"/>
                  <a:gd name="connsiteY2" fmla="*/ 1789043 h 1789043"/>
                  <a:gd name="connsiteX3" fmla="*/ 1789043 w 3578086"/>
                  <a:gd name="connsiteY3" fmla="*/ 0 h 1789043"/>
                </a:gdLst>
                <a:ahLst/>
                <a:cxnLst>
                  <a:cxn ang="0">
                    <a:pos x="connsiteX0" y="connsiteY0"/>
                  </a:cxn>
                  <a:cxn ang="0">
                    <a:pos x="connsiteX1" y="connsiteY1"/>
                  </a:cxn>
                  <a:cxn ang="0">
                    <a:pos x="connsiteX2" y="connsiteY2"/>
                  </a:cxn>
                  <a:cxn ang="0">
                    <a:pos x="connsiteX3" y="connsiteY3"/>
                  </a:cxn>
                </a:cxnLst>
                <a:rect l="l" t="t" r="r" b="b"/>
                <a:pathLst>
                  <a:path w="3578086" h="1789043">
                    <a:moveTo>
                      <a:pt x="1789043" y="0"/>
                    </a:moveTo>
                    <a:cubicBezTo>
                      <a:pt x="2777104" y="0"/>
                      <a:pt x="3578086" y="800982"/>
                      <a:pt x="3578086" y="1789043"/>
                    </a:cubicBezTo>
                    <a:lnTo>
                      <a:pt x="0" y="1789043"/>
                    </a:lnTo>
                    <a:cubicBezTo>
                      <a:pt x="0" y="800982"/>
                      <a:pt x="800982" y="0"/>
                      <a:pt x="17890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3013BE9-A17B-0A61-D835-E899175811F0}"/>
                  </a:ext>
                </a:extLst>
              </p:cNvPr>
              <p:cNvSpPr txBox="1"/>
              <p:nvPr/>
            </p:nvSpPr>
            <p:spPr>
              <a:xfrm>
                <a:off x="1391480" y="2590295"/>
                <a:ext cx="1590260" cy="1354217"/>
              </a:xfrm>
              <a:prstGeom prst="rect">
                <a:avLst/>
              </a:prstGeom>
              <a:noFill/>
            </p:spPr>
            <p:txBody>
              <a:bodyPr wrap="square" rtlCol="0">
                <a:spAutoFit/>
              </a:bodyPr>
              <a:lstStyle/>
              <a:p>
                <a:pPr algn="ctr"/>
                <a:r>
                  <a:rPr lang="en-US" sz="6000" b="1" dirty="0">
                    <a:solidFill>
                      <a:schemeClr val="bg1"/>
                    </a:solidFill>
                    <a:latin typeface="Tahoma" panose="020B0604030504040204" pitchFamily="34" charset="0"/>
                    <a:ea typeface="Tahoma" panose="020B0604030504040204" pitchFamily="34" charset="0"/>
                    <a:cs typeface="Tahoma" panose="020B0604030504040204" pitchFamily="34" charset="0"/>
                  </a:rPr>
                  <a:t>01</a:t>
                </a:r>
              </a:p>
            </p:txBody>
          </p:sp>
        </p:grpSp>
        <p:sp>
          <p:nvSpPr>
            <p:cNvPr id="16" name="TextBox 15">
              <a:extLst>
                <a:ext uri="{FF2B5EF4-FFF2-40B4-BE49-F238E27FC236}">
                  <a16:creationId xmlns:a16="http://schemas.microsoft.com/office/drawing/2014/main" id="{C9C59307-3E01-5B44-542A-7B6A3489B64E}"/>
                </a:ext>
              </a:extLst>
            </p:cNvPr>
            <p:cNvSpPr txBox="1"/>
            <p:nvPr/>
          </p:nvSpPr>
          <p:spPr>
            <a:xfrm>
              <a:off x="366092" y="4211418"/>
              <a:ext cx="2683564" cy="2308324"/>
            </a:xfrm>
            <a:prstGeom prst="rect">
              <a:avLst/>
            </a:prstGeom>
            <a:noFill/>
          </p:spPr>
          <p:txBody>
            <a:bodyPr wrap="square" rtlCol="0">
              <a:spAutoFit/>
            </a:bodyPr>
            <a:lstStyle/>
            <a:p>
              <a:pPr algn="ctr"/>
              <a:r>
                <a:rPr lang="en-CA" dirty="0">
                  <a:solidFill>
                    <a:srgbClr val="000000"/>
                  </a:solidFill>
                </a:rPr>
                <a:t>To assess the benchmark system’s capacity to induce controlled and moderate levels or VR sickness and test static FOV reduction to alleviate VR sickness at small and large scales</a:t>
              </a:r>
            </a:p>
          </p:txBody>
        </p:sp>
        <p:sp>
          <p:nvSpPr>
            <p:cNvPr id="22" name="TextBox 21">
              <a:extLst>
                <a:ext uri="{FF2B5EF4-FFF2-40B4-BE49-F238E27FC236}">
                  <a16:creationId xmlns:a16="http://schemas.microsoft.com/office/drawing/2014/main" id="{CEAD036F-FCDD-5B5D-1647-622E22C30B15}"/>
                </a:ext>
              </a:extLst>
            </p:cNvPr>
            <p:cNvSpPr txBox="1"/>
            <p:nvPr/>
          </p:nvSpPr>
          <p:spPr>
            <a:xfrm>
              <a:off x="3315526" y="1884809"/>
              <a:ext cx="2683564" cy="2031325"/>
            </a:xfrm>
            <a:prstGeom prst="rect">
              <a:avLst/>
            </a:prstGeom>
            <a:noFill/>
          </p:spPr>
          <p:txBody>
            <a:bodyPr wrap="square" rtlCol="0">
              <a:spAutoFit/>
            </a:bodyPr>
            <a:lstStyle/>
            <a:p>
              <a:pPr algn="ctr"/>
              <a:r>
                <a:rPr lang="en-CA" dirty="0">
                  <a:solidFill>
                    <a:srgbClr val="000000"/>
                  </a:solidFill>
                </a:rPr>
                <a:t>Evaluate and compare VR sickness mitigation techniques (blur, virtual nose, dynamic FOV reduction) in alleviating VR sickness, only large scale</a:t>
              </a:r>
            </a:p>
          </p:txBody>
        </p:sp>
        <p:grpSp>
          <p:nvGrpSpPr>
            <p:cNvPr id="31" name="Group 30">
              <a:extLst>
                <a:ext uri="{FF2B5EF4-FFF2-40B4-BE49-F238E27FC236}">
                  <a16:creationId xmlns:a16="http://schemas.microsoft.com/office/drawing/2014/main" id="{2C512161-37AD-58B5-2225-03A116F98815}"/>
                </a:ext>
              </a:extLst>
            </p:cNvPr>
            <p:cNvGrpSpPr/>
            <p:nvPr/>
          </p:nvGrpSpPr>
          <p:grpSpPr>
            <a:xfrm>
              <a:off x="3288197" y="3962929"/>
              <a:ext cx="2683564" cy="1341782"/>
              <a:chOff x="4300331" y="4084982"/>
              <a:chExt cx="3578086" cy="1789043"/>
            </a:xfrm>
            <a:solidFill>
              <a:srgbClr val="C1B434"/>
            </a:solidFill>
          </p:grpSpPr>
          <p:sp>
            <p:nvSpPr>
              <p:cNvPr id="32" name="Freeform: Shape 31">
                <a:extLst>
                  <a:ext uri="{FF2B5EF4-FFF2-40B4-BE49-F238E27FC236}">
                    <a16:creationId xmlns:a16="http://schemas.microsoft.com/office/drawing/2014/main" id="{F3D07E12-5EA0-D6BE-04EF-F9AF68FC1D5E}"/>
                  </a:ext>
                </a:extLst>
              </p:cNvPr>
              <p:cNvSpPr/>
              <p:nvPr/>
            </p:nvSpPr>
            <p:spPr>
              <a:xfrm flipV="1">
                <a:off x="4300331" y="4084982"/>
                <a:ext cx="3578086" cy="1789043"/>
              </a:xfrm>
              <a:custGeom>
                <a:avLst/>
                <a:gdLst>
                  <a:gd name="connsiteX0" fmla="*/ 1789043 w 3578086"/>
                  <a:gd name="connsiteY0" fmla="*/ 0 h 1789043"/>
                  <a:gd name="connsiteX1" fmla="*/ 3578086 w 3578086"/>
                  <a:gd name="connsiteY1" fmla="*/ 1789043 h 1789043"/>
                  <a:gd name="connsiteX2" fmla="*/ 0 w 3578086"/>
                  <a:gd name="connsiteY2" fmla="*/ 1789043 h 1789043"/>
                  <a:gd name="connsiteX3" fmla="*/ 1789043 w 3578086"/>
                  <a:gd name="connsiteY3" fmla="*/ 0 h 1789043"/>
                </a:gdLst>
                <a:ahLst/>
                <a:cxnLst>
                  <a:cxn ang="0">
                    <a:pos x="connsiteX0" y="connsiteY0"/>
                  </a:cxn>
                  <a:cxn ang="0">
                    <a:pos x="connsiteX1" y="connsiteY1"/>
                  </a:cxn>
                  <a:cxn ang="0">
                    <a:pos x="connsiteX2" y="connsiteY2"/>
                  </a:cxn>
                  <a:cxn ang="0">
                    <a:pos x="connsiteX3" y="connsiteY3"/>
                  </a:cxn>
                </a:cxnLst>
                <a:rect l="l" t="t" r="r" b="b"/>
                <a:pathLst>
                  <a:path w="3578086" h="1789043">
                    <a:moveTo>
                      <a:pt x="1789043" y="0"/>
                    </a:moveTo>
                    <a:cubicBezTo>
                      <a:pt x="2777104" y="0"/>
                      <a:pt x="3578086" y="800982"/>
                      <a:pt x="3578086" y="1789043"/>
                    </a:cubicBezTo>
                    <a:lnTo>
                      <a:pt x="0" y="1789043"/>
                    </a:lnTo>
                    <a:cubicBezTo>
                      <a:pt x="0" y="800982"/>
                      <a:pt x="800982" y="0"/>
                      <a:pt x="17890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6888EEF1-4D4F-18FF-CDC4-44C6DA7D11E4}"/>
                  </a:ext>
                </a:extLst>
              </p:cNvPr>
              <p:cNvSpPr txBox="1"/>
              <p:nvPr/>
            </p:nvSpPr>
            <p:spPr>
              <a:xfrm>
                <a:off x="5294245" y="4266695"/>
                <a:ext cx="1590260" cy="1354217"/>
              </a:xfrm>
              <a:prstGeom prst="rect">
                <a:avLst/>
              </a:prstGeom>
              <a:grpFill/>
            </p:spPr>
            <p:txBody>
              <a:bodyPr wrap="square" rtlCol="0">
                <a:spAutoFit/>
              </a:bodyPr>
              <a:lstStyle/>
              <a:p>
                <a:pPr algn="ctr"/>
                <a:r>
                  <a:rPr lang="en-US" sz="6000" b="1" dirty="0">
                    <a:solidFill>
                      <a:schemeClr val="bg1"/>
                    </a:solidFill>
                    <a:latin typeface="Tahoma" panose="020B0604030504040204" pitchFamily="34" charset="0"/>
                    <a:ea typeface="Tahoma" panose="020B0604030504040204" pitchFamily="34" charset="0"/>
                    <a:cs typeface="Tahoma" panose="020B0604030504040204" pitchFamily="34" charset="0"/>
                  </a:rPr>
                  <a:t>02</a:t>
                </a:r>
              </a:p>
            </p:txBody>
          </p:sp>
        </p:grpSp>
        <p:grpSp>
          <p:nvGrpSpPr>
            <p:cNvPr id="37" name="Group 36">
              <a:extLst>
                <a:ext uri="{FF2B5EF4-FFF2-40B4-BE49-F238E27FC236}">
                  <a16:creationId xmlns:a16="http://schemas.microsoft.com/office/drawing/2014/main" id="{6361013C-9982-1E56-FA00-60268F2117D0}"/>
                </a:ext>
              </a:extLst>
            </p:cNvPr>
            <p:cNvGrpSpPr/>
            <p:nvPr/>
          </p:nvGrpSpPr>
          <p:grpSpPr>
            <a:xfrm>
              <a:off x="368577" y="2642072"/>
              <a:ext cx="2683564" cy="1341782"/>
              <a:chOff x="397566" y="2295939"/>
              <a:chExt cx="3578086" cy="1789043"/>
            </a:xfrm>
            <a:solidFill>
              <a:srgbClr val="F8BB01"/>
            </a:solidFill>
          </p:grpSpPr>
          <p:sp>
            <p:nvSpPr>
              <p:cNvPr id="38" name="Freeform: Shape 37">
                <a:extLst>
                  <a:ext uri="{FF2B5EF4-FFF2-40B4-BE49-F238E27FC236}">
                    <a16:creationId xmlns:a16="http://schemas.microsoft.com/office/drawing/2014/main" id="{6878F057-26DF-BE14-96E2-2ED05AC6A071}"/>
                  </a:ext>
                </a:extLst>
              </p:cNvPr>
              <p:cNvSpPr/>
              <p:nvPr/>
            </p:nvSpPr>
            <p:spPr>
              <a:xfrm>
                <a:off x="397566" y="2295939"/>
                <a:ext cx="3578086" cy="1789043"/>
              </a:xfrm>
              <a:custGeom>
                <a:avLst/>
                <a:gdLst>
                  <a:gd name="connsiteX0" fmla="*/ 1789043 w 3578086"/>
                  <a:gd name="connsiteY0" fmla="*/ 0 h 1789043"/>
                  <a:gd name="connsiteX1" fmla="*/ 3578086 w 3578086"/>
                  <a:gd name="connsiteY1" fmla="*/ 1789043 h 1789043"/>
                  <a:gd name="connsiteX2" fmla="*/ 0 w 3578086"/>
                  <a:gd name="connsiteY2" fmla="*/ 1789043 h 1789043"/>
                  <a:gd name="connsiteX3" fmla="*/ 1789043 w 3578086"/>
                  <a:gd name="connsiteY3" fmla="*/ 0 h 1789043"/>
                </a:gdLst>
                <a:ahLst/>
                <a:cxnLst>
                  <a:cxn ang="0">
                    <a:pos x="connsiteX0" y="connsiteY0"/>
                  </a:cxn>
                  <a:cxn ang="0">
                    <a:pos x="connsiteX1" y="connsiteY1"/>
                  </a:cxn>
                  <a:cxn ang="0">
                    <a:pos x="connsiteX2" y="connsiteY2"/>
                  </a:cxn>
                  <a:cxn ang="0">
                    <a:pos x="connsiteX3" y="connsiteY3"/>
                  </a:cxn>
                </a:cxnLst>
                <a:rect l="l" t="t" r="r" b="b"/>
                <a:pathLst>
                  <a:path w="3578086" h="1789043">
                    <a:moveTo>
                      <a:pt x="1789043" y="0"/>
                    </a:moveTo>
                    <a:cubicBezTo>
                      <a:pt x="2777104" y="0"/>
                      <a:pt x="3578086" y="800982"/>
                      <a:pt x="3578086" y="1789043"/>
                    </a:cubicBezTo>
                    <a:lnTo>
                      <a:pt x="0" y="1789043"/>
                    </a:lnTo>
                    <a:cubicBezTo>
                      <a:pt x="0" y="800982"/>
                      <a:pt x="800982" y="0"/>
                      <a:pt x="17890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87E7260-064D-5C8F-FAB4-AF9A690F0302}"/>
                  </a:ext>
                </a:extLst>
              </p:cNvPr>
              <p:cNvSpPr txBox="1"/>
              <p:nvPr/>
            </p:nvSpPr>
            <p:spPr>
              <a:xfrm>
                <a:off x="1391480" y="2590295"/>
                <a:ext cx="1590260" cy="1354217"/>
              </a:xfrm>
              <a:prstGeom prst="rect">
                <a:avLst/>
              </a:prstGeom>
              <a:grpFill/>
            </p:spPr>
            <p:txBody>
              <a:bodyPr wrap="square" rtlCol="0">
                <a:spAutoFit/>
              </a:bodyPr>
              <a:lstStyle/>
              <a:p>
                <a:pPr algn="ctr"/>
                <a:r>
                  <a:rPr lang="en-US" sz="6000" b="1" dirty="0">
                    <a:solidFill>
                      <a:schemeClr val="bg1"/>
                    </a:solidFill>
                    <a:latin typeface="Tahoma" panose="020B0604030504040204" pitchFamily="34" charset="0"/>
                    <a:ea typeface="Tahoma" panose="020B0604030504040204" pitchFamily="34" charset="0"/>
                    <a:cs typeface="Tahoma" panose="020B0604030504040204" pitchFamily="34" charset="0"/>
                  </a:rPr>
                  <a:t>01</a:t>
                </a:r>
              </a:p>
            </p:txBody>
          </p:sp>
        </p:grpSp>
        <p:sp>
          <p:nvSpPr>
            <p:cNvPr id="40" name="TextBox 39">
              <a:extLst>
                <a:ext uri="{FF2B5EF4-FFF2-40B4-BE49-F238E27FC236}">
                  <a16:creationId xmlns:a16="http://schemas.microsoft.com/office/drawing/2014/main" id="{6ADF1504-C38C-0708-69BF-FE6DD747B8DD}"/>
                </a:ext>
              </a:extLst>
            </p:cNvPr>
            <p:cNvSpPr txBox="1"/>
            <p:nvPr/>
          </p:nvSpPr>
          <p:spPr>
            <a:xfrm>
              <a:off x="366092" y="2057664"/>
              <a:ext cx="2683564" cy="461665"/>
            </a:xfrm>
            <a:prstGeom prst="rect">
              <a:avLst/>
            </a:prstGeom>
            <a:noFill/>
          </p:spPr>
          <p:txBody>
            <a:bodyPr wrap="square" rtlCol="0">
              <a:spAutoFit/>
            </a:bodyPr>
            <a:lstStyle/>
            <a:p>
              <a:pPr algn="ctr"/>
              <a:r>
                <a:rPr lang="en-US" sz="2400" b="1" dirty="0">
                  <a:solidFill>
                    <a:srgbClr val="F8BB01"/>
                  </a:solidFill>
                </a:rPr>
                <a:t>Experiment 1</a:t>
              </a:r>
              <a:endParaRPr lang="en-US" sz="2400" dirty="0">
                <a:solidFill>
                  <a:srgbClr val="F8BB01"/>
                </a:solidFill>
              </a:endParaRPr>
            </a:p>
          </p:txBody>
        </p:sp>
        <p:sp>
          <p:nvSpPr>
            <p:cNvPr id="42" name="TextBox 41">
              <a:extLst>
                <a:ext uri="{FF2B5EF4-FFF2-40B4-BE49-F238E27FC236}">
                  <a16:creationId xmlns:a16="http://schemas.microsoft.com/office/drawing/2014/main" id="{044186EF-6091-E1B0-9938-A6D4493D5AB0}"/>
                </a:ext>
              </a:extLst>
            </p:cNvPr>
            <p:cNvSpPr txBox="1"/>
            <p:nvPr/>
          </p:nvSpPr>
          <p:spPr>
            <a:xfrm>
              <a:off x="3288197" y="5441983"/>
              <a:ext cx="2683564" cy="461665"/>
            </a:xfrm>
            <a:prstGeom prst="rect">
              <a:avLst/>
            </a:prstGeom>
            <a:noFill/>
          </p:spPr>
          <p:txBody>
            <a:bodyPr wrap="square" rtlCol="0">
              <a:spAutoFit/>
            </a:bodyPr>
            <a:lstStyle/>
            <a:p>
              <a:pPr algn="ctr"/>
              <a:r>
                <a:rPr lang="en-US" sz="2400" b="1" dirty="0">
                  <a:solidFill>
                    <a:srgbClr val="C1B434"/>
                  </a:solidFill>
                </a:rPr>
                <a:t>Experiment 2</a:t>
              </a:r>
              <a:endParaRPr lang="en-US" sz="2400" dirty="0">
                <a:solidFill>
                  <a:srgbClr val="C1B434"/>
                </a:solidFill>
              </a:endParaRPr>
            </a:p>
          </p:txBody>
        </p:sp>
      </p:grpSp>
      <p:sp>
        <p:nvSpPr>
          <p:cNvPr id="14" name="Title 3">
            <a:extLst>
              <a:ext uri="{FF2B5EF4-FFF2-40B4-BE49-F238E27FC236}">
                <a16:creationId xmlns:a16="http://schemas.microsoft.com/office/drawing/2014/main" id="{52A79AAE-8728-C6BD-2B07-172537E642FC}"/>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Introduction </a:t>
            </a:r>
            <a:r>
              <a:rPr kumimoji="0" lang="en-CA" sz="1600" b="1" i="0" u="none" strike="noStrike" kern="1200" cap="none" spc="0" normalizeH="0" baseline="0" dirty="0">
                <a:ln>
                  <a:noFill/>
                </a:ln>
                <a:solidFill>
                  <a:srgbClr val="000000"/>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000000"/>
                </a:solidFill>
                <a:effectLst/>
                <a:uLnTx/>
                <a:uFillTx/>
                <a:latin typeface="Calibri" pitchFamily="34" charset="0"/>
                <a:ea typeface="+mj-ea"/>
                <a:cs typeface="+mj-cs"/>
              </a:rPr>
              <a:t> </a:t>
            </a:r>
            <a:r>
              <a:rPr kumimoji="0" lang="en-CA" sz="1600" b="1" i="0" u="none" strike="noStrike" kern="1200" cap="none" spc="0" normalizeH="0" baseline="0" dirty="0">
                <a:ln>
                  <a:noFill/>
                </a:ln>
                <a:solidFill>
                  <a:srgbClr val="CB1D3A"/>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1 |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spTree>
    <p:extLst>
      <p:ext uri="{BB962C8B-B14F-4D97-AF65-F5344CB8AC3E}">
        <p14:creationId xmlns:p14="http://schemas.microsoft.com/office/powerpoint/2010/main" val="1350068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94BD965-D00B-3EF6-275D-4AA3AD131C90}"/>
              </a:ext>
            </a:extLst>
          </p:cNvPr>
          <p:cNvGrpSpPr/>
          <p:nvPr/>
        </p:nvGrpSpPr>
        <p:grpSpPr>
          <a:xfrm>
            <a:off x="929554" y="2134325"/>
            <a:ext cx="2683564" cy="1341782"/>
            <a:chOff x="397566" y="2295939"/>
            <a:chExt cx="3578086" cy="1789043"/>
          </a:xfrm>
          <a:solidFill>
            <a:srgbClr val="F8BB01">
              <a:alpha val="30000"/>
            </a:srgbClr>
          </a:solidFill>
        </p:grpSpPr>
        <p:sp>
          <p:nvSpPr>
            <p:cNvPr id="23" name="Freeform: Shape 22">
              <a:extLst>
                <a:ext uri="{FF2B5EF4-FFF2-40B4-BE49-F238E27FC236}">
                  <a16:creationId xmlns:a16="http://schemas.microsoft.com/office/drawing/2014/main" id="{BB43092A-933B-66AD-4BD7-498DBB8EC6DC}"/>
                </a:ext>
              </a:extLst>
            </p:cNvPr>
            <p:cNvSpPr/>
            <p:nvPr/>
          </p:nvSpPr>
          <p:spPr>
            <a:xfrm>
              <a:off x="397566" y="2295939"/>
              <a:ext cx="3578086" cy="1789043"/>
            </a:xfrm>
            <a:custGeom>
              <a:avLst/>
              <a:gdLst>
                <a:gd name="connsiteX0" fmla="*/ 1789043 w 3578086"/>
                <a:gd name="connsiteY0" fmla="*/ 0 h 1789043"/>
                <a:gd name="connsiteX1" fmla="*/ 3578086 w 3578086"/>
                <a:gd name="connsiteY1" fmla="*/ 1789043 h 1789043"/>
                <a:gd name="connsiteX2" fmla="*/ 0 w 3578086"/>
                <a:gd name="connsiteY2" fmla="*/ 1789043 h 1789043"/>
                <a:gd name="connsiteX3" fmla="*/ 1789043 w 3578086"/>
                <a:gd name="connsiteY3" fmla="*/ 0 h 1789043"/>
              </a:gdLst>
              <a:ahLst/>
              <a:cxnLst>
                <a:cxn ang="0">
                  <a:pos x="connsiteX0" y="connsiteY0"/>
                </a:cxn>
                <a:cxn ang="0">
                  <a:pos x="connsiteX1" y="connsiteY1"/>
                </a:cxn>
                <a:cxn ang="0">
                  <a:pos x="connsiteX2" y="connsiteY2"/>
                </a:cxn>
                <a:cxn ang="0">
                  <a:pos x="connsiteX3" y="connsiteY3"/>
                </a:cxn>
              </a:cxnLst>
              <a:rect l="l" t="t" r="r" b="b"/>
              <a:pathLst>
                <a:path w="3578086" h="1789043">
                  <a:moveTo>
                    <a:pt x="1789043" y="0"/>
                  </a:moveTo>
                  <a:cubicBezTo>
                    <a:pt x="2777104" y="0"/>
                    <a:pt x="3578086" y="800982"/>
                    <a:pt x="3578086" y="1789043"/>
                  </a:cubicBezTo>
                  <a:lnTo>
                    <a:pt x="0" y="1789043"/>
                  </a:lnTo>
                  <a:cubicBezTo>
                    <a:pt x="0" y="800982"/>
                    <a:pt x="800982" y="0"/>
                    <a:pt x="17890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6D1A8A8-93F6-BB0B-A6C4-151AB9AE5A82}"/>
                </a:ext>
              </a:extLst>
            </p:cNvPr>
            <p:cNvSpPr txBox="1"/>
            <p:nvPr/>
          </p:nvSpPr>
          <p:spPr>
            <a:xfrm>
              <a:off x="1391480" y="2590295"/>
              <a:ext cx="1590260" cy="1354217"/>
            </a:xfrm>
            <a:prstGeom prst="rect">
              <a:avLst/>
            </a:prstGeom>
            <a:noFill/>
          </p:spPr>
          <p:txBody>
            <a:bodyPr wrap="square" rtlCol="0">
              <a:spAutoFit/>
            </a:bodyPr>
            <a:lstStyle/>
            <a:p>
              <a:pPr algn="ctr"/>
              <a:r>
                <a:rPr lang="en-US" sz="6000" b="1" dirty="0">
                  <a:solidFill>
                    <a:schemeClr val="bg1"/>
                  </a:solidFill>
                  <a:latin typeface="Tahoma" panose="020B0604030504040204" pitchFamily="34" charset="0"/>
                  <a:ea typeface="Tahoma" panose="020B0604030504040204" pitchFamily="34" charset="0"/>
                  <a:cs typeface="Tahoma" panose="020B0604030504040204" pitchFamily="34" charset="0"/>
                </a:rPr>
                <a:t>01</a:t>
              </a:r>
            </a:p>
          </p:txBody>
        </p:sp>
      </p:grpSp>
      <p:sp>
        <p:nvSpPr>
          <p:cNvPr id="35" name="TextBox 34">
            <a:extLst>
              <a:ext uri="{FF2B5EF4-FFF2-40B4-BE49-F238E27FC236}">
                <a16:creationId xmlns:a16="http://schemas.microsoft.com/office/drawing/2014/main" id="{344F460A-2A2C-4936-9A44-A0E47039F99C}"/>
              </a:ext>
            </a:extLst>
          </p:cNvPr>
          <p:cNvSpPr txBox="1"/>
          <p:nvPr/>
        </p:nvSpPr>
        <p:spPr>
          <a:xfrm>
            <a:off x="929554" y="3642682"/>
            <a:ext cx="2683564" cy="2308324"/>
          </a:xfrm>
          <a:prstGeom prst="rect">
            <a:avLst/>
          </a:prstGeom>
          <a:noFill/>
        </p:spPr>
        <p:txBody>
          <a:bodyPr wrap="square" rtlCol="0">
            <a:spAutoFit/>
          </a:bodyPr>
          <a:lstStyle/>
          <a:p>
            <a:pPr algn="ctr"/>
            <a:r>
              <a:rPr lang="en-CA" dirty="0">
                <a:solidFill>
                  <a:srgbClr val="000000"/>
                </a:solidFill>
              </a:rPr>
              <a:t>To assess the benchmark system’s capacity to induce controlled and moderate levels or VR sickness and test static FOV reduction to alleviate VR sickness at small and large scales</a:t>
            </a:r>
          </a:p>
        </p:txBody>
      </p:sp>
      <p:grpSp>
        <p:nvGrpSpPr>
          <p:cNvPr id="36" name="Group 35">
            <a:extLst>
              <a:ext uri="{FF2B5EF4-FFF2-40B4-BE49-F238E27FC236}">
                <a16:creationId xmlns:a16="http://schemas.microsoft.com/office/drawing/2014/main" id="{F08FF2F5-9FE5-9B05-84C3-7C8023356879}"/>
              </a:ext>
            </a:extLst>
          </p:cNvPr>
          <p:cNvGrpSpPr/>
          <p:nvPr/>
        </p:nvGrpSpPr>
        <p:grpSpPr>
          <a:xfrm>
            <a:off x="932039" y="2128476"/>
            <a:ext cx="2683564" cy="1341782"/>
            <a:chOff x="397566" y="2295939"/>
            <a:chExt cx="3578086" cy="1789043"/>
          </a:xfrm>
          <a:solidFill>
            <a:srgbClr val="F8BB01"/>
          </a:solidFill>
        </p:grpSpPr>
        <p:sp>
          <p:nvSpPr>
            <p:cNvPr id="37" name="Freeform: Shape 36">
              <a:extLst>
                <a:ext uri="{FF2B5EF4-FFF2-40B4-BE49-F238E27FC236}">
                  <a16:creationId xmlns:a16="http://schemas.microsoft.com/office/drawing/2014/main" id="{6FD909FF-F8C6-E03B-6052-4E89E7C7F873}"/>
                </a:ext>
              </a:extLst>
            </p:cNvPr>
            <p:cNvSpPr/>
            <p:nvPr/>
          </p:nvSpPr>
          <p:spPr>
            <a:xfrm>
              <a:off x="397566" y="2295939"/>
              <a:ext cx="3578086" cy="1789043"/>
            </a:xfrm>
            <a:custGeom>
              <a:avLst/>
              <a:gdLst>
                <a:gd name="connsiteX0" fmla="*/ 1789043 w 3578086"/>
                <a:gd name="connsiteY0" fmla="*/ 0 h 1789043"/>
                <a:gd name="connsiteX1" fmla="*/ 3578086 w 3578086"/>
                <a:gd name="connsiteY1" fmla="*/ 1789043 h 1789043"/>
                <a:gd name="connsiteX2" fmla="*/ 0 w 3578086"/>
                <a:gd name="connsiteY2" fmla="*/ 1789043 h 1789043"/>
                <a:gd name="connsiteX3" fmla="*/ 1789043 w 3578086"/>
                <a:gd name="connsiteY3" fmla="*/ 0 h 1789043"/>
              </a:gdLst>
              <a:ahLst/>
              <a:cxnLst>
                <a:cxn ang="0">
                  <a:pos x="connsiteX0" y="connsiteY0"/>
                </a:cxn>
                <a:cxn ang="0">
                  <a:pos x="connsiteX1" y="connsiteY1"/>
                </a:cxn>
                <a:cxn ang="0">
                  <a:pos x="connsiteX2" y="connsiteY2"/>
                </a:cxn>
                <a:cxn ang="0">
                  <a:pos x="connsiteX3" y="connsiteY3"/>
                </a:cxn>
              </a:cxnLst>
              <a:rect l="l" t="t" r="r" b="b"/>
              <a:pathLst>
                <a:path w="3578086" h="1789043">
                  <a:moveTo>
                    <a:pt x="1789043" y="0"/>
                  </a:moveTo>
                  <a:cubicBezTo>
                    <a:pt x="2777104" y="0"/>
                    <a:pt x="3578086" y="800982"/>
                    <a:pt x="3578086" y="1789043"/>
                  </a:cubicBezTo>
                  <a:lnTo>
                    <a:pt x="0" y="1789043"/>
                  </a:lnTo>
                  <a:cubicBezTo>
                    <a:pt x="0" y="800982"/>
                    <a:pt x="800982" y="0"/>
                    <a:pt x="17890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9FC3028D-3121-0E97-D629-2501BBD53EE6}"/>
                </a:ext>
              </a:extLst>
            </p:cNvPr>
            <p:cNvSpPr txBox="1"/>
            <p:nvPr/>
          </p:nvSpPr>
          <p:spPr>
            <a:xfrm>
              <a:off x="1391480" y="2590295"/>
              <a:ext cx="1590260" cy="1354217"/>
            </a:xfrm>
            <a:prstGeom prst="rect">
              <a:avLst/>
            </a:prstGeom>
            <a:grpFill/>
          </p:spPr>
          <p:txBody>
            <a:bodyPr wrap="square" rtlCol="0">
              <a:spAutoFit/>
            </a:bodyPr>
            <a:lstStyle/>
            <a:p>
              <a:pPr algn="ctr"/>
              <a:r>
                <a:rPr lang="en-US" sz="6000" b="1" dirty="0">
                  <a:solidFill>
                    <a:schemeClr val="bg1"/>
                  </a:solidFill>
                  <a:latin typeface="Tahoma" panose="020B0604030504040204" pitchFamily="34" charset="0"/>
                  <a:ea typeface="Tahoma" panose="020B0604030504040204" pitchFamily="34" charset="0"/>
                  <a:cs typeface="Tahoma" panose="020B0604030504040204" pitchFamily="34" charset="0"/>
                </a:rPr>
                <a:t>01</a:t>
              </a:r>
            </a:p>
          </p:txBody>
        </p:sp>
      </p:grpSp>
      <p:sp>
        <p:nvSpPr>
          <p:cNvPr id="39" name="TextBox 38">
            <a:extLst>
              <a:ext uri="{FF2B5EF4-FFF2-40B4-BE49-F238E27FC236}">
                <a16:creationId xmlns:a16="http://schemas.microsoft.com/office/drawing/2014/main" id="{D0E036BE-B2EE-9AB0-4A58-FA230CC90156}"/>
              </a:ext>
            </a:extLst>
          </p:cNvPr>
          <p:cNvSpPr txBox="1"/>
          <p:nvPr/>
        </p:nvSpPr>
        <p:spPr>
          <a:xfrm>
            <a:off x="929554" y="1544068"/>
            <a:ext cx="2683564" cy="461665"/>
          </a:xfrm>
          <a:prstGeom prst="rect">
            <a:avLst/>
          </a:prstGeom>
          <a:noFill/>
        </p:spPr>
        <p:txBody>
          <a:bodyPr wrap="square" rtlCol="0">
            <a:spAutoFit/>
          </a:bodyPr>
          <a:lstStyle/>
          <a:p>
            <a:pPr algn="ctr"/>
            <a:r>
              <a:rPr lang="en-US" sz="2400" b="1" dirty="0">
                <a:solidFill>
                  <a:srgbClr val="F8BB01"/>
                </a:solidFill>
              </a:rPr>
              <a:t>Experiment 1</a:t>
            </a:r>
            <a:endParaRPr lang="en-US" sz="2400" dirty="0">
              <a:solidFill>
                <a:srgbClr val="F8BB01"/>
              </a:solidFill>
            </a:endParaRPr>
          </a:p>
        </p:txBody>
      </p:sp>
      <p:sp>
        <p:nvSpPr>
          <p:cNvPr id="43" name="Title 3">
            <a:extLst>
              <a:ext uri="{FF2B5EF4-FFF2-40B4-BE49-F238E27FC236}">
                <a16:creationId xmlns:a16="http://schemas.microsoft.com/office/drawing/2014/main" id="{5B88D7B5-24D4-B58F-DF97-A9FCA082F82A}"/>
              </a:ext>
            </a:extLst>
          </p:cNvPr>
          <p:cNvSpPr>
            <a:spLocks noGrp="1"/>
          </p:cNvSpPr>
          <p:nvPr>
            <p:ph type="title"/>
          </p:nvPr>
        </p:nvSpPr>
        <p:spPr>
          <a:xfrm>
            <a:off x="929554" y="260648"/>
            <a:ext cx="10465278" cy="575197"/>
          </a:xfrm>
        </p:spPr>
        <p:txBody>
          <a:bodyPr/>
          <a:lstStyle/>
          <a:p>
            <a:r>
              <a:rPr lang="en-CA" sz="2800" dirty="0">
                <a:cs typeface="Times New Roman" panose="02020603050405020304" pitchFamily="18" charset="0"/>
              </a:rPr>
              <a:t>Experiment 1				                       Research Questions			</a:t>
            </a:r>
          </a:p>
        </p:txBody>
      </p:sp>
      <p:sp>
        <p:nvSpPr>
          <p:cNvPr id="44" name="TextBox 43">
            <a:extLst>
              <a:ext uri="{FF2B5EF4-FFF2-40B4-BE49-F238E27FC236}">
                <a16:creationId xmlns:a16="http://schemas.microsoft.com/office/drawing/2014/main" id="{4B57184F-40C5-1258-7E4B-F583111A3B45}"/>
              </a:ext>
            </a:extLst>
          </p:cNvPr>
          <p:cNvSpPr txBox="1"/>
          <p:nvPr/>
        </p:nvSpPr>
        <p:spPr>
          <a:xfrm>
            <a:off x="4050268" y="1625968"/>
            <a:ext cx="7209693" cy="3477875"/>
          </a:xfrm>
          <a:prstGeom prst="rect">
            <a:avLst/>
          </a:prstGeom>
          <a:noFill/>
        </p:spPr>
        <p:txBody>
          <a:bodyPr wrap="square">
            <a:spAutoFit/>
          </a:bodyPr>
          <a:lstStyle/>
          <a:p>
            <a:pPr algn="just">
              <a:defRPr/>
            </a:pPr>
            <a:r>
              <a:rPr lang="en-CA" sz="2200" b="1" dirty="0">
                <a:solidFill>
                  <a:srgbClr val="F8BB01"/>
                </a:solidFill>
                <a:ea typeface="Arial" panose="020B0604020202020204" pitchFamily="34" charset="0"/>
                <a:cs typeface="Times New Roman" panose="02020603050405020304" pitchFamily="18" charset="0"/>
              </a:rPr>
              <a:t>RESEARCH QUESTIONS: </a:t>
            </a:r>
          </a:p>
          <a:p>
            <a:pPr marL="457200" indent="-457200" algn="just">
              <a:buAutoNum type="arabicPeriod"/>
              <a:defRPr/>
            </a:pPr>
            <a:r>
              <a:rPr lang="en-CA" sz="2200" dirty="0">
                <a:solidFill>
                  <a:srgbClr val="464646"/>
                </a:solidFill>
                <a:ea typeface="Arial" panose="020B0604020202020204" pitchFamily="34" charset="0"/>
                <a:cs typeface="Times New Roman" panose="02020603050405020304" pitchFamily="18" charset="0"/>
              </a:rPr>
              <a:t>How does </a:t>
            </a:r>
            <a:r>
              <a:rPr lang="en-CA" sz="2200" b="1" dirty="0">
                <a:solidFill>
                  <a:srgbClr val="CB1D3A"/>
                </a:solidFill>
                <a:ea typeface="Arial" panose="020B0604020202020204" pitchFamily="34" charset="0"/>
                <a:cs typeface="Times New Roman" panose="02020603050405020304" pitchFamily="18" charset="0"/>
              </a:rPr>
              <a:t>environmental size </a:t>
            </a:r>
            <a:r>
              <a:rPr lang="en-CA" sz="2200" dirty="0">
                <a:solidFill>
                  <a:srgbClr val="464646"/>
                </a:solidFill>
                <a:ea typeface="Arial" panose="020B0604020202020204" pitchFamily="34" charset="0"/>
                <a:cs typeface="Times New Roman" panose="02020603050405020304" pitchFamily="18" charset="0"/>
              </a:rPr>
              <a:t>influence VR sickness reduction?</a:t>
            </a:r>
          </a:p>
          <a:p>
            <a:pPr marL="800100" lvl="1" indent="-342900" algn="just">
              <a:buFont typeface="Courier New" panose="02070309020205020404" pitchFamily="49" charset="0"/>
              <a:buChar char="o"/>
              <a:defRPr/>
            </a:pPr>
            <a:r>
              <a:rPr lang="en-CA" sz="2200" dirty="0">
                <a:solidFill>
                  <a:srgbClr val="464646"/>
                </a:solidFill>
                <a:ea typeface="Arial" panose="020B0604020202020204" pitchFamily="34" charset="0"/>
                <a:cs typeface="Times New Roman" panose="02020603050405020304" pitchFamily="18" charset="0"/>
              </a:rPr>
              <a:t>Do small and large environments elicit different levels of VR sickness?</a:t>
            </a:r>
          </a:p>
          <a:p>
            <a:pPr marL="800100" lvl="1" indent="-342900" algn="just">
              <a:buFont typeface="Courier New" panose="02070309020205020404" pitchFamily="49" charset="0"/>
              <a:buChar char="o"/>
              <a:defRPr/>
            </a:pPr>
            <a:r>
              <a:rPr lang="en-CA" sz="2200" dirty="0">
                <a:solidFill>
                  <a:srgbClr val="464646"/>
                </a:solidFill>
                <a:ea typeface="Arial" panose="020B0604020202020204" pitchFamily="34" charset="0"/>
                <a:cs typeface="Times New Roman" panose="02020603050405020304" pitchFamily="18" charset="0"/>
              </a:rPr>
              <a:t>How does the size of the environment alongside movement speed and height changes affect the severity and symptoms of VR sickness?</a:t>
            </a:r>
          </a:p>
          <a:p>
            <a:pPr marL="800100" lvl="1" indent="-342900" algn="just">
              <a:buFont typeface="Courier New" panose="02070309020205020404" pitchFamily="49" charset="0"/>
              <a:buChar char="o"/>
              <a:defRPr/>
            </a:pPr>
            <a:endParaRPr lang="en-CA" sz="2200" dirty="0">
              <a:solidFill>
                <a:srgbClr val="F8BB01"/>
              </a:solidFill>
              <a:ea typeface="Arial" panose="020B0604020202020204" pitchFamily="34" charset="0"/>
              <a:cs typeface="Times New Roman" panose="02020603050405020304" pitchFamily="18" charset="0"/>
            </a:endParaRPr>
          </a:p>
          <a:p>
            <a:pPr algn="just">
              <a:defRPr/>
            </a:pPr>
            <a:r>
              <a:rPr lang="en-CA" sz="2200" b="1" dirty="0">
                <a:solidFill>
                  <a:srgbClr val="F8BB01"/>
                </a:solidFill>
                <a:ea typeface="Arial" panose="020B0604020202020204" pitchFamily="34" charset="0"/>
                <a:cs typeface="Times New Roman" panose="02020603050405020304" pitchFamily="18" charset="0"/>
              </a:rPr>
              <a:t>HYPOTHESIS: </a:t>
            </a:r>
            <a:r>
              <a:rPr lang="en-CA" sz="2200" dirty="0">
                <a:solidFill>
                  <a:srgbClr val="464646"/>
                </a:solidFill>
                <a:ea typeface="Arial" panose="020B0604020202020204" pitchFamily="34" charset="0"/>
                <a:cs typeface="Times New Roman" panose="02020603050405020304" pitchFamily="18" charset="0"/>
              </a:rPr>
              <a:t>Authors do not make a specific hypothesis</a:t>
            </a:r>
            <a:endParaRPr lang="en-CA" sz="2200" b="1" dirty="0">
              <a:solidFill>
                <a:srgbClr val="464646"/>
              </a:solidFill>
              <a:ea typeface="Arial" panose="020B0604020202020204" pitchFamily="34" charset="0"/>
              <a:cs typeface="Times New Roman" panose="02020603050405020304" pitchFamily="18" charset="0"/>
            </a:endParaRPr>
          </a:p>
        </p:txBody>
      </p:sp>
      <p:sp>
        <p:nvSpPr>
          <p:cNvPr id="3" name="Title 3">
            <a:extLst>
              <a:ext uri="{FF2B5EF4-FFF2-40B4-BE49-F238E27FC236}">
                <a16:creationId xmlns:a16="http://schemas.microsoft.com/office/drawing/2014/main" id="{E71DCF18-4362-0B74-CE19-C7D2338704D0}"/>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Introduction </a:t>
            </a:r>
            <a:r>
              <a:rPr kumimoji="0" lang="en-CA" sz="1600" b="1" i="0" u="none" strike="noStrike" kern="1200" cap="none" spc="0" normalizeH="0" baseline="0" dirty="0">
                <a:ln>
                  <a:noFill/>
                </a:ln>
                <a:solidFill>
                  <a:srgbClr val="000000"/>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000000"/>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000000"/>
                </a:solidFill>
                <a:effectLst/>
                <a:uLnTx/>
                <a:uFillTx/>
                <a:latin typeface="Calibri" pitchFamily="34" charset="0"/>
                <a:ea typeface="+mj-ea"/>
                <a:cs typeface="+mj-cs"/>
              </a:rPr>
              <a:t>  | </a:t>
            </a:r>
            <a:r>
              <a:rPr kumimoji="0" lang="en-CA" sz="1600" b="1" i="0" u="none" strike="noStrike" kern="1200" cap="none" spc="0" normalizeH="0" dirty="0">
                <a:ln>
                  <a:noFill/>
                </a:ln>
                <a:solidFill>
                  <a:srgbClr val="CB1D3A"/>
                </a:solidFill>
                <a:effectLst/>
                <a:uLnTx/>
                <a:uFillTx/>
                <a:latin typeface="Calibri" pitchFamily="34" charset="0"/>
                <a:ea typeface="+mj-ea"/>
                <a:cs typeface="+mj-cs"/>
              </a:rPr>
              <a:t>Experiment 1 </a:t>
            </a:r>
            <a:r>
              <a:rPr kumimoji="0" lang="en-CA" sz="1600" i="0" u="none" strike="noStrike" kern="1200" cap="none" spc="0" normalizeH="0" dirty="0">
                <a:ln>
                  <a:noFill/>
                </a:ln>
                <a:solidFill>
                  <a:srgbClr val="BFBFBF"/>
                </a:solidFill>
                <a:effectLst/>
                <a:uLnTx/>
                <a:uFillTx/>
                <a:latin typeface="Calibri" pitchFamily="34" charset="0"/>
                <a:ea typeface="+mj-ea"/>
                <a:cs typeface="+mj-cs"/>
              </a:rPr>
              <a:t>|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spTree>
    <p:extLst>
      <p:ext uri="{BB962C8B-B14F-4D97-AF65-F5344CB8AC3E}">
        <p14:creationId xmlns:p14="http://schemas.microsoft.com/office/powerpoint/2010/main" val="203317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8C359-08E0-956F-FC1D-B61013DF27AF}"/>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80EBF933-DF5C-3404-095D-C69C4EBE4832}"/>
              </a:ext>
            </a:extLst>
          </p:cNvPr>
          <p:cNvGrpSpPr/>
          <p:nvPr/>
        </p:nvGrpSpPr>
        <p:grpSpPr>
          <a:xfrm>
            <a:off x="929554" y="2134325"/>
            <a:ext cx="2683564" cy="1341782"/>
            <a:chOff x="397566" y="2295939"/>
            <a:chExt cx="3578086" cy="1789043"/>
          </a:xfrm>
          <a:solidFill>
            <a:srgbClr val="F8BB01">
              <a:alpha val="30000"/>
            </a:srgbClr>
          </a:solidFill>
        </p:grpSpPr>
        <p:sp>
          <p:nvSpPr>
            <p:cNvPr id="23" name="Freeform: Shape 22">
              <a:extLst>
                <a:ext uri="{FF2B5EF4-FFF2-40B4-BE49-F238E27FC236}">
                  <a16:creationId xmlns:a16="http://schemas.microsoft.com/office/drawing/2014/main" id="{7D7157EE-AAC7-BC79-3B23-A258AB9C1057}"/>
                </a:ext>
              </a:extLst>
            </p:cNvPr>
            <p:cNvSpPr/>
            <p:nvPr/>
          </p:nvSpPr>
          <p:spPr>
            <a:xfrm>
              <a:off x="397566" y="2295939"/>
              <a:ext cx="3578086" cy="1789043"/>
            </a:xfrm>
            <a:custGeom>
              <a:avLst/>
              <a:gdLst>
                <a:gd name="connsiteX0" fmla="*/ 1789043 w 3578086"/>
                <a:gd name="connsiteY0" fmla="*/ 0 h 1789043"/>
                <a:gd name="connsiteX1" fmla="*/ 3578086 w 3578086"/>
                <a:gd name="connsiteY1" fmla="*/ 1789043 h 1789043"/>
                <a:gd name="connsiteX2" fmla="*/ 0 w 3578086"/>
                <a:gd name="connsiteY2" fmla="*/ 1789043 h 1789043"/>
                <a:gd name="connsiteX3" fmla="*/ 1789043 w 3578086"/>
                <a:gd name="connsiteY3" fmla="*/ 0 h 1789043"/>
              </a:gdLst>
              <a:ahLst/>
              <a:cxnLst>
                <a:cxn ang="0">
                  <a:pos x="connsiteX0" y="connsiteY0"/>
                </a:cxn>
                <a:cxn ang="0">
                  <a:pos x="connsiteX1" y="connsiteY1"/>
                </a:cxn>
                <a:cxn ang="0">
                  <a:pos x="connsiteX2" y="connsiteY2"/>
                </a:cxn>
                <a:cxn ang="0">
                  <a:pos x="connsiteX3" y="connsiteY3"/>
                </a:cxn>
              </a:cxnLst>
              <a:rect l="l" t="t" r="r" b="b"/>
              <a:pathLst>
                <a:path w="3578086" h="1789043">
                  <a:moveTo>
                    <a:pt x="1789043" y="0"/>
                  </a:moveTo>
                  <a:cubicBezTo>
                    <a:pt x="2777104" y="0"/>
                    <a:pt x="3578086" y="800982"/>
                    <a:pt x="3578086" y="1789043"/>
                  </a:cubicBezTo>
                  <a:lnTo>
                    <a:pt x="0" y="1789043"/>
                  </a:lnTo>
                  <a:cubicBezTo>
                    <a:pt x="0" y="800982"/>
                    <a:pt x="800982" y="0"/>
                    <a:pt x="17890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71BA509-6B52-0A81-7DBB-86183B033F18}"/>
                </a:ext>
              </a:extLst>
            </p:cNvPr>
            <p:cNvSpPr txBox="1"/>
            <p:nvPr/>
          </p:nvSpPr>
          <p:spPr>
            <a:xfrm>
              <a:off x="1391480" y="2590295"/>
              <a:ext cx="1590260" cy="1354217"/>
            </a:xfrm>
            <a:prstGeom prst="rect">
              <a:avLst/>
            </a:prstGeom>
            <a:noFill/>
          </p:spPr>
          <p:txBody>
            <a:bodyPr wrap="square" rtlCol="0">
              <a:spAutoFit/>
            </a:bodyPr>
            <a:lstStyle/>
            <a:p>
              <a:pPr algn="ctr"/>
              <a:r>
                <a:rPr lang="en-US" sz="6000" b="1" dirty="0">
                  <a:solidFill>
                    <a:schemeClr val="bg1"/>
                  </a:solidFill>
                  <a:latin typeface="Tahoma" panose="020B0604030504040204" pitchFamily="34" charset="0"/>
                  <a:ea typeface="Tahoma" panose="020B0604030504040204" pitchFamily="34" charset="0"/>
                  <a:cs typeface="Tahoma" panose="020B0604030504040204" pitchFamily="34" charset="0"/>
                </a:rPr>
                <a:t>01</a:t>
              </a:r>
            </a:p>
          </p:txBody>
        </p:sp>
      </p:grpSp>
      <p:sp>
        <p:nvSpPr>
          <p:cNvPr id="35" name="TextBox 34">
            <a:extLst>
              <a:ext uri="{FF2B5EF4-FFF2-40B4-BE49-F238E27FC236}">
                <a16:creationId xmlns:a16="http://schemas.microsoft.com/office/drawing/2014/main" id="{F0E10754-27CB-B7B7-00DB-C32441DE7C46}"/>
              </a:ext>
            </a:extLst>
          </p:cNvPr>
          <p:cNvSpPr txBox="1"/>
          <p:nvPr/>
        </p:nvSpPr>
        <p:spPr>
          <a:xfrm>
            <a:off x="929554" y="3642682"/>
            <a:ext cx="2683564" cy="2308324"/>
          </a:xfrm>
          <a:prstGeom prst="rect">
            <a:avLst/>
          </a:prstGeom>
          <a:noFill/>
        </p:spPr>
        <p:txBody>
          <a:bodyPr wrap="square" rtlCol="0">
            <a:spAutoFit/>
          </a:bodyPr>
          <a:lstStyle/>
          <a:p>
            <a:pPr algn="ctr"/>
            <a:r>
              <a:rPr lang="en-CA" dirty="0">
                <a:solidFill>
                  <a:srgbClr val="000000"/>
                </a:solidFill>
              </a:rPr>
              <a:t>To assess the benchmark system’s capacity to induce controlled and moderate levels or VR sickness and test static FOV reduction to alleviate VR sickness at small and large scales</a:t>
            </a:r>
          </a:p>
        </p:txBody>
      </p:sp>
      <p:grpSp>
        <p:nvGrpSpPr>
          <p:cNvPr id="36" name="Group 35">
            <a:extLst>
              <a:ext uri="{FF2B5EF4-FFF2-40B4-BE49-F238E27FC236}">
                <a16:creationId xmlns:a16="http://schemas.microsoft.com/office/drawing/2014/main" id="{F42355F7-3EA7-C00C-8C2F-EF7D47898061}"/>
              </a:ext>
            </a:extLst>
          </p:cNvPr>
          <p:cNvGrpSpPr/>
          <p:nvPr/>
        </p:nvGrpSpPr>
        <p:grpSpPr>
          <a:xfrm>
            <a:off x="932039" y="2128476"/>
            <a:ext cx="2683564" cy="1341782"/>
            <a:chOff x="397566" y="2295939"/>
            <a:chExt cx="3578086" cy="1789043"/>
          </a:xfrm>
          <a:solidFill>
            <a:srgbClr val="F8BB01"/>
          </a:solidFill>
        </p:grpSpPr>
        <p:sp>
          <p:nvSpPr>
            <p:cNvPr id="37" name="Freeform: Shape 36">
              <a:extLst>
                <a:ext uri="{FF2B5EF4-FFF2-40B4-BE49-F238E27FC236}">
                  <a16:creationId xmlns:a16="http://schemas.microsoft.com/office/drawing/2014/main" id="{4A866E11-E6EF-E0B1-D213-E34DB520225A}"/>
                </a:ext>
              </a:extLst>
            </p:cNvPr>
            <p:cNvSpPr/>
            <p:nvPr/>
          </p:nvSpPr>
          <p:spPr>
            <a:xfrm>
              <a:off x="397566" y="2295939"/>
              <a:ext cx="3578086" cy="1789043"/>
            </a:xfrm>
            <a:custGeom>
              <a:avLst/>
              <a:gdLst>
                <a:gd name="connsiteX0" fmla="*/ 1789043 w 3578086"/>
                <a:gd name="connsiteY0" fmla="*/ 0 h 1789043"/>
                <a:gd name="connsiteX1" fmla="*/ 3578086 w 3578086"/>
                <a:gd name="connsiteY1" fmla="*/ 1789043 h 1789043"/>
                <a:gd name="connsiteX2" fmla="*/ 0 w 3578086"/>
                <a:gd name="connsiteY2" fmla="*/ 1789043 h 1789043"/>
                <a:gd name="connsiteX3" fmla="*/ 1789043 w 3578086"/>
                <a:gd name="connsiteY3" fmla="*/ 0 h 1789043"/>
              </a:gdLst>
              <a:ahLst/>
              <a:cxnLst>
                <a:cxn ang="0">
                  <a:pos x="connsiteX0" y="connsiteY0"/>
                </a:cxn>
                <a:cxn ang="0">
                  <a:pos x="connsiteX1" y="connsiteY1"/>
                </a:cxn>
                <a:cxn ang="0">
                  <a:pos x="connsiteX2" y="connsiteY2"/>
                </a:cxn>
                <a:cxn ang="0">
                  <a:pos x="connsiteX3" y="connsiteY3"/>
                </a:cxn>
              </a:cxnLst>
              <a:rect l="l" t="t" r="r" b="b"/>
              <a:pathLst>
                <a:path w="3578086" h="1789043">
                  <a:moveTo>
                    <a:pt x="1789043" y="0"/>
                  </a:moveTo>
                  <a:cubicBezTo>
                    <a:pt x="2777104" y="0"/>
                    <a:pt x="3578086" y="800982"/>
                    <a:pt x="3578086" y="1789043"/>
                  </a:cubicBezTo>
                  <a:lnTo>
                    <a:pt x="0" y="1789043"/>
                  </a:lnTo>
                  <a:cubicBezTo>
                    <a:pt x="0" y="800982"/>
                    <a:pt x="800982" y="0"/>
                    <a:pt x="17890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D60D02F-F1DF-7D11-EEE4-46F751943E8F}"/>
                </a:ext>
              </a:extLst>
            </p:cNvPr>
            <p:cNvSpPr txBox="1"/>
            <p:nvPr/>
          </p:nvSpPr>
          <p:spPr>
            <a:xfrm>
              <a:off x="1391480" y="2590295"/>
              <a:ext cx="1590260" cy="1354217"/>
            </a:xfrm>
            <a:prstGeom prst="rect">
              <a:avLst/>
            </a:prstGeom>
            <a:grpFill/>
          </p:spPr>
          <p:txBody>
            <a:bodyPr wrap="square" rtlCol="0">
              <a:spAutoFit/>
            </a:bodyPr>
            <a:lstStyle/>
            <a:p>
              <a:pPr algn="ctr"/>
              <a:r>
                <a:rPr lang="en-US" sz="6000" b="1" dirty="0">
                  <a:solidFill>
                    <a:schemeClr val="bg1"/>
                  </a:solidFill>
                  <a:latin typeface="Tahoma" panose="020B0604030504040204" pitchFamily="34" charset="0"/>
                  <a:ea typeface="Tahoma" panose="020B0604030504040204" pitchFamily="34" charset="0"/>
                  <a:cs typeface="Tahoma" panose="020B0604030504040204" pitchFamily="34" charset="0"/>
                </a:rPr>
                <a:t>01</a:t>
              </a:r>
            </a:p>
          </p:txBody>
        </p:sp>
      </p:grpSp>
      <p:sp>
        <p:nvSpPr>
          <p:cNvPr id="39" name="TextBox 38">
            <a:extLst>
              <a:ext uri="{FF2B5EF4-FFF2-40B4-BE49-F238E27FC236}">
                <a16:creationId xmlns:a16="http://schemas.microsoft.com/office/drawing/2014/main" id="{A465D456-2595-6651-B4E9-67F9377BD628}"/>
              </a:ext>
            </a:extLst>
          </p:cNvPr>
          <p:cNvSpPr txBox="1"/>
          <p:nvPr/>
        </p:nvSpPr>
        <p:spPr>
          <a:xfrm>
            <a:off x="929554" y="1544068"/>
            <a:ext cx="2683564" cy="461665"/>
          </a:xfrm>
          <a:prstGeom prst="rect">
            <a:avLst/>
          </a:prstGeom>
          <a:noFill/>
        </p:spPr>
        <p:txBody>
          <a:bodyPr wrap="square" rtlCol="0">
            <a:spAutoFit/>
          </a:bodyPr>
          <a:lstStyle/>
          <a:p>
            <a:pPr algn="ctr"/>
            <a:r>
              <a:rPr lang="en-US" sz="2400" b="1" dirty="0">
                <a:solidFill>
                  <a:srgbClr val="F8BB01"/>
                </a:solidFill>
              </a:rPr>
              <a:t>Experiment 1</a:t>
            </a:r>
            <a:endParaRPr lang="en-US" sz="2400" dirty="0">
              <a:solidFill>
                <a:srgbClr val="F8BB01"/>
              </a:solidFill>
            </a:endParaRPr>
          </a:p>
        </p:txBody>
      </p:sp>
      <p:sp>
        <p:nvSpPr>
          <p:cNvPr id="43" name="Title 3">
            <a:extLst>
              <a:ext uri="{FF2B5EF4-FFF2-40B4-BE49-F238E27FC236}">
                <a16:creationId xmlns:a16="http://schemas.microsoft.com/office/drawing/2014/main" id="{BBE71ECC-082B-352B-80B3-E7F81E675C8D}"/>
              </a:ext>
            </a:extLst>
          </p:cNvPr>
          <p:cNvSpPr>
            <a:spLocks noGrp="1"/>
          </p:cNvSpPr>
          <p:nvPr>
            <p:ph type="title"/>
          </p:nvPr>
        </p:nvSpPr>
        <p:spPr>
          <a:xfrm>
            <a:off x="929554" y="260648"/>
            <a:ext cx="10465278" cy="575197"/>
          </a:xfrm>
        </p:spPr>
        <p:txBody>
          <a:bodyPr/>
          <a:lstStyle/>
          <a:p>
            <a:r>
              <a:rPr lang="en-CA" sz="2800" dirty="0">
                <a:cs typeface="Times New Roman" panose="02020603050405020304" pitchFamily="18" charset="0"/>
              </a:rPr>
              <a:t>Experiment 1				                       Research Questions			</a:t>
            </a:r>
          </a:p>
        </p:txBody>
      </p:sp>
      <p:sp>
        <p:nvSpPr>
          <p:cNvPr id="44" name="TextBox 43">
            <a:extLst>
              <a:ext uri="{FF2B5EF4-FFF2-40B4-BE49-F238E27FC236}">
                <a16:creationId xmlns:a16="http://schemas.microsoft.com/office/drawing/2014/main" id="{00483747-FFCF-E596-997C-7E0301F75B26}"/>
              </a:ext>
            </a:extLst>
          </p:cNvPr>
          <p:cNvSpPr txBox="1"/>
          <p:nvPr/>
        </p:nvSpPr>
        <p:spPr>
          <a:xfrm>
            <a:off x="4050268" y="1625968"/>
            <a:ext cx="7209693" cy="3477875"/>
          </a:xfrm>
          <a:prstGeom prst="rect">
            <a:avLst/>
          </a:prstGeom>
          <a:noFill/>
        </p:spPr>
        <p:txBody>
          <a:bodyPr wrap="square">
            <a:spAutoFit/>
          </a:bodyPr>
          <a:lstStyle/>
          <a:p>
            <a:pPr algn="just">
              <a:defRPr/>
            </a:pPr>
            <a:r>
              <a:rPr lang="en-CA" sz="2200" b="1" dirty="0">
                <a:solidFill>
                  <a:srgbClr val="F8BB01"/>
                </a:solidFill>
                <a:ea typeface="Arial" panose="020B0604020202020204" pitchFamily="34" charset="0"/>
                <a:cs typeface="Times New Roman" panose="02020603050405020304" pitchFamily="18" charset="0"/>
              </a:rPr>
              <a:t>RESEARCH QUESTIONS: </a:t>
            </a:r>
          </a:p>
          <a:p>
            <a:pPr algn="just">
              <a:defRPr/>
            </a:pPr>
            <a:r>
              <a:rPr lang="en-CA" sz="2200" dirty="0">
                <a:solidFill>
                  <a:srgbClr val="464646"/>
                </a:solidFill>
                <a:ea typeface="Arial" panose="020B0604020202020204" pitchFamily="34" charset="0"/>
                <a:cs typeface="Times New Roman" panose="02020603050405020304" pitchFamily="18" charset="0"/>
              </a:rPr>
              <a:t>2. How does </a:t>
            </a:r>
            <a:r>
              <a:rPr lang="en-CA" sz="2200" b="1" dirty="0">
                <a:solidFill>
                  <a:srgbClr val="CB1D3A"/>
                </a:solidFill>
                <a:ea typeface="Arial" panose="020B0604020202020204" pitchFamily="34" charset="0"/>
                <a:cs typeface="Times New Roman" panose="02020603050405020304" pitchFamily="18" charset="0"/>
              </a:rPr>
              <a:t>static FOV reduction </a:t>
            </a:r>
            <a:r>
              <a:rPr lang="en-CA" sz="2200" dirty="0">
                <a:solidFill>
                  <a:srgbClr val="464646"/>
                </a:solidFill>
                <a:ea typeface="Arial" panose="020B0604020202020204" pitchFamily="34" charset="0"/>
                <a:cs typeface="Times New Roman" panose="02020603050405020304" pitchFamily="18" charset="0"/>
              </a:rPr>
              <a:t>influence VR sickness and presence and does this effect vary with environmental size?</a:t>
            </a:r>
          </a:p>
          <a:p>
            <a:pPr marL="800100" lvl="1" indent="-342900" algn="just">
              <a:buFont typeface="Courier New" panose="02070309020205020404" pitchFamily="49" charset="0"/>
              <a:buChar char="o"/>
              <a:defRPr/>
            </a:pPr>
            <a:r>
              <a:rPr lang="en-CA" sz="2200" dirty="0">
                <a:solidFill>
                  <a:srgbClr val="464646"/>
                </a:solidFill>
                <a:ea typeface="Arial" panose="020B0604020202020204" pitchFamily="34" charset="0"/>
                <a:cs typeface="Times New Roman" panose="02020603050405020304" pitchFamily="18" charset="0"/>
              </a:rPr>
              <a:t>Does this technique actually alleviate VR sickness? Does it have an effect on presence?</a:t>
            </a:r>
          </a:p>
          <a:p>
            <a:pPr marL="800100" lvl="1" indent="-342900" algn="just">
              <a:buFont typeface="Courier New" panose="02070309020205020404" pitchFamily="49" charset="0"/>
              <a:buChar char="o"/>
              <a:defRPr/>
            </a:pPr>
            <a:endParaRPr lang="en-CA" sz="2200" dirty="0">
              <a:solidFill>
                <a:srgbClr val="F8BB01"/>
              </a:solidFill>
              <a:ea typeface="Arial" panose="020B0604020202020204" pitchFamily="34" charset="0"/>
              <a:cs typeface="Times New Roman" panose="02020603050405020304" pitchFamily="18" charset="0"/>
            </a:endParaRPr>
          </a:p>
          <a:p>
            <a:pPr algn="just">
              <a:defRPr/>
            </a:pPr>
            <a:r>
              <a:rPr lang="en-CA" sz="2200" b="1" dirty="0">
                <a:solidFill>
                  <a:srgbClr val="F8BB01"/>
                </a:solidFill>
                <a:ea typeface="Arial" panose="020B0604020202020204" pitchFamily="34" charset="0"/>
                <a:cs typeface="Times New Roman" panose="02020603050405020304" pitchFamily="18" charset="0"/>
              </a:rPr>
              <a:t>HYPOTHESIS: </a:t>
            </a:r>
            <a:r>
              <a:rPr lang="en-CA" sz="2200" dirty="0">
                <a:solidFill>
                  <a:srgbClr val="464646"/>
                </a:solidFill>
                <a:ea typeface="Arial" panose="020B0604020202020204" pitchFamily="34" charset="0"/>
                <a:cs typeface="Times New Roman" panose="02020603050405020304" pitchFamily="18" charset="0"/>
              </a:rPr>
              <a:t>Prior research would indicate the efficacy of this technique in alleviating VR sickness and enhancing participant comfort in VR environments (Lin et al., 2002; Seay et al., 2001)</a:t>
            </a:r>
            <a:endParaRPr lang="en-CA" sz="2200" b="1" dirty="0">
              <a:solidFill>
                <a:srgbClr val="464646"/>
              </a:solidFill>
              <a:ea typeface="Arial" panose="020B0604020202020204" pitchFamily="34" charset="0"/>
              <a:cs typeface="Times New Roman" panose="02020603050405020304" pitchFamily="18" charset="0"/>
            </a:endParaRPr>
          </a:p>
        </p:txBody>
      </p:sp>
      <p:sp>
        <p:nvSpPr>
          <p:cNvPr id="3" name="Title 3">
            <a:extLst>
              <a:ext uri="{FF2B5EF4-FFF2-40B4-BE49-F238E27FC236}">
                <a16:creationId xmlns:a16="http://schemas.microsoft.com/office/drawing/2014/main" id="{387EF165-C76E-B695-C37D-91F607E60B8A}"/>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Introduction </a:t>
            </a:r>
            <a:r>
              <a:rPr kumimoji="0" lang="en-CA" sz="1600" b="1" i="0" u="none" strike="noStrike" kern="1200" cap="none" spc="0" normalizeH="0" baseline="0" dirty="0">
                <a:ln>
                  <a:noFill/>
                </a:ln>
                <a:solidFill>
                  <a:srgbClr val="000000"/>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000000"/>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000000"/>
                </a:solidFill>
                <a:effectLst/>
                <a:uLnTx/>
                <a:uFillTx/>
                <a:latin typeface="Calibri" pitchFamily="34" charset="0"/>
                <a:ea typeface="+mj-ea"/>
                <a:cs typeface="+mj-cs"/>
              </a:rPr>
              <a:t>  | </a:t>
            </a:r>
            <a:r>
              <a:rPr kumimoji="0" lang="en-CA" sz="1600" b="1" i="0" u="none" strike="noStrike" kern="1200" cap="none" spc="0" normalizeH="0" dirty="0">
                <a:ln>
                  <a:noFill/>
                </a:ln>
                <a:solidFill>
                  <a:srgbClr val="CB1D3A"/>
                </a:solidFill>
                <a:effectLst/>
                <a:uLnTx/>
                <a:uFillTx/>
                <a:latin typeface="Calibri" pitchFamily="34" charset="0"/>
                <a:ea typeface="+mj-ea"/>
                <a:cs typeface="+mj-cs"/>
              </a:rPr>
              <a:t>Experiment 1 </a:t>
            </a:r>
            <a:r>
              <a:rPr kumimoji="0" lang="en-CA" sz="1600" i="0" u="none" strike="noStrike" kern="1200" cap="none" spc="0" normalizeH="0" dirty="0">
                <a:ln>
                  <a:noFill/>
                </a:ln>
                <a:solidFill>
                  <a:srgbClr val="BFBFBF"/>
                </a:solidFill>
                <a:effectLst/>
                <a:uLnTx/>
                <a:uFillTx/>
                <a:latin typeface="Calibri" pitchFamily="34" charset="0"/>
                <a:ea typeface="+mj-ea"/>
                <a:cs typeface="+mj-cs"/>
              </a:rPr>
              <a:t>|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spTree>
    <p:extLst>
      <p:ext uri="{BB962C8B-B14F-4D97-AF65-F5344CB8AC3E}">
        <p14:creationId xmlns:p14="http://schemas.microsoft.com/office/powerpoint/2010/main" val="270896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9E1FD-F774-1652-1089-3B71CBC4F608}"/>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59BF5B39-BD7B-05CF-20B9-A55847E8C655}"/>
              </a:ext>
            </a:extLst>
          </p:cNvPr>
          <p:cNvGrpSpPr/>
          <p:nvPr/>
        </p:nvGrpSpPr>
        <p:grpSpPr>
          <a:xfrm>
            <a:off x="929554" y="2134325"/>
            <a:ext cx="2683564" cy="1341782"/>
            <a:chOff x="397566" y="2295939"/>
            <a:chExt cx="3578086" cy="1789043"/>
          </a:xfrm>
          <a:solidFill>
            <a:srgbClr val="F8BB01">
              <a:alpha val="30000"/>
            </a:srgbClr>
          </a:solidFill>
        </p:grpSpPr>
        <p:sp>
          <p:nvSpPr>
            <p:cNvPr id="23" name="Freeform: Shape 22">
              <a:extLst>
                <a:ext uri="{FF2B5EF4-FFF2-40B4-BE49-F238E27FC236}">
                  <a16:creationId xmlns:a16="http://schemas.microsoft.com/office/drawing/2014/main" id="{C1585E20-2D86-78F7-B18E-B30EA7A031AF}"/>
                </a:ext>
              </a:extLst>
            </p:cNvPr>
            <p:cNvSpPr/>
            <p:nvPr/>
          </p:nvSpPr>
          <p:spPr>
            <a:xfrm>
              <a:off x="397566" y="2295939"/>
              <a:ext cx="3578086" cy="1789043"/>
            </a:xfrm>
            <a:custGeom>
              <a:avLst/>
              <a:gdLst>
                <a:gd name="connsiteX0" fmla="*/ 1789043 w 3578086"/>
                <a:gd name="connsiteY0" fmla="*/ 0 h 1789043"/>
                <a:gd name="connsiteX1" fmla="*/ 3578086 w 3578086"/>
                <a:gd name="connsiteY1" fmla="*/ 1789043 h 1789043"/>
                <a:gd name="connsiteX2" fmla="*/ 0 w 3578086"/>
                <a:gd name="connsiteY2" fmla="*/ 1789043 h 1789043"/>
                <a:gd name="connsiteX3" fmla="*/ 1789043 w 3578086"/>
                <a:gd name="connsiteY3" fmla="*/ 0 h 1789043"/>
              </a:gdLst>
              <a:ahLst/>
              <a:cxnLst>
                <a:cxn ang="0">
                  <a:pos x="connsiteX0" y="connsiteY0"/>
                </a:cxn>
                <a:cxn ang="0">
                  <a:pos x="connsiteX1" y="connsiteY1"/>
                </a:cxn>
                <a:cxn ang="0">
                  <a:pos x="connsiteX2" y="connsiteY2"/>
                </a:cxn>
                <a:cxn ang="0">
                  <a:pos x="connsiteX3" y="connsiteY3"/>
                </a:cxn>
              </a:cxnLst>
              <a:rect l="l" t="t" r="r" b="b"/>
              <a:pathLst>
                <a:path w="3578086" h="1789043">
                  <a:moveTo>
                    <a:pt x="1789043" y="0"/>
                  </a:moveTo>
                  <a:cubicBezTo>
                    <a:pt x="2777104" y="0"/>
                    <a:pt x="3578086" y="800982"/>
                    <a:pt x="3578086" y="1789043"/>
                  </a:cubicBezTo>
                  <a:lnTo>
                    <a:pt x="0" y="1789043"/>
                  </a:lnTo>
                  <a:cubicBezTo>
                    <a:pt x="0" y="800982"/>
                    <a:pt x="800982" y="0"/>
                    <a:pt x="17890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641E5C3-876D-D794-C64D-8B62CFD940E0}"/>
                </a:ext>
              </a:extLst>
            </p:cNvPr>
            <p:cNvSpPr txBox="1"/>
            <p:nvPr/>
          </p:nvSpPr>
          <p:spPr>
            <a:xfrm>
              <a:off x="1391480" y="2590295"/>
              <a:ext cx="1590260" cy="1354217"/>
            </a:xfrm>
            <a:prstGeom prst="rect">
              <a:avLst/>
            </a:prstGeom>
            <a:noFill/>
          </p:spPr>
          <p:txBody>
            <a:bodyPr wrap="square" rtlCol="0">
              <a:spAutoFit/>
            </a:bodyPr>
            <a:lstStyle/>
            <a:p>
              <a:pPr algn="ctr"/>
              <a:r>
                <a:rPr lang="en-US" sz="6000" b="1" dirty="0">
                  <a:solidFill>
                    <a:schemeClr val="bg1"/>
                  </a:solidFill>
                  <a:latin typeface="Tahoma" panose="020B0604030504040204" pitchFamily="34" charset="0"/>
                  <a:ea typeface="Tahoma" panose="020B0604030504040204" pitchFamily="34" charset="0"/>
                  <a:cs typeface="Tahoma" panose="020B0604030504040204" pitchFamily="34" charset="0"/>
                </a:rPr>
                <a:t>01</a:t>
              </a:r>
            </a:p>
          </p:txBody>
        </p:sp>
      </p:grpSp>
      <p:sp>
        <p:nvSpPr>
          <p:cNvPr id="35" name="TextBox 34">
            <a:extLst>
              <a:ext uri="{FF2B5EF4-FFF2-40B4-BE49-F238E27FC236}">
                <a16:creationId xmlns:a16="http://schemas.microsoft.com/office/drawing/2014/main" id="{F88E7CB2-5792-FEB8-781B-86D384CAE58E}"/>
              </a:ext>
            </a:extLst>
          </p:cNvPr>
          <p:cNvSpPr txBox="1"/>
          <p:nvPr/>
        </p:nvSpPr>
        <p:spPr>
          <a:xfrm>
            <a:off x="929554" y="3642682"/>
            <a:ext cx="2683564" cy="2308324"/>
          </a:xfrm>
          <a:prstGeom prst="rect">
            <a:avLst/>
          </a:prstGeom>
          <a:noFill/>
        </p:spPr>
        <p:txBody>
          <a:bodyPr wrap="square" rtlCol="0">
            <a:spAutoFit/>
          </a:bodyPr>
          <a:lstStyle/>
          <a:p>
            <a:pPr algn="ctr"/>
            <a:r>
              <a:rPr lang="en-CA" dirty="0">
                <a:solidFill>
                  <a:srgbClr val="000000"/>
                </a:solidFill>
              </a:rPr>
              <a:t>To assess the benchmark system’s capacity to induce controlled and moderate levels or VR sickness and test static FOV reduction to alleviate VR sickness at small and large scales</a:t>
            </a:r>
          </a:p>
        </p:txBody>
      </p:sp>
      <p:grpSp>
        <p:nvGrpSpPr>
          <p:cNvPr id="36" name="Group 35">
            <a:extLst>
              <a:ext uri="{FF2B5EF4-FFF2-40B4-BE49-F238E27FC236}">
                <a16:creationId xmlns:a16="http://schemas.microsoft.com/office/drawing/2014/main" id="{830F85E8-D8B5-E9BA-B73E-B4D19EBA74C8}"/>
              </a:ext>
            </a:extLst>
          </p:cNvPr>
          <p:cNvGrpSpPr/>
          <p:nvPr/>
        </p:nvGrpSpPr>
        <p:grpSpPr>
          <a:xfrm>
            <a:off x="932039" y="2128476"/>
            <a:ext cx="2683564" cy="1341782"/>
            <a:chOff x="397566" y="2295939"/>
            <a:chExt cx="3578086" cy="1789043"/>
          </a:xfrm>
          <a:solidFill>
            <a:srgbClr val="F8BB01"/>
          </a:solidFill>
        </p:grpSpPr>
        <p:sp>
          <p:nvSpPr>
            <p:cNvPr id="37" name="Freeform: Shape 36">
              <a:extLst>
                <a:ext uri="{FF2B5EF4-FFF2-40B4-BE49-F238E27FC236}">
                  <a16:creationId xmlns:a16="http://schemas.microsoft.com/office/drawing/2014/main" id="{355EE298-B694-D676-9C4D-1770CE560E13}"/>
                </a:ext>
              </a:extLst>
            </p:cNvPr>
            <p:cNvSpPr/>
            <p:nvPr/>
          </p:nvSpPr>
          <p:spPr>
            <a:xfrm>
              <a:off x="397566" y="2295939"/>
              <a:ext cx="3578086" cy="1789043"/>
            </a:xfrm>
            <a:custGeom>
              <a:avLst/>
              <a:gdLst>
                <a:gd name="connsiteX0" fmla="*/ 1789043 w 3578086"/>
                <a:gd name="connsiteY0" fmla="*/ 0 h 1789043"/>
                <a:gd name="connsiteX1" fmla="*/ 3578086 w 3578086"/>
                <a:gd name="connsiteY1" fmla="*/ 1789043 h 1789043"/>
                <a:gd name="connsiteX2" fmla="*/ 0 w 3578086"/>
                <a:gd name="connsiteY2" fmla="*/ 1789043 h 1789043"/>
                <a:gd name="connsiteX3" fmla="*/ 1789043 w 3578086"/>
                <a:gd name="connsiteY3" fmla="*/ 0 h 1789043"/>
              </a:gdLst>
              <a:ahLst/>
              <a:cxnLst>
                <a:cxn ang="0">
                  <a:pos x="connsiteX0" y="connsiteY0"/>
                </a:cxn>
                <a:cxn ang="0">
                  <a:pos x="connsiteX1" y="connsiteY1"/>
                </a:cxn>
                <a:cxn ang="0">
                  <a:pos x="connsiteX2" y="connsiteY2"/>
                </a:cxn>
                <a:cxn ang="0">
                  <a:pos x="connsiteX3" y="connsiteY3"/>
                </a:cxn>
              </a:cxnLst>
              <a:rect l="l" t="t" r="r" b="b"/>
              <a:pathLst>
                <a:path w="3578086" h="1789043">
                  <a:moveTo>
                    <a:pt x="1789043" y="0"/>
                  </a:moveTo>
                  <a:cubicBezTo>
                    <a:pt x="2777104" y="0"/>
                    <a:pt x="3578086" y="800982"/>
                    <a:pt x="3578086" y="1789043"/>
                  </a:cubicBezTo>
                  <a:lnTo>
                    <a:pt x="0" y="1789043"/>
                  </a:lnTo>
                  <a:cubicBezTo>
                    <a:pt x="0" y="800982"/>
                    <a:pt x="800982" y="0"/>
                    <a:pt x="17890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B4CD253-202B-50EE-38B1-5D7FA5038548}"/>
                </a:ext>
              </a:extLst>
            </p:cNvPr>
            <p:cNvSpPr txBox="1"/>
            <p:nvPr/>
          </p:nvSpPr>
          <p:spPr>
            <a:xfrm>
              <a:off x="1391480" y="2590295"/>
              <a:ext cx="1590260" cy="1354217"/>
            </a:xfrm>
            <a:prstGeom prst="rect">
              <a:avLst/>
            </a:prstGeom>
            <a:grpFill/>
          </p:spPr>
          <p:txBody>
            <a:bodyPr wrap="square" rtlCol="0">
              <a:spAutoFit/>
            </a:bodyPr>
            <a:lstStyle/>
            <a:p>
              <a:pPr algn="ctr"/>
              <a:r>
                <a:rPr lang="en-US" sz="6000" b="1" dirty="0">
                  <a:solidFill>
                    <a:schemeClr val="bg1"/>
                  </a:solidFill>
                  <a:latin typeface="Tahoma" panose="020B0604030504040204" pitchFamily="34" charset="0"/>
                  <a:ea typeface="Tahoma" panose="020B0604030504040204" pitchFamily="34" charset="0"/>
                  <a:cs typeface="Tahoma" panose="020B0604030504040204" pitchFamily="34" charset="0"/>
                </a:rPr>
                <a:t>01</a:t>
              </a:r>
            </a:p>
          </p:txBody>
        </p:sp>
      </p:grpSp>
      <p:sp>
        <p:nvSpPr>
          <p:cNvPr id="39" name="TextBox 38">
            <a:extLst>
              <a:ext uri="{FF2B5EF4-FFF2-40B4-BE49-F238E27FC236}">
                <a16:creationId xmlns:a16="http://schemas.microsoft.com/office/drawing/2014/main" id="{6453FBBB-CC98-0DCB-38D9-3C7A1953E683}"/>
              </a:ext>
            </a:extLst>
          </p:cNvPr>
          <p:cNvSpPr txBox="1"/>
          <p:nvPr/>
        </p:nvSpPr>
        <p:spPr>
          <a:xfrm>
            <a:off x="929554" y="1544068"/>
            <a:ext cx="2683564" cy="461665"/>
          </a:xfrm>
          <a:prstGeom prst="rect">
            <a:avLst/>
          </a:prstGeom>
          <a:noFill/>
        </p:spPr>
        <p:txBody>
          <a:bodyPr wrap="square" rtlCol="0">
            <a:spAutoFit/>
          </a:bodyPr>
          <a:lstStyle/>
          <a:p>
            <a:pPr algn="ctr"/>
            <a:r>
              <a:rPr lang="en-US" sz="2400" b="1" dirty="0">
                <a:solidFill>
                  <a:srgbClr val="F8BB01"/>
                </a:solidFill>
              </a:rPr>
              <a:t>Experiment 1</a:t>
            </a:r>
            <a:endParaRPr lang="en-US" sz="2400" dirty="0">
              <a:solidFill>
                <a:srgbClr val="F8BB01"/>
              </a:solidFill>
            </a:endParaRPr>
          </a:p>
        </p:txBody>
      </p:sp>
      <p:sp>
        <p:nvSpPr>
          <p:cNvPr id="43" name="Title 3">
            <a:extLst>
              <a:ext uri="{FF2B5EF4-FFF2-40B4-BE49-F238E27FC236}">
                <a16:creationId xmlns:a16="http://schemas.microsoft.com/office/drawing/2014/main" id="{6DBB3A8E-E3A8-184A-9CF5-F34916AD1B0E}"/>
              </a:ext>
            </a:extLst>
          </p:cNvPr>
          <p:cNvSpPr>
            <a:spLocks noGrp="1"/>
          </p:cNvSpPr>
          <p:nvPr>
            <p:ph type="title"/>
          </p:nvPr>
        </p:nvSpPr>
        <p:spPr>
          <a:xfrm>
            <a:off x="929554" y="260648"/>
            <a:ext cx="10465278" cy="575197"/>
          </a:xfrm>
        </p:spPr>
        <p:txBody>
          <a:bodyPr/>
          <a:lstStyle/>
          <a:p>
            <a:r>
              <a:rPr lang="en-CA" sz="2800" dirty="0">
                <a:cs typeface="Times New Roman" panose="02020603050405020304" pitchFamily="18" charset="0"/>
              </a:rPr>
              <a:t>Experiment 1				                       Research Questions			</a:t>
            </a:r>
          </a:p>
        </p:txBody>
      </p:sp>
      <p:sp>
        <p:nvSpPr>
          <p:cNvPr id="44" name="TextBox 43">
            <a:extLst>
              <a:ext uri="{FF2B5EF4-FFF2-40B4-BE49-F238E27FC236}">
                <a16:creationId xmlns:a16="http://schemas.microsoft.com/office/drawing/2014/main" id="{A4841A13-9D7A-85F0-3785-5C45875A79D0}"/>
              </a:ext>
            </a:extLst>
          </p:cNvPr>
          <p:cNvSpPr txBox="1"/>
          <p:nvPr/>
        </p:nvSpPr>
        <p:spPr>
          <a:xfrm>
            <a:off x="4050268" y="1625968"/>
            <a:ext cx="7209693" cy="3816429"/>
          </a:xfrm>
          <a:prstGeom prst="rect">
            <a:avLst/>
          </a:prstGeom>
          <a:noFill/>
        </p:spPr>
        <p:txBody>
          <a:bodyPr wrap="square">
            <a:spAutoFit/>
          </a:bodyPr>
          <a:lstStyle/>
          <a:p>
            <a:pPr algn="just">
              <a:defRPr/>
            </a:pPr>
            <a:r>
              <a:rPr lang="en-CA" sz="2200" b="1" dirty="0">
                <a:solidFill>
                  <a:srgbClr val="F8BB01"/>
                </a:solidFill>
                <a:ea typeface="Arial" panose="020B0604020202020204" pitchFamily="34" charset="0"/>
                <a:cs typeface="Times New Roman" panose="02020603050405020304" pitchFamily="18" charset="0"/>
              </a:rPr>
              <a:t>RESEARCH QUESTIONS: </a:t>
            </a:r>
          </a:p>
          <a:p>
            <a:pPr algn="just">
              <a:defRPr/>
            </a:pPr>
            <a:r>
              <a:rPr lang="en-CA" sz="2200" dirty="0">
                <a:solidFill>
                  <a:srgbClr val="464646"/>
                </a:solidFill>
                <a:ea typeface="Arial" panose="020B0604020202020204" pitchFamily="34" charset="0"/>
                <a:cs typeface="Times New Roman" panose="02020603050405020304" pitchFamily="18" charset="0"/>
              </a:rPr>
              <a:t>3. What is the </a:t>
            </a:r>
            <a:r>
              <a:rPr lang="en-CA" sz="2200" b="1" dirty="0">
                <a:solidFill>
                  <a:srgbClr val="CB1D3A"/>
                </a:solidFill>
                <a:ea typeface="Arial" panose="020B0604020202020204" pitchFamily="34" charset="0"/>
                <a:cs typeface="Times New Roman" panose="02020603050405020304" pitchFamily="18" charset="0"/>
              </a:rPr>
              <a:t>time course of VR sickness </a:t>
            </a:r>
            <a:r>
              <a:rPr lang="en-CA" sz="2200" dirty="0">
                <a:solidFill>
                  <a:srgbClr val="464646"/>
                </a:solidFill>
                <a:ea typeface="Arial" panose="020B0604020202020204" pitchFamily="34" charset="0"/>
                <a:cs typeface="Times New Roman" panose="02020603050405020304" pitchFamily="18" charset="0"/>
              </a:rPr>
              <a:t>within the benchmark system? How rapidly does VR sickness escalate to </a:t>
            </a:r>
            <a:r>
              <a:rPr lang="en-CA" sz="2200" b="1" dirty="0">
                <a:solidFill>
                  <a:srgbClr val="CB1D3A"/>
                </a:solidFill>
                <a:ea typeface="Arial" panose="020B0604020202020204" pitchFamily="34" charset="0"/>
                <a:cs typeface="Times New Roman" panose="02020603050405020304" pitchFamily="18" charset="0"/>
              </a:rPr>
              <a:t>peak intensity </a:t>
            </a:r>
            <a:r>
              <a:rPr lang="en-CA" sz="2200" dirty="0">
                <a:solidFill>
                  <a:srgbClr val="464646"/>
                </a:solidFill>
                <a:ea typeface="Arial" panose="020B0604020202020204" pitchFamily="34" charset="0"/>
                <a:cs typeface="Times New Roman" panose="02020603050405020304" pitchFamily="18" charset="0"/>
              </a:rPr>
              <a:t>and how long is the </a:t>
            </a:r>
            <a:r>
              <a:rPr lang="en-CA" sz="2200" b="1" dirty="0">
                <a:solidFill>
                  <a:srgbClr val="CB1D3A"/>
                </a:solidFill>
                <a:ea typeface="Arial" panose="020B0604020202020204" pitchFamily="34" charset="0"/>
                <a:cs typeface="Times New Roman" panose="02020603050405020304" pitchFamily="18" charset="0"/>
              </a:rPr>
              <a:t>recovery period </a:t>
            </a:r>
            <a:r>
              <a:rPr lang="en-CA" sz="2200" dirty="0">
                <a:solidFill>
                  <a:srgbClr val="464646"/>
                </a:solidFill>
                <a:ea typeface="Arial" panose="020B0604020202020204" pitchFamily="34" charset="0"/>
                <a:cs typeface="Times New Roman" panose="02020603050405020304" pitchFamily="18" charset="0"/>
              </a:rPr>
              <a:t>after movement cessation and how does this affect VR sickness in </a:t>
            </a:r>
            <a:r>
              <a:rPr lang="en-CA" sz="2200" b="1" dirty="0">
                <a:solidFill>
                  <a:srgbClr val="CB1D3A"/>
                </a:solidFill>
                <a:ea typeface="Arial" panose="020B0604020202020204" pitchFamily="34" charset="0"/>
                <a:cs typeface="Times New Roman" panose="02020603050405020304" pitchFamily="18" charset="0"/>
              </a:rPr>
              <a:t>subsequent trials (carry-over effects)?</a:t>
            </a:r>
          </a:p>
          <a:p>
            <a:pPr marL="800100" lvl="1" indent="-342900" algn="just">
              <a:buFont typeface="Courier New" panose="02070309020205020404" pitchFamily="49" charset="0"/>
              <a:buChar char="o"/>
              <a:defRPr/>
            </a:pPr>
            <a:r>
              <a:rPr lang="en-CA" sz="2200" dirty="0">
                <a:solidFill>
                  <a:srgbClr val="464646"/>
                </a:solidFill>
                <a:ea typeface="Arial" panose="020B0604020202020204" pitchFamily="34" charset="0"/>
                <a:cs typeface="Times New Roman" panose="02020603050405020304" pitchFamily="18" charset="0"/>
              </a:rPr>
              <a:t>Objective: ascertain the system’s capability to induce a moderate level of VR sickness quickly and confirm the short-term nature of VR sickness</a:t>
            </a:r>
          </a:p>
          <a:p>
            <a:pPr marL="800100" lvl="1" indent="-342900" algn="just">
              <a:buFont typeface="Courier New" panose="02070309020205020404" pitchFamily="49" charset="0"/>
              <a:buChar char="o"/>
              <a:defRPr/>
            </a:pPr>
            <a:endParaRPr lang="en-CA" sz="2200" dirty="0">
              <a:solidFill>
                <a:srgbClr val="F8BB01"/>
              </a:solidFill>
              <a:ea typeface="Arial" panose="020B0604020202020204" pitchFamily="34" charset="0"/>
              <a:cs typeface="Times New Roman" panose="02020603050405020304" pitchFamily="18" charset="0"/>
            </a:endParaRPr>
          </a:p>
          <a:p>
            <a:pPr algn="just">
              <a:defRPr/>
            </a:pPr>
            <a:r>
              <a:rPr lang="en-CA" sz="2200" b="1" dirty="0">
                <a:solidFill>
                  <a:srgbClr val="F8BB01"/>
                </a:solidFill>
                <a:ea typeface="Arial" panose="020B0604020202020204" pitchFamily="34" charset="0"/>
                <a:cs typeface="Times New Roman" panose="02020603050405020304" pitchFamily="18" charset="0"/>
              </a:rPr>
              <a:t>HYPOTHESIS: </a:t>
            </a:r>
            <a:r>
              <a:rPr lang="en-CA" sz="2200" dirty="0">
                <a:solidFill>
                  <a:srgbClr val="464646"/>
                </a:solidFill>
                <a:ea typeface="Arial" panose="020B0604020202020204" pitchFamily="34" charset="0"/>
                <a:cs typeface="Times New Roman" panose="02020603050405020304" pitchFamily="18" charset="0"/>
              </a:rPr>
              <a:t>VR sickness should be short-lived</a:t>
            </a:r>
            <a:endParaRPr lang="en-CA" sz="2200" b="1" dirty="0">
              <a:solidFill>
                <a:srgbClr val="464646"/>
              </a:solidFill>
              <a:ea typeface="Arial" panose="020B0604020202020204" pitchFamily="34" charset="0"/>
              <a:cs typeface="Times New Roman" panose="02020603050405020304" pitchFamily="18" charset="0"/>
            </a:endParaRPr>
          </a:p>
        </p:txBody>
      </p:sp>
      <p:sp>
        <p:nvSpPr>
          <p:cNvPr id="3" name="Title 3">
            <a:extLst>
              <a:ext uri="{FF2B5EF4-FFF2-40B4-BE49-F238E27FC236}">
                <a16:creationId xmlns:a16="http://schemas.microsoft.com/office/drawing/2014/main" id="{BF8027C8-384E-0AB2-D3C1-AE1A0F9C6357}"/>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Introduction </a:t>
            </a:r>
            <a:r>
              <a:rPr kumimoji="0" lang="en-CA" sz="1600" b="1" i="0" u="none" strike="noStrike" kern="1200" cap="none" spc="0" normalizeH="0" baseline="0" dirty="0">
                <a:ln>
                  <a:noFill/>
                </a:ln>
                <a:solidFill>
                  <a:srgbClr val="000000"/>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000000"/>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000000"/>
                </a:solidFill>
                <a:effectLst/>
                <a:uLnTx/>
                <a:uFillTx/>
                <a:latin typeface="Calibri" pitchFamily="34" charset="0"/>
                <a:ea typeface="+mj-ea"/>
                <a:cs typeface="+mj-cs"/>
              </a:rPr>
              <a:t>  | </a:t>
            </a:r>
            <a:r>
              <a:rPr kumimoji="0" lang="en-CA" sz="1600" b="1" i="0" u="none" strike="noStrike" kern="1200" cap="none" spc="0" normalizeH="0" dirty="0">
                <a:ln>
                  <a:noFill/>
                </a:ln>
                <a:solidFill>
                  <a:srgbClr val="CB1D3A"/>
                </a:solidFill>
                <a:effectLst/>
                <a:uLnTx/>
                <a:uFillTx/>
                <a:latin typeface="Calibri" pitchFamily="34" charset="0"/>
                <a:ea typeface="+mj-ea"/>
                <a:cs typeface="+mj-cs"/>
              </a:rPr>
              <a:t>Experiment 1 </a:t>
            </a:r>
            <a:r>
              <a:rPr kumimoji="0" lang="en-CA" sz="1600" i="0" u="none" strike="noStrike" kern="1200" cap="none" spc="0" normalizeH="0" dirty="0">
                <a:ln>
                  <a:noFill/>
                </a:ln>
                <a:solidFill>
                  <a:srgbClr val="BFBFBF"/>
                </a:solidFill>
                <a:effectLst/>
                <a:uLnTx/>
                <a:uFillTx/>
                <a:latin typeface="Calibri" pitchFamily="34" charset="0"/>
                <a:ea typeface="+mj-ea"/>
                <a:cs typeface="+mj-cs"/>
              </a:rPr>
              <a:t>|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spTree>
    <p:extLst>
      <p:ext uri="{BB962C8B-B14F-4D97-AF65-F5344CB8AC3E}">
        <p14:creationId xmlns:p14="http://schemas.microsoft.com/office/powerpoint/2010/main" val="75337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5F048025-5C11-46C9-9308-B8901CEE984B}"/>
              </a:ext>
            </a:extLst>
          </p:cNvPr>
          <p:cNvSpPr txBox="1"/>
          <p:nvPr/>
        </p:nvSpPr>
        <p:spPr>
          <a:xfrm>
            <a:off x="929554" y="2035843"/>
            <a:ext cx="10465278" cy="4493538"/>
          </a:xfrm>
          <a:prstGeom prst="rect">
            <a:avLst/>
          </a:prstGeom>
          <a:noFill/>
        </p:spPr>
        <p:txBody>
          <a:bodyPr wrap="square" rtlCol="0">
            <a:spAutoFit/>
          </a:bodyPr>
          <a:lstStyle/>
          <a:p>
            <a:r>
              <a:rPr lang="en-CA" sz="2200" b="1" dirty="0">
                <a:solidFill>
                  <a:srgbClr val="F8BB01"/>
                </a:solidFill>
              </a:rPr>
              <a:t>Experimental design:</a:t>
            </a:r>
          </a:p>
          <a:p>
            <a:pPr marL="800100" lvl="1" indent="-342900">
              <a:buFont typeface="Arial" panose="020B0604020202020204" pitchFamily="34" charset="0"/>
              <a:buChar char="•"/>
            </a:pPr>
            <a:r>
              <a:rPr lang="en-CA" sz="2200" dirty="0">
                <a:solidFill>
                  <a:srgbClr val="000000"/>
                </a:solidFill>
              </a:rPr>
              <a:t>9 participants excluded: technical issues (survey, 4, controller, 5), no VR sickness (needed to indicate at least a 5% increase in VR sickness in at least one condition, 1), excessive VR sickness (3)</a:t>
            </a:r>
            <a:endParaRPr lang="en-CA" sz="2200" b="1" dirty="0">
              <a:solidFill>
                <a:srgbClr val="F8BB01"/>
              </a:solidFill>
            </a:endParaRPr>
          </a:p>
          <a:p>
            <a:endParaRPr lang="en-CA" sz="2200" b="1" dirty="0">
              <a:solidFill>
                <a:srgbClr val="F8BB01"/>
              </a:solidFill>
            </a:endParaRPr>
          </a:p>
          <a:p>
            <a:r>
              <a:rPr lang="en-CA" sz="2200" b="1" dirty="0">
                <a:solidFill>
                  <a:srgbClr val="F8BB01"/>
                </a:solidFill>
              </a:rPr>
              <a:t>Experimental design:</a:t>
            </a:r>
          </a:p>
          <a:p>
            <a:pPr marL="800100" lvl="1" indent="-342900">
              <a:buFont typeface="Arial" panose="020B0604020202020204" pitchFamily="34" charset="0"/>
              <a:buChar char="•"/>
            </a:pPr>
            <a:r>
              <a:rPr lang="en-CA" sz="2200" dirty="0">
                <a:solidFill>
                  <a:srgbClr val="000000"/>
                </a:solidFill>
              </a:rPr>
              <a:t>Two-way within subjects design</a:t>
            </a:r>
          </a:p>
          <a:p>
            <a:pPr marL="800100" lvl="1" indent="-342900">
              <a:buFont typeface="Arial" panose="020B0604020202020204" pitchFamily="34" charset="0"/>
              <a:buChar char="•"/>
            </a:pPr>
            <a:r>
              <a:rPr lang="en-CA" sz="2200" dirty="0">
                <a:solidFill>
                  <a:srgbClr val="000000"/>
                </a:solidFill>
              </a:rPr>
              <a:t>Small and large environment: Impact of spatial scale on experience and mitigation technique effectiveness (FOV reduction)</a:t>
            </a:r>
          </a:p>
          <a:p>
            <a:pPr marL="800100" lvl="1" indent="-342900">
              <a:buFont typeface="Arial" panose="020B0604020202020204" pitchFamily="34" charset="0"/>
              <a:buChar char="•"/>
            </a:pPr>
            <a:r>
              <a:rPr lang="en-CA" sz="2200" dirty="0">
                <a:solidFill>
                  <a:srgbClr val="000000"/>
                </a:solidFill>
              </a:rPr>
              <a:t>Latin square design to control for order effects</a:t>
            </a:r>
          </a:p>
          <a:p>
            <a:pPr lvl="1"/>
            <a:endParaRPr lang="en-CA" sz="2200" dirty="0">
              <a:solidFill>
                <a:srgbClr val="000000"/>
              </a:solidFill>
            </a:endParaRPr>
          </a:p>
          <a:p>
            <a:r>
              <a:rPr lang="en-CA" sz="2200" b="1" dirty="0">
                <a:solidFill>
                  <a:srgbClr val="F8BB01"/>
                </a:solidFill>
              </a:rPr>
              <a:t>Stimuli:</a:t>
            </a:r>
          </a:p>
          <a:p>
            <a:pPr marL="800100" lvl="1" indent="-342900">
              <a:buFont typeface="Arial" panose="020B0604020202020204" pitchFamily="34" charset="0"/>
              <a:buChar char="•"/>
            </a:pPr>
            <a:r>
              <a:rPr lang="en-CA" sz="2200" dirty="0">
                <a:solidFill>
                  <a:srgbClr val="000000"/>
                </a:solidFill>
              </a:rPr>
              <a:t>FOV: 60 degrees (based on Duh et al. (2001) and pilot study results) </a:t>
            </a:r>
            <a:endParaRPr lang="en-CA" sz="2200" dirty="0">
              <a:solidFill>
                <a:srgbClr val="595959"/>
              </a:solidFill>
            </a:endParaRPr>
          </a:p>
        </p:txBody>
      </p:sp>
      <p:sp>
        <p:nvSpPr>
          <p:cNvPr id="12" name="Title 3">
            <a:extLst>
              <a:ext uri="{FF2B5EF4-FFF2-40B4-BE49-F238E27FC236}">
                <a16:creationId xmlns:a16="http://schemas.microsoft.com/office/drawing/2014/main" id="{2746B6AD-A3FB-A001-3A2B-1D5E2CE49BC1}"/>
              </a:ext>
            </a:extLst>
          </p:cNvPr>
          <p:cNvSpPr txBox="1">
            <a:spLocks/>
          </p:cNvSpPr>
          <p:nvPr/>
        </p:nvSpPr>
        <p:spPr>
          <a:xfrm>
            <a:off x="929554" y="260648"/>
            <a:ext cx="10465278" cy="575197"/>
          </a:xfrm>
          <a:prstGeom prst="rect">
            <a:avLst/>
          </a:prstGeom>
        </p:spPr>
        <p:txBody>
          <a:bodyPr lIns="0"/>
          <a:lstStyle>
            <a:lvl1pPr algn="l" defTabSz="944563" rtl="0" eaLnBrk="0" fontAlgn="base" hangingPunct="0">
              <a:spcBef>
                <a:spcPct val="0"/>
              </a:spcBef>
              <a:spcAft>
                <a:spcPct val="0"/>
              </a:spcAft>
              <a:defRPr sz="2177" kern="1200">
                <a:solidFill>
                  <a:srgbClr val="464646"/>
                </a:solidFill>
                <a:latin typeface="+mj-lt"/>
                <a:ea typeface="+mj-ea"/>
                <a:cs typeface="+mj-cs"/>
              </a:defRPr>
            </a:lvl1pPr>
            <a:lvl2pPr algn="ctr" defTabSz="944563" rtl="0" eaLnBrk="0" fontAlgn="base" hangingPunct="0">
              <a:spcBef>
                <a:spcPct val="0"/>
              </a:spcBef>
              <a:spcAft>
                <a:spcPct val="0"/>
              </a:spcAft>
              <a:defRPr sz="4500">
                <a:solidFill>
                  <a:schemeClr val="tx1"/>
                </a:solidFill>
                <a:latin typeface="Calibri" panose="020F0502020204030204" pitchFamily="34" charset="0"/>
              </a:defRPr>
            </a:lvl2pPr>
            <a:lvl3pPr algn="ctr" defTabSz="944563" rtl="0" eaLnBrk="0" fontAlgn="base" hangingPunct="0">
              <a:spcBef>
                <a:spcPct val="0"/>
              </a:spcBef>
              <a:spcAft>
                <a:spcPct val="0"/>
              </a:spcAft>
              <a:defRPr sz="4500">
                <a:solidFill>
                  <a:schemeClr val="tx1"/>
                </a:solidFill>
                <a:latin typeface="Calibri" panose="020F0502020204030204" pitchFamily="34" charset="0"/>
              </a:defRPr>
            </a:lvl3pPr>
            <a:lvl4pPr algn="ctr" defTabSz="944563" rtl="0" eaLnBrk="0" fontAlgn="base" hangingPunct="0">
              <a:spcBef>
                <a:spcPct val="0"/>
              </a:spcBef>
              <a:spcAft>
                <a:spcPct val="0"/>
              </a:spcAft>
              <a:defRPr sz="4500">
                <a:solidFill>
                  <a:schemeClr val="tx1"/>
                </a:solidFill>
                <a:latin typeface="Calibri" panose="020F0502020204030204" pitchFamily="34" charset="0"/>
              </a:defRPr>
            </a:lvl4pPr>
            <a:lvl5pPr algn="ctr" defTabSz="944563" rtl="0" eaLnBrk="0" fontAlgn="base" hangingPunct="0">
              <a:spcBef>
                <a:spcPct val="0"/>
              </a:spcBef>
              <a:spcAft>
                <a:spcPct val="0"/>
              </a:spcAft>
              <a:defRPr sz="4500">
                <a:solidFill>
                  <a:schemeClr val="tx1"/>
                </a:solidFill>
                <a:latin typeface="Calibri" panose="020F0502020204030204" pitchFamily="34" charset="0"/>
              </a:defRPr>
            </a:lvl5pPr>
            <a:lvl6pPr marL="457200" algn="ctr" defTabSz="944563" rtl="0" fontAlgn="base">
              <a:spcBef>
                <a:spcPct val="0"/>
              </a:spcBef>
              <a:spcAft>
                <a:spcPct val="0"/>
              </a:spcAft>
              <a:defRPr sz="4500">
                <a:solidFill>
                  <a:schemeClr val="tx1"/>
                </a:solidFill>
                <a:latin typeface="Calibri" panose="020F0502020204030204" pitchFamily="34" charset="0"/>
              </a:defRPr>
            </a:lvl6pPr>
            <a:lvl7pPr marL="914400" algn="ctr" defTabSz="944563" rtl="0" fontAlgn="base">
              <a:spcBef>
                <a:spcPct val="0"/>
              </a:spcBef>
              <a:spcAft>
                <a:spcPct val="0"/>
              </a:spcAft>
              <a:defRPr sz="4500">
                <a:solidFill>
                  <a:schemeClr val="tx1"/>
                </a:solidFill>
                <a:latin typeface="Calibri" panose="020F0502020204030204" pitchFamily="34" charset="0"/>
              </a:defRPr>
            </a:lvl7pPr>
            <a:lvl8pPr marL="1371600" algn="ctr" defTabSz="944563" rtl="0" fontAlgn="base">
              <a:spcBef>
                <a:spcPct val="0"/>
              </a:spcBef>
              <a:spcAft>
                <a:spcPct val="0"/>
              </a:spcAft>
              <a:defRPr sz="4500">
                <a:solidFill>
                  <a:schemeClr val="tx1"/>
                </a:solidFill>
                <a:latin typeface="Calibri" panose="020F0502020204030204" pitchFamily="34" charset="0"/>
              </a:defRPr>
            </a:lvl8pPr>
            <a:lvl9pPr marL="1828800" algn="ctr" defTabSz="944563" rtl="0" fontAlgn="base">
              <a:spcBef>
                <a:spcPct val="0"/>
              </a:spcBef>
              <a:spcAft>
                <a:spcPct val="0"/>
              </a:spcAft>
              <a:defRPr sz="4500">
                <a:solidFill>
                  <a:schemeClr val="tx1"/>
                </a:solidFill>
                <a:latin typeface="Calibri" panose="020F0502020204030204" pitchFamily="34" charset="0"/>
              </a:defRPr>
            </a:lvl9pPr>
          </a:lstStyle>
          <a:p>
            <a:r>
              <a:rPr lang="en-CA" sz="2800" dirty="0">
                <a:cs typeface="Times New Roman" panose="02020603050405020304" pitchFamily="18" charset="0"/>
              </a:rPr>
              <a:t>Method: Experiment 1		           	           Participants and Paradigm	</a:t>
            </a:r>
          </a:p>
        </p:txBody>
      </p:sp>
      <p:sp>
        <p:nvSpPr>
          <p:cNvPr id="7" name="Rectángulo 40">
            <a:extLst>
              <a:ext uri="{FF2B5EF4-FFF2-40B4-BE49-F238E27FC236}">
                <a16:creationId xmlns:a16="http://schemas.microsoft.com/office/drawing/2014/main" id="{7486790A-D008-7046-3719-2722D1DF1E28}"/>
              </a:ext>
            </a:extLst>
          </p:cNvPr>
          <p:cNvSpPr>
            <a:spLocks noChangeAspect="1"/>
          </p:cNvSpPr>
          <p:nvPr/>
        </p:nvSpPr>
        <p:spPr>
          <a:xfrm>
            <a:off x="2234878" y="1217336"/>
            <a:ext cx="409034" cy="659037"/>
          </a:xfrm>
          <a:prstGeom prst="rect">
            <a:avLst/>
          </a:prstGeom>
          <a:solidFill>
            <a:srgbClr val="0FA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ángulo 34">
            <a:extLst>
              <a:ext uri="{FF2B5EF4-FFF2-40B4-BE49-F238E27FC236}">
                <a16:creationId xmlns:a16="http://schemas.microsoft.com/office/drawing/2014/main" id="{9D8DA20A-18C1-43E8-1386-1DB861FB83A5}"/>
              </a:ext>
            </a:extLst>
          </p:cNvPr>
          <p:cNvSpPr>
            <a:spLocks noChangeAspect="1"/>
          </p:cNvSpPr>
          <p:nvPr/>
        </p:nvSpPr>
        <p:spPr>
          <a:xfrm>
            <a:off x="1463881" y="1212707"/>
            <a:ext cx="356851" cy="659037"/>
          </a:xfrm>
          <a:prstGeom prst="rect">
            <a:avLst/>
          </a:prstGeom>
          <a:solidFill>
            <a:srgbClr val="F1B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reeform: Shape 8">
            <a:extLst>
              <a:ext uri="{FF2B5EF4-FFF2-40B4-BE49-F238E27FC236}">
                <a16:creationId xmlns:a16="http://schemas.microsoft.com/office/drawing/2014/main" id="{23D402E1-D4B1-DF2D-6823-96E98FC069F8}"/>
              </a:ext>
            </a:extLst>
          </p:cNvPr>
          <p:cNvSpPr>
            <a:spLocks noChangeAspect="1"/>
          </p:cNvSpPr>
          <p:nvPr/>
        </p:nvSpPr>
        <p:spPr>
          <a:xfrm>
            <a:off x="1450998" y="1198369"/>
            <a:ext cx="1659302" cy="685800"/>
          </a:xfrm>
          <a:custGeom>
            <a:avLst/>
            <a:gdLst>
              <a:gd name="connsiteX0" fmla="*/ 5335154 w 9859617"/>
              <a:gd name="connsiteY0" fmla="*/ 1037795 h 4075043"/>
              <a:gd name="connsiteX1" fmla="*/ 5216951 w 9859617"/>
              <a:gd name="connsiteY1" fmla="*/ 1073902 h 4075043"/>
              <a:gd name="connsiteX2" fmla="*/ 5188134 w 9859617"/>
              <a:gd name="connsiteY2" fmla="*/ 1100086 h 4075043"/>
              <a:gd name="connsiteX3" fmla="*/ 5178023 w 9859617"/>
              <a:gd name="connsiteY3" fmla="*/ 1107359 h 4075043"/>
              <a:gd name="connsiteX4" fmla="*/ 5175329 w 9859617"/>
              <a:gd name="connsiteY4" fmla="*/ 1111721 h 4075043"/>
              <a:gd name="connsiteX5" fmla="*/ 5172018 w 9859617"/>
              <a:gd name="connsiteY5" fmla="*/ 1114730 h 4075043"/>
              <a:gd name="connsiteX6" fmla="*/ 5140355 w 9859617"/>
              <a:gd name="connsiteY6" fmla="*/ 1166917 h 4075043"/>
              <a:gd name="connsiteX7" fmla="*/ 5139024 w 9859617"/>
              <a:gd name="connsiteY7" fmla="*/ 1173512 h 4075043"/>
              <a:gd name="connsiteX8" fmla="*/ 4781027 w 9859617"/>
              <a:gd name="connsiteY8" fmla="*/ 2142250 h 4075043"/>
              <a:gd name="connsiteX9" fmla="*/ 4825058 w 9859617"/>
              <a:gd name="connsiteY9" fmla="*/ 2329151 h 4075043"/>
              <a:gd name="connsiteX10" fmla="*/ 4883747 w 9859617"/>
              <a:gd name="connsiteY10" fmla="*/ 2365391 h 4075043"/>
              <a:gd name="connsiteX11" fmla="*/ 4951898 w 9859617"/>
              <a:gd name="connsiteY11" fmla="*/ 2376023 h 4075043"/>
              <a:gd name="connsiteX12" fmla="*/ 5106887 w 9859617"/>
              <a:gd name="connsiteY12" fmla="*/ 2262671 h 4075043"/>
              <a:gd name="connsiteX13" fmla="*/ 5398605 w 9859617"/>
              <a:gd name="connsiteY13" fmla="*/ 1473284 h 4075043"/>
              <a:gd name="connsiteX14" fmla="*/ 5123741 w 9859617"/>
              <a:gd name="connsiteY14" fmla="*/ 2706405 h 4075043"/>
              <a:gd name="connsiteX15" fmla="*/ 5352959 w 9859617"/>
              <a:gd name="connsiteY15" fmla="*/ 2706405 h 4075043"/>
              <a:gd name="connsiteX16" fmla="*/ 5352959 w 9859617"/>
              <a:gd name="connsiteY16" fmla="*/ 3660780 h 4075043"/>
              <a:gd name="connsiteX17" fmla="*/ 5459046 w 9859617"/>
              <a:gd name="connsiteY17" fmla="*/ 3820830 h 4075043"/>
              <a:gd name="connsiteX18" fmla="*/ 5526657 w 9859617"/>
              <a:gd name="connsiteY18" fmla="*/ 3834480 h 4075043"/>
              <a:gd name="connsiteX19" fmla="*/ 5594270 w 9859617"/>
              <a:gd name="connsiteY19" fmla="*/ 3820830 h 4075043"/>
              <a:gd name="connsiteX20" fmla="*/ 5700357 w 9859617"/>
              <a:gd name="connsiteY20" fmla="*/ 3660780 h 4075043"/>
              <a:gd name="connsiteX21" fmla="*/ 5700359 w 9859617"/>
              <a:gd name="connsiteY21" fmla="*/ 2706405 h 4075043"/>
              <a:gd name="connsiteX22" fmla="*/ 5814950 w 9859617"/>
              <a:gd name="connsiteY22" fmla="*/ 2706405 h 4075043"/>
              <a:gd name="connsiteX23" fmla="*/ 5814950 w 9859617"/>
              <a:gd name="connsiteY23" fmla="*/ 3660780 h 4075043"/>
              <a:gd name="connsiteX24" fmla="*/ 5921037 w 9859617"/>
              <a:gd name="connsiteY24" fmla="*/ 3820830 h 4075043"/>
              <a:gd name="connsiteX25" fmla="*/ 5988650 w 9859617"/>
              <a:gd name="connsiteY25" fmla="*/ 3834480 h 4075043"/>
              <a:gd name="connsiteX26" fmla="*/ 6056261 w 9859617"/>
              <a:gd name="connsiteY26" fmla="*/ 3820830 h 4075043"/>
              <a:gd name="connsiteX27" fmla="*/ 6162348 w 9859617"/>
              <a:gd name="connsiteY27" fmla="*/ 3660780 h 4075043"/>
              <a:gd name="connsiteX28" fmla="*/ 6162350 w 9859617"/>
              <a:gd name="connsiteY28" fmla="*/ 2706405 h 4075043"/>
              <a:gd name="connsiteX29" fmla="*/ 6388818 w 9859617"/>
              <a:gd name="connsiteY29" fmla="*/ 2706405 h 4075043"/>
              <a:gd name="connsiteX30" fmla="*/ 6125027 w 9859617"/>
              <a:gd name="connsiteY30" fmla="*/ 1522960 h 4075043"/>
              <a:gd name="connsiteX31" fmla="*/ 6398267 w 9859617"/>
              <a:gd name="connsiteY31" fmla="*/ 2262349 h 4075043"/>
              <a:gd name="connsiteX32" fmla="*/ 6621408 w 9859617"/>
              <a:gd name="connsiteY32" fmla="*/ 2365069 h 4075043"/>
              <a:gd name="connsiteX33" fmla="*/ 6621408 w 9859617"/>
              <a:gd name="connsiteY33" fmla="*/ 2365067 h 4075043"/>
              <a:gd name="connsiteX34" fmla="*/ 6724128 w 9859617"/>
              <a:gd name="connsiteY34" fmla="*/ 2141926 h 4075043"/>
              <a:gd name="connsiteX35" fmla="*/ 6382313 w 9859617"/>
              <a:gd name="connsiteY35" fmla="*/ 1216976 h 4075043"/>
              <a:gd name="connsiteX36" fmla="*/ 6372206 w 9859617"/>
              <a:gd name="connsiteY36" fmla="*/ 1166917 h 4075043"/>
              <a:gd name="connsiteX37" fmla="*/ 6177407 w 9859617"/>
              <a:gd name="connsiteY37" fmla="*/ 1037795 h 4075043"/>
              <a:gd name="connsiteX38" fmla="*/ 778616 w 9859617"/>
              <a:gd name="connsiteY38" fmla="*/ 1037795 h 4075043"/>
              <a:gd name="connsiteX39" fmla="*/ 660413 w 9859617"/>
              <a:gd name="connsiteY39" fmla="*/ 1073902 h 4075043"/>
              <a:gd name="connsiteX40" fmla="*/ 631596 w 9859617"/>
              <a:gd name="connsiteY40" fmla="*/ 1100086 h 4075043"/>
              <a:gd name="connsiteX41" fmla="*/ 621485 w 9859617"/>
              <a:gd name="connsiteY41" fmla="*/ 1107359 h 4075043"/>
              <a:gd name="connsiteX42" fmla="*/ 618791 w 9859617"/>
              <a:gd name="connsiteY42" fmla="*/ 1111721 h 4075043"/>
              <a:gd name="connsiteX43" fmla="*/ 615480 w 9859617"/>
              <a:gd name="connsiteY43" fmla="*/ 1114730 h 4075043"/>
              <a:gd name="connsiteX44" fmla="*/ 583817 w 9859617"/>
              <a:gd name="connsiteY44" fmla="*/ 1166917 h 4075043"/>
              <a:gd name="connsiteX45" fmla="*/ 582485 w 9859617"/>
              <a:gd name="connsiteY45" fmla="*/ 1173512 h 4075043"/>
              <a:gd name="connsiteX46" fmla="*/ 224490 w 9859617"/>
              <a:gd name="connsiteY46" fmla="*/ 2142250 h 4075043"/>
              <a:gd name="connsiteX47" fmla="*/ 268521 w 9859617"/>
              <a:gd name="connsiteY47" fmla="*/ 2329151 h 4075043"/>
              <a:gd name="connsiteX48" fmla="*/ 327209 w 9859617"/>
              <a:gd name="connsiteY48" fmla="*/ 2365391 h 4075043"/>
              <a:gd name="connsiteX49" fmla="*/ 395360 w 9859617"/>
              <a:gd name="connsiteY49" fmla="*/ 2376023 h 4075043"/>
              <a:gd name="connsiteX50" fmla="*/ 550351 w 9859617"/>
              <a:gd name="connsiteY50" fmla="*/ 2262671 h 4075043"/>
              <a:gd name="connsiteX51" fmla="*/ 842069 w 9859617"/>
              <a:gd name="connsiteY51" fmla="*/ 1473281 h 4075043"/>
              <a:gd name="connsiteX52" fmla="*/ 567203 w 9859617"/>
              <a:gd name="connsiteY52" fmla="*/ 2706405 h 4075043"/>
              <a:gd name="connsiteX53" fmla="*/ 796421 w 9859617"/>
              <a:gd name="connsiteY53" fmla="*/ 2706405 h 4075043"/>
              <a:gd name="connsiteX54" fmla="*/ 796421 w 9859617"/>
              <a:gd name="connsiteY54" fmla="*/ 3660780 h 4075043"/>
              <a:gd name="connsiteX55" fmla="*/ 902508 w 9859617"/>
              <a:gd name="connsiteY55" fmla="*/ 3820830 h 4075043"/>
              <a:gd name="connsiteX56" fmla="*/ 970119 w 9859617"/>
              <a:gd name="connsiteY56" fmla="*/ 3834480 h 4075043"/>
              <a:gd name="connsiteX57" fmla="*/ 1037732 w 9859617"/>
              <a:gd name="connsiteY57" fmla="*/ 3820830 h 4075043"/>
              <a:gd name="connsiteX58" fmla="*/ 1143820 w 9859617"/>
              <a:gd name="connsiteY58" fmla="*/ 3660780 h 4075043"/>
              <a:gd name="connsiteX59" fmla="*/ 1143821 w 9859617"/>
              <a:gd name="connsiteY59" fmla="*/ 2706405 h 4075043"/>
              <a:gd name="connsiteX60" fmla="*/ 1258412 w 9859617"/>
              <a:gd name="connsiteY60" fmla="*/ 2706405 h 4075043"/>
              <a:gd name="connsiteX61" fmla="*/ 1258412 w 9859617"/>
              <a:gd name="connsiteY61" fmla="*/ 3660780 h 4075043"/>
              <a:gd name="connsiteX62" fmla="*/ 1364500 w 9859617"/>
              <a:gd name="connsiteY62" fmla="*/ 3820830 h 4075043"/>
              <a:gd name="connsiteX63" fmla="*/ 1432112 w 9859617"/>
              <a:gd name="connsiteY63" fmla="*/ 3834480 h 4075043"/>
              <a:gd name="connsiteX64" fmla="*/ 1499723 w 9859617"/>
              <a:gd name="connsiteY64" fmla="*/ 3820830 h 4075043"/>
              <a:gd name="connsiteX65" fmla="*/ 1605811 w 9859617"/>
              <a:gd name="connsiteY65" fmla="*/ 3660780 h 4075043"/>
              <a:gd name="connsiteX66" fmla="*/ 1605812 w 9859617"/>
              <a:gd name="connsiteY66" fmla="*/ 2706405 h 4075043"/>
              <a:gd name="connsiteX67" fmla="*/ 1832281 w 9859617"/>
              <a:gd name="connsiteY67" fmla="*/ 2706405 h 4075043"/>
              <a:gd name="connsiteX68" fmla="*/ 1568489 w 9859617"/>
              <a:gd name="connsiteY68" fmla="*/ 1522960 h 4075043"/>
              <a:gd name="connsiteX69" fmla="*/ 1841729 w 9859617"/>
              <a:gd name="connsiteY69" fmla="*/ 2262349 h 4075043"/>
              <a:gd name="connsiteX70" fmla="*/ 2064871 w 9859617"/>
              <a:gd name="connsiteY70" fmla="*/ 2365069 h 4075043"/>
              <a:gd name="connsiteX71" fmla="*/ 2064871 w 9859617"/>
              <a:gd name="connsiteY71" fmla="*/ 2365067 h 4075043"/>
              <a:gd name="connsiteX72" fmla="*/ 2167590 w 9859617"/>
              <a:gd name="connsiteY72" fmla="*/ 2141926 h 4075043"/>
              <a:gd name="connsiteX73" fmla="*/ 1825775 w 9859617"/>
              <a:gd name="connsiteY73" fmla="*/ 1216976 h 4075043"/>
              <a:gd name="connsiteX74" fmla="*/ 1815668 w 9859617"/>
              <a:gd name="connsiteY74" fmla="*/ 1166917 h 4075043"/>
              <a:gd name="connsiteX75" fmla="*/ 1620869 w 9859617"/>
              <a:gd name="connsiteY75" fmla="*/ 1037795 h 4075043"/>
              <a:gd name="connsiteX76" fmla="*/ 1217044 w 9859617"/>
              <a:gd name="connsiteY76" fmla="*/ 200806 h 4075043"/>
              <a:gd name="connsiteX77" fmla="*/ 827246 w 9859617"/>
              <a:gd name="connsiteY77" fmla="*/ 591263 h 4075043"/>
              <a:gd name="connsiteX78" fmla="*/ 1217044 w 9859617"/>
              <a:gd name="connsiteY78" fmla="*/ 981721 h 4075043"/>
              <a:gd name="connsiteX79" fmla="*/ 1606841 w 9859617"/>
              <a:gd name="connsiteY79" fmla="*/ 591263 h 4075043"/>
              <a:gd name="connsiteX80" fmla="*/ 1217044 w 9859617"/>
              <a:gd name="connsiteY80" fmla="*/ 200806 h 4075043"/>
              <a:gd name="connsiteX81" fmla="*/ 5773581 w 9859617"/>
              <a:gd name="connsiteY81" fmla="*/ 200806 h 4075043"/>
              <a:gd name="connsiteX82" fmla="*/ 5383784 w 9859617"/>
              <a:gd name="connsiteY82" fmla="*/ 591263 h 4075043"/>
              <a:gd name="connsiteX83" fmla="*/ 5773581 w 9859617"/>
              <a:gd name="connsiteY83" fmla="*/ 981721 h 4075043"/>
              <a:gd name="connsiteX84" fmla="*/ 6163379 w 9859617"/>
              <a:gd name="connsiteY84" fmla="*/ 591263 h 4075043"/>
              <a:gd name="connsiteX85" fmla="*/ 5773581 w 9859617"/>
              <a:gd name="connsiteY85" fmla="*/ 200806 h 4075043"/>
              <a:gd name="connsiteX86" fmla="*/ 0 w 9859617"/>
              <a:gd name="connsiteY86" fmla="*/ 0 h 4075043"/>
              <a:gd name="connsiteX87" fmla="*/ 9859617 w 9859617"/>
              <a:gd name="connsiteY87" fmla="*/ 0 h 4075043"/>
              <a:gd name="connsiteX88" fmla="*/ 9859617 w 9859617"/>
              <a:gd name="connsiteY88" fmla="*/ 4075043 h 4075043"/>
              <a:gd name="connsiteX89" fmla="*/ 0 w 9859617"/>
              <a:gd name="connsiteY89" fmla="*/ 4075043 h 407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859617" h="4075043">
                <a:moveTo>
                  <a:pt x="5335154" y="1037795"/>
                </a:moveTo>
                <a:cubicBezTo>
                  <a:pt x="5291369" y="1037795"/>
                  <a:pt x="5250693" y="1051106"/>
                  <a:pt x="5216951" y="1073902"/>
                </a:cubicBezTo>
                <a:lnTo>
                  <a:pt x="5188134" y="1100086"/>
                </a:lnTo>
                <a:lnTo>
                  <a:pt x="5178023" y="1107359"/>
                </a:lnTo>
                <a:lnTo>
                  <a:pt x="5175329" y="1111721"/>
                </a:lnTo>
                <a:lnTo>
                  <a:pt x="5172018" y="1114730"/>
                </a:lnTo>
                <a:cubicBezTo>
                  <a:pt x="5159093" y="1130392"/>
                  <a:pt x="5148378" y="1147946"/>
                  <a:pt x="5140355" y="1166917"/>
                </a:cubicBezTo>
                <a:lnTo>
                  <a:pt x="5139024" y="1173512"/>
                </a:lnTo>
                <a:lnTo>
                  <a:pt x="4781027" y="2142250"/>
                </a:lnTo>
                <a:cubicBezTo>
                  <a:pt x="4756088" y="2209738"/>
                  <a:pt x="4775721" y="2282806"/>
                  <a:pt x="4825058" y="2329151"/>
                </a:cubicBezTo>
                <a:lnTo>
                  <a:pt x="4883747" y="2365391"/>
                </a:lnTo>
                <a:lnTo>
                  <a:pt x="4951898" y="2376023"/>
                </a:lnTo>
                <a:cubicBezTo>
                  <a:pt x="5019516" y="2372900"/>
                  <a:pt x="5081948" y="2330159"/>
                  <a:pt x="5106887" y="2262671"/>
                </a:cubicBezTo>
                <a:lnTo>
                  <a:pt x="5398605" y="1473284"/>
                </a:lnTo>
                <a:lnTo>
                  <a:pt x="5123741" y="2706405"/>
                </a:lnTo>
                <a:lnTo>
                  <a:pt x="5352959" y="2706405"/>
                </a:lnTo>
                <a:lnTo>
                  <a:pt x="5352959" y="3660780"/>
                </a:lnTo>
                <a:cubicBezTo>
                  <a:pt x="5352959" y="3732729"/>
                  <a:pt x="5396703" y="3794460"/>
                  <a:pt x="5459046" y="3820830"/>
                </a:cubicBezTo>
                <a:lnTo>
                  <a:pt x="5526657" y="3834480"/>
                </a:lnTo>
                <a:lnTo>
                  <a:pt x="5594270" y="3820830"/>
                </a:lnTo>
                <a:cubicBezTo>
                  <a:pt x="5656613" y="3794460"/>
                  <a:pt x="5700357" y="3732729"/>
                  <a:pt x="5700357" y="3660780"/>
                </a:cubicBezTo>
                <a:lnTo>
                  <a:pt x="5700359" y="2706405"/>
                </a:lnTo>
                <a:lnTo>
                  <a:pt x="5814950" y="2706405"/>
                </a:lnTo>
                <a:lnTo>
                  <a:pt x="5814950" y="3660780"/>
                </a:lnTo>
                <a:cubicBezTo>
                  <a:pt x="5814950" y="3732729"/>
                  <a:pt x="5858694" y="3794460"/>
                  <a:pt x="5921037" y="3820830"/>
                </a:cubicBezTo>
                <a:lnTo>
                  <a:pt x="5988650" y="3834480"/>
                </a:lnTo>
                <a:lnTo>
                  <a:pt x="6056261" y="3820830"/>
                </a:lnTo>
                <a:cubicBezTo>
                  <a:pt x="6118604" y="3794460"/>
                  <a:pt x="6162348" y="3732729"/>
                  <a:pt x="6162348" y="3660780"/>
                </a:cubicBezTo>
                <a:lnTo>
                  <a:pt x="6162350" y="2706405"/>
                </a:lnTo>
                <a:lnTo>
                  <a:pt x="6388818" y="2706405"/>
                </a:lnTo>
                <a:lnTo>
                  <a:pt x="6125027" y="1522960"/>
                </a:lnTo>
                <a:lnTo>
                  <a:pt x="6398267" y="2262349"/>
                </a:lnTo>
                <a:cubicBezTo>
                  <a:pt x="6431520" y="2352332"/>
                  <a:pt x="6531423" y="2398322"/>
                  <a:pt x="6621408" y="2365069"/>
                </a:cubicBezTo>
                <a:lnTo>
                  <a:pt x="6621408" y="2365067"/>
                </a:lnTo>
                <a:cubicBezTo>
                  <a:pt x="6711392" y="2331814"/>
                  <a:pt x="6757382" y="2231911"/>
                  <a:pt x="6724128" y="2141926"/>
                </a:cubicBezTo>
                <a:lnTo>
                  <a:pt x="6382313" y="1216976"/>
                </a:lnTo>
                <a:lnTo>
                  <a:pt x="6372206" y="1166917"/>
                </a:lnTo>
                <a:cubicBezTo>
                  <a:pt x="6340112" y="1091038"/>
                  <a:pt x="6264977" y="1037795"/>
                  <a:pt x="6177407" y="1037795"/>
                </a:cubicBezTo>
                <a:close/>
                <a:moveTo>
                  <a:pt x="778616" y="1037795"/>
                </a:moveTo>
                <a:cubicBezTo>
                  <a:pt x="734831" y="1037795"/>
                  <a:pt x="694155" y="1051106"/>
                  <a:pt x="660413" y="1073902"/>
                </a:cubicBezTo>
                <a:lnTo>
                  <a:pt x="631596" y="1100086"/>
                </a:lnTo>
                <a:lnTo>
                  <a:pt x="621485" y="1107359"/>
                </a:lnTo>
                <a:lnTo>
                  <a:pt x="618791" y="1111721"/>
                </a:lnTo>
                <a:lnTo>
                  <a:pt x="615480" y="1114730"/>
                </a:lnTo>
                <a:cubicBezTo>
                  <a:pt x="602555" y="1130392"/>
                  <a:pt x="591841" y="1147946"/>
                  <a:pt x="583817" y="1166917"/>
                </a:cubicBezTo>
                <a:lnTo>
                  <a:pt x="582485" y="1173512"/>
                </a:lnTo>
                <a:lnTo>
                  <a:pt x="224490" y="2142250"/>
                </a:lnTo>
                <a:cubicBezTo>
                  <a:pt x="199550" y="2209738"/>
                  <a:pt x="219183" y="2282806"/>
                  <a:pt x="268521" y="2329151"/>
                </a:cubicBezTo>
                <a:lnTo>
                  <a:pt x="327209" y="2365391"/>
                </a:lnTo>
                <a:lnTo>
                  <a:pt x="395360" y="2376023"/>
                </a:lnTo>
                <a:cubicBezTo>
                  <a:pt x="462978" y="2372900"/>
                  <a:pt x="525410" y="2330159"/>
                  <a:pt x="550351" y="2262671"/>
                </a:cubicBezTo>
                <a:lnTo>
                  <a:pt x="842069" y="1473281"/>
                </a:lnTo>
                <a:lnTo>
                  <a:pt x="567203" y="2706405"/>
                </a:lnTo>
                <a:lnTo>
                  <a:pt x="796421" y="2706405"/>
                </a:lnTo>
                <a:lnTo>
                  <a:pt x="796421" y="3660780"/>
                </a:lnTo>
                <a:cubicBezTo>
                  <a:pt x="796421" y="3732729"/>
                  <a:pt x="840165" y="3794460"/>
                  <a:pt x="902508" y="3820830"/>
                </a:cubicBezTo>
                <a:lnTo>
                  <a:pt x="970119" y="3834480"/>
                </a:lnTo>
                <a:lnTo>
                  <a:pt x="1037732" y="3820830"/>
                </a:lnTo>
                <a:cubicBezTo>
                  <a:pt x="1100075" y="3794460"/>
                  <a:pt x="1143820" y="3732729"/>
                  <a:pt x="1143820" y="3660780"/>
                </a:cubicBezTo>
                <a:lnTo>
                  <a:pt x="1143821" y="2706405"/>
                </a:lnTo>
                <a:lnTo>
                  <a:pt x="1258412" y="2706405"/>
                </a:lnTo>
                <a:lnTo>
                  <a:pt x="1258412" y="3660780"/>
                </a:lnTo>
                <a:cubicBezTo>
                  <a:pt x="1258412" y="3732729"/>
                  <a:pt x="1302157" y="3794460"/>
                  <a:pt x="1364500" y="3820830"/>
                </a:cubicBezTo>
                <a:lnTo>
                  <a:pt x="1432112" y="3834480"/>
                </a:lnTo>
                <a:lnTo>
                  <a:pt x="1499723" y="3820830"/>
                </a:lnTo>
                <a:cubicBezTo>
                  <a:pt x="1562066" y="3794460"/>
                  <a:pt x="1605811" y="3732729"/>
                  <a:pt x="1605811" y="3660780"/>
                </a:cubicBezTo>
                <a:lnTo>
                  <a:pt x="1605812" y="2706405"/>
                </a:lnTo>
                <a:lnTo>
                  <a:pt x="1832281" y="2706405"/>
                </a:lnTo>
                <a:lnTo>
                  <a:pt x="1568489" y="1522960"/>
                </a:lnTo>
                <a:lnTo>
                  <a:pt x="1841729" y="2262349"/>
                </a:lnTo>
                <a:cubicBezTo>
                  <a:pt x="1874982" y="2352332"/>
                  <a:pt x="1974886" y="2398322"/>
                  <a:pt x="2064871" y="2365069"/>
                </a:cubicBezTo>
                <a:lnTo>
                  <a:pt x="2064871" y="2365067"/>
                </a:lnTo>
                <a:cubicBezTo>
                  <a:pt x="2154854" y="2331814"/>
                  <a:pt x="2200844" y="2231911"/>
                  <a:pt x="2167590" y="2141926"/>
                </a:cubicBezTo>
                <a:lnTo>
                  <a:pt x="1825775" y="1216976"/>
                </a:lnTo>
                <a:lnTo>
                  <a:pt x="1815668" y="1166917"/>
                </a:lnTo>
                <a:cubicBezTo>
                  <a:pt x="1783574" y="1091038"/>
                  <a:pt x="1708439" y="1037795"/>
                  <a:pt x="1620869" y="1037795"/>
                </a:cubicBezTo>
                <a:close/>
                <a:moveTo>
                  <a:pt x="1217044" y="200806"/>
                </a:moveTo>
                <a:cubicBezTo>
                  <a:pt x="1001765" y="200806"/>
                  <a:pt x="827246" y="375620"/>
                  <a:pt x="827246" y="591263"/>
                </a:cubicBezTo>
                <a:cubicBezTo>
                  <a:pt x="827246" y="806906"/>
                  <a:pt x="1001765" y="981721"/>
                  <a:pt x="1217044" y="981721"/>
                </a:cubicBezTo>
                <a:cubicBezTo>
                  <a:pt x="1432322" y="981721"/>
                  <a:pt x="1606841" y="806906"/>
                  <a:pt x="1606841" y="591263"/>
                </a:cubicBezTo>
                <a:cubicBezTo>
                  <a:pt x="1606841" y="375620"/>
                  <a:pt x="1432322" y="200806"/>
                  <a:pt x="1217044" y="200806"/>
                </a:cubicBezTo>
                <a:close/>
                <a:moveTo>
                  <a:pt x="5773581" y="200806"/>
                </a:moveTo>
                <a:cubicBezTo>
                  <a:pt x="5558303" y="200806"/>
                  <a:pt x="5383784" y="375620"/>
                  <a:pt x="5383784" y="591263"/>
                </a:cubicBezTo>
                <a:cubicBezTo>
                  <a:pt x="5383784" y="806906"/>
                  <a:pt x="5558303" y="981721"/>
                  <a:pt x="5773581" y="981721"/>
                </a:cubicBezTo>
                <a:cubicBezTo>
                  <a:pt x="5988860" y="981721"/>
                  <a:pt x="6163379" y="806906"/>
                  <a:pt x="6163379" y="591263"/>
                </a:cubicBezTo>
                <a:cubicBezTo>
                  <a:pt x="6163379" y="375620"/>
                  <a:pt x="5988860" y="200806"/>
                  <a:pt x="5773581" y="200806"/>
                </a:cubicBezTo>
                <a:close/>
                <a:moveTo>
                  <a:pt x="0" y="0"/>
                </a:moveTo>
                <a:lnTo>
                  <a:pt x="9859617" y="0"/>
                </a:lnTo>
                <a:lnTo>
                  <a:pt x="9859617" y="4075043"/>
                </a:lnTo>
                <a:lnTo>
                  <a:pt x="0" y="40750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0" name="TextBox 9">
            <a:extLst>
              <a:ext uri="{FF2B5EF4-FFF2-40B4-BE49-F238E27FC236}">
                <a16:creationId xmlns:a16="http://schemas.microsoft.com/office/drawing/2014/main" id="{3B6211BD-27C3-F42D-EDED-C9A903123D75}"/>
              </a:ext>
            </a:extLst>
          </p:cNvPr>
          <p:cNvSpPr txBox="1"/>
          <p:nvPr/>
        </p:nvSpPr>
        <p:spPr>
          <a:xfrm>
            <a:off x="2738653" y="1125770"/>
            <a:ext cx="3162725" cy="830997"/>
          </a:xfrm>
          <a:prstGeom prst="rect">
            <a:avLst/>
          </a:prstGeom>
          <a:noFill/>
        </p:spPr>
        <p:txBody>
          <a:bodyPr wrap="none" rtlCol="0">
            <a:spAutoFit/>
          </a:bodyPr>
          <a:lstStyle/>
          <a:p>
            <a:r>
              <a:rPr lang="es-ES" sz="1600" dirty="0">
                <a:solidFill>
                  <a:srgbClr val="000000"/>
                </a:solidFill>
              </a:rPr>
              <a:t>40 </a:t>
            </a:r>
            <a:r>
              <a:rPr lang="es-ES" sz="1600" dirty="0" err="1">
                <a:solidFill>
                  <a:srgbClr val="000000"/>
                </a:solidFill>
              </a:rPr>
              <a:t>participants</a:t>
            </a:r>
            <a:endParaRPr lang="es-ES" sz="1600" dirty="0">
              <a:solidFill>
                <a:srgbClr val="000000"/>
              </a:solidFill>
            </a:endParaRPr>
          </a:p>
          <a:p>
            <a:r>
              <a:rPr lang="es-ES" sz="1600" dirty="0">
                <a:solidFill>
                  <a:srgbClr val="000000"/>
                </a:solidFill>
              </a:rPr>
              <a:t>12 males, 27 </a:t>
            </a:r>
            <a:r>
              <a:rPr lang="es-ES" sz="1600" dirty="0" err="1">
                <a:solidFill>
                  <a:srgbClr val="000000"/>
                </a:solidFill>
              </a:rPr>
              <a:t>females</a:t>
            </a:r>
            <a:r>
              <a:rPr lang="es-ES" sz="1600" dirty="0">
                <a:solidFill>
                  <a:srgbClr val="000000"/>
                </a:solidFill>
              </a:rPr>
              <a:t>, 1 </a:t>
            </a:r>
            <a:r>
              <a:rPr lang="es-ES" sz="1600" dirty="0" err="1">
                <a:solidFill>
                  <a:srgbClr val="000000"/>
                </a:solidFill>
              </a:rPr>
              <a:t>undisclosed</a:t>
            </a:r>
            <a:endParaRPr lang="es-ES" sz="1600" dirty="0">
              <a:solidFill>
                <a:srgbClr val="000000"/>
              </a:solidFill>
            </a:endParaRPr>
          </a:p>
          <a:p>
            <a:r>
              <a:rPr lang="es-ES" sz="1600" dirty="0">
                <a:solidFill>
                  <a:srgbClr val="000000"/>
                </a:solidFill>
              </a:rPr>
              <a:t>22.32 +- 3.81 [18-42] </a:t>
            </a:r>
            <a:r>
              <a:rPr lang="es-ES" sz="1600" dirty="0" err="1">
                <a:solidFill>
                  <a:srgbClr val="000000"/>
                </a:solidFill>
              </a:rPr>
              <a:t>years</a:t>
            </a:r>
            <a:r>
              <a:rPr lang="es-ES" sz="1600" dirty="0">
                <a:solidFill>
                  <a:srgbClr val="000000"/>
                </a:solidFill>
              </a:rPr>
              <a:t> </a:t>
            </a:r>
            <a:r>
              <a:rPr lang="es-ES" sz="1600" dirty="0" err="1">
                <a:solidFill>
                  <a:srgbClr val="000000"/>
                </a:solidFill>
              </a:rPr>
              <a:t>old</a:t>
            </a:r>
            <a:endParaRPr lang="es-ES" sz="1600" dirty="0">
              <a:solidFill>
                <a:srgbClr val="000000"/>
              </a:solidFill>
            </a:endParaRPr>
          </a:p>
        </p:txBody>
      </p:sp>
      <p:sp>
        <p:nvSpPr>
          <p:cNvPr id="2" name="Title 3">
            <a:extLst>
              <a:ext uri="{FF2B5EF4-FFF2-40B4-BE49-F238E27FC236}">
                <a16:creationId xmlns:a16="http://schemas.microsoft.com/office/drawing/2014/main" id="{01735A91-66DF-CF33-E3D6-6D46715EFFE1}"/>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Introduction </a:t>
            </a:r>
            <a:r>
              <a:rPr kumimoji="0" lang="en-CA" sz="1600" b="1" i="0" u="none" strike="noStrike" kern="1200" cap="none" spc="0" normalizeH="0" baseline="0" dirty="0">
                <a:ln>
                  <a:noFill/>
                </a:ln>
                <a:solidFill>
                  <a:srgbClr val="000000"/>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000000"/>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000000"/>
                </a:solidFill>
                <a:effectLst/>
                <a:uLnTx/>
                <a:uFillTx/>
                <a:latin typeface="Calibri" pitchFamily="34" charset="0"/>
                <a:ea typeface="+mj-ea"/>
                <a:cs typeface="+mj-cs"/>
              </a:rPr>
              <a:t>  | </a:t>
            </a:r>
            <a:r>
              <a:rPr kumimoji="0" lang="en-CA" sz="1600" b="1" i="0" u="none" strike="noStrike" kern="1200" cap="none" spc="0" normalizeH="0" dirty="0">
                <a:ln>
                  <a:noFill/>
                </a:ln>
                <a:solidFill>
                  <a:srgbClr val="CB1D3A"/>
                </a:solidFill>
                <a:effectLst/>
                <a:uLnTx/>
                <a:uFillTx/>
                <a:latin typeface="Calibri" pitchFamily="34" charset="0"/>
                <a:ea typeface="+mj-ea"/>
                <a:cs typeface="+mj-cs"/>
              </a:rPr>
              <a:t>Experiment 1 </a:t>
            </a:r>
            <a:r>
              <a:rPr kumimoji="0" lang="en-CA" sz="1600" i="0" u="none" strike="noStrike" kern="1200" cap="none" spc="0" normalizeH="0" dirty="0">
                <a:ln>
                  <a:noFill/>
                </a:ln>
                <a:solidFill>
                  <a:srgbClr val="BFBFBF"/>
                </a:solidFill>
                <a:effectLst/>
                <a:uLnTx/>
                <a:uFillTx/>
                <a:latin typeface="Calibri" pitchFamily="34" charset="0"/>
                <a:ea typeface="+mj-ea"/>
                <a:cs typeface="+mj-cs"/>
              </a:rPr>
              <a:t>|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spTree>
    <p:extLst>
      <p:ext uri="{BB962C8B-B14F-4D97-AF65-F5344CB8AC3E}">
        <p14:creationId xmlns:p14="http://schemas.microsoft.com/office/powerpoint/2010/main" val="3017958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5F048025-5C11-46C9-9308-B8901CEE984B}"/>
              </a:ext>
            </a:extLst>
          </p:cNvPr>
          <p:cNvSpPr txBox="1"/>
          <p:nvPr/>
        </p:nvSpPr>
        <p:spPr>
          <a:xfrm>
            <a:off x="693463" y="1166511"/>
            <a:ext cx="10701369" cy="5847755"/>
          </a:xfrm>
          <a:prstGeom prst="rect">
            <a:avLst/>
          </a:prstGeom>
          <a:noFill/>
        </p:spPr>
        <p:txBody>
          <a:bodyPr wrap="square" rtlCol="0">
            <a:spAutoFit/>
          </a:bodyPr>
          <a:lstStyle/>
          <a:p>
            <a:r>
              <a:rPr lang="en-CA" sz="2200" b="1" dirty="0">
                <a:solidFill>
                  <a:srgbClr val="F8BB01"/>
                </a:solidFill>
              </a:rPr>
              <a:t>Equipment:</a:t>
            </a:r>
          </a:p>
          <a:p>
            <a:pPr marL="457200" indent="-457200">
              <a:buAutoNum type="alphaUcPeriod"/>
            </a:pPr>
            <a:r>
              <a:rPr lang="en-CA" sz="2200" dirty="0">
                <a:solidFill>
                  <a:srgbClr val="464646"/>
                </a:solidFill>
              </a:rPr>
              <a:t>90 Hz refresh rate; </a:t>
            </a:r>
            <a:r>
              <a:rPr lang="en-CA" sz="2200" dirty="0" err="1">
                <a:solidFill>
                  <a:srgbClr val="464646"/>
                </a:solidFill>
              </a:rPr>
              <a:t>Omnicept</a:t>
            </a:r>
            <a:r>
              <a:rPr lang="en-CA" sz="2200" dirty="0">
                <a:solidFill>
                  <a:srgbClr val="464646"/>
                </a:solidFill>
              </a:rPr>
              <a:t> HMD with eye tracking and heart rate sensor</a:t>
            </a:r>
          </a:p>
          <a:p>
            <a:pPr marL="457200" indent="-457200">
              <a:buAutoNum type="alphaUcPeriod"/>
            </a:pPr>
            <a:endParaRPr lang="en-CA" sz="2200" dirty="0">
              <a:solidFill>
                <a:srgbClr val="000000"/>
              </a:solidFill>
            </a:endParaRPr>
          </a:p>
          <a:p>
            <a:r>
              <a:rPr lang="en-CA" sz="2200" b="1" dirty="0">
                <a:solidFill>
                  <a:srgbClr val="F8BB01"/>
                </a:solidFill>
              </a:rPr>
              <a:t>Response measures:</a:t>
            </a:r>
          </a:p>
          <a:p>
            <a:pPr marL="514350" indent="-514350">
              <a:buAutoNum type="romanUcPeriod"/>
            </a:pPr>
            <a:r>
              <a:rPr lang="en-CA" sz="2200" b="1" dirty="0">
                <a:solidFill>
                  <a:srgbClr val="CB1D3A"/>
                </a:solidFill>
              </a:rPr>
              <a:t>Real-time measures </a:t>
            </a:r>
            <a:r>
              <a:rPr lang="en-CA" sz="2200" dirty="0">
                <a:solidFill>
                  <a:srgbClr val="464646"/>
                </a:solidFill>
              </a:rPr>
              <a:t>(VR symptoms, position coordinates, velocities, acceleration, distance/s, FOV)</a:t>
            </a:r>
          </a:p>
          <a:p>
            <a:pPr marL="514350" indent="-514350">
              <a:buAutoNum type="romanUcPeriod"/>
            </a:pPr>
            <a:r>
              <a:rPr lang="en-CA" sz="2200" b="1" dirty="0">
                <a:solidFill>
                  <a:srgbClr val="CB1D3A"/>
                </a:solidFill>
              </a:rPr>
              <a:t>Postural sway and physiology </a:t>
            </a:r>
            <a:r>
              <a:rPr lang="en-CA" sz="2200" dirty="0">
                <a:solidFill>
                  <a:srgbClr val="000000"/>
                </a:solidFill>
              </a:rPr>
              <a:t>(Nintendo Wii Balance Board and Microsoft Kinect v2 for body sway and postural control as well as full body motion)</a:t>
            </a:r>
          </a:p>
          <a:p>
            <a:pPr marL="514350" indent="-514350">
              <a:buAutoNum type="romanUcPeriod"/>
            </a:pPr>
            <a:r>
              <a:rPr lang="en-CA" sz="2200" b="1" dirty="0">
                <a:solidFill>
                  <a:srgbClr val="CB1D3A"/>
                </a:solidFill>
              </a:rPr>
              <a:t>Questionnaires: </a:t>
            </a:r>
            <a:r>
              <a:rPr lang="en-CA" sz="2200" dirty="0">
                <a:solidFill>
                  <a:srgbClr val="464646"/>
                </a:solidFill>
              </a:rPr>
              <a:t>Pre-study questionnaire (gender, age, vision condition, familiarity with VR devices, frequency of VR use and experience with 3D video games, susceptibility to real-world motion sickness and VR-induced sickness + Simulator Sickness </a:t>
            </a:r>
            <a:r>
              <a:rPr lang="en-CA" sz="2200" dirty="0" err="1">
                <a:solidFill>
                  <a:srgbClr val="464646"/>
                </a:solidFill>
              </a:rPr>
              <a:t>Questionnare</a:t>
            </a:r>
            <a:r>
              <a:rPr lang="en-CA" sz="2200" dirty="0">
                <a:solidFill>
                  <a:srgbClr val="464646"/>
                </a:solidFill>
              </a:rPr>
              <a:t> (nausea, oculomotor and disorientation) and Post-trial questionnaire (SSQ, I felt sick and I felt dizzy on a scale of 1 to 10, also assessed sense of presence, finally post-study questionnaire (comfort level, comfort in relation to environment size, perception of VR sickness and frustration level)</a:t>
            </a:r>
          </a:p>
          <a:p>
            <a:pPr marL="514350" indent="-514350">
              <a:buAutoNum type="romanUcPeriod"/>
            </a:pPr>
            <a:r>
              <a:rPr lang="en-CA" sz="2200" b="1" dirty="0">
                <a:solidFill>
                  <a:srgbClr val="CB1D3A"/>
                </a:solidFill>
              </a:rPr>
              <a:t>Interview</a:t>
            </a:r>
          </a:p>
          <a:p>
            <a:endParaRPr lang="en-CA" sz="2200" dirty="0">
              <a:solidFill>
                <a:srgbClr val="595959"/>
              </a:solidFill>
            </a:endParaRPr>
          </a:p>
        </p:txBody>
      </p:sp>
      <p:sp>
        <p:nvSpPr>
          <p:cNvPr id="12" name="Title 3">
            <a:extLst>
              <a:ext uri="{FF2B5EF4-FFF2-40B4-BE49-F238E27FC236}">
                <a16:creationId xmlns:a16="http://schemas.microsoft.com/office/drawing/2014/main" id="{2746B6AD-A3FB-A001-3A2B-1D5E2CE49BC1}"/>
              </a:ext>
            </a:extLst>
          </p:cNvPr>
          <p:cNvSpPr txBox="1">
            <a:spLocks/>
          </p:cNvSpPr>
          <p:nvPr/>
        </p:nvSpPr>
        <p:spPr>
          <a:xfrm>
            <a:off x="929554" y="260648"/>
            <a:ext cx="10465278" cy="575197"/>
          </a:xfrm>
          <a:prstGeom prst="rect">
            <a:avLst/>
          </a:prstGeom>
        </p:spPr>
        <p:txBody>
          <a:bodyPr lIns="0"/>
          <a:lstStyle>
            <a:lvl1pPr algn="l" defTabSz="944563" rtl="0" eaLnBrk="0" fontAlgn="base" hangingPunct="0">
              <a:spcBef>
                <a:spcPct val="0"/>
              </a:spcBef>
              <a:spcAft>
                <a:spcPct val="0"/>
              </a:spcAft>
              <a:defRPr sz="2177" kern="1200">
                <a:solidFill>
                  <a:srgbClr val="464646"/>
                </a:solidFill>
                <a:latin typeface="+mj-lt"/>
                <a:ea typeface="+mj-ea"/>
                <a:cs typeface="+mj-cs"/>
              </a:defRPr>
            </a:lvl1pPr>
            <a:lvl2pPr algn="ctr" defTabSz="944563" rtl="0" eaLnBrk="0" fontAlgn="base" hangingPunct="0">
              <a:spcBef>
                <a:spcPct val="0"/>
              </a:spcBef>
              <a:spcAft>
                <a:spcPct val="0"/>
              </a:spcAft>
              <a:defRPr sz="4500">
                <a:solidFill>
                  <a:schemeClr val="tx1"/>
                </a:solidFill>
                <a:latin typeface="Calibri" panose="020F0502020204030204" pitchFamily="34" charset="0"/>
              </a:defRPr>
            </a:lvl2pPr>
            <a:lvl3pPr algn="ctr" defTabSz="944563" rtl="0" eaLnBrk="0" fontAlgn="base" hangingPunct="0">
              <a:spcBef>
                <a:spcPct val="0"/>
              </a:spcBef>
              <a:spcAft>
                <a:spcPct val="0"/>
              </a:spcAft>
              <a:defRPr sz="4500">
                <a:solidFill>
                  <a:schemeClr val="tx1"/>
                </a:solidFill>
                <a:latin typeface="Calibri" panose="020F0502020204030204" pitchFamily="34" charset="0"/>
              </a:defRPr>
            </a:lvl3pPr>
            <a:lvl4pPr algn="ctr" defTabSz="944563" rtl="0" eaLnBrk="0" fontAlgn="base" hangingPunct="0">
              <a:spcBef>
                <a:spcPct val="0"/>
              </a:spcBef>
              <a:spcAft>
                <a:spcPct val="0"/>
              </a:spcAft>
              <a:defRPr sz="4500">
                <a:solidFill>
                  <a:schemeClr val="tx1"/>
                </a:solidFill>
                <a:latin typeface="Calibri" panose="020F0502020204030204" pitchFamily="34" charset="0"/>
              </a:defRPr>
            </a:lvl4pPr>
            <a:lvl5pPr algn="ctr" defTabSz="944563" rtl="0" eaLnBrk="0" fontAlgn="base" hangingPunct="0">
              <a:spcBef>
                <a:spcPct val="0"/>
              </a:spcBef>
              <a:spcAft>
                <a:spcPct val="0"/>
              </a:spcAft>
              <a:defRPr sz="4500">
                <a:solidFill>
                  <a:schemeClr val="tx1"/>
                </a:solidFill>
                <a:latin typeface="Calibri" panose="020F0502020204030204" pitchFamily="34" charset="0"/>
              </a:defRPr>
            </a:lvl5pPr>
            <a:lvl6pPr marL="457200" algn="ctr" defTabSz="944563" rtl="0" fontAlgn="base">
              <a:spcBef>
                <a:spcPct val="0"/>
              </a:spcBef>
              <a:spcAft>
                <a:spcPct val="0"/>
              </a:spcAft>
              <a:defRPr sz="4500">
                <a:solidFill>
                  <a:schemeClr val="tx1"/>
                </a:solidFill>
                <a:latin typeface="Calibri" panose="020F0502020204030204" pitchFamily="34" charset="0"/>
              </a:defRPr>
            </a:lvl6pPr>
            <a:lvl7pPr marL="914400" algn="ctr" defTabSz="944563" rtl="0" fontAlgn="base">
              <a:spcBef>
                <a:spcPct val="0"/>
              </a:spcBef>
              <a:spcAft>
                <a:spcPct val="0"/>
              </a:spcAft>
              <a:defRPr sz="4500">
                <a:solidFill>
                  <a:schemeClr val="tx1"/>
                </a:solidFill>
                <a:latin typeface="Calibri" panose="020F0502020204030204" pitchFamily="34" charset="0"/>
              </a:defRPr>
            </a:lvl7pPr>
            <a:lvl8pPr marL="1371600" algn="ctr" defTabSz="944563" rtl="0" fontAlgn="base">
              <a:spcBef>
                <a:spcPct val="0"/>
              </a:spcBef>
              <a:spcAft>
                <a:spcPct val="0"/>
              </a:spcAft>
              <a:defRPr sz="4500">
                <a:solidFill>
                  <a:schemeClr val="tx1"/>
                </a:solidFill>
                <a:latin typeface="Calibri" panose="020F0502020204030204" pitchFamily="34" charset="0"/>
              </a:defRPr>
            </a:lvl8pPr>
            <a:lvl9pPr marL="1828800" algn="ctr" defTabSz="944563" rtl="0" fontAlgn="base">
              <a:spcBef>
                <a:spcPct val="0"/>
              </a:spcBef>
              <a:spcAft>
                <a:spcPct val="0"/>
              </a:spcAft>
              <a:defRPr sz="4500">
                <a:solidFill>
                  <a:schemeClr val="tx1"/>
                </a:solidFill>
                <a:latin typeface="Calibri" panose="020F0502020204030204" pitchFamily="34" charset="0"/>
              </a:defRPr>
            </a:lvl9pPr>
          </a:lstStyle>
          <a:p>
            <a:r>
              <a:rPr lang="en-CA" sz="2800" dirty="0">
                <a:cs typeface="Times New Roman" panose="02020603050405020304" pitchFamily="18" charset="0"/>
              </a:rPr>
              <a:t>Method: Experiment 1		           	           Participants and Paradigm	</a:t>
            </a:r>
          </a:p>
        </p:txBody>
      </p:sp>
      <p:sp>
        <p:nvSpPr>
          <p:cNvPr id="3" name="Title 3">
            <a:extLst>
              <a:ext uri="{FF2B5EF4-FFF2-40B4-BE49-F238E27FC236}">
                <a16:creationId xmlns:a16="http://schemas.microsoft.com/office/drawing/2014/main" id="{164F50BC-91CB-93E5-5B91-AA1CEFDD2FA4}"/>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Introduction </a:t>
            </a:r>
            <a:r>
              <a:rPr kumimoji="0" lang="en-CA" sz="1600" b="1" i="0" u="none" strike="noStrike" kern="1200" cap="none" spc="0" normalizeH="0" baseline="0" dirty="0">
                <a:ln>
                  <a:noFill/>
                </a:ln>
                <a:solidFill>
                  <a:srgbClr val="000000"/>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000000"/>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000000"/>
                </a:solidFill>
                <a:effectLst/>
                <a:uLnTx/>
                <a:uFillTx/>
                <a:latin typeface="Calibri" pitchFamily="34" charset="0"/>
                <a:ea typeface="+mj-ea"/>
                <a:cs typeface="+mj-cs"/>
              </a:rPr>
              <a:t>  | </a:t>
            </a:r>
            <a:r>
              <a:rPr kumimoji="0" lang="en-CA" sz="1600" b="1" i="0" u="none" strike="noStrike" kern="1200" cap="none" spc="0" normalizeH="0" dirty="0">
                <a:ln>
                  <a:noFill/>
                </a:ln>
                <a:solidFill>
                  <a:srgbClr val="CB1D3A"/>
                </a:solidFill>
                <a:effectLst/>
                <a:uLnTx/>
                <a:uFillTx/>
                <a:latin typeface="Calibri" pitchFamily="34" charset="0"/>
                <a:ea typeface="+mj-ea"/>
                <a:cs typeface="+mj-cs"/>
              </a:rPr>
              <a:t>Experiment 1 </a:t>
            </a:r>
            <a:r>
              <a:rPr kumimoji="0" lang="en-CA" sz="1600" i="0" u="none" strike="noStrike" kern="1200" cap="none" spc="0" normalizeH="0" dirty="0">
                <a:ln>
                  <a:noFill/>
                </a:ln>
                <a:solidFill>
                  <a:srgbClr val="BFBFBF"/>
                </a:solidFill>
                <a:effectLst/>
                <a:uLnTx/>
                <a:uFillTx/>
                <a:latin typeface="Calibri" pitchFamily="34" charset="0"/>
                <a:ea typeface="+mj-ea"/>
                <a:cs typeface="+mj-cs"/>
              </a:rPr>
              <a:t>|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spTree>
    <p:extLst>
      <p:ext uri="{BB962C8B-B14F-4D97-AF65-F5344CB8AC3E}">
        <p14:creationId xmlns:p14="http://schemas.microsoft.com/office/powerpoint/2010/main" val="3922828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9FDE9-86AE-EFE3-3E9E-9E12C723A60F}"/>
            </a:ext>
          </a:extLst>
        </p:cNvPr>
        <p:cNvGrpSpPr/>
        <p:nvPr/>
      </p:nvGrpSpPr>
      <p:grpSpPr>
        <a:xfrm>
          <a:off x="0" y="0"/>
          <a:ext cx="0" cy="0"/>
          <a:chOff x="0" y="0"/>
          <a:chExt cx="0" cy="0"/>
        </a:xfrm>
      </p:grpSpPr>
      <p:sp>
        <p:nvSpPr>
          <p:cNvPr id="12" name="Title 3">
            <a:extLst>
              <a:ext uri="{FF2B5EF4-FFF2-40B4-BE49-F238E27FC236}">
                <a16:creationId xmlns:a16="http://schemas.microsoft.com/office/drawing/2014/main" id="{3A8AD200-4E9C-DF20-9548-144550580EC5}"/>
              </a:ext>
            </a:extLst>
          </p:cNvPr>
          <p:cNvSpPr txBox="1">
            <a:spLocks/>
          </p:cNvSpPr>
          <p:nvPr/>
        </p:nvSpPr>
        <p:spPr>
          <a:xfrm>
            <a:off x="929554" y="260648"/>
            <a:ext cx="10465278" cy="575197"/>
          </a:xfrm>
          <a:prstGeom prst="rect">
            <a:avLst/>
          </a:prstGeom>
        </p:spPr>
        <p:txBody>
          <a:bodyPr lIns="0"/>
          <a:lstStyle>
            <a:lvl1pPr algn="l" defTabSz="944563" rtl="0" eaLnBrk="0" fontAlgn="base" hangingPunct="0">
              <a:spcBef>
                <a:spcPct val="0"/>
              </a:spcBef>
              <a:spcAft>
                <a:spcPct val="0"/>
              </a:spcAft>
              <a:defRPr sz="2177" kern="1200">
                <a:solidFill>
                  <a:srgbClr val="464646"/>
                </a:solidFill>
                <a:latin typeface="+mj-lt"/>
                <a:ea typeface="+mj-ea"/>
                <a:cs typeface="+mj-cs"/>
              </a:defRPr>
            </a:lvl1pPr>
            <a:lvl2pPr algn="ctr" defTabSz="944563" rtl="0" eaLnBrk="0" fontAlgn="base" hangingPunct="0">
              <a:spcBef>
                <a:spcPct val="0"/>
              </a:spcBef>
              <a:spcAft>
                <a:spcPct val="0"/>
              </a:spcAft>
              <a:defRPr sz="4500">
                <a:solidFill>
                  <a:schemeClr val="tx1"/>
                </a:solidFill>
                <a:latin typeface="Calibri" panose="020F0502020204030204" pitchFamily="34" charset="0"/>
              </a:defRPr>
            </a:lvl2pPr>
            <a:lvl3pPr algn="ctr" defTabSz="944563" rtl="0" eaLnBrk="0" fontAlgn="base" hangingPunct="0">
              <a:spcBef>
                <a:spcPct val="0"/>
              </a:spcBef>
              <a:spcAft>
                <a:spcPct val="0"/>
              </a:spcAft>
              <a:defRPr sz="4500">
                <a:solidFill>
                  <a:schemeClr val="tx1"/>
                </a:solidFill>
                <a:latin typeface="Calibri" panose="020F0502020204030204" pitchFamily="34" charset="0"/>
              </a:defRPr>
            </a:lvl3pPr>
            <a:lvl4pPr algn="ctr" defTabSz="944563" rtl="0" eaLnBrk="0" fontAlgn="base" hangingPunct="0">
              <a:spcBef>
                <a:spcPct val="0"/>
              </a:spcBef>
              <a:spcAft>
                <a:spcPct val="0"/>
              </a:spcAft>
              <a:defRPr sz="4500">
                <a:solidFill>
                  <a:schemeClr val="tx1"/>
                </a:solidFill>
                <a:latin typeface="Calibri" panose="020F0502020204030204" pitchFamily="34" charset="0"/>
              </a:defRPr>
            </a:lvl4pPr>
            <a:lvl5pPr algn="ctr" defTabSz="944563" rtl="0" eaLnBrk="0" fontAlgn="base" hangingPunct="0">
              <a:spcBef>
                <a:spcPct val="0"/>
              </a:spcBef>
              <a:spcAft>
                <a:spcPct val="0"/>
              </a:spcAft>
              <a:defRPr sz="4500">
                <a:solidFill>
                  <a:schemeClr val="tx1"/>
                </a:solidFill>
                <a:latin typeface="Calibri" panose="020F0502020204030204" pitchFamily="34" charset="0"/>
              </a:defRPr>
            </a:lvl5pPr>
            <a:lvl6pPr marL="457200" algn="ctr" defTabSz="944563" rtl="0" fontAlgn="base">
              <a:spcBef>
                <a:spcPct val="0"/>
              </a:spcBef>
              <a:spcAft>
                <a:spcPct val="0"/>
              </a:spcAft>
              <a:defRPr sz="4500">
                <a:solidFill>
                  <a:schemeClr val="tx1"/>
                </a:solidFill>
                <a:latin typeface="Calibri" panose="020F0502020204030204" pitchFamily="34" charset="0"/>
              </a:defRPr>
            </a:lvl6pPr>
            <a:lvl7pPr marL="914400" algn="ctr" defTabSz="944563" rtl="0" fontAlgn="base">
              <a:spcBef>
                <a:spcPct val="0"/>
              </a:spcBef>
              <a:spcAft>
                <a:spcPct val="0"/>
              </a:spcAft>
              <a:defRPr sz="4500">
                <a:solidFill>
                  <a:schemeClr val="tx1"/>
                </a:solidFill>
                <a:latin typeface="Calibri" panose="020F0502020204030204" pitchFamily="34" charset="0"/>
              </a:defRPr>
            </a:lvl7pPr>
            <a:lvl8pPr marL="1371600" algn="ctr" defTabSz="944563" rtl="0" fontAlgn="base">
              <a:spcBef>
                <a:spcPct val="0"/>
              </a:spcBef>
              <a:spcAft>
                <a:spcPct val="0"/>
              </a:spcAft>
              <a:defRPr sz="4500">
                <a:solidFill>
                  <a:schemeClr val="tx1"/>
                </a:solidFill>
                <a:latin typeface="Calibri" panose="020F0502020204030204" pitchFamily="34" charset="0"/>
              </a:defRPr>
            </a:lvl8pPr>
            <a:lvl9pPr marL="1828800" algn="ctr" defTabSz="944563" rtl="0" fontAlgn="base">
              <a:spcBef>
                <a:spcPct val="0"/>
              </a:spcBef>
              <a:spcAft>
                <a:spcPct val="0"/>
              </a:spcAft>
              <a:defRPr sz="4500">
                <a:solidFill>
                  <a:schemeClr val="tx1"/>
                </a:solidFill>
                <a:latin typeface="Calibri" panose="020F0502020204030204" pitchFamily="34" charset="0"/>
              </a:defRPr>
            </a:lvl9pPr>
          </a:lstStyle>
          <a:p>
            <a:r>
              <a:rPr lang="en-CA" sz="2800" dirty="0">
                <a:cs typeface="Times New Roman" panose="02020603050405020304" pitchFamily="18" charset="0"/>
              </a:rPr>
              <a:t>Method: Experiment 1		           	                                       Procedure	</a:t>
            </a:r>
          </a:p>
        </p:txBody>
      </p:sp>
      <p:sp>
        <p:nvSpPr>
          <p:cNvPr id="3" name="Title 3">
            <a:extLst>
              <a:ext uri="{FF2B5EF4-FFF2-40B4-BE49-F238E27FC236}">
                <a16:creationId xmlns:a16="http://schemas.microsoft.com/office/drawing/2014/main" id="{D039EBF3-F5D6-137C-F7F2-741DBDD1EF94}"/>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Introduction </a:t>
            </a:r>
            <a:r>
              <a:rPr kumimoji="0" lang="en-CA" sz="1600" b="1" i="0" u="none" strike="noStrike" kern="1200" cap="none" spc="0" normalizeH="0" baseline="0" dirty="0">
                <a:ln>
                  <a:noFill/>
                </a:ln>
                <a:solidFill>
                  <a:srgbClr val="000000"/>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000000"/>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000000"/>
                </a:solidFill>
                <a:effectLst/>
                <a:uLnTx/>
                <a:uFillTx/>
                <a:latin typeface="Calibri" pitchFamily="34" charset="0"/>
                <a:ea typeface="+mj-ea"/>
                <a:cs typeface="+mj-cs"/>
              </a:rPr>
              <a:t>  | </a:t>
            </a:r>
            <a:r>
              <a:rPr kumimoji="0" lang="en-CA" sz="1600" b="1" i="0" u="none" strike="noStrike" kern="1200" cap="none" spc="0" normalizeH="0" dirty="0">
                <a:ln>
                  <a:noFill/>
                </a:ln>
                <a:solidFill>
                  <a:srgbClr val="CB1D3A"/>
                </a:solidFill>
                <a:effectLst/>
                <a:uLnTx/>
                <a:uFillTx/>
                <a:latin typeface="Calibri" pitchFamily="34" charset="0"/>
                <a:ea typeface="+mj-ea"/>
                <a:cs typeface="+mj-cs"/>
              </a:rPr>
              <a:t>Experiment 1 </a:t>
            </a:r>
            <a:r>
              <a:rPr kumimoji="0" lang="en-CA" sz="1600" i="0" u="none" strike="noStrike" kern="1200" cap="none" spc="0" normalizeH="0" dirty="0">
                <a:ln>
                  <a:noFill/>
                </a:ln>
                <a:solidFill>
                  <a:srgbClr val="BFBFBF"/>
                </a:solidFill>
                <a:effectLst/>
                <a:uLnTx/>
                <a:uFillTx/>
                <a:latin typeface="Calibri" pitchFamily="34" charset="0"/>
                <a:ea typeface="+mj-ea"/>
                <a:cs typeface="+mj-cs"/>
              </a:rPr>
              <a:t>|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pic>
        <p:nvPicPr>
          <p:cNvPr id="4" name="Picture 3">
            <a:extLst>
              <a:ext uri="{FF2B5EF4-FFF2-40B4-BE49-F238E27FC236}">
                <a16:creationId xmlns:a16="http://schemas.microsoft.com/office/drawing/2014/main" id="{203AAA64-374A-D3CE-50A1-23A16D5025BE}"/>
              </a:ext>
            </a:extLst>
          </p:cNvPr>
          <p:cNvPicPr>
            <a:picLocks noChangeAspect="1"/>
          </p:cNvPicPr>
          <p:nvPr/>
        </p:nvPicPr>
        <p:blipFill>
          <a:blip r:embed="rId3"/>
          <a:stretch>
            <a:fillRect/>
          </a:stretch>
        </p:blipFill>
        <p:spPr>
          <a:xfrm>
            <a:off x="0" y="1318124"/>
            <a:ext cx="12192000" cy="4221752"/>
          </a:xfrm>
          <a:prstGeom prst="rect">
            <a:avLst/>
          </a:prstGeom>
        </p:spPr>
      </p:pic>
      <p:sp>
        <p:nvSpPr>
          <p:cNvPr id="5" name="CuadroTexto 4">
            <a:extLst>
              <a:ext uri="{FF2B5EF4-FFF2-40B4-BE49-F238E27FC236}">
                <a16:creationId xmlns:a16="http://schemas.microsoft.com/office/drawing/2014/main" id="{5477DCA4-728D-F2C3-1924-E608A4B763FB}"/>
              </a:ext>
            </a:extLst>
          </p:cNvPr>
          <p:cNvSpPr txBox="1"/>
          <p:nvPr/>
        </p:nvSpPr>
        <p:spPr>
          <a:xfrm>
            <a:off x="929554" y="5539876"/>
            <a:ext cx="10465278" cy="769441"/>
          </a:xfrm>
          <a:prstGeom prst="rect">
            <a:avLst/>
          </a:prstGeom>
          <a:noFill/>
        </p:spPr>
        <p:txBody>
          <a:bodyPr wrap="square" rtlCol="0">
            <a:spAutoFit/>
          </a:bodyPr>
          <a:lstStyle/>
          <a:p>
            <a:pPr algn="ctr"/>
            <a:r>
              <a:rPr lang="en-CA" sz="2200" dirty="0">
                <a:solidFill>
                  <a:srgbClr val="000000"/>
                </a:solidFill>
                <a:cs typeface="Times New Roman" panose="02020603050405020304" pitchFamily="18" charset="0"/>
              </a:rPr>
              <a:t>75-90 minute duration; each trial about 5-15 minutes long</a:t>
            </a:r>
          </a:p>
          <a:p>
            <a:pPr algn="ctr"/>
            <a:r>
              <a:rPr lang="en-CA" sz="2200" dirty="0">
                <a:solidFill>
                  <a:srgbClr val="000000"/>
                </a:solidFill>
                <a:cs typeface="Times New Roman" panose="02020603050405020304" pitchFamily="18" charset="0"/>
              </a:rPr>
              <a:t>Each trial had a different combination of environment size and VR sickness reduction</a:t>
            </a:r>
          </a:p>
        </p:txBody>
      </p:sp>
      <p:sp>
        <p:nvSpPr>
          <p:cNvPr id="2" name="CuadroTexto 16">
            <a:extLst>
              <a:ext uri="{FF2B5EF4-FFF2-40B4-BE49-F238E27FC236}">
                <a16:creationId xmlns:a16="http://schemas.microsoft.com/office/drawing/2014/main" id="{7C30C4FE-6916-0978-1412-3DA2DF6D9F03}"/>
              </a:ext>
            </a:extLst>
          </p:cNvPr>
          <p:cNvSpPr txBox="1"/>
          <p:nvPr/>
        </p:nvSpPr>
        <p:spPr>
          <a:xfrm>
            <a:off x="9723120" y="5308970"/>
            <a:ext cx="2293816" cy="253916"/>
          </a:xfrm>
          <a:prstGeom prst="rect">
            <a:avLst/>
          </a:prstGeom>
          <a:noFill/>
        </p:spPr>
        <p:txBody>
          <a:bodyPr wrap="square" rtlCol="0">
            <a:spAutoFit/>
          </a:bodyPr>
          <a:lstStyle/>
          <a:p>
            <a:pPr algn="just"/>
            <a:r>
              <a:rPr lang="en-GB" sz="1050" i="1" dirty="0">
                <a:solidFill>
                  <a:schemeClr val="bg1">
                    <a:lumMod val="75000"/>
                  </a:schemeClr>
                </a:solidFill>
                <a:cs typeface="Arial" charset="0"/>
                <a:sym typeface="Arial"/>
              </a:rPr>
              <a:t>Figure from Rouhani, 2024</a:t>
            </a:r>
          </a:p>
        </p:txBody>
      </p:sp>
    </p:spTree>
    <p:extLst>
      <p:ext uri="{BB962C8B-B14F-4D97-AF65-F5344CB8AC3E}">
        <p14:creationId xmlns:p14="http://schemas.microsoft.com/office/powerpoint/2010/main" val="2786960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F4CB0-EF3C-0E01-B7CF-95354DDC3482}"/>
            </a:ext>
          </a:extLst>
        </p:cNvPr>
        <p:cNvGrpSpPr/>
        <p:nvPr/>
      </p:nvGrpSpPr>
      <p:grpSpPr>
        <a:xfrm>
          <a:off x="0" y="0"/>
          <a:ext cx="0" cy="0"/>
          <a:chOff x="0" y="0"/>
          <a:chExt cx="0" cy="0"/>
        </a:xfrm>
      </p:grpSpPr>
      <p:sp>
        <p:nvSpPr>
          <p:cNvPr id="12" name="Title 3">
            <a:extLst>
              <a:ext uri="{FF2B5EF4-FFF2-40B4-BE49-F238E27FC236}">
                <a16:creationId xmlns:a16="http://schemas.microsoft.com/office/drawing/2014/main" id="{14B1F808-1DCF-22DE-286B-BFA44775DD7F}"/>
              </a:ext>
            </a:extLst>
          </p:cNvPr>
          <p:cNvSpPr txBox="1">
            <a:spLocks/>
          </p:cNvSpPr>
          <p:nvPr/>
        </p:nvSpPr>
        <p:spPr>
          <a:xfrm>
            <a:off x="929554" y="260648"/>
            <a:ext cx="10465278" cy="575197"/>
          </a:xfrm>
          <a:prstGeom prst="rect">
            <a:avLst/>
          </a:prstGeom>
        </p:spPr>
        <p:txBody>
          <a:bodyPr lIns="0"/>
          <a:lstStyle>
            <a:lvl1pPr algn="l" defTabSz="944563" rtl="0" eaLnBrk="0" fontAlgn="base" hangingPunct="0">
              <a:spcBef>
                <a:spcPct val="0"/>
              </a:spcBef>
              <a:spcAft>
                <a:spcPct val="0"/>
              </a:spcAft>
              <a:defRPr sz="2177" kern="1200">
                <a:solidFill>
                  <a:srgbClr val="464646"/>
                </a:solidFill>
                <a:latin typeface="+mj-lt"/>
                <a:ea typeface="+mj-ea"/>
                <a:cs typeface="+mj-cs"/>
              </a:defRPr>
            </a:lvl1pPr>
            <a:lvl2pPr algn="ctr" defTabSz="944563" rtl="0" eaLnBrk="0" fontAlgn="base" hangingPunct="0">
              <a:spcBef>
                <a:spcPct val="0"/>
              </a:spcBef>
              <a:spcAft>
                <a:spcPct val="0"/>
              </a:spcAft>
              <a:defRPr sz="4500">
                <a:solidFill>
                  <a:schemeClr val="tx1"/>
                </a:solidFill>
                <a:latin typeface="Calibri" panose="020F0502020204030204" pitchFamily="34" charset="0"/>
              </a:defRPr>
            </a:lvl2pPr>
            <a:lvl3pPr algn="ctr" defTabSz="944563" rtl="0" eaLnBrk="0" fontAlgn="base" hangingPunct="0">
              <a:spcBef>
                <a:spcPct val="0"/>
              </a:spcBef>
              <a:spcAft>
                <a:spcPct val="0"/>
              </a:spcAft>
              <a:defRPr sz="4500">
                <a:solidFill>
                  <a:schemeClr val="tx1"/>
                </a:solidFill>
                <a:latin typeface="Calibri" panose="020F0502020204030204" pitchFamily="34" charset="0"/>
              </a:defRPr>
            </a:lvl3pPr>
            <a:lvl4pPr algn="ctr" defTabSz="944563" rtl="0" eaLnBrk="0" fontAlgn="base" hangingPunct="0">
              <a:spcBef>
                <a:spcPct val="0"/>
              </a:spcBef>
              <a:spcAft>
                <a:spcPct val="0"/>
              </a:spcAft>
              <a:defRPr sz="4500">
                <a:solidFill>
                  <a:schemeClr val="tx1"/>
                </a:solidFill>
                <a:latin typeface="Calibri" panose="020F0502020204030204" pitchFamily="34" charset="0"/>
              </a:defRPr>
            </a:lvl4pPr>
            <a:lvl5pPr algn="ctr" defTabSz="944563" rtl="0" eaLnBrk="0" fontAlgn="base" hangingPunct="0">
              <a:spcBef>
                <a:spcPct val="0"/>
              </a:spcBef>
              <a:spcAft>
                <a:spcPct val="0"/>
              </a:spcAft>
              <a:defRPr sz="4500">
                <a:solidFill>
                  <a:schemeClr val="tx1"/>
                </a:solidFill>
                <a:latin typeface="Calibri" panose="020F0502020204030204" pitchFamily="34" charset="0"/>
              </a:defRPr>
            </a:lvl5pPr>
            <a:lvl6pPr marL="457200" algn="ctr" defTabSz="944563" rtl="0" fontAlgn="base">
              <a:spcBef>
                <a:spcPct val="0"/>
              </a:spcBef>
              <a:spcAft>
                <a:spcPct val="0"/>
              </a:spcAft>
              <a:defRPr sz="4500">
                <a:solidFill>
                  <a:schemeClr val="tx1"/>
                </a:solidFill>
                <a:latin typeface="Calibri" panose="020F0502020204030204" pitchFamily="34" charset="0"/>
              </a:defRPr>
            </a:lvl6pPr>
            <a:lvl7pPr marL="914400" algn="ctr" defTabSz="944563" rtl="0" fontAlgn="base">
              <a:spcBef>
                <a:spcPct val="0"/>
              </a:spcBef>
              <a:spcAft>
                <a:spcPct val="0"/>
              </a:spcAft>
              <a:defRPr sz="4500">
                <a:solidFill>
                  <a:schemeClr val="tx1"/>
                </a:solidFill>
                <a:latin typeface="Calibri" panose="020F0502020204030204" pitchFamily="34" charset="0"/>
              </a:defRPr>
            </a:lvl7pPr>
            <a:lvl8pPr marL="1371600" algn="ctr" defTabSz="944563" rtl="0" fontAlgn="base">
              <a:spcBef>
                <a:spcPct val="0"/>
              </a:spcBef>
              <a:spcAft>
                <a:spcPct val="0"/>
              </a:spcAft>
              <a:defRPr sz="4500">
                <a:solidFill>
                  <a:schemeClr val="tx1"/>
                </a:solidFill>
                <a:latin typeface="Calibri" panose="020F0502020204030204" pitchFamily="34" charset="0"/>
              </a:defRPr>
            </a:lvl8pPr>
            <a:lvl9pPr marL="1828800" algn="ctr" defTabSz="944563" rtl="0" fontAlgn="base">
              <a:spcBef>
                <a:spcPct val="0"/>
              </a:spcBef>
              <a:spcAft>
                <a:spcPct val="0"/>
              </a:spcAft>
              <a:defRPr sz="4500">
                <a:solidFill>
                  <a:schemeClr val="tx1"/>
                </a:solidFill>
                <a:latin typeface="Calibri" panose="020F0502020204030204" pitchFamily="34" charset="0"/>
              </a:defRPr>
            </a:lvl9pPr>
          </a:lstStyle>
          <a:p>
            <a:r>
              <a:rPr lang="en-CA" sz="2800" dirty="0">
                <a:cs typeface="Times New Roman" panose="02020603050405020304" pitchFamily="18" charset="0"/>
              </a:rPr>
              <a:t>Method: Experiment 1		           	                                       Procedure	</a:t>
            </a:r>
          </a:p>
        </p:txBody>
      </p:sp>
      <p:sp>
        <p:nvSpPr>
          <p:cNvPr id="3" name="Title 3">
            <a:extLst>
              <a:ext uri="{FF2B5EF4-FFF2-40B4-BE49-F238E27FC236}">
                <a16:creationId xmlns:a16="http://schemas.microsoft.com/office/drawing/2014/main" id="{9CC6B630-C509-5AE5-2370-71A9FA8C878D}"/>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Introduction </a:t>
            </a:r>
            <a:r>
              <a:rPr kumimoji="0" lang="en-CA" sz="1600" b="1" i="0" u="none" strike="noStrike" kern="1200" cap="none" spc="0" normalizeH="0" baseline="0" dirty="0">
                <a:ln>
                  <a:noFill/>
                </a:ln>
                <a:solidFill>
                  <a:srgbClr val="000000"/>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000000"/>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000000"/>
                </a:solidFill>
                <a:effectLst/>
                <a:uLnTx/>
                <a:uFillTx/>
                <a:latin typeface="Calibri" pitchFamily="34" charset="0"/>
                <a:ea typeface="+mj-ea"/>
                <a:cs typeface="+mj-cs"/>
              </a:rPr>
              <a:t>  | </a:t>
            </a:r>
            <a:r>
              <a:rPr kumimoji="0" lang="en-CA" sz="1600" b="1" i="0" u="none" strike="noStrike" kern="1200" cap="none" spc="0" normalizeH="0" dirty="0">
                <a:ln>
                  <a:noFill/>
                </a:ln>
                <a:solidFill>
                  <a:srgbClr val="CB1D3A"/>
                </a:solidFill>
                <a:effectLst/>
                <a:uLnTx/>
                <a:uFillTx/>
                <a:latin typeface="Calibri" pitchFamily="34" charset="0"/>
                <a:ea typeface="+mj-ea"/>
                <a:cs typeface="+mj-cs"/>
              </a:rPr>
              <a:t>Experiment 1 </a:t>
            </a:r>
            <a:r>
              <a:rPr kumimoji="0" lang="en-CA" sz="1600" i="0" u="none" strike="noStrike" kern="1200" cap="none" spc="0" normalizeH="0" dirty="0">
                <a:ln>
                  <a:noFill/>
                </a:ln>
                <a:solidFill>
                  <a:srgbClr val="BFBFBF"/>
                </a:solidFill>
                <a:effectLst/>
                <a:uLnTx/>
                <a:uFillTx/>
                <a:latin typeface="Calibri" pitchFamily="34" charset="0"/>
                <a:ea typeface="+mj-ea"/>
                <a:cs typeface="+mj-cs"/>
              </a:rPr>
              <a:t>|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pic>
        <p:nvPicPr>
          <p:cNvPr id="7" name="Picture 6">
            <a:extLst>
              <a:ext uri="{FF2B5EF4-FFF2-40B4-BE49-F238E27FC236}">
                <a16:creationId xmlns:a16="http://schemas.microsoft.com/office/drawing/2014/main" id="{3B2B1DC5-0635-EC5B-9C28-C55C8037762F}"/>
              </a:ext>
            </a:extLst>
          </p:cNvPr>
          <p:cNvPicPr>
            <a:picLocks noChangeAspect="1"/>
          </p:cNvPicPr>
          <p:nvPr/>
        </p:nvPicPr>
        <p:blipFill>
          <a:blip r:embed="rId3"/>
          <a:stretch>
            <a:fillRect/>
          </a:stretch>
        </p:blipFill>
        <p:spPr>
          <a:xfrm>
            <a:off x="8611130" y="1123733"/>
            <a:ext cx="3438120" cy="4610534"/>
          </a:xfrm>
          <a:prstGeom prst="rect">
            <a:avLst/>
          </a:prstGeom>
        </p:spPr>
      </p:pic>
      <p:pic>
        <p:nvPicPr>
          <p:cNvPr id="5" name="Picture 4">
            <a:extLst>
              <a:ext uri="{FF2B5EF4-FFF2-40B4-BE49-F238E27FC236}">
                <a16:creationId xmlns:a16="http://schemas.microsoft.com/office/drawing/2014/main" id="{B25D7CA2-9D4E-007D-0FC3-56F79DDFCD0C}"/>
              </a:ext>
            </a:extLst>
          </p:cNvPr>
          <p:cNvPicPr>
            <a:picLocks noChangeAspect="1"/>
          </p:cNvPicPr>
          <p:nvPr/>
        </p:nvPicPr>
        <p:blipFill>
          <a:blip r:embed="rId4"/>
          <a:stretch>
            <a:fillRect/>
          </a:stretch>
        </p:blipFill>
        <p:spPr>
          <a:xfrm>
            <a:off x="532435" y="1022863"/>
            <a:ext cx="8696036" cy="2738909"/>
          </a:xfrm>
          <a:prstGeom prst="rect">
            <a:avLst/>
          </a:prstGeom>
        </p:spPr>
      </p:pic>
      <p:sp>
        <p:nvSpPr>
          <p:cNvPr id="9" name="TextBox 8">
            <a:extLst>
              <a:ext uri="{FF2B5EF4-FFF2-40B4-BE49-F238E27FC236}">
                <a16:creationId xmlns:a16="http://schemas.microsoft.com/office/drawing/2014/main" id="{32C9290E-C077-5EB1-2D0D-78D82E8C2902}"/>
              </a:ext>
            </a:extLst>
          </p:cNvPr>
          <p:cNvSpPr txBox="1"/>
          <p:nvPr/>
        </p:nvSpPr>
        <p:spPr>
          <a:xfrm>
            <a:off x="784462" y="3717297"/>
            <a:ext cx="8191982" cy="280076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200" dirty="0" err="1"/>
              <a:t>Participants</a:t>
            </a:r>
            <a:r>
              <a:rPr lang="es-ES" sz="2200" dirty="0"/>
              <a:t> </a:t>
            </a:r>
            <a:r>
              <a:rPr lang="es-ES" sz="2200" dirty="0" err="1"/>
              <a:t>stood</a:t>
            </a:r>
            <a:r>
              <a:rPr lang="es-ES" sz="2200" dirty="0"/>
              <a:t> </a:t>
            </a:r>
            <a:r>
              <a:rPr lang="es-ES" sz="2200" dirty="0" err="1"/>
              <a:t>on</a:t>
            </a:r>
            <a:r>
              <a:rPr lang="es-ES" sz="2200" dirty="0"/>
              <a:t> Wii </a:t>
            </a:r>
            <a:r>
              <a:rPr lang="es-ES" sz="2200" dirty="0" err="1"/>
              <a:t>board</a:t>
            </a:r>
            <a:r>
              <a:rPr lang="es-ES" sz="2200" dirty="0"/>
              <a:t> </a:t>
            </a:r>
            <a:r>
              <a:rPr lang="es-ES" sz="2200" dirty="0" err="1"/>
              <a:t>force</a:t>
            </a:r>
            <a:r>
              <a:rPr lang="es-ES" sz="2200" dirty="0"/>
              <a:t> </a:t>
            </a:r>
            <a:r>
              <a:rPr lang="es-ES" sz="2200" dirty="0" err="1"/>
              <a:t>plate</a:t>
            </a:r>
            <a:r>
              <a:rPr lang="es-ES" sz="2200" dirty="0"/>
              <a:t>, </a:t>
            </a:r>
            <a:r>
              <a:rPr lang="es-ES" sz="2200" dirty="0" err="1"/>
              <a:t>arms</a:t>
            </a:r>
            <a:r>
              <a:rPr lang="es-ES" sz="2200" dirty="0"/>
              <a:t> </a:t>
            </a:r>
            <a:r>
              <a:rPr lang="es-ES" sz="2200" dirty="0" err="1"/>
              <a:t>down</a:t>
            </a:r>
            <a:r>
              <a:rPr lang="es-ES" sz="2200" dirty="0"/>
              <a:t> and </a:t>
            </a:r>
            <a:r>
              <a:rPr lang="es-ES" sz="2200" dirty="0" err="1"/>
              <a:t>close</a:t>
            </a:r>
            <a:r>
              <a:rPr lang="es-ES" sz="2200" dirty="0"/>
              <a:t> </a:t>
            </a:r>
            <a:r>
              <a:rPr lang="es-ES" sz="2200" dirty="0" err="1"/>
              <a:t>to</a:t>
            </a:r>
            <a:r>
              <a:rPr lang="es-ES" sz="2200" dirty="0"/>
              <a:t> </a:t>
            </a:r>
            <a:r>
              <a:rPr lang="es-ES" sz="2200" dirty="0" err="1"/>
              <a:t>their</a:t>
            </a:r>
            <a:r>
              <a:rPr lang="es-ES" sz="2200" dirty="0"/>
              <a:t> </a:t>
            </a:r>
            <a:r>
              <a:rPr lang="es-ES" sz="2200" dirty="0" err="1"/>
              <a:t>body</a:t>
            </a:r>
            <a:r>
              <a:rPr lang="es-ES" sz="2200" dirty="0"/>
              <a:t>, </a:t>
            </a:r>
            <a:r>
              <a:rPr lang="es-ES" sz="2200" dirty="0" err="1"/>
              <a:t>maintain</a:t>
            </a:r>
            <a:r>
              <a:rPr lang="es-ES" sz="2200" dirty="0"/>
              <a:t> </a:t>
            </a:r>
            <a:r>
              <a:rPr lang="es-ES" sz="2200" dirty="0" err="1"/>
              <a:t>gaze</a:t>
            </a:r>
            <a:r>
              <a:rPr lang="es-ES" sz="2200" dirty="0"/>
              <a:t> </a:t>
            </a:r>
            <a:r>
              <a:rPr lang="es-ES" sz="2200" dirty="0" err="1"/>
              <a:t>ahead</a:t>
            </a:r>
            <a:r>
              <a:rPr lang="es-ES" sz="2200" dirty="0"/>
              <a:t> and stand </a:t>
            </a:r>
            <a:r>
              <a:rPr lang="es-ES" sz="2200" dirty="0" err="1"/>
              <a:t>comfortably</a:t>
            </a:r>
            <a:endParaRPr lang="es-ES" sz="2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2200" dirty="0" err="1"/>
              <a:t>Right</a:t>
            </a:r>
            <a:r>
              <a:rPr lang="es-ES" sz="2200" dirty="0"/>
              <a:t> virtual VR </a:t>
            </a:r>
            <a:r>
              <a:rPr lang="es-ES" sz="2200" dirty="0" err="1"/>
              <a:t>controller</a:t>
            </a:r>
            <a:r>
              <a:rPr lang="es-ES" sz="2200" dirty="0"/>
              <a:t> </a:t>
            </a:r>
            <a:r>
              <a:rPr lang="es-ES" sz="2200" dirty="0" err="1"/>
              <a:t>used</a:t>
            </a:r>
            <a:r>
              <a:rPr lang="es-ES" sz="2200" dirty="0"/>
              <a:t> </a:t>
            </a:r>
            <a:r>
              <a:rPr lang="es-ES" sz="2200" dirty="0" err="1"/>
              <a:t>to</a:t>
            </a:r>
            <a:r>
              <a:rPr lang="es-ES" sz="2200" dirty="0"/>
              <a:t> </a:t>
            </a:r>
            <a:r>
              <a:rPr lang="es-ES" sz="2200" dirty="0" err="1"/>
              <a:t>initiate</a:t>
            </a:r>
            <a:r>
              <a:rPr lang="es-ES" sz="2200" dirty="0"/>
              <a:t> virtual </a:t>
            </a:r>
            <a:r>
              <a:rPr lang="es-ES" sz="2200" dirty="0" err="1"/>
              <a:t>movement</a:t>
            </a:r>
            <a:r>
              <a:rPr lang="es-ES" sz="2200" dirty="0"/>
              <a:t> and </a:t>
            </a:r>
            <a:r>
              <a:rPr lang="es-ES" sz="2200" dirty="0" err="1"/>
              <a:t>rate</a:t>
            </a:r>
            <a:r>
              <a:rPr lang="es-ES" sz="2200" dirty="0"/>
              <a:t> </a:t>
            </a:r>
            <a:r>
              <a:rPr lang="es-ES" sz="2200" dirty="0" err="1"/>
              <a:t>their</a:t>
            </a:r>
            <a:r>
              <a:rPr lang="es-ES" sz="2200" dirty="0"/>
              <a:t> VR </a:t>
            </a:r>
            <a:r>
              <a:rPr lang="es-ES" sz="2200" dirty="0" err="1"/>
              <a:t>sickness</a:t>
            </a:r>
            <a:r>
              <a:rPr lang="es-ES" sz="2200" dirty="0"/>
              <a:t>; </a:t>
            </a:r>
            <a:r>
              <a:rPr lang="es-ES" sz="2200" dirty="0" err="1"/>
              <a:t>Left</a:t>
            </a:r>
            <a:r>
              <a:rPr lang="es-ES" sz="2200" dirty="0"/>
              <a:t> </a:t>
            </a:r>
            <a:r>
              <a:rPr lang="es-ES" sz="2200" dirty="0" err="1"/>
              <a:t>controller</a:t>
            </a:r>
            <a:r>
              <a:rPr lang="es-ES" sz="2200" dirty="0"/>
              <a:t> </a:t>
            </a:r>
            <a:r>
              <a:rPr lang="es-ES" sz="2200" dirty="0" err="1"/>
              <a:t>was</a:t>
            </a:r>
            <a:r>
              <a:rPr lang="es-ES" sz="2200" dirty="0"/>
              <a:t> inactive (</a:t>
            </a:r>
            <a:r>
              <a:rPr lang="es-ES" sz="2200" dirty="0" err="1"/>
              <a:t>used</a:t>
            </a:r>
            <a:r>
              <a:rPr lang="es-ES" sz="2200" dirty="0"/>
              <a:t> </a:t>
            </a:r>
            <a:r>
              <a:rPr lang="es-ES" sz="2200" dirty="0" err="1"/>
              <a:t>for</a:t>
            </a:r>
            <a:r>
              <a:rPr lang="es-ES" sz="2200" dirty="0"/>
              <a:t> </a:t>
            </a:r>
            <a:r>
              <a:rPr lang="es-ES" sz="2200" dirty="0" err="1"/>
              <a:t>symmetry</a:t>
            </a:r>
            <a:r>
              <a:rPr lang="es-ES" sz="2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2200" dirty="0" err="1"/>
              <a:t>Collected</a:t>
            </a:r>
            <a:r>
              <a:rPr lang="es-ES" sz="2200" dirty="0"/>
              <a:t> </a:t>
            </a:r>
            <a:r>
              <a:rPr lang="es-ES" sz="2200" dirty="0" err="1"/>
              <a:t>baseline</a:t>
            </a:r>
            <a:r>
              <a:rPr lang="es-ES" sz="2200" dirty="0"/>
              <a:t> </a:t>
            </a:r>
            <a:r>
              <a:rPr lang="es-ES" sz="2200" dirty="0" err="1"/>
              <a:t>body</a:t>
            </a:r>
            <a:r>
              <a:rPr lang="es-ES" sz="2200" dirty="0"/>
              <a:t> </a:t>
            </a:r>
            <a:r>
              <a:rPr lang="es-ES" sz="2200" dirty="0" err="1"/>
              <a:t>sway</a:t>
            </a:r>
            <a:r>
              <a:rPr lang="es-ES" sz="2200" dirty="0"/>
              <a:t> </a:t>
            </a:r>
            <a:r>
              <a:rPr lang="es-ES" sz="2200" dirty="0" err="1"/>
              <a:t>measurements</a:t>
            </a:r>
            <a:endParaRPr lang="es-ES" sz="2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2200" dirty="0" err="1"/>
              <a:t>Continued</a:t>
            </a:r>
            <a:r>
              <a:rPr lang="es-ES" sz="2200" dirty="0"/>
              <a:t> </a:t>
            </a:r>
            <a:r>
              <a:rPr lang="es-ES" sz="2200" dirty="0" err="1"/>
              <a:t>movement</a:t>
            </a:r>
            <a:r>
              <a:rPr lang="es-ES" sz="2200" dirty="0"/>
              <a:t> </a:t>
            </a:r>
            <a:r>
              <a:rPr lang="es-ES" sz="2200" dirty="0" err="1"/>
              <a:t>until</a:t>
            </a:r>
            <a:r>
              <a:rPr lang="es-ES" sz="2200" dirty="0"/>
              <a:t> </a:t>
            </a:r>
            <a:r>
              <a:rPr lang="es-ES" sz="2200" dirty="0" err="1"/>
              <a:t>either</a:t>
            </a:r>
            <a:r>
              <a:rPr lang="es-ES" sz="2200" dirty="0"/>
              <a:t> 50% VR </a:t>
            </a:r>
            <a:r>
              <a:rPr lang="es-ES" sz="2200" dirty="0" err="1"/>
              <a:t>sickness</a:t>
            </a:r>
            <a:r>
              <a:rPr lang="es-ES" sz="2200" dirty="0"/>
              <a:t> score </a:t>
            </a:r>
            <a:r>
              <a:rPr lang="es-ES" sz="2200" dirty="0" err="1"/>
              <a:t>was</a:t>
            </a:r>
            <a:r>
              <a:rPr lang="es-ES" sz="2200" dirty="0"/>
              <a:t> </a:t>
            </a:r>
            <a:r>
              <a:rPr lang="es-ES" sz="2200" dirty="0" err="1"/>
              <a:t>met</a:t>
            </a:r>
            <a:r>
              <a:rPr lang="es-ES" sz="2200" dirty="0"/>
              <a:t> (</a:t>
            </a:r>
            <a:r>
              <a:rPr lang="es-ES" sz="2200" dirty="0" err="1"/>
              <a:t>moderate</a:t>
            </a:r>
            <a:r>
              <a:rPr lang="es-ES" sz="2200" dirty="0"/>
              <a:t> VR </a:t>
            </a:r>
            <a:r>
              <a:rPr lang="es-ES" sz="2200" dirty="0" err="1"/>
              <a:t>sickness</a:t>
            </a:r>
            <a:r>
              <a:rPr lang="es-ES" sz="2200" dirty="0"/>
              <a:t>) </a:t>
            </a:r>
            <a:r>
              <a:rPr lang="es-ES" sz="2200" dirty="0" err="1"/>
              <a:t>or</a:t>
            </a:r>
            <a:r>
              <a:rPr lang="es-ES" sz="2200" dirty="0"/>
              <a:t> </a:t>
            </a:r>
            <a:r>
              <a:rPr lang="es-ES" sz="2200" dirty="0" err="1"/>
              <a:t>same</a:t>
            </a:r>
            <a:r>
              <a:rPr lang="es-ES" sz="2200" dirty="0"/>
              <a:t> VR </a:t>
            </a:r>
            <a:r>
              <a:rPr lang="es-ES" sz="2200" dirty="0" err="1"/>
              <a:t>sickness</a:t>
            </a:r>
            <a:r>
              <a:rPr lang="es-ES" sz="2200" dirty="0"/>
              <a:t> level </a:t>
            </a:r>
            <a:r>
              <a:rPr lang="es-ES" sz="2200" dirty="0" err="1"/>
              <a:t>for</a:t>
            </a:r>
            <a:r>
              <a:rPr lang="es-ES" sz="2200" dirty="0"/>
              <a:t> &gt;2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2200" dirty="0" err="1"/>
              <a:t>Baseline</a:t>
            </a:r>
            <a:r>
              <a:rPr lang="es-ES" sz="2200" dirty="0"/>
              <a:t> </a:t>
            </a:r>
            <a:r>
              <a:rPr lang="es-ES" sz="2200" dirty="0" err="1"/>
              <a:t>measure</a:t>
            </a:r>
            <a:r>
              <a:rPr lang="es-ES" sz="2200" dirty="0"/>
              <a:t> and </a:t>
            </a:r>
            <a:r>
              <a:rPr lang="es-ES" sz="2200" dirty="0" err="1"/>
              <a:t>equipment</a:t>
            </a:r>
            <a:r>
              <a:rPr lang="es-ES" sz="2200" dirty="0"/>
              <a:t> removed (once </a:t>
            </a:r>
            <a:r>
              <a:rPr lang="es-ES" sz="2200" dirty="0" err="1"/>
              <a:t>zero</a:t>
            </a:r>
            <a:r>
              <a:rPr lang="es-ES" sz="2200" dirty="0"/>
              <a:t> </a:t>
            </a:r>
            <a:r>
              <a:rPr lang="es-ES" sz="2200" dirty="0" err="1"/>
              <a:t>or</a:t>
            </a:r>
            <a:r>
              <a:rPr lang="es-ES" sz="2200" dirty="0"/>
              <a:t> </a:t>
            </a:r>
            <a:r>
              <a:rPr lang="es-ES" sz="2200" dirty="0" err="1"/>
              <a:t>request</a:t>
            </a:r>
            <a:r>
              <a:rPr lang="es-ES" sz="2200" dirty="0"/>
              <a:t>)</a:t>
            </a:r>
          </a:p>
        </p:txBody>
      </p:sp>
      <p:sp>
        <p:nvSpPr>
          <p:cNvPr id="2" name="CuadroTexto 16">
            <a:extLst>
              <a:ext uri="{FF2B5EF4-FFF2-40B4-BE49-F238E27FC236}">
                <a16:creationId xmlns:a16="http://schemas.microsoft.com/office/drawing/2014/main" id="{59A5B9FA-3758-163C-DAEB-B1CA99EFC0EA}"/>
              </a:ext>
            </a:extLst>
          </p:cNvPr>
          <p:cNvSpPr txBox="1"/>
          <p:nvPr/>
        </p:nvSpPr>
        <p:spPr>
          <a:xfrm>
            <a:off x="9540240" y="5607309"/>
            <a:ext cx="2293816" cy="253916"/>
          </a:xfrm>
          <a:prstGeom prst="rect">
            <a:avLst/>
          </a:prstGeom>
          <a:noFill/>
        </p:spPr>
        <p:txBody>
          <a:bodyPr wrap="square" rtlCol="0">
            <a:spAutoFit/>
          </a:bodyPr>
          <a:lstStyle/>
          <a:p>
            <a:pPr algn="just"/>
            <a:r>
              <a:rPr lang="en-GB" sz="1050" i="1" dirty="0">
                <a:solidFill>
                  <a:schemeClr val="bg1">
                    <a:lumMod val="75000"/>
                  </a:schemeClr>
                </a:solidFill>
                <a:cs typeface="Arial" charset="0"/>
                <a:sym typeface="Arial"/>
              </a:rPr>
              <a:t>Figure from Rouhani, 2024</a:t>
            </a:r>
          </a:p>
        </p:txBody>
      </p:sp>
    </p:spTree>
    <p:extLst>
      <p:ext uri="{BB962C8B-B14F-4D97-AF65-F5344CB8AC3E}">
        <p14:creationId xmlns:p14="http://schemas.microsoft.com/office/powerpoint/2010/main" val="746495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6DBB095-A73B-4242-A4E2-ABF27F100298}"/>
              </a:ext>
            </a:extLst>
          </p:cNvPr>
          <p:cNvSpPr>
            <a:spLocks noGrp="1"/>
          </p:cNvSpPr>
          <p:nvPr>
            <p:ph type="title"/>
          </p:nvPr>
        </p:nvSpPr>
        <p:spPr>
          <a:xfrm>
            <a:off x="929554" y="260648"/>
            <a:ext cx="10465278" cy="575197"/>
          </a:xfrm>
        </p:spPr>
        <p:txBody>
          <a:bodyPr/>
          <a:lstStyle/>
          <a:p>
            <a:r>
              <a:rPr lang="en-CA" sz="2800" dirty="0">
                <a:cs typeface="Times New Roman" panose="02020603050405020304" pitchFamily="18" charset="0"/>
              </a:rPr>
              <a:t>Background	      			           The Reality-Virtuality Continuum		</a:t>
            </a:r>
          </a:p>
        </p:txBody>
      </p:sp>
      <p:cxnSp>
        <p:nvCxnSpPr>
          <p:cNvPr id="6" name="Straight Arrow Connector 5">
            <a:extLst>
              <a:ext uri="{FF2B5EF4-FFF2-40B4-BE49-F238E27FC236}">
                <a16:creationId xmlns:a16="http://schemas.microsoft.com/office/drawing/2014/main" id="{F65CF36D-BF56-1BE7-CF94-6B018C5C04FA}"/>
              </a:ext>
            </a:extLst>
          </p:cNvPr>
          <p:cNvCxnSpPr>
            <a:cxnSpLocks/>
          </p:cNvCxnSpPr>
          <p:nvPr/>
        </p:nvCxnSpPr>
        <p:spPr>
          <a:xfrm>
            <a:off x="2250142" y="3482788"/>
            <a:ext cx="7691717" cy="0"/>
          </a:xfrm>
          <a:prstGeom prst="straightConnector1">
            <a:avLst/>
          </a:prstGeom>
          <a:ln w="38100">
            <a:solidFill>
              <a:srgbClr val="CB1D3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1C45429-D52C-2F66-18B3-51A0FF9CD68E}"/>
              </a:ext>
            </a:extLst>
          </p:cNvPr>
          <p:cNvSpPr txBox="1"/>
          <p:nvPr/>
        </p:nvSpPr>
        <p:spPr>
          <a:xfrm>
            <a:off x="4699656" y="3767176"/>
            <a:ext cx="2864630" cy="369332"/>
          </a:xfrm>
          <a:prstGeom prst="rect">
            <a:avLst/>
          </a:prstGeom>
          <a:noFill/>
        </p:spPr>
        <p:txBody>
          <a:bodyPr wrap="none" rtlCol="0">
            <a:spAutoFit/>
          </a:bodyPr>
          <a:lstStyle/>
          <a:p>
            <a:r>
              <a:rPr lang="en-GB" b="1" dirty="0"/>
              <a:t>Reality-virtuality continuum</a:t>
            </a:r>
          </a:p>
        </p:txBody>
      </p:sp>
      <p:sp>
        <p:nvSpPr>
          <p:cNvPr id="9" name="TextBox 8">
            <a:extLst>
              <a:ext uri="{FF2B5EF4-FFF2-40B4-BE49-F238E27FC236}">
                <a16:creationId xmlns:a16="http://schemas.microsoft.com/office/drawing/2014/main" id="{B67DE64E-6775-9CC9-0B56-6187BB68E787}"/>
              </a:ext>
            </a:extLst>
          </p:cNvPr>
          <p:cNvSpPr txBox="1"/>
          <p:nvPr/>
        </p:nvSpPr>
        <p:spPr>
          <a:xfrm>
            <a:off x="1554310" y="2728881"/>
            <a:ext cx="1391663" cy="646331"/>
          </a:xfrm>
          <a:prstGeom prst="rect">
            <a:avLst/>
          </a:prstGeom>
          <a:noFill/>
        </p:spPr>
        <p:txBody>
          <a:bodyPr wrap="none" rtlCol="0">
            <a:spAutoFit/>
          </a:bodyPr>
          <a:lstStyle/>
          <a:p>
            <a:pPr algn="ctr"/>
            <a:r>
              <a:rPr lang="en-GB" dirty="0"/>
              <a:t>Real</a:t>
            </a:r>
          </a:p>
          <a:p>
            <a:pPr algn="ctr"/>
            <a:r>
              <a:rPr lang="en-GB" dirty="0"/>
              <a:t>environment</a:t>
            </a:r>
          </a:p>
        </p:txBody>
      </p:sp>
      <p:sp>
        <p:nvSpPr>
          <p:cNvPr id="10" name="TextBox 9">
            <a:extLst>
              <a:ext uri="{FF2B5EF4-FFF2-40B4-BE49-F238E27FC236}">
                <a16:creationId xmlns:a16="http://schemas.microsoft.com/office/drawing/2014/main" id="{D3A7A323-89A2-3DB3-AE8A-0B2AF7571FC2}"/>
              </a:ext>
            </a:extLst>
          </p:cNvPr>
          <p:cNvSpPr txBox="1"/>
          <p:nvPr/>
        </p:nvSpPr>
        <p:spPr>
          <a:xfrm>
            <a:off x="9246027" y="2707033"/>
            <a:ext cx="1391663" cy="646331"/>
          </a:xfrm>
          <a:prstGeom prst="rect">
            <a:avLst/>
          </a:prstGeom>
          <a:noFill/>
        </p:spPr>
        <p:txBody>
          <a:bodyPr wrap="none" rtlCol="0">
            <a:spAutoFit/>
          </a:bodyPr>
          <a:lstStyle/>
          <a:p>
            <a:pPr algn="ctr"/>
            <a:r>
              <a:rPr lang="en-GB" dirty="0"/>
              <a:t>Virtual</a:t>
            </a:r>
          </a:p>
          <a:p>
            <a:pPr algn="ctr"/>
            <a:r>
              <a:rPr lang="en-GB" dirty="0"/>
              <a:t>environment</a:t>
            </a:r>
          </a:p>
        </p:txBody>
      </p:sp>
      <p:sp>
        <p:nvSpPr>
          <p:cNvPr id="11" name="TextBox 10">
            <a:extLst>
              <a:ext uri="{FF2B5EF4-FFF2-40B4-BE49-F238E27FC236}">
                <a16:creationId xmlns:a16="http://schemas.microsoft.com/office/drawing/2014/main" id="{A20F2695-6FD0-DC47-AABA-F0AEFB2B592A}"/>
              </a:ext>
            </a:extLst>
          </p:cNvPr>
          <p:cNvSpPr txBox="1"/>
          <p:nvPr/>
        </p:nvSpPr>
        <p:spPr>
          <a:xfrm>
            <a:off x="4163095" y="2707033"/>
            <a:ext cx="1279709" cy="646331"/>
          </a:xfrm>
          <a:prstGeom prst="rect">
            <a:avLst/>
          </a:prstGeom>
          <a:noFill/>
        </p:spPr>
        <p:txBody>
          <a:bodyPr wrap="none" rtlCol="0">
            <a:spAutoFit/>
          </a:bodyPr>
          <a:lstStyle/>
          <a:p>
            <a:pPr algn="ctr"/>
            <a:r>
              <a:rPr lang="en-GB" dirty="0"/>
              <a:t>Augmented</a:t>
            </a:r>
          </a:p>
          <a:p>
            <a:pPr algn="ctr"/>
            <a:r>
              <a:rPr lang="en-GB" dirty="0"/>
              <a:t>reality</a:t>
            </a:r>
          </a:p>
        </p:txBody>
      </p:sp>
      <p:sp>
        <p:nvSpPr>
          <p:cNvPr id="12" name="TextBox 11">
            <a:extLst>
              <a:ext uri="{FF2B5EF4-FFF2-40B4-BE49-F238E27FC236}">
                <a16:creationId xmlns:a16="http://schemas.microsoft.com/office/drawing/2014/main" id="{4757831C-FF57-38C6-56A4-C824DA6B8AF0}"/>
              </a:ext>
            </a:extLst>
          </p:cNvPr>
          <p:cNvSpPr txBox="1"/>
          <p:nvPr/>
        </p:nvSpPr>
        <p:spPr>
          <a:xfrm>
            <a:off x="6852489" y="2724654"/>
            <a:ext cx="1279709" cy="646331"/>
          </a:xfrm>
          <a:prstGeom prst="rect">
            <a:avLst/>
          </a:prstGeom>
          <a:noFill/>
        </p:spPr>
        <p:txBody>
          <a:bodyPr wrap="none" rtlCol="0">
            <a:spAutoFit/>
          </a:bodyPr>
          <a:lstStyle/>
          <a:p>
            <a:pPr algn="ctr"/>
            <a:r>
              <a:rPr lang="en-GB" dirty="0"/>
              <a:t>Augmented</a:t>
            </a:r>
          </a:p>
          <a:p>
            <a:pPr algn="ctr"/>
            <a:r>
              <a:rPr lang="en-GB" dirty="0"/>
              <a:t>virtuality</a:t>
            </a:r>
          </a:p>
        </p:txBody>
      </p:sp>
      <p:cxnSp>
        <p:nvCxnSpPr>
          <p:cNvPr id="14" name="Straight Connector 13">
            <a:extLst>
              <a:ext uri="{FF2B5EF4-FFF2-40B4-BE49-F238E27FC236}">
                <a16:creationId xmlns:a16="http://schemas.microsoft.com/office/drawing/2014/main" id="{5E352BBF-3015-5AE4-6E80-8D0A9E3710D4}"/>
              </a:ext>
            </a:extLst>
          </p:cNvPr>
          <p:cNvCxnSpPr>
            <a:cxnSpLocks/>
          </p:cNvCxnSpPr>
          <p:nvPr/>
        </p:nvCxnSpPr>
        <p:spPr>
          <a:xfrm>
            <a:off x="2438400" y="3767176"/>
            <a:ext cx="0" cy="1035329"/>
          </a:xfrm>
          <a:prstGeom prst="line">
            <a:avLst/>
          </a:prstGeom>
          <a:ln w="38100">
            <a:solidFill>
              <a:srgbClr val="CB1D3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5AA5C9B-6790-9E14-F0E7-4B588252FDCD}"/>
              </a:ext>
            </a:extLst>
          </p:cNvPr>
          <p:cNvCxnSpPr>
            <a:cxnSpLocks/>
          </p:cNvCxnSpPr>
          <p:nvPr/>
        </p:nvCxnSpPr>
        <p:spPr>
          <a:xfrm>
            <a:off x="9654988" y="3767176"/>
            <a:ext cx="0" cy="1035329"/>
          </a:xfrm>
          <a:prstGeom prst="line">
            <a:avLst/>
          </a:prstGeom>
          <a:ln w="38100">
            <a:solidFill>
              <a:srgbClr val="CB1D3A"/>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955B8BA-E985-4591-75C1-3AC27FA19CA8}"/>
              </a:ext>
            </a:extLst>
          </p:cNvPr>
          <p:cNvCxnSpPr/>
          <p:nvPr/>
        </p:nvCxnSpPr>
        <p:spPr>
          <a:xfrm>
            <a:off x="2438400" y="4787153"/>
            <a:ext cx="7216588" cy="0"/>
          </a:xfrm>
          <a:prstGeom prst="line">
            <a:avLst/>
          </a:prstGeom>
          <a:ln w="38100">
            <a:solidFill>
              <a:srgbClr val="CB1D3A"/>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A82D31E-9A31-5D19-041A-77A8A69ACC3D}"/>
              </a:ext>
            </a:extLst>
          </p:cNvPr>
          <p:cNvSpPr txBox="1"/>
          <p:nvPr/>
        </p:nvSpPr>
        <p:spPr>
          <a:xfrm>
            <a:off x="5391865" y="4855220"/>
            <a:ext cx="1408271" cy="369332"/>
          </a:xfrm>
          <a:prstGeom prst="rect">
            <a:avLst/>
          </a:prstGeom>
          <a:noFill/>
        </p:spPr>
        <p:txBody>
          <a:bodyPr wrap="none" rtlCol="0">
            <a:spAutoFit/>
          </a:bodyPr>
          <a:lstStyle/>
          <a:p>
            <a:r>
              <a:rPr lang="en-GB" dirty="0"/>
              <a:t>Mixed reality</a:t>
            </a:r>
          </a:p>
        </p:txBody>
      </p:sp>
      <p:sp>
        <p:nvSpPr>
          <p:cNvPr id="22" name="CuadroTexto 16">
            <a:extLst>
              <a:ext uri="{FF2B5EF4-FFF2-40B4-BE49-F238E27FC236}">
                <a16:creationId xmlns:a16="http://schemas.microsoft.com/office/drawing/2014/main" id="{C8EE97B7-6408-6746-AFD5-64B2BDDDFB81}"/>
              </a:ext>
            </a:extLst>
          </p:cNvPr>
          <p:cNvSpPr txBox="1"/>
          <p:nvPr/>
        </p:nvSpPr>
        <p:spPr>
          <a:xfrm>
            <a:off x="9459686" y="6101716"/>
            <a:ext cx="1935145" cy="253916"/>
          </a:xfrm>
          <a:prstGeom prst="rect">
            <a:avLst/>
          </a:prstGeom>
          <a:noFill/>
        </p:spPr>
        <p:txBody>
          <a:bodyPr wrap="square" rtlCol="0">
            <a:spAutoFit/>
          </a:bodyPr>
          <a:lstStyle/>
          <a:p>
            <a:pPr algn="just"/>
            <a:r>
              <a:rPr lang="en-GB" sz="1050" i="1" dirty="0">
                <a:solidFill>
                  <a:schemeClr val="bg1">
                    <a:lumMod val="75000"/>
                  </a:schemeClr>
                </a:solidFill>
                <a:cs typeface="Arial" charset="0"/>
                <a:sym typeface="Arial"/>
              </a:rPr>
              <a:t>Milgram &amp; </a:t>
            </a:r>
            <a:r>
              <a:rPr lang="en-GB" sz="1050" i="1" dirty="0" err="1">
                <a:solidFill>
                  <a:schemeClr val="bg1">
                    <a:lumMod val="75000"/>
                  </a:schemeClr>
                </a:solidFill>
                <a:cs typeface="Arial" charset="0"/>
                <a:sym typeface="Arial"/>
              </a:rPr>
              <a:t>Kishino</a:t>
            </a:r>
            <a:r>
              <a:rPr lang="en-GB" sz="1050" i="1" dirty="0">
                <a:solidFill>
                  <a:schemeClr val="bg1">
                    <a:lumMod val="75000"/>
                  </a:schemeClr>
                </a:solidFill>
                <a:cs typeface="Arial" charset="0"/>
                <a:sym typeface="Arial"/>
              </a:rPr>
              <a:t>, 1994</a:t>
            </a:r>
          </a:p>
        </p:txBody>
      </p:sp>
      <p:sp>
        <p:nvSpPr>
          <p:cNvPr id="3" name="Title 3">
            <a:extLst>
              <a:ext uri="{FF2B5EF4-FFF2-40B4-BE49-F238E27FC236}">
                <a16:creationId xmlns:a16="http://schemas.microsoft.com/office/drawing/2014/main" id="{41120199-49BF-591A-6A71-C0793DC43ECB}"/>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b="1" i="0" u="none" strike="noStrike" kern="1200" cap="none" spc="0" normalizeH="0" baseline="0" dirty="0">
                <a:ln>
                  <a:noFill/>
                </a:ln>
                <a:solidFill>
                  <a:srgbClr val="CB1D3A"/>
                </a:solidFill>
                <a:effectLst/>
                <a:uLnTx/>
                <a:uFillTx/>
                <a:latin typeface="Calibri" pitchFamily="34" charset="0"/>
                <a:ea typeface="+mj-ea"/>
                <a:cs typeface="+mj-cs"/>
              </a:rPr>
              <a:t>Introduction</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1 |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spTree>
    <p:extLst>
      <p:ext uri="{BB962C8B-B14F-4D97-AF65-F5344CB8AC3E}">
        <p14:creationId xmlns:p14="http://schemas.microsoft.com/office/powerpoint/2010/main" val="1554495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3">
            <a:extLst>
              <a:ext uri="{FF2B5EF4-FFF2-40B4-BE49-F238E27FC236}">
                <a16:creationId xmlns:a16="http://schemas.microsoft.com/office/drawing/2014/main" id="{4001D5AB-C52F-68DB-2008-7BB9E0FD70AE}"/>
              </a:ext>
            </a:extLst>
          </p:cNvPr>
          <p:cNvSpPr txBox="1">
            <a:spLocks/>
          </p:cNvSpPr>
          <p:nvPr/>
        </p:nvSpPr>
        <p:spPr>
          <a:xfrm>
            <a:off x="929554" y="260648"/>
            <a:ext cx="10465278" cy="575197"/>
          </a:xfrm>
          <a:prstGeom prst="rect">
            <a:avLst/>
          </a:prstGeom>
        </p:spPr>
        <p:txBody>
          <a:bodyPr lIns="0"/>
          <a:lstStyle>
            <a:lvl1pPr algn="l" defTabSz="944563" rtl="0" eaLnBrk="0" fontAlgn="base" hangingPunct="0">
              <a:spcBef>
                <a:spcPct val="0"/>
              </a:spcBef>
              <a:spcAft>
                <a:spcPct val="0"/>
              </a:spcAft>
              <a:defRPr sz="2177" kern="1200">
                <a:solidFill>
                  <a:srgbClr val="464646"/>
                </a:solidFill>
                <a:latin typeface="+mj-lt"/>
                <a:ea typeface="+mj-ea"/>
                <a:cs typeface="+mj-cs"/>
              </a:defRPr>
            </a:lvl1pPr>
            <a:lvl2pPr algn="ctr" defTabSz="944563" rtl="0" eaLnBrk="0" fontAlgn="base" hangingPunct="0">
              <a:spcBef>
                <a:spcPct val="0"/>
              </a:spcBef>
              <a:spcAft>
                <a:spcPct val="0"/>
              </a:spcAft>
              <a:defRPr sz="4500">
                <a:solidFill>
                  <a:schemeClr val="tx1"/>
                </a:solidFill>
                <a:latin typeface="Calibri" panose="020F0502020204030204" pitchFamily="34" charset="0"/>
              </a:defRPr>
            </a:lvl2pPr>
            <a:lvl3pPr algn="ctr" defTabSz="944563" rtl="0" eaLnBrk="0" fontAlgn="base" hangingPunct="0">
              <a:spcBef>
                <a:spcPct val="0"/>
              </a:spcBef>
              <a:spcAft>
                <a:spcPct val="0"/>
              </a:spcAft>
              <a:defRPr sz="4500">
                <a:solidFill>
                  <a:schemeClr val="tx1"/>
                </a:solidFill>
                <a:latin typeface="Calibri" panose="020F0502020204030204" pitchFamily="34" charset="0"/>
              </a:defRPr>
            </a:lvl3pPr>
            <a:lvl4pPr algn="ctr" defTabSz="944563" rtl="0" eaLnBrk="0" fontAlgn="base" hangingPunct="0">
              <a:spcBef>
                <a:spcPct val="0"/>
              </a:spcBef>
              <a:spcAft>
                <a:spcPct val="0"/>
              </a:spcAft>
              <a:defRPr sz="4500">
                <a:solidFill>
                  <a:schemeClr val="tx1"/>
                </a:solidFill>
                <a:latin typeface="Calibri" panose="020F0502020204030204" pitchFamily="34" charset="0"/>
              </a:defRPr>
            </a:lvl4pPr>
            <a:lvl5pPr algn="ctr" defTabSz="944563" rtl="0" eaLnBrk="0" fontAlgn="base" hangingPunct="0">
              <a:spcBef>
                <a:spcPct val="0"/>
              </a:spcBef>
              <a:spcAft>
                <a:spcPct val="0"/>
              </a:spcAft>
              <a:defRPr sz="4500">
                <a:solidFill>
                  <a:schemeClr val="tx1"/>
                </a:solidFill>
                <a:latin typeface="Calibri" panose="020F0502020204030204" pitchFamily="34" charset="0"/>
              </a:defRPr>
            </a:lvl5pPr>
            <a:lvl6pPr marL="457200" algn="ctr" defTabSz="944563" rtl="0" fontAlgn="base">
              <a:spcBef>
                <a:spcPct val="0"/>
              </a:spcBef>
              <a:spcAft>
                <a:spcPct val="0"/>
              </a:spcAft>
              <a:defRPr sz="4500">
                <a:solidFill>
                  <a:schemeClr val="tx1"/>
                </a:solidFill>
                <a:latin typeface="Calibri" panose="020F0502020204030204" pitchFamily="34" charset="0"/>
              </a:defRPr>
            </a:lvl6pPr>
            <a:lvl7pPr marL="914400" algn="ctr" defTabSz="944563" rtl="0" fontAlgn="base">
              <a:spcBef>
                <a:spcPct val="0"/>
              </a:spcBef>
              <a:spcAft>
                <a:spcPct val="0"/>
              </a:spcAft>
              <a:defRPr sz="4500">
                <a:solidFill>
                  <a:schemeClr val="tx1"/>
                </a:solidFill>
                <a:latin typeface="Calibri" panose="020F0502020204030204" pitchFamily="34" charset="0"/>
              </a:defRPr>
            </a:lvl7pPr>
            <a:lvl8pPr marL="1371600" algn="ctr" defTabSz="944563" rtl="0" fontAlgn="base">
              <a:spcBef>
                <a:spcPct val="0"/>
              </a:spcBef>
              <a:spcAft>
                <a:spcPct val="0"/>
              </a:spcAft>
              <a:defRPr sz="4500">
                <a:solidFill>
                  <a:schemeClr val="tx1"/>
                </a:solidFill>
                <a:latin typeface="Calibri" panose="020F0502020204030204" pitchFamily="34" charset="0"/>
              </a:defRPr>
            </a:lvl8pPr>
            <a:lvl9pPr marL="1828800" algn="ctr" defTabSz="944563" rtl="0" fontAlgn="base">
              <a:spcBef>
                <a:spcPct val="0"/>
              </a:spcBef>
              <a:spcAft>
                <a:spcPct val="0"/>
              </a:spcAft>
              <a:defRPr sz="4500">
                <a:solidFill>
                  <a:schemeClr val="tx1"/>
                </a:solidFill>
                <a:latin typeface="Calibri" panose="020F0502020204030204" pitchFamily="34" charset="0"/>
              </a:defRPr>
            </a:lvl9pPr>
          </a:lstStyle>
          <a:p>
            <a:r>
              <a:rPr lang="en-CA" sz="2800" dirty="0">
                <a:cs typeface="Times New Roman" panose="02020603050405020304" pitchFamily="18" charset="0"/>
              </a:rPr>
              <a:t>Results: Experiment 1			        	</a:t>
            </a:r>
          </a:p>
        </p:txBody>
      </p:sp>
      <p:sp>
        <p:nvSpPr>
          <p:cNvPr id="3" name="CuadroTexto 4">
            <a:extLst>
              <a:ext uri="{FF2B5EF4-FFF2-40B4-BE49-F238E27FC236}">
                <a16:creationId xmlns:a16="http://schemas.microsoft.com/office/drawing/2014/main" id="{3ACA14F7-1AE5-499C-91D0-49D8627C6CC8}"/>
              </a:ext>
            </a:extLst>
          </p:cNvPr>
          <p:cNvSpPr txBox="1"/>
          <p:nvPr/>
        </p:nvSpPr>
        <p:spPr>
          <a:xfrm>
            <a:off x="929553" y="1178340"/>
            <a:ext cx="10384255" cy="1446550"/>
          </a:xfrm>
          <a:prstGeom prst="rect">
            <a:avLst/>
          </a:prstGeom>
          <a:noFill/>
        </p:spPr>
        <p:txBody>
          <a:bodyPr wrap="square" rtlCol="0">
            <a:spAutoFit/>
          </a:bodyPr>
          <a:lstStyle/>
          <a:p>
            <a:r>
              <a:rPr lang="es-ES" sz="2200" dirty="0" err="1">
                <a:solidFill>
                  <a:srgbClr val="000000"/>
                </a:solidFill>
                <a:cs typeface="Times New Roman" panose="02020603050405020304" pitchFamily="18" charset="0"/>
              </a:rPr>
              <a:t>If</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normality</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was</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violated</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used</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Aligned</a:t>
            </a:r>
            <a:r>
              <a:rPr lang="es-ES" sz="2200" dirty="0">
                <a:solidFill>
                  <a:srgbClr val="000000"/>
                </a:solidFill>
                <a:cs typeface="Times New Roman" panose="02020603050405020304" pitchFamily="18" charset="0"/>
              </a:rPr>
              <a:t> Rank </a:t>
            </a:r>
            <a:r>
              <a:rPr lang="es-ES" sz="2200" dirty="0" err="1">
                <a:solidFill>
                  <a:srgbClr val="000000"/>
                </a:solidFill>
                <a:cs typeface="Times New Roman" panose="02020603050405020304" pitchFamily="18" charset="0"/>
              </a:rPr>
              <a:t>Transform</a:t>
            </a:r>
            <a:r>
              <a:rPr lang="es-ES" sz="2200" dirty="0">
                <a:solidFill>
                  <a:srgbClr val="000000"/>
                </a:solidFill>
                <a:cs typeface="Times New Roman" panose="02020603050405020304" pitchFamily="18" charset="0"/>
              </a:rPr>
              <a:t> test</a:t>
            </a:r>
          </a:p>
          <a:p>
            <a:r>
              <a:rPr lang="es-ES" sz="2200" dirty="0" err="1">
                <a:solidFill>
                  <a:srgbClr val="000000"/>
                </a:solidFill>
                <a:cs typeface="Times New Roman" panose="02020603050405020304" pitchFamily="18" charset="0"/>
              </a:rPr>
              <a:t>If</a:t>
            </a:r>
            <a:r>
              <a:rPr lang="es-ES" sz="2200" dirty="0">
                <a:solidFill>
                  <a:srgbClr val="000000"/>
                </a:solidFill>
                <a:cs typeface="Times New Roman" panose="02020603050405020304" pitchFamily="18" charset="0"/>
              </a:rPr>
              <a:t> normal 2 (</a:t>
            </a:r>
            <a:r>
              <a:rPr lang="es-ES" sz="2200" dirty="0" err="1">
                <a:solidFill>
                  <a:srgbClr val="000000"/>
                </a:solidFill>
                <a:cs typeface="Times New Roman" panose="02020603050405020304" pitchFamily="18" charset="0"/>
              </a:rPr>
              <a:t>size</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small</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large</a:t>
            </a:r>
            <a:r>
              <a:rPr lang="es-ES" sz="2200" dirty="0">
                <a:solidFill>
                  <a:srgbClr val="000000"/>
                </a:solidFill>
                <a:cs typeface="Times New Roman" panose="02020603050405020304" pitchFamily="18" charset="0"/>
              </a:rPr>
              <a:t>) x2 (VR </a:t>
            </a:r>
            <a:r>
              <a:rPr lang="es-ES" sz="2200" dirty="0" err="1">
                <a:solidFill>
                  <a:srgbClr val="000000"/>
                </a:solidFill>
                <a:cs typeface="Times New Roman" panose="02020603050405020304" pitchFamily="18" charset="0"/>
              </a:rPr>
              <a:t>sickness</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mitigation</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technique</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none</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static</a:t>
            </a:r>
            <a:r>
              <a:rPr lang="es-ES" sz="2200" dirty="0">
                <a:solidFill>
                  <a:srgbClr val="000000"/>
                </a:solidFill>
                <a:cs typeface="Times New Roman" panose="02020603050405020304" pitchFamily="18" charset="0"/>
              </a:rPr>
              <a:t> FOV </a:t>
            </a:r>
            <a:r>
              <a:rPr lang="es-ES" sz="2200" dirty="0" err="1">
                <a:solidFill>
                  <a:srgbClr val="000000"/>
                </a:solidFill>
                <a:cs typeface="Times New Roman" panose="02020603050405020304" pitchFamily="18" charset="0"/>
              </a:rPr>
              <a:t>reduction</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repeated</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measures</a:t>
            </a:r>
            <a:r>
              <a:rPr lang="es-ES" sz="2200" dirty="0">
                <a:solidFill>
                  <a:srgbClr val="000000"/>
                </a:solidFill>
                <a:cs typeface="Times New Roman" panose="02020603050405020304" pitchFamily="18" charset="0"/>
              </a:rPr>
              <a:t> ANOVA </a:t>
            </a:r>
            <a:endParaRPr lang="en-CA" sz="2200" dirty="0">
              <a:solidFill>
                <a:srgbClr val="000000"/>
              </a:solidFill>
              <a:cs typeface="Times New Roman" panose="02020603050405020304" pitchFamily="18" charset="0"/>
            </a:endParaRPr>
          </a:p>
          <a:p>
            <a:pPr algn="ctr"/>
            <a:endParaRPr lang="en-CA" sz="2200" dirty="0">
              <a:solidFill>
                <a:srgbClr val="000000"/>
              </a:solidFill>
              <a:cs typeface="Times New Roman" panose="02020603050405020304" pitchFamily="18" charset="0"/>
            </a:endParaRPr>
          </a:p>
        </p:txBody>
      </p:sp>
      <p:sp>
        <p:nvSpPr>
          <p:cNvPr id="2" name="Title 3">
            <a:extLst>
              <a:ext uri="{FF2B5EF4-FFF2-40B4-BE49-F238E27FC236}">
                <a16:creationId xmlns:a16="http://schemas.microsoft.com/office/drawing/2014/main" id="{470348E3-ABEF-EC8D-547A-857344CEBF43}"/>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Introduction </a:t>
            </a:r>
            <a:r>
              <a:rPr kumimoji="0" lang="en-CA" sz="1600" b="1" i="0" u="none" strike="noStrike" kern="1200" cap="none" spc="0" normalizeH="0" baseline="0" dirty="0">
                <a:ln>
                  <a:noFill/>
                </a:ln>
                <a:solidFill>
                  <a:srgbClr val="000000"/>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000000"/>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000000"/>
                </a:solidFill>
                <a:effectLst/>
                <a:uLnTx/>
                <a:uFillTx/>
                <a:latin typeface="Calibri" pitchFamily="34" charset="0"/>
                <a:ea typeface="+mj-ea"/>
                <a:cs typeface="+mj-cs"/>
              </a:rPr>
              <a:t>  | </a:t>
            </a:r>
            <a:r>
              <a:rPr kumimoji="0" lang="en-CA" sz="1600" b="1" i="0" u="none" strike="noStrike" kern="1200" cap="none" spc="0" normalizeH="0" dirty="0">
                <a:ln>
                  <a:noFill/>
                </a:ln>
                <a:solidFill>
                  <a:srgbClr val="CB1D3A"/>
                </a:solidFill>
                <a:effectLst/>
                <a:uLnTx/>
                <a:uFillTx/>
                <a:latin typeface="Calibri" pitchFamily="34" charset="0"/>
                <a:ea typeface="+mj-ea"/>
                <a:cs typeface="+mj-cs"/>
              </a:rPr>
              <a:t>Experiment 1 </a:t>
            </a:r>
            <a:r>
              <a:rPr kumimoji="0" lang="en-CA" sz="1600" i="0" u="none" strike="noStrike" kern="1200" cap="none" spc="0" normalizeH="0" dirty="0">
                <a:ln>
                  <a:noFill/>
                </a:ln>
                <a:solidFill>
                  <a:srgbClr val="BFBFBF"/>
                </a:solidFill>
                <a:effectLst/>
                <a:uLnTx/>
                <a:uFillTx/>
                <a:latin typeface="Calibri" pitchFamily="34" charset="0"/>
                <a:ea typeface="+mj-ea"/>
                <a:cs typeface="+mj-cs"/>
              </a:rPr>
              <a:t>|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spTree>
    <p:extLst>
      <p:ext uri="{BB962C8B-B14F-4D97-AF65-F5344CB8AC3E}">
        <p14:creationId xmlns:p14="http://schemas.microsoft.com/office/powerpoint/2010/main" val="100179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3">
            <a:extLst>
              <a:ext uri="{FF2B5EF4-FFF2-40B4-BE49-F238E27FC236}">
                <a16:creationId xmlns:a16="http://schemas.microsoft.com/office/drawing/2014/main" id="{4001D5AB-C52F-68DB-2008-7BB9E0FD70AE}"/>
              </a:ext>
            </a:extLst>
          </p:cNvPr>
          <p:cNvSpPr txBox="1">
            <a:spLocks/>
          </p:cNvSpPr>
          <p:nvPr/>
        </p:nvSpPr>
        <p:spPr>
          <a:xfrm>
            <a:off x="929554" y="260648"/>
            <a:ext cx="10465278" cy="575197"/>
          </a:xfrm>
          <a:prstGeom prst="rect">
            <a:avLst/>
          </a:prstGeom>
        </p:spPr>
        <p:txBody>
          <a:bodyPr lIns="0"/>
          <a:lstStyle>
            <a:lvl1pPr algn="l" defTabSz="944563" rtl="0" eaLnBrk="0" fontAlgn="base" hangingPunct="0">
              <a:spcBef>
                <a:spcPct val="0"/>
              </a:spcBef>
              <a:spcAft>
                <a:spcPct val="0"/>
              </a:spcAft>
              <a:defRPr sz="2177" kern="1200">
                <a:solidFill>
                  <a:srgbClr val="464646"/>
                </a:solidFill>
                <a:latin typeface="+mj-lt"/>
                <a:ea typeface="+mj-ea"/>
                <a:cs typeface="+mj-cs"/>
              </a:defRPr>
            </a:lvl1pPr>
            <a:lvl2pPr algn="ctr" defTabSz="944563" rtl="0" eaLnBrk="0" fontAlgn="base" hangingPunct="0">
              <a:spcBef>
                <a:spcPct val="0"/>
              </a:spcBef>
              <a:spcAft>
                <a:spcPct val="0"/>
              </a:spcAft>
              <a:defRPr sz="4500">
                <a:solidFill>
                  <a:schemeClr val="tx1"/>
                </a:solidFill>
                <a:latin typeface="Calibri" panose="020F0502020204030204" pitchFamily="34" charset="0"/>
              </a:defRPr>
            </a:lvl2pPr>
            <a:lvl3pPr algn="ctr" defTabSz="944563" rtl="0" eaLnBrk="0" fontAlgn="base" hangingPunct="0">
              <a:spcBef>
                <a:spcPct val="0"/>
              </a:spcBef>
              <a:spcAft>
                <a:spcPct val="0"/>
              </a:spcAft>
              <a:defRPr sz="4500">
                <a:solidFill>
                  <a:schemeClr val="tx1"/>
                </a:solidFill>
                <a:latin typeface="Calibri" panose="020F0502020204030204" pitchFamily="34" charset="0"/>
              </a:defRPr>
            </a:lvl3pPr>
            <a:lvl4pPr algn="ctr" defTabSz="944563" rtl="0" eaLnBrk="0" fontAlgn="base" hangingPunct="0">
              <a:spcBef>
                <a:spcPct val="0"/>
              </a:spcBef>
              <a:spcAft>
                <a:spcPct val="0"/>
              </a:spcAft>
              <a:defRPr sz="4500">
                <a:solidFill>
                  <a:schemeClr val="tx1"/>
                </a:solidFill>
                <a:latin typeface="Calibri" panose="020F0502020204030204" pitchFamily="34" charset="0"/>
              </a:defRPr>
            </a:lvl4pPr>
            <a:lvl5pPr algn="ctr" defTabSz="944563" rtl="0" eaLnBrk="0" fontAlgn="base" hangingPunct="0">
              <a:spcBef>
                <a:spcPct val="0"/>
              </a:spcBef>
              <a:spcAft>
                <a:spcPct val="0"/>
              </a:spcAft>
              <a:defRPr sz="4500">
                <a:solidFill>
                  <a:schemeClr val="tx1"/>
                </a:solidFill>
                <a:latin typeface="Calibri" panose="020F0502020204030204" pitchFamily="34" charset="0"/>
              </a:defRPr>
            </a:lvl5pPr>
            <a:lvl6pPr marL="457200" algn="ctr" defTabSz="944563" rtl="0" fontAlgn="base">
              <a:spcBef>
                <a:spcPct val="0"/>
              </a:spcBef>
              <a:spcAft>
                <a:spcPct val="0"/>
              </a:spcAft>
              <a:defRPr sz="4500">
                <a:solidFill>
                  <a:schemeClr val="tx1"/>
                </a:solidFill>
                <a:latin typeface="Calibri" panose="020F0502020204030204" pitchFamily="34" charset="0"/>
              </a:defRPr>
            </a:lvl6pPr>
            <a:lvl7pPr marL="914400" algn="ctr" defTabSz="944563" rtl="0" fontAlgn="base">
              <a:spcBef>
                <a:spcPct val="0"/>
              </a:spcBef>
              <a:spcAft>
                <a:spcPct val="0"/>
              </a:spcAft>
              <a:defRPr sz="4500">
                <a:solidFill>
                  <a:schemeClr val="tx1"/>
                </a:solidFill>
                <a:latin typeface="Calibri" panose="020F0502020204030204" pitchFamily="34" charset="0"/>
              </a:defRPr>
            </a:lvl7pPr>
            <a:lvl8pPr marL="1371600" algn="ctr" defTabSz="944563" rtl="0" fontAlgn="base">
              <a:spcBef>
                <a:spcPct val="0"/>
              </a:spcBef>
              <a:spcAft>
                <a:spcPct val="0"/>
              </a:spcAft>
              <a:defRPr sz="4500">
                <a:solidFill>
                  <a:schemeClr val="tx1"/>
                </a:solidFill>
                <a:latin typeface="Calibri" panose="020F0502020204030204" pitchFamily="34" charset="0"/>
              </a:defRPr>
            </a:lvl8pPr>
            <a:lvl9pPr marL="1828800" algn="ctr" defTabSz="944563" rtl="0" fontAlgn="base">
              <a:spcBef>
                <a:spcPct val="0"/>
              </a:spcBef>
              <a:spcAft>
                <a:spcPct val="0"/>
              </a:spcAft>
              <a:defRPr sz="4500">
                <a:solidFill>
                  <a:schemeClr val="tx1"/>
                </a:solidFill>
                <a:latin typeface="Calibri" panose="020F0502020204030204" pitchFamily="34" charset="0"/>
              </a:defRPr>
            </a:lvl9pPr>
          </a:lstStyle>
          <a:p>
            <a:r>
              <a:rPr lang="en-CA" sz="2800" dirty="0">
                <a:cs typeface="Times New Roman" panose="02020603050405020304" pitchFamily="18" charset="0"/>
              </a:rPr>
              <a:t>Results: Experiment 1			        	</a:t>
            </a:r>
          </a:p>
        </p:txBody>
      </p:sp>
      <p:sp>
        <p:nvSpPr>
          <p:cNvPr id="2" name="Title 3">
            <a:extLst>
              <a:ext uri="{FF2B5EF4-FFF2-40B4-BE49-F238E27FC236}">
                <a16:creationId xmlns:a16="http://schemas.microsoft.com/office/drawing/2014/main" id="{5BE25A9C-97E0-F47E-8306-A3E29A84F355}"/>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Introduction </a:t>
            </a:r>
            <a:r>
              <a:rPr kumimoji="0" lang="en-CA" sz="1600" b="1" i="0" u="none" strike="noStrike" kern="1200" cap="none" spc="0" normalizeH="0" baseline="0" dirty="0">
                <a:ln>
                  <a:noFill/>
                </a:ln>
                <a:solidFill>
                  <a:srgbClr val="000000"/>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000000"/>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000000"/>
                </a:solidFill>
                <a:effectLst/>
                <a:uLnTx/>
                <a:uFillTx/>
                <a:latin typeface="Calibri" pitchFamily="34" charset="0"/>
                <a:ea typeface="+mj-ea"/>
                <a:cs typeface="+mj-cs"/>
              </a:rPr>
              <a:t>  | </a:t>
            </a:r>
            <a:r>
              <a:rPr kumimoji="0" lang="en-CA" sz="1600" b="1" i="0" u="none" strike="noStrike" kern="1200" cap="none" spc="0" normalizeH="0" dirty="0">
                <a:ln>
                  <a:noFill/>
                </a:ln>
                <a:solidFill>
                  <a:srgbClr val="CB1D3A"/>
                </a:solidFill>
                <a:effectLst/>
                <a:uLnTx/>
                <a:uFillTx/>
                <a:latin typeface="Calibri" pitchFamily="34" charset="0"/>
                <a:ea typeface="+mj-ea"/>
                <a:cs typeface="+mj-cs"/>
              </a:rPr>
              <a:t>Experiment 1 </a:t>
            </a:r>
            <a:r>
              <a:rPr kumimoji="0" lang="en-CA" sz="1600" i="0" u="none" strike="noStrike" kern="1200" cap="none" spc="0" normalizeH="0" dirty="0">
                <a:ln>
                  <a:noFill/>
                </a:ln>
                <a:solidFill>
                  <a:srgbClr val="BFBFBF"/>
                </a:solidFill>
                <a:effectLst/>
                <a:uLnTx/>
                <a:uFillTx/>
                <a:latin typeface="Calibri" pitchFamily="34" charset="0"/>
                <a:ea typeface="+mj-ea"/>
                <a:cs typeface="+mj-cs"/>
              </a:rPr>
              <a:t>|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pic>
        <p:nvPicPr>
          <p:cNvPr id="5" name="Picture 4">
            <a:extLst>
              <a:ext uri="{FF2B5EF4-FFF2-40B4-BE49-F238E27FC236}">
                <a16:creationId xmlns:a16="http://schemas.microsoft.com/office/drawing/2014/main" id="{59003918-B0AC-BEC2-F5F3-FAD728C396AF}"/>
              </a:ext>
            </a:extLst>
          </p:cNvPr>
          <p:cNvPicPr>
            <a:picLocks noChangeAspect="1"/>
          </p:cNvPicPr>
          <p:nvPr/>
        </p:nvPicPr>
        <p:blipFill>
          <a:blip r:embed="rId3"/>
          <a:stretch>
            <a:fillRect/>
          </a:stretch>
        </p:blipFill>
        <p:spPr>
          <a:xfrm>
            <a:off x="0" y="971450"/>
            <a:ext cx="12192000" cy="4915100"/>
          </a:xfrm>
          <a:prstGeom prst="rect">
            <a:avLst/>
          </a:prstGeom>
        </p:spPr>
      </p:pic>
      <p:sp>
        <p:nvSpPr>
          <p:cNvPr id="3" name="CuadroTexto 16">
            <a:extLst>
              <a:ext uri="{FF2B5EF4-FFF2-40B4-BE49-F238E27FC236}">
                <a16:creationId xmlns:a16="http://schemas.microsoft.com/office/drawing/2014/main" id="{AC0A52DD-9EDB-D168-5974-F7526D3935FE}"/>
              </a:ext>
            </a:extLst>
          </p:cNvPr>
          <p:cNvSpPr txBox="1"/>
          <p:nvPr/>
        </p:nvSpPr>
        <p:spPr>
          <a:xfrm>
            <a:off x="9733280" y="6263297"/>
            <a:ext cx="2293816" cy="253916"/>
          </a:xfrm>
          <a:prstGeom prst="rect">
            <a:avLst/>
          </a:prstGeom>
          <a:noFill/>
        </p:spPr>
        <p:txBody>
          <a:bodyPr wrap="square" rtlCol="0">
            <a:spAutoFit/>
          </a:bodyPr>
          <a:lstStyle/>
          <a:p>
            <a:pPr algn="just"/>
            <a:r>
              <a:rPr lang="en-GB" sz="1050" i="1" dirty="0">
                <a:solidFill>
                  <a:schemeClr val="bg1">
                    <a:lumMod val="75000"/>
                  </a:schemeClr>
                </a:solidFill>
                <a:cs typeface="Arial" charset="0"/>
                <a:sym typeface="Arial"/>
              </a:rPr>
              <a:t>Figure from Rouhani, 2024</a:t>
            </a:r>
          </a:p>
        </p:txBody>
      </p:sp>
    </p:spTree>
    <p:extLst>
      <p:ext uri="{BB962C8B-B14F-4D97-AF65-F5344CB8AC3E}">
        <p14:creationId xmlns:p14="http://schemas.microsoft.com/office/powerpoint/2010/main" val="4077199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ADC4CF-D371-2380-B11C-49EBF665E33D}"/>
              </a:ext>
            </a:extLst>
          </p:cNvPr>
          <p:cNvPicPr>
            <a:picLocks noChangeAspect="1"/>
          </p:cNvPicPr>
          <p:nvPr/>
        </p:nvPicPr>
        <p:blipFill>
          <a:blip r:embed="rId2"/>
          <a:stretch>
            <a:fillRect/>
          </a:stretch>
        </p:blipFill>
        <p:spPr>
          <a:xfrm>
            <a:off x="0" y="3249233"/>
            <a:ext cx="12192000" cy="3160606"/>
          </a:xfrm>
          <a:prstGeom prst="rect">
            <a:avLst/>
          </a:prstGeom>
        </p:spPr>
      </p:pic>
      <p:sp>
        <p:nvSpPr>
          <p:cNvPr id="5" name="Title 3">
            <a:extLst>
              <a:ext uri="{FF2B5EF4-FFF2-40B4-BE49-F238E27FC236}">
                <a16:creationId xmlns:a16="http://schemas.microsoft.com/office/drawing/2014/main" id="{EA34F2E3-D179-14B3-42C3-8C86409A27A3}"/>
              </a:ext>
            </a:extLst>
          </p:cNvPr>
          <p:cNvSpPr txBox="1">
            <a:spLocks/>
          </p:cNvSpPr>
          <p:nvPr/>
        </p:nvSpPr>
        <p:spPr>
          <a:xfrm>
            <a:off x="929554" y="260648"/>
            <a:ext cx="10465278" cy="575197"/>
          </a:xfrm>
          <a:prstGeom prst="rect">
            <a:avLst/>
          </a:prstGeom>
        </p:spPr>
        <p:txBody>
          <a:bodyPr lIns="0"/>
          <a:lstStyle>
            <a:lvl1pPr algn="l" defTabSz="944563" rtl="0" eaLnBrk="0" fontAlgn="base" hangingPunct="0">
              <a:spcBef>
                <a:spcPct val="0"/>
              </a:spcBef>
              <a:spcAft>
                <a:spcPct val="0"/>
              </a:spcAft>
              <a:defRPr sz="2177" kern="1200">
                <a:solidFill>
                  <a:srgbClr val="464646"/>
                </a:solidFill>
                <a:latin typeface="+mj-lt"/>
                <a:ea typeface="+mj-ea"/>
                <a:cs typeface="+mj-cs"/>
              </a:defRPr>
            </a:lvl1pPr>
            <a:lvl2pPr algn="ctr" defTabSz="944563" rtl="0" eaLnBrk="0" fontAlgn="base" hangingPunct="0">
              <a:spcBef>
                <a:spcPct val="0"/>
              </a:spcBef>
              <a:spcAft>
                <a:spcPct val="0"/>
              </a:spcAft>
              <a:defRPr sz="4500">
                <a:solidFill>
                  <a:schemeClr val="tx1"/>
                </a:solidFill>
                <a:latin typeface="Calibri" panose="020F0502020204030204" pitchFamily="34" charset="0"/>
              </a:defRPr>
            </a:lvl2pPr>
            <a:lvl3pPr algn="ctr" defTabSz="944563" rtl="0" eaLnBrk="0" fontAlgn="base" hangingPunct="0">
              <a:spcBef>
                <a:spcPct val="0"/>
              </a:spcBef>
              <a:spcAft>
                <a:spcPct val="0"/>
              </a:spcAft>
              <a:defRPr sz="4500">
                <a:solidFill>
                  <a:schemeClr val="tx1"/>
                </a:solidFill>
                <a:latin typeface="Calibri" panose="020F0502020204030204" pitchFamily="34" charset="0"/>
              </a:defRPr>
            </a:lvl3pPr>
            <a:lvl4pPr algn="ctr" defTabSz="944563" rtl="0" eaLnBrk="0" fontAlgn="base" hangingPunct="0">
              <a:spcBef>
                <a:spcPct val="0"/>
              </a:spcBef>
              <a:spcAft>
                <a:spcPct val="0"/>
              </a:spcAft>
              <a:defRPr sz="4500">
                <a:solidFill>
                  <a:schemeClr val="tx1"/>
                </a:solidFill>
                <a:latin typeface="Calibri" panose="020F0502020204030204" pitchFamily="34" charset="0"/>
              </a:defRPr>
            </a:lvl4pPr>
            <a:lvl5pPr algn="ctr" defTabSz="944563" rtl="0" eaLnBrk="0" fontAlgn="base" hangingPunct="0">
              <a:spcBef>
                <a:spcPct val="0"/>
              </a:spcBef>
              <a:spcAft>
                <a:spcPct val="0"/>
              </a:spcAft>
              <a:defRPr sz="4500">
                <a:solidFill>
                  <a:schemeClr val="tx1"/>
                </a:solidFill>
                <a:latin typeface="Calibri" panose="020F0502020204030204" pitchFamily="34" charset="0"/>
              </a:defRPr>
            </a:lvl5pPr>
            <a:lvl6pPr marL="457200" algn="ctr" defTabSz="944563" rtl="0" fontAlgn="base">
              <a:spcBef>
                <a:spcPct val="0"/>
              </a:spcBef>
              <a:spcAft>
                <a:spcPct val="0"/>
              </a:spcAft>
              <a:defRPr sz="4500">
                <a:solidFill>
                  <a:schemeClr val="tx1"/>
                </a:solidFill>
                <a:latin typeface="Calibri" panose="020F0502020204030204" pitchFamily="34" charset="0"/>
              </a:defRPr>
            </a:lvl6pPr>
            <a:lvl7pPr marL="914400" algn="ctr" defTabSz="944563" rtl="0" fontAlgn="base">
              <a:spcBef>
                <a:spcPct val="0"/>
              </a:spcBef>
              <a:spcAft>
                <a:spcPct val="0"/>
              </a:spcAft>
              <a:defRPr sz="4500">
                <a:solidFill>
                  <a:schemeClr val="tx1"/>
                </a:solidFill>
                <a:latin typeface="Calibri" panose="020F0502020204030204" pitchFamily="34" charset="0"/>
              </a:defRPr>
            </a:lvl7pPr>
            <a:lvl8pPr marL="1371600" algn="ctr" defTabSz="944563" rtl="0" fontAlgn="base">
              <a:spcBef>
                <a:spcPct val="0"/>
              </a:spcBef>
              <a:spcAft>
                <a:spcPct val="0"/>
              </a:spcAft>
              <a:defRPr sz="4500">
                <a:solidFill>
                  <a:schemeClr val="tx1"/>
                </a:solidFill>
                <a:latin typeface="Calibri" panose="020F0502020204030204" pitchFamily="34" charset="0"/>
              </a:defRPr>
            </a:lvl8pPr>
            <a:lvl9pPr marL="1828800" algn="ctr" defTabSz="944563" rtl="0" fontAlgn="base">
              <a:spcBef>
                <a:spcPct val="0"/>
              </a:spcBef>
              <a:spcAft>
                <a:spcPct val="0"/>
              </a:spcAft>
              <a:defRPr sz="4500">
                <a:solidFill>
                  <a:schemeClr val="tx1"/>
                </a:solidFill>
                <a:latin typeface="Calibri" panose="020F0502020204030204" pitchFamily="34" charset="0"/>
              </a:defRPr>
            </a:lvl9pPr>
          </a:lstStyle>
          <a:p>
            <a:r>
              <a:rPr lang="en-CA" sz="2800" dirty="0">
                <a:cs typeface="Times New Roman" panose="02020603050405020304" pitchFamily="18" charset="0"/>
              </a:rPr>
              <a:t>Results: Experiment 1	                                      Post-Trial Questionnaire		        	</a:t>
            </a:r>
          </a:p>
        </p:txBody>
      </p:sp>
      <p:sp>
        <p:nvSpPr>
          <p:cNvPr id="6" name="Title 3">
            <a:extLst>
              <a:ext uri="{FF2B5EF4-FFF2-40B4-BE49-F238E27FC236}">
                <a16:creationId xmlns:a16="http://schemas.microsoft.com/office/drawing/2014/main" id="{A6DDB465-3916-C799-CCEA-99E836121E97}"/>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Introduction </a:t>
            </a:r>
            <a:r>
              <a:rPr kumimoji="0" lang="en-CA" sz="1600" b="1" i="0" u="none" strike="noStrike" kern="1200" cap="none" spc="0" normalizeH="0" baseline="0" dirty="0">
                <a:ln>
                  <a:noFill/>
                </a:ln>
                <a:solidFill>
                  <a:srgbClr val="000000"/>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000000"/>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000000"/>
                </a:solidFill>
                <a:effectLst/>
                <a:uLnTx/>
                <a:uFillTx/>
                <a:latin typeface="Calibri" pitchFamily="34" charset="0"/>
                <a:ea typeface="+mj-ea"/>
                <a:cs typeface="+mj-cs"/>
              </a:rPr>
              <a:t>  | </a:t>
            </a:r>
            <a:r>
              <a:rPr kumimoji="0" lang="en-CA" sz="1600" b="1" i="0" u="none" strike="noStrike" kern="1200" cap="none" spc="0" normalizeH="0" dirty="0">
                <a:ln>
                  <a:noFill/>
                </a:ln>
                <a:solidFill>
                  <a:srgbClr val="CB1D3A"/>
                </a:solidFill>
                <a:effectLst/>
                <a:uLnTx/>
                <a:uFillTx/>
                <a:latin typeface="Calibri" pitchFamily="34" charset="0"/>
                <a:ea typeface="+mj-ea"/>
                <a:cs typeface="+mj-cs"/>
              </a:rPr>
              <a:t>Experiment 1 </a:t>
            </a:r>
            <a:r>
              <a:rPr kumimoji="0" lang="en-CA" sz="1600" i="0" u="none" strike="noStrike" kern="1200" cap="none" spc="0" normalizeH="0" dirty="0">
                <a:ln>
                  <a:noFill/>
                </a:ln>
                <a:solidFill>
                  <a:srgbClr val="BFBFBF"/>
                </a:solidFill>
                <a:effectLst/>
                <a:uLnTx/>
                <a:uFillTx/>
                <a:latin typeface="Calibri" pitchFamily="34" charset="0"/>
                <a:ea typeface="+mj-ea"/>
                <a:cs typeface="+mj-cs"/>
              </a:rPr>
              <a:t>|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sp>
        <p:nvSpPr>
          <p:cNvPr id="8" name="CuadroTexto 4">
            <a:extLst>
              <a:ext uri="{FF2B5EF4-FFF2-40B4-BE49-F238E27FC236}">
                <a16:creationId xmlns:a16="http://schemas.microsoft.com/office/drawing/2014/main" id="{433DC582-44E6-A80C-7486-A82CF0BD999E}"/>
              </a:ext>
            </a:extLst>
          </p:cNvPr>
          <p:cNvSpPr txBox="1"/>
          <p:nvPr/>
        </p:nvSpPr>
        <p:spPr>
          <a:xfrm>
            <a:off x="929553" y="1178340"/>
            <a:ext cx="10465278" cy="1107996"/>
          </a:xfrm>
          <a:prstGeom prst="rect">
            <a:avLst/>
          </a:prstGeom>
          <a:noFill/>
        </p:spPr>
        <p:txBody>
          <a:bodyPr wrap="square" rtlCol="0">
            <a:spAutoFit/>
          </a:bodyPr>
          <a:lstStyle/>
          <a:p>
            <a:r>
              <a:rPr lang="es-ES" sz="2200" b="1" dirty="0" err="1">
                <a:solidFill>
                  <a:srgbClr val="CB1D3A"/>
                </a:solidFill>
                <a:cs typeface="Times New Roman" panose="02020603050405020304" pitchFamily="18" charset="0"/>
              </a:rPr>
              <a:t>Higher</a:t>
            </a:r>
            <a:r>
              <a:rPr lang="es-ES" sz="2200" b="1" dirty="0">
                <a:solidFill>
                  <a:srgbClr val="CB1D3A"/>
                </a:solidFill>
                <a:cs typeface="Times New Roman" panose="02020603050405020304" pitchFamily="18" charset="0"/>
              </a:rPr>
              <a:t> VR </a:t>
            </a:r>
            <a:r>
              <a:rPr lang="es-ES" sz="2200" b="1" dirty="0" err="1">
                <a:solidFill>
                  <a:srgbClr val="CB1D3A"/>
                </a:solidFill>
                <a:cs typeface="Times New Roman" panose="02020603050405020304" pitchFamily="18" charset="0"/>
              </a:rPr>
              <a:t>sickn</a:t>
            </a:r>
            <a:r>
              <a:rPr lang="es-ES" sz="2200" dirty="0" err="1">
                <a:solidFill>
                  <a:srgbClr val="000000"/>
                </a:solidFill>
                <a:cs typeface="Times New Roman" panose="02020603050405020304" pitchFamily="18" charset="0"/>
              </a:rPr>
              <a:t>ess</a:t>
            </a:r>
            <a:r>
              <a:rPr lang="es-ES" sz="2200" dirty="0">
                <a:solidFill>
                  <a:srgbClr val="000000"/>
                </a:solidFill>
                <a:cs typeface="Times New Roman" panose="02020603050405020304" pitchFamily="18" charset="0"/>
              </a:rPr>
              <a:t> scores in </a:t>
            </a:r>
            <a:r>
              <a:rPr lang="es-ES" sz="2200" dirty="0" err="1">
                <a:solidFill>
                  <a:srgbClr val="000000"/>
                </a:solidFill>
                <a:cs typeface="Times New Roman" panose="02020603050405020304" pitchFamily="18" charset="0"/>
              </a:rPr>
              <a:t>the</a:t>
            </a:r>
            <a:r>
              <a:rPr lang="es-ES" sz="2200" dirty="0">
                <a:solidFill>
                  <a:srgbClr val="000000"/>
                </a:solidFill>
                <a:cs typeface="Times New Roman" panose="02020603050405020304" pitchFamily="18" charset="0"/>
              </a:rPr>
              <a:t> </a:t>
            </a:r>
            <a:r>
              <a:rPr lang="es-ES" sz="2200" b="1" dirty="0" err="1">
                <a:solidFill>
                  <a:srgbClr val="CB1D3A"/>
                </a:solidFill>
                <a:cs typeface="Times New Roman" panose="02020603050405020304" pitchFamily="18" charset="0"/>
              </a:rPr>
              <a:t>small</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environment</a:t>
            </a:r>
            <a:r>
              <a:rPr lang="es-ES" sz="2200" dirty="0">
                <a:solidFill>
                  <a:srgbClr val="000000"/>
                </a:solidFill>
                <a:cs typeface="Times New Roman" panose="02020603050405020304" pitchFamily="18" charset="0"/>
              </a:rPr>
              <a:t> (SSQ Total, SSQ Nausea and </a:t>
            </a:r>
            <a:r>
              <a:rPr lang="es-ES" sz="2200" dirty="0" err="1">
                <a:solidFill>
                  <a:srgbClr val="000000"/>
                </a:solidFill>
                <a:cs typeface="Times New Roman" panose="02020603050405020304" pitchFamily="18" charset="0"/>
              </a:rPr>
              <a:t>Dizziness</a:t>
            </a:r>
            <a:r>
              <a:rPr lang="es-ES" sz="2200" dirty="0">
                <a:solidFill>
                  <a:srgbClr val="000000"/>
                </a:solidFill>
                <a:cs typeface="Times New Roman" panose="02020603050405020304" pitchFamily="18" charset="0"/>
              </a:rPr>
              <a:t>)</a:t>
            </a:r>
          </a:p>
          <a:p>
            <a:pPr algn="ctr"/>
            <a:r>
              <a:rPr lang="en-CA" sz="2200" b="1" dirty="0">
                <a:solidFill>
                  <a:srgbClr val="CB1D3A"/>
                </a:solidFill>
                <a:cs typeface="Times New Roman" panose="02020603050405020304" pitchFamily="18" charset="0"/>
              </a:rPr>
              <a:t>Application of the static FOV reduction led to a decrease in VR sickness scores</a:t>
            </a:r>
            <a:r>
              <a:rPr lang="en-CA" sz="2200" dirty="0">
                <a:solidFill>
                  <a:srgbClr val="000000"/>
                </a:solidFill>
                <a:cs typeface="Times New Roman" panose="02020603050405020304" pitchFamily="18" charset="0"/>
              </a:rPr>
              <a:t> (SSQ, sickness, dizziness) </a:t>
            </a:r>
            <a:r>
              <a:rPr lang="en-CA" sz="2200" b="1" dirty="0">
                <a:solidFill>
                  <a:srgbClr val="CB1D3A"/>
                </a:solidFill>
                <a:cs typeface="Times New Roman" panose="02020603050405020304" pitchFamily="18" charset="0"/>
              </a:rPr>
              <a:t>BUT decreased presence ratings</a:t>
            </a:r>
          </a:p>
        </p:txBody>
      </p:sp>
      <p:sp>
        <p:nvSpPr>
          <p:cNvPr id="2" name="CuadroTexto 16">
            <a:extLst>
              <a:ext uri="{FF2B5EF4-FFF2-40B4-BE49-F238E27FC236}">
                <a16:creationId xmlns:a16="http://schemas.microsoft.com/office/drawing/2014/main" id="{DF9B5027-0859-3D7A-CCFD-EB33BFA8EF07}"/>
              </a:ext>
            </a:extLst>
          </p:cNvPr>
          <p:cNvSpPr txBox="1"/>
          <p:nvPr/>
        </p:nvSpPr>
        <p:spPr>
          <a:xfrm>
            <a:off x="9733280" y="6273457"/>
            <a:ext cx="2293816" cy="253916"/>
          </a:xfrm>
          <a:prstGeom prst="rect">
            <a:avLst/>
          </a:prstGeom>
          <a:noFill/>
        </p:spPr>
        <p:txBody>
          <a:bodyPr wrap="square" rtlCol="0">
            <a:spAutoFit/>
          </a:bodyPr>
          <a:lstStyle/>
          <a:p>
            <a:pPr algn="just"/>
            <a:r>
              <a:rPr lang="en-GB" sz="1050" i="1" dirty="0">
                <a:solidFill>
                  <a:schemeClr val="bg1">
                    <a:lumMod val="75000"/>
                  </a:schemeClr>
                </a:solidFill>
                <a:cs typeface="Arial" charset="0"/>
                <a:sym typeface="Arial"/>
              </a:rPr>
              <a:t>Figure from Rouhani, 2024</a:t>
            </a:r>
          </a:p>
        </p:txBody>
      </p:sp>
    </p:spTree>
    <p:extLst>
      <p:ext uri="{BB962C8B-B14F-4D97-AF65-F5344CB8AC3E}">
        <p14:creationId xmlns:p14="http://schemas.microsoft.com/office/powerpoint/2010/main" val="2910250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EBE49-4918-254C-7EE1-DD1CAFA22FB1}"/>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F336AEFD-1853-E591-2CA0-D9878AC9CAA4}"/>
              </a:ext>
            </a:extLst>
          </p:cNvPr>
          <p:cNvSpPr txBox="1">
            <a:spLocks/>
          </p:cNvSpPr>
          <p:nvPr/>
        </p:nvSpPr>
        <p:spPr>
          <a:xfrm>
            <a:off x="929554" y="260648"/>
            <a:ext cx="10465278" cy="575197"/>
          </a:xfrm>
          <a:prstGeom prst="rect">
            <a:avLst/>
          </a:prstGeom>
        </p:spPr>
        <p:txBody>
          <a:bodyPr lIns="0"/>
          <a:lstStyle>
            <a:lvl1pPr algn="l" defTabSz="944563" rtl="0" eaLnBrk="0" fontAlgn="base" hangingPunct="0">
              <a:spcBef>
                <a:spcPct val="0"/>
              </a:spcBef>
              <a:spcAft>
                <a:spcPct val="0"/>
              </a:spcAft>
              <a:defRPr sz="2177" kern="1200">
                <a:solidFill>
                  <a:srgbClr val="464646"/>
                </a:solidFill>
                <a:latin typeface="+mj-lt"/>
                <a:ea typeface="+mj-ea"/>
                <a:cs typeface="+mj-cs"/>
              </a:defRPr>
            </a:lvl1pPr>
            <a:lvl2pPr algn="ctr" defTabSz="944563" rtl="0" eaLnBrk="0" fontAlgn="base" hangingPunct="0">
              <a:spcBef>
                <a:spcPct val="0"/>
              </a:spcBef>
              <a:spcAft>
                <a:spcPct val="0"/>
              </a:spcAft>
              <a:defRPr sz="4500">
                <a:solidFill>
                  <a:schemeClr val="tx1"/>
                </a:solidFill>
                <a:latin typeface="Calibri" panose="020F0502020204030204" pitchFamily="34" charset="0"/>
              </a:defRPr>
            </a:lvl2pPr>
            <a:lvl3pPr algn="ctr" defTabSz="944563" rtl="0" eaLnBrk="0" fontAlgn="base" hangingPunct="0">
              <a:spcBef>
                <a:spcPct val="0"/>
              </a:spcBef>
              <a:spcAft>
                <a:spcPct val="0"/>
              </a:spcAft>
              <a:defRPr sz="4500">
                <a:solidFill>
                  <a:schemeClr val="tx1"/>
                </a:solidFill>
                <a:latin typeface="Calibri" panose="020F0502020204030204" pitchFamily="34" charset="0"/>
              </a:defRPr>
            </a:lvl3pPr>
            <a:lvl4pPr algn="ctr" defTabSz="944563" rtl="0" eaLnBrk="0" fontAlgn="base" hangingPunct="0">
              <a:spcBef>
                <a:spcPct val="0"/>
              </a:spcBef>
              <a:spcAft>
                <a:spcPct val="0"/>
              </a:spcAft>
              <a:defRPr sz="4500">
                <a:solidFill>
                  <a:schemeClr val="tx1"/>
                </a:solidFill>
                <a:latin typeface="Calibri" panose="020F0502020204030204" pitchFamily="34" charset="0"/>
              </a:defRPr>
            </a:lvl4pPr>
            <a:lvl5pPr algn="ctr" defTabSz="944563" rtl="0" eaLnBrk="0" fontAlgn="base" hangingPunct="0">
              <a:spcBef>
                <a:spcPct val="0"/>
              </a:spcBef>
              <a:spcAft>
                <a:spcPct val="0"/>
              </a:spcAft>
              <a:defRPr sz="4500">
                <a:solidFill>
                  <a:schemeClr val="tx1"/>
                </a:solidFill>
                <a:latin typeface="Calibri" panose="020F0502020204030204" pitchFamily="34" charset="0"/>
              </a:defRPr>
            </a:lvl5pPr>
            <a:lvl6pPr marL="457200" algn="ctr" defTabSz="944563" rtl="0" fontAlgn="base">
              <a:spcBef>
                <a:spcPct val="0"/>
              </a:spcBef>
              <a:spcAft>
                <a:spcPct val="0"/>
              </a:spcAft>
              <a:defRPr sz="4500">
                <a:solidFill>
                  <a:schemeClr val="tx1"/>
                </a:solidFill>
                <a:latin typeface="Calibri" panose="020F0502020204030204" pitchFamily="34" charset="0"/>
              </a:defRPr>
            </a:lvl6pPr>
            <a:lvl7pPr marL="914400" algn="ctr" defTabSz="944563" rtl="0" fontAlgn="base">
              <a:spcBef>
                <a:spcPct val="0"/>
              </a:spcBef>
              <a:spcAft>
                <a:spcPct val="0"/>
              </a:spcAft>
              <a:defRPr sz="4500">
                <a:solidFill>
                  <a:schemeClr val="tx1"/>
                </a:solidFill>
                <a:latin typeface="Calibri" panose="020F0502020204030204" pitchFamily="34" charset="0"/>
              </a:defRPr>
            </a:lvl7pPr>
            <a:lvl8pPr marL="1371600" algn="ctr" defTabSz="944563" rtl="0" fontAlgn="base">
              <a:spcBef>
                <a:spcPct val="0"/>
              </a:spcBef>
              <a:spcAft>
                <a:spcPct val="0"/>
              </a:spcAft>
              <a:defRPr sz="4500">
                <a:solidFill>
                  <a:schemeClr val="tx1"/>
                </a:solidFill>
                <a:latin typeface="Calibri" panose="020F0502020204030204" pitchFamily="34" charset="0"/>
              </a:defRPr>
            </a:lvl8pPr>
            <a:lvl9pPr marL="1828800" algn="ctr" defTabSz="944563" rtl="0" fontAlgn="base">
              <a:spcBef>
                <a:spcPct val="0"/>
              </a:spcBef>
              <a:spcAft>
                <a:spcPct val="0"/>
              </a:spcAft>
              <a:defRPr sz="4500">
                <a:solidFill>
                  <a:schemeClr val="tx1"/>
                </a:solidFill>
                <a:latin typeface="Calibri" panose="020F0502020204030204" pitchFamily="34" charset="0"/>
              </a:defRPr>
            </a:lvl9pPr>
          </a:lstStyle>
          <a:p>
            <a:r>
              <a:rPr lang="en-CA" sz="2800" dirty="0">
                <a:cs typeface="Times New Roman" panose="02020603050405020304" pitchFamily="18" charset="0"/>
              </a:rPr>
              <a:t>Results: Experiment 1	                                      Post-Trial Questionnaire		        	</a:t>
            </a:r>
          </a:p>
        </p:txBody>
      </p:sp>
      <p:sp>
        <p:nvSpPr>
          <p:cNvPr id="6" name="Title 3">
            <a:extLst>
              <a:ext uri="{FF2B5EF4-FFF2-40B4-BE49-F238E27FC236}">
                <a16:creationId xmlns:a16="http://schemas.microsoft.com/office/drawing/2014/main" id="{89ED731A-1351-E808-D772-C59C34E3D2E3}"/>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Introduction </a:t>
            </a:r>
            <a:r>
              <a:rPr kumimoji="0" lang="en-CA" sz="1600" b="1" i="0" u="none" strike="noStrike" kern="1200" cap="none" spc="0" normalizeH="0" baseline="0" dirty="0">
                <a:ln>
                  <a:noFill/>
                </a:ln>
                <a:solidFill>
                  <a:srgbClr val="000000"/>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000000"/>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000000"/>
                </a:solidFill>
                <a:effectLst/>
                <a:uLnTx/>
                <a:uFillTx/>
                <a:latin typeface="Calibri" pitchFamily="34" charset="0"/>
                <a:ea typeface="+mj-ea"/>
                <a:cs typeface="+mj-cs"/>
              </a:rPr>
              <a:t>  | </a:t>
            </a:r>
            <a:r>
              <a:rPr kumimoji="0" lang="en-CA" sz="1600" b="1" i="0" u="none" strike="noStrike" kern="1200" cap="none" spc="0" normalizeH="0" dirty="0">
                <a:ln>
                  <a:noFill/>
                </a:ln>
                <a:solidFill>
                  <a:srgbClr val="CB1D3A"/>
                </a:solidFill>
                <a:effectLst/>
                <a:uLnTx/>
                <a:uFillTx/>
                <a:latin typeface="Calibri" pitchFamily="34" charset="0"/>
                <a:ea typeface="+mj-ea"/>
                <a:cs typeface="+mj-cs"/>
              </a:rPr>
              <a:t>Experiment 1 </a:t>
            </a:r>
            <a:r>
              <a:rPr kumimoji="0" lang="en-CA" sz="1600" i="0" u="none" strike="noStrike" kern="1200" cap="none" spc="0" normalizeH="0" dirty="0">
                <a:ln>
                  <a:noFill/>
                </a:ln>
                <a:solidFill>
                  <a:srgbClr val="BFBFBF"/>
                </a:solidFill>
                <a:effectLst/>
                <a:uLnTx/>
                <a:uFillTx/>
                <a:latin typeface="Calibri" pitchFamily="34" charset="0"/>
                <a:ea typeface="+mj-ea"/>
                <a:cs typeface="+mj-cs"/>
              </a:rPr>
              <a:t>|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sp>
        <p:nvSpPr>
          <p:cNvPr id="8" name="CuadroTexto 4">
            <a:extLst>
              <a:ext uri="{FF2B5EF4-FFF2-40B4-BE49-F238E27FC236}">
                <a16:creationId xmlns:a16="http://schemas.microsoft.com/office/drawing/2014/main" id="{13AC9333-2ED3-CF6A-08B2-E5FDF8CB56A1}"/>
              </a:ext>
            </a:extLst>
          </p:cNvPr>
          <p:cNvSpPr txBox="1"/>
          <p:nvPr/>
        </p:nvSpPr>
        <p:spPr>
          <a:xfrm>
            <a:off x="7454095" y="1178340"/>
            <a:ext cx="3940735" cy="3477875"/>
          </a:xfrm>
          <a:prstGeom prst="rect">
            <a:avLst/>
          </a:prstGeom>
          <a:noFill/>
        </p:spPr>
        <p:txBody>
          <a:bodyPr wrap="square" rtlCol="0">
            <a:spAutoFit/>
          </a:bodyPr>
          <a:lstStyle/>
          <a:p>
            <a:r>
              <a:rPr lang="es-ES" sz="2200" dirty="0">
                <a:solidFill>
                  <a:srgbClr val="000000"/>
                </a:solidFill>
                <a:cs typeface="Times New Roman" panose="02020603050405020304" pitchFamily="18" charset="0"/>
              </a:rPr>
              <a:t>In </a:t>
            </a:r>
            <a:r>
              <a:rPr lang="es-ES" sz="2200" dirty="0" err="1">
                <a:solidFill>
                  <a:srgbClr val="000000"/>
                </a:solidFill>
                <a:cs typeface="Times New Roman" panose="02020603050405020304" pitchFamily="18" charset="0"/>
              </a:rPr>
              <a:t>the</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large</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environment</a:t>
            </a:r>
            <a:r>
              <a:rPr lang="es-ES" sz="2200" dirty="0">
                <a:solidFill>
                  <a:srgbClr val="000000"/>
                </a:solidFill>
                <a:cs typeface="Times New Roman" panose="02020603050405020304" pitchFamily="18" charset="0"/>
              </a:rPr>
              <a:t>, a </a:t>
            </a:r>
            <a:r>
              <a:rPr lang="es-ES" sz="2200" dirty="0" err="1">
                <a:solidFill>
                  <a:srgbClr val="000000"/>
                </a:solidFill>
                <a:cs typeface="Times New Roman" panose="02020603050405020304" pitchFamily="18" charset="0"/>
              </a:rPr>
              <a:t>trend</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towards</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reduced</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frustration</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discomfort</a:t>
            </a:r>
            <a:r>
              <a:rPr lang="es-ES" sz="2200" dirty="0">
                <a:solidFill>
                  <a:srgbClr val="000000"/>
                </a:solidFill>
                <a:cs typeface="Times New Roman" panose="02020603050405020304" pitchFamily="18" charset="0"/>
              </a:rPr>
              <a:t> and </a:t>
            </a:r>
            <a:r>
              <a:rPr lang="es-ES" sz="2200" dirty="0" err="1">
                <a:solidFill>
                  <a:srgbClr val="000000"/>
                </a:solidFill>
                <a:cs typeface="Times New Roman" panose="02020603050405020304" pitchFamily="18" charset="0"/>
              </a:rPr>
              <a:t>sickness</a:t>
            </a:r>
            <a:r>
              <a:rPr lang="es-ES" sz="2200" dirty="0">
                <a:solidFill>
                  <a:srgbClr val="000000"/>
                </a:solidFill>
                <a:cs typeface="Times New Roman" panose="02020603050405020304" pitchFamily="18" charset="0"/>
              </a:rPr>
              <a:t> (BUT NOT SIGNIFICANT)</a:t>
            </a:r>
          </a:p>
          <a:p>
            <a:endParaRPr lang="es-ES" sz="2200" dirty="0">
              <a:solidFill>
                <a:srgbClr val="000000"/>
              </a:solidFill>
              <a:cs typeface="Times New Roman" panose="02020603050405020304" pitchFamily="18" charset="0"/>
            </a:endParaRPr>
          </a:p>
          <a:p>
            <a:r>
              <a:rPr lang="es-ES" sz="2200" b="1" dirty="0" err="1">
                <a:solidFill>
                  <a:srgbClr val="CB1D3A"/>
                </a:solidFill>
                <a:cs typeface="Times New Roman" panose="02020603050405020304" pitchFamily="18" charset="0"/>
              </a:rPr>
              <a:t>Reducing</a:t>
            </a:r>
            <a:r>
              <a:rPr lang="es-ES" sz="2200" b="1" dirty="0">
                <a:solidFill>
                  <a:srgbClr val="CB1D3A"/>
                </a:solidFill>
                <a:cs typeface="Times New Roman" panose="02020603050405020304" pitchFamily="18" charset="0"/>
              </a:rPr>
              <a:t> FOV </a:t>
            </a:r>
            <a:r>
              <a:rPr lang="es-ES" sz="2200" dirty="0" err="1">
                <a:solidFill>
                  <a:srgbClr val="000000"/>
                </a:solidFill>
                <a:cs typeface="Times New Roman" panose="02020603050405020304" pitchFamily="18" charset="0"/>
              </a:rPr>
              <a:t>significantly</a:t>
            </a:r>
            <a:r>
              <a:rPr lang="es-ES" sz="2200" dirty="0">
                <a:solidFill>
                  <a:srgbClr val="000000"/>
                </a:solidFill>
                <a:cs typeface="Times New Roman" panose="02020603050405020304" pitchFamily="18" charset="0"/>
              </a:rPr>
              <a:t> </a:t>
            </a:r>
            <a:r>
              <a:rPr lang="es-ES" sz="2200" b="1" dirty="0">
                <a:solidFill>
                  <a:srgbClr val="CB1D3A"/>
                </a:solidFill>
                <a:cs typeface="Times New Roman" panose="02020603050405020304" pitchFamily="18" charset="0"/>
              </a:rPr>
              <a:t>reduces </a:t>
            </a:r>
            <a:r>
              <a:rPr lang="es-ES" sz="2200" b="1" dirty="0" err="1">
                <a:solidFill>
                  <a:srgbClr val="CB1D3A"/>
                </a:solidFill>
                <a:cs typeface="Times New Roman" panose="02020603050405020304" pitchFamily="18" charset="0"/>
              </a:rPr>
              <a:t>perceived</a:t>
            </a:r>
            <a:r>
              <a:rPr lang="es-ES" sz="2200" b="1" dirty="0">
                <a:solidFill>
                  <a:srgbClr val="CB1D3A"/>
                </a:solidFill>
                <a:cs typeface="Times New Roman" panose="02020603050405020304" pitchFamily="18" charset="0"/>
              </a:rPr>
              <a:t> </a:t>
            </a:r>
            <a:r>
              <a:rPr lang="es-ES" sz="2200" b="1" dirty="0" err="1">
                <a:solidFill>
                  <a:srgbClr val="CB1D3A"/>
                </a:solidFill>
                <a:cs typeface="Times New Roman" panose="02020603050405020304" pitchFamily="18" charset="0"/>
              </a:rPr>
              <a:t>discomfort</a:t>
            </a:r>
            <a:r>
              <a:rPr lang="es-ES" sz="2200" b="1" dirty="0">
                <a:solidFill>
                  <a:srgbClr val="CB1D3A"/>
                </a:solidFill>
                <a:cs typeface="Times New Roman" panose="02020603050405020304" pitchFamily="18" charset="0"/>
              </a:rPr>
              <a:t>, </a:t>
            </a:r>
            <a:r>
              <a:rPr lang="es-ES" sz="2200" b="1" dirty="0" err="1">
                <a:solidFill>
                  <a:srgbClr val="CB1D3A"/>
                </a:solidFill>
                <a:cs typeface="Times New Roman" panose="02020603050405020304" pitchFamily="18" charset="0"/>
              </a:rPr>
              <a:t>sickness</a:t>
            </a:r>
            <a:r>
              <a:rPr lang="es-ES" sz="2200" b="1" dirty="0">
                <a:solidFill>
                  <a:srgbClr val="CB1D3A"/>
                </a:solidFill>
                <a:cs typeface="Times New Roman" panose="02020603050405020304" pitchFamily="18" charset="0"/>
              </a:rPr>
              <a:t> and </a:t>
            </a:r>
            <a:r>
              <a:rPr lang="es-ES" sz="2200" b="1" dirty="0" err="1">
                <a:solidFill>
                  <a:srgbClr val="CB1D3A"/>
                </a:solidFill>
                <a:cs typeface="Times New Roman" panose="02020603050405020304" pitchFamily="18" charset="0"/>
              </a:rPr>
              <a:t>frustration</a:t>
            </a:r>
            <a:endParaRPr lang="es-ES" sz="2200" b="1" dirty="0">
              <a:solidFill>
                <a:srgbClr val="CB1D3A"/>
              </a:solidFill>
              <a:cs typeface="Times New Roman" panose="02020603050405020304" pitchFamily="18" charset="0"/>
            </a:endParaRPr>
          </a:p>
          <a:p>
            <a:endParaRPr lang="es-ES" sz="2200" dirty="0">
              <a:solidFill>
                <a:srgbClr val="000000"/>
              </a:solidFill>
              <a:cs typeface="Times New Roman" panose="02020603050405020304" pitchFamily="18" charset="0"/>
            </a:endParaRPr>
          </a:p>
          <a:p>
            <a:r>
              <a:rPr lang="es-ES" sz="2200" dirty="0">
                <a:solidFill>
                  <a:srgbClr val="000000"/>
                </a:solidFill>
                <a:cs typeface="Times New Roman" panose="02020603050405020304" pitchFamily="18" charset="0"/>
              </a:rPr>
              <a:t>No </a:t>
            </a:r>
            <a:r>
              <a:rPr lang="es-ES" sz="2200" dirty="0" err="1">
                <a:solidFill>
                  <a:srgbClr val="000000"/>
                </a:solidFill>
                <a:cs typeface="Times New Roman" panose="02020603050405020304" pitchFamily="18" charset="0"/>
              </a:rPr>
              <a:t>significant</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interactions</a:t>
            </a:r>
            <a:endParaRPr lang="en-CA" sz="2200" dirty="0">
              <a:solidFill>
                <a:srgbClr val="000000"/>
              </a:solidFill>
              <a:cs typeface="Times New Roman" panose="02020603050405020304" pitchFamily="18" charset="0"/>
            </a:endParaRPr>
          </a:p>
        </p:txBody>
      </p:sp>
      <p:pic>
        <p:nvPicPr>
          <p:cNvPr id="3" name="Picture 2">
            <a:extLst>
              <a:ext uri="{FF2B5EF4-FFF2-40B4-BE49-F238E27FC236}">
                <a16:creationId xmlns:a16="http://schemas.microsoft.com/office/drawing/2014/main" id="{D652C252-7253-5746-BA0F-9932087A6E1B}"/>
              </a:ext>
            </a:extLst>
          </p:cNvPr>
          <p:cNvPicPr>
            <a:picLocks noChangeAspect="1"/>
          </p:cNvPicPr>
          <p:nvPr/>
        </p:nvPicPr>
        <p:blipFill>
          <a:blip r:embed="rId2"/>
          <a:stretch>
            <a:fillRect/>
          </a:stretch>
        </p:blipFill>
        <p:spPr>
          <a:xfrm>
            <a:off x="647714" y="991943"/>
            <a:ext cx="6706536" cy="5525271"/>
          </a:xfrm>
          <a:prstGeom prst="rect">
            <a:avLst/>
          </a:prstGeom>
        </p:spPr>
      </p:pic>
      <p:sp>
        <p:nvSpPr>
          <p:cNvPr id="2" name="CuadroTexto 16">
            <a:extLst>
              <a:ext uri="{FF2B5EF4-FFF2-40B4-BE49-F238E27FC236}">
                <a16:creationId xmlns:a16="http://schemas.microsoft.com/office/drawing/2014/main" id="{4E97DAFC-AF2B-D657-D5D5-610586C06EB7}"/>
              </a:ext>
            </a:extLst>
          </p:cNvPr>
          <p:cNvSpPr txBox="1"/>
          <p:nvPr/>
        </p:nvSpPr>
        <p:spPr>
          <a:xfrm>
            <a:off x="9733280" y="6263297"/>
            <a:ext cx="2293816" cy="253916"/>
          </a:xfrm>
          <a:prstGeom prst="rect">
            <a:avLst/>
          </a:prstGeom>
          <a:noFill/>
        </p:spPr>
        <p:txBody>
          <a:bodyPr wrap="square" rtlCol="0">
            <a:spAutoFit/>
          </a:bodyPr>
          <a:lstStyle/>
          <a:p>
            <a:pPr algn="just"/>
            <a:r>
              <a:rPr lang="en-GB" sz="1050" i="1" dirty="0">
                <a:solidFill>
                  <a:schemeClr val="bg1">
                    <a:lumMod val="75000"/>
                  </a:schemeClr>
                </a:solidFill>
                <a:cs typeface="Arial" charset="0"/>
                <a:sym typeface="Arial"/>
              </a:rPr>
              <a:t>Figure from Rouhani, 2024</a:t>
            </a:r>
          </a:p>
        </p:txBody>
      </p:sp>
    </p:spTree>
    <p:extLst>
      <p:ext uri="{BB962C8B-B14F-4D97-AF65-F5344CB8AC3E}">
        <p14:creationId xmlns:p14="http://schemas.microsoft.com/office/powerpoint/2010/main" val="3907569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FF7D8-402C-CBC7-EC77-13B6B6F016ED}"/>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8075A059-9AFF-4713-581A-9BDA7EEA1798}"/>
              </a:ext>
            </a:extLst>
          </p:cNvPr>
          <p:cNvSpPr txBox="1">
            <a:spLocks/>
          </p:cNvSpPr>
          <p:nvPr/>
        </p:nvSpPr>
        <p:spPr>
          <a:xfrm>
            <a:off x="929554" y="260648"/>
            <a:ext cx="10465278" cy="575197"/>
          </a:xfrm>
          <a:prstGeom prst="rect">
            <a:avLst/>
          </a:prstGeom>
        </p:spPr>
        <p:txBody>
          <a:bodyPr lIns="0"/>
          <a:lstStyle>
            <a:lvl1pPr algn="l" defTabSz="944563" rtl="0" eaLnBrk="0" fontAlgn="base" hangingPunct="0">
              <a:spcBef>
                <a:spcPct val="0"/>
              </a:spcBef>
              <a:spcAft>
                <a:spcPct val="0"/>
              </a:spcAft>
              <a:defRPr sz="2177" kern="1200">
                <a:solidFill>
                  <a:srgbClr val="464646"/>
                </a:solidFill>
                <a:latin typeface="+mj-lt"/>
                <a:ea typeface="+mj-ea"/>
                <a:cs typeface="+mj-cs"/>
              </a:defRPr>
            </a:lvl1pPr>
            <a:lvl2pPr algn="ctr" defTabSz="944563" rtl="0" eaLnBrk="0" fontAlgn="base" hangingPunct="0">
              <a:spcBef>
                <a:spcPct val="0"/>
              </a:spcBef>
              <a:spcAft>
                <a:spcPct val="0"/>
              </a:spcAft>
              <a:defRPr sz="4500">
                <a:solidFill>
                  <a:schemeClr val="tx1"/>
                </a:solidFill>
                <a:latin typeface="Calibri" panose="020F0502020204030204" pitchFamily="34" charset="0"/>
              </a:defRPr>
            </a:lvl2pPr>
            <a:lvl3pPr algn="ctr" defTabSz="944563" rtl="0" eaLnBrk="0" fontAlgn="base" hangingPunct="0">
              <a:spcBef>
                <a:spcPct val="0"/>
              </a:spcBef>
              <a:spcAft>
                <a:spcPct val="0"/>
              </a:spcAft>
              <a:defRPr sz="4500">
                <a:solidFill>
                  <a:schemeClr val="tx1"/>
                </a:solidFill>
                <a:latin typeface="Calibri" panose="020F0502020204030204" pitchFamily="34" charset="0"/>
              </a:defRPr>
            </a:lvl3pPr>
            <a:lvl4pPr algn="ctr" defTabSz="944563" rtl="0" eaLnBrk="0" fontAlgn="base" hangingPunct="0">
              <a:spcBef>
                <a:spcPct val="0"/>
              </a:spcBef>
              <a:spcAft>
                <a:spcPct val="0"/>
              </a:spcAft>
              <a:defRPr sz="4500">
                <a:solidFill>
                  <a:schemeClr val="tx1"/>
                </a:solidFill>
                <a:latin typeface="Calibri" panose="020F0502020204030204" pitchFamily="34" charset="0"/>
              </a:defRPr>
            </a:lvl4pPr>
            <a:lvl5pPr algn="ctr" defTabSz="944563" rtl="0" eaLnBrk="0" fontAlgn="base" hangingPunct="0">
              <a:spcBef>
                <a:spcPct val="0"/>
              </a:spcBef>
              <a:spcAft>
                <a:spcPct val="0"/>
              </a:spcAft>
              <a:defRPr sz="4500">
                <a:solidFill>
                  <a:schemeClr val="tx1"/>
                </a:solidFill>
                <a:latin typeface="Calibri" panose="020F0502020204030204" pitchFamily="34" charset="0"/>
              </a:defRPr>
            </a:lvl5pPr>
            <a:lvl6pPr marL="457200" algn="ctr" defTabSz="944563" rtl="0" fontAlgn="base">
              <a:spcBef>
                <a:spcPct val="0"/>
              </a:spcBef>
              <a:spcAft>
                <a:spcPct val="0"/>
              </a:spcAft>
              <a:defRPr sz="4500">
                <a:solidFill>
                  <a:schemeClr val="tx1"/>
                </a:solidFill>
                <a:latin typeface="Calibri" panose="020F0502020204030204" pitchFamily="34" charset="0"/>
              </a:defRPr>
            </a:lvl6pPr>
            <a:lvl7pPr marL="914400" algn="ctr" defTabSz="944563" rtl="0" fontAlgn="base">
              <a:spcBef>
                <a:spcPct val="0"/>
              </a:spcBef>
              <a:spcAft>
                <a:spcPct val="0"/>
              </a:spcAft>
              <a:defRPr sz="4500">
                <a:solidFill>
                  <a:schemeClr val="tx1"/>
                </a:solidFill>
                <a:latin typeface="Calibri" panose="020F0502020204030204" pitchFamily="34" charset="0"/>
              </a:defRPr>
            </a:lvl7pPr>
            <a:lvl8pPr marL="1371600" algn="ctr" defTabSz="944563" rtl="0" fontAlgn="base">
              <a:spcBef>
                <a:spcPct val="0"/>
              </a:spcBef>
              <a:spcAft>
                <a:spcPct val="0"/>
              </a:spcAft>
              <a:defRPr sz="4500">
                <a:solidFill>
                  <a:schemeClr val="tx1"/>
                </a:solidFill>
                <a:latin typeface="Calibri" panose="020F0502020204030204" pitchFamily="34" charset="0"/>
              </a:defRPr>
            </a:lvl8pPr>
            <a:lvl9pPr marL="1828800" algn="ctr" defTabSz="944563" rtl="0" fontAlgn="base">
              <a:spcBef>
                <a:spcPct val="0"/>
              </a:spcBef>
              <a:spcAft>
                <a:spcPct val="0"/>
              </a:spcAft>
              <a:defRPr sz="4500">
                <a:solidFill>
                  <a:schemeClr val="tx1"/>
                </a:solidFill>
                <a:latin typeface="Calibri" panose="020F0502020204030204" pitchFamily="34" charset="0"/>
              </a:defRPr>
            </a:lvl9pPr>
          </a:lstStyle>
          <a:p>
            <a:r>
              <a:rPr lang="en-CA" sz="2800" dirty="0">
                <a:cs typeface="Times New Roman" panose="02020603050405020304" pitchFamily="18" charset="0"/>
              </a:rPr>
              <a:t>Results: Experiment 1	                                      Post-Trial Questionnaire		        	</a:t>
            </a:r>
          </a:p>
        </p:txBody>
      </p:sp>
      <p:sp>
        <p:nvSpPr>
          <p:cNvPr id="6" name="Title 3">
            <a:extLst>
              <a:ext uri="{FF2B5EF4-FFF2-40B4-BE49-F238E27FC236}">
                <a16:creationId xmlns:a16="http://schemas.microsoft.com/office/drawing/2014/main" id="{54599FF2-527D-34F5-E2AA-5CD9E78F6F9D}"/>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Introduction </a:t>
            </a:r>
            <a:r>
              <a:rPr kumimoji="0" lang="en-CA" sz="1600" b="1" i="0" u="none" strike="noStrike" kern="1200" cap="none" spc="0" normalizeH="0" baseline="0" dirty="0">
                <a:ln>
                  <a:noFill/>
                </a:ln>
                <a:solidFill>
                  <a:srgbClr val="000000"/>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000000"/>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000000"/>
                </a:solidFill>
                <a:effectLst/>
                <a:uLnTx/>
                <a:uFillTx/>
                <a:latin typeface="Calibri" pitchFamily="34" charset="0"/>
                <a:ea typeface="+mj-ea"/>
                <a:cs typeface="+mj-cs"/>
              </a:rPr>
              <a:t>  | </a:t>
            </a:r>
            <a:r>
              <a:rPr kumimoji="0" lang="en-CA" sz="1600" b="1" i="0" u="none" strike="noStrike" kern="1200" cap="none" spc="0" normalizeH="0" dirty="0">
                <a:ln>
                  <a:noFill/>
                </a:ln>
                <a:solidFill>
                  <a:srgbClr val="CB1D3A"/>
                </a:solidFill>
                <a:effectLst/>
                <a:uLnTx/>
                <a:uFillTx/>
                <a:latin typeface="Calibri" pitchFamily="34" charset="0"/>
                <a:ea typeface="+mj-ea"/>
                <a:cs typeface="+mj-cs"/>
              </a:rPr>
              <a:t>Experiment 1 </a:t>
            </a:r>
            <a:r>
              <a:rPr kumimoji="0" lang="en-CA" sz="1600" i="0" u="none" strike="noStrike" kern="1200" cap="none" spc="0" normalizeH="0" dirty="0">
                <a:ln>
                  <a:noFill/>
                </a:ln>
                <a:solidFill>
                  <a:srgbClr val="BFBFBF"/>
                </a:solidFill>
                <a:effectLst/>
                <a:uLnTx/>
                <a:uFillTx/>
                <a:latin typeface="Calibri" pitchFamily="34" charset="0"/>
                <a:ea typeface="+mj-ea"/>
                <a:cs typeface="+mj-cs"/>
              </a:rPr>
              <a:t>|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sp>
        <p:nvSpPr>
          <p:cNvPr id="8" name="CuadroTexto 4">
            <a:extLst>
              <a:ext uri="{FF2B5EF4-FFF2-40B4-BE49-F238E27FC236}">
                <a16:creationId xmlns:a16="http://schemas.microsoft.com/office/drawing/2014/main" id="{D5291482-9132-530F-C2AE-D52115A82999}"/>
              </a:ext>
            </a:extLst>
          </p:cNvPr>
          <p:cNvSpPr txBox="1"/>
          <p:nvPr/>
        </p:nvSpPr>
        <p:spPr>
          <a:xfrm>
            <a:off x="929553" y="1178340"/>
            <a:ext cx="4938812" cy="3139321"/>
          </a:xfrm>
          <a:prstGeom prst="rect">
            <a:avLst/>
          </a:prstGeom>
          <a:noFill/>
        </p:spPr>
        <p:txBody>
          <a:bodyPr wrap="square" rtlCol="0">
            <a:spAutoFit/>
          </a:bodyPr>
          <a:lstStyle/>
          <a:p>
            <a:r>
              <a:rPr lang="es-ES" sz="2200" dirty="0" err="1">
                <a:solidFill>
                  <a:srgbClr val="000000"/>
                </a:solidFill>
                <a:cs typeface="Times New Roman" panose="02020603050405020304" pitchFamily="18" charset="0"/>
              </a:rPr>
              <a:t>Participants</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experienced</a:t>
            </a:r>
            <a:r>
              <a:rPr lang="es-ES" sz="2200" dirty="0">
                <a:solidFill>
                  <a:srgbClr val="000000"/>
                </a:solidFill>
                <a:cs typeface="Times New Roman" panose="02020603050405020304" pitchFamily="18" charset="0"/>
              </a:rPr>
              <a:t> </a:t>
            </a:r>
            <a:r>
              <a:rPr lang="es-ES" sz="2200" b="1" dirty="0" err="1">
                <a:solidFill>
                  <a:srgbClr val="CB1D3A"/>
                </a:solidFill>
                <a:cs typeface="Times New Roman" panose="02020603050405020304" pitchFamily="18" charset="0"/>
              </a:rPr>
              <a:t>rapid</a:t>
            </a:r>
            <a:r>
              <a:rPr lang="es-ES" sz="2200" b="1" dirty="0">
                <a:solidFill>
                  <a:srgbClr val="CB1D3A"/>
                </a:solidFill>
                <a:cs typeface="Times New Roman" panose="02020603050405020304" pitchFamily="18" charset="0"/>
              </a:rPr>
              <a:t> </a:t>
            </a:r>
            <a:r>
              <a:rPr lang="es-ES" sz="2200" b="1" dirty="0" err="1">
                <a:solidFill>
                  <a:srgbClr val="CB1D3A"/>
                </a:solidFill>
                <a:cs typeface="Times New Roman" panose="02020603050405020304" pitchFamily="18" charset="0"/>
              </a:rPr>
              <a:t>onset</a:t>
            </a:r>
            <a:r>
              <a:rPr lang="es-ES" sz="2200" b="1" dirty="0">
                <a:solidFill>
                  <a:srgbClr val="CB1D3A"/>
                </a:solidFill>
                <a:cs typeface="Times New Roman" panose="02020603050405020304" pitchFamily="18" charset="0"/>
              </a:rPr>
              <a:t> of VR </a:t>
            </a:r>
            <a:r>
              <a:rPr lang="es-ES" sz="2200" b="1" dirty="0" err="1">
                <a:solidFill>
                  <a:srgbClr val="CB1D3A"/>
                </a:solidFill>
                <a:cs typeface="Times New Roman" panose="02020603050405020304" pitchFamily="18" charset="0"/>
              </a:rPr>
              <a:t>sickness</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average</a:t>
            </a:r>
            <a:r>
              <a:rPr lang="es-ES" sz="2200" dirty="0">
                <a:solidFill>
                  <a:srgbClr val="000000"/>
                </a:solidFill>
                <a:cs typeface="Times New Roman" panose="02020603050405020304" pitchFamily="18" charset="0"/>
              </a:rPr>
              <a:t> of 3.7 min)</a:t>
            </a:r>
          </a:p>
          <a:p>
            <a:endParaRPr lang="es-ES" sz="2200" dirty="0">
              <a:solidFill>
                <a:srgbClr val="000000"/>
              </a:solidFill>
              <a:cs typeface="Times New Roman" panose="02020603050405020304" pitchFamily="18" charset="0"/>
            </a:endParaRPr>
          </a:p>
          <a:p>
            <a:r>
              <a:rPr lang="es-ES" sz="2200" b="1" dirty="0" err="1">
                <a:solidFill>
                  <a:srgbClr val="CB1D3A"/>
                </a:solidFill>
                <a:cs typeface="Times New Roman" panose="02020603050405020304" pitchFamily="18" charset="0"/>
              </a:rPr>
              <a:t>Recovery</a:t>
            </a:r>
            <a:r>
              <a:rPr lang="es-ES" sz="2200" b="1" dirty="0">
                <a:solidFill>
                  <a:srgbClr val="CB1D3A"/>
                </a:solidFill>
                <a:cs typeface="Times New Roman" panose="02020603050405020304" pitchFamily="18" charset="0"/>
              </a:rPr>
              <a:t> times</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were</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relatively</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quick</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peak</a:t>
            </a:r>
            <a:r>
              <a:rPr lang="es-ES" sz="2200" dirty="0">
                <a:solidFill>
                  <a:srgbClr val="000000"/>
                </a:solidFill>
                <a:cs typeface="Times New Roman" panose="02020603050405020304" pitchFamily="18" charset="0"/>
              </a:rPr>
              <a:t> VR </a:t>
            </a:r>
            <a:r>
              <a:rPr lang="es-ES" sz="2200" dirty="0" err="1">
                <a:solidFill>
                  <a:srgbClr val="000000"/>
                </a:solidFill>
                <a:cs typeface="Times New Roman" panose="02020603050405020304" pitchFamily="18" charset="0"/>
              </a:rPr>
              <a:t>sickness</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to</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baseline</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across</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small</a:t>
            </a:r>
            <a:r>
              <a:rPr lang="es-ES" sz="2200" dirty="0">
                <a:solidFill>
                  <a:srgbClr val="000000"/>
                </a:solidFill>
                <a:cs typeface="Times New Roman" panose="02020603050405020304" pitchFamily="18" charset="0"/>
              </a:rPr>
              <a:t> and </a:t>
            </a:r>
            <a:r>
              <a:rPr lang="es-ES" sz="2200" dirty="0" err="1">
                <a:solidFill>
                  <a:srgbClr val="000000"/>
                </a:solidFill>
                <a:cs typeface="Times New Roman" panose="02020603050405020304" pitchFamily="18" charset="0"/>
              </a:rPr>
              <a:t>large</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environments</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was</a:t>
            </a:r>
            <a:r>
              <a:rPr lang="es-ES" sz="2200" dirty="0">
                <a:solidFill>
                  <a:srgbClr val="000000"/>
                </a:solidFill>
                <a:cs typeface="Times New Roman" panose="02020603050405020304" pitchFamily="18" charset="0"/>
              </a:rPr>
              <a:t> </a:t>
            </a:r>
            <a:r>
              <a:rPr lang="es-ES" sz="2200" b="1" dirty="0" err="1">
                <a:solidFill>
                  <a:srgbClr val="CB1D3A"/>
                </a:solidFill>
                <a:cs typeface="Times New Roman" panose="02020603050405020304" pitchFamily="18" charset="0"/>
              </a:rPr>
              <a:t>relatively</a:t>
            </a:r>
            <a:r>
              <a:rPr lang="es-ES" sz="2200" b="1" dirty="0">
                <a:solidFill>
                  <a:srgbClr val="CB1D3A"/>
                </a:solidFill>
                <a:cs typeface="Times New Roman" panose="02020603050405020304" pitchFamily="18" charset="0"/>
              </a:rPr>
              <a:t> </a:t>
            </a:r>
            <a:r>
              <a:rPr lang="es-ES" sz="2200" b="1" dirty="0" err="1">
                <a:solidFill>
                  <a:srgbClr val="CB1D3A"/>
                </a:solidFill>
                <a:cs typeface="Times New Roman" panose="02020603050405020304" pitchFamily="18" charset="0"/>
              </a:rPr>
              <a:t>quick</a:t>
            </a:r>
            <a:r>
              <a:rPr lang="es-ES" sz="2200" b="1" dirty="0">
                <a:solidFill>
                  <a:srgbClr val="CB1D3A"/>
                </a:solidFill>
                <a:cs typeface="Times New Roman" panose="02020603050405020304" pitchFamily="18" charset="0"/>
              </a:rPr>
              <a:t> </a:t>
            </a:r>
            <a:r>
              <a:rPr lang="es-ES" sz="2200" dirty="0">
                <a:solidFill>
                  <a:srgbClr val="000000"/>
                </a:solidFill>
                <a:cs typeface="Times New Roman" panose="02020603050405020304" pitchFamily="18" charset="0"/>
              </a:rPr>
              <a:t>(</a:t>
            </a:r>
            <a:r>
              <a:rPr lang="es-ES" sz="2200" dirty="0" err="1">
                <a:solidFill>
                  <a:srgbClr val="000000"/>
                </a:solidFill>
                <a:cs typeface="Times New Roman" panose="02020603050405020304" pitchFamily="18" charset="0"/>
              </a:rPr>
              <a:t>average</a:t>
            </a:r>
            <a:r>
              <a:rPr lang="es-ES" sz="2200" dirty="0">
                <a:solidFill>
                  <a:srgbClr val="000000"/>
                </a:solidFill>
                <a:cs typeface="Times New Roman" panose="02020603050405020304" pitchFamily="18" charset="0"/>
              </a:rPr>
              <a:t> of 2.9 min)</a:t>
            </a:r>
          </a:p>
          <a:p>
            <a:endParaRPr lang="es-ES" sz="2200" dirty="0">
              <a:solidFill>
                <a:srgbClr val="000000"/>
              </a:solidFill>
              <a:cs typeface="Times New Roman" panose="02020603050405020304" pitchFamily="18" charset="0"/>
            </a:endParaRPr>
          </a:p>
          <a:p>
            <a:r>
              <a:rPr lang="es-ES" sz="2200" b="1" dirty="0" err="1">
                <a:solidFill>
                  <a:srgbClr val="CB1D3A"/>
                </a:solidFill>
                <a:cs typeface="Times New Roman" panose="02020603050405020304" pitchFamily="18" charset="0"/>
              </a:rPr>
              <a:t>Minimal</a:t>
            </a:r>
            <a:r>
              <a:rPr lang="es-ES" sz="2200" b="1" dirty="0">
                <a:solidFill>
                  <a:srgbClr val="CB1D3A"/>
                </a:solidFill>
                <a:cs typeface="Times New Roman" panose="02020603050405020304" pitchFamily="18" charset="0"/>
              </a:rPr>
              <a:t> </a:t>
            </a:r>
            <a:r>
              <a:rPr lang="es-ES" sz="2200" b="1" dirty="0" err="1">
                <a:solidFill>
                  <a:srgbClr val="CB1D3A"/>
                </a:solidFill>
                <a:cs typeface="Times New Roman" panose="02020603050405020304" pitchFamily="18" charset="0"/>
              </a:rPr>
              <a:t>effects</a:t>
            </a:r>
            <a:r>
              <a:rPr lang="es-ES" sz="2200" b="1" dirty="0">
                <a:solidFill>
                  <a:srgbClr val="CB1D3A"/>
                </a:solidFill>
                <a:cs typeface="Times New Roman" panose="02020603050405020304" pitchFamily="18" charset="0"/>
              </a:rPr>
              <a:t> of trial </a:t>
            </a:r>
            <a:r>
              <a:rPr lang="es-ES" sz="2200" b="1" dirty="0" err="1">
                <a:solidFill>
                  <a:srgbClr val="CB1D3A"/>
                </a:solidFill>
                <a:cs typeface="Times New Roman" panose="02020603050405020304" pitchFamily="18" charset="0"/>
              </a:rPr>
              <a:t>order</a:t>
            </a:r>
            <a:endParaRPr lang="en-CA" sz="2200" b="1" dirty="0">
              <a:solidFill>
                <a:srgbClr val="CB1D3A"/>
              </a:solidFill>
              <a:cs typeface="Times New Roman" panose="02020603050405020304" pitchFamily="18" charset="0"/>
            </a:endParaRPr>
          </a:p>
        </p:txBody>
      </p:sp>
      <p:pic>
        <p:nvPicPr>
          <p:cNvPr id="4" name="Picture 3">
            <a:extLst>
              <a:ext uri="{FF2B5EF4-FFF2-40B4-BE49-F238E27FC236}">
                <a16:creationId xmlns:a16="http://schemas.microsoft.com/office/drawing/2014/main" id="{DF6EE2B7-F93F-E1F4-B30E-43DDBDD980C3}"/>
              </a:ext>
            </a:extLst>
          </p:cNvPr>
          <p:cNvPicPr>
            <a:picLocks noChangeAspect="1"/>
          </p:cNvPicPr>
          <p:nvPr/>
        </p:nvPicPr>
        <p:blipFill>
          <a:blip r:embed="rId2"/>
          <a:stretch>
            <a:fillRect/>
          </a:stretch>
        </p:blipFill>
        <p:spPr>
          <a:xfrm>
            <a:off x="5868365" y="1062054"/>
            <a:ext cx="5526466" cy="5474748"/>
          </a:xfrm>
          <a:prstGeom prst="rect">
            <a:avLst/>
          </a:prstGeom>
        </p:spPr>
      </p:pic>
      <p:sp>
        <p:nvSpPr>
          <p:cNvPr id="2" name="CuadroTexto 16">
            <a:extLst>
              <a:ext uri="{FF2B5EF4-FFF2-40B4-BE49-F238E27FC236}">
                <a16:creationId xmlns:a16="http://schemas.microsoft.com/office/drawing/2014/main" id="{D9CB2B50-0BBF-1B00-9E86-88B794D0B832}"/>
              </a:ext>
            </a:extLst>
          </p:cNvPr>
          <p:cNvSpPr txBox="1"/>
          <p:nvPr/>
        </p:nvSpPr>
        <p:spPr>
          <a:xfrm>
            <a:off x="9733280" y="6263297"/>
            <a:ext cx="2293816" cy="253916"/>
          </a:xfrm>
          <a:prstGeom prst="rect">
            <a:avLst/>
          </a:prstGeom>
          <a:noFill/>
        </p:spPr>
        <p:txBody>
          <a:bodyPr wrap="square" rtlCol="0">
            <a:spAutoFit/>
          </a:bodyPr>
          <a:lstStyle/>
          <a:p>
            <a:pPr algn="just"/>
            <a:r>
              <a:rPr lang="en-GB" sz="1050" i="1" dirty="0">
                <a:solidFill>
                  <a:schemeClr val="bg1">
                    <a:lumMod val="75000"/>
                  </a:schemeClr>
                </a:solidFill>
                <a:cs typeface="Arial" charset="0"/>
                <a:sym typeface="Arial"/>
              </a:rPr>
              <a:t>Figure from Rouhani, 2024</a:t>
            </a:r>
          </a:p>
        </p:txBody>
      </p:sp>
    </p:spTree>
    <p:extLst>
      <p:ext uri="{BB962C8B-B14F-4D97-AF65-F5344CB8AC3E}">
        <p14:creationId xmlns:p14="http://schemas.microsoft.com/office/powerpoint/2010/main" val="3658694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C6FA5-9F37-136B-9F57-DDAC23DD88D2}"/>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39E5513A-2178-FC22-A2C3-212CA77643BD}"/>
              </a:ext>
            </a:extLst>
          </p:cNvPr>
          <p:cNvSpPr txBox="1">
            <a:spLocks/>
          </p:cNvSpPr>
          <p:nvPr/>
        </p:nvSpPr>
        <p:spPr>
          <a:xfrm>
            <a:off x="929554" y="260648"/>
            <a:ext cx="10465278" cy="575197"/>
          </a:xfrm>
          <a:prstGeom prst="rect">
            <a:avLst/>
          </a:prstGeom>
        </p:spPr>
        <p:txBody>
          <a:bodyPr lIns="0"/>
          <a:lstStyle>
            <a:lvl1pPr algn="l" defTabSz="944563" rtl="0" eaLnBrk="0" fontAlgn="base" hangingPunct="0">
              <a:spcBef>
                <a:spcPct val="0"/>
              </a:spcBef>
              <a:spcAft>
                <a:spcPct val="0"/>
              </a:spcAft>
              <a:defRPr sz="2177" kern="1200">
                <a:solidFill>
                  <a:srgbClr val="464646"/>
                </a:solidFill>
                <a:latin typeface="+mj-lt"/>
                <a:ea typeface="+mj-ea"/>
                <a:cs typeface="+mj-cs"/>
              </a:defRPr>
            </a:lvl1pPr>
            <a:lvl2pPr algn="ctr" defTabSz="944563" rtl="0" eaLnBrk="0" fontAlgn="base" hangingPunct="0">
              <a:spcBef>
                <a:spcPct val="0"/>
              </a:spcBef>
              <a:spcAft>
                <a:spcPct val="0"/>
              </a:spcAft>
              <a:defRPr sz="4500">
                <a:solidFill>
                  <a:schemeClr val="tx1"/>
                </a:solidFill>
                <a:latin typeface="Calibri" panose="020F0502020204030204" pitchFamily="34" charset="0"/>
              </a:defRPr>
            </a:lvl2pPr>
            <a:lvl3pPr algn="ctr" defTabSz="944563" rtl="0" eaLnBrk="0" fontAlgn="base" hangingPunct="0">
              <a:spcBef>
                <a:spcPct val="0"/>
              </a:spcBef>
              <a:spcAft>
                <a:spcPct val="0"/>
              </a:spcAft>
              <a:defRPr sz="4500">
                <a:solidFill>
                  <a:schemeClr val="tx1"/>
                </a:solidFill>
                <a:latin typeface="Calibri" panose="020F0502020204030204" pitchFamily="34" charset="0"/>
              </a:defRPr>
            </a:lvl3pPr>
            <a:lvl4pPr algn="ctr" defTabSz="944563" rtl="0" eaLnBrk="0" fontAlgn="base" hangingPunct="0">
              <a:spcBef>
                <a:spcPct val="0"/>
              </a:spcBef>
              <a:spcAft>
                <a:spcPct val="0"/>
              </a:spcAft>
              <a:defRPr sz="4500">
                <a:solidFill>
                  <a:schemeClr val="tx1"/>
                </a:solidFill>
                <a:latin typeface="Calibri" panose="020F0502020204030204" pitchFamily="34" charset="0"/>
              </a:defRPr>
            </a:lvl4pPr>
            <a:lvl5pPr algn="ctr" defTabSz="944563" rtl="0" eaLnBrk="0" fontAlgn="base" hangingPunct="0">
              <a:spcBef>
                <a:spcPct val="0"/>
              </a:spcBef>
              <a:spcAft>
                <a:spcPct val="0"/>
              </a:spcAft>
              <a:defRPr sz="4500">
                <a:solidFill>
                  <a:schemeClr val="tx1"/>
                </a:solidFill>
                <a:latin typeface="Calibri" panose="020F0502020204030204" pitchFamily="34" charset="0"/>
              </a:defRPr>
            </a:lvl5pPr>
            <a:lvl6pPr marL="457200" algn="ctr" defTabSz="944563" rtl="0" fontAlgn="base">
              <a:spcBef>
                <a:spcPct val="0"/>
              </a:spcBef>
              <a:spcAft>
                <a:spcPct val="0"/>
              </a:spcAft>
              <a:defRPr sz="4500">
                <a:solidFill>
                  <a:schemeClr val="tx1"/>
                </a:solidFill>
                <a:latin typeface="Calibri" panose="020F0502020204030204" pitchFamily="34" charset="0"/>
              </a:defRPr>
            </a:lvl6pPr>
            <a:lvl7pPr marL="914400" algn="ctr" defTabSz="944563" rtl="0" fontAlgn="base">
              <a:spcBef>
                <a:spcPct val="0"/>
              </a:spcBef>
              <a:spcAft>
                <a:spcPct val="0"/>
              </a:spcAft>
              <a:defRPr sz="4500">
                <a:solidFill>
                  <a:schemeClr val="tx1"/>
                </a:solidFill>
                <a:latin typeface="Calibri" panose="020F0502020204030204" pitchFamily="34" charset="0"/>
              </a:defRPr>
            </a:lvl7pPr>
            <a:lvl8pPr marL="1371600" algn="ctr" defTabSz="944563" rtl="0" fontAlgn="base">
              <a:spcBef>
                <a:spcPct val="0"/>
              </a:spcBef>
              <a:spcAft>
                <a:spcPct val="0"/>
              </a:spcAft>
              <a:defRPr sz="4500">
                <a:solidFill>
                  <a:schemeClr val="tx1"/>
                </a:solidFill>
                <a:latin typeface="Calibri" panose="020F0502020204030204" pitchFamily="34" charset="0"/>
              </a:defRPr>
            </a:lvl8pPr>
            <a:lvl9pPr marL="1828800" algn="ctr" defTabSz="944563" rtl="0" fontAlgn="base">
              <a:spcBef>
                <a:spcPct val="0"/>
              </a:spcBef>
              <a:spcAft>
                <a:spcPct val="0"/>
              </a:spcAft>
              <a:defRPr sz="4500">
                <a:solidFill>
                  <a:schemeClr val="tx1"/>
                </a:solidFill>
                <a:latin typeface="Calibri" panose="020F0502020204030204" pitchFamily="34" charset="0"/>
              </a:defRPr>
            </a:lvl9pPr>
          </a:lstStyle>
          <a:p>
            <a:r>
              <a:rPr lang="en-CA" sz="2800" dirty="0">
                <a:cs typeface="Times New Roman" panose="02020603050405020304" pitchFamily="18" charset="0"/>
              </a:rPr>
              <a:t>Results: Experiment 1	                                                  Interview Results		        	</a:t>
            </a:r>
          </a:p>
        </p:txBody>
      </p:sp>
      <p:sp>
        <p:nvSpPr>
          <p:cNvPr id="6" name="Title 3">
            <a:extLst>
              <a:ext uri="{FF2B5EF4-FFF2-40B4-BE49-F238E27FC236}">
                <a16:creationId xmlns:a16="http://schemas.microsoft.com/office/drawing/2014/main" id="{10B9D512-8E40-46DA-D228-72539FEC1A73}"/>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Introduction </a:t>
            </a:r>
            <a:r>
              <a:rPr kumimoji="0" lang="en-CA" sz="1600" b="1" i="0" u="none" strike="noStrike" kern="1200" cap="none" spc="0" normalizeH="0" baseline="0" dirty="0">
                <a:ln>
                  <a:noFill/>
                </a:ln>
                <a:solidFill>
                  <a:srgbClr val="000000"/>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000000"/>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000000"/>
                </a:solidFill>
                <a:effectLst/>
                <a:uLnTx/>
                <a:uFillTx/>
                <a:latin typeface="Calibri" pitchFamily="34" charset="0"/>
                <a:ea typeface="+mj-ea"/>
                <a:cs typeface="+mj-cs"/>
              </a:rPr>
              <a:t>  | </a:t>
            </a:r>
            <a:r>
              <a:rPr kumimoji="0" lang="en-CA" sz="1600" b="1" i="0" u="none" strike="noStrike" kern="1200" cap="none" spc="0" normalizeH="0" dirty="0">
                <a:ln>
                  <a:noFill/>
                </a:ln>
                <a:solidFill>
                  <a:srgbClr val="CB1D3A"/>
                </a:solidFill>
                <a:effectLst/>
                <a:uLnTx/>
                <a:uFillTx/>
                <a:latin typeface="Calibri" pitchFamily="34" charset="0"/>
                <a:ea typeface="+mj-ea"/>
                <a:cs typeface="+mj-cs"/>
              </a:rPr>
              <a:t>Experiment 1 </a:t>
            </a:r>
            <a:r>
              <a:rPr kumimoji="0" lang="en-CA" sz="1600" i="0" u="none" strike="noStrike" kern="1200" cap="none" spc="0" normalizeH="0" dirty="0">
                <a:ln>
                  <a:noFill/>
                </a:ln>
                <a:solidFill>
                  <a:srgbClr val="BFBFBF"/>
                </a:solidFill>
                <a:effectLst/>
                <a:uLnTx/>
                <a:uFillTx/>
                <a:latin typeface="Calibri" pitchFamily="34" charset="0"/>
                <a:ea typeface="+mj-ea"/>
                <a:cs typeface="+mj-cs"/>
              </a:rPr>
              <a:t>|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sp>
        <p:nvSpPr>
          <p:cNvPr id="8" name="CuadroTexto 4">
            <a:extLst>
              <a:ext uri="{FF2B5EF4-FFF2-40B4-BE49-F238E27FC236}">
                <a16:creationId xmlns:a16="http://schemas.microsoft.com/office/drawing/2014/main" id="{36E78EA5-3F5B-9C75-5B14-FB1694786217}"/>
              </a:ext>
            </a:extLst>
          </p:cNvPr>
          <p:cNvSpPr txBox="1"/>
          <p:nvPr/>
        </p:nvSpPr>
        <p:spPr>
          <a:xfrm>
            <a:off x="929553" y="1178340"/>
            <a:ext cx="10465278" cy="3139321"/>
          </a:xfrm>
          <a:prstGeom prst="rect">
            <a:avLst/>
          </a:prstGeom>
          <a:noFill/>
        </p:spPr>
        <p:txBody>
          <a:bodyPr wrap="square" rtlCol="0">
            <a:spAutoFit/>
          </a:bodyPr>
          <a:lstStyle/>
          <a:p>
            <a:r>
              <a:rPr lang="es-ES" sz="2200" dirty="0">
                <a:solidFill>
                  <a:srgbClr val="000000"/>
                </a:solidFill>
                <a:cs typeface="Times New Roman" panose="02020603050405020304" pitchFamily="18" charset="0"/>
              </a:rPr>
              <a:t>In </a:t>
            </a:r>
            <a:r>
              <a:rPr lang="es-ES" sz="2200" b="1" dirty="0" err="1">
                <a:solidFill>
                  <a:srgbClr val="CB1D3A"/>
                </a:solidFill>
                <a:cs typeface="Times New Roman" panose="02020603050405020304" pitchFamily="18" charset="0"/>
              </a:rPr>
              <a:t>small</a:t>
            </a:r>
            <a:r>
              <a:rPr lang="es-ES" sz="2200" b="1" dirty="0">
                <a:solidFill>
                  <a:srgbClr val="CB1D3A"/>
                </a:solidFill>
                <a:cs typeface="Times New Roman" panose="02020603050405020304" pitchFamily="18" charset="0"/>
              </a:rPr>
              <a:t> </a:t>
            </a:r>
            <a:r>
              <a:rPr lang="es-ES" sz="2200" b="1" dirty="0" err="1">
                <a:solidFill>
                  <a:srgbClr val="CB1D3A"/>
                </a:solidFill>
                <a:cs typeface="Times New Roman" panose="02020603050405020304" pitchFamily="18" charset="0"/>
              </a:rPr>
              <a:t>environments</a:t>
            </a:r>
            <a:r>
              <a:rPr lang="es-ES" sz="2200" b="1" dirty="0">
                <a:solidFill>
                  <a:srgbClr val="CB1D3A"/>
                </a:solidFill>
                <a:cs typeface="Times New Roman" panose="02020603050405020304" pitchFamily="18" charset="0"/>
              </a:rPr>
              <a:t> </a:t>
            </a:r>
            <a:r>
              <a:rPr lang="es-ES" sz="2200" dirty="0" err="1">
                <a:solidFill>
                  <a:srgbClr val="000000"/>
                </a:solidFill>
                <a:cs typeface="Times New Roman" panose="02020603050405020304" pitchFamily="18" charset="0"/>
              </a:rPr>
              <a:t>without</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static</a:t>
            </a:r>
            <a:r>
              <a:rPr lang="es-ES" sz="2200" dirty="0">
                <a:solidFill>
                  <a:srgbClr val="000000"/>
                </a:solidFill>
                <a:cs typeface="Times New Roman" panose="02020603050405020304" pitchFamily="18" charset="0"/>
              </a:rPr>
              <a:t> FOV </a:t>
            </a:r>
            <a:r>
              <a:rPr lang="es-ES" sz="2200" dirty="0" err="1">
                <a:solidFill>
                  <a:srgbClr val="000000"/>
                </a:solidFill>
                <a:cs typeface="Times New Roman" panose="02020603050405020304" pitchFamily="18" charset="0"/>
              </a:rPr>
              <a:t>reduction</a:t>
            </a:r>
            <a:r>
              <a:rPr lang="es-ES" sz="2200" dirty="0">
                <a:solidFill>
                  <a:srgbClr val="000000"/>
                </a:solidFill>
                <a:cs typeface="Times New Roman" panose="02020603050405020304" pitchFamily="18" charset="0"/>
              </a:rPr>
              <a:t>:</a:t>
            </a:r>
          </a:p>
          <a:p>
            <a:r>
              <a:rPr lang="es-ES" sz="2200" b="1" dirty="0">
                <a:solidFill>
                  <a:srgbClr val="CB1D3A"/>
                </a:solidFill>
                <a:cs typeface="Times New Roman" panose="02020603050405020304" pitchFamily="18" charset="0"/>
              </a:rPr>
              <a:t>Intense </a:t>
            </a:r>
            <a:r>
              <a:rPr lang="es-ES" sz="2200" b="1" dirty="0" err="1">
                <a:solidFill>
                  <a:srgbClr val="CB1D3A"/>
                </a:solidFill>
                <a:cs typeface="Times New Roman" panose="02020603050405020304" pitchFamily="18" charset="0"/>
              </a:rPr>
              <a:t>symptoms</a:t>
            </a:r>
            <a:r>
              <a:rPr lang="es-ES" sz="2200" b="1" dirty="0">
                <a:solidFill>
                  <a:srgbClr val="CB1D3A"/>
                </a:solidFill>
                <a:cs typeface="Times New Roman" panose="02020603050405020304" pitchFamily="18" charset="0"/>
              </a:rPr>
              <a:t> </a:t>
            </a:r>
            <a:r>
              <a:rPr lang="es-ES" sz="2200" dirty="0">
                <a:solidFill>
                  <a:srgbClr val="000000"/>
                </a:solidFill>
                <a:cs typeface="Times New Roman" panose="02020603050405020304" pitchFamily="18" charset="0"/>
              </a:rPr>
              <a:t>of VR </a:t>
            </a:r>
            <a:r>
              <a:rPr lang="es-ES" sz="2200" dirty="0" err="1">
                <a:solidFill>
                  <a:srgbClr val="000000"/>
                </a:solidFill>
                <a:cs typeface="Times New Roman" panose="02020603050405020304" pitchFamily="18" charset="0"/>
              </a:rPr>
              <a:t>sickness</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dizziness</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disorientation</a:t>
            </a:r>
            <a:r>
              <a:rPr lang="es-ES" sz="2200" dirty="0">
                <a:solidFill>
                  <a:srgbClr val="000000"/>
                </a:solidFill>
                <a:cs typeface="Times New Roman" panose="02020603050405020304" pitchFamily="18" charset="0"/>
              </a:rPr>
              <a:t> and nausea)</a:t>
            </a:r>
          </a:p>
          <a:p>
            <a:r>
              <a:rPr lang="es-ES" sz="2200" dirty="0" err="1">
                <a:solidFill>
                  <a:srgbClr val="000000"/>
                </a:solidFill>
                <a:cs typeface="Times New Roman" panose="02020603050405020304" pitchFamily="18" charset="0"/>
              </a:rPr>
              <a:t>Attributed</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to</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velocity</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changes</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confined</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space</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sharp</a:t>
            </a:r>
            <a:r>
              <a:rPr lang="es-ES" sz="2200" dirty="0">
                <a:solidFill>
                  <a:srgbClr val="000000"/>
                </a:solidFill>
                <a:cs typeface="Times New Roman" panose="02020603050405020304" pitchFamily="18" charset="0"/>
              </a:rPr>
              <a:t>, and </a:t>
            </a:r>
            <a:r>
              <a:rPr lang="es-ES" sz="2200" dirty="0" err="1">
                <a:solidFill>
                  <a:srgbClr val="000000"/>
                </a:solidFill>
                <a:cs typeface="Times New Roman" panose="02020603050405020304" pitchFamily="18" charset="0"/>
              </a:rPr>
              <a:t>abrupt</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turns</a:t>
            </a:r>
            <a:endParaRPr lang="es-ES" sz="2200" dirty="0">
              <a:solidFill>
                <a:srgbClr val="000000"/>
              </a:solidFill>
              <a:cs typeface="Times New Roman" panose="02020603050405020304" pitchFamily="18" charset="0"/>
            </a:endParaRPr>
          </a:p>
          <a:p>
            <a:endParaRPr lang="es-ES" sz="2200" dirty="0">
              <a:solidFill>
                <a:srgbClr val="000000"/>
              </a:solidFill>
              <a:cs typeface="Times New Roman" panose="02020603050405020304" pitchFamily="18" charset="0"/>
            </a:endParaRPr>
          </a:p>
          <a:p>
            <a:r>
              <a:rPr lang="es-ES" sz="2200" b="1" dirty="0" err="1">
                <a:solidFill>
                  <a:srgbClr val="CB1D3A"/>
                </a:solidFill>
                <a:cs typeface="Times New Roman" panose="02020603050405020304" pitchFamily="18" charset="0"/>
              </a:rPr>
              <a:t>Large</a:t>
            </a:r>
            <a:r>
              <a:rPr lang="es-ES" sz="2200" b="1" dirty="0">
                <a:solidFill>
                  <a:srgbClr val="CB1D3A"/>
                </a:solidFill>
                <a:cs typeface="Times New Roman" panose="02020603050405020304" pitchFamily="18" charset="0"/>
              </a:rPr>
              <a:t> </a:t>
            </a:r>
            <a:r>
              <a:rPr lang="es-ES" sz="2200" b="1" dirty="0" err="1">
                <a:solidFill>
                  <a:srgbClr val="CB1D3A"/>
                </a:solidFill>
                <a:cs typeface="Times New Roman" panose="02020603050405020304" pitchFamily="18" charset="0"/>
              </a:rPr>
              <a:t>environments</a:t>
            </a:r>
            <a:r>
              <a:rPr lang="es-ES" sz="2200" dirty="0">
                <a:solidFill>
                  <a:srgbClr val="000000"/>
                </a:solidFill>
                <a:cs typeface="Times New Roman" panose="02020603050405020304" pitchFamily="18" charset="0"/>
              </a:rPr>
              <a:t>:</a:t>
            </a:r>
          </a:p>
          <a:p>
            <a:r>
              <a:rPr lang="es-ES" sz="2200" b="1" dirty="0" err="1">
                <a:solidFill>
                  <a:srgbClr val="CB1D3A"/>
                </a:solidFill>
                <a:cs typeface="Times New Roman" panose="02020603050405020304" pitchFamily="18" charset="0"/>
              </a:rPr>
              <a:t>Milder</a:t>
            </a:r>
            <a:r>
              <a:rPr lang="es-ES" sz="2200" b="1" dirty="0">
                <a:solidFill>
                  <a:srgbClr val="CB1D3A"/>
                </a:solidFill>
                <a:cs typeface="Times New Roman" panose="02020603050405020304" pitchFamily="18" charset="0"/>
              </a:rPr>
              <a:t> </a:t>
            </a:r>
            <a:r>
              <a:rPr lang="es-ES" sz="2200" b="1" dirty="0" err="1">
                <a:solidFill>
                  <a:srgbClr val="CB1D3A"/>
                </a:solidFill>
                <a:cs typeface="Times New Roman" panose="02020603050405020304" pitchFamily="18" charset="0"/>
              </a:rPr>
              <a:t>symptoms</a:t>
            </a:r>
            <a:r>
              <a:rPr lang="es-ES" sz="2200" b="1" dirty="0">
                <a:solidFill>
                  <a:srgbClr val="CB1D3A"/>
                </a:solidFill>
                <a:cs typeface="Times New Roman" panose="02020603050405020304" pitchFamily="18" charset="0"/>
              </a:rPr>
              <a:t> </a:t>
            </a:r>
            <a:r>
              <a:rPr lang="es-ES" sz="2200" dirty="0">
                <a:solidFill>
                  <a:srgbClr val="000000"/>
                </a:solidFill>
                <a:cs typeface="Times New Roman" panose="02020603050405020304" pitchFamily="18" charset="0"/>
              </a:rPr>
              <a:t>(</a:t>
            </a:r>
            <a:r>
              <a:rPr lang="es-ES" sz="2200" dirty="0" err="1">
                <a:solidFill>
                  <a:srgbClr val="000000"/>
                </a:solidFill>
                <a:cs typeface="Times New Roman" panose="02020603050405020304" pitchFamily="18" charset="0"/>
              </a:rPr>
              <a:t>dizziness</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headaches</a:t>
            </a:r>
            <a:r>
              <a:rPr lang="es-ES" sz="2200" dirty="0">
                <a:solidFill>
                  <a:srgbClr val="000000"/>
                </a:solidFill>
                <a:cs typeface="Times New Roman" panose="02020603050405020304" pitchFamily="18" charset="0"/>
              </a:rPr>
              <a:t> and </a:t>
            </a:r>
            <a:r>
              <a:rPr lang="es-ES" sz="2200" dirty="0" err="1">
                <a:solidFill>
                  <a:srgbClr val="000000"/>
                </a:solidFill>
                <a:cs typeface="Times New Roman" panose="02020603050405020304" pitchFamily="18" charset="0"/>
              </a:rPr>
              <a:t>disorientation</a:t>
            </a:r>
            <a:r>
              <a:rPr lang="es-ES" sz="2200" dirty="0">
                <a:solidFill>
                  <a:srgbClr val="000000"/>
                </a:solidFill>
                <a:cs typeface="Times New Roman" panose="02020603050405020304" pitchFamily="18" charset="0"/>
              </a:rPr>
              <a:t>)</a:t>
            </a:r>
          </a:p>
          <a:p>
            <a:r>
              <a:rPr lang="es-ES" sz="2200" dirty="0" err="1">
                <a:solidFill>
                  <a:srgbClr val="000000"/>
                </a:solidFill>
                <a:cs typeface="Times New Roman" panose="02020603050405020304" pitchFamily="18" charset="0"/>
              </a:rPr>
              <a:t>Attributed</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to</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velocity</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changes</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steep</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track</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slopes</a:t>
            </a:r>
            <a:endParaRPr lang="es-ES" sz="2200" dirty="0">
              <a:solidFill>
                <a:srgbClr val="000000"/>
              </a:solidFill>
              <a:cs typeface="Times New Roman" panose="02020603050405020304" pitchFamily="18" charset="0"/>
            </a:endParaRPr>
          </a:p>
          <a:p>
            <a:endParaRPr lang="es-ES" sz="2200" dirty="0">
              <a:solidFill>
                <a:srgbClr val="000000"/>
              </a:solidFill>
              <a:cs typeface="Times New Roman" panose="02020603050405020304" pitchFamily="18" charset="0"/>
            </a:endParaRPr>
          </a:p>
          <a:p>
            <a:r>
              <a:rPr lang="es-ES" sz="2200" dirty="0">
                <a:solidFill>
                  <a:srgbClr val="000000"/>
                </a:solidFill>
                <a:cs typeface="Times New Roman" panose="02020603050405020304" pitchFamily="18" charset="0"/>
              </a:rPr>
              <a:t>25/27 participantes </a:t>
            </a:r>
            <a:r>
              <a:rPr lang="es-ES" sz="2200" dirty="0" err="1">
                <a:solidFill>
                  <a:srgbClr val="000000"/>
                </a:solidFill>
                <a:cs typeface="Times New Roman" panose="02020603050405020304" pitchFamily="18" charset="0"/>
              </a:rPr>
              <a:t>found</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the</a:t>
            </a:r>
            <a:r>
              <a:rPr lang="es-ES" sz="2200" dirty="0">
                <a:solidFill>
                  <a:srgbClr val="000000"/>
                </a:solidFill>
                <a:cs typeface="Times New Roman" panose="02020603050405020304" pitchFamily="18" charset="0"/>
              </a:rPr>
              <a:t> </a:t>
            </a:r>
            <a:r>
              <a:rPr lang="es-ES" sz="2200" b="1" dirty="0" err="1">
                <a:solidFill>
                  <a:srgbClr val="CB1D3A"/>
                </a:solidFill>
                <a:cs typeface="Times New Roman" panose="02020603050405020304" pitchFamily="18" charset="0"/>
              </a:rPr>
              <a:t>static</a:t>
            </a:r>
            <a:r>
              <a:rPr lang="es-ES" sz="2200" b="1" dirty="0">
                <a:solidFill>
                  <a:srgbClr val="CB1D3A"/>
                </a:solidFill>
                <a:cs typeface="Times New Roman" panose="02020603050405020304" pitchFamily="18" charset="0"/>
              </a:rPr>
              <a:t> FOV </a:t>
            </a:r>
            <a:r>
              <a:rPr lang="es-ES" sz="2200" b="1" dirty="0" err="1">
                <a:solidFill>
                  <a:srgbClr val="CB1D3A"/>
                </a:solidFill>
                <a:cs typeface="Times New Roman" panose="02020603050405020304" pitchFamily="18" charset="0"/>
              </a:rPr>
              <a:t>reduction</a:t>
            </a:r>
            <a:r>
              <a:rPr lang="es-ES" sz="2200" b="1" dirty="0">
                <a:solidFill>
                  <a:srgbClr val="CB1D3A"/>
                </a:solidFill>
                <a:cs typeface="Times New Roman" panose="02020603050405020304" pitchFamily="18" charset="0"/>
              </a:rPr>
              <a:t> </a:t>
            </a:r>
            <a:r>
              <a:rPr lang="es-ES" sz="2200" b="1" dirty="0" err="1">
                <a:solidFill>
                  <a:srgbClr val="CB1D3A"/>
                </a:solidFill>
                <a:cs typeface="Times New Roman" panose="02020603050405020304" pitchFamily="18" charset="0"/>
              </a:rPr>
              <a:t>method</a:t>
            </a:r>
            <a:r>
              <a:rPr lang="es-ES" sz="2200" b="1" dirty="0">
                <a:solidFill>
                  <a:srgbClr val="CB1D3A"/>
                </a:solidFill>
                <a:cs typeface="Times New Roman" panose="02020603050405020304" pitchFamily="18" charset="0"/>
              </a:rPr>
              <a:t> </a:t>
            </a:r>
            <a:r>
              <a:rPr lang="es-ES" sz="2200" b="1" dirty="0" err="1">
                <a:solidFill>
                  <a:srgbClr val="CB1D3A"/>
                </a:solidFill>
                <a:cs typeface="Times New Roman" panose="02020603050405020304" pitchFamily="18" charset="0"/>
              </a:rPr>
              <a:t>useful</a:t>
            </a:r>
            <a:endParaRPr lang="en-CA" sz="2200" b="1" dirty="0">
              <a:solidFill>
                <a:srgbClr val="CB1D3A"/>
              </a:solidFill>
              <a:cs typeface="Times New Roman" panose="02020603050405020304" pitchFamily="18" charset="0"/>
            </a:endParaRPr>
          </a:p>
        </p:txBody>
      </p:sp>
    </p:spTree>
    <p:extLst>
      <p:ext uri="{BB962C8B-B14F-4D97-AF65-F5344CB8AC3E}">
        <p14:creationId xmlns:p14="http://schemas.microsoft.com/office/powerpoint/2010/main" val="408708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9F6BAD4-A60A-9D5C-9179-0AFFB063D54A}"/>
              </a:ext>
            </a:extLst>
          </p:cNvPr>
          <p:cNvSpPr txBox="1">
            <a:spLocks/>
          </p:cNvSpPr>
          <p:nvPr/>
        </p:nvSpPr>
        <p:spPr>
          <a:xfrm>
            <a:off x="929554" y="260648"/>
            <a:ext cx="10465278" cy="575197"/>
          </a:xfrm>
          <a:prstGeom prst="rect">
            <a:avLst/>
          </a:prstGeom>
        </p:spPr>
        <p:txBody>
          <a:bodyPr lIns="0"/>
          <a:lstStyle>
            <a:lvl1pPr algn="l" defTabSz="944563" rtl="0" eaLnBrk="0" fontAlgn="base" hangingPunct="0">
              <a:spcBef>
                <a:spcPct val="0"/>
              </a:spcBef>
              <a:spcAft>
                <a:spcPct val="0"/>
              </a:spcAft>
              <a:defRPr sz="2177" kern="1200">
                <a:solidFill>
                  <a:srgbClr val="464646"/>
                </a:solidFill>
                <a:latin typeface="+mj-lt"/>
                <a:ea typeface="+mj-ea"/>
                <a:cs typeface="+mj-cs"/>
              </a:defRPr>
            </a:lvl1pPr>
            <a:lvl2pPr algn="ctr" defTabSz="944563" rtl="0" eaLnBrk="0" fontAlgn="base" hangingPunct="0">
              <a:spcBef>
                <a:spcPct val="0"/>
              </a:spcBef>
              <a:spcAft>
                <a:spcPct val="0"/>
              </a:spcAft>
              <a:defRPr sz="4500">
                <a:solidFill>
                  <a:schemeClr val="tx1"/>
                </a:solidFill>
                <a:latin typeface="Calibri" panose="020F0502020204030204" pitchFamily="34" charset="0"/>
              </a:defRPr>
            </a:lvl2pPr>
            <a:lvl3pPr algn="ctr" defTabSz="944563" rtl="0" eaLnBrk="0" fontAlgn="base" hangingPunct="0">
              <a:spcBef>
                <a:spcPct val="0"/>
              </a:spcBef>
              <a:spcAft>
                <a:spcPct val="0"/>
              </a:spcAft>
              <a:defRPr sz="4500">
                <a:solidFill>
                  <a:schemeClr val="tx1"/>
                </a:solidFill>
                <a:latin typeface="Calibri" panose="020F0502020204030204" pitchFamily="34" charset="0"/>
              </a:defRPr>
            </a:lvl3pPr>
            <a:lvl4pPr algn="ctr" defTabSz="944563" rtl="0" eaLnBrk="0" fontAlgn="base" hangingPunct="0">
              <a:spcBef>
                <a:spcPct val="0"/>
              </a:spcBef>
              <a:spcAft>
                <a:spcPct val="0"/>
              </a:spcAft>
              <a:defRPr sz="4500">
                <a:solidFill>
                  <a:schemeClr val="tx1"/>
                </a:solidFill>
                <a:latin typeface="Calibri" panose="020F0502020204030204" pitchFamily="34" charset="0"/>
              </a:defRPr>
            </a:lvl4pPr>
            <a:lvl5pPr algn="ctr" defTabSz="944563" rtl="0" eaLnBrk="0" fontAlgn="base" hangingPunct="0">
              <a:spcBef>
                <a:spcPct val="0"/>
              </a:spcBef>
              <a:spcAft>
                <a:spcPct val="0"/>
              </a:spcAft>
              <a:defRPr sz="4500">
                <a:solidFill>
                  <a:schemeClr val="tx1"/>
                </a:solidFill>
                <a:latin typeface="Calibri" panose="020F0502020204030204" pitchFamily="34" charset="0"/>
              </a:defRPr>
            </a:lvl5pPr>
            <a:lvl6pPr marL="457200" algn="ctr" defTabSz="944563" rtl="0" fontAlgn="base">
              <a:spcBef>
                <a:spcPct val="0"/>
              </a:spcBef>
              <a:spcAft>
                <a:spcPct val="0"/>
              </a:spcAft>
              <a:defRPr sz="4500">
                <a:solidFill>
                  <a:schemeClr val="tx1"/>
                </a:solidFill>
                <a:latin typeface="Calibri" panose="020F0502020204030204" pitchFamily="34" charset="0"/>
              </a:defRPr>
            </a:lvl6pPr>
            <a:lvl7pPr marL="914400" algn="ctr" defTabSz="944563" rtl="0" fontAlgn="base">
              <a:spcBef>
                <a:spcPct val="0"/>
              </a:spcBef>
              <a:spcAft>
                <a:spcPct val="0"/>
              </a:spcAft>
              <a:defRPr sz="4500">
                <a:solidFill>
                  <a:schemeClr val="tx1"/>
                </a:solidFill>
                <a:latin typeface="Calibri" panose="020F0502020204030204" pitchFamily="34" charset="0"/>
              </a:defRPr>
            </a:lvl7pPr>
            <a:lvl8pPr marL="1371600" algn="ctr" defTabSz="944563" rtl="0" fontAlgn="base">
              <a:spcBef>
                <a:spcPct val="0"/>
              </a:spcBef>
              <a:spcAft>
                <a:spcPct val="0"/>
              </a:spcAft>
              <a:defRPr sz="4500">
                <a:solidFill>
                  <a:schemeClr val="tx1"/>
                </a:solidFill>
                <a:latin typeface="Calibri" panose="020F0502020204030204" pitchFamily="34" charset="0"/>
              </a:defRPr>
            </a:lvl8pPr>
            <a:lvl9pPr marL="1828800" algn="ctr" defTabSz="944563" rtl="0" fontAlgn="base">
              <a:spcBef>
                <a:spcPct val="0"/>
              </a:spcBef>
              <a:spcAft>
                <a:spcPct val="0"/>
              </a:spcAft>
              <a:defRPr sz="4500">
                <a:solidFill>
                  <a:schemeClr val="tx1"/>
                </a:solidFill>
                <a:latin typeface="Calibri" panose="020F0502020204030204" pitchFamily="34" charset="0"/>
              </a:defRPr>
            </a:lvl9pPr>
          </a:lstStyle>
          <a:p>
            <a:r>
              <a:rPr lang="en-CA" sz="2800" dirty="0">
                <a:cs typeface="Times New Roman" panose="02020603050405020304" pitchFamily="18" charset="0"/>
              </a:rPr>
              <a:t>Discussion: Experiment 1	</a:t>
            </a:r>
          </a:p>
        </p:txBody>
      </p:sp>
      <p:grpSp>
        <p:nvGrpSpPr>
          <p:cNvPr id="7" name="Group 6">
            <a:extLst>
              <a:ext uri="{FF2B5EF4-FFF2-40B4-BE49-F238E27FC236}">
                <a16:creationId xmlns:a16="http://schemas.microsoft.com/office/drawing/2014/main" id="{5DA16B8D-01FF-B881-3606-38EA47AC96A6}"/>
              </a:ext>
            </a:extLst>
          </p:cNvPr>
          <p:cNvGrpSpPr/>
          <p:nvPr/>
        </p:nvGrpSpPr>
        <p:grpSpPr>
          <a:xfrm>
            <a:off x="840827" y="1129078"/>
            <a:ext cx="10510347" cy="5069901"/>
            <a:chOff x="884485" y="979400"/>
            <a:chExt cx="10510347" cy="5069901"/>
          </a:xfrm>
        </p:grpSpPr>
        <p:sp>
          <p:nvSpPr>
            <p:cNvPr id="10" name="TextBox 9">
              <a:extLst>
                <a:ext uri="{FF2B5EF4-FFF2-40B4-BE49-F238E27FC236}">
                  <a16:creationId xmlns:a16="http://schemas.microsoft.com/office/drawing/2014/main" id="{5271A67B-AC4C-CF2B-F7EC-2C0DC6C9FD16}"/>
                </a:ext>
              </a:extLst>
            </p:cNvPr>
            <p:cNvSpPr txBox="1"/>
            <p:nvPr/>
          </p:nvSpPr>
          <p:spPr>
            <a:xfrm>
              <a:off x="1185586" y="1212725"/>
              <a:ext cx="10209246" cy="4832092"/>
            </a:xfrm>
            <a:prstGeom prst="rect">
              <a:avLst/>
            </a:prstGeom>
            <a:noFill/>
          </p:spPr>
          <p:txBody>
            <a:bodyPr wrap="square">
              <a:spAutoFit/>
            </a:bodyPr>
            <a:lstStyle/>
            <a:p>
              <a:r>
                <a:rPr lang="en-CA" sz="2200" dirty="0"/>
                <a:t>	</a:t>
              </a:r>
              <a:r>
                <a:rPr lang="en-CA" sz="2200" b="1" dirty="0">
                  <a:solidFill>
                    <a:srgbClr val="CB1D3A"/>
                  </a:solidFill>
                </a:rPr>
                <a:t>Reliable VR sickness induction </a:t>
              </a:r>
              <a:r>
                <a:rPr lang="en-CA" sz="2200" dirty="0">
                  <a:solidFill>
                    <a:srgbClr val="464646"/>
                  </a:solidFill>
                </a:rPr>
                <a:t>in the environments, participants frequently                   	mention speed changes as being particularly nauseating. In </a:t>
              </a:r>
              <a:r>
                <a:rPr lang="en-CA" sz="2200" b="1" dirty="0">
                  <a:solidFill>
                    <a:srgbClr val="CB1D3A"/>
                  </a:solidFill>
                </a:rPr>
                <a:t>small environments, 	VR sickness appears to be worse</a:t>
              </a:r>
              <a:r>
                <a:rPr lang="en-CA" sz="2200" dirty="0">
                  <a:solidFill>
                    <a:srgbClr val="464646"/>
                  </a:solidFill>
                </a:rPr>
                <a:t> probably due to constrained space and sharp, 	abrupt turns and yaw rotation</a:t>
              </a:r>
            </a:p>
            <a:p>
              <a:endParaRPr lang="en-CA" sz="2200" dirty="0">
                <a:solidFill>
                  <a:srgbClr val="464646"/>
                </a:solidFill>
              </a:endParaRPr>
            </a:p>
            <a:p>
              <a:r>
                <a:rPr lang="en-CA" sz="2200" dirty="0">
                  <a:solidFill>
                    <a:srgbClr val="464646"/>
                  </a:solidFill>
                </a:rPr>
                <a:t>	</a:t>
              </a:r>
              <a:r>
                <a:rPr lang="en-CA" sz="2200" b="1" dirty="0">
                  <a:solidFill>
                    <a:srgbClr val="CB1D3A"/>
                  </a:solidFill>
                </a:rPr>
                <a:t>Reduction in VR sickness due to static FOV reduction </a:t>
              </a:r>
              <a:r>
                <a:rPr lang="en-CA" sz="2200" dirty="0">
                  <a:solidFill>
                    <a:srgbClr val="464646"/>
                  </a:solidFill>
                </a:rPr>
                <a:t>in both environments 	(more effective in small). This is important as it shows that environmental 	design factors can influence VR sickness mitigation techniques</a:t>
              </a:r>
            </a:p>
            <a:p>
              <a:endParaRPr lang="en-CA" sz="2200" dirty="0">
                <a:solidFill>
                  <a:srgbClr val="464646"/>
                </a:solidFill>
              </a:endParaRPr>
            </a:p>
            <a:p>
              <a:r>
                <a:rPr lang="en-CA" sz="2200" dirty="0">
                  <a:solidFill>
                    <a:srgbClr val="464646"/>
                  </a:solidFill>
                </a:rPr>
                <a:t>	</a:t>
              </a:r>
              <a:r>
                <a:rPr lang="en-CA" sz="2200" b="1" dirty="0">
                  <a:solidFill>
                    <a:srgbClr val="CB1D3A"/>
                  </a:solidFill>
                </a:rPr>
                <a:t>FOV reduction </a:t>
              </a:r>
              <a:r>
                <a:rPr lang="en-CA" sz="2200" dirty="0">
                  <a:solidFill>
                    <a:srgbClr val="464646"/>
                  </a:solidFill>
                </a:rPr>
                <a:t>also reduced the </a:t>
              </a:r>
              <a:r>
                <a:rPr lang="en-CA" sz="2200" b="1" dirty="0">
                  <a:solidFill>
                    <a:srgbClr val="CB1D3A"/>
                  </a:solidFill>
                </a:rPr>
                <a:t>sense of presence</a:t>
              </a:r>
              <a:endParaRPr lang="en-CA" sz="2200" dirty="0">
                <a:solidFill>
                  <a:srgbClr val="464646"/>
                </a:solidFill>
              </a:endParaRPr>
            </a:p>
            <a:p>
              <a:endParaRPr lang="en-CA" sz="2200" dirty="0">
                <a:solidFill>
                  <a:srgbClr val="464646"/>
                </a:solidFill>
              </a:endParaRPr>
            </a:p>
            <a:p>
              <a:r>
                <a:rPr lang="en-CA" sz="2200" dirty="0">
                  <a:solidFill>
                    <a:srgbClr val="464646"/>
                  </a:solidFill>
                </a:rPr>
                <a:t>	</a:t>
              </a:r>
              <a:r>
                <a:rPr lang="en-CA" sz="2200" b="1" dirty="0">
                  <a:solidFill>
                    <a:srgbClr val="CB1D3A"/>
                  </a:solidFill>
                </a:rPr>
                <a:t>Rapid onset/recovery </a:t>
              </a:r>
              <a:r>
                <a:rPr lang="en-CA" sz="2200" dirty="0">
                  <a:solidFill>
                    <a:srgbClr val="464646"/>
                  </a:solidFill>
                </a:rPr>
                <a:t>allows for repeated trials within a single session with 	</a:t>
              </a:r>
              <a:r>
                <a:rPr lang="en-CA" sz="2200" b="1" dirty="0">
                  <a:solidFill>
                    <a:srgbClr val="CB1D3A"/>
                  </a:solidFill>
                </a:rPr>
                <a:t>minimal carry-over effects</a:t>
              </a:r>
              <a:r>
                <a:rPr lang="en-CA" sz="2200" dirty="0">
                  <a:solidFill>
                    <a:srgbClr val="464646"/>
                  </a:solidFill>
                </a:rPr>
                <a:t>. Severity of VR sickness does not predict longer 	recovery.</a:t>
              </a:r>
            </a:p>
          </p:txBody>
        </p:sp>
        <p:grpSp>
          <p:nvGrpSpPr>
            <p:cNvPr id="6" name="Group 5">
              <a:extLst>
                <a:ext uri="{FF2B5EF4-FFF2-40B4-BE49-F238E27FC236}">
                  <a16:creationId xmlns:a16="http://schemas.microsoft.com/office/drawing/2014/main" id="{5A1EE10A-4317-D8F8-9CE0-FDCC33E64479}"/>
                </a:ext>
              </a:extLst>
            </p:cNvPr>
            <p:cNvGrpSpPr/>
            <p:nvPr/>
          </p:nvGrpSpPr>
          <p:grpSpPr>
            <a:xfrm>
              <a:off x="884485" y="979400"/>
              <a:ext cx="10510346" cy="5069901"/>
              <a:chOff x="884485" y="979400"/>
              <a:chExt cx="10510346" cy="5069901"/>
            </a:xfrm>
          </p:grpSpPr>
          <p:pic>
            <p:nvPicPr>
              <p:cNvPr id="11" name="Graphic 10" descr="Checkmark with solid fill">
                <a:extLst>
                  <a:ext uri="{FF2B5EF4-FFF2-40B4-BE49-F238E27FC236}">
                    <a16:creationId xmlns:a16="http://schemas.microsoft.com/office/drawing/2014/main" id="{96750284-409D-F7AB-42A0-9B579062432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5586" y="1362821"/>
                <a:ext cx="625190" cy="625190"/>
              </a:xfrm>
              <a:prstGeom prst="rect">
                <a:avLst/>
              </a:prstGeom>
            </p:spPr>
          </p:pic>
          <p:pic>
            <p:nvPicPr>
              <p:cNvPr id="12" name="Graphic 11" descr="Checkmark with solid fill">
                <a:extLst>
                  <a:ext uri="{FF2B5EF4-FFF2-40B4-BE49-F238E27FC236}">
                    <a16:creationId xmlns:a16="http://schemas.microsoft.com/office/drawing/2014/main" id="{E891CC62-89FC-16C9-B16C-608725977CF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5586" y="3070976"/>
                <a:ext cx="625190" cy="625190"/>
              </a:xfrm>
              <a:prstGeom prst="rect">
                <a:avLst/>
              </a:prstGeom>
            </p:spPr>
          </p:pic>
          <p:sp>
            <p:nvSpPr>
              <p:cNvPr id="14" name="Rectangle 13">
                <a:extLst>
                  <a:ext uri="{FF2B5EF4-FFF2-40B4-BE49-F238E27FC236}">
                    <a16:creationId xmlns:a16="http://schemas.microsoft.com/office/drawing/2014/main" id="{45CC765C-D3BC-E7FA-96B5-493535A925CD}"/>
                  </a:ext>
                </a:extLst>
              </p:cNvPr>
              <p:cNvSpPr/>
              <p:nvPr/>
            </p:nvSpPr>
            <p:spPr>
              <a:xfrm>
                <a:off x="884485" y="979400"/>
                <a:ext cx="10510346" cy="5069901"/>
              </a:xfrm>
              <a:prstGeom prst="rect">
                <a:avLst/>
              </a:prstGeom>
              <a:noFill/>
              <a:ln w="28575">
                <a:solidFill>
                  <a:srgbClr val="CB1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3" name="Title 3">
            <a:extLst>
              <a:ext uri="{FF2B5EF4-FFF2-40B4-BE49-F238E27FC236}">
                <a16:creationId xmlns:a16="http://schemas.microsoft.com/office/drawing/2014/main" id="{104F1265-8225-FFF6-1CF4-28C531E5E9C8}"/>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Introduction </a:t>
            </a:r>
            <a:r>
              <a:rPr kumimoji="0" lang="en-CA" sz="1600" b="1" i="0" u="none" strike="noStrike" kern="1200" cap="none" spc="0" normalizeH="0" baseline="0" dirty="0">
                <a:ln>
                  <a:noFill/>
                </a:ln>
                <a:solidFill>
                  <a:srgbClr val="000000"/>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000000"/>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000000"/>
                </a:solidFill>
                <a:effectLst/>
                <a:uLnTx/>
                <a:uFillTx/>
                <a:latin typeface="Calibri" pitchFamily="34" charset="0"/>
                <a:ea typeface="+mj-ea"/>
                <a:cs typeface="+mj-cs"/>
              </a:rPr>
              <a:t>  | </a:t>
            </a:r>
            <a:r>
              <a:rPr kumimoji="0" lang="en-CA" sz="1600" b="1" i="0" u="none" strike="noStrike" kern="1200" cap="none" spc="0" normalizeH="0" dirty="0">
                <a:ln>
                  <a:noFill/>
                </a:ln>
                <a:solidFill>
                  <a:srgbClr val="CB1D3A"/>
                </a:solidFill>
                <a:effectLst/>
                <a:uLnTx/>
                <a:uFillTx/>
                <a:latin typeface="Calibri" pitchFamily="34" charset="0"/>
                <a:ea typeface="+mj-ea"/>
                <a:cs typeface="+mj-cs"/>
              </a:rPr>
              <a:t>Experiment 1 </a:t>
            </a:r>
            <a:r>
              <a:rPr kumimoji="0" lang="en-CA" sz="1600" i="0" u="none" strike="noStrike" kern="1200" cap="none" spc="0" normalizeH="0" dirty="0">
                <a:ln>
                  <a:noFill/>
                </a:ln>
                <a:solidFill>
                  <a:srgbClr val="BFBFBF"/>
                </a:solidFill>
                <a:effectLst/>
                <a:uLnTx/>
                <a:uFillTx/>
                <a:latin typeface="Calibri" pitchFamily="34" charset="0"/>
                <a:ea typeface="+mj-ea"/>
                <a:cs typeface="+mj-cs"/>
              </a:rPr>
              <a:t>|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pic>
        <p:nvPicPr>
          <p:cNvPr id="2" name="Graphic 1" descr="Checkmark with solid fill">
            <a:extLst>
              <a:ext uri="{FF2B5EF4-FFF2-40B4-BE49-F238E27FC236}">
                <a16:creationId xmlns:a16="http://schemas.microsoft.com/office/drawing/2014/main" id="{FC61C277-4230-035E-03AB-8BDC9023EFC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1928" y="4338395"/>
            <a:ext cx="625190" cy="625190"/>
          </a:xfrm>
          <a:prstGeom prst="rect">
            <a:avLst/>
          </a:prstGeom>
        </p:spPr>
      </p:pic>
      <p:pic>
        <p:nvPicPr>
          <p:cNvPr id="8" name="Graphic 7" descr="Checkmark with solid fill">
            <a:extLst>
              <a:ext uri="{FF2B5EF4-FFF2-40B4-BE49-F238E27FC236}">
                <a16:creationId xmlns:a16="http://schemas.microsoft.com/office/drawing/2014/main" id="{B66B44F5-872F-22D1-8FA6-05F3D85CA71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1928" y="5286304"/>
            <a:ext cx="625190" cy="625190"/>
          </a:xfrm>
          <a:prstGeom prst="rect">
            <a:avLst/>
          </a:prstGeom>
        </p:spPr>
      </p:pic>
    </p:spTree>
    <p:extLst>
      <p:ext uri="{BB962C8B-B14F-4D97-AF65-F5344CB8AC3E}">
        <p14:creationId xmlns:p14="http://schemas.microsoft.com/office/powerpoint/2010/main" val="2636506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837A0-E890-CDDE-14E7-D33CB9043F7A}"/>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782CCD92-7F37-EE50-2E60-5330B8F4E2E9}"/>
              </a:ext>
            </a:extLst>
          </p:cNvPr>
          <p:cNvSpPr>
            <a:spLocks noGrp="1"/>
          </p:cNvSpPr>
          <p:nvPr>
            <p:ph type="title"/>
          </p:nvPr>
        </p:nvSpPr>
        <p:spPr>
          <a:xfrm>
            <a:off x="929554" y="260648"/>
            <a:ext cx="10010589" cy="575197"/>
          </a:xfrm>
        </p:spPr>
        <p:txBody>
          <a:bodyPr/>
          <a:lstStyle/>
          <a:p>
            <a:r>
              <a:rPr lang="en-CA" sz="2800" dirty="0">
                <a:cs typeface="Times New Roman" panose="02020603050405020304" pitchFamily="18" charset="0"/>
              </a:rPr>
              <a:t>Experiments			</a:t>
            </a:r>
          </a:p>
        </p:txBody>
      </p:sp>
      <p:grpSp>
        <p:nvGrpSpPr>
          <p:cNvPr id="7" name="Group 6">
            <a:extLst>
              <a:ext uri="{FF2B5EF4-FFF2-40B4-BE49-F238E27FC236}">
                <a16:creationId xmlns:a16="http://schemas.microsoft.com/office/drawing/2014/main" id="{F0C7359F-F4FE-2A6C-2170-DF9079E730E3}"/>
              </a:ext>
            </a:extLst>
          </p:cNvPr>
          <p:cNvGrpSpPr/>
          <p:nvPr/>
        </p:nvGrpSpPr>
        <p:grpSpPr>
          <a:xfrm>
            <a:off x="994979" y="1333153"/>
            <a:ext cx="7792277" cy="4634933"/>
            <a:chOff x="366092" y="1884809"/>
            <a:chExt cx="7792277" cy="4634933"/>
          </a:xfrm>
        </p:grpSpPr>
        <p:sp>
          <p:nvSpPr>
            <p:cNvPr id="6" name="TextBox 5">
              <a:extLst>
                <a:ext uri="{FF2B5EF4-FFF2-40B4-BE49-F238E27FC236}">
                  <a16:creationId xmlns:a16="http://schemas.microsoft.com/office/drawing/2014/main" id="{ADB0C433-F75A-441B-72D7-D926F79BBDFF}"/>
                </a:ext>
              </a:extLst>
            </p:cNvPr>
            <p:cNvSpPr txBox="1"/>
            <p:nvPr/>
          </p:nvSpPr>
          <p:spPr>
            <a:xfrm>
              <a:off x="6965674" y="2868687"/>
              <a:ext cx="1192695" cy="1015663"/>
            </a:xfrm>
            <a:prstGeom prst="rect">
              <a:avLst/>
            </a:prstGeom>
            <a:noFill/>
          </p:spPr>
          <p:txBody>
            <a:bodyPr wrap="square" rtlCol="0">
              <a:spAutoFit/>
            </a:bodyPr>
            <a:lstStyle/>
            <a:p>
              <a:pPr algn="ctr"/>
              <a:r>
                <a:rPr lang="en-US" sz="6000" b="1" dirty="0">
                  <a:solidFill>
                    <a:schemeClr val="bg1"/>
                  </a:solidFill>
                  <a:latin typeface="Tahoma" panose="020B0604030504040204" pitchFamily="34" charset="0"/>
                  <a:ea typeface="Tahoma" panose="020B0604030504040204" pitchFamily="34" charset="0"/>
                  <a:cs typeface="Tahoma" panose="020B0604030504040204" pitchFamily="34" charset="0"/>
                </a:rPr>
                <a:t>03</a:t>
              </a:r>
            </a:p>
          </p:txBody>
        </p:sp>
        <p:grpSp>
          <p:nvGrpSpPr>
            <p:cNvPr id="8" name="Group 7">
              <a:extLst>
                <a:ext uri="{FF2B5EF4-FFF2-40B4-BE49-F238E27FC236}">
                  <a16:creationId xmlns:a16="http://schemas.microsoft.com/office/drawing/2014/main" id="{1FF6C66C-4773-883E-A542-F400D4547143}"/>
                </a:ext>
              </a:extLst>
            </p:cNvPr>
            <p:cNvGrpSpPr/>
            <p:nvPr/>
          </p:nvGrpSpPr>
          <p:grpSpPr>
            <a:xfrm>
              <a:off x="3293166" y="3989704"/>
              <a:ext cx="2683564" cy="1341782"/>
              <a:chOff x="4300331" y="4084982"/>
              <a:chExt cx="3578086" cy="1789043"/>
            </a:xfrm>
            <a:solidFill>
              <a:srgbClr val="C1B434">
                <a:alpha val="30000"/>
              </a:srgbClr>
            </a:solidFill>
          </p:grpSpPr>
          <p:sp>
            <p:nvSpPr>
              <p:cNvPr id="9" name="Freeform: Shape 8">
                <a:extLst>
                  <a:ext uri="{FF2B5EF4-FFF2-40B4-BE49-F238E27FC236}">
                    <a16:creationId xmlns:a16="http://schemas.microsoft.com/office/drawing/2014/main" id="{B3CE0F95-DC1E-CDAF-DA4F-D7E02217B0CC}"/>
                  </a:ext>
                </a:extLst>
              </p:cNvPr>
              <p:cNvSpPr/>
              <p:nvPr/>
            </p:nvSpPr>
            <p:spPr>
              <a:xfrm flipV="1">
                <a:off x="4300331" y="4084982"/>
                <a:ext cx="3578086" cy="1789043"/>
              </a:xfrm>
              <a:custGeom>
                <a:avLst/>
                <a:gdLst>
                  <a:gd name="connsiteX0" fmla="*/ 1789043 w 3578086"/>
                  <a:gd name="connsiteY0" fmla="*/ 0 h 1789043"/>
                  <a:gd name="connsiteX1" fmla="*/ 3578086 w 3578086"/>
                  <a:gd name="connsiteY1" fmla="*/ 1789043 h 1789043"/>
                  <a:gd name="connsiteX2" fmla="*/ 0 w 3578086"/>
                  <a:gd name="connsiteY2" fmla="*/ 1789043 h 1789043"/>
                  <a:gd name="connsiteX3" fmla="*/ 1789043 w 3578086"/>
                  <a:gd name="connsiteY3" fmla="*/ 0 h 1789043"/>
                </a:gdLst>
                <a:ahLst/>
                <a:cxnLst>
                  <a:cxn ang="0">
                    <a:pos x="connsiteX0" y="connsiteY0"/>
                  </a:cxn>
                  <a:cxn ang="0">
                    <a:pos x="connsiteX1" y="connsiteY1"/>
                  </a:cxn>
                  <a:cxn ang="0">
                    <a:pos x="connsiteX2" y="connsiteY2"/>
                  </a:cxn>
                  <a:cxn ang="0">
                    <a:pos x="connsiteX3" y="connsiteY3"/>
                  </a:cxn>
                </a:cxnLst>
                <a:rect l="l" t="t" r="r" b="b"/>
                <a:pathLst>
                  <a:path w="3578086" h="1789043">
                    <a:moveTo>
                      <a:pt x="1789043" y="0"/>
                    </a:moveTo>
                    <a:cubicBezTo>
                      <a:pt x="2777104" y="0"/>
                      <a:pt x="3578086" y="800982"/>
                      <a:pt x="3578086" y="1789043"/>
                    </a:cubicBezTo>
                    <a:lnTo>
                      <a:pt x="0" y="1789043"/>
                    </a:lnTo>
                    <a:cubicBezTo>
                      <a:pt x="0" y="800982"/>
                      <a:pt x="800982" y="0"/>
                      <a:pt x="17890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DE794E2-F286-84AA-5554-9BDCE1EC6817}"/>
                  </a:ext>
                </a:extLst>
              </p:cNvPr>
              <p:cNvSpPr txBox="1"/>
              <p:nvPr/>
            </p:nvSpPr>
            <p:spPr>
              <a:xfrm>
                <a:off x="5294245" y="4266695"/>
                <a:ext cx="1590260" cy="1354217"/>
              </a:xfrm>
              <a:prstGeom prst="rect">
                <a:avLst/>
              </a:prstGeom>
              <a:noFill/>
            </p:spPr>
            <p:txBody>
              <a:bodyPr wrap="square" rtlCol="0">
                <a:spAutoFit/>
              </a:bodyPr>
              <a:lstStyle/>
              <a:p>
                <a:pPr algn="ctr"/>
                <a:r>
                  <a:rPr lang="en-US" sz="6000" b="1" dirty="0">
                    <a:solidFill>
                      <a:schemeClr val="bg1"/>
                    </a:solidFill>
                    <a:latin typeface="Tahoma" panose="020B0604030504040204" pitchFamily="34" charset="0"/>
                    <a:ea typeface="Tahoma" panose="020B0604030504040204" pitchFamily="34" charset="0"/>
                    <a:cs typeface="Tahoma" panose="020B0604030504040204" pitchFamily="34" charset="0"/>
                  </a:rPr>
                  <a:t>02</a:t>
                </a:r>
              </a:p>
            </p:txBody>
          </p:sp>
        </p:grpSp>
        <p:grpSp>
          <p:nvGrpSpPr>
            <p:cNvPr id="11" name="Group 10">
              <a:extLst>
                <a:ext uri="{FF2B5EF4-FFF2-40B4-BE49-F238E27FC236}">
                  <a16:creationId xmlns:a16="http://schemas.microsoft.com/office/drawing/2014/main" id="{CA6976DA-72A3-D088-BD33-DBE11CF45631}"/>
                </a:ext>
              </a:extLst>
            </p:cNvPr>
            <p:cNvGrpSpPr/>
            <p:nvPr/>
          </p:nvGrpSpPr>
          <p:grpSpPr>
            <a:xfrm>
              <a:off x="366092" y="2647921"/>
              <a:ext cx="2683564" cy="1341782"/>
              <a:chOff x="397566" y="2295939"/>
              <a:chExt cx="3578086" cy="1789043"/>
            </a:xfrm>
            <a:solidFill>
              <a:srgbClr val="F8BB01">
                <a:alpha val="30000"/>
              </a:srgbClr>
            </a:solidFill>
          </p:grpSpPr>
          <p:sp>
            <p:nvSpPr>
              <p:cNvPr id="12" name="Freeform: Shape 11">
                <a:extLst>
                  <a:ext uri="{FF2B5EF4-FFF2-40B4-BE49-F238E27FC236}">
                    <a16:creationId xmlns:a16="http://schemas.microsoft.com/office/drawing/2014/main" id="{9341FC04-7DB9-66D3-8465-6E0C3C605D3E}"/>
                  </a:ext>
                </a:extLst>
              </p:cNvPr>
              <p:cNvSpPr/>
              <p:nvPr/>
            </p:nvSpPr>
            <p:spPr>
              <a:xfrm>
                <a:off x="397566" y="2295939"/>
                <a:ext cx="3578086" cy="1789043"/>
              </a:xfrm>
              <a:custGeom>
                <a:avLst/>
                <a:gdLst>
                  <a:gd name="connsiteX0" fmla="*/ 1789043 w 3578086"/>
                  <a:gd name="connsiteY0" fmla="*/ 0 h 1789043"/>
                  <a:gd name="connsiteX1" fmla="*/ 3578086 w 3578086"/>
                  <a:gd name="connsiteY1" fmla="*/ 1789043 h 1789043"/>
                  <a:gd name="connsiteX2" fmla="*/ 0 w 3578086"/>
                  <a:gd name="connsiteY2" fmla="*/ 1789043 h 1789043"/>
                  <a:gd name="connsiteX3" fmla="*/ 1789043 w 3578086"/>
                  <a:gd name="connsiteY3" fmla="*/ 0 h 1789043"/>
                </a:gdLst>
                <a:ahLst/>
                <a:cxnLst>
                  <a:cxn ang="0">
                    <a:pos x="connsiteX0" y="connsiteY0"/>
                  </a:cxn>
                  <a:cxn ang="0">
                    <a:pos x="connsiteX1" y="connsiteY1"/>
                  </a:cxn>
                  <a:cxn ang="0">
                    <a:pos x="connsiteX2" y="connsiteY2"/>
                  </a:cxn>
                  <a:cxn ang="0">
                    <a:pos x="connsiteX3" y="connsiteY3"/>
                  </a:cxn>
                </a:cxnLst>
                <a:rect l="l" t="t" r="r" b="b"/>
                <a:pathLst>
                  <a:path w="3578086" h="1789043">
                    <a:moveTo>
                      <a:pt x="1789043" y="0"/>
                    </a:moveTo>
                    <a:cubicBezTo>
                      <a:pt x="2777104" y="0"/>
                      <a:pt x="3578086" y="800982"/>
                      <a:pt x="3578086" y="1789043"/>
                    </a:cubicBezTo>
                    <a:lnTo>
                      <a:pt x="0" y="1789043"/>
                    </a:lnTo>
                    <a:cubicBezTo>
                      <a:pt x="0" y="800982"/>
                      <a:pt x="800982" y="0"/>
                      <a:pt x="17890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89EF9E8-44C6-DD66-7D47-C9843B33BAE5}"/>
                  </a:ext>
                </a:extLst>
              </p:cNvPr>
              <p:cNvSpPr txBox="1"/>
              <p:nvPr/>
            </p:nvSpPr>
            <p:spPr>
              <a:xfrm>
                <a:off x="1391480" y="2590295"/>
                <a:ext cx="1590260" cy="1354217"/>
              </a:xfrm>
              <a:prstGeom prst="rect">
                <a:avLst/>
              </a:prstGeom>
              <a:noFill/>
            </p:spPr>
            <p:txBody>
              <a:bodyPr wrap="square" rtlCol="0">
                <a:spAutoFit/>
              </a:bodyPr>
              <a:lstStyle/>
              <a:p>
                <a:pPr algn="ctr"/>
                <a:r>
                  <a:rPr lang="en-US" sz="6000" b="1" dirty="0">
                    <a:solidFill>
                      <a:schemeClr val="bg1"/>
                    </a:solidFill>
                    <a:latin typeface="Tahoma" panose="020B0604030504040204" pitchFamily="34" charset="0"/>
                    <a:ea typeface="Tahoma" panose="020B0604030504040204" pitchFamily="34" charset="0"/>
                    <a:cs typeface="Tahoma" panose="020B0604030504040204" pitchFamily="34" charset="0"/>
                  </a:rPr>
                  <a:t>01</a:t>
                </a:r>
              </a:p>
            </p:txBody>
          </p:sp>
        </p:grpSp>
        <p:sp>
          <p:nvSpPr>
            <p:cNvPr id="16" name="TextBox 15">
              <a:extLst>
                <a:ext uri="{FF2B5EF4-FFF2-40B4-BE49-F238E27FC236}">
                  <a16:creationId xmlns:a16="http://schemas.microsoft.com/office/drawing/2014/main" id="{4CDBEE2E-34D8-45A9-4C9C-8825B08FA6ED}"/>
                </a:ext>
              </a:extLst>
            </p:cNvPr>
            <p:cNvSpPr txBox="1"/>
            <p:nvPr/>
          </p:nvSpPr>
          <p:spPr>
            <a:xfrm>
              <a:off x="366092" y="4211418"/>
              <a:ext cx="2683564" cy="2308324"/>
            </a:xfrm>
            <a:prstGeom prst="rect">
              <a:avLst/>
            </a:prstGeom>
            <a:noFill/>
          </p:spPr>
          <p:txBody>
            <a:bodyPr wrap="square" rtlCol="0">
              <a:spAutoFit/>
            </a:bodyPr>
            <a:lstStyle/>
            <a:p>
              <a:pPr algn="ctr"/>
              <a:r>
                <a:rPr lang="en-CA" dirty="0">
                  <a:solidFill>
                    <a:srgbClr val="000000"/>
                  </a:solidFill>
                </a:rPr>
                <a:t>To assess the benchmark system’s capacity to induce controlled and moderate levels or VR sickness and test static FOV reduction to alleviate VR sickness at small and large scales</a:t>
              </a:r>
            </a:p>
          </p:txBody>
        </p:sp>
        <p:sp>
          <p:nvSpPr>
            <p:cNvPr id="22" name="TextBox 21">
              <a:extLst>
                <a:ext uri="{FF2B5EF4-FFF2-40B4-BE49-F238E27FC236}">
                  <a16:creationId xmlns:a16="http://schemas.microsoft.com/office/drawing/2014/main" id="{6E28F655-CA22-B0DA-F310-E92B71267AF5}"/>
                </a:ext>
              </a:extLst>
            </p:cNvPr>
            <p:cNvSpPr txBox="1"/>
            <p:nvPr/>
          </p:nvSpPr>
          <p:spPr>
            <a:xfrm>
              <a:off x="3315526" y="1884809"/>
              <a:ext cx="2683564" cy="2031325"/>
            </a:xfrm>
            <a:prstGeom prst="rect">
              <a:avLst/>
            </a:prstGeom>
            <a:noFill/>
          </p:spPr>
          <p:txBody>
            <a:bodyPr wrap="square" rtlCol="0">
              <a:spAutoFit/>
            </a:bodyPr>
            <a:lstStyle/>
            <a:p>
              <a:pPr algn="ctr"/>
              <a:r>
                <a:rPr lang="en-CA" dirty="0">
                  <a:solidFill>
                    <a:srgbClr val="000000"/>
                  </a:solidFill>
                </a:rPr>
                <a:t>Evaluate and compare VR sickness mitigation techniques (blur, virtual nose, dynamic FOV reduction) in alleviating VR sickness, only large scale</a:t>
              </a:r>
            </a:p>
          </p:txBody>
        </p:sp>
        <p:grpSp>
          <p:nvGrpSpPr>
            <p:cNvPr id="31" name="Group 30">
              <a:extLst>
                <a:ext uri="{FF2B5EF4-FFF2-40B4-BE49-F238E27FC236}">
                  <a16:creationId xmlns:a16="http://schemas.microsoft.com/office/drawing/2014/main" id="{43F0C3A4-23D4-D85E-A74A-617DBD9035D0}"/>
                </a:ext>
              </a:extLst>
            </p:cNvPr>
            <p:cNvGrpSpPr/>
            <p:nvPr/>
          </p:nvGrpSpPr>
          <p:grpSpPr>
            <a:xfrm>
              <a:off x="3288197" y="3962929"/>
              <a:ext cx="2683564" cy="1341782"/>
              <a:chOff x="4300331" y="4084982"/>
              <a:chExt cx="3578086" cy="1789043"/>
            </a:xfrm>
            <a:solidFill>
              <a:srgbClr val="C1B434"/>
            </a:solidFill>
          </p:grpSpPr>
          <p:sp>
            <p:nvSpPr>
              <p:cNvPr id="32" name="Freeform: Shape 31">
                <a:extLst>
                  <a:ext uri="{FF2B5EF4-FFF2-40B4-BE49-F238E27FC236}">
                    <a16:creationId xmlns:a16="http://schemas.microsoft.com/office/drawing/2014/main" id="{1AB6A47A-64C9-2853-4E95-3FB6BDAC5948}"/>
                  </a:ext>
                </a:extLst>
              </p:cNvPr>
              <p:cNvSpPr/>
              <p:nvPr/>
            </p:nvSpPr>
            <p:spPr>
              <a:xfrm flipV="1">
                <a:off x="4300331" y="4084982"/>
                <a:ext cx="3578086" cy="1789043"/>
              </a:xfrm>
              <a:custGeom>
                <a:avLst/>
                <a:gdLst>
                  <a:gd name="connsiteX0" fmla="*/ 1789043 w 3578086"/>
                  <a:gd name="connsiteY0" fmla="*/ 0 h 1789043"/>
                  <a:gd name="connsiteX1" fmla="*/ 3578086 w 3578086"/>
                  <a:gd name="connsiteY1" fmla="*/ 1789043 h 1789043"/>
                  <a:gd name="connsiteX2" fmla="*/ 0 w 3578086"/>
                  <a:gd name="connsiteY2" fmla="*/ 1789043 h 1789043"/>
                  <a:gd name="connsiteX3" fmla="*/ 1789043 w 3578086"/>
                  <a:gd name="connsiteY3" fmla="*/ 0 h 1789043"/>
                </a:gdLst>
                <a:ahLst/>
                <a:cxnLst>
                  <a:cxn ang="0">
                    <a:pos x="connsiteX0" y="connsiteY0"/>
                  </a:cxn>
                  <a:cxn ang="0">
                    <a:pos x="connsiteX1" y="connsiteY1"/>
                  </a:cxn>
                  <a:cxn ang="0">
                    <a:pos x="connsiteX2" y="connsiteY2"/>
                  </a:cxn>
                  <a:cxn ang="0">
                    <a:pos x="connsiteX3" y="connsiteY3"/>
                  </a:cxn>
                </a:cxnLst>
                <a:rect l="l" t="t" r="r" b="b"/>
                <a:pathLst>
                  <a:path w="3578086" h="1789043">
                    <a:moveTo>
                      <a:pt x="1789043" y="0"/>
                    </a:moveTo>
                    <a:cubicBezTo>
                      <a:pt x="2777104" y="0"/>
                      <a:pt x="3578086" y="800982"/>
                      <a:pt x="3578086" y="1789043"/>
                    </a:cubicBezTo>
                    <a:lnTo>
                      <a:pt x="0" y="1789043"/>
                    </a:lnTo>
                    <a:cubicBezTo>
                      <a:pt x="0" y="800982"/>
                      <a:pt x="800982" y="0"/>
                      <a:pt x="17890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443C078D-501B-7C75-8746-E2E2A3991E2F}"/>
                  </a:ext>
                </a:extLst>
              </p:cNvPr>
              <p:cNvSpPr txBox="1"/>
              <p:nvPr/>
            </p:nvSpPr>
            <p:spPr>
              <a:xfrm>
                <a:off x="5294245" y="4266695"/>
                <a:ext cx="1590260" cy="1354217"/>
              </a:xfrm>
              <a:prstGeom prst="rect">
                <a:avLst/>
              </a:prstGeom>
              <a:grpFill/>
            </p:spPr>
            <p:txBody>
              <a:bodyPr wrap="square" rtlCol="0">
                <a:spAutoFit/>
              </a:bodyPr>
              <a:lstStyle/>
              <a:p>
                <a:pPr algn="ctr"/>
                <a:r>
                  <a:rPr lang="en-US" sz="6000" b="1" dirty="0">
                    <a:solidFill>
                      <a:schemeClr val="bg1"/>
                    </a:solidFill>
                    <a:latin typeface="Tahoma" panose="020B0604030504040204" pitchFamily="34" charset="0"/>
                    <a:ea typeface="Tahoma" panose="020B0604030504040204" pitchFamily="34" charset="0"/>
                    <a:cs typeface="Tahoma" panose="020B0604030504040204" pitchFamily="34" charset="0"/>
                  </a:rPr>
                  <a:t>02</a:t>
                </a:r>
              </a:p>
            </p:txBody>
          </p:sp>
        </p:grpSp>
        <p:grpSp>
          <p:nvGrpSpPr>
            <p:cNvPr id="37" name="Group 36">
              <a:extLst>
                <a:ext uri="{FF2B5EF4-FFF2-40B4-BE49-F238E27FC236}">
                  <a16:creationId xmlns:a16="http://schemas.microsoft.com/office/drawing/2014/main" id="{544A4838-8F0D-99E2-E5BA-A773AA7E5012}"/>
                </a:ext>
              </a:extLst>
            </p:cNvPr>
            <p:cNvGrpSpPr/>
            <p:nvPr/>
          </p:nvGrpSpPr>
          <p:grpSpPr>
            <a:xfrm>
              <a:off x="368577" y="2642072"/>
              <a:ext cx="2683564" cy="1341782"/>
              <a:chOff x="397566" y="2295939"/>
              <a:chExt cx="3578086" cy="1789043"/>
            </a:xfrm>
            <a:solidFill>
              <a:srgbClr val="F8BB01"/>
            </a:solidFill>
          </p:grpSpPr>
          <p:sp>
            <p:nvSpPr>
              <p:cNvPr id="38" name="Freeform: Shape 37">
                <a:extLst>
                  <a:ext uri="{FF2B5EF4-FFF2-40B4-BE49-F238E27FC236}">
                    <a16:creationId xmlns:a16="http://schemas.microsoft.com/office/drawing/2014/main" id="{6CA071F9-9B02-F57B-A73D-82E74A04EA1F}"/>
                  </a:ext>
                </a:extLst>
              </p:cNvPr>
              <p:cNvSpPr/>
              <p:nvPr/>
            </p:nvSpPr>
            <p:spPr>
              <a:xfrm>
                <a:off x="397566" y="2295939"/>
                <a:ext cx="3578086" cy="1789043"/>
              </a:xfrm>
              <a:custGeom>
                <a:avLst/>
                <a:gdLst>
                  <a:gd name="connsiteX0" fmla="*/ 1789043 w 3578086"/>
                  <a:gd name="connsiteY0" fmla="*/ 0 h 1789043"/>
                  <a:gd name="connsiteX1" fmla="*/ 3578086 w 3578086"/>
                  <a:gd name="connsiteY1" fmla="*/ 1789043 h 1789043"/>
                  <a:gd name="connsiteX2" fmla="*/ 0 w 3578086"/>
                  <a:gd name="connsiteY2" fmla="*/ 1789043 h 1789043"/>
                  <a:gd name="connsiteX3" fmla="*/ 1789043 w 3578086"/>
                  <a:gd name="connsiteY3" fmla="*/ 0 h 1789043"/>
                </a:gdLst>
                <a:ahLst/>
                <a:cxnLst>
                  <a:cxn ang="0">
                    <a:pos x="connsiteX0" y="connsiteY0"/>
                  </a:cxn>
                  <a:cxn ang="0">
                    <a:pos x="connsiteX1" y="connsiteY1"/>
                  </a:cxn>
                  <a:cxn ang="0">
                    <a:pos x="connsiteX2" y="connsiteY2"/>
                  </a:cxn>
                  <a:cxn ang="0">
                    <a:pos x="connsiteX3" y="connsiteY3"/>
                  </a:cxn>
                </a:cxnLst>
                <a:rect l="l" t="t" r="r" b="b"/>
                <a:pathLst>
                  <a:path w="3578086" h="1789043">
                    <a:moveTo>
                      <a:pt x="1789043" y="0"/>
                    </a:moveTo>
                    <a:cubicBezTo>
                      <a:pt x="2777104" y="0"/>
                      <a:pt x="3578086" y="800982"/>
                      <a:pt x="3578086" y="1789043"/>
                    </a:cubicBezTo>
                    <a:lnTo>
                      <a:pt x="0" y="1789043"/>
                    </a:lnTo>
                    <a:cubicBezTo>
                      <a:pt x="0" y="800982"/>
                      <a:pt x="800982" y="0"/>
                      <a:pt x="17890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1655D60-AB5F-9FEB-C163-785A8373EDA9}"/>
                  </a:ext>
                </a:extLst>
              </p:cNvPr>
              <p:cNvSpPr txBox="1"/>
              <p:nvPr/>
            </p:nvSpPr>
            <p:spPr>
              <a:xfrm>
                <a:off x="1391480" y="2590295"/>
                <a:ext cx="1590260" cy="1354217"/>
              </a:xfrm>
              <a:prstGeom prst="rect">
                <a:avLst/>
              </a:prstGeom>
              <a:grpFill/>
            </p:spPr>
            <p:txBody>
              <a:bodyPr wrap="square" rtlCol="0">
                <a:spAutoFit/>
              </a:bodyPr>
              <a:lstStyle/>
              <a:p>
                <a:pPr algn="ctr"/>
                <a:r>
                  <a:rPr lang="en-US" sz="6000" b="1" dirty="0">
                    <a:solidFill>
                      <a:schemeClr val="bg1"/>
                    </a:solidFill>
                    <a:latin typeface="Tahoma" panose="020B0604030504040204" pitchFamily="34" charset="0"/>
                    <a:ea typeface="Tahoma" panose="020B0604030504040204" pitchFamily="34" charset="0"/>
                    <a:cs typeface="Tahoma" panose="020B0604030504040204" pitchFamily="34" charset="0"/>
                  </a:rPr>
                  <a:t>01</a:t>
                </a:r>
              </a:p>
            </p:txBody>
          </p:sp>
        </p:grpSp>
        <p:sp>
          <p:nvSpPr>
            <p:cNvPr id="40" name="TextBox 39">
              <a:extLst>
                <a:ext uri="{FF2B5EF4-FFF2-40B4-BE49-F238E27FC236}">
                  <a16:creationId xmlns:a16="http://schemas.microsoft.com/office/drawing/2014/main" id="{2ACB9FF0-5D28-BD82-CB61-F10274AB456F}"/>
                </a:ext>
              </a:extLst>
            </p:cNvPr>
            <p:cNvSpPr txBox="1"/>
            <p:nvPr/>
          </p:nvSpPr>
          <p:spPr>
            <a:xfrm>
              <a:off x="366092" y="2057664"/>
              <a:ext cx="2683564" cy="461665"/>
            </a:xfrm>
            <a:prstGeom prst="rect">
              <a:avLst/>
            </a:prstGeom>
            <a:noFill/>
          </p:spPr>
          <p:txBody>
            <a:bodyPr wrap="square" rtlCol="0">
              <a:spAutoFit/>
            </a:bodyPr>
            <a:lstStyle/>
            <a:p>
              <a:pPr algn="ctr"/>
              <a:r>
                <a:rPr lang="en-US" sz="2400" b="1" dirty="0">
                  <a:solidFill>
                    <a:srgbClr val="F8BB01"/>
                  </a:solidFill>
                </a:rPr>
                <a:t>Experiment 1</a:t>
              </a:r>
              <a:endParaRPr lang="en-US" sz="2400" dirty="0">
                <a:solidFill>
                  <a:srgbClr val="F8BB01"/>
                </a:solidFill>
              </a:endParaRPr>
            </a:p>
          </p:txBody>
        </p:sp>
        <p:sp>
          <p:nvSpPr>
            <p:cNvPr id="42" name="TextBox 41">
              <a:extLst>
                <a:ext uri="{FF2B5EF4-FFF2-40B4-BE49-F238E27FC236}">
                  <a16:creationId xmlns:a16="http://schemas.microsoft.com/office/drawing/2014/main" id="{95E9918D-4936-3204-6DEF-2B8D73B41972}"/>
                </a:ext>
              </a:extLst>
            </p:cNvPr>
            <p:cNvSpPr txBox="1"/>
            <p:nvPr/>
          </p:nvSpPr>
          <p:spPr>
            <a:xfrm>
              <a:off x="3288197" y="5441983"/>
              <a:ext cx="2683564" cy="461665"/>
            </a:xfrm>
            <a:prstGeom prst="rect">
              <a:avLst/>
            </a:prstGeom>
            <a:noFill/>
          </p:spPr>
          <p:txBody>
            <a:bodyPr wrap="square" rtlCol="0">
              <a:spAutoFit/>
            </a:bodyPr>
            <a:lstStyle/>
            <a:p>
              <a:pPr algn="ctr"/>
              <a:r>
                <a:rPr lang="en-US" sz="2400" b="1" dirty="0">
                  <a:solidFill>
                    <a:srgbClr val="C1B434"/>
                  </a:solidFill>
                </a:rPr>
                <a:t>Experiment 2</a:t>
              </a:r>
              <a:endParaRPr lang="en-US" sz="2400" dirty="0">
                <a:solidFill>
                  <a:srgbClr val="C1B434"/>
                </a:solidFill>
              </a:endParaRPr>
            </a:p>
          </p:txBody>
        </p:sp>
      </p:grpSp>
      <p:sp>
        <p:nvSpPr>
          <p:cNvPr id="2" name="CuadroTexto 4">
            <a:extLst>
              <a:ext uri="{FF2B5EF4-FFF2-40B4-BE49-F238E27FC236}">
                <a16:creationId xmlns:a16="http://schemas.microsoft.com/office/drawing/2014/main" id="{A88F6E39-246F-C574-B38F-CABBB3F363B2}"/>
              </a:ext>
            </a:extLst>
          </p:cNvPr>
          <p:cNvSpPr txBox="1"/>
          <p:nvPr/>
        </p:nvSpPr>
        <p:spPr>
          <a:xfrm>
            <a:off x="6979534" y="1874117"/>
            <a:ext cx="4368998" cy="3477875"/>
          </a:xfrm>
          <a:prstGeom prst="rect">
            <a:avLst/>
          </a:prstGeom>
          <a:noFill/>
        </p:spPr>
        <p:txBody>
          <a:bodyPr wrap="square" rtlCol="0">
            <a:spAutoFit/>
          </a:bodyPr>
          <a:lstStyle/>
          <a:p>
            <a:r>
              <a:rPr lang="en-CA" sz="2200" dirty="0">
                <a:solidFill>
                  <a:srgbClr val="000000"/>
                </a:solidFill>
                <a:cs typeface="Times New Roman" panose="02020603050405020304" pitchFamily="18" charset="0"/>
              </a:rPr>
              <a:t>Modifications:</a:t>
            </a:r>
          </a:p>
          <a:p>
            <a:r>
              <a:rPr lang="en-CA" sz="2200" dirty="0">
                <a:solidFill>
                  <a:srgbClr val="000000"/>
                </a:solidFill>
                <a:cs typeface="Times New Roman" panose="02020603050405020304" pitchFamily="18" charset="0"/>
              </a:rPr>
              <a:t>Increase the participant pool</a:t>
            </a:r>
          </a:p>
          <a:p>
            <a:r>
              <a:rPr lang="en-CA" sz="2200" dirty="0">
                <a:solidFill>
                  <a:srgbClr val="000000"/>
                </a:solidFill>
                <a:cs typeface="Times New Roman" panose="02020603050405020304" pitchFamily="18" charset="0"/>
              </a:rPr>
              <a:t>Assess a broader range of VR mitigation techniques</a:t>
            </a:r>
          </a:p>
          <a:p>
            <a:r>
              <a:rPr lang="en-CA" sz="2200" b="1" dirty="0">
                <a:solidFill>
                  <a:srgbClr val="CB1D3A"/>
                </a:solidFill>
                <a:cs typeface="Times New Roman" panose="02020603050405020304" pitchFamily="18" charset="0"/>
              </a:rPr>
              <a:t>Only the large environment was used </a:t>
            </a:r>
            <a:r>
              <a:rPr lang="en-CA" sz="2200" dirty="0">
                <a:solidFill>
                  <a:srgbClr val="000000"/>
                </a:solidFill>
                <a:cs typeface="Times New Roman" panose="02020603050405020304" pitchFamily="18" charset="0"/>
              </a:rPr>
              <a:t>due to its relevance to practical applications</a:t>
            </a:r>
          </a:p>
          <a:p>
            <a:endParaRPr lang="en-CA" sz="2200" dirty="0">
              <a:solidFill>
                <a:srgbClr val="000000"/>
              </a:solidFill>
              <a:cs typeface="Times New Roman" panose="02020603050405020304" pitchFamily="18" charset="0"/>
            </a:endParaRPr>
          </a:p>
          <a:p>
            <a:r>
              <a:rPr lang="en-CA" sz="2200" dirty="0">
                <a:solidFill>
                  <a:srgbClr val="000000"/>
                </a:solidFill>
                <a:cs typeface="Times New Roman" panose="02020603050405020304" pitchFamily="18" charset="0"/>
              </a:rPr>
              <a:t>Otherwise, identical methods and procedures</a:t>
            </a:r>
          </a:p>
        </p:txBody>
      </p:sp>
      <p:sp>
        <p:nvSpPr>
          <p:cNvPr id="3" name="Title 3">
            <a:extLst>
              <a:ext uri="{FF2B5EF4-FFF2-40B4-BE49-F238E27FC236}">
                <a16:creationId xmlns:a16="http://schemas.microsoft.com/office/drawing/2014/main" id="{0CC50852-65AD-90C4-5985-E67005F36BD0}"/>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Introduction  | Objectives</a:t>
            </a:r>
            <a:r>
              <a:rPr kumimoji="0" lang="en-CA" sz="1600" i="0" u="none" strike="noStrike" kern="1200" cap="none" spc="0" normalizeH="0" dirty="0">
                <a:ln>
                  <a:noFill/>
                </a:ln>
                <a:solidFill>
                  <a:srgbClr val="000000"/>
                </a:solidFill>
                <a:effectLst/>
                <a:uLnTx/>
                <a:uFillTx/>
                <a:latin typeface="Calibri" pitchFamily="34" charset="0"/>
                <a:ea typeface="+mj-ea"/>
                <a:cs typeface="+mj-cs"/>
              </a:rPr>
              <a:t>  | Experiment 1 |  </a:t>
            </a:r>
            <a:r>
              <a:rPr kumimoji="0" lang="en-CA" sz="1600" b="1" i="0" u="none" strike="noStrike" kern="1200" cap="none" spc="0" normalizeH="0" dirty="0">
                <a:ln>
                  <a:noFill/>
                </a:ln>
                <a:solidFill>
                  <a:srgbClr val="CB1D3A"/>
                </a:solidFill>
                <a:effectLst/>
                <a:uLnTx/>
                <a:uFillTx/>
                <a:latin typeface="Calibri" pitchFamily="34" charset="0"/>
                <a:ea typeface="+mj-ea"/>
                <a:cs typeface="+mj-cs"/>
              </a:rPr>
              <a:t>Experiment 2 </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spTree>
    <p:extLst>
      <p:ext uri="{BB962C8B-B14F-4D97-AF65-F5344CB8AC3E}">
        <p14:creationId xmlns:p14="http://schemas.microsoft.com/office/powerpoint/2010/main" val="1612901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BB21D5-9302-E230-1280-91E71DB04877}"/>
              </a:ext>
            </a:extLst>
          </p:cNvPr>
          <p:cNvGrpSpPr/>
          <p:nvPr/>
        </p:nvGrpSpPr>
        <p:grpSpPr>
          <a:xfrm>
            <a:off x="934523" y="4020211"/>
            <a:ext cx="2683564" cy="1341782"/>
            <a:chOff x="4300331" y="4084982"/>
            <a:chExt cx="3578086" cy="1789043"/>
          </a:xfrm>
          <a:solidFill>
            <a:srgbClr val="C1B434">
              <a:alpha val="30000"/>
            </a:srgbClr>
          </a:solidFill>
        </p:grpSpPr>
        <p:sp>
          <p:nvSpPr>
            <p:cNvPr id="3" name="Freeform: Shape 2">
              <a:extLst>
                <a:ext uri="{FF2B5EF4-FFF2-40B4-BE49-F238E27FC236}">
                  <a16:creationId xmlns:a16="http://schemas.microsoft.com/office/drawing/2014/main" id="{5D316F1C-A171-E61B-57D9-AC5AAF3468B4}"/>
                </a:ext>
              </a:extLst>
            </p:cNvPr>
            <p:cNvSpPr/>
            <p:nvPr/>
          </p:nvSpPr>
          <p:spPr>
            <a:xfrm flipV="1">
              <a:off x="4300331" y="4084982"/>
              <a:ext cx="3578086" cy="1789043"/>
            </a:xfrm>
            <a:custGeom>
              <a:avLst/>
              <a:gdLst>
                <a:gd name="connsiteX0" fmla="*/ 1789043 w 3578086"/>
                <a:gd name="connsiteY0" fmla="*/ 0 h 1789043"/>
                <a:gd name="connsiteX1" fmla="*/ 3578086 w 3578086"/>
                <a:gd name="connsiteY1" fmla="*/ 1789043 h 1789043"/>
                <a:gd name="connsiteX2" fmla="*/ 0 w 3578086"/>
                <a:gd name="connsiteY2" fmla="*/ 1789043 h 1789043"/>
                <a:gd name="connsiteX3" fmla="*/ 1789043 w 3578086"/>
                <a:gd name="connsiteY3" fmla="*/ 0 h 1789043"/>
              </a:gdLst>
              <a:ahLst/>
              <a:cxnLst>
                <a:cxn ang="0">
                  <a:pos x="connsiteX0" y="connsiteY0"/>
                </a:cxn>
                <a:cxn ang="0">
                  <a:pos x="connsiteX1" y="connsiteY1"/>
                </a:cxn>
                <a:cxn ang="0">
                  <a:pos x="connsiteX2" y="connsiteY2"/>
                </a:cxn>
                <a:cxn ang="0">
                  <a:pos x="connsiteX3" y="connsiteY3"/>
                </a:cxn>
              </a:cxnLst>
              <a:rect l="l" t="t" r="r" b="b"/>
              <a:pathLst>
                <a:path w="3578086" h="1789043">
                  <a:moveTo>
                    <a:pt x="1789043" y="0"/>
                  </a:moveTo>
                  <a:cubicBezTo>
                    <a:pt x="2777104" y="0"/>
                    <a:pt x="3578086" y="800982"/>
                    <a:pt x="3578086" y="1789043"/>
                  </a:cubicBezTo>
                  <a:lnTo>
                    <a:pt x="0" y="1789043"/>
                  </a:lnTo>
                  <a:cubicBezTo>
                    <a:pt x="0" y="800982"/>
                    <a:pt x="800982" y="0"/>
                    <a:pt x="17890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26A6857-8E19-44DE-3E88-1D1D70F44548}"/>
                </a:ext>
              </a:extLst>
            </p:cNvPr>
            <p:cNvSpPr txBox="1"/>
            <p:nvPr/>
          </p:nvSpPr>
          <p:spPr>
            <a:xfrm>
              <a:off x="5294245" y="4266695"/>
              <a:ext cx="1590260" cy="1354217"/>
            </a:xfrm>
            <a:prstGeom prst="rect">
              <a:avLst/>
            </a:prstGeom>
            <a:noFill/>
          </p:spPr>
          <p:txBody>
            <a:bodyPr wrap="square" rtlCol="0">
              <a:spAutoFit/>
            </a:bodyPr>
            <a:lstStyle/>
            <a:p>
              <a:pPr algn="ctr"/>
              <a:r>
                <a:rPr lang="en-US" sz="6000" b="1" dirty="0">
                  <a:solidFill>
                    <a:schemeClr val="bg1"/>
                  </a:solidFill>
                  <a:latin typeface="Tahoma" panose="020B0604030504040204" pitchFamily="34" charset="0"/>
                  <a:ea typeface="Tahoma" panose="020B0604030504040204" pitchFamily="34" charset="0"/>
                  <a:cs typeface="Tahoma" panose="020B0604030504040204" pitchFamily="34" charset="0"/>
                </a:rPr>
                <a:t>02</a:t>
              </a:r>
            </a:p>
          </p:txBody>
        </p:sp>
      </p:grpSp>
      <p:grpSp>
        <p:nvGrpSpPr>
          <p:cNvPr id="9" name="Group 8">
            <a:extLst>
              <a:ext uri="{FF2B5EF4-FFF2-40B4-BE49-F238E27FC236}">
                <a16:creationId xmlns:a16="http://schemas.microsoft.com/office/drawing/2014/main" id="{54043E14-5596-9E1E-6823-7C002A128050}"/>
              </a:ext>
            </a:extLst>
          </p:cNvPr>
          <p:cNvGrpSpPr/>
          <p:nvPr/>
        </p:nvGrpSpPr>
        <p:grpSpPr>
          <a:xfrm>
            <a:off x="939492" y="4029673"/>
            <a:ext cx="2683564" cy="1341782"/>
            <a:chOff x="4300331" y="4084982"/>
            <a:chExt cx="3578086" cy="1789043"/>
          </a:xfrm>
          <a:solidFill>
            <a:srgbClr val="C1B434"/>
          </a:solidFill>
        </p:grpSpPr>
        <p:sp>
          <p:nvSpPr>
            <p:cNvPr id="10" name="Freeform: Shape 9">
              <a:extLst>
                <a:ext uri="{FF2B5EF4-FFF2-40B4-BE49-F238E27FC236}">
                  <a16:creationId xmlns:a16="http://schemas.microsoft.com/office/drawing/2014/main" id="{A483C384-EB79-5570-191A-935AB7BF90F3}"/>
                </a:ext>
              </a:extLst>
            </p:cNvPr>
            <p:cNvSpPr/>
            <p:nvPr/>
          </p:nvSpPr>
          <p:spPr>
            <a:xfrm flipV="1">
              <a:off x="4300331" y="4084982"/>
              <a:ext cx="3578086" cy="1789043"/>
            </a:xfrm>
            <a:custGeom>
              <a:avLst/>
              <a:gdLst>
                <a:gd name="connsiteX0" fmla="*/ 1789043 w 3578086"/>
                <a:gd name="connsiteY0" fmla="*/ 0 h 1789043"/>
                <a:gd name="connsiteX1" fmla="*/ 3578086 w 3578086"/>
                <a:gd name="connsiteY1" fmla="*/ 1789043 h 1789043"/>
                <a:gd name="connsiteX2" fmla="*/ 0 w 3578086"/>
                <a:gd name="connsiteY2" fmla="*/ 1789043 h 1789043"/>
                <a:gd name="connsiteX3" fmla="*/ 1789043 w 3578086"/>
                <a:gd name="connsiteY3" fmla="*/ 0 h 1789043"/>
              </a:gdLst>
              <a:ahLst/>
              <a:cxnLst>
                <a:cxn ang="0">
                  <a:pos x="connsiteX0" y="connsiteY0"/>
                </a:cxn>
                <a:cxn ang="0">
                  <a:pos x="connsiteX1" y="connsiteY1"/>
                </a:cxn>
                <a:cxn ang="0">
                  <a:pos x="connsiteX2" y="connsiteY2"/>
                </a:cxn>
                <a:cxn ang="0">
                  <a:pos x="connsiteX3" y="connsiteY3"/>
                </a:cxn>
              </a:cxnLst>
              <a:rect l="l" t="t" r="r" b="b"/>
              <a:pathLst>
                <a:path w="3578086" h="1789043">
                  <a:moveTo>
                    <a:pt x="1789043" y="0"/>
                  </a:moveTo>
                  <a:cubicBezTo>
                    <a:pt x="2777104" y="0"/>
                    <a:pt x="3578086" y="800982"/>
                    <a:pt x="3578086" y="1789043"/>
                  </a:cubicBezTo>
                  <a:lnTo>
                    <a:pt x="0" y="1789043"/>
                  </a:lnTo>
                  <a:cubicBezTo>
                    <a:pt x="0" y="800982"/>
                    <a:pt x="800982" y="0"/>
                    <a:pt x="17890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9C8E17F-F847-4F3A-9045-4D5E05F58DEB}"/>
                </a:ext>
              </a:extLst>
            </p:cNvPr>
            <p:cNvSpPr txBox="1"/>
            <p:nvPr/>
          </p:nvSpPr>
          <p:spPr>
            <a:xfrm>
              <a:off x="5294245" y="4266695"/>
              <a:ext cx="1590260" cy="1354217"/>
            </a:xfrm>
            <a:prstGeom prst="rect">
              <a:avLst/>
            </a:prstGeom>
            <a:grpFill/>
          </p:spPr>
          <p:txBody>
            <a:bodyPr wrap="square" rtlCol="0">
              <a:spAutoFit/>
            </a:bodyPr>
            <a:lstStyle/>
            <a:p>
              <a:pPr algn="ctr"/>
              <a:r>
                <a:rPr lang="en-US" sz="6000" b="1" dirty="0">
                  <a:solidFill>
                    <a:schemeClr val="bg1"/>
                  </a:solidFill>
                  <a:latin typeface="Tahoma" panose="020B0604030504040204" pitchFamily="34" charset="0"/>
                  <a:ea typeface="Tahoma" panose="020B0604030504040204" pitchFamily="34" charset="0"/>
                  <a:cs typeface="Tahoma" panose="020B0604030504040204" pitchFamily="34" charset="0"/>
                </a:rPr>
                <a:t>02</a:t>
              </a:r>
            </a:p>
          </p:txBody>
        </p:sp>
      </p:grpSp>
      <p:sp>
        <p:nvSpPr>
          <p:cNvPr id="12" name="TextBox 11">
            <a:extLst>
              <a:ext uri="{FF2B5EF4-FFF2-40B4-BE49-F238E27FC236}">
                <a16:creationId xmlns:a16="http://schemas.microsoft.com/office/drawing/2014/main" id="{B8994807-C915-6E63-7C00-C06B31C6783F}"/>
              </a:ext>
            </a:extLst>
          </p:cNvPr>
          <p:cNvSpPr txBox="1"/>
          <p:nvPr/>
        </p:nvSpPr>
        <p:spPr>
          <a:xfrm>
            <a:off x="929554" y="5472490"/>
            <a:ext cx="2683564" cy="461665"/>
          </a:xfrm>
          <a:prstGeom prst="rect">
            <a:avLst/>
          </a:prstGeom>
          <a:noFill/>
        </p:spPr>
        <p:txBody>
          <a:bodyPr wrap="square" rtlCol="0">
            <a:spAutoFit/>
          </a:bodyPr>
          <a:lstStyle/>
          <a:p>
            <a:pPr algn="ctr"/>
            <a:r>
              <a:rPr lang="en-US" sz="2400" b="1" dirty="0">
                <a:solidFill>
                  <a:srgbClr val="C1B434"/>
                </a:solidFill>
              </a:rPr>
              <a:t>Experiment 2</a:t>
            </a:r>
            <a:endParaRPr lang="en-US" sz="2400" dirty="0">
              <a:solidFill>
                <a:srgbClr val="C1B434"/>
              </a:solidFill>
            </a:endParaRPr>
          </a:p>
        </p:txBody>
      </p:sp>
      <p:sp>
        <p:nvSpPr>
          <p:cNvPr id="44" name="TextBox 43">
            <a:extLst>
              <a:ext uri="{FF2B5EF4-FFF2-40B4-BE49-F238E27FC236}">
                <a16:creationId xmlns:a16="http://schemas.microsoft.com/office/drawing/2014/main" id="{4B57184F-40C5-1258-7E4B-F583111A3B45}"/>
              </a:ext>
            </a:extLst>
          </p:cNvPr>
          <p:cNvSpPr txBox="1"/>
          <p:nvPr/>
        </p:nvSpPr>
        <p:spPr>
          <a:xfrm>
            <a:off x="4185139" y="2197894"/>
            <a:ext cx="7209693" cy="3477875"/>
          </a:xfrm>
          <a:prstGeom prst="rect">
            <a:avLst/>
          </a:prstGeom>
          <a:noFill/>
        </p:spPr>
        <p:txBody>
          <a:bodyPr wrap="square">
            <a:spAutoFit/>
          </a:bodyPr>
          <a:lstStyle/>
          <a:p>
            <a:pPr algn="just">
              <a:defRPr/>
            </a:pPr>
            <a:r>
              <a:rPr lang="en-CA" sz="2200" b="1" dirty="0">
                <a:solidFill>
                  <a:srgbClr val="C1B434"/>
                </a:solidFill>
                <a:ea typeface="Arial" panose="020B0604020202020204" pitchFamily="34" charset="0"/>
                <a:cs typeface="Times New Roman" panose="02020603050405020304" pitchFamily="18" charset="0"/>
              </a:rPr>
              <a:t>RESEARCH QUESTIONS : </a:t>
            </a:r>
          </a:p>
          <a:p>
            <a:pPr algn="just">
              <a:defRPr/>
            </a:pPr>
            <a:r>
              <a:rPr lang="en-CA" sz="2200" dirty="0">
                <a:solidFill>
                  <a:srgbClr val="464646"/>
                </a:solidFill>
                <a:ea typeface="Arial" panose="020B0604020202020204" pitchFamily="34" charset="0"/>
                <a:cs typeface="Times New Roman" panose="02020603050405020304" pitchFamily="18" charset="0"/>
              </a:rPr>
              <a:t>1. How do the </a:t>
            </a:r>
            <a:r>
              <a:rPr lang="en-CA" sz="2200" b="1" dirty="0">
                <a:solidFill>
                  <a:srgbClr val="CB1D3A"/>
                </a:solidFill>
                <a:ea typeface="Arial" panose="020B0604020202020204" pitchFamily="34" charset="0"/>
                <a:cs typeface="Times New Roman" panose="02020603050405020304" pitchFamily="18" charset="0"/>
              </a:rPr>
              <a:t>three VR sickness mitigation techniques </a:t>
            </a:r>
            <a:r>
              <a:rPr lang="en-CA" sz="2200" dirty="0">
                <a:solidFill>
                  <a:srgbClr val="464646"/>
                </a:solidFill>
                <a:ea typeface="Arial" panose="020B0604020202020204" pitchFamily="34" charset="0"/>
                <a:cs typeface="Times New Roman" panose="02020603050405020304" pitchFamily="18" charset="0"/>
              </a:rPr>
              <a:t>in the large environment influence the experience of VR sickness and presence?</a:t>
            </a:r>
          </a:p>
          <a:p>
            <a:pPr algn="just">
              <a:defRPr/>
            </a:pPr>
            <a:endParaRPr lang="en-CA" sz="2200" b="1" dirty="0">
              <a:solidFill>
                <a:srgbClr val="C1B434"/>
              </a:solidFill>
              <a:ea typeface="Arial" panose="020B0604020202020204" pitchFamily="34" charset="0"/>
              <a:cs typeface="Times New Roman" panose="02020603050405020304" pitchFamily="18" charset="0"/>
            </a:endParaRPr>
          </a:p>
          <a:p>
            <a:pPr algn="just">
              <a:defRPr/>
            </a:pPr>
            <a:r>
              <a:rPr lang="en-CA" sz="2200" b="1" dirty="0">
                <a:solidFill>
                  <a:srgbClr val="C1B434"/>
                </a:solidFill>
                <a:ea typeface="Arial" panose="020B0604020202020204" pitchFamily="34" charset="0"/>
                <a:cs typeface="Times New Roman" panose="02020603050405020304" pitchFamily="18" charset="0"/>
              </a:rPr>
              <a:t>HYPOTHESIS: </a:t>
            </a:r>
            <a:r>
              <a:rPr lang="en-CA" sz="2200" dirty="0">
                <a:solidFill>
                  <a:srgbClr val="464646"/>
                </a:solidFill>
                <a:ea typeface="Arial" panose="020B0604020202020204" pitchFamily="34" charset="0"/>
                <a:cs typeface="Times New Roman" panose="02020603050405020304" pitchFamily="18" charset="0"/>
              </a:rPr>
              <a:t>These three VR sickness mitigation techniques have been previously demonstrated to reduce VR sickness (blur: </a:t>
            </a:r>
            <a:r>
              <a:rPr lang="en-CA" sz="2200" dirty="0" err="1">
                <a:solidFill>
                  <a:srgbClr val="464646"/>
                </a:solidFill>
                <a:ea typeface="Arial" panose="020B0604020202020204" pitchFamily="34" charset="0"/>
                <a:cs typeface="Times New Roman" panose="02020603050405020304" pitchFamily="18" charset="0"/>
              </a:rPr>
              <a:t>Budhiraja</a:t>
            </a:r>
            <a:r>
              <a:rPr lang="en-CA" sz="2200" dirty="0">
                <a:solidFill>
                  <a:srgbClr val="464646"/>
                </a:solidFill>
                <a:ea typeface="Arial" panose="020B0604020202020204" pitchFamily="34" charset="0"/>
                <a:cs typeface="Times New Roman" panose="02020603050405020304" pitchFamily="18" charset="0"/>
              </a:rPr>
              <a:t>, 2017; virtual nose: </a:t>
            </a:r>
            <a:r>
              <a:rPr lang="en-CA" sz="2200" dirty="0" err="1">
                <a:solidFill>
                  <a:srgbClr val="464646"/>
                </a:solidFill>
                <a:ea typeface="Arial" panose="020B0604020202020204" pitchFamily="34" charset="0"/>
                <a:cs typeface="Times New Roman" panose="02020603050405020304" pitchFamily="18" charset="0"/>
              </a:rPr>
              <a:t>Whittinghill</a:t>
            </a:r>
            <a:r>
              <a:rPr lang="en-CA" sz="2200" dirty="0">
                <a:solidFill>
                  <a:srgbClr val="464646"/>
                </a:solidFill>
                <a:ea typeface="Arial" panose="020B0604020202020204" pitchFamily="34" charset="0"/>
                <a:cs typeface="Times New Roman" panose="02020603050405020304" pitchFamily="18" charset="0"/>
              </a:rPr>
              <a:t> et al., 2015; </a:t>
            </a:r>
            <a:r>
              <a:rPr lang="en-CA" sz="2200" dirty="0" err="1">
                <a:solidFill>
                  <a:srgbClr val="464646"/>
                </a:solidFill>
                <a:ea typeface="Arial" panose="020B0604020202020204" pitchFamily="34" charset="0"/>
                <a:cs typeface="Times New Roman" panose="02020603050405020304" pitchFamily="18" charset="0"/>
              </a:rPr>
              <a:t>Wienrich</a:t>
            </a:r>
            <a:r>
              <a:rPr lang="en-CA" sz="2200" dirty="0">
                <a:solidFill>
                  <a:srgbClr val="464646"/>
                </a:solidFill>
                <a:ea typeface="Arial" panose="020B0604020202020204" pitchFamily="34" charset="0"/>
                <a:cs typeface="Times New Roman" panose="02020603050405020304" pitchFamily="18" charset="0"/>
              </a:rPr>
              <a:t> et al., 2018; dynamic FOV: Fernandes et al., 2016. Teixeira et al., 2021, Adhanom et al., 2021).</a:t>
            </a:r>
            <a:endParaRPr lang="en-CA" sz="2200" baseline="30000" dirty="0">
              <a:solidFill>
                <a:srgbClr val="464646"/>
              </a:solidFill>
              <a:ea typeface="Arial" panose="020B0604020202020204" pitchFamily="34" charset="0"/>
              <a:cs typeface="Times New Roman" panose="02020603050405020304" pitchFamily="18" charset="0"/>
            </a:endParaRPr>
          </a:p>
        </p:txBody>
      </p:sp>
      <p:sp>
        <p:nvSpPr>
          <p:cNvPr id="13" name="Title 3">
            <a:extLst>
              <a:ext uri="{FF2B5EF4-FFF2-40B4-BE49-F238E27FC236}">
                <a16:creationId xmlns:a16="http://schemas.microsoft.com/office/drawing/2014/main" id="{9FE40A5F-625A-1AF0-403A-0C32DC1BC77B}"/>
              </a:ext>
            </a:extLst>
          </p:cNvPr>
          <p:cNvSpPr txBox="1">
            <a:spLocks/>
          </p:cNvSpPr>
          <p:nvPr/>
        </p:nvSpPr>
        <p:spPr>
          <a:xfrm>
            <a:off x="929554" y="260648"/>
            <a:ext cx="10465278" cy="575197"/>
          </a:xfrm>
          <a:prstGeom prst="rect">
            <a:avLst/>
          </a:prstGeom>
        </p:spPr>
        <p:txBody>
          <a:bodyPr lIns="0"/>
          <a:lstStyle>
            <a:lvl1pPr algn="l" defTabSz="944563" rtl="0" eaLnBrk="0" fontAlgn="base" hangingPunct="0">
              <a:spcBef>
                <a:spcPct val="0"/>
              </a:spcBef>
              <a:spcAft>
                <a:spcPct val="0"/>
              </a:spcAft>
              <a:defRPr sz="2177" kern="1200">
                <a:solidFill>
                  <a:srgbClr val="464646"/>
                </a:solidFill>
                <a:latin typeface="+mj-lt"/>
                <a:ea typeface="+mj-ea"/>
                <a:cs typeface="+mj-cs"/>
              </a:defRPr>
            </a:lvl1pPr>
            <a:lvl2pPr algn="ctr" defTabSz="944563" rtl="0" eaLnBrk="0" fontAlgn="base" hangingPunct="0">
              <a:spcBef>
                <a:spcPct val="0"/>
              </a:spcBef>
              <a:spcAft>
                <a:spcPct val="0"/>
              </a:spcAft>
              <a:defRPr sz="4500">
                <a:solidFill>
                  <a:schemeClr val="tx1"/>
                </a:solidFill>
                <a:latin typeface="Calibri" panose="020F0502020204030204" pitchFamily="34" charset="0"/>
              </a:defRPr>
            </a:lvl2pPr>
            <a:lvl3pPr algn="ctr" defTabSz="944563" rtl="0" eaLnBrk="0" fontAlgn="base" hangingPunct="0">
              <a:spcBef>
                <a:spcPct val="0"/>
              </a:spcBef>
              <a:spcAft>
                <a:spcPct val="0"/>
              </a:spcAft>
              <a:defRPr sz="4500">
                <a:solidFill>
                  <a:schemeClr val="tx1"/>
                </a:solidFill>
                <a:latin typeface="Calibri" panose="020F0502020204030204" pitchFamily="34" charset="0"/>
              </a:defRPr>
            </a:lvl3pPr>
            <a:lvl4pPr algn="ctr" defTabSz="944563" rtl="0" eaLnBrk="0" fontAlgn="base" hangingPunct="0">
              <a:spcBef>
                <a:spcPct val="0"/>
              </a:spcBef>
              <a:spcAft>
                <a:spcPct val="0"/>
              </a:spcAft>
              <a:defRPr sz="4500">
                <a:solidFill>
                  <a:schemeClr val="tx1"/>
                </a:solidFill>
                <a:latin typeface="Calibri" panose="020F0502020204030204" pitchFamily="34" charset="0"/>
              </a:defRPr>
            </a:lvl4pPr>
            <a:lvl5pPr algn="ctr" defTabSz="944563" rtl="0" eaLnBrk="0" fontAlgn="base" hangingPunct="0">
              <a:spcBef>
                <a:spcPct val="0"/>
              </a:spcBef>
              <a:spcAft>
                <a:spcPct val="0"/>
              </a:spcAft>
              <a:defRPr sz="4500">
                <a:solidFill>
                  <a:schemeClr val="tx1"/>
                </a:solidFill>
                <a:latin typeface="Calibri" panose="020F0502020204030204" pitchFamily="34" charset="0"/>
              </a:defRPr>
            </a:lvl5pPr>
            <a:lvl6pPr marL="457200" algn="ctr" defTabSz="944563" rtl="0" fontAlgn="base">
              <a:spcBef>
                <a:spcPct val="0"/>
              </a:spcBef>
              <a:spcAft>
                <a:spcPct val="0"/>
              </a:spcAft>
              <a:defRPr sz="4500">
                <a:solidFill>
                  <a:schemeClr val="tx1"/>
                </a:solidFill>
                <a:latin typeface="Calibri" panose="020F0502020204030204" pitchFamily="34" charset="0"/>
              </a:defRPr>
            </a:lvl6pPr>
            <a:lvl7pPr marL="914400" algn="ctr" defTabSz="944563" rtl="0" fontAlgn="base">
              <a:spcBef>
                <a:spcPct val="0"/>
              </a:spcBef>
              <a:spcAft>
                <a:spcPct val="0"/>
              </a:spcAft>
              <a:defRPr sz="4500">
                <a:solidFill>
                  <a:schemeClr val="tx1"/>
                </a:solidFill>
                <a:latin typeface="Calibri" panose="020F0502020204030204" pitchFamily="34" charset="0"/>
              </a:defRPr>
            </a:lvl7pPr>
            <a:lvl8pPr marL="1371600" algn="ctr" defTabSz="944563" rtl="0" fontAlgn="base">
              <a:spcBef>
                <a:spcPct val="0"/>
              </a:spcBef>
              <a:spcAft>
                <a:spcPct val="0"/>
              </a:spcAft>
              <a:defRPr sz="4500">
                <a:solidFill>
                  <a:schemeClr val="tx1"/>
                </a:solidFill>
                <a:latin typeface="Calibri" panose="020F0502020204030204" pitchFamily="34" charset="0"/>
              </a:defRPr>
            </a:lvl8pPr>
            <a:lvl9pPr marL="1828800" algn="ctr" defTabSz="944563" rtl="0" fontAlgn="base">
              <a:spcBef>
                <a:spcPct val="0"/>
              </a:spcBef>
              <a:spcAft>
                <a:spcPct val="0"/>
              </a:spcAft>
              <a:defRPr sz="4500">
                <a:solidFill>
                  <a:schemeClr val="tx1"/>
                </a:solidFill>
                <a:latin typeface="Calibri" panose="020F0502020204030204" pitchFamily="34" charset="0"/>
              </a:defRPr>
            </a:lvl9pPr>
          </a:lstStyle>
          <a:p>
            <a:r>
              <a:rPr lang="en-CA" sz="2800" dirty="0">
                <a:cs typeface="Times New Roman" panose="02020603050405020304" pitchFamily="18" charset="0"/>
              </a:rPr>
              <a:t>Experiment 2			                        Objective and Hypothesis			</a:t>
            </a:r>
          </a:p>
        </p:txBody>
      </p:sp>
      <p:sp>
        <p:nvSpPr>
          <p:cNvPr id="4" name="TextBox 3">
            <a:extLst>
              <a:ext uri="{FF2B5EF4-FFF2-40B4-BE49-F238E27FC236}">
                <a16:creationId xmlns:a16="http://schemas.microsoft.com/office/drawing/2014/main" id="{7DE4DE2B-8EBF-8A4B-6E1B-FF88A826D48D}"/>
              </a:ext>
            </a:extLst>
          </p:cNvPr>
          <p:cNvSpPr txBox="1"/>
          <p:nvPr/>
        </p:nvSpPr>
        <p:spPr>
          <a:xfrm>
            <a:off x="939492" y="1897313"/>
            <a:ext cx="2683564" cy="2031325"/>
          </a:xfrm>
          <a:prstGeom prst="rect">
            <a:avLst/>
          </a:prstGeom>
          <a:noFill/>
        </p:spPr>
        <p:txBody>
          <a:bodyPr wrap="square" rtlCol="0">
            <a:spAutoFit/>
          </a:bodyPr>
          <a:lstStyle/>
          <a:p>
            <a:pPr algn="ctr"/>
            <a:r>
              <a:rPr lang="en-CA" dirty="0">
                <a:solidFill>
                  <a:srgbClr val="000000"/>
                </a:solidFill>
              </a:rPr>
              <a:t>Evaluate and compare VR sickness mitigation techniques (blur, virtual nose, dynamic FOV reduction) in alleviating VR sickness, only large scale</a:t>
            </a:r>
          </a:p>
        </p:txBody>
      </p:sp>
      <p:sp>
        <p:nvSpPr>
          <p:cNvPr id="6" name="Title 3">
            <a:extLst>
              <a:ext uri="{FF2B5EF4-FFF2-40B4-BE49-F238E27FC236}">
                <a16:creationId xmlns:a16="http://schemas.microsoft.com/office/drawing/2014/main" id="{6959CA27-7519-B200-9F56-B0EFA6521CBD}"/>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Introduction  | Objectives</a:t>
            </a:r>
            <a:r>
              <a:rPr kumimoji="0" lang="en-CA" sz="1600" i="0" u="none" strike="noStrike" kern="1200" cap="none" spc="0" normalizeH="0" dirty="0">
                <a:ln>
                  <a:noFill/>
                </a:ln>
                <a:solidFill>
                  <a:srgbClr val="000000"/>
                </a:solidFill>
                <a:effectLst/>
                <a:uLnTx/>
                <a:uFillTx/>
                <a:latin typeface="Calibri" pitchFamily="34" charset="0"/>
                <a:ea typeface="+mj-ea"/>
                <a:cs typeface="+mj-cs"/>
              </a:rPr>
              <a:t>  | Experiment 1 |  </a:t>
            </a:r>
            <a:r>
              <a:rPr kumimoji="0" lang="en-CA" sz="1600" b="1" i="0" u="none" strike="noStrike" kern="1200" cap="none" spc="0" normalizeH="0" dirty="0">
                <a:ln>
                  <a:noFill/>
                </a:ln>
                <a:solidFill>
                  <a:srgbClr val="CB1D3A"/>
                </a:solidFill>
                <a:effectLst/>
                <a:uLnTx/>
                <a:uFillTx/>
                <a:latin typeface="Calibri" pitchFamily="34" charset="0"/>
                <a:ea typeface="+mj-ea"/>
                <a:cs typeface="+mj-cs"/>
              </a:rPr>
              <a:t>Experiment 2 </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spTree>
    <p:extLst>
      <p:ext uri="{BB962C8B-B14F-4D97-AF65-F5344CB8AC3E}">
        <p14:creationId xmlns:p14="http://schemas.microsoft.com/office/powerpoint/2010/main" val="98500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30DBD-BD5C-A505-9734-B329C5734A19}"/>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F82430E0-BD32-7781-901C-2B5985960A33}"/>
              </a:ext>
            </a:extLst>
          </p:cNvPr>
          <p:cNvGrpSpPr/>
          <p:nvPr/>
        </p:nvGrpSpPr>
        <p:grpSpPr>
          <a:xfrm>
            <a:off x="934523" y="4020211"/>
            <a:ext cx="2683564" cy="1341782"/>
            <a:chOff x="4300331" y="4084982"/>
            <a:chExt cx="3578086" cy="1789043"/>
          </a:xfrm>
          <a:solidFill>
            <a:srgbClr val="C1B434">
              <a:alpha val="30000"/>
            </a:srgbClr>
          </a:solidFill>
        </p:grpSpPr>
        <p:sp>
          <p:nvSpPr>
            <p:cNvPr id="3" name="Freeform: Shape 2">
              <a:extLst>
                <a:ext uri="{FF2B5EF4-FFF2-40B4-BE49-F238E27FC236}">
                  <a16:creationId xmlns:a16="http://schemas.microsoft.com/office/drawing/2014/main" id="{580434BD-0565-0C7C-3E90-559159775A2C}"/>
                </a:ext>
              </a:extLst>
            </p:cNvPr>
            <p:cNvSpPr/>
            <p:nvPr/>
          </p:nvSpPr>
          <p:spPr>
            <a:xfrm flipV="1">
              <a:off x="4300331" y="4084982"/>
              <a:ext cx="3578086" cy="1789043"/>
            </a:xfrm>
            <a:custGeom>
              <a:avLst/>
              <a:gdLst>
                <a:gd name="connsiteX0" fmla="*/ 1789043 w 3578086"/>
                <a:gd name="connsiteY0" fmla="*/ 0 h 1789043"/>
                <a:gd name="connsiteX1" fmla="*/ 3578086 w 3578086"/>
                <a:gd name="connsiteY1" fmla="*/ 1789043 h 1789043"/>
                <a:gd name="connsiteX2" fmla="*/ 0 w 3578086"/>
                <a:gd name="connsiteY2" fmla="*/ 1789043 h 1789043"/>
                <a:gd name="connsiteX3" fmla="*/ 1789043 w 3578086"/>
                <a:gd name="connsiteY3" fmla="*/ 0 h 1789043"/>
              </a:gdLst>
              <a:ahLst/>
              <a:cxnLst>
                <a:cxn ang="0">
                  <a:pos x="connsiteX0" y="connsiteY0"/>
                </a:cxn>
                <a:cxn ang="0">
                  <a:pos x="connsiteX1" y="connsiteY1"/>
                </a:cxn>
                <a:cxn ang="0">
                  <a:pos x="connsiteX2" y="connsiteY2"/>
                </a:cxn>
                <a:cxn ang="0">
                  <a:pos x="connsiteX3" y="connsiteY3"/>
                </a:cxn>
              </a:cxnLst>
              <a:rect l="l" t="t" r="r" b="b"/>
              <a:pathLst>
                <a:path w="3578086" h="1789043">
                  <a:moveTo>
                    <a:pt x="1789043" y="0"/>
                  </a:moveTo>
                  <a:cubicBezTo>
                    <a:pt x="2777104" y="0"/>
                    <a:pt x="3578086" y="800982"/>
                    <a:pt x="3578086" y="1789043"/>
                  </a:cubicBezTo>
                  <a:lnTo>
                    <a:pt x="0" y="1789043"/>
                  </a:lnTo>
                  <a:cubicBezTo>
                    <a:pt x="0" y="800982"/>
                    <a:pt x="800982" y="0"/>
                    <a:pt x="17890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596F86A-C137-7289-7DB4-FD85D3A00B0B}"/>
                </a:ext>
              </a:extLst>
            </p:cNvPr>
            <p:cNvSpPr txBox="1"/>
            <p:nvPr/>
          </p:nvSpPr>
          <p:spPr>
            <a:xfrm>
              <a:off x="5294245" y="4266695"/>
              <a:ext cx="1590260" cy="1354217"/>
            </a:xfrm>
            <a:prstGeom prst="rect">
              <a:avLst/>
            </a:prstGeom>
            <a:noFill/>
          </p:spPr>
          <p:txBody>
            <a:bodyPr wrap="square" rtlCol="0">
              <a:spAutoFit/>
            </a:bodyPr>
            <a:lstStyle/>
            <a:p>
              <a:pPr algn="ctr"/>
              <a:r>
                <a:rPr lang="en-US" sz="6000" b="1" dirty="0">
                  <a:solidFill>
                    <a:schemeClr val="bg1"/>
                  </a:solidFill>
                  <a:latin typeface="Tahoma" panose="020B0604030504040204" pitchFamily="34" charset="0"/>
                  <a:ea typeface="Tahoma" panose="020B0604030504040204" pitchFamily="34" charset="0"/>
                  <a:cs typeface="Tahoma" panose="020B0604030504040204" pitchFamily="34" charset="0"/>
                </a:rPr>
                <a:t>02</a:t>
              </a:r>
            </a:p>
          </p:txBody>
        </p:sp>
      </p:grpSp>
      <p:grpSp>
        <p:nvGrpSpPr>
          <p:cNvPr id="9" name="Group 8">
            <a:extLst>
              <a:ext uri="{FF2B5EF4-FFF2-40B4-BE49-F238E27FC236}">
                <a16:creationId xmlns:a16="http://schemas.microsoft.com/office/drawing/2014/main" id="{741548CB-AC6F-512D-4AAC-E5A7FFF0361E}"/>
              </a:ext>
            </a:extLst>
          </p:cNvPr>
          <p:cNvGrpSpPr/>
          <p:nvPr/>
        </p:nvGrpSpPr>
        <p:grpSpPr>
          <a:xfrm>
            <a:off x="939492" y="4029673"/>
            <a:ext cx="2683564" cy="1341782"/>
            <a:chOff x="4300331" y="4084982"/>
            <a:chExt cx="3578086" cy="1789043"/>
          </a:xfrm>
          <a:solidFill>
            <a:srgbClr val="C1B434"/>
          </a:solidFill>
        </p:grpSpPr>
        <p:sp>
          <p:nvSpPr>
            <p:cNvPr id="10" name="Freeform: Shape 9">
              <a:extLst>
                <a:ext uri="{FF2B5EF4-FFF2-40B4-BE49-F238E27FC236}">
                  <a16:creationId xmlns:a16="http://schemas.microsoft.com/office/drawing/2014/main" id="{9C6CE58F-9B30-288B-6FD5-4EAF60433E26}"/>
                </a:ext>
              </a:extLst>
            </p:cNvPr>
            <p:cNvSpPr/>
            <p:nvPr/>
          </p:nvSpPr>
          <p:spPr>
            <a:xfrm flipV="1">
              <a:off x="4300331" y="4084982"/>
              <a:ext cx="3578086" cy="1789043"/>
            </a:xfrm>
            <a:custGeom>
              <a:avLst/>
              <a:gdLst>
                <a:gd name="connsiteX0" fmla="*/ 1789043 w 3578086"/>
                <a:gd name="connsiteY0" fmla="*/ 0 h 1789043"/>
                <a:gd name="connsiteX1" fmla="*/ 3578086 w 3578086"/>
                <a:gd name="connsiteY1" fmla="*/ 1789043 h 1789043"/>
                <a:gd name="connsiteX2" fmla="*/ 0 w 3578086"/>
                <a:gd name="connsiteY2" fmla="*/ 1789043 h 1789043"/>
                <a:gd name="connsiteX3" fmla="*/ 1789043 w 3578086"/>
                <a:gd name="connsiteY3" fmla="*/ 0 h 1789043"/>
              </a:gdLst>
              <a:ahLst/>
              <a:cxnLst>
                <a:cxn ang="0">
                  <a:pos x="connsiteX0" y="connsiteY0"/>
                </a:cxn>
                <a:cxn ang="0">
                  <a:pos x="connsiteX1" y="connsiteY1"/>
                </a:cxn>
                <a:cxn ang="0">
                  <a:pos x="connsiteX2" y="connsiteY2"/>
                </a:cxn>
                <a:cxn ang="0">
                  <a:pos x="connsiteX3" y="connsiteY3"/>
                </a:cxn>
              </a:cxnLst>
              <a:rect l="l" t="t" r="r" b="b"/>
              <a:pathLst>
                <a:path w="3578086" h="1789043">
                  <a:moveTo>
                    <a:pt x="1789043" y="0"/>
                  </a:moveTo>
                  <a:cubicBezTo>
                    <a:pt x="2777104" y="0"/>
                    <a:pt x="3578086" y="800982"/>
                    <a:pt x="3578086" y="1789043"/>
                  </a:cubicBezTo>
                  <a:lnTo>
                    <a:pt x="0" y="1789043"/>
                  </a:lnTo>
                  <a:cubicBezTo>
                    <a:pt x="0" y="800982"/>
                    <a:pt x="800982" y="0"/>
                    <a:pt x="17890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FA9F5F8-B471-B22A-BECB-7619DC4F8818}"/>
                </a:ext>
              </a:extLst>
            </p:cNvPr>
            <p:cNvSpPr txBox="1"/>
            <p:nvPr/>
          </p:nvSpPr>
          <p:spPr>
            <a:xfrm>
              <a:off x="5294245" y="4266695"/>
              <a:ext cx="1590260" cy="1354217"/>
            </a:xfrm>
            <a:prstGeom prst="rect">
              <a:avLst/>
            </a:prstGeom>
            <a:grpFill/>
          </p:spPr>
          <p:txBody>
            <a:bodyPr wrap="square" rtlCol="0">
              <a:spAutoFit/>
            </a:bodyPr>
            <a:lstStyle/>
            <a:p>
              <a:pPr algn="ctr"/>
              <a:r>
                <a:rPr lang="en-US" sz="6000" b="1" dirty="0">
                  <a:solidFill>
                    <a:schemeClr val="bg1"/>
                  </a:solidFill>
                  <a:latin typeface="Tahoma" panose="020B0604030504040204" pitchFamily="34" charset="0"/>
                  <a:ea typeface="Tahoma" panose="020B0604030504040204" pitchFamily="34" charset="0"/>
                  <a:cs typeface="Tahoma" panose="020B0604030504040204" pitchFamily="34" charset="0"/>
                </a:rPr>
                <a:t>02</a:t>
              </a:r>
            </a:p>
          </p:txBody>
        </p:sp>
      </p:grpSp>
      <p:sp>
        <p:nvSpPr>
          <p:cNvPr id="12" name="TextBox 11">
            <a:extLst>
              <a:ext uri="{FF2B5EF4-FFF2-40B4-BE49-F238E27FC236}">
                <a16:creationId xmlns:a16="http://schemas.microsoft.com/office/drawing/2014/main" id="{5BDE04F7-0038-BFBF-704E-72D323E82EB0}"/>
              </a:ext>
            </a:extLst>
          </p:cNvPr>
          <p:cNvSpPr txBox="1"/>
          <p:nvPr/>
        </p:nvSpPr>
        <p:spPr>
          <a:xfrm>
            <a:off x="929554" y="5472490"/>
            <a:ext cx="2683564" cy="461665"/>
          </a:xfrm>
          <a:prstGeom prst="rect">
            <a:avLst/>
          </a:prstGeom>
          <a:noFill/>
        </p:spPr>
        <p:txBody>
          <a:bodyPr wrap="square" rtlCol="0">
            <a:spAutoFit/>
          </a:bodyPr>
          <a:lstStyle/>
          <a:p>
            <a:pPr algn="ctr"/>
            <a:r>
              <a:rPr lang="en-US" sz="2400" b="1" dirty="0">
                <a:solidFill>
                  <a:srgbClr val="C1B434"/>
                </a:solidFill>
              </a:rPr>
              <a:t>Experiment 2</a:t>
            </a:r>
            <a:endParaRPr lang="en-US" sz="2400" dirty="0">
              <a:solidFill>
                <a:srgbClr val="C1B434"/>
              </a:solidFill>
            </a:endParaRPr>
          </a:p>
        </p:txBody>
      </p:sp>
      <p:sp>
        <p:nvSpPr>
          <p:cNvPr id="44" name="TextBox 43">
            <a:extLst>
              <a:ext uri="{FF2B5EF4-FFF2-40B4-BE49-F238E27FC236}">
                <a16:creationId xmlns:a16="http://schemas.microsoft.com/office/drawing/2014/main" id="{709E969A-6749-9467-AD97-373C4E6F5482}"/>
              </a:ext>
            </a:extLst>
          </p:cNvPr>
          <p:cNvSpPr txBox="1"/>
          <p:nvPr/>
        </p:nvSpPr>
        <p:spPr>
          <a:xfrm>
            <a:off x="4185139" y="2197894"/>
            <a:ext cx="7209693" cy="2800767"/>
          </a:xfrm>
          <a:prstGeom prst="rect">
            <a:avLst/>
          </a:prstGeom>
          <a:noFill/>
        </p:spPr>
        <p:txBody>
          <a:bodyPr wrap="square">
            <a:spAutoFit/>
          </a:bodyPr>
          <a:lstStyle/>
          <a:p>
            <a:pPr algn="just">
              <a:defRPr/>
            </a:pPr>
            <a:r>
              <a:rPr lang="en-CA" sz="2200" b="1" dirty="0">
                <a:solidFill>
                  <a:srgbClr val="C1B434"/>
                </a:solidFill>
                <a:ea typeface="Arial" panose="020B0604020202020204" pitchFamily="34" charset="0"/>
                <a:cs typeface="Times New Roman" panose="02020603050405020304" pitchFamily="18" charset="0"/>
              </a:rPr>
              <a:t>RESEARCH QUESTIONS : </a:t>
            </a:r>
          </a:p>
          <a:p>
            <a:pPr algn="just">
              <a:defRPr/>
            </a:pPr>
            <a:r>
              <a:rPr lang="en-CA" sz="2200" dirty="0">
                <a:solidFill>
                  <a:srgbClr val="464646"/>
                </a:solidFill>
                <a:ea typeface="Arial" panose="020B0604020202020204" pitchFamily="34" charset="0"/>
                <a:cs typeface="Times New Roman" panose="02020603050405020304" pitchFamily="18" charset="0"/>
              </a:rPr>
              <a:t>2. What is the progression </a:t>
            </a:r>
            <a:r>
              <a:rPr lang="en-CA" sz="2200" b="1" dirty="0">
                <a:solidFill>
                  <a:srgbClr val="CB1D3A"/>
                </a:solidFill>
                <a:ea typeface="Arial" panose="020B0604020202020204" pitchFamily="34" charset="0"/>
                <a:cs typeface="Times New Roman" panose="02020603050405020304" pitchFamily="18" charset="0"/>
              </a:rPr>
              <a:t>time course of VR sickness </a:t>
            </a:r>
            <a:r>
              <a:rPr lang="en-CA" sz="2200" dirty="0">
                <a:solidFill>
                  <a:srgbClr val="464646"/>
                </a:solidFill>
                <a:ea typeface="Arial" panose="020B0604020202020204" pitchFamily="34" charset="0"/>
                <a:cs typeface="Times New Roman" panose="02020603050405020304" pitchFamily="18" charset="0"/>
              </a:rPr>
              <a:t>within the benchmark system (large environment)? How rapidly does VR sickness escalate to </a:t>
            </a:r>
            <a:r>
              <a:rPr lang="en-CA" sz="2200" b="1" dirty="0">
                <a:solidFill>
                  <a:srgbClr val="CB1D3A"/>
                </a:solidFill>
                <a:ea typeface="Arial" panose="020B0604020202020204" pitchFamily="34" charset="0"/>
                <a:cs typeface="Times New Roman" panose="02020603050405020304" pitchFamily="18" charset="0"/>
              </a:rPr>
              <a:t>peak intensity</a:t>
            </a:r>
            <a:r>
              <a:rPr lang="en-CA" sz="2200" dirty="0">
                <a:solidFill>
                  <a:srgbClr val="464646"/>
                </a:solidFill>
                <a:ea typeface="Arial" panose="020B0604020202020204" pitchFamily="34" charset="0"/>
                <a:cs typeface="Times New Roman" panose="02020603050405020304" pitchFamily="18" charset="0"/>
              </a:rPr>
              <a:t>? How long does it last after movement cessation and are there </a:t>
            </a:r>
            <a:r>
              <a:rPr lang="en-CA" sz="2200" b="1" dirty="0">
                <a:solidFill>
                  <a:srgbClr val="CB1D3A"/>
                </a:solidFill>
                <a:ea typeface="Arial" panose="020B0604020202020204" pitchFamily="34" charset="0"/>
                <a:cs typeface="Times New Roman" panose="02020603050405020304" pitchFamily="18" charset="0"/>
              </a:rPr>
              <a:t>carry-over effects?</a:t>
            </a:r>
          </a:p>
          <a:p>
            <a:pPr algn="just">
              <a:defRPr/>
            </a:pPr>
            <a:endParaRPr lang="en-CA" sz="2200" b="1" dirty="0">
              <a:solidFill>
                <a:srgbClr val="C1B434"/>
              </a:solidFill>
              <a:ea typeface="Arial" panose="020B0604020202020204" pitchFamily="34" charset="0"/>
              <a:cs typeface="Times New Roman" panose="02020603050405020304" pitchFamily="18" charset="0"/>
            </a:endParaRPr>
          </a:p>
          <a:p>
            <a:pPr algn="just">
              <a:defRPr/>
            </a:pPr>
            <a:r>
              <a:rPr lang="en-CA" sz="2200" b="1" dirty="0">
                <a:solidFill>
                  <a:srgbClr val="C1B434"/>
                </a:solidFill>
                <a:ea typeface="Arial" panose="020B0604020202020204" pitchFamily="34" charset="0"/>
                <a:cs typeface="Times New Roman" panose="02020603050405020304" pitchFamily="18" charset="0"/>
              </a:rPr>
              <a:t>HYPOTHESIS: </a:t>
            </a:r>
            <a:r>
              <a:rPr lang="en-CA" sz="2200" dirty="0">
                <a:solidFill>
                  <a:srgbClr val="464646"/>
                </a:solidFill>
                <a:ea typeface="Arial" panose="020B0604020202020204" pitchFamily="34" charset="0"/>
                <a:cs typeface="Times New Roman" panose="02020603050405020304" pitchFamily="18" charset="0"/>
              </a:rPr>
              <a:t>VR sickness should be short-lived</a:t>
            </a:r>
            <a:endParaRPr lang="en-CA" sz="2200" baseline="30000" dirty="0">
              <a:solidFill>
                <a:srgbClr val="464646"/>
              </a:solidFill>
              <a:ea typeface="Arial" panose="020B0604020202020204" pitchFamily="34" charset="0"/>
              <a:cs typeface="Times New Roman" panose="02020603050405020304" pitchFamily="18" charset="0"/>
            </a:endParaRPr>
          </a:p>
        </p:txBody>
      </p:sp>
      <p:sp>
        <p:nvSpPr>
          <p:cNvPr id="13" name="Title 3">
            <a:extLst>
              <a:ext uri="{FF2B5EF4-FFF2-40B4-BE49-F238E27FC236}">
                <a16:creationId xmlns:a16="http://schemas.microsoft.com/office/drawing/2014/main" id="{49004E17-EDB4-9C93-0D56-BBD1ACD8B7CF}"/>
              </a:ext>
            </a:extLst>
          </p:cNvPr>
          <p:cNvSpPr txBox="1">
            <a:spLocks/>
          </p:cNvSpPr>
          <p:nvPr/>
        </p:nvSpPr>
        <p:spPr>
          <a:xfrm>
            <a:off x="929554" y="260648"/>
            <a:ext cx="10465278" cy="575197"/>
          </a:xfrm>
          <a:prstGeom prst="rect">
            <a:avLst/>
          </a:prstGeom>
        </p:spPr>
        <p:txBody>
          <a:bodyPr lIns="0"/>
          <a:lstStyle>
            <a:lvl1pPr algn="l" defTabSz="944563" rtl="0" eaLnBrk="0" fontAlgn="base" hangingPunct="0">
              <a:spcBef>
                <a:spcPct val="0"/>
              </a:spcBef>
              <a:spcAft>
                <a:spcPct val="0"/>
              </a:spcAft>
              <a:defRPr sz="2177" kern="1200">
                <a:solidFill>
                  <a:srgbClr val="464646"/>
                </a:solidFill>
                <a:latin typeface="+mj-lt"/>
                <a:ea typeface="+mj-ea"/>
                <a:cs typeface="+mj-cs"/>
              </a:defRPr>
            </a:lvl1pPr>
            <a:lvl2pPr algn="ctr" defTabSz="944563" rtl="0" eaLnBrk="0" fontAlgn="base" hangingPunct="0">
              <a:spcBef>
                <a:spcPct val="0"/>
              </a:spcBef>
              <a:spcAft>
                <a:spcPct val="0"/>
              </a:spcAft>
              <a:defRPr sz="4500">
                <a:solidFill>
                  <a:schemeClr val="tx1"/>
                </a:solidFill>
                <a:latin typeface="Calibri" panose="020F0502020204030204" pitchFamily="34" charset="0"/>
              </a:defRPr>
            </a:lvl2pPr>
            <a:lvl3pPr algn="ctr" defTabSz="944563" rtl="0" eaLnBrk="0" fontAlgn="base" hangingPunct="0">
              <a:spcBef>
                <a:spcPct val="0"/>
              </a:spcBef>
              <a:spcAft>
                <a:spcPct val="0"/>
              </a:spcAft>
              <a:defRPr sz="4500">
                <a:solidFill>
                  <a:schemeClr val="tx1"/>
                </a:solidFill>
                <a:latin typeface="Calibri" panose="020F0502020204030204" pitchFamily="34" charset="0"/>
              </a:defRPr>
            </a:lvl3pPr>
            <a:lvl4pPr algn="ctr" defTabSz="944563" rtl="0" eaLnBrk="0" fontAlgn="base" hangingPunct="0">
              <a:spcBef>
                <a:spcPct val="0"/>
              </a:spcBef>
              <a:spcAft>
                <a:spcPct val="0"/>
              </a:spcAft>
              <a:defRPr sz="4500">
                <a:solidFill>
                  <a:schemeClr val="tx1"/>
                </a:solidFill>
                <a:latin typeface="Calibri" panose="020F0502020204030204" pitchFamily="34" charset="0"/>
              </a:defRPr>
            </a:lvl4pPr>
            <a:lvl5pPr algn="ctr" defTabSz="944563" rtl="0" eaLnBrk="0" fontAlgn="base" hangingPunct="0">
              <a:spcBef>
                <a:spcPct val="0"/>
              </a:spcBef>
              <a:spcAft>
                <a:spcPct val="0"/>
              </a:spcAft>
              <a:defRPr sz="4500">
                <a:solidFill>
                  <a:schemeClr val="tx1"/>
                </a:solidFill>
                <a:latin typeface="Calibri" panose="020F0502020204030204" pitchFamily="34" charset="0"/>
              </a:defRPr>
            </a:lvl5pPr>
            <a:lvl6pPr marL="457200" algn="ctr" defTabSz="944563" rtl="0" fontAlgn="base">
              <a:spcBef>
                <a:spcPct val="0"/>
              </a:spcBef>
              <a:spcAft>
                <a:spcPct val="0"/>
              </a:spcAft>
              <a:defRPr sz="4500">
                <a:solidFill>
                  <a:schemeClr val="tx1"/>
                </a:solidFill>
                <a:latin typeface="Calibri" panose="020F0502020204030204" pitchFamily="34" charset="0"/>
              </a:defRPr>
            </a:lvl6pPr>
            <a:lvl7pPr marL="914400" algn="ctr" defTabSz="944563" rtl="0" fontAlgn="base">
              <a:spcBef>
                <a:spcPct val="0"/>
              </a:spcBef>
              <a:spcAft>
                <a:spcPct val="0"/>
              </a:spcAft>
              <a:defRPr sz="4500">
                <a:solidFill>
                  <a:schemeClr val="tx1"/>
                </a:solidFill>
                <a:latin typeface="Calibri" panose="020F0502020204030204" pitchFamily="34" charset="0"/>
              </a:defRPr>
            </a:lvl7pPr>
            <a:lvl8pPr marL="1371600" algn="ctr" defTabSz="944563" rtl="0" fontAlgn="base">
              <a:spcBef>
                <a:spcPct val="0"/>
              </a:spcBef>
              <a:spcAft>
                <a:spcPct val="0"/>
              </a:spcAft>
              <a:defRPr sz="4500">
                <a:solidFill>
                  <a:schemeClr val="tx1"/>
                </a:solidFill>
                <a:latin typeface="Calibri" panose="020F0502020204030204" pitchFamily="34" charset="0"/>
              </a:defRPr>
            </a:lvl8pPr>
            <a:lvl9pPr marL="1828800" algn="ctr" defTabSz="944563" rtl="0" fontAlgn="base">
              <a:spcBef>
                <a:spcPct val="0"/>
              </a:spcBef>
              <a:spcAft>
                <a:spcPct val="0"/>
              </a:spcAft>
              <a:defRPr sz="4500">
                <a:solidFill>
                  <a:schemeClr val="tx1"/>
                </a:solidFill>
                <a:latin typeface="Calibri" panose="020F0502020204030204" pitchFamily="34" charset="0"/>
              </a:defRPr>
            </a:lvl9pPr>
          </a:lstStyle>
          <a:p>
            <a:r>
              <a:rPr lang="en-CA" sz="2800" dirty="0">
                <a:cs typeface="Times New Roman" panose="02020603050405020304" pitchFamily="18" charset="0"/>
              </a:rPr>
              <a:t>Experiment 2			                        Objective and Hypothesis			</a:t>
            </a:r>
          </a:p>
        </p:txBody>
      </p:sp>
      <p:sp>
        <p:nvSpPr>
          <p:cNvPr id="14" name="Title 3">
            <a:extLst>
              <a:ext uri="{FF2B5EF4-FFF2-40B4-BE49-F238E27FC236}">
                <a16:creationId xmlns:a16="http://schemas.microsoft.com/office/drawing/2014/main" id="{B207F185-028B-7AE6-4CA4-4E54ABB112FE}"/>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Introduction  | Objectives</a:t>
            </a:r>
            <a:r>
              <a:rPr kumimoji="0" lang="en-CA" sz="1600" i="0" u="none" strike="noStrike" kern="1200" cap="none" spc="0" normalizeH="0" dirty="0">
                <a:ln>
                  <a:noFill/>
                </a:ln>
                <a:solidFill>
                  <a:srgbClr val="000000"/>
                </a:solidFill>
                <a:effectLst/>
                <a:uLnTx/>
                <a:uFillTx/>
                <a:latin typeface="Calibri" pitchFamily="34" charset="0"/>
                <a:ea typeface="+mj-ea"/>
                <a:cs typeface="+mj-cs"/>
              </a:rPr>
              <a:t>  | Experiment 1 |  </a:t>
            </a:r>
            <a:r>
              <a:rPr kumimoji="0" lang="en-CA" sz="1600" b="1" i="0" u="none" strike="noStrike" kern="1200" cap="none" spc="0" normalizeH="0" dirty="0">
                <a:ln>
                  <a:noFill/>
                </a:ln>
                <a:solidFill>
                  <a:srgbClr val="CB1D3A"/>
                </a:solidFill>
                <a:effectLst/>
                <a:uLnTx/>
                <a:uFillTx/>
                <a:latin typeface="Calibri" pitchFamily="34" charset="0"/>
                <a:ea typeface="+mj-ea"/>
                <a:cs typeface="+mj-cs"/>
              </a:rPr>
              <a:t>Experiment 2 </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sp>
        <p:nvSpPr>
          <p:cNvPr id="4" name="TextBox 3">
            <a:extLst>
              <a:ext uri="{FF2B5EF4-FFF2-40B4-BE49-F238E27FC236}">
                <a16:creationId xmlns:a16="http://schemas.microsoft.com/office/drawing/2014/main" id="{1766721E-4BDA-050A-5174-357519F309DC}"/>
              </a:ext>
            </a:extLst>
          </p:cNvPr>
          <p:cNvSpPr txBox="1"/>
          <p:nvPr/>
        </p:nvSpPr>
        <p:spPr>
          <a:xfrm>
            <a:off x="939492" y="1897313"/>
            <a:ext cx="2683564" cy="2031325"/>
          </a:xfrm>
          <a:prstGeom prst="rect">
            <a:avLst/>
          </a:prstGeom>
          <a:noFill/>
        </p:spPr>
        <p:txBody>
          <a:bodyPr wrap="square" rtlCol="0">
            <a:spAutoFit/>
          </a:bodyPr>
          <a:lstStyle/>
          <a:p>
            <a:pPr algn="ctr"/>
            <a:r>
              <a:rPr lang="en-CA" dirty="0">
                <a:solidFill>
                  <a:srgbClr val="000000"/>
                </a:solidFill>
              </a:rPr>
              <a:t>Evaluate and compare VR sickness mitigation techniques (blur, virtual nose, dynamic FOV reduction) in alleviating VR sickness, only large scale</a:t>
            </a:r>
          </a:p>
        </p:txBody>
      </p:sp>
    </p:spTree>
    <p:extLst>
      <p:ext uri="{BB962C8B-B14F-4D97-AF65-F5344CB8AC3E}">
        <p14:creationId xmlns:p14="http://schemas.microsoft.com/office/powerpoint/2010/main" val="347133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6DBB095-A73B-4242-A4E2-ABF27F100298}"/>
              </a:ext>
            </a:extLst>
          </p:cNvPr>
          <p:cNvSpPr>
            <a:spLocks noGrp="1"/>
          </p:cNvSpPr>
          <p:nvPr>
            <p:ph type="title"/>
          </p:nvPr>
        </p:nvSpPr>
        <p:spPr>
          <a:xfrm>
            <a:off x="929554" y="260648"/>
            <a:ext cx="10465278" cy="575197"/>
          </a:xfrm>
        </p:spPr>
        <p:txBody>
          <a:bodyPr/>
          <a:lstStyle/>
          <a:p>
            <a:r>
              <a:rPr lang="en-CA" sz="2800" dirty="0">
                <a:cs typeface="Times New Roman" panose="02020603050405020304" pitchFamily="18" charset="0"/>
              </a:rPr>
              <a:t>Background								  Issues in VR      		</a:t>
            </a:r>
          </a:p>
        </p:txBody>
      </p:sp>
      <p:sp>
        <p:nvSpPr>
          <p:cNvPr id="4" name="CuadroTexto 4">
            <a:extLst>
              <a:ext uri="{FF2B5EF4-FFF2-40B4-BE49-F238E27FC236}">
                <a16:creationId xmlns:a16="http://schemas.microsoft.com/office/drawing/2014/main" id="{3D0044A2-40AF-4831-8078-C0AC2B69F1ED}"/>
              </a:ext>
            </a:extLst>
          </p:cNvPr>
          <p:cNvSpPr txBox="1"/>
          <p:nvPr/>
        </p:nvSpPr>
        <p:spPr>
          <a:xfrm>
            <a:off x="767408" y="1251343"/>
            <a:ext cx="10627424" cy="1785104"/>
          </a:xfrm>
          <a:prstGeom prst="rect">
            <a:avLst/>
          </a:prstGeom>
          <a:noFill/>
        </p:spPr>
        <p:txBody>
          <a:bodyPr wrap="square" rtlCol="0">
            <a:spAutoFit/>
          </a:bodyPr>
          <a:lstStyle/>
          <a:p>
            <a:pPr algn="ctr"/>
            <a:r>
              <a:rPr lang="en-CA" sz="2200" b="1" dirty="0">
                <a:solidFill>
                  <a:srgbClr val="CB1D3A"/>
                </a:solidFill>
                <a:cs typeface="Times New Roman" panose="02020603050405020304" pitchFamily="18" charset="0"/>
              </a:rPr>
              <a:t>Problem: </a:t>
            </a:r>
            <a:r>
              <a:rPr lang="en-CA" sz="2200" dirty="0">
                <a:cs typeface="Times New Roman" panose="02020603050405020304" pitchFamily="18" charset="0"/>
              </a:rPr>
              <a:t>There are barriers that hinder widespread VR adoption.</a:t>
            </a:r>
          </a:p>
          <a:p>
            <a:pPr algn="ctr"/>
            <a:endParaRPr lang="en-CA" sz="2200" dirty="0">
              <a:cs typeface="Times New Roman" panose="02020603050405020304" pitchFamily="18" charset="0"/>
            </a:endParaRPr>
          </a:p>
          <a:p>
            <a:pPr algn="ctr"/>
            <a:r>
              <a:rPr lang="en-CA" sz="2200" b="1" dirty="0">
                <a:solidFill>
                  <a:srgbClr val="CB1D3A"/>
                </a:solidFill>
                <a:cs typeface="Times New Roman" panose="02020603050405020304" pitchFamily="18" charset="0"/>
              </a:rPr>
              <a:t>VR SICKNESS</a:t>
            </a:r>
          </a:p>
          <a:p>
            <a:pPr algn="ctr"/>
            <a:r>
              <a:rPr lang="en-CA" sz="2200" dirty="0">
                <a:cs typeface="Times New Roman" panose="02020603050405020304" pitchFamily="18" charset="0"/>
              </a:rPr>
              <a:t>A relationship between motion sickness, simulator sickness, cybersickness</a:t>
            </a:r>
            <a:endParaRPr lang="en-CA" sz="2200" b="1" dirty="0">
              <a:cs typeface="Times New Roman" panose="02020603050405020304" pitchFamily="18" charset="0"/>
            </a:endParaRPr>
          </a:p>
          <a:p>
            <a:pPr algn="ctr"/>
            <a:endParaRPr lang="en-CA" sz="2200" b="1" dirty="0">
              <a:solidFill>
                <a:srgbClr val="CB1D3A"/>
              </a:solidFill>
              <a:cs typeface="Times New Roman" panose="02020603050405020304" pitchFamily="18" charset="0"/>
            </a:endParaRPr>
          </a:p>
        </p:txBody>
      </p:sp>
      <p:sp>
        <p:nvSpPr>
          <p:cNvPr id="3" name="CuadroTexto 16">
            <a:extLst>
              <a:ext uri="{FF2B5EF4-FFF2-40B4-BE49-F238E27FC236}">
                <a16:creationId xmlns:a16="http://schemas.microsoft.com/office/drawing/2014/main" id="{6F2BF527-7FE8-F37C-C2B3-880729FBD9A3}"/>
              </a:ext>
            </a:extLst>
          </p:cNvPr>
          <p:cNvSpPr txBox="1"/>
          <p:nvPr/>
        </p:nvSpPr>
        <p:spPr>
          <a:xfrm>
            <a:off x="8032189" y="6078935"/>
            <a:ext cx="3287092" cy="415498"/>
          </a:xfrm>
          <a:prstGeom prst="rect">
            <a:avLst/>
          </a:prstGeom>
          <a:noFill/>
        </p:spPr>
        <p:txBody>
          <a:bodyPr wrap="square" rtlCol="0">
            <a:spAutoFit/>
          </a:bodyPr>
          <a:lstStyle/>
          <a:p>
            <a:pPr algn="just"/>
            <a:r>
              <a:rPr lang="en-GB" sz="1050" i="1" dirty="0">
                <a:solidFill>
                  <a:schemeClr val="bg1">
                    <a:lumMod val="75000"/>
                  </a:schemeClr>
                </a:solidFill>
                <a:cs typeface="Arial" charset="0"/>
                <a:sym typeface="Arial"/>
              </a:rPr>
              <a:t>Nesbitt et al., 2017; Kennedy et al., 1993; Golding et al., 1998;  Hettinger et al., 1990</a:t>
            </a:r>
          </a:p>
        </p:txBody>
      </p:sp>
      <p:sp>
        <p:nvSpPr>
          <p:cNvPr id="6" name="Title 3">
            <a:extLst>
              <a:ext uri="{FF2B5EF4-FFF2-40B4-BE49-F238E27FC236}">
                <a16:creationId xmlns:a16="http://schemas.microsoft.com/office/drawing/2014/main" id="{E3925124-A24E-67D7-0149-31F54A0F72D9}"/>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b="1" i="0" u="none" strike="noStrike" kern="1200" cap="none" spc="0" normalizeH="0" baseline="0" dirty="0">
                <a:ln>
                  <a:noFill/>
                </a:ln>
                <a:solidFill>
                  <a:srgbClr val="CB1D3A"/>
                </a:solidFill>
                <a:effectLst/>
                <a:uLnTx/>
                <a:uFillTx/>
                <a:latin typeface="Calibri" pitchFamily="34" charset="0"/>
                <a:ea typeface="+mj-ea"/>
                <a:cs typeface="+mj-cs"/>
              </a:rPr>
              <a:t>Introduction</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1 |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sp>
        <p:nvSpPr>
          <p:cNvPr id="8" name="TextBox 7">
            <a:extLst>
              <a:ext uri="{FF2B5EF4-FFF2-40B4-BE49-F238E27FC236}">
                <a16:creationId xmlns:a16="http://schemas.microsoft.com/office/drawing/2014/main" id="{99A849F2-D144-ECD2-2E4D-5051B00F2A8C}"/>
              </a:ext>
            </a:extLst>
          </p:cNvPr>
          <p:cNvSpPr txBox="1"/>
          <p:nvPr/>
        </p:nvSpPr>
        <p:spPr>
          <a:xfrm>
            <a:off x="807379" y="2858645"/>
            <a:ext cx="2997319" cy="3086871"/>
          </a:xfrm>
          <a:prstGeom prst="rect">
            <a:avLst/>
          </a:prstGeom>
          <a:noFill/>
        </p:spPr>
        <p:txBody>
          <a:bodyPr wrap="square">
            <a:spAutoFit/>
          </a:bodyPr>
          <a:lstStyle/>
          <a:p>
            <a:pPr algn="ctr">
              <a:lnSpc>
                <a:spcPct val="150000"/>
              </a:lnSpc>
              <a:tabLst>
                <a:tab pos="457200" algn="l"/>
                <a:tab pos="914400" algn="l"/>
                <a:tab pos="2866390" algn="ctr"/>
              </a:tabLst>
            </a:pPr>
            <a:r>
              <a:rPr lang="en-GB" sz="2200" b="1" dirty="0">
                <a:solidFill>
                  <a:srgbClr val="CB1D3A"/>
                </a:solidFill>
                <a:ea typeface="Arial" panose="020B0604020202020204" pitchFamily="34" charset="0"/>
              </a:rPr>
              <a:t>Motion sickness:</a:t>
            </a:r>
          </a:p>
          <a:p>
            <a:pPr algn="ctr">
              <a:lnSpc>
                <a:spcPct val="150000"/>
              </a:lnSpc>
              <a:tabLst>
                <a:tab pos="457200" algn="l"/>
                <a:tab pos="914400" algn="l"/>
                <a:tab pos="2866390" algn="ctr"/>
              </a:tabLst>
            </a:pPr>
            <a:r>
              <a:rPr lang="en-GB" sz="2200" dirty="0">
                <a:solidFill>
                  <a:srgbClr val="464646"/>
                </a:solidFill>
                <a:ea typeface="Arial" panose="020B0604020202020204" pitchFamily="34" charset="0"/>
              </a:rPr>
              <a:t>Unpleasant feeling + nausea, dizziness vomiting)</a:t>
            </a:r>
          </a:p>
          <a:p>
            <a:pPr algn="ctr">
              <a:lnSpc>
                <a:spcPct val="150000"/>
              </a:lnSpc>
              <a:tabLst>
                <a:tab pos="457200" algn="l"/>
                <a:tab pos="914400" algn="l"/>
                <a:tab pos="2866390" algn="ctr"/>
              </a:tabLst>
            </a:pPr>
            <a:r>
              <a:rPr lang="en-GB" sz="2200" dirty="0">
                <a:solidFill>
                  <a:srgbClr val="464646"/>
                </a:solidFill>
                <a:ea typeface="Arial" panose="020B0604020202020204" pitchFamily="34" charset="0"/>
              </a:rPr>
              <a:t>Occurs when people travel in moving vehicles </a:t>
            </a:r>
            <a:endParaRPr lang="en-US" sz="2200" dirty="0">
              <a:solidFill>
                <a:srgbClr val="464646"/>
              </a:solidFill>
              <a:ea typeface="Arial" panose="020B0604020202020204" pitchFamily="34" charset="0"/>
            </a:endParaRPr>
          </a:p>
        </p:txBody>
      </p:sp>
      <p:sp>
        <p:nvSpPr>
          <p:cNvPr id="9" name="Rectangle 8">
            <a:extLst>
              <a:ext uri="{FF2B5EF4-FFF2-40B4-BE49-F238E27FC236}">
                <a16:creationId xmlns:a16="http://schemas.microsoft.com/office/drawing/2014/main" id="{07232C91-308F-718E-A1C2-ADC164067C93}"/>
              </a:ext>
            </a:extLst>
          </p:cNvPr>
          <p:cNvSpPr/>
          <p:nvPr/>
        </p:nvSpPr>
        <p:spPr>
          <a:xfrm>
            <a:off x="4386940" y="2843696"/>
            <a:ext cx="3207896" cy="3157483"/>
          </a:xfrm>
          <a:prstGeom prst="rect">
            <a:avLst/>
          </a:prstGeom>
          <a:noFill/>
          <a:ln w="38100">
            <a:solidFill>
              <a:srgbClr val="CB1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614FE323-C1FF-A04B-1F94-EDC501357F46}"/>
              </a:ext>
            </a:extLst>
          </p:cNvPr>
          <p:cNvSpPr/>
          <p:nvPr/>
        </p:nvSpPr>
        <p:spPr>
          <a:xfrm>
            <a:off x="702092" y="2843696"/>
            <a:ext cx="3207896" cy="3157483"/>
          </a:xfrm>
          <a:prstGeom prst="rect">
            <a:avLst/>
          </a:prstGeom>
          <a:noFill/>
          <a:ln w="38100">
            <a:solidFill>
              <a:srgbClr val="CB1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Box 11">
            <a:extLst>
              <a:ext uri="{FF2B5EF4-FFF2-40B4-BE49-F238E27FC236}">
                <a16:creationId xmlns:a16="http://schemas.microsoft.com/office/drawing/2014/main" id="{2F999126-CBE0-7B6A-4563-EFAED89DEADE}"/>
              </a:ext>
            </a:extLst>
          </p:cNvPr>
          <p:cNvSpPr txBox="1"/>
          <p:nvPr/>
        </p:nvSpPr>
        <p:spPr>
          <a:xfrm>
            <a:off x="4448509" y="2843696"/>
            <a:ext cx="2997319" cy="3086871"/>
          </a:xfrm>
          <a:prstGeom prst="rect">
            <a:avLst/>
          </a:prstGeom>
          <a:noFill/>
        </p:spPr>
        <p:txBody>
          <a:bodyPr wrap="square">
            <a:spAutoFit/>
          </a:bodyPr>
          <a:lstStyle/>
          <a:p>
            <a:pPr algn="ctr">
              <a:lnSpc>
                <a:spcPct val="150000"/>
              </a:lnSpc>
              <a:tabLst>
                <a:tab pos="457200" algn="l"/>
                <a:tab pos="914400" algn="l"/>
                <a:tab pos="2866390" algn="ctr"/>
              </a:tabLst>
            </a:pPr>
            <a:r>
              <a:rPr lang="en-GB" sz="2200" b="1" dirty="0">
                <a:solidFill>
                  <a:srgbClr val="CB1D3A"/>
                </a:solidFill>
                <a:ea typeface="Arial" panose="020B0604020202020204" pitchFamily="34" charset="0"/>
              </a:rPr>
              <a:t>Simulator sickness:</a:t>
            </a:r>
          </a:p>
          <a:p>
            <a:pPr algn="ctr">
              <a:lnSpc>
                <a:spcPct val="150000"/>
              </a:lnSpc>
              <a:tabLst>
                <a:tab pos="457200" algn="l"/>
                <a:tab pos="914400" algn="l"/>
                <a:tab pos="2866390" algn="ctr"/>
              </a:tabLst>
            </a:pPr>
            <a:r>
              <a:rPr lang="en-GB" sz="2200" dirty="0">
                <a:solidFill>
                  <a:srgbClr val="464646"/>
                </a:solidFill>
                <a:ea typeface="Arial" panose="020B0604020202020204" pitchFamily="34" charset="0"/>
              </a:rPr>
              <a:t>Occurs in simulators with moving platforms, discrepancies between perceived and actual motion</a:t>
            </a:r>
            <a:endParaRPr lang="en-US" sz="2200" dirty="0">
              <a:solidFill>
                <a:srgbClr val="464646"/>
              </a:solidFill>
              <a:ea typeface="Arial" panose="020B0604020202020204" pitchFamily="34" charset="0"/>
            </a:endParaRPr>
          </a:p>
        </p:txBody>
      </p:sp>
      <p:sp>
        <p:nvSpPr>
          <p:cNvPr id="14" name="Rectangle 13">
            <a:extLst>
              <a:ext uri="{FF2B5EF4-FFF2-40B4-BE49-F238E27FC236}">
                <a16:creationId xmlns:a16="http://schemas.microsoft.com/office/drawing/2014/main" id="{D8DF5C4E-5749-EA30-1970-A151D670C4BE}"/>
              </a:ext>
            </a:extLst>
          </p:cNvPr>
          <p:cNvSpPr/>
          <p:nvPr/>
        </p:nvSpPr>
        <p:spPr>
          <a:xfrm>
            <a:off x="8071788" y="2843696"/>
            <a:ext cx="3207896" cy="3157483"/>
          </a:xfrm>
          <a:prstGeom prst="rect">
            <a:avLst/>
          </a:prstGeom>
          <a:noFill/>
          <a:ln w="38100">
            <a:solidFill>
              <a:srgbClr val="CB1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TextBox 18">
            <a:extLst>
              <a:ext uri="{FF2B5EF4-FFF2-40B4-BE49-F238E27FC236}">
                <a16:creationId xmlns:a16="http://schemas.microsoft.com/office/drawing/2014/main" id="{AE6F3BF9-5FC6-626B-0826-74D6041FF6F3}"/>
              </a:ext>
            </a:extLst>
          </p:cNvPr>
          <p:cNvSpPr txBox="1"/>
          <p:nvPr/>
        </p:nvSpPr>
        <p:spPr>
          <a:xfrm>
            <a:off x="8177076" y="2850126"/>
            <a:ext cx="2997319" cy="2579039"/>
          </a:xfrm>
          <a:prstGeom prst="rect">
            <a:avLst/>
          </a:prstGeom>
          <a:noFill/>
        </p:spPr>
        <p:txBody>
          <a:bodyPr wrap="square">
            <a:spAutoFit/>
          </a:bodyPr>
          <a:lstStyle/>
          <a:p>
            <a:pPr algn="ctr">
              <a:lnSpc>
                <a:spcPct val="150000"/>
              </a:lnSpc>
              <a:tabLst>
                <a:tab pos="457200" algn="l"/>
                <a:tab pos="914400" algn="l"/>
                <a:tab pos="2866390" algn="ctr"/>
              </a:tabLst>
            </a:pPr>
            <a:r>
              <a:rPr lang="en-GB" sz="2200" b="1" dirty="0">
                <a:solidFill>
                  <a:srgbClr val="CB1D3A"/>
                </a:solidFill>
                <a:ea typeface="Arial" panose="020B0604020202020204" pitchFamily="34" charset="0"/>
              </a:rPr>
              <a:t>Cybersickness:</a:t>
            </a:r>
          </a:p>
          <a:p>
            <a:pPr algn="ctr">
              <a:lnSpc>
                <a:spcPct val="150000"/>
              </a:lnSpc>
              <a:tabLst>
                <a:tab pos="457200" algn="l"/>
                <a:tab pos="914400" algn="l"/>
                <a:tab pos="2866390" algn="ctr"/>
              </a:tabLst>
            </a:pPr>
            <a:r>
              <a:rPr lang="en-GB" sz="2200" dirty="0">
                <a:solidFill>
                  <a:srgbClr val="464646"/>
                </a:solidFill>
                <a:ea typeface="Arial" panose="020B0604020202020204" pitchFamily="34" charset="0"/>
              </a:rPr>
              <a:t>Affects stationary users who experience the sensation of moving in a virtual scene</a:t>
            </a:r>
            <a:endParaRPr lang="en-US" sz="2200" dirty="0">
              <a:solidFill>
                <a:srgbClr val="464646"/>
              </a:solidFill>
              <a:ea typeface="Arial" panose="020B0604020202020204" pitchFamily="34" charset="0"/>
            </a:endParaRPr>
          </a:p>
        </p:txBody>
      </p:sp>
    </p:spTree>
    <p:extLst>
      <p:ext uri="{BB962C8B-B14F-4D97-AF65-F5344CB8AC3E}">
        <p14:creationId xmlns:p14="http://schemas.microsoft.com/office/powerpoint/2010/main" val="1986426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F7C90-8028-B7A2-A77B-41725D2ABB27}"/>
            </a:ext>
          </a:extLst>
        </p:cNvPr>
        <p:cNvGrpSpPr/>
        <p:nvPr/>
      </p:nvGrpSpPr>
      <p:grpSpPr>
        <a:xfrm>
          <a:off x="0" y="0"/>
          <a:ext cx="0" cy="0"/>
          <a:chOff x="0" y="0"/>
          <a:chExt cx="0" cy="0"/>
        </a:xfrm>
      </p:grpSpPr>
      <p:sp>
        <p:nvSpPr>
          <p:cNvPr id="36" name="TextBox 35">
            <a:extLst>
              <a:ext uri="{FF2B5EF4-FFF2-40B4-BE49-F238E27FC236}">
                <a16:creationId xmlns:a16="http://schemas.microsoft.com/office/drawing/2014/main" id="{3DDC663F-DB88-F172-1CB4-26CC566AE239}"/>
              </a:ext>
            </a:extLst>
          </p:cNvPr>
          <p:cNvSpPr txBox="1"/>
          <p:nvPr/>
        </p:nvSpPr>
        <p:spPr>
          <a:xfrm>
            <a:off x="929554" y="2197893"/>
            <a:ext cx="10465278" cy="3139321"/>
          </a:xfrm>
          <a:prstGeom prst="rect">
            <a:avLst/>
          </a:prstGeom>
          <a:noFill/>
        </p:spPr>
        <p:txBody>
          <a:bodyPr wrap="square" rtlCol="0">
            <a:spAutoFit/>
          </a:bodyPr>
          <a:lstStyle/>
          <a:p>
            <a:r>
              <a:rPr lang="en-CA" sz="2200" b="1" dirty="0">
                <a:solidFill>
                  <a:srgbClr val="F8BB01"/>
                </a:solidFill>
              </a:rPr>
              <a:t>Experimental design:</a:t>
            </a:r>
          </a:p>
          <a:p>
            <a:pPr marL="800100" lvl="1" indent="-342900">
              <a:buFont typeface="Arial" panose="020B0604020202020204" pitchFamily="34" charset="0"/>
              <a:buChar char="•"/>
            </a:pPr>
            <a:r>
              <a:rPr lang="en-CA" sz="2200" dirty="0">
                <a:solidFill>
                  <a:srgbClr val="000000"/>
                </a:solidFill>
              </a:rPr>
              <a:t>2 participants excluded: no VR sickness (needed to indicate at least a 5% increase in VR sickness in at least one condition, 2)</a:t>
            </a:r>
          </a:p>
          <a:p>
            <a:pPr lvl="1"/>
            <a:endParaRPr lang="en-CA" sz="2200" b="1" dirty="0">
              <a:solidFill>
                <a:srgbClr val="F8BB01"/>
              </a:solidFill>
            </a:endParaRPr>
          </a:p>
          <a:p>
            <a:r>
              <a:rPr lang="en-CA" sz="2200" b="1" dirty="0">
                <a:solidFill>
                  <a:srgbClr val="F8BB01"/>
                </a:solidFill>
              </a:rPr>
              <a:t>Experimental design:</a:t>
            </a:r>
          </a:p>
          <a:p>
            <a:pPr marL="800100" lvl="1" indent="-342900">
              <a:buFont typeface="Arial" panose="020B0604020202020204" pitchFamily="34" charset="0"/>
              <a:buChar char="•"/>
            </a:pPr>
            <a:r>
              <a:rPr lang="en-CA" sz="2200" dirty="0">
                <a:solidFill>
                  <a:srgbClr val="000000"/>
                </a:solidFill>
              </a:rPr>
              <a:t>One-factorial within-subjects design with four levels of the factor (VR sickness mitigation technique: none, blur, virtual nose, dynamic FOV reduction)</a:t>
            </a:r>
          </a:p>
          <a:p>
            <a:pPr marL="800100" lvl="1" indent="-342900">
              <a:buFont typeface="Arial" panose="020B0604020202020204" pitchFamily="34" charset="0"/>
              <a:buChar char="•"/>
            </a:pPr>
            <a:r>
              <a:rPr lang="en-CA" sz="2200" dirty="0">
                <a:solidFill>
                  <a:srgbClr val="000000"/>
                </a:solidFill>
              </a:rPr>
              <a:t>Latin square design to prevent order effects</a:t>
            </a:r>
          </a:p>
          <a:p>
            <a:endParaRPr lang="en-CA" sz="2200" dirty="0">
              <a:solidFill>
                <a:srgbClr val="595959"/>
              </a:solidFill>
            </a:endParaRPr>
          </a:p>
        </p:txBody>
      </p:sp>
      <p:sp>
        <p:nvSpPr>
          <p:cNvPr id="12" name="Title 3">
            <a:extLst>
              <a:ext uri="{FF2B5EF4-FFF2-40B4-BE49-F238E27FC236}">
                <a16:creationId xmlns:a16="http://schemas.microsoft.com/office/drawing/2014/main" id="{F8E829DE-40C5-9C95-903D-7A136D00A958}"/>
              </a:ext>
            </a:extLst>
          </p:cNvPr>
          <p:cNvSpPr txBox="1">
            <a:spLocks/>
          </p:cNvSpPr>
          <p:nvPr/>
        </p:nvSpPr>
        <p:spPr>
          <a:xfrm>
            <a:off x="929554" y="260648"/>
            <a:ext cx="10465278" cy="575197"/>
          </a:xfrm>
          <a:prstGeom prst="rect">
            <a:avLst/>
          </a:prstGeom>
        </p:spPr>
        <p:txBody>
          <a:bodyPr lIns="0"/>
          <a:lstStyle>
            <a:lvl1pPr algn="l" defTabSz="944563" rtl="0" eaLnBrk="0" fontAlgn="base" hangingPunct="0">
              <a:spcBef>
                <a:spcPct val="0"/>
              </a:spcBef>
              <a:spcAft>
                <a:spcPct val="0"/>
              </a:spcAft>
              <a:defRPr sz="2177" kern="1200">
                <a:solidFill>
                  <a:srgbClr val="464646"/>
                </a:solidFill>
                <a:latin typeface="+mj-lt"/>
                <a:ea typeface="+mj-ea"/>
                <a:cs typeface="+mj-cs"/>
              </a:defRPr>
            </a:lvl1pPr>
            <a:lvl2pPr algn="ctr" defTabSz="944563" rtl="0" eaLnBrk="0" fontAlgn="base" hangingPunct="0">
              <a:spcBef>
                <a:spcPct val="0"/>
              </a:spcBef>
              <a:spcAft>
                <a:spcPct val="0"/>
              </a:spcAft>
              <a:defRPr sz="4500">
                <a:solidFill>
                  <a:schemeClr val="tx1"/>
                </a:solidFill>
                <a:latin typeface="Calibri" panose="020F0502020204030204" pitchFamily="34" charset="0"/>
              </a:defRPr>
            </a:lvl2pPr>
            <a:lvl3pPr algn="ctr" defTabSz="944563" rtl="0" eaLnBrk="0" fontAlgn="base" hangingPunct="0">
              <a:spcBef>
                <a:spcPct val="0"/>
              </a:spcBef>
              <a:spcAft>
                <a:spcPct val="0"/>
              </a:spcAft>
              <a:defRPr sz="4500">
                <a:solidFill>
                  <a:schemeClr val="tx1"/>
                </a:solidFill>
                <a:latin typeface="Calibri" panose="020F0502020204030204" pitchFamily="34" charset="0"/>
              </a:defRPr>
            </a:lvl3pPr>
            <a:lvl4pPr algn="ctr" defTabSz="944563" rtl="0" eaLnBrk="0" fontAlgn="base" hangingPunct="0">
              <a:spcBef>
                <a:spcPct val="0"/>
              </a:spcBef>
              <a:spcAft>
                <a:spcPct val="0"/>
              </a:spcAft>
              <a:defRPr sz="4500">
                <a:solidFill>
                  <a:schemeClr val="tx1"/>
                </a:solidFill>
                <a:latin typeface="Calibri" panose="020F0502020204030204" pitchFamily="34" charset="0"/>
              </a:defRPr>
            </a:lvl4pPr>
            <a:lvl5pPr algn="ctr" defTabSz="944563" rtl="0" eaLnBrk="0" fontAlgn="base" hangingPunct="0">
              <a:spcBef>
                <a:spcPct val="0"/>
              </a:spcBef>
              <a:spcAft>
                <a:spcPct val="0"/>
              </a:spcAft>
              <a:defRPr sz="4500">
                <a:solidFill>
                  <a:schemeClr val="tx1"/>
                </a:solidFill>
                <a:latin typeface="Calibri" panose="020F0502020204030204" pitchFamily="34" charset="0"/>
              </a:defRPr>
            </a:lvl5pPr>
            <a:lvl6pPr marL="457200" algn="ctr" defTabSz="944563" rtl="0" fontAlgn="base">
              <a:spcBef>
                <a:spcPct val="0"/>
              </a:spcBef>
              <a:spcAft>
                <a:spcPct val="0"/>
              </a:spcAft>
              <a:defRPr sz="4500">
                <a:solidFill>
                  <a:schemeClr val="tx1"/>
                </a:solidFill>
                <a:latin typeface="Calibri" panose="020F0502020204030204" pitchFamily="34" charset="0"/>
              </a:defRPr>
            </a:lvl6pPr>
            <a:lvl7pPr marL="914400" algn="ctr" defTabSz="944563" rtl="0" fontAlgn="base">
              <a:spcBef>
                <a:spcPct val="0"/>
              </a:spcBef>
              <a:spcAft>
                <a:spcPct val="0"/>
              </a:spcAft>
              <a:defRPr sz="4500">
                <a:solidFill>
                  <a:schemeClr val="tx1"/>
                </a:solidFill>
                <a:latin typeface="Calibri" panose="020F0502020204030204" pitchFamily="34" charset="0"/>
              </a:defRPr>
            </a:lvl7pPr>
            <a:lvl8pPr marL="1371600" algn="ctr" defTabSz="944563" rtl="0" fontAlgn="base">
              <a:spcBef>
                <a:spcPct val="0"/>
              </a:spcBef>
              <a:spcAft>
                <a:spcPct val="0"/>
              </a:spcAft>
              <a:defRPr sz="4500">
                <a:solidFill>
                  <a:schemeClr val="tx1"/>
                </a:solidFill>
                <a:latin typeface="Calibri" panose="020F0502020204030204" pitchFamily="34" charset="0"/>
              </a:defRPr>
            </a:lvl8pPr>
            <a:lvl9pPr marL="1828800" algn="ctr" defTabSz="944563" rtl="0" fontAlgn="base">
              <a:spcBef>
                <a:spcPct val="0"/>
              </a:spcBef>
              <a:spcAft>
                <a:spcPct val="0"/>
              </a:spcAft>
              <a:defRPr sz="4500">
                <a:solidFill>
                  <a:schemeClr val="tx1"/>
                </a:solidFill>
                <a:latin typeface="Calibri" panose="020F0502020204030204" pitchFamily="34" charset="0"/>
              </a:defRPr>
            </a:lvl9pPr>
          </a:lstStyle>
          <a:p>
            <a:r>
              <a:rPr lang="en-CA" sz="2800" dirty="0">
                <a:cs typeface="Times New Roman" panose="02020603050405020304" pitchFamily="18" charset="0"/>
              </a:rPr>
              <a:t>Method: Experiment 2		           	           Participants and Paradigm	</a:t>
            </a:r>
          </a:p>
        </p:txBody>
      </p:sp>
      <p:sp>
        <p:nvSpPr>
          <p:cNvPr id="7" name="Rectángulo 40">
            <a:extLst>
              <a:ext uri="{FF2B5EF4-FFF2-40B4-BE49-F238E27FC236}">
                <a16:creationId xmlns:a16="http://schemas.microsoft.com/office/drawing/2014/main" id="{574513B7-8A78-DB22-8E92-1CFE11219EF9}"/>
              </a:ext>
            </a:extLst>
          </p:cNvPr>
          <p:cNvSpPr>
            <a:spLocks noChangeAspect="1"/>
          </p:cNvSpPr>
          <p:nvPr/>
        </p:nvSpPr>
        <p:spPr>
          <a:xfrm>
            <a:off x="2234878" y="1217336"/>
            <a:ext cx="409034" cy="659037"/>
          </a:xfrm>
          <a:prstGeom prst="rect">
            <a:avLst/>
          </a:prstGeom>
          <a:solidFill>
            <a:srgbClr val="0FA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ángulo 34">
            <a:extLst>
              <a:ext uri="{FF2B5EF4-FFF2-40B4-BE49-F238E27FC236}">
                <a16:creationId xmlns:a16="http://schemas.microsoft.com/office/drawing/2014/main" id="{596AECE2-AFA8-AEB9-3D46-7B28EC466B1D}"/>
              </a:ext>
            </a:extLst>
          </p:cNvPr>
          <p:cNvSpPr>
            <a:spLocks noChangeAspect="1"/>
          </p:cNvSpPr>
          <p:nvPr/>
        </p:nvSpPr>
        <p:spPr>
          <a:xfrm>
            <a:off x="1463881" y="1212707"/>
            <a:ext cx="356851" cy="659037"/>
          </a:xfrm>
          <a:prstGeom prst="rect">
            <a:avLst/>
          </a:prstGeom>
          <a:solidFill>
            <a:srgbClr val="F1B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reeform: Shape 8">
            <a:extLst>
              <a:ext uri="{FF2B5EF4-FFF2-40B4-BE49-F238E27FC236}">
                <a16:creationId xmlns:a16="http://schemas.microsoft.com/office/drawing/2014/main" id="{042E975E-E10F-31E6-AF1E-83D9824E6129}"/>
              </a:ext>
            </a:extLst>
          </p:cNvPr>
          <p:cNvSpPr>
            <a:spLocks noChangeAspect="1"/>
          </p:cNvSpPr>
          <p:nvPr/>
        </p:nvSpPr>
        <p:spPr>
          <a:xfrm>
            <a:off x="1450998" y="1198369"/>
            <a:ext cx="1659302" cy="685800"/>
          </a:xfrm>
          <a:custGeom>
            <a:avLst/>
            <a:gdLst>
              <a:gd name="connsiteX0" fmla="*/ 5335154 w 9859617"/>
              <a:gd name="connsiteY0" fmla="*/ 1037795 h 4075043"/>
              <a:gd name="connsiteX1" fmla="*/ 5216951 w 9859617"/>
              <a:gd name="connsiteY1" fmla="*/ 1073902 h 4075043"/>
              <a:gd name="connsiteX2" fmla="*/ 5188134 w 9859617"/>
              <a:gd name="connsiteY2" fmla="*/ 1100086 h 4075043"/>
              <a:gd name="connsiteX3" fmla="*/ 5178023 w 9859617"/>
              <a:gd name="connsiteY3" fmla="*/ 1107359 h 4075043"/>
              <a:gd name="connsiteX4" fmla="*/ 5175329 w 9859617"/>
              <a:gd name="connsiteY4" fmla="*/ 1111721 h 4075043"/>
              <a:gd name="connsiteX5" fmla="*/ 5172018 w 9859617"/>
              <a:gd name="connsiteY5" fmla="*/ 1114730 h 4075043"/>
              <a:gd name="connsiteX6" fmla="*/ 5140355 w 9859617"/>
              <a:gd name="connsiteY6" fmla="*/ 1166917 h 4075043"/>
              <a:gd name="connsiteX7" fmla="*/ 5139024 w 9859617"/>
              <a:gd name="connsiteY7" fmla="*/ 1173512 h 4075043"/>
              <a:gd name="connsiteX8" fmla="*/ 4781027 w 9859617"/>
              <a:gd name="connsiteY8" fmla="*/ 2142250 h 4075043"/>
              <a:gd name="connsiteX9" fmla="*/ 4825058 w 9859617"/>
              <a:gd name="connsiteY9" fmla="*/ 2329151 h 4075043"/>
              <a:gd name="connsiteX10" fmla="*/ 4883747 w 9859617"/>
              <a:gd name="connsiteY10" fmla="*/ 2365391 h 4075043"/>
              <a:gd name="connsiteX11" fmla="*/ 4951898 w 9859617"/>
              <a:gd name="connsiteY11" fmla="*/ 2376023 h 4075043"/>
              <a:gd name="connsiteX12" fmla="*/ 5106887 w 9859617"/>
              <a:gd name="connsiteY12" fmla="*/ 2262671 h 4075043"/>
              <a:gd name="connsiteX13" fmla="*/ 5398605 w 9859617"/>
              <a:gd name="connsiteY13" fmla="*/ 1473284 h 4075043"/>
              <a:gd name="connsiteX14" fmla="*/ 5123741 w 9859617"/>
              <a:gd name="connsiteY14" fmla="*/ 2706405 h 4075043"/>
              <a:gd name="connsiteX15" fmla="*/ 5352959 w 9859617"/>
              <a:gd name="connsiteY15" fmla="*/ 2706405 h 4075043"/>
              <a:gd name="connsiteX16" fmla="*/ 5352959 w 9859617"/>
              <a:gd name="connsiteY16" fmla="*/ 3660780 h 4075043"/>
              <a:gd name="connsiteX17" fmla="*/ 5459046 w 9859617"/>
              <a:gd name="connsiteY17" fmla="*/ 3820830 h 4075043"/>
              <a:gd name="connsiteX18" fmla="*/ 5526657 w 9859617"/>
              <a:gd name="connsiteY18" fmla="*/ 3834480 h 4075043"/>
              <a:gd name="connsiteX19" fmla="*/ 5594270 w 9859617"/>
              <a:gd name="connsiteY19" fmla="*/ 3820830 h 4075043"/>
              <a:gd name="connsiteX20" fmla="*/ 5700357 w 9859617"/>
              <a:gd name="connsiteY20" fmla="*/ 3660780 h 4075043"/>
              <a:gd name="connsiteX21" fmla="*/ 5700359 w 9859617"/>
              <a:gd name="connsiteY21" fmla="*/ 2706405 h 4075043"/>
              <a:gd name="connsiteX22" fmla="*/ 5814950 w 9859617"/>
              <a:gd name="connsiteY22" fmla="*/ 2706405 h 4075043"/>
              <a:gd name="connsiteX23" fmla="*/ 5814950 w 9859617"/>
              <a:gd name="connsiteY23" fmla="*/ 3660780 h 4075043"/>
              <a:gd name="connsiteX24" fmla="*/ 5921037 w 9859617"/>
              <a:gd name="connsiteY24" fmla="*/ 3820830 h 4075043"/>
              <a:gd name="connsiteX25" fmla="*/ 5988650 w 9859617"/>
              <a:gd name="connsiteY25" fmla="*/ 3834480 h 4075043"/>
              <a:gd name="connsiteX26" fmla="*/ 6056261 w 9859617"/>
              <a:gd name="connsiteY26" fmla="*/ 3820830 h 4075043"/>
              <a:gd name="connsiteX27" fmla="*/ 6162348 w 9859617"/>
              <a:gd name="connsiteY27" fmla="*/ 3660780 h 4075043"/>
              <a:gd name="connsiteX28" fmla="*/ 6162350 w 9859617"/>
              <a:gd name="connsiteY28" fmla="*/ 2706405 h 4075043"/>
              <a:gd name="connsiteX29" fmla="*/ 6388818 w 9859617"/>
              <a:gd name="connsiteY29" fmla="*/ 2706405 h 4075043"/>
              <a:gd name="connsiteX30" fmla="*/ 6125027 w 9859617"/>
              <a:gd name="connsiteY30" fmla="*/ 1522960 h 4075043"/>
              <a:gd name="connsiteX31" fmla="*/ 6398267 w 9859617"/>
              <a:gd name="connsiteY31" fmla="*/ 2262349 h 4075043"/>
              <a:gd name="connsiteX32" fmla="*/ 6621408 w 9859617"/>
              <a:gd name="connsiteY32" fmla="*/ 2365069 h 4075043"/>
              <a:gd name="connsiteX33" fmla="*/ 6621408 w 9859617"/>
              <a:gd name="connsiteY33" fmla="*/ 2365067 h 4075043"/>
              <a:gd name="connsiteX34" fmla="*/ 6724128 w 9859617"/>
              <a:gd name="connsiteY34" fmla="*/ 2141926 h 4075043"/>
              <a:gd name="connsiteX35" fmla="*/ 6382313 w 9859617"/>
              <a:gd name="connsiteY35" fmla="*/ 1216976 h 4075043"/>
              <a:gd name="connsiteX36" fmla="*/ 6372206 w 9859617"/>
              <a:gd name="connsiteY36" fmla="*/ 1166917 h 4075043"/>
              <a:gd name="connsiteX37" fmla="*/ 6177407 w 9859617"/>
              <a:gd name="connsiteY37" fmla="*/ 1037795 h 4075043"/>
              <a:gd name="connsiteX38" fmla="*/ 778616 w 9859617"/>
              <a:gd name="connsiteY38" fmla="*/ 1037795 h 4075043"/>
              <a:gd name="connsiteX39" fmla="*/ 660413 w 9859617"/>
              <a:gd name="connsiteY39" fmla="*/ 1073902 h 4075043"/>
              <a:gd name="connsiteX40" fmla="*/ 631596 w 9859617"/>
              <a:gd name="connsiteY40" fmla="*/ 1100086 h 4075043"/>
              <a:gd name="connsiteX41" fmla="*/ 621485 w 9859617"/>
              <a:gd name="connsiteY41" fmla="*/ 1107359 h 4075043"/>
              <a:gd name="connsiteX42" fmla="*/ 618791 w 9859617"/>
              <a:gd name="connsiteY42" fmla="*/ 1111721 h 4075043"/>
              <a:gd name="connsiteX43" fmla="*/ 615480 w 9859617"/>
              <a:gd name="connsiteY43" fmla="*/ 1114730 h 4075043"/>
              <a:gd name="connsiteX44" fmla="*/ 583817 w 9859617"/>
              <a:gd name="connsiteY44" fmla="*/ 1166917 h 4075043"/>
              <a:gd name="connsiteX45" fmla="*/ 582485 w 9859617"/>
              <a:gd name="connsiteY45" fmla="*/ 1173512 h 4075043"/>
              <a:gd name="connsiteX46" fmla="*/ 224490 w 9859617"/>
              <a:gd name="connsiteY46" fmla="*/ 2142250 h 4075043"/>
              <a:gd name="connsiteX47" fmla="*/ 268521 w 9859617"/>
              <a:gd name="connsiteY47" fmla="*/ 2329151 h 4075043"/>
              <a:gd name="connsiteX48" fmla="*/ 327209 w 9859617"/>
              <a:gd name="connsiteY48" fmla="*/ 2365391 h 4075043"/>
              <a:gd name="connsiteX49" fmla="*/ 395360 w 9859617"/>
              <a:gd name="connsiteY49" fmla="*/ 2376023 h 4075043"/>
              <a:gd name="connsiteX50" fmla="*/ 550351 w 9859617"/>
              <a:gd name="connsiteY50" fmla="*/ 2262671 h 4075043"/>
              <a:gd name="connsiteX51" fmla="*/ 842069 w 9859617"/>
              <a:gd name="connsiteY51" fmla="*/ 1473281 h 4075043"/>
              <a:gd name="connsiteX52" fmla="*/ 567203 w 9859617"/>
              <a:gd name="connsiteY52" fmla="*/ 2706405 h 4075043"/>
              <a:gd name="connsiteX53" fmla="*/ 796421 w 9859617"/>
              <a:gd name="connsiteY53" fmla="*/ 2706405 h 4075043"/>
              <a:gd name="connsiteX54" fmla="*/ 796421 w 9859617"/>
              <a:gd name="connsiteY54" fmla="*/ 3660780 h 4075043"/>
              <a:gd name="connsiteX55" fmla="*/ 902508 w 9859617"/>
              <a:gd name="connsiteY55" fmla="*/ 3820830 h 4075043"/>
              <a:gd name="connsiteX56" fmla="*/ 970119 w 9859617"/>
              <a:gd name="connsiteY56" fmla="*/ 3834480 h 4075043"/>
              <a:gd name="connsiteX57" fmla="*/ 1037732 w 9859617"/>
              <a:gd name="connsiteY57" fmla="*/ 3820830 h 4075043"/>
              <a:gd name="connsiteX58" fmla="*/ 1143820 w 9859617"/>
              <a:gd name="connsiteY58" fmla="*/ 3660780 h 4075043"/>
              <a:gd name="connsiteX59" fmla="*/ 1143821 w 9859617"/>
              <a:gd name="connsiteY59" fmla="*/ 2706405 h 4075043"/>
              <a:gd name="connsiteX60" fmla="*/ 1258412 w 9859617"/>
              <a:gd name="connsiteY60" fmla="*/ 2706405 h 4075043"/>
              <a:gd name="connsiteX61" fmla="*/ 1258412 w 9859617"/>
              <a:gd name="connsiteY61" fmla="*/ 3660780 h 4075043"/>
              <a:gd name="connsiteX62" fmla="*/ 1364500 w 9859617"/>
              <a:gd name="connsiteY62" fmla="*/ 3820830 h 4075043"/>
              <a:gd name="connsiteX63" fmla="*/ 1432112 w 9859617"/>
              <a:gd name="connsiteY63" fmla="*/ 3834480 h 4075043"/>
              <a:gd name="connsiteX64" fmla="*/ 1499723 w 9859617"/>
              <a:gd name="connsiteY64" fmla="*/ 3820830 h 4075043"/>
              <a:gd name="connsiteX65" fmla="*/ 1605811 w 9859617"/>
              <a:gd name="connsiteY65" fmla="*/ 3660780 h 4075043"/>
              <a:gd name="connsiteX66" fmla="*/ 1605812 w 9859617"/>
              <a:gd name="connsiteY66" fmla="*/ 2706405 h 4075043"/>
              <a:gd name="connsiteX67" fmla="*/ 1832281 w 9859617"/>
              <a:gd name="connsiteY67" fmla="*/ 2706405 h 4075043"/>
              <a:gd name="connsiteX68" fmla="*/ 1568489 w 9859617"/>
              <a:gd name="connsiteY68" fmla="*/ 1522960 h 4075043"/>
              <a:gd name="connsiteX69" fmla="*/ 1841729 w 9859617"/>
              <a:gd name="connsiteY69" fmla="*/ 2262349 h 4075043"/>
              <a:gd name="connsiteX70" fmla="*/ 2064871 w 9859617"/>
              <a:gd name="connsiteY70" fmla="*/ 2365069 h 4075043"/>
              <a:gd name="connsiteX71" fmla="*/ 2064871 w 9859617"/>
              <a:gd name="connsiteY71" fmla="*/ 2365067 h 4075043"/>
              <a:gd name="connsiteX72" fmla="*/ 2167590 w 9859617"/>
              <a:gd name="connsiteY72" fmla="*/ 2141926 h 4075043"/>
              <a:gd name="connsiteX73" fmla="*/ 1825775 w 9859617"/>
              <a:gd name="connsiteY73" fmla="*/ 1216976 h 4075043"/>
              <a:gd name="connsiteX74" fmla="*/ 1815668 w 9859617"/>
              <a:gd name="connsiteY74" fmla="*/ 1166917 h 4075043"/>
              <a:gd name="connsiteX75" fmla="*/ 1620869 w 9859617"/>
              <a:gd name="connsiteY75" fmla="*/ 1037795 h 4075043"/>
              <a:gd name="connsiteX76" fmla="*/ 1217044 w 9859617"/>
              <a:gd name="connsiteY76" fmla="*/ 200806 h 4075043"/>
              <a:gd name="connsiteX77" fmla="*/ 827246 w 9859617"/>
              <a:gd name="connsiteY77" fmla="*/ 591263 h 4075043"/>
              <a:gd name="connsiteX78" fmla="*/ 1217044 w 9859617"/>
              <a:gd name="connsiteY78" fmla="*/ 981721 h 4075043"/>
              <a:gd name="connsiteX79" fmla="*/ 1606841 w 9859617"/>
              <a:gd name="connsiteY79" fmla="*/ 591263 h 4075043"/>
              <a:gd name="connsiteX80" fmla="*/ 1217044 w 9859617"/>
              <a:gd name="connsiteY80" fmla="*/ 200806 h 4075043"/>
              <a:gd name="connsiteX81" fmla="*/ 5773581 w 9859617"/>
              <a:gd name="connsiteY81" fmla="*/ 200806 h 4075043"/>
              <a:gd name="connsiteX82" fmla="*/ 5383784 w 9859617"/>
              <a:gd name="connsiteY82" fmla="*/ 591263 h 4075043"/>
              <a:gd name="connsiteX83" fmla="*/ 5773581 w 9859617"/>
              <a:gd name="connsiteY83" fmla="*/ 981721 h 4075043"/>
              <a:gd name="connsiteX84" fmla="*/ 6163379 w 9859617"/>
              <a:gd name="connsiteY84" fmla="*/ 591263 h 4075043"/>
              <a:gd name="connsiteX85" fmla="*/ 5773581 w 9859617"/>
              <a:gd name="connsiteY85" fmla="*/ 200806 h 4075043"/>
              <a:gd name="connsiteX86" fmla="*/ 0 w 9859617"/>
              <a:gd name="connsiteY86" fmla="*/ 0 h 4075043"/>
              <a:gd name="connsiteX87" fmla="*/ 9859617 w 9859617"/>
              <a:gd name="connsiteY87" fmla="*/ 0 h 4075043"/>
              <a:gd name="connsiteX88" fmla="*/ 9859617 w 9859617"/>
              <a:gd name="connsiteY88" fmla="*/ 4075043 h 4075043"/>
              <a:gd name="connsiteX89" fmla="*/ 0 w 9859617"/>
              <a:gd name="connsiteY89" fmla="*/ 4075043 h 407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859617" h="4075043">
                <a:moveTo>
                  <a:pt x="5335154" y="1037795"/>
                </a:moveTo>
                <a:cubicBezTo>
                  <a:pt x="5291369" y="1037795"/>
                  <a:pt x="5250693" y="1051106"/>
                  <a:pt x="5216951" y="1073902"/>
                </a:cubicBezTo>
                <a:lnTo>
                  <a:pt x="5188134" y="1100086"/>
                </a:lnTo>
                <a:lnTo>
                  <a:pt x="5178023" y="1107359"/>
                </a:lnTo>
                <a:lnTo>
                  <a:pt x="5175329" y="1111721"/>
                </a:lnTo>
                <a:lnTo>
                  <a:pt x="5172018" y="1114730"/>
                </a:lnTo>
                <a:cubicBezTo>
                  <a:pt x="5159093" y="1130392"/>
                  <a:pt x="5148378" y="1147946"/>
                  <a:pt x="5140355" y="1166917"/>
                </a:cubicBezTo>
                <a:lnTo>
                  <a:pt x="5139024" y="1173512"/>
                </a:lnTo>
                <a:lnTo>
                  <a:pt x="4781027" y="2142250"/>
                </a:lnTo>
                <a:cubicBezTo>
                  <a:pt x="4756088" y="2209738"/>
                  <a:pt x="4775721" y="2282806"/>
                  <a:pt x="4825058" y="2329151"/>
                </a:cubicBezTo>
                <a:lnTo>
                  <a:pt x="4883747" y="2365391"/>
                </a:lnTo>
                <a:lnTo>
                  <a:pt x="4951898" y="2376023"/>
                </a:lnTo>
                <a:cubicBezTo>
                  <a:pt x="5019516" y="2372900"/>
                  <a:pt x="5081948" y="2330159"/>
                  <a:pt x="5106887" y="2262671"/>
                </a:cubicBezTo>
                <a:lnTo>
                  <a:pt x="5398605" y="1473284"/>
                </a:lnTo>
                <a:lnTo>
                  <a:pt x="5123741" y="2706405"/>
                </a:lnTo>
                <a:lnTo>
                  <a:pt x="5352959" y="2706405"/>
                </a:lnTo>
                <a:lnTo>
                  <a:pt x="5352959" y="3660780"/>
                </a:lnTo>
                <a:cubicBezTo>
                  <a:pt x="5352959" y="3732729"/>
                  <a:pt x="5396703" y="3794460"/>
                  <a:pt x="5459046" y="3820830"/>
                </a:cubicBezTo>
                <a:lnTo>
                  <a:pt x="5526657" y="3834480"/>
                </a:lnTo>
                <a:lnTo>
                  <a:pt x="5594270" y="3820830"/>
                </a:lnTo>
                <a:cubicBezTo>
                  <a:pt x="5656613" y="3794460"/>
                  <a:pt x="5700357" y="3732729"/>
                  <a:pt x="5700357" y="3660780"/>
                </a:cubicBezTo>
                <a:lnTo>
                  <a:pt x="5700359" y="2706405"/>
                </a:lnTo>
                <a:lnTo>
                  <a:pt x="5814950" y="2706405"/>
                </a:lnTo>
                <a:lnTo>
                  <a:pt x="5814950" y="3660780"/>
                </a:lnTo>
                <a:cubicBezTo>
                  <a:pt x="5814950" y="3732729"/>
                  <a:pt x="5858694" y="3794460"/>
                  <a:pt x="5921037" y="3820830"/>
                </a:cubicBezTo>
                <a:lnTo>
                  <a:pt x="5988650" y="3834480"/>
                </a:lnTo>
                <a:lnTo>
                  <a:pt x="6056261" y="3820830"/>
                </a:lnTo>
                <a:cubicBezTo>
                  <a:pt x="6118604" y="3794460"/>
                  <a:pt x="6162348" y="3732729"/>
                  <a:pt x="6162348" y="3660780"/>
                </a:cubicBezTo>
                <a:lnTo>
                  <a:pt x="6162350" y="2706405"/>
                </a:lnTo>
                <a:lnTo>
                  <a:pt x="6388818" y="2706405"/>
                </a:lnTo>
                <a:lnTo>
                  <a:pt x="6125027" y="1522960"/>
                </a:lnTo>
                <a:lnTo>
                  <a:pt x="6398267" y="2262349"/>
                </a:lnTo>
                <a:cubicBezTo>
                  <a:pt x="6431520" y="2352332"/>
                  <a:pt x="6531423" y="2398322"/>
                  <a:pt x="6621408" y="2365069"/>
                </a:cubicBezTo>
                <a:lnTo>
                  <a:pt x="6621408" y="2365067"/>
                </a:lnTo>
                <a:cubicBezTo>
                  <a:pt x="6711392" y="2331814"/>
                  <a:pt x="6757382" y="2231911"/>
                  <a:pt x="6724128" y="2141926"/>
                </a:cubicBezTo>
                <a:lnTo>
                  <a:pt x="6382313" y="1216976"/>
                </a:lnTo>
                <a:lnTo>
                  <a:pt x="6372206" y="1166917"/>
                </a:lnTo>
                <a:cubicBezTo>
                  <a:pt x="6340112" y="1091038"/>
                  <a:pt x="6264977" y="1037795"/>
                  <a:pt x="6177407" y="1037795"/>
                </a:cubicBezTo>
                <a:close/>
                <a:moveTo>
                  <a:pt x="778616" y="1037795"/>
                </a:moveTo>
                <a:cubicBezTo>
                  <a:pt x="734831" y="1037795"/>
                  <a:pt x="694155" y="1051106"/>
                  <a:pt x="660413" y="1073902"/>
                </a:cubicBezTo>
                <a:lnTo>
                  <a:pt x="631596" y="1100086"/>
                </a:lnTo>
                <a:lnTo>
                  <a:pt x="621485" y="1107359"/>
                </a:lnTo>
                <a:lnTo>
                  <a:pt x="618791" y="1111721"/>
                </a:lnTo>
                <a:lnTo>
                  <a:pt x="615480" y="1114730"/>
                </a:lnTo>
                <a:cubicBezTo>
                  <a:pt x="602555" y="1130392"/>
                  <a:pt x="591841" y="1147946"/>
                  <a:pt x="583817" y="1166917"/>
                </a:cubicBezTo>
                <a:lnTo>
                  <a:pt x="582485" y="1173512"/>
                </a:lnTo>
                <a:lnTo>
                  <a:pt x="224490" y="2142250"/>
                </a:lnTo>
                <a:cubicBezTo>
                  <a:pt x="199550" y="2209738"/>
                  <a:pt x="219183" y="2282806"/>
                  <a:pt x="268521" y="2329151"/>
                </a:cubicBezTo>
                <a:lnTo>
                  <a:pt x="327209" y="2365391"/>
                </a:lnTo>
                <a:lnTo>
                  <a:pt x="395360" y="2376023"/>
                </a:lnTo>
                <a:cubicBezTo>
                  <a:pt x="462978" y="2372900"/>
                  <a:pt x="525410" y="2330159"/>
                  <a:pt x="550351" y="2262671"/>
                </a:cubicBezTo>
                <a:lnTo>
                  <a:pt x="842069" y="1473281"/>
                </a:lnTo>
                <a:lnTo>
                  <a:pt x="567203" y="2706405"/>
                </a:lnTo>
                <a:lnTo>
                  <a:pt x="796421" y="2706405"/>
                </a:lnTo>
                <a:lnTo>
                  <a:pt x="796421" y="3660780"/>
                </a:lnTo>
                <a:cubicBezTo>
                  <a:pt x="796421" y="3732729"/>
                  <a:pt x="840165" y="3794460"/>
                  <a:pt x="902508" y="3820830"/>
                </a:cubicBezTo>
                <a:lnTo>
                  <a:pt x="970119" y="3834480"/>
                </a:lnTo>
                <a:lnTo>
                  <a:pt x="1037732" y="3820830"/>
                </a:lnTo>
                <a:cubicBezTo>
                  <a:pt x="1100075" y="3794460"/>
                  <a:pt x="1143820" y="3732729"/>
                  <a:pt x="1143820" y="3660780"/>
                </a:cubicBezTo>
                <a:lnTo>
                  <a:pt x="1143821" y="2706405"/>
                </a:lnTo>
                <a:lnTo>
                  <a:pt x="1258412" y="2706405"/>
                </a:lnTo>
                <a:lnTo>
                  <a:pt x="1258412" y="3660780"/>
                </a:lnTo>
                <a:cubicBezTo>
                  <a:pt x="1258412" y="3732729"/>
                  <a:pt x="1302157" y="3794460"/>
                  <a:pt x="1364500" y="3820830"/>
                </a:cubicBezTo>
                <a:lnTo>
                  <a:pt x="1432112" y="3834480"/>
                </a:lnTo>
                <a:lnTo>
                  <a:pt x="1499723" y="3820830"/>
                </a:lnTo>
                <a:cubicBezTo>
                  <a:pt x="1562066" y="3794460"/>
                  <a:pt x="1605811" y="3732729"/>
                  <a:pt x="1605811" y="3660780"/>
                </a:cubicBezTo>
                <a:lnTo>
                  <a:pt x="1605812" y="2706405"/>
                </a:lnTo>
                <a:lnTo>
                  <a:pt x="1832281" y="2706405"/>
                </a:lnTo>
                <a:lnTo>
                  <a:pt x="1568489" y="1522960"/>
                </a:lnTo>
                <a:lnTo>
                  <a:pt x="1841729" y="2262349"/>
                </a:lnTo>
                <a:cubicBezTo>
                  <a:pt x="1874982" y="2352332"/>
                  <a:pt x="1974886" y="2398322"/>
                  <a:pt x="2064871" y="2365069"/>
                </a:cubicBezTo>
                <a:lnTo>
                  <a:pt x="2064871" y="2365067"/>
                </a:lnTo>
                <a:cubicBezTo>
                  <a:pt x="2154854" y="2331814"/>
                  <a:pt x="2200844" y="2231911"/>
                  <a:pt x="2167590" y="2141926"/>
                </a:cubicBezTo>
                <a:lnTo>
                  <a:pt x="1825775" y="1216976"/>
                </a:lnTo>
                <a:lnTo>
                  <a:pt x="1815668" y="1166917"/>
                </a:lnTo>
                <a:cubicBezTo>
                  <a:pt x="1783574" y="1091038"/>
                  <a:pt x="1708439" y="1037795"/>
                  <a:pt x="1620869" y="1037795"/>
                </a:cubicBezTo>
                <a:close/>
                <a:moveTo>
                  <a:pt x="1217044" y="200806"/>
                </a:moveTo>
                <a:cubicBezTo>
                  <a:pt x="1001765" y="200806"/>
                  <a:pt x="827246" y="375620"/>
                  <a:pt x="827246" y="591263"/>
                </a:cubicBezTo>
                <a:cubicBezTo>
                  <a:pt x="827246" y="806906"/>
                  <a:pt x="1001765" y="981721"/>
                  <a:pt x="1217044" y="981721"/>
                </a:cubicBezTo>
                <a:cubicBezTo>
                  <a:pt x="1432322" y="981721"/>
                  <a:pt x="1606841" y="806906"/>
                  <a:pt x="1606841" y="591263"/>
                </a:cubicBezTo>
                <a:cubicBezTo>
                  <a:pt x="1606841" y="375620"/>
                  <a:pt x="1432322" y="200806"/>
                  <a:pt x="1217044" y="200806"/>
                </a:cubicBezTo>
                <a:close/>
                <a:moveTo>
                  <a:pt x="5773581" y="200806"/>
                </a:moveTo>
                <a:cubicBezTo>
                  <a:pt x="5558303" y="200806"/>
                  <a:pt x="5383784" y="375620"/>
                  <a:pt x="5383784" y="591263"/>
                </a:cubicBezTo>
                <a:cubicBezTo>
                  <a:pt x="5383784" y="806906"/>
                  <a:pt x="5558303" y="981721"/>
                  <a:pt x="5773581" y="981721"/>
                </a:cubicBezTo>
                <a:cubicBezTo>
                  <a:pt x="5988860" y="981721"/>
                  <a:pt x="6163379" y="806906"/>
                  <a:pt x="6163379" y="591263"/>
                </a:cubicBezTo>
                <a:cubicBezTo>
                  <a:pt x="6163379" y="375620"/>
                  <a:pt x="5988860" y="200806"/>
                  <a:pt x="5773581" y="200806"/>
                </a:cubicBezTo>
                <a:close/>
                <a:moveTo>
                  <a:pt x="0" y="0"/>
                </a:moveTo>
                <a:lnTo>
                  <a:pt x="9859617" y="0"/>
                </a:lnTo>
                <a:lnTo>
                  <a:pt x="9859617" y="4075043"/>
                </a:lnTo>
                <a:lnTo>
                  <a:pt x="0" y="40750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0" name="TextBox 9">
            <a:extLst>
              <a:ext uri="{FF2B5EF4-FFF2-40B4-BE49-F238E27FC236}">
                <a16:creationId xmlns:a16="http://schemas.microsoft.com/office/drawing/2014/main" id="{F89F1656-5762-498C-4678-DD043DA6797D}"/>
              </a:ext>
            </a:extLst>
          </p:cNvPr>
          <p:cNvSpPr txBox="1"/>
          <p:nvPr/>
        </p:nvSpPr>
        <p:spPr>
          <a:xfrm>
            <a:off x="2738653" y="1125770"/>
            <a:ext cx="2721001" cy="830997"/>
          </a:xfrm>
          <a:prstGeom prst="rect">
            <a:avLst/>
          </a:prstGeom>
          <a:noFill/>
        </p:spPr>
        <p:txBody>
          <a:bodyPr wrap="none" rtlCol="0">
            <a:spAutoFit/>
          </a:bodyPr>
          <a:lstStyle/>
          <a:p>
            <a:r>
              <a:rPr lang="es-ES" sz="1600" dirty="0">
                <a:solidFill>
                  <a:srgbClr val="000000"/>
                </a:solidFill>
              </a:rPr>
              <a:t>32 </a:t>
            </a:r>
            <a:r>
              <a:rPr lang="es-ES" sz="1600" dirty="0" err="1">
                <a:solidFill>
                  <a:srgbClr val="000000"/>
                </a:solidFill>
              </a:rPr>
              <a:t>participants</a:t>
            </a:r>
            <a:endParaRPr lang="es-ES" sz="1600" dirty="0">
              <a:solidFill>
                <a:srgbClr val="000000"/>
              </a:solidFill>
            </a:endParaRPr>
          </a:p>
          <a:p>
            <a:r>
              <a:rPr lang="es-ES" sz="1600" dirty="0">
                <a:solidFill>
                  <a:srgbClr val="000000"/>
                </a:solidFill>
              </a:rPr>
              <a:t>18 males, 14 </a:t>
            </a:r>
            <a:r>
              <a:rPr lang="es-ES" sz="1600" dirty="0" err="1">
                <a:solidFill>
                  <a:srgbClr val="000000"/>
                </a:solidFill>
              </a:rPr>
              <a:t>females</a:t>
            </a:r>
            <a:endParaRPr lang="es-ES" sz="1600" dirty="0">
              <a:solidFill>
                <a:srgbClr val="000000"/>
              </a:solidFill>
            </a:endParaRPr>
          </a:p>
          <a:p>
            <a:r>
              <a:rPr lang="es-ES" sz="1600" dirty="0">
                <a:solidFill>
                  <a:srgbClr val="000000"/>
                </a:solidFill>
              </a:rPr>
              <a:t>21.78 +- 2.89 [18-32] </a:t>
            </a:r>
            <a:r>
              <a:rPr lang="es-ES" sz="1600" dirty="0" err="1">
                <a:solidFill>
                  <a:srgbClr val="000000"/>
                </a:solidFill>
              </a:rPr>
              <a:t>years</a:t>
            </a:r>
            <a:r>
              <a:rPr lang="es-ES" sz="1600" dirty="0">
                <a:solidFill>
                  <a:srgbClr val="000000"/>
                </a:solidFill>
              </a:rPr>
              <a:t> </a:t>
            </a:r>
            <a:r>
              <a:rPr lang="es-ES" sz="1600" dirty="0" err="1">
                <a:solidFill>
                  <a:srgbClr val="000000"/>
                </a:solidFill>
              </a:rPr>
              <a:t>old</a:t>
            </a:r>
            <a:endParaRPr lang="es-ES" sz="1600" dirty="0">
              <a:solidFill>
                <a:srgbClr val="000000"/>
              </a:solidFill>
            </a:endParaRPr>
          </a:p>
        </p:txBody>
      </p:sp>
      <p:sp>
        <p:nvSpPr>
          <p:cNvPr id="3" name="Title 3">
            <a:extLst>
              <a:ext uri="{FF2B5EF4-FFF2-40B4-BE49-F238E27FC236}">
                <a16:creationId xmlns:a16="http://schemas.microsoft.com/office/drawing/2014/main" id="{88C19F9B-C3EE-71DE-C3E5-64F76D232257}"/>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Introduction  | Objectives</a:t>
            </a:r>
            <a:r>
              <a:rPr kumimoji="0" lang="en-CA" sz="1600" i="0" u="none" strike="noStrike" kern="1200" cap="none" spc="0" normalizeH="0" dirty="0">
                <a:ln>
                  <a:noFill/>
                </a:ln>
                <a:solidFill>
                  <a:srgbClr val="000000"/>
                </a:solidFill>
                <a:effectLst/>
                <a:uLnTx/>
                <a:uFillTx/>
                <a:latin typeface="Calibri" pitchFamily="34" charset="0"/>
                <a:ea typeface="+mj-ea"/>
                <a:cs typeface="+mj-cs"/>
              </a:rPr>
              <a:t>  | Experiment 1 |  </a:t>
            </a:r>
            <a:r>
              <a:rPr kumimoji="0" lang="en-CA" sz="1600" b="1" i="0" u="none" strike="noStrike" kern="1200" cap="none" spc="0" normalizeH="0" dirty="0">
                <a:ln>
                  <a:noFill/>
                </a:ln>
                <a:solidFill>
                  <a:srgbClr val="CB1D3A"/>
                </a:solidFill>
                <a:effectLst/>
                <a:uLnTx/>
                <a:uFillTx/>
                <a:latin typeface="Calibri" pitchFamily="34" charset="0"/>
                <a:ea typeface="+mj-ea"/>
                <a:cs typeface="+mj-cs"/>
              </a:rPr>
              <a:t>Experiment 2 </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spTree>
    <p:extLst>
      <p:ext uri="{BB962C8B-B14F-4D97-AF65-F5344CB8AC3E}">
        <p14:creationId xmlns:p14="http://schemas.microsoft.com/office/powerpoint/2010/main" val="3794345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AD574-5ACE-24C3-12D5-D83579619496}"/>
            </a:ext>
          </a:extLst>
        </p:cNvPr>
        <p:cNvGrpSpPr/>
        <p:nvPr/>
      </p:nvGrpSpPr>
      <p:grpSpPr>
        <a:xfrm>
          <a:off x="0" y="0"/>
          <a:ext cx="0" cy="0"/>
          <a:chOff x="0" y="0"/>
          <a:chExt cx="0" cy="0"/>
        </a:xfrm>
      </p:grpSpPr>
      <p:sp>
        <p:nvSpPr>
          <p:cNvPr id="12" name="Title 3">
            <a:extLst>
              <a:ext uri="{FF2B5EF4-FFF2-40B4-BE49-F238E27FC236}">
                <a16:creationId xmlns:a16="http://schemas.microsoft.com/office/drawing/2014/main" id="{80B3545B-67A5-89A1-D4CB-FB96218E91EA}"/>
              </a:ext>
            </a:extLst>
          </p:cNvPr>
          <p:cNvSpPr txBox="1">
            <a:spLocks/>
          </p:cNvSpPr>
          <p:nvPr/>
        </p:nvSpPr>
        <p:spPr>
          <a:xfrm>
            <a:off x="929554" y="260648"/>
            <a:ext cx="10465278" cy="575197"/>
          </a:xfrm>
          <a:prstGeom prst="rect">
            <a:avLst/>
          </a:prstGeom>
        </p:spPr>
        <p:txBody>
          <a:bodyPr lIns="0"/>
          <a:lstStyle>
            <a:lvl1pPr algn="l" defTabSz="944563" rtl="0" eaLnBrk="0" fontAlgn="base" hangingPunct="0">
              <a:spcBef>
                <a:spcPct val="0"/>
              </a:spcBef>
              <a:spcAft>
                <a:spcPct val="0"/>
              </a:spcAft>
              <a:defRPr sz="2177" kern="1200">
                <a:solidFill>
                  <a:srgbClr val="464646"/>
                </a:solidFill>
                <a:latin typeface="+mj-lt"/>
                <a:ea typeface="+mj-ea"/>
                <a:cs typeface="+mj-cs"/>
              </a:defRPr>
            </a:lvl1pPr>
            <a:lvl2pPr algn="ctr" defTabSz="944563" rtl="0" eaLnBrk="0" fontAlgn="base" hangingPunct="0">
              <a:spcBef>
                <a:spcPct val="0"/>
              </a:spcBef>
              <a:spcAft>
                <a:spcPct val="0"/>
              </a:spcAft>
              <a:defRPr sz="4500">
                <a:solidFill>
                  <a:schemeClr val="tx1"/>
                </a:solidFill>
                <a:latin typeface="Calibri" panose="020F0502020204030204" pitchFamily="34" charset="0"/>
              </a:defRPr>
            </a:lvl2pPr>
            <a:lvl3pPr algn="ctr" defTabSz="944563" rtl="0" eaLnBrk="0" fontAlgn="base" hangingPunct="0">
              <a:spcBef>
                <a:spcPct val="0"/>
              </a:spcBef>
              <a:spcAft>
                <a:spcPct val="0"/>
              </a:spcAft>
              <a:defRPr sz="4500">
                <a:solidFill>
                  <a:schemeClr val="tx1"/>
                </a:solidFill>
                <a:latin typeface="Calibri" panose="020F0502020204030204" pitchFamily="34" charset="0"/>
              </a:defRPr>
            </a:lvl3pPr>
            <a:lvl4pPr algn="ctr" defTabSz="944563" rtl="0" eaLnBrk="0" fontAlgn="base" hangingPunct="0">
              <a:spcBef>
                <a:spcPct val="0"/>
              </a:spcBef>
              <a:spcAft>
                <a:spcPct val="0"/>
              </a:spcAft>
              <a:defRPr sz="4500">
                <a:solidFill>
                  <a:schemeClr val="tx1"/>
                </a:solidFill>
                <a:latin typeface="Calibri" panose="020F0502020204030204" pitchFamily="34" charset="0"/>
              </a:defRPr>
            </a:lvl4pPr>
            <a:lvl5pPr algn="ctr" defTabSz="944563" rtl="0" eaLnBrk="0" fontAlgn="base" hangingPunct="0">
              <a:spcBef>
                <a:spcPct val="0"/>
              </a:spcBef>
              <a:spcAft>
                <a:spcPct val="0"/>
              </a:spcAft>
              <a:defRPr sz="4500">
                <a:solidFill>
                  <a:schemeClr val="tx1"/>
                </a:solidFill>
                <a:latin typeface="Calibri" panose="020F0502020204030204" pitchFamily="34" charset="0"/>
              </a:defRPr>
            </a:lvl5pPr>
            <a:lvl6pPr marL="457200" algn="ctr" defTabSz="944563" rtl="0" fontAlgn="base">
              <a:spcBef>
                <a:spcPct val="0"/>
              </a:spcBef>
              <a:spcAft>
                <a:spcPct val="0"/>
              </a:spcAft>
              <a:defRPr sz="4500">
                <a:solidFill>
                  <a:schemeClr val="tx1"/>
                </a:solidFill>
                <a:latin typeface="Calibri" panose="020F0502020204030204" pitchFamily="34" charset="0"/>
              </a:defRPr>
            </a:lvl6pPr>
            <a:lvl7pPr marL="914400" algn="ctr" defTabSz="944563" rtl="0" fontAlgn="base">
              <a:spcBef>
                <a:spcPct val="0"/>
              </a:spcBef>
              <a:spcAft>
                <a:spcPct val="0"/>
              </a:spcAft>
              <a:defRPr sz="4500">
                <a:solidFill>
                  <a:schemeClr val="tx1"/>
                </a:solidFill>
                <a:latin typeface="Calibri" panose="020F0502020204030204" pitchFamily="34" charset="0"/>
              </a:defRPr>
            </a:lvl7pPr>
            <a:lvl8pPr marL="1371600" algn="ctr" defTabSz="944563" rtl="0" fontAlgn="base">
              <a:spcBef>
                <a:spcPct val="0"/>
              </a:spcBef>
              <a:spcAft>
                <a:spcPct val="0"/>
              </a:spcAft>
              <a:defRPr sz="4500">
                <a:solidFill>
                  <a:schemeClr val="tx1"/>
                </a:solidFill>
                <a:latin typeface="Calibri" panose="020F0502020204030204" pitchFamily="34" charset="0"/>
              </a:defRPr>
            </a:lvl8pPr>
            <a:lvl9pPr marL="1828800" algn="ctr" defTabSz="944563" rtl="0" fontAlgn="base">
              <a:spcBef>
                <a:spcPct val="0"/>
              </a:spcBef>
              <a:spcAft>
                <a:spcPct val="0"/>
              </a:spcAft>
              <a:defRPr sz="4500">
                <a:solidFill>
                  <a:schemeClr val="tx1"/>
                </a:solidFill>
                <a:latin typeface="Calibri" panose="020F0502020204030204" pitchFamily="34" charset="0"/>
              </a:defRPr>
            </a:lvl9pPr>
          </a:lstStyle>
          <a:p>
            <a:r>
              <a:rPr lang="en-CA" sz="2800" dirty="0">
                <a:cs typeface="Times New Roman" panose="02020603050405020304" pitchFamily="18" charset="0"/>
              </a:rPr>
              <a:t>Method: Experiment 2		           	              Pre-Study Questionnaire	</a:t>
            </a:r>
          </a:p>
        </p:txBody>
      </p:sp>
      <p:pic>
        <p:nvPicPr>
          <p:cNvPr id="4" name="Picture 3">
            <a:extLst>
              <a:ext uri="{FF2B5EF4-FFF2-40B4-BE49-F238E27FC236}">
                <a16:creationId xmlns:a16="http://schemas.microsoft.com/office/drawing/2014/main" id="{B6E4A03A-626F-4FA1-9E66-979BE26E7D42}"/>
              </a:ext>
            </a:extLst>
          </p:cNvPr>
          <p:cNvPicPr>
            <a:picLocks noChangeAspect="1"/>
          </p:cNvPicPr>
          <p:nvPr/>
        </p:nvPicPr>
        <p:blipFill>
          <a:blip r:embed="rId3"/>
          <a:stretch>
            <a:fillRect/>
          </a:stretch>
        </p:blipFill>
        <p:spPr>
          <a:xfrm>
            <a:off x="0" y="1412074"/>
            <a:ext cx="12192000" cy="4033852"/>
          </a:xfrm>
          <a:prstGeom prst="rect">
            <a:avLst/>
          </a:prstGeom>
        </p:spPr>
      </p:pic>
      <p:sp>
        <p:nvSpPr>
          <p:cNvPr id="6" name="Title 3">
            <a:extLst>
              <a:ext uri="{FF2B5EF4-FFF2-40B4-BE49-F238E27FC236}">
                <a16:creationId xmlns:a16="http://schemas.microsoft.com/office/drawing/2014/main" id="{891D33E9-D992-A845-83DB-17FFBACEBB2F}"/>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Introduction  | Objectives</a:t>
            </a:r>
            <a:r>
              <a:rPr kumimoji="0" lang="en-CA" sz="1600" i="0" u="none" strike="noStrike" kern="1200" cap="none" spc="0" normalizeH="0" dirty="0">
                <a:ln>
                  <a:noFill/>
                </a:ln>
                <a:solidFill>
                  <a:srgbClr val="000000"/>
                </a:solidFill>
                <a:effectLst/>
                <a:uLnTx/>
                <a:uFillTx/>
                <a:latin typeface="Calibri" pitchFamily="34" charset="0"/>
                <a:ea typeface="+mj-ea"/>
                <a:cs typeface="+mj-cs"/>
              </a:rPr>
              <a:t>  | Experiment 1 |  </a:t>
            </a:r>
            <a:r>
              <a:rPr kumimoji="0" lang="en-CA" sz="1600" b="1" i="0" u="none" strike="noStrike" kern="1200" cap="none" spc="0" normalizeH="0" dirty="0">
                <a:ln>
                  <a:noFill/>
                </a:ln>
                <a:solidFill>
                  <a:srgbClr val="CB1D3A"/>
                </a:solidFill>
                <a:effectLst/>
                <a:uLnTx/>
                <a:uFillTx/>
                <a:latin typeface="Calibri" pitchFamily="34" charset="0"/>
                <a:ea typeface="+mj-ea"/>
                <a:cs typeface="+mj-cs"/>
              </a:rPr>
              <a:t>Experiment 2 </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sp>
        <p:nvSpPr>
          <p:cNvPr id="2" name="CuadroTexto 16">
            <a:extLst>
              <a:ext uri="{FF2B5EF4-FFF2-40B4-BE49-F238E27FC236}">
                <a16:creationId xmlns:a16="http://schemas.microsoft.com/office/drawing/2014/main" id="{1002BF54-E647-D56D-AE28-BA1513FC5516}"/>
              </a:ext>
            </a:extLst>
          </p:cNvPr>
          <p:cNvSpPr txBox="1"/>
          <p:nvPr/>
        </p:nvSpPr>
        <p:spPr>
          <a:xfrm>
            <a:off x="9733280" y="6263297"/>
            <a:ext cx="2293816" cy="253916"/>
          </a:xfrm>
          <a:prstGeom prst="rect">
            <a:avLst/>
          </a:prstGeom>
          <a:noFill/>
        </p:spPr>
        <p:txBody>
          <a:bodyPr wrap="square" rtlCol="0">
            <a:spAutoFit/>
          </a:bodyPr>
          <a:lstStyle/>
          <a:p>
            <a:pPr algn="just"/>
            <a:r>
              <a:rPr lang="en-GB" sz="1050" i="1" dirty="0">
                <a:solidFill>
                  <a:schemeClr val="bg1">
                    <a:lumMod val="75000"/>
                  </a:schemeClr>
                </a:solidFill>
                <a:cs typeface="Arial" charset="0"/>
                <a:sym typeface="Arial"/>
              </a:rPr>
              <a:t>Figure from Rouhani, 2024</a:t>
            </a:r>
          </a:p>
        </p:txBody>
      </p:sp>
    </p:spTree>
    <p:extLst>
      <p:ext uri="{BB962C8B-B14F-4D97-AF65-F5344CB8AC3E}">
        <p14:creationId xmlns:p14="http://schemas.microsoft.com/office/powerpoint/2010/main" val="35512624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E6C43-F03B-A929-9130-1BF2D7779094}"/>
            </a:ext>
          </a:extLst>
        </p:cNvPr>
        <p:cNvGrpSpPr/>
        <p:nvPr/>
      </p:nvGrpSpPr>
      <p:grpSpPr>
        <a:xfrm>
          <a:off x="0" y="0"/>
          <a:ext cx="0" cy="0"/>
          <a:chOff x="0" y="0"/>
          <a:chExt cx="0" cy="0"/>
        </a:xfrm>
      </p:grpSpPr>
      <p:sp>
        <p:nvSpPr>
          <p:cNvPr id="41" name="Title 3">
            <a:extLst>
              <a:ext uri="{FF2B5EF4-FFF2-40B4-BE49-F238E27FC236}">
                <a16:creationId xmlns:a16="http://schemas.microsoft.com/office/drawing/2014/main" id="{69DF9D07-2D5A-F3C9-14D1-26534A0A16DB}"/>
              </a:ext>
            </a:extLst>
          </p:cNvPr>
          <p:cNvSpPr txBox="1">
            <a:spLocks/>
          </p:cNvSpPr>
          <p:nvPr/>
        </p:nvSpPr>
        <p:spPr>
          <a:xfrm>
            <a:off x="929554" y="260648"/>
            <a:ext cx="10465278" cy="575197"/>
          </a:xfrm>
          <a:prstGeom prst="rect">
            <a:avLst/>
          </a:prstGeom>
        </p:spPr>
        <p:txBody>
          <a:bodyPr lIns="0"/>
          <a:lstStyle>
            <a:lvl1pPr algn="l" defTabSz="944563" rtl="0" eaLnBrk="0" fontAlgn="base" hangingPunct="0">
              <a:spcBef>
                <a:spcPct val="0"/>
              </a:spcBef>
              <a:spcAft>
                <a:spcPct val="0"/>
              </a:spcAft>
              <a:defRPr sz="2177" kern="1200">
                <a:solidFill>
                  <a:srgbClr val="464646"/>
                </a:solidFill>
                <a:latin typeface="+mj-lt"/>
                <a:ea typeface="+mj-ea"/>
                <a:cs typeface="+mj-cs"/>
              </a:defRPr>
            </a:lvl1pPr>
            <a:lvl2pPr algn="ctr" defTabSz="944563" rtl="0" eaLnBrk="0" fontAlgn="base" hangingPunct="0">
              <a:spcBef>
                <a:spcPct val="0"/>
              </a:spcBef>
              <a:spcAft>
                <a:spcPct val="0"/>
              </a:spcAft>
              <a:defRPr sz="4500">
                <a:solidFill>
                  <a:schemeClr val="tx1"/>
                </a:solidFill>
                <a:latin typeface="Calibri" panose="020F0502020204030204" pitchFamily="34" charset="0"/>
              </a:defRPr>
            </a:lvl2pPr>
            <a:lvl3pPr algn="ctr" defTabSz="944563" rtl="0" eaLnBrk="0" fontAlgn="base" hangingPunct="0">
              <a:spcBef>
                <a:spcPct val="0"/>
              </a:spcBef>
              <a:spcAft>
                <a:spcPct val="0"/>
              </a:spcAft>
              <a:defRPr sz="4500">
                <a:solidFill>
                  <a:schemeClr val="tx1"/>
                </a:solidFill>
                <a:latin typeface="Calibri" panose="020F0502020204030204" pitchFamily="34" charset="0"/>
              </a:defRPr>
            </a:lvl3pPr>
            <a:lvl4pPr algn="ctr" defTabSz="944563" rtl="0" eaLnBrk="0" fontAlgn="base" hangingPunct="0">
              <a:spcBef>
                <a:spcPct val="0"/>
              </a:spcBef>
              <a:spcAft>
                <a:spcPct val="0"/>
              </a:spcAft>
              <a:defRPr sz="4500">
                <a:solidFill>
                  <a:schemeClr val="tx1"/>
                </a:solidFill>
                <a:latin typeface="Calibri" panose="020F0502020204030204" pitchFamily="34" charset="0"/>
              </a:defRPr>
            </a:lvl4pPr>
            <a:lvl5pPr algn="ctr" defTabSz="944563" rtl="0" eaLnBrk="0" fontAlgn="base" hangingPunct="0">
              <a:spcBef>
                <a:spcPct val="0"/>
              </a:spcBef>
              <a:spcAft>
                <a:spcPct val="0"/>
              </a:spcAft>
              <a:defRPr sz="4500">
                <a:solidFill>
                  <a:schemeClr val="tx1"/>
                </a:solidFill>
                <a:latin typeface="Calibri" panose="020F0502020204030204" pitchFamily="34" charset="0"/>
              </a:defRPr>
            </a:lvl5pPr>
            <a:lvl6pPr marL="457200" algn="ctr" defTabSz="944563" rtl="0" fontAlgn="base">
              <a:spcBef>
                <a:spcPct val="0"/>
              </a:spcBef>
              <a:spcAft>
                <a:spcPct val="0"/>
              </a:spcAft>
              <a:defRPr sz="4500">
                <a:solidFill>
                  <a:schemeClr val="tx1"/>
                </a:solidFill>
                <a:latin typeface="Calibri" panose="020F0502020204030204" pitchFamily="34" charset="0"/>
              </a:defRPr>
            </a:lvl6pPr>
            <a:lvl7pPr marL="914400" algn="ctr" defTabSz="944563" rtl="0" fontAlgn="base">
              <a:spcBef>
                <a:spcPct val="0"/>
              </a:spcBef>
              <a:spcAft>
                <a:spcPct val="0"/>
              </a:spcAft>
              <a:defRPr sz="4500">
                <a:solidFill>
                  <a:schemeClr val="tx1"/>
                </a:solidFill>
                <a:latin typeface="Calibri" panose="020F0502020204030204" pitchFamily="34" charset="0"/>
              </a:defRPr>
            </a:lvl7pPr>
            <a:lvl8pPr marL="1371600" algn="ctr" defTabSz="944563" rtl="0" fontAlgn="base">
              <a:spcBef>
                <a:spcPct val="0"/>
              </a:spcBef>
              <a:spcAft>
                <a:spcPct val="0"/>
              </a:spcAft>
              <a:defRPr sz="4500">
                <a:solidFill>
                  <a:schemeClr val="tx1"/>
                </a:solidFill>
                <a:latin typeface="Calibri" panose="020F0502020204030204" pitchFamily="34" charset="0"/>
              </a:defRPr>
            </a:lvl8pPr>
            <a:lvl9pPr marL="1828800" algn="ctr" defTabSz="944563" rtl="0" fontAlgn="base">
              <a:spcBef>
                <a:spcPct val="0"/>
              </a:spcBef>
              <a:spcAft>
                <a:spcPct val="0"/>
              </a:spcAft>
              <a:defRPr sz="4500">
                <a:solidFill>
                  <a:schemeClr val="tx1"/>
                </a:solidFill>
                <a:latin typeface="Calibri" panose="020F0502020204030204" pitchFamily="34" charset="0"/>
              </a:defRPr>
            </a:lvl9pPr>
          </a:lstStyle>
          <a:p>
            <a:r>
              <a:rPr lang="en-CA" sz="2800" dirty="0">
                <a:cs typeface="Times New Roman" panose="02020603050405020304" pitchFamily="18" charset="0"/>
              </a:rPr>
              <a:t>Results: Experiment 2			        	</a:t>
            </a:r>
          </a:p>
        </p:txBody>
      </p:sp>
      <p:sp>
        <p:nvSpPr>
          <p:cNvPr id="3" name="CuadroTexto 4">
            <a:extLst>
              <a:ext uri="{FF2B5EF4-FFF2-40B4-BE49-F238E27FC236}">
                <a16:creationId xmlns:a16="http://schemas.microsoft.com/office/drawing/2014/main" id="{091012E3-06B3-32EC-03AF-E9634A879B14}"/>
              </a:ext>
            </a:extLst>
          </p:cNvPr>
          <p:cNvSpPr txBox="1"/>
          <p:nvPr/>
        </p:nvSpPr>
        <p:spPr>
          <a:xfrm>
            <a:off x="929553" y="1178340"/>
            <a:ext cx="10384255" cy="2462213"/>
          </a:xfrm>
          <a:prstGeom prst="rect">
            <a:avLst/>
          </a:prstGeom>
          <a:noFill/>
        </p:spPr>
        <p:txBody>
          <a:bodyPr wrap="square" rtlCol="0">
            <a:spAutoFit/>
          </a:bodyPr>
          <a:lstStyle/>
          <a:p>
            <a:r>
              <a:rPr lang="en-GB" sz="2200" dirty="0">
                <a:solidFill>
                  <a:srgbClr val="000000"/>
                </a:solidFill>
                <a:cs typeface="Times New Roman" panose="02020603050405020304" pitchFamily="18" charset="0"/>
              </a:rPr>
              <a:t>A 1x4 repeated measures ANOVA was used to assess the dependent variable across the conditions</a:t>
            </a:r>
          </a:p>
          <a:p>
            <a:r>
              <a:rPr lang="en-GB" sz="2200" dirty="0">
                <a:solidFill>
                  <a:srgbClr val="000000"/>
                </a:solidFill>
                <a:cs typeface="Times New Roman" panose="02020603050405020304" pitchFamily="18" charset="0"/>
              </a:rPr>
              <a:t>Greenhouse-Geisser correction when the sphericity assumption was violated</a:t>
            </a:r>
          </a:p>
          <a:p>
            <a:r>
              <a:rPr lang="en-GB" sz="2200" dirty="0">
                <a:solidFill>
                  <a:srgbClr val="000000"/>
                </a:solidFill>
                <a:cs typeface="Times New Roman" panose="02020603050405020304" pitchFamily="18" charset="0"/>
              </a:rPr>
              <a:t>Non-parametric related samples Friedman ANOVA when Shapiro-Wilkes test of normality was violated</a:t>
            </a:r>
          </a:p>
          <a:p>
            <a:r>
              <a:rPr lang="en-GB" sz="2200" dirty="0">
                <a:solidFill>
                  <a:srgbClr val="000000"/>
                </a:solidFill>
                <a:cs typeface="Times New Roman" panose="02020603050405020304" pitchFamily="18" charset="0"/>
              </a:rPr>
              <a:t>Tukey post-hoc tests for pairwise comparisons</a:t>
            </a:r>
            <a:endParaRPr lang="en-CA" sz="2200" dirty="0">
              <a:solidFill>
                <a:srgbClr val="000000"/>
              </a:solidFill>
              <a:cs typeface="Times New Roman" panose="02020603050405020304" pitchFamily="18" charset="0"/>
            </a:endParaRPr>
          </a:p>
          <a:p>
            <a:pPr algn="ctr"/>
            <a:endParaRPr lang="en-CA" sz="2200" dirty="0">
              <a:solidFill>
                <a:srgbClr val="000000"/>
              </a:solidFill>
              <a:cs typeface="Times New Roman" panose="02020603050405020304" pitchFamily="18" charset="0"/>
            </a:endParaRPr>
          </a:p>
        </p:txBody>
      </p:sp>
      <p:sp>
        <p:nvSpPr>
          <p:cNvPr id="4" name="Title 3">
            <a:extLst>
              <a:ext uri="{FF2B5EF4-FFF2-40B4-BE49-F238E27FC236}">
                <a16:creationId xmlns:a16="http://schemas.microsoft.com/office/drawing/2014/main" id="{93B6FCA4-F2C0-477A-B44E-78551304253C}"/>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Introduction  | Objectives</a:t>
            </a:r>
            <a:r>
              <a:rPr kumimoji="0" lang="en-CA" sz="1600" i="0" u="none" strike="noStrike" kern="1200" cap="none" spc="0" normalizeH="0" dirty="0">
                <a:ln>
                  <a:noFill/>
                </a:ln>
                <a:solidFill>
                  <a:srgbClr val="000000"/>
                </a:solidFill>
                <a:effectLst/>
                <a:uLnTx/>
                <a:uFillTx/>
                <a:latin typeface="Calibri" pitchFamily="34" charset="0"/>
                <a:ea typeface="+mj-ea"/>
                <a:cs typeface="+mj-cs"/>
              </a:rPr>
              <a:t>  | Experiment 1 |  </a:t>
            </a:r>
            <a:r>
              <a:rPr kumimoji="0" lang="en-CA" sz="1600" b="1" i="0" u="none" strike="noStrike" kern="1200" cap="none" spc="0" normalizeH="0" dirty="0">
                <a:ln>
                  <a:noFill/>
                </a:ln>
                <a:solidFill>
                  <a:srgbClr val="CB1D3A"/>
                </a:solidFill>
                <a:effectLst/>
                <a:uLnTx/>
                <a:uFillTx/>
                <a:latin typeface="Calibri" pitchFamily="34" charset="0"/>
                <a:ea typeface="+mj-ea"/>
                <a:cs typeface="+mj-cs"/>
              </a:rPr>
              <a:t>Experiment 2 </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spTree>
    <p:extLst>
      <p:ext uri="{BB962C8B-B14F-4D97-AF65-F5344CB8AC3E}">
        <p14:creationId xmlns:p14="http://schemas.microsoft.com/office/powerpoint/2010/main" val="233982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0E61D-D2E7-7228-5372-E1BB85A8A553}"/>
            </a:ext>
          </a:extLst>
        </p:cNvPr>
        <p:cNvGrpSpPr/>
        <p:nvPr/>
      </p:nvGrpSpPr>
      <p:grpSpPr>
        <a:xfrm>
          <a:off x="0" y="0"/>
          <a:ext cx="0" cy="0"/>
          <a:chOff x="0" y="0"/>
          <a:chExt cx="0" cy="0"/>
        </a:xfrm>
      </p:grpSpPr>
      <p:sp>
        <p:nvSpPr>
          <p:cNvPr id="41" name="Title 3">
            <a:extLst>
              <a:ext uri="{FF2B5EF4-FFF2-40B4-BE49-F238E27FC236}">
                <a16:creationId xmlns:a16="http://schemas.microsoft.com/office/drawing/2014/main" id="{0F56797F-48AD-0726-93B0-9C8751C9D9B8}"/>
              </a:ext>
            </a:extLst>
          </p:cNvPr>
          <p:cNvSpPr txBox="1">
            <a:spLocks/>
          </p:cNvSpPr>
          <p:nvPr/>
        </p:nvSpPr>
        <p:spPr>
          <a:xfrm>
            <a:off x="929554" y="260648"/>
            <a:ext cx="10465278" cy="575197"/>
          </a:xfrm>
          <a:prstGeom prst="rect">
            <a:avLst/>
          </a:prstGeom>
        </p:spPr>
        <p:txBody>
          <a:bodyPr lIns="0"/>
          <a:lstStyle>
            <a:lvl1pPr algn="l" defTabSz="944563" rtl="0" eaLnBrk="0" fontAlgn="base" hangingPunct="0">
              <a:spcBef>
                <a:spcPct val="0"/>
              </a:spcBef>
              <a:spcAft>
                <a:spcPct val="0"/>
              </a:spcAft>
              <a:defRPr sz="2177" kern="1200">
                <a:solidFill>
                  <a:srgbClr val="464646"/>
                </a:solidFill>
                <a:latin typeface="+mj-lt"/>
                <a:ea typeface="+mj-ea"/>
                <a:cs typeface="+mj-cs"/>
              </a:defRPr>
            </a:lvl1pPr>
            <a:lvl2pPr algn="ctr" defTabSz="944563" rtl="0" eaLnBrk="0" fontAlgn="base" hangingPunct="0">
              <a:spcBef>
                <a:spcPct val="0"/>
              </a:spcBef>
              <a:spcAft>
                <a:spcPct val="0"/>
              </a:spcAft>
              <a:defRPr sz="4500">
                <a:solidFill>
                  <a:schemeClr val="tx1"/>
                </a:solidFill>
                <a:latin typeface="Calibri" panose="020F0502020204030204" pitchFamily="34" charset="0"/>
              </a:defRPr>
            </a:lvl2pPr>
            <a:lvl3pPr algn="ctr" defTabSz="944563" rtl="0" eaLnBrk="0" fontAlgn="base" hangingPunct="0">
              <a:spcBef>
                <a:spcPct val="0"/>
              </a:spcBef>
              <a:spcAft>
                <a:spcPct val="0"/>
              </a:spcAft>
              <a:defRPr sz="4500">
                <a:solidFill>
                  <a:schemeClr val="tx1"/>
                </a:solidFill>
                <a:latin typeface="Calibri" panose="020F0502020204030204" pitchFamily="34" charset="0"/>
              </a:defRPr>
            </a:lvl3pPr>
            <a:lvl4pPr algn="ctr" defTabSz="944563" rtl="0" eaLnBrk="0" fontAlgn="base" hangingPunct="0">
              <a:spcBef>
                <a:spcPct val="0"/>
              </a:spcBef>
              <a:spcAft>
                <a:spcPct val="0"/>
              </a:spcAft>
              <a:defRPr sz="4500">
                <a:solidFill>
                  <a:schemeClr val="tx1"/>
                </a:solidFill>
                <a:latin typeface="Calibri" panose="020F0502020204030204" pitchFamily="34" charset="0"/>
              </a:defRPr>
            </a:lvl4pPr>
            <a:lvl5pPr algn="ctr" defTabSz="944563" rtl="0" eaLnBrk="0" fontAlgn="base" hangingPunct="0">
              <a:spcBef>
                <a:spcPct val="0"/>
              </a:spcBef>
              <a:spcAft>
                <a:spcPct val="0"/>
              </a:spcAft>
              <a:defRPr sz="4500">
                <a:solidFill>
                  <a:schemeClr val="tx1"/>
                </a:solidFill>
                <a:latin typeface="Calibri" panose="020F0502020204030204" pitchFamily="34" charset="0"/>
              </a:defRPr>
            </a:lvl5pPr>
            <a:lvl6pPr marL="457200" algn="ctr" defTabSz="944563" rtl="0" fontAlgn="base">
              <a:spcBef>
                <a:spcPct val="0"/>
              </a:spcBef>
              <a:spcAft>
                <a:spcPct val="0"/>
              </a:spcAft>
              <a:defRPr sz="4500">
                <a:solidFill>
                  <a:schemeClr val="tx1"/>
                </a:solidFill>
                <a:latin typeface="Calibri" panose="020F0502020204030204" pitchFamily="34" charset="0"/>
              </a:defRPr>
            </a:lvl6pPr>
            <a:lvl7pPr marL="914400" algn="ctr" defTabSz="944563" rtl="0" fontAlgn="base">
              <a:spcBef>
                <a:spcPct val="0"/>
              </a:spcBef>
              <a:spcAft>
                <a:spcPct val="0"/>
              </a:spcAft>
              <a:defRPr sz="4500">
                <a:solidFill>
                  <a:schemeClr val="tx1"/>
                </a:solidFill>
                <a:latin typeface="Calibri" panose="020F0502020204030204" pitchFamily="34" charset="0"/>
              </a:defRPr>
            </a:lvl7pPr>
            <a:lvl8pPr marL="1371600" algn="ctr" defTabSz="944563" rtl="0" fontAlgn="base">
              <a:spcBef>
                <a:spcPct val="0"/>
              </a:spcBef>
              <a:spcAft>
                <a:spcPct val="0"/>
              </a:spcAft>
              <a:defRPr sz="4500">
                <a:solidFill>
                  <a:schemeClr val="tx1"/>
                </a:solidFill>
                <a:latin typeface="Calibri" panose="020F0502020204030204" pitchFamily="34" charset="0"/>
              </a:defRPr>
            </a:lvl8pPr>
            <a:lvl9pPr marL="1828800" algn="ctr" defTabSz="944563" rtl="0" fontAlgn="base">
              <a:spcBef>
                <a:spcPct val="0"/>
              </a:spcBef>
              <a:spcAft>
                <a:spcPct val="0"/>
              </a:spcAft>
              <a:defRPr sz="4500">
                <a:solidFill>
                  <a:schemeClr val="tx1"/>
                </a:solidFill>
                <a:latin typeface="Calibri" panose="020F0502020204030204" pitchFamily="34" charset="0"/>
              </a:defRPr>
            </a:lvl9pPr>
          </a:lstStyle>
          <a:p>
            <a:r>
              <a:rPr lang="en-CA" sz="2800" dirty="0">
                <a:cs typeface="Times New Roman" panose="02020603050405020304" pitchFamily="18" charset="0"/>
              </a:rPr>
              <a:t>Results: Experiment 2			        	</a:t>
            </a:r>
          </a:p>
        </p:txBody>
      </p:sp>
      <p:sp>
        <p:nvSpPr>
          <p:cNvPr id="3" name="Title 3">
            <a:extLst>
              <a:ext uri="{FF2B5EF4-FFF2-40B4-BE49-F238E27FC236}">
                <a16:creationId xmlns:a16="http://schemas.microsoft.com/office/drawing/2014/main" id="{ACC82390-D487-8886-D322-7679E8B35004}"/>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Introduction  | Objectives</a:t>
            </a:r>
            <a:r>
              <a:rPr kumimoji="0" lang="en-CA" sz="1600" i="0" u="none" strike="noStrike" kern="1200" cap="none" spc="0" normalizeH="0" dirty="0">
                <a:ln>
                  <a:noFill/>
                </a:ln>
                <a:solidFill>
                  <a:srgbClr val="000000"/>
                </a:solidFill>
                <a:effectLst/>
                <a:uLnTx/>
                <a:uFillTx/>
                <a:latin typeface="Calibri" pitchFamily="34" charset="0"/>
                <a:ea typeface="+mj-ea"/>
                <a:cs typeface="+mj-cs"/>
              </a:rPr>
              <a:t>  | Experiment 1 |  </a:t>
            </a:r>
            <a:r>
              <a:rPr kumimoji="0" lang="en-CA" sz="1600" b="1" i="0" u="none" strike="noStrike" kern="1200" cap="none" spc="0" normalizeH="0" dirty="0">
                <a:ln>
                  <a:noFill/>
                </a:ln>
                <a:solidFill>
                  <a:srgbClr val="CB1D3A"/>
                </a:solidFill>
                <a:effectLst/>
                <a:uLnTx/>
                <a:uFillTx/>
                <a:latin typeface="Calibri" pitchFamily="34" charset="0"/>
                <a:ea typeface="+mj-ea"/>
                <a:cs typeface="+mj-cs"/>
              </a:rPr>
              <a:t>Experiment 2 </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pic>
        <p:nvPicPr>
          <p:cNvPr id="6" name="Picture 5">
            <a:extLst>
              <a:ext uri="{FF2B5EF4-FFF2-40B4-BE49-F238E27FC236}">
                <a16:creationId xmlns:a16="http://schemas.microsoft.com/office/drawing/2014/main" id="{1546184E-E82B-D651-27D3-8B5EFBA59207}"/>
              </a:ext>
            </a:extLst>
          </p:cNvPr>
          <p:cNvPicPr>
            <a:picLocks noChangeAspect="1"/>
          </p:cNvPicPr>
          <p:nvPr/>
        </p:nvPicPr>
        <p:blipFill>
          <a:blip r:embed="rId3"/>
          <a:stretch>
            <a:fillRect/>
          </a:stretch>
        </p:blipFill>
        <p:spPr>
          <a:xfrm>
            <a:off x="954911" y="987349"/>
            <a:ext cx="10282177" cy="5317574"/>
          </a:xfrm>
          <a:prstGeom prst="rect">
            <a:avLst/>
          </a:prstGeom>
        </p:spPr>
      </p:pic>
      <p:sp>
        <p:nvSpPr>
          <p:cNvPr id="2" name="CuadroTexto 16">
            <a:extLst>
              <a:ext uri="{FF2B5EF4-FFF2-40B4-BE49-F238E27FC236}">
                <a16:creationId xmlns:a16="http://schemas.microsoft.com/office/drawing/2014/main" id="{237AD649-D0D7-5C3F-8A4D-50CB81D83CB0}"/>
              </a:ext>
            </a:extLst>
          </p:cNvPr>
          <p:cNvSpPr txBox="1"/>
          <p:nvPr/>
        </p:nvSpPr>
        <p:spPr>
          <a:xfrm>
            <a:off x="9733280" y="6273457"/>
            <a:ext cx="2293816" cy="253916"/>
          </a:xfrm>
          <a:prstGeom prst="rect">
            <a:avLst/>
          </a:prstGeom>
          <a:noFill/>
        </p:spPr>
        <p:txBody>
          <a:bodyPr wrap="square" rtlCol="0">
            <a:spAutoFit/>
          </a:bodyPr>
          <a:lstStyle/>
          <a:p>
            <a:pPr algn="just"/>
            <a:r>
              <a:rPr lang="en-GB" sz="1050" i="1" dirty="0">
                <a:solidFill>
                  <a:schemeClr val="bg1">
                    <a:lumMod val="75000"/>
                  </a:schemeClr>
                </a:solidFill>
                <a:cs typeface="Arial" charset="0"/>
                <a:sym typeface="Arial"/>
              </a:rPr>
              <a:t>Figure from Rouhani, 2024</a:t>
            </a:r>
          </a:p>
        </p:txBody>
      </p:sp>
    </p:spTree>
    <p:extLst>
      <p:ext uri="{BB962C8B-B14F-4D97-AF65-F5344CB8AC3E}">
        <p14:creationId xmlns:p14="http://schemas.microsoft.com/office/powerpoint/2010/main" val="2493857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78133-97A5-1C96-777C-4AFD552C338E}"/>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D66F3134-FB89-8340-A53A-01B4233620AB}"/>
              </a:ext>
            </a:extLst>
          </p:cNvPr>
          <p:cNvSpPr txBox="1">
            <a:spLocks/>
          </p:cNvSpPr>
          <p:nvPr/>
        </p:nvSpPr>
        <p:spPr>
          <a:xfrm>
            <a:off x="929554" y="260648"/>
            <a:ext cx="10465278" cy="575197"/>
          </a:xfrm>
          <a:prstGeom prst="rect">
            <a:avLst/>
          </a:prstGeom>
        </p:spPr>
        <p:txBody>
          <a:bodyPr lIns="0"/>
          <a:lstStyle>
            <a:lvl1pPr algn="l" defTabSz="944563" rtl="0" eaLnBrk="0" fontAlgn="base" hangingPunct="0">
              <a:spcBef>
                <a:spcPct val="0"/>
              </a:spcBef>
              <a:spcAft>
                <a:spcPct val="0"/>
              </a:spcAft>
              <a:defRPr sz="2177" kern="1200">
                <a:solidFill>
                  <a:srgbClr val="464646"/>
                </a:solidFill>
                <a:latin typeface="+mj-lt"/>
                <a:ea typeface="+mj-ea"/>
                <a:cs typeface="+mj-cs"/>
              </a:defRPr>
            </a:lvl1pPr>
            <a:lvl2pPr algn="ctr" defTabSz="944563" rtl="0" eaLnBrk="0" fontAlgn="base" hangingPunct="0">
              <a:spcBef>
                <a:spcPct val="0"/>
              </a:spcBef>
              <a:spcAft>
                <a:spcPct val="0"/>
              </a:spcAft>
              <a:defRPr sz="4500">
                <a:solidFill>
                  <a:schemeClr val="tx1"/>
                </a:solidFill>
                <a:latin typeface="Calibri" panose="020F0502020204030204" pitchFamily="34" charset="0"/>
              </a:defRPr>
            </a:lvl2pPr>
            <a:lvl3pPr algn="ctr" defTabSz="944563" rtl="0" eaLnBrk="0" fontAlgn="base" hangingPunct="0">
              <a:spcBef>
                <a:spcPct val="0"/>
              </a:spcBef>
              <a:spcAft>
                <a:spcPct val="0"/>
              </a:spcAft>
              <a:defRPr sz="4500">
                <a:solidFill>
                  <a:schemeClr val="tx1"/>
                </a:solidFill>
                <a:latin typeface="Calibri" panose="020F0502020204030204" pitchFamily="34" charset="0"/>
              </a:defRPr>
            </a:lvl3pPr>
            <a:lvl4pPr algn="ctr" defTabSz="944563" rtl="0" eaLnBrk="0" fontAlgn="base" hangingPunct="0">
              <a:spcBef>
                <a:spcPct val="0"/>
              </a:spcBef>
              <a:spcAft>
                <a:spcPct val="0"/>
              </a:spcAft>
              <a:defRPr sz="4500">
                <a:solidFill>
                  <a:schemeClr val="tx1"/>
                </a:solidFill>
                <a:latin typeface="Calibri" panose="020F0502020204030204" pitchFamily="34" charset="0"/>
              </a:defRPr>
            </a:lvl4pPr>
            <a:lvl5pPr algn="ctr" defTabSz="944563" rtl="0" eaLnBrk="0" fontAlgn="base" hangingPunct="0">
              <a:spcBef>
                <a:spcPct val="0"/>
              </a:spcBef>
              <a:spcAft>
                <a:spcPct val="0"/>
              </a:spcAft>
              <a:defRPr sz="4500">
                <a:solidFill>
                  <a:schemeClr val="tx1"/>
                </a:solidFill>
                <a:latin typeface="Calibri" panose="020F0502020204030204" pitchFamily="34" charset="0"/>
              </a:defRPr>
            </a:lvl5pPr>
            <a:lvl6pPr marL="457200" algn="ctr" defTabSz="944563" rtl="0" fontAlgn="base">
              <a:spcBef>
                <a:spcPct val="0"/>
              </a:spcBef>
              <a:spcAft>
                <a:spcPct val="0"/>
              </a:spcAft>
              <a:defRPr sz="4500">
                <a:solidFill>
                  <a:schemeClr val="tx1"/>
                </a:solidFill>
                <a:latin typeface="Calibri" panose="020F0502020204030204" pitchFamily="34" charset="0"/>
              </a:defRPr>
            </a:lvl6pPr>
            <a:lvl7pPr marL="914400" algn="ctr" defTabSz="944563" rtl="0" fontAlgn="base">
              <a:spcBef>
                <a:spcPct val="0"/>
              </a:spcBef>
              <a:spcAft>
                <a:spcPct val="0"/>
              </a:spcAft>
              <a:defRPr sz="4500">
                <a:solidFill>
                  <a:schemeClr val="tx1"/>
                </a:solidFill>
                <a:latin typeface="Calibri" panose="020F0502020204030204" pitchFamily="34" charset="0"/>
              </a:defRPr>
            </a:lvl7pPr>
            <a:lvl8pPr marL="1371600" algn="ctr" defTabSz="944563" rtl="0" fontAlgn="base">
              <a:spcBef>
                <a:spcPct val="0"/>
              </a:spcBef>
              <a:spcAft>
                <a:spcPct val="0"/>
              </a:spcAft>
              <a:defRPr sz="4500">
                <a:solidFill>
                  <a:schemeClr val="tx1"/>
                </a:solidFill>
                <a:latin typeface="Calibri" panose="020F0502020204030204" pitchFamily="34" charset="0"/>
              </a:defRPr>
            </a:lvl8pPr>
            <a:lvl9pPr marL="1828800" algn="ctr" defTabSz="944563" rtl="0" fontAlgn="base">
              <a:spcBef>
                <a:spcPct val="0"/>
              </a:spcBef>
              <a:spcAft>
                <a:spcPct val="0"/>
              </a:spcAft>
              <a:defRPr sz="4500">
                <a:solidFill>
                  <a:schemeClr val="tx1"/>
                </a:solidFill>
                <a:latin typeface="Calibri" panose="020F0502020204030204" pitchFamily="34" charset="0"/>
              </a:defRPr>
            </a:lvl9pPr>
          </a:lstStyle>
          <a:p>
            <a:r>
              <a:rPr lang="en-CA" sz="2800" dirty="0">
                <a:cs typeface="Times New Roman" panose="02020603050405020304" pitchFamily="18" charset="0"/>
              </a:rPr>
              <a:t>Results: Experiment 2	                                      Post-Trial Questionnaire		        	</a:t>
            </a:r>
          </a:p>
        </p:txBody>
      </p:sp>
      <p:sp>
        <p:nvSpPr>
          <p:cNvPr id="8" name="CuadroTexto 4">
            <a:extLst>
              <a:ext uri="{FF2B5EF4-FFF2-40B4-BE49-F238E27FC236}">
                <a16:creationId xmlns:a16="http://schemas.microsoft.com/office/drawing/2014/main" id="{6D27D039-F794-8979-8ED1-657E767DB606}"/>
              </a:ext>
            </a:extLst>
          </p:cNvPr>
          <p:cNvSpPr txBox="1"/>
          <p:nvPr/>
        </p:nvSpPr>
        <p:spPr>
          <a:xfrm>
            <a:off x="929553" y="1178340"/>
            <a:ext cx="10465278" cy="1785104"/>
          </a:xfrm>
          <a:prstGeom prst="rect">
            <a:avLst/>
          </a:prstGeom>
          <a:noFill/>
        </p:spPr>
        <p:txBody>
          <a:bodyPr wrap="square" rtlCol="0">
            <a:spAutoFit/>
          </a:bodyPr>
          <a:lstStyle/>
          <a:p>
            <a:r>
              <a:rPr lang="en-GB" sz="2200" b="1" dirty="0">
                <a:solidFill>
                  <a:srgbClr val="CB1D3A"/>
                </a:solidFill>
                <a:cs typeface="Times New Roman" panose="02020603050405020304" pitchFamily="18" charset="0"/>
              </a:rPr>
              <a:t>Main effects of the VR sickness mitigation technique </a:t>
            </a:r>
            <a:r>
              <a:rPr lang="en-GB" sz="2200" dirty="0">
                <a:solidFill>
                  <a:srgbClr val="000000"/>
                </a:solidFill>
                <a:cs typeface="Times New Roman" panose="02020603050405020304" pitchFamily="18" charset="0"/>
              </a:rPr>
              <a:t>(all SSQ measures, sickness and dizziness, presence)</a:t>
            </a:r>
          </a:p>
          <a:p>
            <a:r>
              <a:rPr lang="en-GB" sz="2200" dirty="0">
                <a:solidFill>
                  <a:srgbClr val="000000"/>
                </a:solidFill>
                <a:cs typeface="Times New Roman" panose="02020603050405020304" pitchFamily="18" charset="0"/>
              </a:rPr>
              <a:t>Specifically, </a:t>
            </a:r>
            <a:r>
              <a:rPr lang="en-GB" sz="2200" b="1" dirty="0">
                <a:solidFill>
                  <a:srgbClr val="CB1D3A"/>
                </a:solidFill>
                <a:cs typeface="Times New Roman" panose="02020603050405020304" pitchFamily="18" charset="0"/>
              </a:rPr>
              <a:t>dynamic FOV showed significant differences compared to baseline </a:t>
            </a:r>
            <a:r>
              <a:rPr lang="en-GB" sz="2200" dirty="0">
                <a:solidFill>
                  <a:srgbClr val="000000"/>
                </a:solidFill>
                <a:cs typeface="Times New Roman" panose="02020603050405020304" pitchFamily="18" charset="0"/>
              </a:rPr>
              <a:t>across all VR sickness measures and also presence; </a:t>
            </a:r>
            <a:r>
              <a:rPr lang="en-GB" sz="2200" b="1" dirty="0">
                <a:solidFill>
                  <a:srgbClr val="CB1D3A"/>
                </a:solidFill>
                <a:cs typeface="Times New Roman" panose="02020603050405020304" pitchFamily="18" charset="0"/>
              </a:rPr>
              <a:t>virtual nose was similar </a:t>
            </a:r>
            <a:r>
              <a:rPr lang="en-GB" sz="2200" dirty="0">
                <a:solidFill>
                  <a:srgbClr val="000000"/>
                </a:solidFill>
                <a:cs typeface="Times New Roman" panose="02020603050405020304" pitchFamily="18" charset="0"/>
              </a:rPr>
              <a:t>(except SSQ oculomotor), </a:t>
            </a:r>
            <a:r>
              <a:rPr lang="en-GB" sz="2200" b="1" dirty="0">
                <a:solidFill>
                  <a:srgbClr val="CB1D3A"/>
                </a:solidFill>
                <a:cs typeface="Times New Roman" panose="02020603050405020304" pitchFamily="18" charset="0"/>
              </a:rPr>
              <a:t>blur had trends but only significant for SSQ nausea</a:t>
            </a:r>
            <a:endParaRPr lang="en-CA" sz="2200" b="1" dirty="0">
              <a:solidFill>
                <a:srgbClr val="CB1D3A"/>
              </a:solidFill>
              <a:cs typeface="Times New Roman" panose="02020603050405020304" pitchFamily="18" charset="0"/>
            </a:endParaRPr>
          </a:p>
        </p:txBody>
      </p:sp>
      <p:sp>
        <p:nvSpPr>
          <p:cNvPr id="2" name="Title 3">
            <a:extLst>
              <a:ext uri="{FF2B5EF4-FFF2-40B4-BE49-F238E27FC236}">
                <a16:creationId xmlns:a16="http://schemas.microsoft.com/office/drawing/2014/main" id="{FBFC8B8F-B97B-50E0-4650-25AE39F7C389}"/>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Introduction  | Objectives</a:t>
            </a:r>
            <a:r>
              <a:rPr kumimoji="0" lang="en-CA" sz="1600" i="0" u="none" strike="noStrike" kern="1200" cap="none" spc="0" normalizeH="0" dirty="0">
                <a:ln>
                  <a:noFill/>
                </a:ln>
                <a:solidFill>
                  <a:srgbClr val="000000"/>
                </a:solidFill>
                <a:effectLst/>
                <a:uLnTx/>
                <a:uFillTx/>
                <a:latin typeface="Calibri" pitchFamily="34" charset="0"/>
                <a:ea typeface="+mj-ea"/>
                <a:cs typeface="+mj-cs"/>
              </a:rPr>
              <a:t>  | Experiment 1 |  </a:t>
            </a:r>
            <a:r>
              <a:rPr kumimoji="0" lang="en-CA" sz="1600" b="1" i="0" u="none" strike="noStrike" kern="1200" cap="none" spc="0" normalizeH="0" dirty="0">
                <a:ln>
                  <a:noFill/>
                </a:ln>
                <a:solidFill>
                  <a:srgbClr val="CB1D3A"/>
                </a:solidFill>
                <a:effectLst/>
                <a:uLnTx/>
                <a:uFillTx/>
                <a:latin typeface="Calibri" pitchFamily="34" charset="0"/>
                <a:ea typeface="+mj-ea"/>
                <a:cs typeface="+mj-cs"/>
              </a:rPr>
              <a:t>Experiment 2 </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pic>
        <p:nvPicPr>
          <p:cNvPr id="7" name="Picture 6">
            <a:extLst>
              <a:ext uri="{FF2B5EF4-FFF2-40B4-BE49-F238E27FC236}">
                <a16:creationId xmlns:a16="http://schemas.microsoft.com/office/drawing/2014/main" id="{D14966AD-6963-0033-FACD-5C256D0E44F9}"/>
              </a:ext>
            </a:extLst>
          </p:cNvPr>
          <p:cNvPicPr>
            <a:picLocks noChangeAspect="1"/>
          </p:cNvPicPr>
          <p:nvPr/>
        </p:nvPicPr>
        <p:blipFill>
          <a:blip r:embed="rId2"/>
          <a:stretch>
            <a:fillRect/>
          </a:stretch>
        </p:blipFill>
        <p:spPr>
          <a:xfrm>
            <a:off x="0" y="2959726"/>
            <a:ext cx="12192000" cy="3461827"/>
          </a:xfrm>
          <a:prstGeom prst="rect">
            <a:avLst/>
          </a:prstGeom>
        </p:spPr>
      </p:pic>
      <p:sp>
        <p:nvSpPr>
          <p:cNvPr id="3" name="CuadroTexto 16">
            <a:extLst>
              <a:ext uri="{FF2B5EF4-FFF2-40B4-BE49-F238E27FC236}">
                <a16:creationId xmlns:a16="http://schemas.microsoft.com/office/drawing/2014/main" id="{C1C0A5EE-AC0B-CEF5-5D2C-529CD79A1350}"/>
              </a:ext>
            </a:extLst>
          </p:cNvPr>
          <p:cNvSpPr txBox="1"/>
          <p:nvPr/>
        </p:nvSpPr>
        <p:spPr>
          <a:xfrm>
            <a:off x="9763760" y="6390256"/>
            <a:ext cx="2293816" cy="253916"/>
          </a:xfrm>
          <a:prstGeom prst="rect">
            <a:avLst/>
          </a:prstGeom>
          <a:noFill/>
        </p:spPr>
        <p:txBody>
          <a:bodyPr wrap="square" rtlCol="0">
            <a:spAutoFit/>
          </a:bodyPr>
          <a:lstStyle/>
          <a:p>
            <a:pPr algn="just"/>
            <a:r>
              <a:rPr lang="en-GB" sz="1050" i="1" dirty="0">
                <a:solidFill>
                  <a:schemeClr val="bg1">
                    <a:lumMod val="75000"/>
                  </a:schemeClr>
                </a:solidFill>
                <a:cs typeface="Arial" charset="0"/>
                <a:sym typeface="Arial"/>
              </a:rPr>
              <a:t>Figure from Rouhani, 2024</a:t>
            </a:r>
          </a:p>
        </p:txBody>
      </p:sp>
    </p:spTree>
    <p:extLst>
      <p:ext uri="{BB962C8B-B14F-4D97-AF65-F5344CB8AC3E}">
        <p14:creationId xmlns:p14="http://schemas.microsoft.com/office/powerpoint/2010/main" val="3574725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438C7-CA14-2509-BFE5-A23B1E48025F}"/>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7D404AE2-776C-CB22-9D15-23D34BC5929C}"/>
              </a:ext>
            </a:extLst>
          </p:cNvPr>
          <p:cNvSpPr txBox="1">
            <a:spLocks/>
          </p:cNvSpPr>
          <p:nvPr/>
        </p:nvSpPr>
        <p:spPr>
          <a:xfrm>
            <a:off x="929554" y="260648"/>
            <a:ext cx="10465278" cy="575197"/>
          </a:xfrm>
          <a:prstGeom prst="rect">
            <a:avLst/>
          </a:prstGeom>
        </p:spPr>
        <p:txBody>
          <a:bodyPr lIns="0"/>
          <a:lstStyle>
            <a:lvl1pPr algn="l" defTabSz="944563" rtl="0" eaLnBrk="0" fontAlgn="base" hangingPunct="0">
              <a:spcBef>
                <a:spcPct val="0"/>
              </a:spcBef>
              <a:spcAft>
                <a:spcPct val="0"/>
              </a:spcAft>
              <a:defRPr sz="2177" kern="1200">
                <a:solidFill>
                  <a:srgbClr val="464646"/>
                </a:solidFill>
                <a:latin typeface="+mj-lt"/>
                <a:ea typeface="+mj-ea"/>
                <a:cs typeface="+mj-cs"/>
              </a:defRPr>
            </a:lvl1pPr>
            <a:lvl2pPr algn="ctr" defTabSz="944563" rtl="0" eaLnBrk="0" fontAlgn="base" hangingPunct="0">
              <a:spcBef>
                <a:spcPct val="0"/>
              </a:spcBef>
              <a:spcAft>
                <a:spcPct val="0"/>
              </a:spcAft>
              <a:defRPr sz="4500">
                <a:solidFill>
                  <a:schemeClr val="tx1"/>
                </a:solidFill>
                <a:latin typeface="Calibri" panose="020F0502020204030204" pitchFamily="34" charset="0"/>
              </a:defRPr>
            </a:lvl2pPr>
            <a:lvl3pPr algn="ctr" defTabSz="944563" rtl="0" eaLnBrk="0" fontAlgn="base" hangingPunct="0">
              <a:spcBef>
                <a:spcPct val="0"/>
              </a:spcBef>
              <a:spcAft>
                <a:spcPct val="0"/>
              </a:spcAft>
              <a:defRPr sz="4500">
                <a:solidFill>
                  <a:schemeClr val="tx1"/>
                </a:solidFill>
                <a:latin typeface="Calibri" panose="020F0502020204030204" pitchFamily="34" charset="0"/>
              </a:defRPr>
            </a:lvl3pPr>
            <a:lvl4pPr algn="ctr" defTabSz="944563" rtl="0" eaLnBrk="0" fontAlgn="base" hangingPunct="0">
              <a:spcBef>
                <a:spcPct val="0"/>
              </a:spcBef>
              <a:spcAft>
                <a:spcPct val="0"/>
              </a:spcAft>
              <a:defRPr sz="4500">
                <a:solidFill>
                  <a:schemeClr val="tx1"/>
                </a:solidFill>
                <a:latin typeface="Calibri" panose="020F0502020204030204" pitchFamily="34" charset="0"/>
              </a:defRPr>
            </a:lvl4pPr>
            <a:lvl5pPr algn="ctr" defTabSz="944563" rtl="0" eaLnBrk="0" fontAlgn="base" hangingPunct="0">
              <a:spcBef>
                <a:spcPct val="0"/>
              </a:spcBef>
              <a:spcAft>
                <a:spcPct val="0"/>
              </a:spcAft>
              <a:defRPr sz="4500">
                <a:solidFill>
                  <a:schemeClr val="tx1"/>
                </a:solidFill>
                <a:latin typeface="Calibri" panose="020F0502020204030204" pitchFamily="34" charset="0"/>
              </a:defRPr>
            </a:lvl5pPr>
            <a:lvl6pPr marL="457200" algn="ctr" defTabSz="944563" rtl="0" fontAlgn="base">
              <a:spcBef>
                <a:spcPct val="0"/>
              </a:spcBef>
              <a:spcAft>
                <a:spcPct val="0"/>
              </a:spcAft>
              <a:defRPr sz="4500">
                <a:solidFill>
                  <a:schemeClr val="tx1"/>
                </a:solidFill>
                <a:latin typeface="Calibri" panose="020F0502020204030204" pitchFamily="34" charset="0"/>
              </a:defRPr>
            </a:lvl6pPr>
            <a:lvl7pPr marL="914400" algn="ctr" defTabSz="944563" rtl="0" fontAlgn="base">
              <a:spcBef>
                <a:spcPct val="0"/>
              </a:spcBef>
              <a:spcAft>
                <a:spcPct val="0"/>
              </a:spcAft>
              <a:defRPr sz="4500">
                <a:solidFill>
                  <a:schemeClr val="tx1"/>
                </a:solidFill>
                <a:latin typeface="Calibri" panose="020F0502020204030204" pitchFamily="34" charset="0"/>
              </a:defRPr>
            </a:lvl7pPr>
            <a:lvl8pPr marL="1371600" algn="ctr" defTabSz="944563" rtl="0" fontAlgn="base">
              <a:spcBef>
                <a:spcPct val="0"/>
              </a:spcBef>
              <a:spcAft>
                <a:spcPct val="0"/>
              </a:spcAft>
              <a:defRPr sz="4500">
                <a:solidFill>
                  <a:schemeClr val="tx1"/>
                </a:solidFill>
                <a:latin typeface="Calibri" panose="020F0502020204030204" pitchFamily="34" charset="0"/>
              </a:defRPr>
            </a:lvl8pPr>
            <a:lvl9pPr marL="1828800" algn="ctr" defTabSz="944563" rtl="0" fontAlgn="base">
              <a:spcBef>
                <a:spcPct val="0"/>
              </a:spcBef>
              <a:spcAft>
                <a:spcPct val="0"/>
              </a:spcAft>
              <a:defRPr sz="4500">
                <a:solidFill>
                  <a:schemeClr val="tx1"/>
                </a:solidFill>
                <a:latin typeface="Calibri" panose="020F0502020204030204" pitchFamily="34" charset="0"/>
              </a:defRPr>
            </a:lvl9pPr>
          </a:lstStyle>
          <a:p>
            <a:r>
              <a:rPr lang="en-CA" sz="2800" dirty="0">
                <a:cs typeface="Times New Roman" panose="02020603050405020304" pitchFamily="18" charset="0"/>
              </a:rPr>
              <a:t>Results: Experiment 2	                                    Post-Study Questionnaire		        	</a:t>
            </a:r>
          </a:p>
        </p:txBody>
      </p:sp>
      <p:sp>
        <p:nvSpPr>
          <p:cNvPr id="8" name="CuadroTexto 4">
            <a:extLst>
              <a:ext uri="{FF2B5EF4-FFF2-40B4-BE49-F238E27FC236}">
                <a16:creationId xmlns:a16="http://schemas.microsoft.com/office/drawing/2014/main" id="{3D16DD65-F77D-2FFC-3109-0CE29A9F3C81}"/>
              </a:ext>
            </a:extLst>
          </p:cNvPr>
          <p:cNvSpPr txBox="1"/>
          <p:nvPr/>
        </p:nvSpPr>
        <p:spPr>
          <a:xfrm>
            <a:off x="7708107" y="1178340"/>
            <a:ext cx="3686723" cy="3139321"/>
          </a:xfrm>
          <a:prstGeom prst="rect">
            <a:avLst/>
          </a:prstGeom>
          <a:noFill/>
        </p:spPr>
        <p:txBody>
          <a:bodyPr wrap="square" rtlCol="0">
            <a:spAutoFit/>
          </a:bodyPr>
          <a:lstStyle/>
          <a:p>
            <a:r>
              <a:rPr lang="es-ES" sz="2200" dirty="0" err="1">
                <a:solidFill>
                  <a:srgbClr val="000000"/>
                </a:solidFill>
                <a:cs typeface="Times New Roman" panose="02020603050405020304" pitchFamily="18" charset="0"/>
              </a:rPr>
              <a:t>All</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three</a:t>
            </a:r>
            <a:r>
              <a:rPr lang="es-ES" sz="2200" dirty="0">
                <a:solidFill>
                  <a:srgbClr val="000000"/>
                </a:solidFill>
                <a:cs typeface="Times New Roman" panose="02020603050405020304" pitchFamily="18" charset="0"/>
              </a:rPr>
              <a:t> VR </a:t>
            </a:r>
            <a:r>
              <a:rPr lang="es-ES" sz="2200" dirty="0" err="1">
                <a:solidFill>
                  <a:srgbClr val="000000"/>
                </a:solidFill>
                <a:cs typeface="Times New Roman" panose="02020603050405020304" pitchFamily="18" charset="0"/>
              </a:rPr>
              <a:t>sickness</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mitigation</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techniques</a:t>
            </a:r>
            <a:r>
              <a:rPr lang="es-ES" sz="2200" dirty="0">
                <a:solidFill>
                  <a:srgbClr val="000000"/>
                </a:solidFill>
                <a:cs typeface="Times New Roman" panose="02020603050405020304" pitchFamily="18" charset="0"/>
              </a:rPr>
              <a:t> </a:t>
            </a:r>
            <a:r>
              <a:rPr lang="es-ES" sz="2200" b="1" dirty="0" err="1">
                <a:solidFill>
                  <a:srgbClr val="CB1D3A"/>
                </a:solidFill>
                <a:cs typeface="Times New Roman" panose="02020603050405020304" pitchFamily="18" charset="0"/>
              </a:rPr>
              <a:t>significantly</a:t>
            </a:r>
            <a:r>
              <a:rPr lang="es-ES" sz="2200" b="1" dirty="0">
                <a:solidFill>
                  <a:srgbClr val="CB1D3A"/>
                </a:solidFill>
                <a:cs typeface="Times New Roman" panose="02020603050405020304" pitchFamily="18" charset="0"/>
              </a:rPr>
              <a:t> </a:t>
            </a:r>
            <a:r>
              <a:rPr lang="es-ES" sz="2200" b="1" dirty="0" err="1">
                <a:solidFill>
                  <a:srgbClr val="CB1D3A"/>
                </a:solidFill>
                <a:cs typeface="Times New Roman" panose="02020603050405020304" pitchFamily="18" charset="0"/>
              </a:rPr>
              <a:t>reduced</a:t>
            </a:r>
            <a:r>
              <a:rPr lang="es-ES" sz="2200" b="1" dirty="0">
                <a:solidFill>
                  <a:srgbClr val="CB1D3A"/>
                </a:solidFill>
                <a:cs typeface="Times New Roman" panose="02020603050405020304" pitchFamily="18" charset="0"/>
              </a:rPr>
              <a:t> </a:t>
            </a:r>
            <a:r>
              <a:rPr lang="es-ES" sz="2200" b="1" dirty="0" err="1">
                <a:solidFill>
                  <a:srgbClr val="CB1D3A"/>
                </a:solidFill>
                <a:cs typeface="Times New Roman" panose="02020603050405020304" pitchFamily="18" charset="0"/>
              </a:rPr>
              <a:t>discomfort</a:t>
            </a:r>
            <a:r>
              <a:rPr lang="es-ES" sz="2200" b="1" dirty="0">
                <a:solidFill>
                  <a:srgbClr val="CB1D3A"/>
                </a:solidFill>
                <a:cs typeface="Times New Roman" panose="02020603050405020304" pitchFamily="18" charset="0"/>
              </a:rPr>
              <a:t> and VR </a:t>
            </a:r>
            <a:r>
              <a:rPr lang="es-ES" sz="2200" b="1" dirty="0" err="1">
                <a:solidFill>
                  <a:srgbClr val="CB1D3A"/>
                </a:solidFill>
                <a:cs typeface="Times New Roman" panose="02020603050405020304" pitchFamily="18" charset="0"/>
              </a:rPr>
              <a:t>sickness</a:t>
            </a:r>
            <a:r>
              <a:rPr lang="es-ES" sz="2200" b="1" dirty="0">
                <a:solidFill>
                  <a:srgbClr val="CB1D3A"/>
                </a:solidFill>
                <a:cs typeface="Times New Roman" panose="02020603050405020304" pitchFamily="18" charset="0"/>
              </a:rPr>
              <a:t> </a:t>
            </a:r>
            <a:r>
              <a:rPr lang="es-ES" sz="2200" dirty="0" err="1">
                <a:solidFill>
                  <a:srgbClr val="000000"/>
                </a:solidFill>
                <a:cs typeface="Times New Roman" panose="02020603050405020304" pitchFamily="18" charset="0"/>
              </a:rPr>
              <a:t>compared</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to</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baseline</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but</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only</a:t>
            </a:r>
            <a:endParaRPr lang="es-ES" sz="2200" dirty="0">
              <a:solidFill>
                <a:srgbClr val="000000"/>
              </a:solidFill>
              <a:cs typeface="Times New Roman" panose="02020603050405020304" pitchFamily="18" charset="0"/>
            </a:endParaRPr>
          </a:p>
          <a:p>
            <a:r>
              <a:rPr lang="es-ES" sz="2200" dirty="0">
                <a:solidFill>
                  <a:srgbClr val="000000"/>
                </a:solidFill>
                <a:cs typeface="Times New Roman" panose="02020603050405020304" pitchFamily="18" charset="0"/>
              </a:rPr>
              <a:t>Dynamic FOV </a:t>
            </a:r>
            <a:r>
              <a:rPr lang="es-ES" sz="2200" dirty="0" err="1">
                <a:solidFill>
                  <a:srgbClr val="000000"/>
                </a:solidFill>
                <a:cs typeface="Times New Roman" panose="02020603050405020304" pitchFamily="18" charset="0"/>
              </a:rPr>
              <a:t>reduction</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significantly</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lowered</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frustration</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levels</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among</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participants</a:t>
            </a:r>
            <a:endParaRPr lang="en-CA" sz="2200" dirty="0">
              <a:solidFill>
                <a:srgbClr val="000000"/>
              </a:solidFill>
              <a:cs typeface="Times New Roman" panose="02020603050405020304" pitchFamily="18" charset="0"/>
            </a:endParaRPr>
          </a:p>
        </p:txBody>
      </p:sp>
      <p:sp>
        <p:nvSpPr>
          <p:cNvPr id="2" name="Title 3">
            <a:extLst>
              <a:ext uri="{FF2B5EF4-FFF2-40B4-BE49-F238E27FC236}">
                <a16:creationId xmlns:a16="http://schemas.microsoft.com/office/drawing/2014/main" id="{A8448B37-B689-A742-E284-AF3031AFC854}"/>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Introduction  | Objectives</a:t>
            </a:r>
            <a:r>
              <a:rPr kumimoji="0" lang="en-CA" sz="1600" i="0" u="none" strike="noStrike" kern="1200" cap="none" spc="0" normalizeH="0" dirty="0">
                <a:ln>
                  <a:noFill/>
                </a:ln>
                <a:solidFill>
                  <a:srgbClr val="000000"/>
                </a:solidFill>
                <a:effectLst/>
                <a:uLnTx/>
                <a:uFillTx/>
                <a:latin typeface="Calibri" pitchFamily="34" charset="0"/>
                <a:ea typeface="+mj-ea"/>
                <a:cs typeface="+mj-cs"/>
              </a:rPr>
              <a:t>  | Experiment 1 |  </a:t>
            </a:r>
            <a:r>
              <a:rPr kumimoji="0" lang="en-CA" sz="1600" b="1" i="0" u="none" strike="noStrike" kern="1200" cap="none" spc="0" normalizeH="0" dirty="0">
                <a:ln>
                  <a:noFill/>
                </a:ln>
                <a:solidFill>
                  <a:srgbClr val="CB1D3A"/>
                </a:solidFill>
                <a:effectLst/>
                <a:uLnTx/>
                <a:uFillTx/>
                <a:latin typeface="Calibri" pitchFamily="34" charset="0"/>
                <a:ea typeface="+mj-ea"/>
                <a:cs typeface="+mj-cs"/>
              </a:rPr>
              <a:t>Experiment 2 </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pic>
        <p:nvPicPr>
          <p:cNvPr id="7" name="Picture 6">
            <a:extLst>
              <a:ext uri="{FF2B5EF4-FFF2-40B4-BE49-F238E27FC236}">
                <a16:creationId xmlns:a16="http://schemas.microsoft.com/office/drawing/2014/main" id="{B5C461A5-E6DE-EBDD-773D-E8A7272525AA}"/>
              </a:ext>
            </a:extLst>
          </p:cNvPr>
          <p:cNvPicPr>
            <a:picLocks noChangeAspect="1"/>
          </p:cNvPicPr>
          <p:nvPr/>
        </p:nvPicPr>
        <p:blipFill>
          <a:blip r:embed="rId2"/>
          <a:stretch>
            <a:fillRect/>
          </a:stretch>
        </p:blipFill>
        <p:spPr>
          <a:xfrm>
            <a:off x="363307" y="1109339"/>
            <a:ext cx="7344800" cy="4477375"/>
          </a:xfrm>
          <a:prstGeom prst="rect">
            <a:avLst/>
          </a:prstGeom>
        </p:spPr>
      </p:pic>
      <p:sp>
        <p:nvSpPr>
          <p:cNvPr id="3" name="CuadroTexto 16">
            <a:extLst>
              <a:ext uri="{FF2B5EF4-FFF2-40B4-BE49-F238E27FC236}">
                <a16:creationId xmlns:a16="http://schemas.microsoft.com/office/drawing/2014/main" id="{84B86B5D-0DB2-C05E-5411-1B66340DD955}"/>
              </a:ext>
            </a:extLst>
          </p:cNvPr>
          <p:cNvSpPr txBox="1"/>
          <p:nvPr/>
        </p:nvSpPr>
        <p:spPr>
          <a:xfrm>
            <a:off x="9733280" y="6263297"/>
            <a:ext cx="2293816" cy="253916"/>
          </a:xfrm>
          <a:prstGeom prst="rect">
            <a:avLst/>
          </a:prstGeom>
          <a:noFill/>
        </p:spPr>
        <p:txBody>
          <a:bodyPr wrap="square" rtlCol="0">
            <a:spAutoFit/>
          </a:bodyPr>
          <a:lstStyle/>
          <a:p>
            <a:pPr algn="just"/>
            <a:r>
              <a:rPr lang="en-GB" sz="1050" i="1" dirty="0">
                <a:solidFill>
                  <a:schemeClr val="bg1">
                    <a:lumMod val="75000"/>
                  </a:schemeClr>
                </a:solidFill>
                <a:cs typeface="Arial" charset="0"/>
                <a:sym typeface="Arial"/>
              </a:rPr>
              <a:t>Figure from Rouhani, 2024</a:t>
            </a:r>
          </a:p>
        </p:txBody>
      </p:sp>
    </p:spTree>
    <p:extLst>
      <p:ext uri="{BB962C8B-B14F-4D97-AF65-F5344CB8AC3E}">
        <p14:creationId xmlns:p14="http://schemas.microsoft.com/office/powerpoint/2010/main" val="10996764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592CB-ACDD-10EC-FFED-A1B20810BC59}"/>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CA4BC8BC-0AF2-D007-2F33-6EA003A227B1}"/>
              </a:ext>
            </a:extLst>
          </p:cNvPr>
          <p:cNvSpPr txBox="1">
            <a:spLocks/>
          </p:cNvSpPr>
          <p:nvPr/>
        </p:nvSpPr>
        <p:spPr>
          <a:xfrm>
            <a:off x="929554" y="260648"/>
            <a:ext cx="10465278" cy="575197"/>
          </a:xfrm>
          <a:prstGeom prst="rect">
            <a:avLst/>
          </a:prstGeom>
        </p:spPr>
        <p:txBody>
          <a:bodyPr lIns="0"/>
          <a:lstStyle>
            <a:lvl1pPr algn="l" defTabSz="944563" rtl="0" eaLnBrk="0" fontAlgn="base" hangingPunct="0">
              <a:spcBef>
                <a:spcPct val="0"/>
              </a:spcBef>
              <a:spcAft>
                <a:spcPct val="0"/>
              </a:spcAft>
              <a:defRPr sz="2177" kern="1200">
                <a:solidFill>
                  <a:srgbClr val="464646"/>
                </a:solidFill>
                <a:latin typeface="+mj-lt"/>
                <a:ea typeface="+mj-ea"/>
                <a:cs typeface="+mj-cs"/>
              </a:defRPr>
            </a:lvl1pPr>
            <a:lvl2pPr algn="ctr" defTabSz="944563" rtl="0" eaLnBrk="0" fontAlgn="base" hangingPunct="0">
              <a:spcBef>
                <a:spcPct val="0"/>
              </a:spcBef>
              <a:spcAft>
                <a:spcPct val="0"/>
              </a:spcAft>
              <a:defRPr sz="4500">
                <a:solidFill>
                  <a:schemeClr val="tx1"/>
                </a:solidFill>
                <a:latin typeface="Calibri" panose="020F0502020204030204" pitchFamily="34" charset="0"/>
              </a:defRPr>
            </a:lvl2pPr>
            <a:lvl3pPr algn="ctr" defTabSz="944563" rtl="0" eaLnBrk="0" fontAlgn="base" hangingPunct="0">
              <a:spcBef>
                <a:spcPct val="0"/>
              </a:spcBef>
              <a:spcAft>
                <a:spcPct val="0"/>
              </a:spcAft>
              <a:defRPr sz="4500">
                <a:solidFill>
                  <a:schemeClr val="tx1"/>
                </a:solidFill>
                <a:latin typeface="Calibri" panose="020F0502020204030204" pitchFamily="34" charset="0"/>
              </a:defRPr>
            </a:lvl3pPr>
            <a:lvl4pPr algn="ctr" defTabSz="944563" rtl="0" eaLnBrk="0" fontAlgn="base" hangingPunct="0">
              <a:spcBef>
                <a:spcPct val="0"/>
              </a:spcBef>
              <a:spcAft>
                <a:spcPct val="0"/>
              </a:spcAft>
              <a:defRPr sz="4500">
                <a:solidFill>
                  <a:schemeClr val="tx1"/>
                </a:solidFill>
                <a:latin typeface="Calibri" panose="020F0502020204030204" pitchFamily="34" charset="0"/>
              </a:defRPr>
            </a:lvl4pPr>
            <a:lvl5pPr algn="ctr" defTabSz="944563" rtl="0" eaLnBrk="0" fontAlgn="base" hangingPunct="0">
              <a:spcBef>
                <a:spcPct val="0"/>
              </a:spcBef>
              <a:spcAft>
                <a:spcPct val="0"/>
              </a:spcAft>
              <a:defRPr sz="4500">
                <a:solidFill>
                  <a:schemeClr val="tx1"/>
                </a:solidFill>
                <a:latin typeface="Calibri" panose="020F0502020204030204" pitchFamily="34" charset="0"/>
              </a:defRPr>
            </a:lvl5pPr>
            <a:lvl6pPr marL="457200" algn="ctr" defTabSz="944563" rtl="0" fontAlgn="base">
              <a:spcBef>
                <a:spcPct val="0"/>
              </a:spcBef>
              <a:spcAft>
                <a:spcPct val="0"/>
              </a:spcAft>
              <a:defRPr sz="4500">
                <a:solidFill>
                  <a:schemeClr val="tx1"/>
                </a:solidFill>
                <a:latin typeface="Calibri" panose="020F0502020204030204" pitchFamily="34" charset="0"/>
              </a:defRPr>
            </a:lvl6pPr>
            <a:lvl7pPr marL="914400" algn="ctr" defTabSz="944563" rtl="0" fontAlgn="base">
              <a:spcBef>
                <a:spcPct val="0"/>
              </a:spcBef>
              <a:spcAft>
                <a:spcPct val="0"/>
              </a:spcAft>
              <a:defRPr sz="4500">
                <a:solidFill>
                  <a:schemeClr val="tx1"/>
                </a:solidFill>
                <a:latin typeface="Calibri" panose="020F0502020204030204" pitchFamily="34" charset="0"/>
              </a:defRPr>
            </a:lvl7pPr>
            <a:lvl8pPr marL="1371600" algn="ctr" defTabSz="944563" rtl="0" fontAlgn="base">
              <a:spcBef>
                <a:spcPct val="0"/>
              </a:spcBef>
              <a:spcAft>
                <a:spcPct val="0"/>
              </a:spcAft>
              <a:defRPr sz="4500">
                <a:solidFill>
                  <a:schemeClr val="tx1"/>
                </a:solidFill>
                <a:latin typeface="Calibri" panose="020F0502020204030204" pitchFamily="34" charset="0"/>
              </a:defRPr>
            </a:lvl8pPr>
            <a:lvl9pPr marL="1828800" algn="ctr" defTabSz="944563" rtl="0" fontAlgn="base">
              <a:spcBef>
                <a:spcPct val="0"/>
              </a:spcBef>
              <a:spcAft>
                <a:spcPct val="0"/>
              </a:spcAft>
              <a:defRPr sz="4500">
                <a:solidFill>
                  <a:schemeClr val="tx1"/>
                </a:solidFill>
                <a:latin typeface="Calibri" panose="020F0502020204030204" pitchFamily="34" charset="0"/>
              </a:defRPr>
            </a:lvl9pPr>
          </a:lstStyle>
          <a:p>
            <a:r>
              <a:rPr lang="en-CA" sz="2800" dirty="0">
                <a:cs typeface="Times New Roman" panose="02020603050405020304" pitchFamily="18" charset="0"/>
              </a:rPr>
              <a:t>Results: Experiment 2	                                                       Recovery Time		        	</a:t>
            </a:r>
          </a:p>
        </p:txBody>
      </p:sp>
      <p:sp>
        <p:nvSpPr>
          <p:cNvPr id="8" name="CuadroTexto 4">
            <a:extLst>
              <a:ext uri="{FF2B5EF4-FFF2-40B4-BE49-F238E27FC236}">
                <a16:creationId xmlns:a16="http://schemas.microsoft.com/office/drawing/2014/main" id="{927DD7CA-A9A6-FFC0-808B-8AD6925E9204}"/>
              </a:ext>
            </a:extLst>
          </p:cNvPr>
          <p:cNvSpPr txBox="1"/>
          <p:nvPr/>
        </p:nvSpPr>
        <p:spPr>
          <a:xfrm>
            <a:off x="929553" y="1178340"/>
            <a:ext cx="4388701" cy="2800767"/>
          </a:xfrm>
          <a:prstGeom prst="rect">
            <a:avLst/>
          </a:prstGeom>
          <a:noFill/>
        </p:spPr>
        <p:txBody>
          <a:bodyPr wrap="square" rtlCol="0">
            <a:spAutoFit/>
          </a:bodyPr>
          <a:lstStyle/>
          <a:p>
            <a:r>
              <a:rPr lang="es-ES" sz="2200" dirty="0" err="1">
                <a:solidFill>
                  <a:srgbClr val="000000"/>
                </a:solidFill>
                <a:cs typeface="Times New Roman" panose="02020603050405020304" pitchFamily="18" charset="0"/>
              </a:rPr>
              <a:t>Participants</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experienced</a:t>
            </a:r>
            <a:r>
              <a:rPr lang="es-ES" sz="2200" dirty="0">
                <a:solidFill>
                  <a:srgbClr val="000000"/>
                </a:solidFill>
                <a:cs typeface="Times New Roman" panose="02020603050405020304" pitchFamily="18" charset="0"/>
              </a:rPr>
              <a:t> </a:t>
            </a:r>
            <a:r>
              <a:rPr lang="es-ES" sz="2200" b="1" dirty="0" err="1">
                <a:solidFill>
                  <a:srgbClr val="CB1D3A"/>
                </a:solidFill>
                <a:cs typeface="Times New Roman" panose="02020603050405020304" pitchFamily="18" charset="0"/>
              </a:rPr>
              <a:t>rapid</a:t>
            </a:r>
            <a:r>
              <a:rPr lang="es-ES" sz="2200" b="1" dirty="0">
                <a:solidFill>
                  <a:srgbClr val="CB1D3A"/>
                </a:solidFill>
                <a:cs typeface="Times New Roman" panose="02020603050405020304" pitchFamily="18" charset="0"/>
              </a:rPr>
              <a:t> </a:t>
            </a:r>
            <a:r>
              <a:rPr lang="es-ES" sz="2200" b="1" dirty="0" err="1">
                <a:solidFill>
                  <a:srgbClr val="CB1D3A"/>
                </a:solidFill>
                <a:cs typeface="Times New Roman" panose="02020603050405020304" pitchFamily="18" charset="0"/>
              </a:rPr>
              <a:t>onset</a:t>
            </a:r>
            <a:r>
              <a:rPr lang="es-ES" sz="2200" b="1" dirty="0">
                <a:solidFill>
                  <a:srgbClr val="CB1D3A"/>
                </a:solidFill>
                <a:cs typeface="Times New Roman" panose="02020603050405020304" pitchFamily="18" charset="0"/>
              </a:rPr>
              <a:t> </a:t>
            </a:r>
            <a:r>
              <a:rPr lang="es-ES" sz="2200" dirty="0">
                <a:solidFill>
                  <a:srgbClr val="000000"/>
                </a:solidFill>
                <a:cs typeface="Times New Roman" panose="02020603050405020304" pitchFamily="18" charset="0"/>
              </a:rPr>
              <a:t>of VR </a:t>
            </a:r>
            <a:r>
              <a:rPr lang="es-ES" sz="2200" dirty="0" err="1">
                <a:solidFill>
                  <a:srgbClr val="000000"/>
                </a:solidFill>
                <a:cs typeface="Times New Roman" panose="02020603050405020304" pitchFamily="18" charset="0"/>
              </a:rPr>
              <a:t>sickness</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average</a:t>
            </a:r>
            <a:r>
              <a:rPr lang="es-ES" sz="2200" dirty="0">
                <a:solidFill>
                  <a:srgbClr val="000000"/>
                </a:solidFill>
                <a:cs typeface="Times New Roman" panose="02020603050405020304" pitchFamily="18" charset="0"/>
              </a:rPr>
              <a:t> of 3.3 min)</a:t>
            </a:r>
          </a:p>
          <a:p>
            <a:endParaRPr lang="es-ES" sz="2200" dirty="0">
              <a:solidFill>
                <a:srgbClr val="000000"/>
              </a:solidFill>
              <a:cs typeface="Times New Roman" panose="02020603050405020304" pitchFamily="18" charset="0"/>
            </a:endParaRPr>
          </a:p>
          <a:p>
            <a:r>
              <a:rPr lang="es-ES" sz="2200" b="1" dirty="0" err="1">
                <a:solidFill>
                  <a:srgbClr val="CB1D3A"/>
                </a:solidFill>
                <a:cs typeface="Times New Roman" panose="02020603050405020304" pitchFamily="18" charset="0"/>
              </a:rPr>
              <a:t>Recovery</a:t>
            </a:r>
            <a:r>
              <a:rPr lang="es-ES" sz="2200" b="1" dirty="0">
                <a:solidFill>
                  <a:srgbClr val="CB1D3A"/>
                </a:solidFill>
                <a:cs typeface="Times New Roman" panose="02020603050405020304" pitchFamily="18" charset="0"/>
              </a:rPr>
              <a:t> times</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were</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relatively</a:t>
            </a:r>
            <a:r>
              <a:rPr lang="es-ES" sz="2200" dirty="0">
                <a:solidFill>
                  <a:srgbClr val="000000"/>
                </a:solidFill>
                <a:cs typeface="Times New Roman" panose="02020603050405020304" pitchFamily="18" charset="0"/>
              </a:rPr>
              <a:t> </a:t>
            </a:r>
            <a:r>
              <a:rPr lang="es-ES" sz="2200" b="1" dirty="0" err="1">
                <a:solidFill>
                  <a:srgbClr val="CB1D3A"/>
                </a:solidFill>
                <a:cs typeface="Times New Roman" panose="02020603050405020304" pitchFamily="18" charset="0"/>
              </a:rPr>
              <a:t>quick</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peak</a:t>
            </a:r>
            <a:r>
              <a:rPr lang="es-ES" sz="2200" dirty="0">
                <a:solidFill>
                  <a:srgbClr val="000000"/>
                </a:solidFill>
                <a:cs typeface="Times New Roman" panose="02020603050405020304" pitchFamily="18" charset="0"/>
              </a:rPr>
              <a:t> VR </a:t>
            </a:r>
            <a:r>
              <a:rPr lang="es-ES" sz="2200" dirty="0" err="1">
                <a:solidFill>
                  <a:srgbClr val="000000"/>
                </a:solidFill>
                <a:cs typeface="Times New Roman" panose="02020603050405020304" pitchFamily="18" charset="0"/>
              </a:rPr>
              <a:t>sickness</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to</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baseline</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average</a:t>
            </a:r>
            <a:r>
              <a:rPr lang="es-ES" sz="2200" dirty="0">
                <a:solidFill>
                  <a:srgbClr val="000000"/>
                </a:solidFill>
                <a:cs typeface="Times New Roman" panose="02020603050405020304" pitchFamily="18" charset="0"/>
              </a:rPr>
              <a:t> of 2.7 min)</a:t>
            </a:r>
          </a:p>
          <a:p>
            <a:endParaRPr lang="es-ES" sz="2200" dirty="0">
              <a:solidFill>
                <a:srgbClr val="000000"/>
              </a:solidFill>
              <a:cs typeface="Times New Roman" panose="02020603050405020304" pitchFamily="18" charset="0"/>
            </a:endParaRPr>
          </a:p>
          <a:p>
            <a:r>
              <a:rPr lang="es-ES" sz="2200" dirty="0" err="1">
                <a:solidFill>
                  <a:srgbClr val="000000"/>
                </a:solidFill>
                <a:cs typeface="Times New Roman" panose="02020603050405020304" pitchFamily="18" charset="0"/>
              </a:rPr>
              <a:t>Minimal</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effects</a:t>
            </a:r>
            <a:r>
              <a:rPr lang="es-ES" sz="2200" dirty="0">
                <a:solidFill>
                  <a:srgbClr val="000000"/>
                </a:solidFill>
                <a:cs typeface="Times New Roman" panose="02020603050405020304" pitchFamily="18" charset="0"/>
              </a:rPr>
              <a:t> of trial </a:t>
            </a:r>
            <a:r>
              <a:rPr lang="es-ES" sz="2200" dirty="0" err="1">
                <a:solidFill>
                  <a:srgbClr val="000000"/>
                </a:solidFill>
                <a:cs typeface="Times New Roman" panose="02020603050405020304" pitchFamily="18" charset="0"/>
              </a:rPr>
              <a:t>order</a:t>
            </a:r>
            <a:endParaRPr lang="en-CA" sz="2200" dirty="0">
              <a:solidFill>
                <a:srgbClr val="000000"/>
              </a:solidFill>
              <a:cs typeface="Times New Roman" panose="02020603050405020304" pitchFamily="18" charset="0"/>
            </a:endParaRPr>
          </a:p>
        </p:txBody>
      </p:sp>
      <p:sp>
        <p:nvSpPr>
          <p:cNvPr id="2" name="Title 3">
            <a:extLst>
              <a:ext uri="{FF2B5EF4-FFF2-40B4-BE49-F238E27FC236}">
                <a16:creationId xmlns:a16="http://schemas.microsoft.com/office/drawing/2014/main" id="{9C215AF2-C099-7E39-4F4B-13A2D912FD5D}"/>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Introduction  | Objectives</a:t>
            </a:r>
            <a:r>
              <a:rPr kumimoji="0" lang="en-CA" sz="1600" i="0" u="none" strike="noStrike" kern="1200" cap="none" spc="0" normalizeH="0" dirty="0">
                <a:ln>
                  <a:noFill/>
                </a:ln>
                <a:solidFill>
                  <a:srgbClr val="000000"/>
                </a:solidFill>
                <a:effectLst/>
                <a:uLnTx/>
                <a:uFillTx/>
                <a:latin typeface="Calibri" pitchFamily="34" charset="0"/>
                <a:ea typeface="+mj-ea"/>
                <a:cs typeface="+mj-cs"/>
              </a:rPr>
              <a:t>  | Experiment 1 |  </a:t>
            </a:r>
            <a:r>
              <a:rPr kumimoji="0" lang="en-CA" sz="1600" b="1" i="0" u="none" strike="noStrike" kern="1200" cap="none" spc="0" normalizeH="0" dirty="0">
                <a:ln>
                  <a:noFill/>
                </a:ln>
                <a:solidFill>
                  <a:srgbClr val="CB1D3A"/>
                </a:solidFill>
                <a:effectLst/>
                <a:uLnTx/>
                <a:uFillTx/>
                <a:latin typeface="Calibri" pitchFamily="34" charset="0"/>
                <a:ea typeface="+mj-ea"/>
                <a:cs typeface="+mj-cs"/>
              </a:rPr>
              <a:t>Experiment 2 </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pic>
        <p:nvPicPr>
          <p:cNvPr id="7" name="Picture 6">
            <a:extLst>
              <a:ext uri="{FF2B5EF4-FFF2-40B4-BE49-F238E27FC236}">
                <a16:creationId xmlns:a16="http://schemas.microsoft.com/office/drawing/2014/main" id="{ED98E5E2-C471-276F-A42D-AA59B4F9AECF}"/>
              </a:ext>
            </a:extLst>
          </p:cNvPr>
          <p:cNvPicPr>
            <a:picLocks noChangeAspect="1"/>
          </p:cNvPicPr>
          <p:nvPr/>
        </p:nvPicPr>
        <p:blipFill>
          <a:blip r:embed="rId2"/>
          <a:stretch>
            <a:fillRect/>
          </a:stretch>
        </p:blipFill>
        <p:spPr>
          <a:xfrm>
            <a:off x="5318254" y="1131776"/>
            <a:ext cx="6600988" cy="5089506"/>
          </a:xfrm>
          <a:prstGeom prst="rect">
            <a:avLst/>
          </a:prstGeom>
        </p:spPr>
      </p:pic>
      <p:sp>
        <p:nvSpPr>
          <p:cNvPr id="3" name="CuadroTexto 16">
            <a:extLst>
              <a:ext uri="{FF2B5EF4-FFF2-40B4-BE49-F238E27FC236}">
                <a16:creationId xmlns:a16="http://schemas.microsoft.com/office/drawing/2014/main" id="{7CA51855-47CC-B142-561C-1B36FC24CDED}"/>
              </a:ext>
            </a:extLst>
          </p:cNvPr>
          <p:cNvSpPr txBox="1"/>
          <p:nvPr/>
        </p:nvSpPr>
        <p:spPr>
          <a:xfrm>
            <a:off x="9733280" y="6263297"/>
            <a:ext cx="2293816" cy="253916"/>
          </a:xfrm>
          <a:prstGeom prst="rect">
            <a:avLst/>
          </a:prstGeom>
          <a:noFill/>
        </p:spPr>
        <p:txBody>
          <a:bodyPr wrap="square" rtlCol="0">
            <a:spAutoFit/>
          </a:bodyPr>
          <a:lstStyle/>
          <a:p>
            <a:pPr algn="just"/>
            <a:r>
              <a:rPr lang="en-GB" sz="1050" i="1" dirty="0">
                <a:solidFill>
                  <a:schemeClr val="bg1">
                    <a:lumMod val="75000"/>
                  </a:schemeClr>
                </a:solidFill>
                <a:cs typeface="Arial" charset="0"/>
                <a:sym typeface="Arial"/>
              </a:rPr>
              <a:t>Figure from Rouhani, 2024</a:t>
            </a:r>
          </a:p>
        </p:txBody>
      </p:sp>
    </p:spTree>
    <p:extLst>
      <p:ext uri="{BB962C8B-B14F-4D97-AF65-F5344CB8AC3E}">
        <p14:creationId xmlns:p14="http://schemas.microsoft.com/office/powerpoint/2010/main" val="1768472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A3BED-690A-4D31-E4FB-9FB125BBF98D}"/>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6084B742-E9CE-E9E2-4A10-BDA5179A7B55}"/>
              </a:ext>
            </a:extLst>
          </p:cNvPr>
          <p:cNvSpPr txBox="1">
            <a:spLocks/>
          </p:cNvSpPr>
          <p:nvPr/>
        </p:nvSpPr>
        <p:spPr>
          <a:xfrm>
            <a:off x="929554" y="260648"/>
            <a:ext cx="10465278" cy="575197"/>
          </a:xfrm>
          <a:prstGeom prst="rect">
            <a:avLst/>
          </a:prstGeom>
        </p:spPr>
        <p:txBody>
          <a:bodyPr lIns="0"/>
          <a:lstStyle>
            <a:lvl1pPr algn="l" defTabSz="944563" rtl="0" eaLnBrk="0" fontAlgn="base" hangingPunct="0">
              <a:spcBef>
                <a:spcPct val="0"/>
              </a:spcBef>
              <a:spcAft>
                <a:spcPct val="0"/>
              </a:spcAft>
              <a:defRPr sz="2177" kern="1200">
                <a:solidFill>
                  <a:srgbClr val="464646"/>
                </a:solidFill>
                <a:latin typeface="+mj-lt"/>
                <a:ea typeface="+mj-ea"/>
                <a:cs typeface="+mj-cs"/>
              </a:defRPr>
            </a:lvl1pPr>
            <a:lvl2pPr algn="ctr" defTabSz="944563" rtl="0" eaLnBrk="0" fontAlgn="base" hangingPunct="0">
              <a:spcBef>
                <a:spcPct val="0"/>
              </a:spcBef>
              <a:spcAft>
                <a:spcPct val="0"/>
              </a:spcAft>
              <a:defRPr sz="4500">
                <a:solidFill>
                  <a:schemeClr val="tx1"/>
                </a:solidFill>
                <a:latin typeface="Calibri" panose="020F0502020204030204" pitchFamily="34" charset="0"/>
              </a:defRPr>
            </a:lvl2pPr>
            <a:lvl3pPr algn="ctr" defTabSz="944563" rtl="0" eaLnBrk="0" fontAlgn="base" hangingPunct="0">
              <a:spcBef>
                <a:spcPct val="0"/>
              </a:spcBef>
              <a:spcAft>
                <a:spcPct val="0"/>
              </a:spcAft>
              <a:defRPr sz="4500">
                <a:solidFill>
                  <a:schemeClr val="tx1"/>
                </a:solidFill>
                <a:latin typeface="Calibri" panose="020F0502020204030204" pitchFamily="34" charset="0"/>
              </a:defRPr>
            </a:lvl3pPr>
            <a:lvl4pPr algn="ctr" defTabSz="944563" rtl="0" eaLnBrk="0" fontAlgn="base" hangingPunct="0">
              <a:spcBef>
                <a:spcPct val="0"/>
              </a:spcBef>
              <a:spcAft>
                <a:spcPct val="0"/>
              </a:spcAft>
              <a:defRPr sz="4500">
                <a:solidFill>
                  <a:schemeClr val="tx1"/>
                </a:solidFill>
                <a:latin typeface="Calibri" panose="020F0502020204030204" pitchFamily="34" charset="0"/>
              </a:defRPr>
            </a:lvl4pPr>
            <a:lvl5pPr algn="ctr" defTabSz="944563" rtl="0" eaLnBrk="0" fontAlgn="base" hangingPunct="0">
              <a:spcBef>
                <a:spcPct val="0"/>
              </a:spcBef>
              <a:spcAft>
                <a:spcPct val="0"/>
              </a:spcAft>
              <a:defRPr sz="4500">
                <a:solidFill>
                  <a:schemeClr val="tx1"/>
                </a:solidFill>
                <a:latin typeface="Calibri" panose="020F0502020204030204" pitchFamily="34" charset="0"/>
              </a:defRPr>
            </a:lvl5pPr>
            <a:lvl6pPr marL="457200" algn="ctr" defTabSz="944563" rtl="0" fontAlgn="base">
              <a:spcBef>
                <a:spcPct val="0"/>
              </a:spcBef>
              <a:spcAft>
                <a:spcPct val="0"/>
              </a:spcAft>
              <a:defRPr sz="4500">
                <a:solidFill>
                  <a:schemeClr val="tx1"/>
                </a:solidFill>
                <a:latin typeface="Calibri" panose="020F0502020204030204" pitchFamily="34" charset="0"/>
              </a:defRPr>
            </a:lvl6pPr>
            <a:lvl7pPr marL="914400" algn="ctr" defTabSz="944563" rtl="0" fontAlgn="base">
              <a:spcBef>
                <a:spcPct val="0"/>
              </a:spcBef>
              <a:spcAft>
                <a:spcPct val="0"/>
              </a:spcAft>
              <a:defRPr sz="4500">
                <a:solidFill>
                  <a:schemeClr val="tx1"/>
                </a:solidFill>
                <a:latin typeface="Calibri" panose="020F0502020204030204" pitchFamily="34" charset="0"/>
              </a:defRPr>
            </a:lvl7pPr>
            <a:lvl8pPr marL="1371600" algn="ctr" defTabSz="944563" rtl="0" fontAlgn="base">
              <a:spcBef>
                <a:spcPct val="0"/>
              </a:spcBef>
              <a:spcAft>
                <a:spcPct val="0"/>
              </a:spcAft>
              <a:defRPr sz="4500">
                <a:solidFill>
                  <a:schemeClr val="tx1"/>
                </a:solidFill>
                <a:latin typeface="Calibri" panose="020F0502020204030204" pitchFamily="34" charset="0"/>
              </a:defRPr>
            </a:lvl8pPr>
            <a:lvl9pPr marL="1828800" algn="ctr" defTabSz="944563" rtl="0" fontAlgn="base">
              <a:spcBef>
                <a:spcPct val="0"/>
              </a:spcBef>
              <a:spcAft>
                <a:spcPct val="0"/>
              </a:spcAft>
              <a:defRPr sz="4500">
                <a:solidFill>
                  <a:schemeClr val="tx1"/>
                </a:solidFill>
                <a:latin typeface="Calibri" panose="020F0502020204030204" pitchFamily="34" charset="0"/>
              </a:defRPr>
            </a:lvl9pPr>
          </a:lstStyle>
          <a:p>
            <a:r>
              <a:rPr lang="en-CA" sz="2800" dirty="0">
                <a:cs typeface="Times New Roman" panose="02020603050405020304" pitchFamily="18" charset="0"/>
              </a:rPr>
              <a:t>Results: Experiment 2	                                                  Interview Results		        	</a:t>
            </a:r>
          </a:p>
        </p:txBody>
      </p:sp>
      <p:sp>
        <p:nvSpPr>
          <p:cNvPr id="8" name="CuadroTexto 4">
            <a:extLst>
              <a:ext uri="{FF2B5EF4-FFF2-40B4-BE49-F238E27FC236}">
                <a16:creationId xmlns:a16="http://schemas.microsoft.com/office/drawing/2014/main" id="{93C966D0-814E-FBD0-9074-BC533EFA6335}"/>
              </a:ext>
            </a:extLst>
          </p:cNvPr>
          <p:cNvSpPr txBox="1"/>
          <p:nvPr/>
        </p:nvSpPr>
        <p:spPr>
          <a:xfrm>
            <a:off x="929553" y="1178340"/>
            <a:ext cx="10465278" cy="4832092"/>
          </a:xfrm>
          <a:prstGeom prst="rect">
            <a:avLst/>
          </a:prstGeom>
          <a:noFill/>
        </p:spPr>
        <p:txBody>
          <a:bodyPr wrap="square" rtlCol="0">
            <a:spAutoFit/>
          </a:bodyPr>
          <a:lstStyle/>
          <a:p>
            <a:r>
              <a:rPr lang="es-ES" sz="2200" dirty="0" err="1">
                <a:solidFill>
                  <a:srgbClr val="000000"/>
                </a:solidFill>
                <a:cs typeface="Times New Roman" panose="02020603050405020304" pitchFamily="18" charset="0"/>
              </a:rPr>
              <a:t>Participants</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mentioned</a:t>
            </a:r>
            <a:r>
              <a:rPr lang="es-ES" sz="2200" dirty="0">
                <a:solidFill>
                  <a:srgbClr val="000000"/>
                </a:solidFill>
                <a:cs typeface="Times New Roman" panose="02020603050405020304" pitchFamily="18" charset="0"/>
              </a:rPr>
              <a:t> </a:t>
            </a:r>
            <a:r>
              <a:rPr lang="es-ES" sz="2200" b="1" dirty="0" err="1">
                <a:solidFill>
                  <a:srgbClr val="CB1D3A"/>
                </a:solidFill>
                <a:cs typeface="Times New Roman" panose="02020603050405020304" pitchFamily="18" charset="0"/>
              </a:rPr>
              <a:t>increased</a:t>
            </a:r>
            <a:r>
              <a:rPr lang="es-ES" sz="2200" b="1" dirty="0">
                <a:solidFill>
                  <a:srgbClr val="CB1D3A"/>
                </a:solidFill>
                <a:cs typeface="Times New Roman" panose="02020603050405020304" pitchFamily="18" charset="0"/>
              </a:rPr>
              <a:t> </a:t>
            </a:r>
            <a:r>
              <a:rPr lang="es-ES" sz="2200" b="1" dirty="0" err="1">
                <a:solidFill>
                  <a:srgbClr val="CB1D3A"/>
                </a:solidFill>
                <a:cs typeface="Times New Roman" panose="02020603050405020304" pitchFamily="18" charset="0"/>
              </a:rPr>
              <a:t>discomfort</a:t>
            </a:r>
            <a:r>
              <a:rPr lang="es-ES" sz="2200" b="1" dirty="0">
                <a:solidFill>
                  <a:srgbClr val="CB1D3A"/>
                </a:solidFill>
                <a:cs typeface="Times New Roman" panose="02020603050405020304" pitchFamily="18" charset="0"/>
              </a:rPr>
              <a:t> </a:t>
            </a:r>
            <a:r>
              <a:rPr lang="es-ES" sz="2200" dirty="0" err="1">
                <a:solidFill>
                  <a:srgbClr val="000000"/>
                </a:solidFill>
                <a:cs typeface="Times New Roman" panose="02020603050405020304" pitchFamily="18" charset="0"/>
              </a:rPr>
              <a:t>due</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to</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velocity</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changes</a:t>
            </a:r>
            <a:r>
              <a:rPr lang="es-ES" sz="2200" dirty="0">
                <a:solidFill>
                  <a:srgbClr val="000000"/>
                </a:solidFill>
                <a:cs typeface="Times New Roman" panose="02020603050405020304" pitchFamily="18" charset="0"/>
              </a:rPr>
              <a:t>, vertical up and </a:t>
            </a:r>
            <a:r>
              <a:rPr lang="es-ES" sz="2200" dirty="0" err="1">
                <a:solidFill>
                  <a:srgbClr val="000000"/>
                </a:solidFill>
                <a:cs typeface="Times New Roman" panose="02020603050405020304" pitchFamily="18" charset="0"/>
              </a:rPr>
              <a:t>down</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movements</a:t>
            </a:r>
            <a:r>
              <a:rPr lang="es-ES" sz="2200" dirty="0">
                <a:solidFill>
                  <a:srgbClr val="000000"/>
                </a:solidFill>
                <a:cs typeface="Times New Roman" panose="02020603050405020304" pitchFamily="18" charset="0"/>
              </a:rPr>
              <a:t> and visual </a:t>
            </a:r>
            <a:r>
              <a:rPr lang="es-ES" sz="2200" dirty="0" err="1">
                <a:solidFill>
                  <a:srgbClr val="000000"/>
                </a:solidFill>
                <a:cs typeface="Times New Roman" panose="02020603050405020304" pitchFamily="18" charset="0"/>
              </a:rPr>
              <a:t>elements</a:t>
            </a:r>
            <a:endParaRPr lang="es-ES" sz="2200" dirty="0">
              <a:solidFill>
                <a:srgbClr val="000000"/>
              </a:solidFill>
              <a:cs typeface="Times New Roman" panose="02020603050405020304" pitchFamily="18" charset="0"/>
            </a:endParaRPr>
          </a:p>
          <a:p>
            <a:endParaRPr lang="es-ES" sz="2200" dirty="0">
              <a:solidFill>
                <a:srgbClr val="000000"/>
              </a:solidFill>
              <a:cs typeface="Times New Roman" panose="02020603050405020304" pitchFamily="18" charset="0"/>
            </a:endParaRPr>
          </a:p>
          <a:p>
            <a:r>
              <a:rPr lang="es-ES" sz="2200" b="1" dirty="0">
                <a:solidFill>
                  <a:srgbClr val="CB1D3A"/>
                </a:solidFill>
                <a:cs typeface="Times New Roman" panose="02020603050405020304" pitchFamily="18" charset="0"/>
              </a:rPr>
              <a:t>Dynamic FOV </a:t>
            </a:r>
            <a:r>
              <a:rPr lang="es-ES" sz="2200" b="1" dirty="0" err="1">
                <a:solidFill>
                  <a:srgbClr val="CB1D3A"/>
                </a:solidFill>
                <a:cs typeface="Times New Roman" panose="02020603050405020304" pitchFamily="18" charset="0"/>
              </a:rPr>
              <a:t>reduction</a:t>
            </a:r>
            <a:r>
              <a:rPr lang="es-ES" sz="2200" b="1" dirty="0">
                <a:solidFill>
                  <a:srgbClr val="CB1D3A"/>
                </a:solidFill>
                <a:cs typeface="Times New Roman" panose="02020603050405020304" pitchFamily="18" charset="0"/>
              </a:rPr>
              <a:t> </a:t>
            </a:r>
            <a:r>
              <a:rPr lang="es-ES" sz="2200" b="1" dirty="0" err="1">
                <a:solidFill>
                  <a:srgbClr val="CB1D3A"/>
                </a:solidFill>
                <a:cs typeface="Times New Roman" panose="02020603050405020304" pitchFamily="18" charset="0"/>
              </a:rPr>
              <a:t>was</a:t>
            </a:r>
            <a:r>
              <a:rPr lang="es-ES" sz="2200" b="1" dirty="0">
                <a:solidFill>
                  <a:srgbClr val="CB1D3A"/>
                </a:solidFill>
                <a:cs typeface="Times New Roman" panose="02020603050405020304" pitchFamily="18" charset="0"/>
              </a:rPr>
              <a:t> </a:t>
            </a:r>
            <a:r>
              <a:rPr lang="es-ES" sz="2200" b="1" dirty="0" err="1">
                <a:solidFill>
                  <a:srgbClr val="CB1D3A"/>
                </a:solidFill>
                <a:cs typeface="Times New Roman" panose="02020603050405020304" pitchFamily="18" charset="0"/>
              </a:rPr>
              <a:t>the</a:t>
            </a:r>
            <a:r>
              <a:rPr lang="es-ES" sz="2200" b="1" dirty="0">
                <a:solidFill>
                  <a:srgbClr val="CB1D3A"/>
                </a:solidFill>
                <a:cs typeface="Times New Roman" panose="02020603050405020304" pitchFamily="18" charset="0"/>
              </a:rPr>
              <a:t> </a:t>
            </a:r>
            <a:r>
              <a:rPr lang="es-ES" sz="2200" b="1" dirty="0" err="1">
                <a:solidFill>
                  <a:srgbClr val="CB1D3A"/>
                </a:solidFill>
                <a:cs typeface="Times New Roman" panose="02020603050405020304" pitchFamily="18" charset="0"/>
              </a:rPr>
              <a:t>highly</a:t>
            </a:r>
            <a:r>
              <a:rPr lang="es-ES" sz="2200" b="1" dirty="0">
                <a:solidFill>
                  <a:srgbClr val="CB1D3A"/>
                </a:solidFill>
                <a:cs typeface="Times New Roman" panose="02020603050405020304" pitchFamily="18" charset="0"/>
              </a:rPr>
              <a:t> </a:t>
            </a:r>
            <a:r>
              <a:rPr lang="es-ES" sz="2200" b="1" dirty="0" err="1">
                <a:solidFill>
                  <a:srgbClr val="CB1D3A"/>
                </a:solidFill>
                <a:cs typeface="Times New Roman" panose="02020603050405020304" pitchFamily="18" charset="0"/>
              </a:rPr>
              <a:t>preferred</a:t>
            </a:r>
            <a:r>
              <a:rPr lang="es-ES" sz="2200" b="1" dirty="0">
                <a:solidFill>
                  <a:srgbClr val="CB1D3A"/>
                </a:solidFill>
                <a:cs typeface="Times New Roman" panose="02020603050405020304" pitchFamily="18" charset="0"/>
              </a:rPr>
              <a:t> </a:t>
            </a:r>
            <a:r>
              <a:rPr lang="es-ES" sz="2200" b="1" dirty="0" err="1">
                <a:solidFill>
                  <a:srgbClr val="CB1D3A"/>
                </a:solidFill>
                <a:cs typeface="Times New Roman" panose="02020603050405020304" pitchFamily="18" charset="0"/>
              </a:rPr>
              <a:t>method</a:t>
            </a:r>
            <a:r>
              <a:rPr lang="es-ES" sz="2200" b="1" dirty="0">
                <a:solidFill>
                  <a:srgbClr val="CB1D3A"/>
                </a:solidFill>
                <a:cs typeface="Times New Roman" panose="02020603050405020304" pitchFamily="18" charset="0"/>
              </a:rPr>
              <a:t> </a:t>
            </a:r>
            <a:r>
              <a:rPr lang="es-ES" sz="2200" dirty="0" err="1">
                <a:solidFill>
                  <a:srgbClr val="000000"/>
                </a:solidFill>
                <a:cs typeface="Times New Roman" panose="02020603050405020304" pitchFamily="18" charset="0"/>
              </a:rPr>
              <a:t>among</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many</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participants</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due</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to</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limiting</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motion</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visibility</a:t>
            </a:r>
            <a:r>
              <a:rPr lang="es-ES" sz="2200" dirty="0">
                <a:solidFill>
                  <a:srgbClr val="000000"/>
                </a:solidFill>
                <a:cs typeface="Times New Roman" panose="02020603050405020304" pitchFamily="18" charset="0"/>
              </a:rPr>
              <a:t> (15/24 </a:t>
            </a:r>
            <a:r>
              <a:rPr lang="es-ES" sz="2200" dirty="0" err="1">
                <a:solidFill>
                  <a:srgbClr val="000000"/>
                </a:solidFill>
                <a:cs typeface="Times New Roman" panose="02020603050405020304" pitchFamily="18" charset="0"/>
              </a:rPr>
              <a:t>preferred</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this</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method</a:t>
            </a:r>
            <a:r>
              <a:rPr lang="es-ES" sz="2200" dirty="0">
                <a:solidFill>
                  <a:srgbClr val="000000"/>
                </a:solidFill>
                <a:cs typeface="Times New Roman" panose="02020603050405020304" pitchFamily="18" charset="0"/>
              </a:rPr>
              <a:t>)</a:t>
            </a:r>
          </a:p>
          <a:p>
            <a:r>
              <a:rPr lang="es-ES" sz="2200" dirty="0" err="1">
                <a:solidFill>
                  <a:srgbClr val="000000"/>
                </a:solidFill>
                <a:cs typeface="Times New Roman" panose="02020603050405020304" pitchFamily="18" charset="0"/>
              </a:rPr>
              <a:t>The</a:t>
            </a:r>
            <a:r>
              <a:rPr lang="es-ES" sz="2200" dirty="0">
                <a:solidFill>
                  <a:srgbClr val="000000"/>
                </a:solidFill>
                <a:cs typeface="Times New Roman" panose="02020603050405020304" pitchFamily="18" charset="0"/>
              </a:rPr>
              <a:t> virtual </a:t>
            </a:r>
            <a:r>
              <a:rPr lang="es-ES" sz="2200" dirty="0" err="1">
                <a:solidFill>
                  <a:srgbClr val="000000"/>
                </a:solidFill>
                <a:cs typeface="Times New Roman" panose="02020603050405020304" pitchFamily="18" charset="0"/>
              </a:rPr>
              <a:t>nose</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had</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mixed</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reactions</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some</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found</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it</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helpful</a:t>
            </a:r>
            <a:r>
              <a:rPr lang="es-ES" sz="2200" dirty="0">
                <a:solidFill>
                  <a:srgbClr val="000000"/>
                </a:solidFill>
                <a:cs typeface="Times New Roman" panose="02020603050405020304" pitchFamily="18" charset="0"/>
              </a:rPr>
              <a:t> (6/24), 3 </a:t>
            </a:r>
            <a:r>
              <a:rPr lang="es-ES" sz="2200" dirty="0" err="1">
                <a:solidFill>
                  <a:srgbClr val="000000"/>
                </a:solidFill>
                <a:cs typeface="Times New Roman" panose="02020603050405020304" pitchFamily="18" charset="0"/>
              </a:rPr>
              <a:t>participants</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said</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it</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increased</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symptoms</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such</a:t>
            </a:r>
            <a:r>
              <a:rPr lang="es-ES" sz="2200" dirty="0">
                <a:solidFill>
                  <a:srgbClr val="000000"/>
                </a:solidFill>
                <a:cs typeface="Times New Roman" panose="02020603050405020304" pitchFamily="18" charset="0"/>
              </a:rPr>
              <a:t> as </a:t>
            </a:r>
            <a:r>
              <a:rPr lang="es-ES" sz="2200" dirty="0" err="1">
                <a:solidFill>
                  <a:srgbClr val="000000"/>
                </a:solidFill>
                <a:cs typeface="Times New Roman" panose="02020603050405020304" pitchFamily="18" charset="0"/>
              </a:rPr>
              <a:t>dizziness</a:t>
            </a:r>
            <a:endParaRPr lang="es-ES" sz="2200" dirty="0">
              <a:solidFill>
                <a:srgbClr val="000000"/>
              </a:solidFill>
              <a:cs typeface="Times New Roman" panose="02020603050405020304" pitchFamily="18" charset="0"/>
            </a:endParaRPr>
          </a:p>
          <a:p>
            <a:r>
              <a:rPr lang="es-ES" sz="2200" dirty="0" err="1">
                <a:solidFill>
                  <a:srgbClr val="000000"/>
                </a:solidFill>
                <a:cs typeface="Times New Roman" panose="02020603050405020304" pitchFamily="18" charset="0"/>
              </a:rPr>
              <a:t>Blur</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was</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effective</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for</a:t>
            </a:r>
            <a:r>
              <a:rPr lang="es-ES" sz="2200" dirty="0">
                <a:solidFill>
                  <a:srgbClr val="000000"/>
                </a:solidFill>
                <a:cs typeface="Times New Roman" panose="02020603050405020304" pitchFamily="18" charset="0"/>
              </a:rPr>
              <a:t> a </a:t>
            </a:r>
            <a:r>
              <a:rPr lang="es-ES" sz="2200" dirty="0" err="1">
                <a:solidFill>
                  <a:srgbClr val="000000"/>
                </a:solidFill>
                <a:cs typeface="Times New Roman" panose="02020603050405020304" pitchFamily="18" charset="0"/>
              </a:rPr>
              <a:t>few</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participants</a:t>
            </a:r>
            <a:r>
              <a:rPr lang="es-ES" sz="2200" dirty="0">
                <a:solidFill>
                  <a:srgbClr val="000000"/>
                </a:solidFill>
                <a:cs typeface="Times New Roman" panose="02020603050405020304" pitchFamily="18" charset="0"/>
              </a:rPr>
              <a:t> (4/24) </a:t>
            </a:r>
            <a:r>
              <a:rPr lang="es-ES" sz="2200" dirty="0" err="1">
                <a:solidFill>
                  <a:srgbClr val="000000"/>
                </a:solidFill>
                <a:cs typeface="Times New Roman" panose="02020603050405020304" pitchFamily="18" charset="0"/>
              </a:rPr>
              <a:t>but</a:t>
            </a:r>
            <a:r>
              <a:rPr lang="es-ES" sz="2200" dirty="0">
                <a:solidFill>
                  <a:srgbClr val="000000"/>
                </a:solidFill>
                <a:cs typeface="Times New Roman" panose="02020603050405020304" pitchFamily="18" charset="0"/>
              </a:rPr>
              <a:t> led </a:t>
            </a:r>
            <a:r>
              <a:rPr lang="es-ES" sz="2200" dirty="0" err="1">
                <a:solidFill>
                  <a:srgbClr val="000000"/>
                </a:solidFill>
                <a:cs typeface="Times New Roman" panose="02020603050405020304" pitchFamily="18" charset="0"/>
              </a:rPr>
              <a:t>to</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increased</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discomfort</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for</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others</a:t>
            </a:r>
            <a:r>
              <a:rPr lang="es-ES" sz="2200" dirty="0">
                <a:solidFill>
                  <a:srgbClr val="000000"/>
                </a:solidFill>
                <a:cs typeface="Times New Roman" panose="02020603050405020304" pitchFamily="18" charset="0"/>
              </a:rPr>
              <a:t> (7/24)</a:t>
            </a:r>
          </a:p>
          <a:p>
            <a:r>
              <a:rPr lang="es-ES" sz="2200" dirty="0" err="1">
                <a:solidFill>
                  <a:srgbClr val="000000"/>
                </a:solidFill>
                <a:cs typeface="Times New Roman" panose="02020603050405020304" pitchFamily="18" charset="0"/>
              </a:rPr>
              <a:t>Basline</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was</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the</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least</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preferred</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condition</a:t>
            </a:r>
            <a:endParaRPr lang="es-ES" sz="2200" dirty="0">
              <a:solidFill>
                <a:srgbClr val="000000"/>
              </a:solidFill>
              <a:cs typeface="Times New Roman" panose="02020603050405020304" pitchFamily="18" charset="0"/>
            </a:endParaRPr>
          </a:p>
          <a:p>
            <a:endParaRPr lang="es-ES" sz="2200" dirty="0">
              <a:solidFill>
                <a:srgbClr val="000000"/>
              </a:solidFill>
              <a:cs typeface="Times New Roman" panose="02020603050405020304" pitchFamily="18" charset="0"/>
            </a:endParaRPr>
          </a:p>
          <a:p>
            <a:r>
              <a:rPr lang="es-ES" sz="2200" b="1" dirty="0" err="1">
                <a:solidFill>
                  <a:srgbClr val="CB1D3A"/>
                </a:solidFill>
                <a:cs typeface="Times New Roman" panose="02020603050405020304" pitchFamily="18" charset="0"/>
              </a:rPr>
              <a:t>Most</a:t>
            </a:r>
            <a:r>
              <a:rPr lang="es-ES" sz="2200" b="1" dirty="0">
                <a:solidFill>
                  <a:srgbClr val="CB1D3A"/>
                </a:solidFill>
                <a:cs typeface="Times New Roman" panose="02020603050405020304" pitchFamily="18" charset="0"/>
              </a:rPr>
              <a:t> </a:t>
            </a:r>
            <a:r>
              <a:rPr lang="es-ES" sz="2200" b="1" dirty="0" err="1">
                <a:solidFill>
                  <a:srgbClr val="CB1D3A"/>
                </a:solidFill>
                <a:cs typeface="Times New Roman" panose="02020603050405020304" pitchFamily="18" charset="0"/>
              </a:rPr>
              <a:t>participants</a:t>
            </a:r>
            <a:r>
              <a:rPr lang="es-ES" sz="2200" b="1" dirty="0">
                <a:solidFill>
                  <a:srgbClr val="CB1D3A"/>
                </a:solidFill>
                <a:cs typeface="Times New Roman" panose="02020603050405020304" pitchFamily="18" charset="0"/>
              </a:rPr>
              <a:t> (19/24) </a:t>
            </a:r>
            <a:r>
              <a:rPr lang="es-ES" sz="2200" b="1" dirty="0" err="1">
                <a:solidFill>
                  <a:srgbClr val="CB1D3A"/>
                </a:solidFill>
                <a:cs typeface="Times New Roman" panose="02020603050405020304" pitchFamily="18" charset="0"/>
              </a:rPr>
              <a:t>reported</a:t>
            </a:r>
            <a:r>
              <a:rPr lang="es-ES" sz="2200" b="1" dirty="0">
                <a:solidFill>
                  <a:srgbClr val="CB1D3A"/>
                </a:solidFill>
                <a:cs typeface="Times New Roman" panose="02020603050405020304" pitchFamily="18" charset="0"/>
              </a:rPr>
              <a:t> full </a:t>
            </a:r>
            <a:r>
              <a:rPr lang="es-ES" sz="2200" b="1" dirty="0" err="1">
                <a:solidFill>
                  <a:srgbClr val="CB1D3A"/>
                </a:solidFill>
                <a:cs typeface="Times New Roman" panose="02020603050405020304" pitchFamily="18" charset="0"/>
              </a:rPr>
              <a:t>recovery</a:t>
            </a:r>
            <a:r>
              <a:rPr lang="es-ES" sz="2200" b="1" dirty="0">
                <a:solidFill>
                  <a:srgbClr val="CB1D3A"/>
                </a:solidFill>
                <a:cs typeface="Times New Roman" panose="02020603050405020304" pitchFamily="18" charset="0"/>
              </a:rPr>
              <a:t> </a:t>
            </a:r>
            <a:r>
              <a:rPr lang="es-ES" sz="2200" dirty="0" err="1">
                <a:solidFill>
                  <a:srgbClr val="000000"/>
                </a:solidFill>
                <a:cs typeface="Times New Roman" panose="02020603050405020304" pitchFamily="18" charset="0"/>
              </a:rPr>
              <a:t>before</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initiating</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the</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next</a:t>
            </a:r>
            <a:r>
              <a:rPr lang="es-ES" sz="2200" dirty="0">
                <a:solidFill>
                  <a:srgbClr val="000000"/>
                </a:solidFill>
                <a:cs typeface="Times New Roman" panose="02020603050405020304" pitchFamily="18" charset="0"/>
              </a:rPr>
              <a:t> trial </a:t>
            </a:r>
            <a:r>
              <a:rPr lang="es-ES" sz="2200" dirty="0" err="1">
                <a:solidFill>
                  <a:srgbClr val="000000"/>
                </a:solidFill>
                <a:cs typeface="Times New Roman" panose="02020603050405020304" pitchFamily="18" charset="0"/>
              </a:rPr>
              <a:t>whereas</a:t>
            </a:r>
            <a:r>
              <a:rPr lang="es-ES" sz="2200" dirty="0">
                <a:solidFill>
                  <a:srgbClr val="000000"/>
                </a:solidFill>
                <a:cs typeface="Times New Roman" panose="02020603050405020304" pitchFamily="18" charset="0"/>
              </a:rPr>
              <a:t> 5/24 </a:t>
            </a:r>
            <a:r>
              <a:rPr lang="es-ES" sz="2200" dirty="0" err="1">
                <a:solidFill>
                  <a:srgbClr val="000000"/>
                </a:solidFill>
                <a:cs typeface="Times New Roman" panose="02020603050405020304" pitchFamily="18" charset="0"/>
              </a:rPr>
              <a:t>reported</a:t>
            </a:r>
            <a:r>
              <a:rPr lang="es-ES" sz="2200" dirty="0">
                <a:solidFill>
                  <a:srgbClr val="000000"/>
                </a:solidFill>
                <a:cs typeface="Times New Roman" panose="02020603050405020304" pitchFamily="18" charset="0"/>
              </a:rPr>
              <a:t> residual </a:t>
            </a:r>
            <a:r>
              <a:rPr lang="es-ES" sz="2200" dirty="0" err="1">
                <a:solidFill>
                  <a:srgbClr val="000000"/>
                </a:solidFill>
                <a:cs typeface="Times New Roman" panose="02020603050405020304" pitchFamily="18" charset="0"/>
              </a:rPr>
              <a:t>effects</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with</a:t>
            </a:r>
            <a:r>
              <a:rPr lang="es-ES" sz="2200" dirty="0">
                <a:solidFill>
                  <a:srgbClr val="000000"/>
                </a:solidFill>
                <a:cs typeface="Times New Roman" panose="02020603050405020304" pitchFamily="18" charset="0"/>
              </a:rPr>
              <a:t> a more gradual </a:t>
            </a:r>
            <a:r>
              <a:rPr lang="es-ES" sz="2200" dirty="0" err="1">
                <a:solidFill>
                  <a:srgbClr val="000000"/>
                </a:solidFill>
                <a:cs typeface="Times New Roman" panose="02020603050405020304" pitchFamily="18" charset="0"/>
              </a:rPr>
              <a:t>recovery</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mostly</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discomfort</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such</a:t>
            </a:r>
            <a:r>
              <a:rPr lang="es-ES" sz="2200" dirty="0">
                <a:solidFill>
                  <a:srgbClr val="000000"/>
                </a:solidFill>
                <a:cs typeface="Times New Roman" panose="02020603050405020304" pitchFamily="18" charset="0"/>
              </a:rPr>
              <a:t> as </a:t>
            </a:r>
            <a:r>
              <a:rPr lang="es-ES" sz="2200" dirty="0" err="1">
                <a:solidFill>
                  <a:srgbClr val="000000"/>
                </a:solidFill>
                <a:cs typeface="Times New Roman" panose="02020603050405020304" pitchFamily="18" charset="0"/>
              </a:rPr>
              <a:t>eye</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strain</a:t>
            </a:r>
            <a:r>
              <a:rPr lang="es-ES" sz="2200" dirty="0">
                <a:solidFill>
                  <a:srgbClr val="000000"/>
                </a:solidFill>
                <a:cs typeface="Times New Roman" panose="02020603050405020304" pitchFamily="18" charset="0"/>
              </a:rPr>
              <a:t> and a </a:t>
            </a:r>
            <a:r>
              <a:rPr lang="es-ES" sz="2200" dirty="0" err="1">
                <a:solidFill>
                  <a:srgbClr val="000000"/>
                </a:solidFill>
                <a:cs typeface="Times New Roman" panose="02020603050405020304" pitchFamily="18" charset="0"/>
              </a:rPr>
              <a:t>slight</a:t>
            </a:r>
            <a:r>
              <a:rPr lang="es-ES" sz="2200" dirty="0">
                <a:solidFill>
                  <a:srgbClr val="000000"/>
                </a:solidFill>
                <a:cs typeface="Times New Roman" panose="02020603050405020304" pitchFamily="18" charset="0"/>
              </a:rPr>
              <a:t> </a:t>
            </a:r>
            <a:r>
              <a:rPr lang="es-ES" sz="2200" dirty="0" err="1">
                <a:solidFill>
                  <a:srgbClr val="000000"/>
                </a:solidFill>
                <a:cs typeface="Times New Roman" panose="02020603050405020304" pitchFamily="18" charset="0"/>
              </a:rPr>
              <a:t>headache</a:t>
            </a:r>
            <a:r>
              <a:rPr lang="es-ES" sz="2200" dirty="0">
                <a:solidFill>
                  <a:srgbClr val="000000"/>
                </a:solidFill>
                <a:cs typeface="Times New Roman" panose="02020603050405020304" pitchFamily="18" charset="0"/>
              </a:rPr>
              <a:t>)</a:t>
            </a:r>
            <a:endParaRPr lang="en-CA" sz="2200" dirty="0">
              <a:solidFill>
                <a:srgbClr val="000000"/>
              </a:solidFill>
              <a:cs typeface="Times New Roman" panose="02020603050405020304" pitchFamily="18" charset="0"/>
            </a:endParaRPr>
          </a:p>
        </p:txBody>
      </p:sp>
      <p:sp>
        <p:nvSpPr>
          <p:cNvPr id="2" name="Title 3">
            <a:extLst>
              <a:ext uri="{FF2B5EF4-FFF2-40B4-BE49-F238E27FC236}">
                <a16:creationId xmlns:a16="http://schemas.microsoft.com/office/drawing/2014/main" id="{74CF26FA-5E91-DDF4-05C2-71AB116B96A9}"/>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Introduction  | Objectives</a:t>
            </a:r>
            <a:r>
              <a:rPr kumimoji="0" lang="en-CA" sz="1600" i="0" u="none" strike="noStrike" kern="1200" cap="none" spc="0" normalizeH="0" dirty="0">
                <a:ln>
                  <a:noFill/>
                </a:ln>
                <a:solidFill>
                  <a:srgbClr val="000000"/>
                </a:solidFill>
                <a:effectLst/>
                <a:uLnTx/>
                <a:uFillTx/>
                <a:latin typeface="Calibri" pitchFamily="34" charset="0"/>
                <a:ea typeface="+mj-ea"/>
                <a:cs typeface="+mj-cs"/>
              </a:rPr>
              <a:t>  | Experiment 1 |  </a:t>
            </a:r>
            <a:r>
              <a:rPr kumimoji="0" lang="en-CA" sz="1600" b="1" i="0" u="none" strike="noStrike" kern="1200" cap="none" spc="0" normalizeH="0" dirty="0">
                <a:ln>
                  <a:noFill/>
                </a:ln>
                <a:solidFill>
                  <a:srgbClr val="CB1D3A"/>
                </a:solidFill>
                <a:effectLst/>
                <a:uLnTx/>
                <a:uFillTx/>
                <a:latin typeface="Calibri" pitchFamily="34" charset="0"/>
                <a:ea typeface="+mj-ea"/>
                <a:cs typeface="+mj-cs"/>
              </a:rPr>
              <a:t>Experiment 2 </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spTree>
    <p:extLst>
      <p:ext uri="{BB962C8B-B14F-4D97-AF65-F5344CB8AC3E}">
        <p14:creationId xmlns:p14="http://schemas.microsoft.com/office/powerpoint/2010/main" val="26966589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635BC-E913-95AC-E7E0-02CA97D2B4CC}"/>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BD9DAA36-4CDD-886B-DBF2-150B761EC366}"/>
              </a:ext>
            </a:extLst>
          </p:cNvPr>
          <p:cNvSpPr txBox="1">
            <a:spLocks/>
          </p:cNvSpPr>
          <p:nvPr/>
        </p:nvSpPr>
        <p:spPr>
          <a:xfrm>
            <a:off x="929554" y="260648"/>
            <a:ext cx="10465278" cy="575197"/>
          </a:xfrm>
          <a:prstGeom prst="rect">
            <a:avLst/>
          </a:prstGeom>
        </p:spPr>
        <p:txBody>
          <a:bodyPr lIns="0"/>
          <a:lstStyle>
            <a:lvl1pPr algn="l" defTabSz="944563" rtl="0" eaLnBrk="0" fontAlgn="base" hangingPunct="0">
              <a:spcBef>
                <a:spcPct val="0"/>
              </a:spcBef>
              <a:spcAft>
                <a:spcPct val="0"/>
              </a:spcAft>
              <a:defRPr sz="2177" kern="1200">
                <a:solidFill>
                  <a:srgbClr val="464646"/>
                </a:solidFill>
                <a:latin typeface="+mj-lt"/>
                <a:ea typeface="+mj-ea"/>
                <a:cs typeface="+mj-cs"/>
              </a:defRPr>
            </a:lvl1pPr>
            <a:lvl2pPr algn="ctr" defTabSz="944563" rtl="0" eaLnBrk="0" fontAlgn="base" hangingPunct="0">
              <a:spcBef>
                <a:spcPct val="0"/>
              </a:spcBef>
              <a:spcAft>
                <a:spcPct val="0"/>
              </a:spcAft>
              <a:defRPr sz="4500">
                <a:solidFill>
                  <a:schemeClr val="tx1"/>
                </a:solidFill>
                <a:latin typeface="Calibri" panose="020F0502020204030204" pitchFamily="34" charset="0"/>
              </a:defRPr>
            </a:lvl2pPr>
            <a:lvl3pPr algn="ctr" defTabSz="944563" rtl="0" eaLnBrk="0" fontAlgn="base" hangingPunct="0">
              <a:spcBef>
                <a:spcPct val="0"/>
              </a:spcBef>
              <a:spcAft>
                <a:spcPct val="0"/>
              </a:spcAft>
              <a:defRPr sz="4500">
                <a:solidFill>
                  <a:schemeClr val="tx1"/>
                </a:solidFill>
                <a:latin typeface="Calibri" panose="020F0502020204030204" pitchFamily="34" charset="0"/>
              </a:defRPr>
            </a:lvl3pPr>
            <a:lvl4pPr algn="ctr" defTabSz="944563" rtl="0" eaLnBrk="0" fontAlgn="base" hangingPunct="0">
              <a:spcBef>
                <a:spcPct val="0"/>
              </a:spcBef>
              <a:spcAft>
                <a:spcPct val="0"/>
              </a:spcAft>
              <a:defRPr sz="4500">
                <a:solidFill>
                  <a:schemeClr val="tx1"/>
                </a:solidFill>
                <a:latin typeface="Calibri" panose="020F0502020204030204" pitchFamily="34" charset="0"/>
              </a:defRPr>
            </a:lvl4pPr>
            <a:lvl5pPr algn="ctr" defTabSz="944563" rtl="0" eaLnBrk="0" fontAlgn="base" hangingPunct="0">
              <a:spcBef>
                <a:spcPct val="0"/>
              </a:spcBef>
              <a:spcAft>
                <a:spcPct val="0"/>
              </a:spcAft>
              <a:defRPr sz="4500">
                <a:solidFill>
                  <a:schemeClr val="tx1"/>
                </a:solidFill>
                <a:latin typeface="Calibri" panose="020F0502020204030204" pitchFamily="34" charset="0"/>
              </a:defRPr>
            </a:lvl5pPr>
            <a:lvl6pPr marL="457200" algn="ctr" defTabSz="944563" rtl="0" fontAlgn="base">
              <a:spcBef>
                <a:spcPct val="0"/>
              </a:spcBef>
              <a:spcAft>
                <a:spcPct val="0"/>
              </a:spcAft>
              <a:defRPr sz="4500">
                <a:solidFill>
                  <a:schemeClr val="tx1"/>
                </a:solidFill>
                <a:latin typeface="Calibri" panose="020F0502020204030204" pitchFamily="34" charset="0"/>
              </a:defRPr>
            </a:lvl6pPr>
            <a:lvl7pPr marL="914400" algn="ctr" defTabSz="944563" rtl="0" fontAlgn="base">
              <a:spcBef>
                <a:spcPct val="0"/>
              </a:spcBef>
              <a:spcAft>
                <a:spcPct val="0"/>
              </a:spcAft>
              <a:defRPr sz="4500">
                <a:solidFill>
                  <a:schemeClr val="tx1"/>
                </a:solidFill>
                <a:latin typeface="Calibri" panose="020F0502020204030204" pitchFamily="34" charset="0"/>
              </a:defRPr>
            </a:lvl7pPr>
            <a:lvl8pPr marL="1371600" algn="ctr" defTabSz="944563" rtl="0" fontAlgn="base">
              <a:spcBef>
                <a:spcPct val="0"/>
              </a:spcBef>
              <a:spcAft>
                <a:spcPct val="0"/>
              </a:spcAft>
              <a:defRPr sz="4500">
                <a:solidFill>
                  <a:schemeClr val="tx1"/>
                </a:solidFill>
                <a:latin typeface="Calibri" panose="020F0502020204030204" pitchFamily="34" charset="0"/>
              </a:defRPr>
            </a:lvl8pPr>
            <a:lvl9pPr marL="1828800" algn="ctr" defTabSz="944563" rtl="0" fontAlgn="base">
              <a:spcBef>
                <a:spcPct val="0"/>
              </a:spcBef>
              <a:spcAft>
                <a:spcPct val="0"/>
              </a:spcAft>
              <a:defRPr sz="4500">
                <a:solidFill>
                  <a:schemeClr val="tx1"/>
                </a:solidFill>
                <a:latin typeface="Calibri" panose="020F0502020204030204" pitchFamily="34" charset="0"/>
              </a:defRPr>
            </a:lvl9pPr>
          </a:lstStyle>
          <a:p>
            <a:r>
              <a:rPr lang="en-CA" sz="2800" dirty="0">
                <a:cs typeface="Times New Roman" panose="02020603050405020304" pitchFamily="18" charset="0"/>
              </a:rPr>
              <a:t>Discussion: Experiment 2	</a:t>
            </a:r>
          </a:p>
        </p:txBody>
      </p:sp>
      <p:grpSp>
        <p:nvGrpSpPr>
          <p:cNvPr id="7" name="Group 6">
            <a:extLst>
              <a:ext uri="{FF2B5EF4-FFF2-40B4-BE49-F238E27FC236}">
                <a16:creationId xmlns:a16="http://schemas.microsoft.com/office/drawing/2014/main" id="{63D14477-A1D3-FE51-DAE8-0C2F947DA416}"/>
              </a:ext>
            </a:extLst>
          </p:cNvPr>
          <p:cNvGrpSpPr/>
          <p:nvPr/>
        </p:nvGrpSpPr>
        <p:grpSpPr>
          <a:xfrm>
            <a:off x="840827" y="1129078"/>
            <a:ext cx="10510347" cy="4366519"/>
            <a:chOff x="884485" y="979400"/>
            <a:chExt cx="10510347" cy="4366519"/>
          </a:xfrm>
        </p:grpSpPr>
        <p:sp>
          <p:nvSpPr>
            <p:cNvPr id="10" name="TextBox 9">
              <a:extLst>
                <a:ext uri="{FF2B5EF4-FFF2-40B4-BE49-F238E27FC236}">
                  <a16:creationId xmlns:a16="http://schemas.microsoft.com/office/drawing/2014/main" id="{055321C2-E807-B795-83D0-F75EF4B0D167}"/>
                </a:ext>
              </a:extLst>
            </p:cNvPr>
            <p:cNvSpPr txBox="1"/>
            <p:nvPr/>
          </p:nvSpPr>
          <p:spPr>
            <a:xfrm>
              <a:off x="1185586" y="1212725"/>
              <a:ext cx="10209246" cy="3816429"/>
            </a:xfrm>
            <a:prstGeom prst="rect">
              <a:avLst/>
            </a:prstGeom>
            <a:noFill/>
          </p:spPr>
          <p:txBody>
            <a:bodyPr wrap="square">
              <a:spAutoFit/>
            </a:bodyPr>
            <a:lstStyle/>
            <a:p>
              <a:r>
                <a:rPr lang="en-CA" sz="2200" dirty="0"/>
                <a:t>	</a:t>
              </a:r>
              <a:r>
                <a:rPr lang="en-CA" sz="2200" b="1" dirty="0">
                  <a:solidFill>
                    <a:srgbClr val="CB1D3A"/>
                  </a:solidFill>
                </a:rPr>
                <a:t>Reduction in VR sickness with the three techniques</a:t>
              </a:r>
              <a:r>
                <a:rPr lang="en-CA" sz="2200" dirty="0">
                  <a:solidFill>
                    <a:srgbClr val="464646"/>
                  </a:solidFill>
                </a:rPr>
                <a:t> Dynamic FOV reduction	very effective, which is consistent with the literature. Virtual nose had more 	mixed results but suggests stabilization of balance and orientation. There are 	mixed results for this technique in the literature. Blur less pronounced effect</a:t>
              </a:r>
            </a:p>
            <a:p>
              <a:endParaRPr lang="en-CA" sz="2200" dirty="0">
                <a:solidFill>
                  <a:srgbClr val="464646"/>
                </a:solidFill>
              </a:endParaRPr>
            </a:p>
            <a:p>
              <a:r>
                <a:rPr lang="en-CA" sz="2200" dirty="0">
                  <a:solidFill>
                    <a:srgbClr val="464646"/>
                  </a:solidFill>
                </a:rPr>
                <a:t>	There is a critical </a:t>
              </a:r>
              <a:r>
                <a:rPr lang="en-CA" sz="2200" b="1" dirty="0">
                  <a:solidFill>
                    <a:srgbClr val="CB1D3A"/>
                  </a:solidFill>
                </a:rPr>
                <a:t>trade-off between balancing VR sickness mitigation while 	maintaining an immersive user experience</a:t>
              </a:r>
              <a:endParaRPr lang="en-CA" sz="2200" dirty="0">
                <a:solidFill>
                  <a:srgbClr val="464646"/>
                </a:solidFill>
              </a:endParaRPr>
            </a:p>
            <a:p>
              <a:endParaRPr lang="en-CA" sz="2200" dirty="0">
                <a:solidFill>
                  <a:srgbClr val="464646"/>
                </a:solidFill>
              </a:endParaRPr>
            </a:p>
            <a:p>
              <a:r>
                <a:rPr lang="en-CA" sz="2200" dirty="0">
                  <a:solidFill>
                    <a:srgbClr val="464646"/>
                  </a:solidFill>
                </a:rPr>
                <a:t>	</a:t>
              </a:r>
              <a:r>
                <a:rPr lang="en-CA" sz="2200" b="1" dirty="0">
                  <a:solidFill>
                    <a:srgbClr val="CB1D3A"/>
                  </a:solidFill>
                </a:rPr>
                <a:t>Rapid onset/recovery </a:t>
              </a:r>
              <a:r>
                <a:rPr lang="en-CA" sz="2200" dirty="0">
                  <a:solidFill>
                    <a:srgbClr val="464646"/>
                  </a:solidFill>
                </a:rPr>
                <a:t>allows for repeated trials within a single session with 	</a:t>
              </a:r>
              <a:r>
                <a:rPr lang="en-CA" sz="2200" b="1" dirty="0">
                  <a:solidFill>
                    <a:srgbClr val="CB1D3A"/>
                  </a:solidFill>
                </a:rPr>
                <a:t>minimal carry-over effects</a:t>
              </a:r>
              <a:r>
                <a:rPr lang="en-CA" sz="2200" dirty="0">
                  <a:solidFill>
                    <a:srgbClr val="464646"/>
                  </a:solidFill>
                </a:rPr>
                <a:t>. Severity of VR sickness does not predict longer 	recovery</a:t>
              </a:r>
            </a:p>
          </p:txBody>
        </p:sp>
        <p:grpSp>
          <p:nvGrpSpPr>
            <p:cNvPr id="6" name="Group 5">
              <a:extLst>
                <a:ext uri="{FF2B5EF4-FFF2-40B4-BE49-F238E27FC236}">
                  <a16:creationId xmlns:a16="http://schemas.microsoft.com/office/drawing/2014/main" id="{59DCC197-0892-E307-1D4B-06E127FE1D4C}"/>
                </a:ext>
              </a:extLst>
            </p:cNvPr>
            <p:cNvGrpSpPr/>
            <p:nvPr/>
          </p:nvGrpSpPr>
          <p:grpSpPr>
            <a:xfrm>
              <a:off x="884485" y="979400"/>
              <a:ext cx="10510346" cy="4366519"/>
              <a:chOff x="884485" y="979400"/>
              <a:chExt cx="10510346" cy="4366519"/>
            </a:xfrm>
          </p:grpSpPr>
          <p:pic>
            <p:nvPicPr>
              <p:cNvPr id="11" name="Graphic 10" descr="Checkmark with solid fill">
                <a:extLst>
                  <a:ext uri="{FF2B5EF4-FFF2-40B4-BE49-F238E27FC236}">
                    <a16:creationId xmlns:a16="http://schemas.microsoft.com/office/drawing/2014/main" id="{C487DA9A-EB69-28DE-3371-926D3EDF7CE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5586" y="1362821"/>
                <a:ext cx="625190" cy="625190"/>
              </a:xfrm>
              <a:prstGeom prst="rect">
                <a:avLst/>
              </a:prstGeom>
            </p:spPr>
          </p:pic>
          <p:pic>
            <p:nvPicPr>
              <p:cNvPr id="12" name="Graphic 11" descr="Checkmark with solid fill">
                <a:extLst>
                  <a:ext uri="{FF2B5EF4-FFF2-40B4-BE49-F238E27FC236}">
                    <a16:creationId xmlns:a16="http://schemas.microsoft.com/office/drawing/2014/main" id="{2AF195F7-4B10-FEBA-D527-3A9539C94DD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5586" y="2966727"/>
                <a:ext cx="625190" cy="625190"/>
              </a:xfrm>
              <a:prstGeom prst="rect">
                <a:avLst/>
              </a:prstGeom>
            </p:spPr>
          </p:pic>
          <p:sp>
            <p:nvSpPr>
              <p:cNvPr id="14" name="Rectangle 13">
                <a:extLst>
                  <a:ext uri="{FF2B5EF4-FFF2-40B4-BE49-F238E27FC236}">
                    <a16:creationId xmlns:a16="http://schemas.microsoft.com/office/drawing/2014/main" id="{49496920-03E1-47D1-C063-2CCE19AE53AE}"/>
                  </a:ext>
                </a:extLst>
              </p:cNvPr>
              <p:cNvSpPr/>
              <p:nvPr/>
            </p:nvSpPr>
            <p:spPr>
              <a:xfrm>
                <a:off x="884485" y="979400"/>
                <a:ext cx="10510346" cy="4366519"/>
              </a:xfrm>
              <a:prstGeom prst="rect">
                <a:avLst/>
              </a:prstGeom>
              <a:noFill/>
              <a:ln w="28575">
                <a:solidFill>
                  <a:srgbClr val="CB1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pic>
        <p:nvPicPr>
          <p:cNvPr id="8" name="Graphic 7" descr="Checkmark with solid fill">
            <a:extLst>
              <a:ext uri="{FF2B5EF4-FFF2-40B4-BE49-F238E27FC236}">
                <a16:creationId xmlns:a16="http://schemas.microsoft.com/office/drawing/2014/main" id="{3B88DBEE-9AF2-447A-4080-970E433639C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1928" y="4198490"/>
            <a:ext cx="625190" cy="625190"/>
          </a:xfrm>
          <a:prstGeom prst="rect">
            <a:avLst/>
          </a:prstGeom>
        </p:spPr>
      </p:pic>
      <p:sp>
        <p:nvSpPr>
          <p:cNvPr id="4" name="Title 3">
            <a:extLst>
              <a:ext uri="{FF2B5EF4-FFF2-40B4-BE49-F238E27FC236}">
                <a16:creationId xmlns:a16="http://schemas.microsoft.com/office/drawing/2014/main" id="{6B53C517-DBE2-122D-CD48-042BD138639E}"/>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Introduction  | Objectives</a:t>
            </a:r>
            <a:r>
              <a:rPr kumimoji="0" lang="en-CA" sz="1600" i="0" u="none" strike="noStrike" kern="1200" cap="none" spc="0" normalizeH="0" dirty="0">
                <a:ln>
                  <a:noFill/>
                </a:ln>
                <a:solidFill>
                  <a:srgbClr val="000000"/>
                </a:solidFill>
                <a:effectLst/>
                <a:uLnTx/>
                <a:uFillTx/>
                <a:latin typeface="Calibri" pitchFamily="34" charset="0"/>
                <a:ea typeface="+mj-ea"/>
                <a:cs typeface="+mj-cs"/>
              </a:rPr>
              <a:t>  | Experiment 1 |  </a:t>
            </a:r>
            <a:r>
              <a:rPr kumimoji="0" lang="en-CA" sz="1600" b="1" i="0" u="none" strike="noStrike" kern="1200" cap="none" spc="0" normalizeH="0" dirty="0">
                <a:ln>
                  <a:noFill/>
                </a:ln>
                <a:solidFill>
                  <a:srgbClr val="CB1D3A"/>
                </a:solidFill>
                <a:effectLst/>
                <a:uLnTx/>
                <a:uFillTx/>
                <a:latin typeface="Calibri" pitchFamily="34" charset="0"/>
                <a:ea typeface="+mj-ea"/>
                <a:cs typeface="+mj-cs"/>
              </a:rPr>
              <a:t>Experiment 2 </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spTree>
    <p:extLst>
      <p:ext uri="{BB962C8B-B14F-4D97-AF65-F5344CB8AC3E}">
        <p14:creationId xmlns:p14="http://schemas.microsoft.com/office/powerpoint/2010/main" val="31604812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9F6BAD4-A60A-9D5C-9179-0AFFB063D54A}"/>
              </a:ext>
            </a:extLst>
          </p:cNvPr>
          <p:cNvSpPr txBox="1">
            <a:spLocks/>
          </p:cNvSpPr>
          <p:nvPr/>
        </p:nvSpPr>
        <p:spPr>
          <a:xfrm>
            <a:off x="929554" y="260648"/>
            <a:ext cx="10465278" cy="575197"/>
          </a:xfrm>
          <a:prstGeom prst="rect">
            <a:avLst/>
          </a:prstGeom>
        </p:spPr>
        <p:txBody>
          <a:bodyPr lIns="0"/>
          <a:lstStyle>
            <a:lvl1pPr algn="l" defTabSz="944563" rtl="0" eaLnBrk="0" fontAlgn="base" hangingPunct="0">
              <a:spcBef>
                <a:spcPct val="0"/>
              </a:spcBef>
              <a:spcAft>
                <a:spcPct val="0"/>
              </a:spcAft>
              <a:defRPr sz="2177" kern="1200">
                <a:solidFill>
                  <a:srgbClr val="464646"/>
                </a:solidFill>
                <a:latin typeface="+mj-lt"/>
                <a:ea typeface="+mj-ea"/>
                <a:cs typeface="+mj-cs"/>
              </a:defRPr>
            </a:lvl1pPr>
            <a:lvl2pPr algn="ctr" defTabSz="944563" rtl="0" eaLnBrk="0" fontAlgn="base" hangingPunct="0">
              <a:spcBef>
                <a:spcPct val="0"/>
              </a:spcBef>
              <a:spcAft>
                <a:spcPct val="0"/>
              </a:spcAft>
              <a:defRPr sz="4500">
                <a:solidFill>
                  <a:schemeClr val="tx1"/>
                </a:solidFill>
                <a:latin typeface="Calibri" panose="020F0502020204030204" pitchFamily="34" charset="0"/>
              </a:defRPr>
            </a:lvl2pPr>
            <a:lvl3pPr algn="ctr" defTabSz="944563" rtl="0" eaLnBrk="0" fontAlgn="base" hangingPunct="0">
              <a:spcBef>
                <a:spcPct val="0"/>
              </a:spcBef>
              <a:spcAft>
                <a:spcPct val="0"/>
              </a:spcAft>
              <a:defRPr sz="4500">
                <a:solidFill>
                  <a:schemeClr val="tx1"/>
                </a:solidFill>
                <a:latin typeface="Calibri" panose="020F0502020204030204" pitchFamily="34" charset="0"/>
              </a:defRPr>
            </a:lvl3pPr>
            <a:lvl4pPr algn="ctr" defTabSz="944563" rtl="0" eaLnBrk="0" fontAlgn="base" hangingPunct="0">
              <a:spcBef>
                <a:spcPct val="0"/>
              </a:spcBef>
              <a:spcAft>
                <a:spcPct val="0"/>
              </a:spcAft>
              <a:defRPr sz="4500">
                <a:solidFill>
                  <a:schemeClr val="tx1"/>
                </a:solidFill>
                <a:latin typeface="Calibri" panose="020F0502020204030204" pitchFamily="34" charset="0"/>
              </a:defRPr>
            </a:lvl4pPr>
            <a:lvl5pPr algn="ctr" defTabSz="944563" rtl="0" eaLnBrk="0" fontAlgn="base" hangingPunct="0">
              <a:spcBef>
                <a:spcPct val="0"/>
              </a:spcBef>
              <a:spcAft>
                <a:spcPct val="0"/>
              </a:spcAft>
              <a:defRPr sz="4500">
                <a:solidFill>
                  <a:schemeClr val="tx1"/>
                </a:solidFill>
                <a:latin typeface="Calibri" panose="020F0502020204030204" pitchFamily="34" charset="0"/>
              </a:defRPr>
            </a:lvl5pPr>
            <a:lvl6pPr marL="457200" algn="ctr" defTabSz="944563" rtl="0" fontAlgn="base">
              <a:spcBef>
                <a:spcPct val="0"/>
              </a:spcBef>
              <a:spcAft>
                <a:spcPct val="0"/>
              </a:spcAft>
              <a:defRPr sz="4500">
                <a:solidFill>
                  <a:schemeClr val="tx1"/>
                </a:solidFill>
                <a:latin typeface="Calibri" panose="020F0502020204030204" pitchFamily="34" charset="0"/>
              </a:defRPr>
            </a:lvl6pPr>
            <a:lvl7pPr marL="914400" algn="ctr" defTabSz="944563" rtl="0" fontAlgn="base">
              <a:spcBef>
                <a:spcPct val="0"/>
              </a:spcBef>
              <a:spcAft>
                <a:spcPct val="0"/>
              </a:spcAft>
              <a:defRPr sz="4500">
                <a:solidFill>
                  <a:schemeClr val="tx1"/>
                </a:solidFill>
                <a:latin typeface="Calibri" panose="020F0502020204030204" pitchFamily="34" charset="0"/>
              </a:defRPr>
            </a:lvl7pPr>
            <a:lvl8pPr marL="1371600" algn="ctr" defTabSz="944563" rtl="0" fontAlgn="base">
              <a:spcBef>
                <a:spcPct val="0"/>
              </a:spcBef>
              <a:spcAft>
                <a:spcPct val="0"/>
              </a:spcAft>
              <a:defRPr sz="4500">
                <a:solidFill>
                  <a:schemeClr val="tx1"/>
                </a:solidFill>
                <a:latin typeface="Calibri" panose="020F0502020204030204" pitchFamily="34" charset="0"/>
              </a:defRPr>
            </a:lvl8pPr>
            <a:lvl9pPr marL="1828800" algn="ctr" defTabSz="944563" rtl="0" fontAlgn="base">
              <a:spcBef>
                <a:spcPct val="0"/>
              </a:spcBef>
              <a:spcAft>
                <a:spcPct val="0"/>
              </a:spcAft>
              <a:defRPr sz="4500">
                <a:solidFill>
                  <a:schemeClr val="tx1"/>
                </a:solidFill>
                <a:latin typeface="Calibri" panose="020F0502020204030204" pitchFamily="34" charset="0"/>
              </a:defRPr>
            </a:lvl9pPr>
          </a:lstStyle>
          <a:p>
            <a:r>
              <a:rPr lang="en-CA" sz="2800" dirty="0">
                <a:cs typeface="Times New Roman" panose="02020603050405020304" pitchFamily="18" charset="0"/>
              </a:rPr>
              <a:t>Limitations	</a:t>
            </a:r>
          </a:p>
        </p:txBody>
      </p:sp>
      <p:sp>
        <p:nvSpPr>
          <p:cNvPr id="10" name="TextBox 9">
            <a:extLst>
              <a:ext uri="{FF2B5EF4-FFF2-40B4-BE49-F238E27FC236}">
                <a16:creationId xmlns:a16="http://schemas.microsoft.com/office/drawing/2014/main" id="{5271A67B-AC4C-CF2B-F7EC-2C0DC6C9FD16}"/>
              </a:ext>
            </a:extLst>
          </p:cNvPr>
          <p:cNvSpPr txBox="1"/>
          <p:nvPr/>
        </p:nvSpPr>
        <p:spPr>
          <a:xfrm>
            <a:off x="837128" y="1192058"/>
            <a:ext cx="10209246" cy="2800767"/>
          </a:xfrm>
          <a:prstGeom prst="rect">
            <a:avLst/>
          </a:prstGeom>
          <a:noFill/>
        </p:spPr>
        <p:txBody>
          <a:bodyPr wrap="square">
            <a:spAutoFit/>
          </a:bodyPr>
          <a:lstStyle/>
          <a:p>
            <a:pPr marL="342900" indent="-342900">
              <a:buFont typeface="Courier New" panose="02070309020205020404" pitchFamily="49" charset="0"/>
              <a:buChar char="o"/>
            </a:pPr>
            <a:r>
              <a:rPr lang="en-CA" sz="2200" dirty="0">
                <a:solidFill>
                  <a:srgbClr val="464646"/>
                </a:solidFill>
              </a:rPr>
              <a:t>Participant demographic mostly made up of </a:t>
            </a:r>
            <a:r>
              <a:rPr lang="en-CA" sz="2200" b="1" dirty="0">
                <a:solidFill>
                  <a:srgbClr val="CB1D3A"/>
                </a:solidFill>
              </a:rPr>
              <a:t>younger adults (students)</a:t>
            </a:r>
          </a:p>
          <a:p>
            <a:endParaRPr lang="en-CA" sz="2200" dirty="0">
              <a:solidFill>
                <a:srgbClr val="464646"/>
              </a:solidFill>
            </a:endParaRPr>
          </a:p>
          <a:p>
            <a:pPr marL="342900" indent="-342900">
              <a:buFont typeface="Courier New" panose="02070309020205020404" pitchFamily="49" charset="0"/>
              <a:buChar char="o"/>
            </a:pPr>
            <a:r>
              <a:rPr lang="en-CA" sz="2200" dirty="0">
                <a:solidFill>
                  <a:srgbClr val="464646"/>
                </a:solidFill>
              </a:rPr>
              <a:t>There was an </a:t>
            </a:r>
            <a:r>
              <a:rPr lang="en-CA" sz="2200" b="1" dirty="0">
                <a:solidFill>
                  <a:srgbClr val="CB1D3A"/>
                </a:solidFill>
              </a:rPr>
              <a:t>imbalance in terms of biological sex </a:t>
            </a:r>
            <a:r>
              <a:rPr lang="en-CA" sz="2200" dirty="0">
                <a:solidFill>
                  <a:srgbClr val="464646"/>
                </a:solidFill>
              </a:rPr>
              <a:t>across studies</a:t>
            </a:r>
          </a:p>
          <a:p>
            <a:pPr marL="342900" indent="-342900">
              <a:buFont typeface="Courier New" panose="02070309020205020404" pitchFamily="49" charset="0"/>
              <a:buChar char="o"/>
            </a:pPr>
            <a:endParaRPr lang="en-CA" sz="2200" dirty="0">
              <a:solidFill>
                <a:srgbClr val="464646"/>
              </a:solidFill>
            </a:endParaRPr>
          </a:p>
          <a:p>
            <a:pPr marL="342900" indent="-342900">
              <a:buFont typeface="Courier New" panose="02070309020205020404" pitchFamily="49" charset="0"/>
              <a:buChar char="o"/>
            </a:pPr>
            <a:r>
              <a:rPr lang="en-CA" sz="2200" dirty="0">
                <a:solidFill>
                  <a:srgbClr val="464646"/>
                </a:solidFill>
              </a:rPr>
              <a:t>Repetitive nature of stimulation may have led to </a:t>
            </a:r>
            <a:r>
              <a:rPr lang="en-CA" sz="2200" b="1" dirty="0">
                <a:solidFill>
                  <a:srgbClr val="CB1D3A"/>
                </a:solidFill>
              </a:rPr>
              <a:t>participant fatigue or adaptation</a:t>
            </a:r>
            <a:r>
              <a:rPr lang="en-CA" sz="2200" dirty="0">
                <a:solidFill>
                  <a:srgbClr val="464646"/>
                </a:solidFill>
              </a:rPr>
              <a:t>, possibly altering responses to the virtual environment </a:t>
            </a:r>
          </a:p>
          <a:p>
            <a:endParaRPr lang="en-CA" sz="2200" dirty="0">
              <a:solidFill>
                <a:srgbClr val="464646"/>
              </a:solidFill>
            </a:endParaRPr>
          </a:p>
          <a:p>
            <a:pPr marL="342900" indent="-342900">
              <a:buFont typeface="Courier New" panose="02070309020205020404" pitchFamily="49" charset="0"/>
              <a:buChar char="o"/>
            </a:pPr>
            <a:r>
              <a:rPr lang="en-CA" sz="2200" b="1" dirty="0">
                <a:solidFill>
                  <a:srgbClr val="CB1D3A"/>
                </a:solidFill>
              </a:rPr>
              <a:t>Constrained scope </a:t>
            </a:r>
            <a:r>
              <a:rPr lang="en-CA" sz="2200" dirty="0">
                <a:solidFill>
                  <a:srgbClr val="464646"/>
                </a:solidFill>
              </a:rPr>
              <a:t>to collect recovery times from peak VR sickness</a:t>
            </a:r>
          </a:p>
        </p:txBody>
      </p:sp>
      <p:sp>
        <p:nvSpPr>
          <p:cNvPr id="8" name="Title 3">
            <a:extLst>
              <a:ext uri="{FF2B5EF4-FFF2-40B4-BE49-F238E27FC236}">
                <a16:creationId xmlns:a16="http://schemas.microsoft.com/office/drawing/2014/main" id="{E106D874-C4A4-135C-509F-1DAF9DB49C28}"/>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Introduction  | Objectives</a:t>
            </a:r>
            <a:r>
              <a:rPr kumimoji="0" lang="en-CA" sz="1600" i="0" u="none" strike="noStrike" kern="1200" cap="none" spc="0" normalizeH="0" dirty="0">
                <a:ln>
                  <a:noFill/>
                </a:ln>
                <a:solidFill>
                  <a:srgbClr val="000000"/>
                </a:solidFill>
                <a:effectLst/>
                <a:uLnTx/>
                <a:uFillTx/>
                <a:latin typeface="Calibri" pitchFamily="34" charset="0"/>
                <a:ea typeface="+mj-ea"/>
                <a:cs typeface="+mj-cs"/>
              </a:rPr>
              <a:t>  | Experiment 1 |  Experiment 2  |  Experiment 3 | </a:t>
            </a:r>
            <a:r>
              <a:rPr kumimoji="0" lang="en-CA" sz="1600" b="1" i="0" u="none" strike="noStrike" kern="1200" cap="none" spc="0" normalizeH="0" dirty="0">
                <a:ln>
                  <a:noFill/>
                </a:ln>
                <a:solidFill>
                  <a:srgbClr val="CB1D3A"/>
                </a:solidFill>
                <a:effectLst/>
                <a:uLnTx/>
                <a:uFillTx/>
                <a:latin typeface="Calibri" pitchFamily="34" charset="0"/>
                <a:ea typeface="+mj-ea"/>
                <a:cs typeface="+mj-cs"/>
              </a:rPr>
              <a:t>Conclusions </a:t>
            </a:r>
            <a:r>
              <a:rPr kumimoji="0" lang="en-CA" sz="1600" i="0" u="none" strike="noStrike" kern="1200" cap="none" spc="0" normalizeH="0" dirty="0">
                <a:ln>
                  <a:noFill/>
                </a:ln>
                <a:solidFill>
                  <a:srgbClr val="BFBFBF"/>
                </a:solidFill>
                <a:effectLst/>
                <a:uLnTx/>
                <a:uFillTx/>
                <a:latin typeface="Calibri" pitchFamily="34" charset="0"/>
                <a:ea typeface="+mj-ea"/>
                <a:cs typeface="+mj-cs"/>
              </a:rPr>
              <a:t>|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spTree>
    <p:extLst>
      <p:ext uri="{BB962C8B-B14F-4D97-AF65-F5344CB8AC3E}">
        <p14:creationId xmlns:p14="http://schemas.microsoft.com/office/powerpoint/2010/main" val="1809068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5A0D2-A8D6-7763-787C-35B9FADD2A43}"/>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6EF4F7B0-39B7-4BDC-957C-0607F47DB845}"/>
              </a:ext>
            </a:extLst>
          </p:cNvPr>
          <p:cNvSpPr>
            <a:spLocks noGrp="1"/>
          </p:cNvSpPr>
          <p:nvPr>
            <p:ph type="title"/>
          </p:nvPr>
        </p:nvSpPr>
        <p:spPr>
          <a:xfrm>
            <a:off x="929554" y="260648"/>
            <a:ext cx="10465278" cy="575197"/>
          </a:xfrm>
        </p:spPr>
        <p:txBody>
          <a:bodyPr/>
          <a:lstStyle/>
          <a:p>
            <a:r>
              <a:rPr lang="en-CA" sz="2800" dirty="0">
                <a:cs typeface="Times New Roman" panose="02020603050405020304" pitchFamily="18" charset="0"/>
              </a:rPr>
              <a:t>Background								  Issues in VR      		</a:t>
            </a:r>
          </a:p>
        </p:txBody>
      </p:sp>
      <p:sp>
        <p:nvSpPr>
          <p:cNvPr id="4" name="CuadroTexto 4">
            <a:extLst>
              <a:ext uri="{FF2B5EF4-FFF2-40B4-BE49-F238E27FC236}">
                <a16:creationId xmlns:a16="http://schemas.microsoft.com/office/drawing/2014/main" id="{F0F26D31-384C-122B-F3CC-C58B27B0B8DC}"/>
              </a:ext>
            </a:extLst>
          </p:cNvPr>
          <p:cNvSpPr txBox="1"/>
          <p:nvPr/>
        </p:nvSpPr>
        <p:spPr>
          <a:xfrm>
            <a:off x="767408" y="1251343"/>
            <a:ext cx="10627424" cy="430887"/>
          </a:xfrm>
          <a:prstGeom prst="rect">
            <a:avLst/>
          </a:prstGeom>
          <a:noFill/>
        </p:spPr>
        <p:txBody>
          <a:bodyPr wrap="square" rtlCol="0">
            <a:spAutoFit/>
          </a:bodyPr>
          <a:lstStyle/>
          <a:p>
            <a:pPr algn="ctr"/>
            <a:r>
              <a:rPr lang="en-CA" sz="2200" b="1" dirty="0">
                <a:solidFill>
                  <a:srgbClr val="CB1D3A"/>
                </a:solidFill>
                <a:cs typeface="Times New Roman" panose="02020603050405020304" pitchFamily="18" charset="0"/>
              </a:rPr>
              <a:t>VR SICKNESS (CYBERSICKNESS)</a:t>
            </a:r>
          </a:p>
        </p:txBody>
      </p:sp>
      <p:sp>
        <p:nvSpPr>
          <p:cNvPr id="3" name="CuadroTexto 16">
            <a:extLst>
              <a:ext uri="{FF2B5EF4-FFF2-40B4-BE49-F238E27FC236}">
                <a16:creationId xmlns:a16="http://schemas.microsoft.com/office/drawing/2014/main" id="{DB79B717-93AF-7F27-BB47-C63447BC164F}"/>
              </a:ext>
            </a:extLst>
          </p:cNvPr>
          <p:cNvSpPr txBox="1"/>
          <p:nvPr/>
        </p:nvSpPr>
        <p:spPr>
          <a:xfrm>
            <a:off x="8616074" y="1037996"/>
            <a:ext cx="3287092" cy="577081"/>
          </a:xfrm>
          <a:prstGeom prst="rect">
            <a:avLst/>
          </a:prstGeom>
          <a:noFill/>
        </p:spPr>
        <p:txBody>
          <a:bodyPr wrap="square" rtlCol="0">
            <a:spAutoFit/>
          </a:bodyPr>
          <a:lstStyle/>
          <a:p>
            <a:pPr algn="just"/>
            <a:r>
              <a:rPr lang="en-GB" sz="1050" i="1" dirty="0">
                <a:solidFill>
                  <a:schemeClr val="bg1">
                    <a:lumMod val="75000"/>
                  </a:schemeClr>
                </a:solidFill>
                <a:cs typeface="Arial" charset="0"/>
                <a:sym typeface="Arial"/>
              </a:rPr>
              <a:t>Cobb et al., 1999; Kim et al., 2018; Keshavarz et al., 2022; Kennedy et al., 1993; </a:t>
            </a:r>
            <a:r>
              <a:rPr lang="en-GB" sz="1050" i="1" dirty="0" err="1">
                <a:solidFill>
                  <a:schemeClr val="bg1">
                    <a:lumMod val="75000"/>
                  </a:schemeClr>
                </a:solidFill>
                <a:cs typeface="Arial" charset="0"/>
                <a:sym typeface="Arial"/>
              </a:rPr>
              <a:t>LaViola</a:t>
            </a:r>
            <a:r>
              <a:rPr lang="en-GB" sz="1050" i="1" dirty="0">
                <a:solidFill>
                  <a:schemeClr val="bg1">
                    <a:lumMod val="75000"/>
                  </a:schemeClr>
                </a:solidFill>
                <a:cs typeface="Arial" charset="0"/>
                <a:sym typeface="Arial"/>
              </a:rPr>
              <a:t>, 2000; </a:t>
            </a:r>
            <a:r>
              <a:rPr lang="en-GB" sz="1050" i="1" dirty="0" err="1">
                <a:solidFill>
                  <a:schemeClr val="bg1">
                    <a:lumMod val="75000"/>
                  </a:schemeClr>
                </a:solidFill>
                <a:cs typeface="Arial" charset="0"/>
                <a:sym typeface="Arial"/>
              </a:rPr>
              <a:t>Stanney</a:t>
            </a:r>
            <a:r>
              <a:rPr lang="en-GB" sz="1050" i="1" dirty="0">
                <a:solidFill>
                  <a:schemeClr val="bg1">
                    <a:lumMod val="75000"/>
                  </a:schemeClr>
                </a:solidFill>
                <a:cs typeface="Arial" charset="0"/>
                <a:sym typeface="Arial"/>
              </a:rPr>
              <a:t> et al., 2003; Cha et al., 2021; </a:t>
            </a:r>
            <a:r>
              <a:rPr lang="en-GB" sz="1050" i="1" dirty="0" err="1">
                <a:solidFill>
                  <a:schemeClr val="bg1">
                    <a:lumMod val="75000"/>
                  </a:schemeClr>
                </a:solidFill>
                <a:cs typeface="Arial" charset="0"/>
                <a:sym typeface="Arial"/>
              </a:rPr>
              <a:t>Lassoe</a:t>
            </a:r>
            <a:r>
              <a:rPr lang="en-GB" sz="1050" i="1" dirty="0">
                <a:solidFill>
                  <a:schemeClr val="bg1">
                    <a:lumMod val="75000"/>
                  </a:schemeClr>
                </a:solidFill>
                <a:cs typeface="Arial" charset="0"/>
                <a:sym typeface="Arial"/>
              </a:rPr>
              <a:t> et al., 2023; Nesbitt et al., 2017</a:t>
            </a:r>
          </a:p>
        </p:txBody>
      </p:sp>
      <p:sp>
        <p:nvSpPr>
          <p:cNvPr id="6" name="Title 3">
            <a:extLst>
              <a:ext uri="{FF2B5EF4-FFF2-40B4-BE49-F238E27FC236}">
                <a16:creationId xmlns:a16="http://schemas.microsoft.com/office/drawing/2014/main" id="{694C4A23-CC5D-A3B1-1C0A-039C5B812FFC}"/>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b="1" i="0" u="none" strike="noStrike" kern="1200" cap="none" spc="0" normalizeH="0" baseline="0" dirty="0">
                <a:ln>
                  <a:noFill/>
                </a:ln>
                <a:solidFill>
                  <a:srgbClr val="CB1D3A"/>
                </a:solidFill>
                <a:effectLst/>
                <a:uLnTx/>
                <a:uFillTx/>
                <a:latin typeface="Calibri" pitchFamily="34" charset="0"/>
                <a:ea typeface="+mj-ea"/>
                <a:cs typeface="+mj-cs"/>
              </a:rPr>
              <a:t>Introduction</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1 |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sp>
        <p:nvSpPr>
          <p:cNvPr id="8" name="TextBox 7">
            <a:extLst>
              <a:ext uri="{FF2B5EF4-FFF2-40B4-BE49-F238E27FC236}">
                <a16:creationId xmlns:a16="http://schemas.microsoft.com/office/drawing/2014/main" id="{64546C51-C6E3-FC48-3E18-9972E4562239}"/>
              </a:ext>
            </a:extLst>
          </p:cNvPr>
          <p:cNvSpPr txBox="1"/>
          <p:nvPr/>
        </p:nvSpPr>
        <p:spPr>
          <a:xfrm>
            <a:off x="807380" y="2510639"/>
            <a:ext cx="2997319" cy="1563377"/>
          </a:xfrm>
          <a:prstGeom prst="rect">
            <a:avLst/>
          </a:prstGeom>
          <a:noFill/>
        </p:spPr>
        <p:txBody>
          <a:bodyPr wrap="square">
            <a:spAutoFit/>
          </a:bodyPr>
          <a:lstStyle/>
          <a:p>
            <a:pPr algn="ctr">
              <a:lnSpc>
                <a:spcPct val="150000"/>
              </a:lnSpc>
              <a:tabLst>
                <a:tab pos="457200" algn="l"/>
                <a:tab pos="914400" algn="l"/>
                <a:tab pos="2866390" algn="ctr"/>
              </a:tabLst>
            </a:pPr>
            <a:r>
              <a:rPr lang="en-GB" sz="2200" dirty="0">
                <a:solidFill>
                  <a:srgbClr val="464646"/>
                </a:solidFill>
                <a:ea typeface="Arial" panose="020B0604020202020204" pitchFamily="34" charset="0"/>
              </a:rPr>
              <a:t>Exposure to VR technology: HMDs, simulators and other</a:t>
            </a:r>
            <a:endParaRPr lang="en-US" sz="2200" dirty="0">
              <a:solidFill>
                <a:srgbClr val="464646"/>
              </a:solidFill>
              <a:ea typeface="Arial" panose="020B0604020202020204" pitchFamily="34" charset="0"/>
            </a:endParaRPr>
          </a:p>
        </p:txBody>
      </p:sp>
      <p:sp>
        <p:nvSpPr>
          <p:cNvPr id="9" name="Rectangle 8">
            <a:extLst>
              <a:ext uri="{FF2B5EF4-FFF2-40B4-BE49-F238E27FC236}">
                <a16:creationId xmlns:a16="http://schemas.microsoft.com/office/drawing/2014/main" id="{5040F85B-16D7-889A-1263-EC66FE75A9CD}"/>
              </a:ext>
            </a:extLst>
          </p:cNvPr>
          <p:cNvSpPr/>
          <p:nvPr/>
        </p:nvSpPr>
        <p:spPr>
          <a:xfrm>
            <a:off x="4386940" y="1918405"/>
            <a:ext cx="3207896" cy="3157483"/>
          </a:xfrm>
          <a:prstGeom prst="rect">
            <a:avLst/>
          </a:prstGeom>
          <a:noFill/>
          <a:ln w="38100">
            <a:solidFill>
              <a:srgbClr val="CB1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A9EF6A2C-2C0B-EC0A-9FA5-550737FE4D4E}"/>
              </a:ext>
            </a:extLst>
          </p:cNvPr>
          <p:cNvSpPr/>
          <p:nvPr/>
        </p:nvSpPr>
        <p:spPr>
          <a:xfrm>
            <a:off x="702092" y="1918405"/>
            <a:ext cx="3207896" cy="3157483"/>
          </a:xfrm>
          <a:prstGeom prst="rect">
            <a:avLst/>
          </a:prstGeom>
          <a:noFill/>
          <a:ln w="38100">
            <a:solidFill>
              <a:srgbClr val="CB1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Box 11">
            <a:extLst>
              <a:ext uri="{FF2B5EF4-FFF2-40B4-BE49-F238E27FC236}">
                <a16:creationId xmlns:a16="http://schemas.microsoft.com/office/drawing/2014/main" id="{BCF694E7-40ED-199E-B103-A3FA6BFE3F19}"/>
              </a:ext>
            </a:extLst>
          </p:cNvPr>
          <p:cNvSpPr txBox="1"/>
          <p:nvPr/>
        </p:nvSpPr>
        <p:spPr>
          <a:xfrm>
            <a:off x="4448509" y="1918405"/>
            <a:ext cx="2997319" cy="3086871"/>
          </a:xfrm>
          <a:prstGeom prst="rect">
            <a:avLst/>
          </a:prstGeom>
          <a:noFill/>
        </p:spPr>
        <p:txBody>
          <a:bodyPr wrap="square">
            <a:spAutoFit/>
          </a:bodyPr>
          <a:lstStyle/>
          <a:p>
            <a:pPr algn="ctr">
              <a:lnSpc>
                <a:spcPct val="150000"/>
              </a:lnSpc>
              <a:tabLst>
                <a:tab pos="457200" algn="l"/>
                <a:tab pos="914400" algn="l"/>
                <a:tab pos="2866390" algn="ctr"/>
              </a:tabLst>
            </a:pPr>
            <a:r>
              <a:rPr lang="en-GB" sz="2200" dirty="0">
                <a:solidFill>
                  <a:srgbClr val="464646"/>
                </a:solidFill>
                <a:ea typeface="Arial" panose="020B0604020202020204" pitchFamily="34" charset="0"/>
              </a:rPr>
              <a:t>General discomfort, eye strain, stomach awareness, nausea,</a:t>
            </a:r>
          </a:p>
          <a:p>
            <a:pPr algn="ctr">
              <a:lnSpc>
                <a:spcPct val="150000"/>
              </a:lnSpc>
              <a:tabLst>
                <a:tab pos="457200" algn="l"/>
                <a:tab pos="914400" algn="l"/>
                <a:tab pos="2866390" algn="ctr"/>
              </a:tabLst>
            </a:pPr>
            <a:r>
              <a:rPr lang="en-GB" sz="2200" dirty="0">
                <a:solidFill>
                  <a:srgbClr val="464646"/>
                </a:solidFill>
                <a:ea typeface="Arial" panose="020B0604020202020204" pitchFamily="34" charset="0"/>
              </a:rPr>
              <a:t>pallor, sweating, fatigue, drowsiness, disorientation, and more</a:t>
            </a:r>
            <a:endParaRPr lang="en-US" sz="2200" dirty="0">
              <a:solidFill>
                <a:srgbClr val="464646"/>
              </a:solidFill>
              <a:ea typeface="Arial" panose="020B0604020202020204" pitchFamily="34" charset="0"/>
            </a:endParaRPr>
          </a:p>
        </p:txBody>
      </p:sp>
      <p:sp>
        <p:nvSpPr>
          <p:cNvPr id="13" name="TextBox 12">
            <a:extLst>
              <a:ext uri="{FF2B5EF4-FFF2-40B4-BE49-F238E27FC236}">
                <a16:creationId xmlns:a16="http://schemas.microsoft.com/office/drawing/2014/main" id="{D1BE9FF5-37F9-1523-CD0C-1557283B20B6}"/>
              </a:ext>
            </a:extLst>
          </p:cNvPr>
          <p:cNvSpPr txBox="1"/>
          <p:nvPr/>
        </p:nvSpPr>
        <p:spPr>
          <a:xfrm>
            <a:off x="4386941" y="5075888"/>
            <a:ext cx="3207896" cy="464871"/>
          </a:xfrm>
          <a:prstGeom prst="rect">
            <a:avLst/>
          </a:prstGeom>
          <a:noFill/>
        </p:spPr>
        <p:txBody>
          <a:bodyPr wrap="square">
            <a:spAutoFit/>
          </a:bodyPr>
          <a:lstStyle/>
          <a:p>
            <a:pPr algn="ctr">
              <a:lnSpc>
                <a:spcPct val="150000"/>
              </a:lnSpc>
              <a:tabLst>
                <a:tab pos="457200" algn="l"/>
                <a:tab pos="914400" algn="l"/>
                <a:tab pos="2866390" algn="ctr"/>
              </a:tabLst>
            </a:pPr>
            <a:r>
              <a:rPr lang="en-GB" b="1" dirty="0">
                <a:solidFill>
                  <a:srgbClr val="CB1D3A"/>
                </a:solidFill>
                <a:ea typeface="Arial" panose="020B0604020202020204" pitchFamily="34" charset="0"/>
              </a:rPr>
              <a:t>CAN LAST UP TO 24 HOURS</a:t>
            </a:r>
            <a:endParaRPr lang="en-US" b="1" dirty="0">
              <a:solidFill>
                <a:srgbClr val="CB1D3A"/>
              </a:solidFill>
              <a:ea typeface="Arial" panose="020B0604020202020204" pitchFamily="34" charset="0"/>
            </a:endParaRPr>
          </a:p>
        </p:txBody>
      </p:sp>
      <p:sp>
        <p:nvSpPr>
          <p:cNvPr id="14" name="Rectangle 13">
            <a:extLst>
              <a:ext uri="{FF2B5EF4-FFF2-40B4-BE49-F238E27FC236}">
                <a16:creationId xmlns:a16="http://schemas.microsoft.com/office/drawing/2014/main" id="{EB7EC2CE-E16C-A3EB-7E27-89B86177A6E5}"/>
              </a:ext>
            </a:extLst>
          </p:cNvPr>
          <p:cNvSpPr/>
          <p:nvPr/>
        </p:nvSpPr>
        <p:spPr>
          <a:xfrm>
            <a:off x="8071788" y="1918405"/>
            <a:ext cx="3207896" cy="3157483"/>
          </a:xfrm>
          <a:prstGeom prst="rect">
            <a:avLst/>
          </a:prstGeom>
          <a:noFill/>
          <a:ln w="38100">
            <a:solidFill>
              <a:srgbClr val="CB1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TextBox 18">
            <a:extLst>
              <a:ext uri="{FF2B5EF4-FFF2-40B4-BE49-F238E27FC236}">
                <a16:creationId xmlns:a16="http://schemas.microsoft.com/office/drawing/2014/main" id="{44809E25-F0C3-65DB-6887-0D3CE2788B35}"/>
              </a:ext>
            </a:extLst>
          </p:cNvPr>
          <p:cNvSpPr txBox="1"/>
          <p:nvPr/>
        </p:nvSpPr>
        <p:spPr>
          <a:xfrm>
            <a:off x="8177076" y="1924835"/>
            <a:ext cx="2997319" cy="3086871"/>
          </a:xfrm>
          <a:prstGeom prst="rect">
            <a:avLst/>
          </a:prstGeom>
          <a:noFill/>
        </p:spPr>
        <p:txBody>
          <a:bodyPr wrap="square">
            <a:spAutoFit/>
          </a:bodyPr>
          <a:lstStyle/>
          <a:p>
            <a:pPr algn="ctr">
              <a:lnSpc>
                <a:spcPct val="150000"/>
              </a:lnSpc>
              <a:tabLst>
                <a:tab pos="457200" algn="l"/>
                <a:tab pos="914400" algn="l"/>
                <a:tab pos="2866390" algn="ctr"/>
              </a:tabLst>
            </a:pPr>
            <a:r>
              <a:rPr lang="en-GB" sz="2200" dirty="0">
                <a:solidFill>
                  <a:srgbClr val="464646"/>
                </a:solidFill>
                <a:ea typeface="Arial" panose="020B0604020202020204" pitchFamily="34" charset="0"/>
              </a:rPr>
              <a:t>73% experienced</a:t>
            </a:r>
          </a:p>
          <a:p>
            <a:pPr algn="ctr">
              <a:lnSpc>
                <a:spcPct val="150000"/>
              </a:lnSpc>
              <a:tabLst>
                <a:tab pos="457200" algn="l"/>
                <a:tab pos="914400" algn="l"/>
                <a:tab pos="2866390" algn="ctr"/>
              </a:tabLst>
            </a:pPr>
            <a:r>
              <a:rPr lang="en-GB" sz="2200" dirty="0">
                <a:solidFill>
                  <a:srgbClr val="464646"/>
                </a:solidFill>
                <a:ea typeface="Arial" panose="020B0604020202020204" pitchFamily="34" charset="0"/>
              </a:rPr>
              <a:t>increased discomfort after short VR exposure 66.7% of participants aborted experiment due to symptoms</a:t>
            </a:r>
            <a:endParaRPr lang="en-US" sz="2200" dirty="0">
              <a:solidFill>
                <a:srgbClr val="464646"/>
              </a:solidFill>
              <a:ea typeface="Arial" panose="020B0604020202020204" pitchFamily="34" charset="0"/>
            </a:endParaRPr>
          </a:p>
        </p:txBody>
      </p:sp>
      <p:pic>
        <p:nvPicPr>
          <p:cNvPr id="21" name="Graphic 20" descr="Virtual Reality headset with solid fill">
            <a:extLst>
              <a:ext uri="{FF2B5EF4-FFF2-40B4-BE49-F238E27FC236}">
                <a16:creationId xmlns:a16="http://schemas.microsoft.com/office/drawing/2014/main" id="{F8AE1F6F-7964-E0D2-23D8-F03F3C8F77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8839" y="4004562"/>
            <a:ext cx="914400" cy="914400"/>
          </a:xfrm>
          <a:prstGeom prst="rect">
            <a:avLst/>
          </a:prstGeom>
        </p:spPr>
      </p:pic>
      <p:sp>
        <p:nvSpPr>
          <p:cNvPr id="2" name="CuadroTexto 4">
            <a:extLst>
              <a:ext uri="{FF2B5EF4-FFF2-40B4-BE49-F238E27FC236}">
                <a16:creationId xmlns:a16="http://schemas.microsoft.com/office/drawing/2014/main" id="{FC521B9B-38C0-AADA-917B-AA7F2599A027}"/>
              </a:ext>
            </a:extLst>
          </p:cNvPr>
          <p:cNvSpPr txBox="1"/>
          <p:nvPr/>
        </p:nvSpPr>
        <p:spPr>
          <a:xfrm>
            <a:off x="782288" y="5695403"/>
            <a:ext cx="10627424" cy="769441"/>
          </a:xfrm>
          <a:prstGeom prst="rect">
            <a:avLst/>
          </a:prstGeom>
          <a:noFill/>
        </p:spPr>
        <p:txBody>
          <a:bodyPr wrap="square" rtlCol="0">
            <a:spAutoFit/>
          </a:bodyPr>
          <a:lstStyle/>
          <a:p>
            <a:pPr algn="ctr"/>
            <a:r>
              <a:rPr lang="en-CA" sz="2200" b="1" dirty="0">
                <a:solidFill>
                  <a:srgbClr val="CB1D3A"/>
                </a:solidFill>
                <a:cs typeface="Times New Roman" panose="02020603050405020304" pitchFamily="18" charset="0"/>
              </a:rPr>
              <a:t>Consequences: </a:t>
            </a:r>
            <a:r>
              <a:rPr lang="en-CA" sz="2200" dirty="0">
                <a:solidFill>
                  <a:srgbClr val="464646"/>
                </a:solidFill>
                <a:cs typeface="Times New Roman" panose="02020603050405020304" pitchFamily="18" charset="0"/>
              </a:rPr>
              <a:t>negative user experience, reduced performance and use, shortened duration of VR exposure, diminished overall enjoyment, lower likelihood of repeat use</a:t>
            </a:r>
          </a:p>
        </p:txBody>
      </p:sp>
    </p:spTree>
    <p:extLst>
      <p:ext uri="{BB962C8B-B14F-4D97-AF65-F5344CB8AC3E}">
        <p14:creationId xmlns:p14="http://schemas.microsoft.com/office/powerpoint/2010/main" val="22673157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1598C-3321-B216-383F-6BD6000229E3}"/>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15EE0C48-A666-5ED8-7C3E-8FB24692B354}"/>
              </a:ext>
            </a:extLst>
          </p:cNvPr>
          <p:cNvSpPr txBox="1">
            <a:spLocks/>
          </p:cNvSpPr>
          <p:nvPr/>
        </p:nvSpPr>
        <p:spPr>
          <a:xfrm>
            <a:off x="929554" y="260648"/>
            <a:ext cx="10465278" cy="575197"/>
          </a:xfrm>
          <a:prstGeom prst="rect">
            <a:avLst/>
          </a:prstGeom>
        </p:spPr>
        <p:txBody>
          <a:bodyPr lIns="0"/>
          <a:lstStyle>
            <a:lvl1pPr algn="l" defTabSz="944563" rtl="0" eaLnBrk="0" fontAlgn="base" hangingPunct="0">
              <a:spcBef>
                <a:spcPct val="0"/>
              </a:spcBef>
              <a:spcAft>
                <a:spcPct val="0"/>
              </a:spcAft>
              <a:defRPr sz="2177" kern="1200">
                <a:solidFill>
                  <a:srgbClr val="464646"/>
                </a:solidFill>
                <a:latin typeface="+mj-lt"/>
                <a:ea typeface="+mj-ea"/>
                <a:cs typeface="+mj-cs"/>
              </a:defRPr>
            </a:lvl1pPr>
            <a:lvl2pPr algn="ctr" defTabSz="944563" rtl="0" eaLnBrk="0" fontAlgn="base" hangingPunct="0">
              <a:spcBef>
                <a:spcPct val="0"/>
              </a:spcBef>
              <a:spcAft>
                <a:spcPct val="0"/>
              </a:spcAft>
              <a:defRPr sz="4500">
                <a:solidFill>
                  <a:schemeClr val="tx1"/>
                </a:solidFill>
                <a:latin typeface="Calibri" panose="020F0502020204030204" pitchFamily="34" charset="0"/>
              </a:defRPr>
            </a:lvl2pPr>
            <a:lvl3pPr algn="ctr" defTabSz="944563" rtl="0" eaLnBrk="0" fontAlgn="base" hangingPunct="0">
              <a:spcBef>
                <a:spcPct val="0"/>
              </a:spcBef>
              <a:spcAft>
                <a:spcPct val="0"/>
              </a:spcAft>
              <a:defRPr sz="4500">
                <a:solidFill>
                  <a:schemeClr val="tx1"/>
                </a:solidFill>
                <a:latin typeface="Calibri" panose="020F0502020204030204" pitchFamily="34" charset="0"/>
              </a:defRPr>
            </a:lvl3pPr>
            <a:lvl4pPr algn="ctr" defTabSz="944563" rtl="0" eaLnBrk="0" fontAlgn="base" hangingPunct="0">
              <a:spcBef>
                <a:spcPct val="0"/>
              </a:spcBef>
              <a:spcAft>
                <a:spcPct val="0"/>
              </a:spcAft>
              <a:defRPr sz="4500">
                <a:solidFill>
                  <a:schemeClr val="tx1"/>
                </a:solidFill>
                <a:latin typeface="Calibri" panose="020F0502020204030204" pitchFamily="34" charset="0"/>
              </a:defRPr>
            </a:lvl4pPr>
            <a:lvl5pPr algn="ctr" defTabSz="944563" rtl="0" eaLnBrk="0" fontAlgn="base" hangingPunct="0">
              <a:spcBef>
                <a:spcPct val="0"/>
              </a:spcBef>
              <a:spcAft>
                <a:spcPct val="0"/>
              </a:spcAft>
              <a:defRPr sz="4500">
                <a:solidFill>
                  <a:schemeClr val="tx1"/>
                </a:solidFill>
                <a:latin typeface="Calibri" panose="020F0502020204030204" pitchFamily="34" charset="0"/>
              </a:defRPr>
            </a:lvl5pPr>
            <a:lvl6pPr marL="457200" algn="ctr" defTabSz="944563" rtl="0" fontAlgn="base">
              <a:spcBef>
                <a:spcPct val="0"/>
              </a:spcBef>
              <a:spcAft>
                <a:spcPct val="0"/>
              </a:spcAft>
              <a:defRPr sz="4500">
                <a:solidFill>
                  <a:schemeClr val="tx1"/>
                </a:solidFill>
                <a:latin typeface="Calibri" panose="020F0502020204030204" pitchFamily="34" charset="0"/>
              </a:defRPr>
            </a:lvl6pPr>
            <a:lvl7pPr marL="914400" algn="ctr" defTabSz="944563" rtl="0" fontAlgn="base">
              <a:spcBef>
                <a:spcPct val="0"/>
              </a:spcBef>
              <a:spcAft>
                <a:spcPct val="0"/>
              </a:spcAft>
              <a:defRPr sz="4500">
                <a:solidFill>
                  <a:schemeClr val="tx1"/>
                </a:solidFill>
                <a:latin typeface="Calibri" panose="020F0502020204030204" pitchFamily="34" charset="0"/>
              </a:defRPr>
            </a:lvl7pPr>
            <a:lvl8pPr marL="1371600" algn="ctr" defTabSz="944563" rtl="0" fontAlgn="base">
              <a:spcBef>
                <a:spcPct val="0"/>
              </a:spcBef>
              <a:spcAft>
                <a:spcPct val="0"/>
              </a:spcAft>
              <a:defRPr sz="4500">
                <a:solidFill>
                  <a:schemeClr val="tx1"/>
                </a:solidFill>
                <a:latin typeface="Calibri" panose="020F0502020204030204" pitchFamily="34" charset="0"/>
              </a:defRPr>
            </a:lvl8pPr>
            <a:lvl9pPr marL="1828800" algn="ctr" defTabSz="944563" rtl="0" fontAlgn="base">
              <a:spcBef>
                <a:spcPct val="0"/>
              </a:spcBef>
              <a:spcAft>
                <a:spcPct val="0"/>
              </a:spcAft>
              <a:defRPr sz="4500">
                <a:solidFill>
                  <a:schemeClr val="tx1"/>
                </a:solidFill>
                <a:latin typeface="Calibri" panose="020F0502020204030204" pitchFamily="34" charset="0"/>
              </a:defRPr>
            </a:lvl9pPr>
          </a:lstStyle>
          <a:p>
            <a:r>
              <a:rPr lang="en-CA" sz="2800" dirty="0">
                <a:cs typeface="Times New Roman" panose="02020603050405020304" pitchFamily="18" charset="0"/>
              </a:rPr>
              <a:t>General Discussion	</a:t>
            </a:r>
          </a:p>
        </p:txBody>
      </p:sp>
      <p:sp>
        <p:nvSpPr>
          <p:cNvPr id="10" name="TextBox 9">
            <a:extLst>
              <a:ext uri="{FF2B5EF4-FFF2-40B4-BE49-F238E27FC236}">
                <a16:creationId xmlns:a16="http://schemas.microsoft.com/office/drawing/2014/main" id="{85391737-68BC-BDA5-EF75-6D9C5BA647CB}"/>
              </a:ext>
            </a:extLst>
          </p:cNvPr>
          <p:cNvSpPr txBox="1"/>
          <p:nvPr/>
        </p:nvSpPr>
        <p:spPr>
          <a:xfrm>
            <a:off x="837128" y="1192058"/>
            <a:ext cx="10209246" cy="5016758"/>
          </a:xfrm>
          <a:prstGeom prst="rect">
            <a:avLst/>
          </a:prstGeom>
          <a:noFill/>
        </p:spPr>
        <p:txBody>
          <a:bodyPr wrap="square">
            <a:spAutoFit/>
          </a:bodyPr>
          <a:lstStyle/>
          <a:p>
            <a:pPr marL="342900" indent="-342900">
              <a:buFont typeface="Courier New" panose="02070309020205020404" pitchFamily="49" charset="0"/>
              <a:buChar char="o"/>
            </a:pPr>
            <a:r>
              <a:rPr lang="en-CA" sz="2000" dirty="0">
                <a:solidFill>
                  <a:srgbClr val="464646"/>
                </a:solidFill>
              </a:rPr>
              <a:t>The benchmark system </a:t>
            </a:r>
            <a:r>
              <a:rPr lang="en-CA" sz="2000" b="1" dirty="0">
                <a:solidFill>
                  <a:srgbClr val="CB1D3A"/>
                </a:solidFill>
              </a:rPr>
              <a:t>effectively induced moderate VR sickness </a:t>
            </a:r>
            <a:r>
              <a:rPr lang="en-CA" sz="2000" dirty="0">
                <a:solidFill>
                  <a:srgbClr val="464646"/>
                </a:solidFill>
              </a:rPr>
              <a:t>in a relatively short amount of time across baseline conditions in both studies (as judged by a threshold over or close to 40)</a:t>
            </a:r>
            <a:endParaRPr lang="en-CA" sz="2000" b="1" dirty="0">
              <a:solidFill>
                <a:srgbClr val="CB1D3A"/>
              </a:solidFill>
            </a:endParaRPr>
          </a:p>
          <a:p>
            <a:endParaRPr lang="en-CA" sz="2000" dirty="0">
              <a:solidFill>
                <a:srgbClr val="464646"/>
              </a:solidFill>
            </a:endParaRPr>
          </a:p>
          <a:p>
            <a:pPr marL="342900" indent="-342900">
              <a:buFont typeface="Courier New" panose="02070309020205020404" pitchFamily="49" charset="0"/>
              <a:buChar char="o"/>
            </a:pPr>
            <a:r>
              <a:rPr lang="en-CA" sz="2000" dirty="0">
                <a:solidFill>
                  <a:srgbClr val="464646"/>
                </a:solidFill>
              </a:rPr>
              <a:t>The inability to move heightened VR sickness symptoms, so did the figure eight tracks, with speed and height fluctuations and dynamic optic flow, which intensified the sense of self-motion and VR sickness </a:t>
            </a:r>
          </a:p>
          <a:p>
            <a:pPr marL="342900" indent="-342900">
              <a:buFont typeface="Courier New" panose="02070309020205020404" pitchFamily="49" charset="0"/>
              <a:buChar char="o"/>
            </a:pPr>
            <a:endParaRPr lang="en-CA" sz="2000" dirty="0">
              <a:solidFill>
                <a:srgbClr val="464646"/>
              </a:solidFill>
            </a:endParaRPr>
          </a:p>
          <a:p>
            <a:pPr marL="342900" indent="-342900">
              <a:buFont typeface="Courier New" panose="02070309020205020404" pitchFamily="49" charset="0"/>
              <a:buChar char="o"/>
            </a:pPr>
            <a:r>
              <a:rPr lang="en-CA" sz="2000" dirty="0">
                <a:solidFill>
                  <a:srgbClr val="464646"/>
                </a:solidFill>
              </a:rPr>
              <a:t>Participants started each trial relatively free from residual VR symptoms with slight effect observed between trial 1 and trial 2 – a practice trial could help remove this</a:t>
            </a:r>
          </a:p>
          <a:p>
            <a:pPr marL="342900" indent="-342900">
              <a:buFont typeface="Courier New" panose="02070309020205020404" pitchFamily="49" charset="0"/>
              <a:buChar char="o"/>
            </a:pPr>
            <a:endParaRPr lang="en-CA" sz="2000" dirty="0">
              <a:solidFill>
                <a:srgbClr val="464646"/>
              </a:solidFill>
            </a:endParaRPr>
          </a:p>
          <a:p>
            <a:pPr marL="342900" indent="-342900">
              <a:buFont typeface="Courier New" panose="02070309020205020404" pitchFamily="49" charset="0"/>
              <a:buChar char="o"/>
            </a:pPr>
            <a:r>
              <a:rPr lang="en-CA" sz="2000" b="1" dirty="0">
                <a:solidFill>
                  <a:srgbClr val="CB1D3A"/>
                </a:solidFill>
              </a:rPr>
              <a:t>Dynamic FOV reduction appears to be the most potent technique</a:t>
            </a:r>
            <a:r>
              <a:rPr lang="en-CA" sz="2000" dirty="0">
                <a:solidFill>
                  <a:srgbClr val="464646"/>
                </a:solidFill>
              </a:rPr>
              <a:t>, followed by static FOV reduction, virtual nose and blur but there is significant between-subject variability</a:t>
            </a:r>
          </a:p>
          <a:p>
            <a:pPr marL="342900" indent="-342900">
              <a:buFont typeface="Courier New" panose="02070309020205020404" pitchFamily="49" charset="0"/>
              <a:buChar char="o"/>
            </a:pPr>
            <a:endParaRPr lang="en-CA" sz="2000" dirty="0">
              <a:solidFill>
                <a:srgbClr val="464646"/>
              </a:solidFill>
            </a:endParaRPr>
          </a:p>
          <a:p>
            <a:pPr marL="342900" indent="-342900">
              <a:buFont typeface="Courier New" panose="02070309020205020404" pitchFamily="49" charset="0"/>
              <a:buChar char="o"/>
            </a:pPr>
            <a:r>
              <a:rPr lang="en-CA" sz="2000" dirty="0">
                <a:solidFill>
                  <a:srgbClr val="464646"/>
                </a:solidFill>
              </a:rPr>
              <a:t>The most effective VR sickness mitigation methods also had the most negative impact on presence</a:t>
            </a:r>
          </a:p>
        </p:txBody>
      </p:sp>
      <p:sp>
        <p:nvSpPr>
          <p:cNvPr id="8" name="Title 3">
            <a:extLst>
              <a:ext uri="{FF2B5EF4-FFF2-40B4-BE49-F238E27FC236}">
                <a16:creationId xmlns:a16="http://schemas.microsoft.com/office/drawing/2014/main" id="{7597DF4D-1224-679F-3AB6-B40DA97184B8}"/>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Introduction  | Objectives</a:t>
            </a:r>
            <a:r>
              <a:rPr kumimoji="0" lang="en-CA" sz="1600" i="0" u="none" strike="noStrike" kern="1200" cap="none" spc="0" normalizeH="0" dirty="0">
                <a:ln>
                  <a:noFill/>
                </a:ln>
                <a:solidFill>
                  <a:srgbClr val="000000"/>
                </a:solidFill>
                <a:effectLst/>
                <a:uLnTx/>
                <a:uFillTx/>
                <a:latin typeface="Calibri" pitchFamily="34" charset="0"/>
                <a:ea typeface="+mj-ea"/>
                <a:cs typeface="+mj-cs"/>
              </a:rPr>
              <a:t>  | Experiment 1 |  Experiment 2  |  Experiment 3 | </a:t>
            </a:r>
            <a:r>
              <a:rPr kumimoji="0" lang="en-CA" sz="1600" b="1" i="0" u="none" strike="noStrike" kern="1200" cap="none" spc="0" normalizeH="0" dirty="0">
                <a:ln>
                  <a:noFill/>
                </a:ln>
                <a:solidFill>
                  <a:srgbClr val="CB1D3A"/>
                </a:solidFill>
                <a:effectLst/>
                <a:uLnTx/>
                <a:uFillTx/>
                <a:latin typeface="Calibri" pitchFamily="34" charset="0"/>
                <a:ea typeface="+mj-ea"/>
                <a:cs typeface="+mj-cs"/>
              </a:rPr>
              <a:t>Conclusions </a:t>
            </a:r>
            <a:r>
              <a:rPr kumimoji="0" lang="en-CA" sz="1600" i="0" u="none" strike="noStrike" kern="1200" cap="none" spc="0" normalizeH="0" dirty="0">
                <a:ln>
                  <a:noFill/>
                </a:ln>
                <a:solidFill>
                  <a:srgbClr val="BFBFBF"/>
                </a:solidFill>
                <a:effectLst/>
                <a:uLnTx/>
                <a:uFillTx/>
                <a:latin typeface="Calibri" pitchFamily="34" charset="0"/>
                <a:ea typeface="+mj-ea"/>
                <a:cs typeface="+mj-cs"/>
              </a:rPr>
              <a:t>|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spTree>
    <p:extLst>
      <p:ext uri="{BB962C8B-B14F-4D97-AF65-F5344CB8AC3E}">
        <p14:creationId xmlns:p14="http://schemas.microsoft.com/office/powerpoint/2010/main" val="20822845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68650-15D0-4B16-62F3-430126EE9298}"/>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C983FD4A-1FCC-ABE6-FDCB-6A55C5A15C68}"/>
              </a:ext>
            </a:extLst>
          </p:cNvPr>
          <p:cNvSpPr txBox="1">
            <a:spLocks/>
          </p:cNvSpPr>
          <p:nvPr/>
        </p:nvSpPr>
        <p:spPr>
          <a:xfrm>
            <a:off x="929554" y="260648"/>
            <a:ext cx="10465278" cy="575197"/>
          </a:xfrm>
          <a:prstGeom prst="rect">
            <a:avLst/>
          </a:prstGeom>
        </p:spPr>
        <p:txBody>
          <a:bodyPr lIns="0"/>
          <a:lstStyle>
            <a:lvl1pPr algn="l" defTabSz="944563" rtl="0" eaLnBrk="0" fontAlgn="base" hangingPunct="0">
              <a:spcBef>
                <a:spcPct val="0"/>
              </a:spcBef>
              <a:spcAft>
                <a:spcPct val="0"/>
              </a:spcAft>
              <a:defRPr sz="2177" kern="1200">
                <a:solidFill>
                  <a:srgbClr val="464646"/>
                </a:solidFill>
                <a:latin typeface="+mj-lt"/>
                <a:ea typeface="+mj-ea"/>
                <a:cs typeface="+mj-cs"/>
              </a:defRPr>
            </a:lvl1pPr>
            <a:lvl2pPr algn="ctr" defTabSz="944563" rtl="0" eaLnBrk="0" fontAlgn="base" hangingPunct="0">
              <a:spcBef>
                <a:spcPct val="0"/>
              </a:spcBef>
              <a:spcAft>
                <a:spcPct val="0"/>
              </a:spcAft>
              <a:defRPr sz="4500">
                <a:solidFill>
                  <a:schemeClr val="tx1"/>
                </a:solidFill>
                <a:latin typeface="Calibri" panose="020F0502020204030204" pitchFamily="34" charset="0"/>
              </a:defRPr>
            </a:lvl2pPr>
            <a:lvl3pPr algn="ctr" defTabSz="944563" rtl="0" eaLnBrk="0" fontAlgn="base" hangingPunct="0">
              <a:spcBef>
                <a:spcPct val="0"/>
              </a:spcBef>
              <a:spcAft>
                <a:spcPct val="0"/>
              </a:spcAft>
              <a:defRPr sz="4500">
                <a:solidFill>
                  <a:schemeClr val="tx1"/>
                </a:solidFill>
                <a:latin typeface="Calibri" panose="020F0502020204030204" pitchFamily="34" charset="0"/>
              </a:defRPr>
            </a:lvl3pPr>
            <a:lvl4pPr algn="ctr" defTabSz="944563" rtl="0" eaLnBrk="0" fontAlgn="base" hangingPunct="0">
              <a:spcBef>
                <a:spcPct val="0"/>
              </a:spcBef>
              <a:spcAft>
                <a:spcPct val="0"/>
              </a:spcAft>
              <a:defRPr sz="4500">
                <a:solidFill>
                  <a:schemeClr val="tx1"/>
                </a:solidFill>
                <a:latin typeface="Calibri" panose="020F0502020204030204" pitchFamily="34" charset="0"/>
              </a:defRPr>
            </a:lvl4pPr>
            <a:lvl5pPr algn="ctr" defTabSz="944563" rtl="0" eaLnBrk="0" fontAlgn="base" hangingPunct="0">
              <a:spcBef>
                <a:spcPct val="0"/>
              </a:spcBef>
              <a:spcAft>
                <a:spcPct val="0"/>
              </a:spcAft>
              <a:defRPr sz="4500">
                <a:solidFill>
                  <a:schemeClr val="tx1"/>
                </a:solidFill>
                <a:latin typeface="Calibri" panose="020F0502020204030204" pitchFamily="34" charset="0"/>
              </a:defRPr>
            </a:lvl5pPr>
            <a:lvl6pPr marL="457200" algn="ctr" defTabSz="944563" rtl="0" fontAlgn="base">
              <a:spcBef>
                <a:spcPct val="0"/>
              </a:spcBef>
              <a:spcAft>
                <a:spcPct val="0"/>
              </a:spcAft>
              <a:defRPr sz="4500">
                <a:solidFill>
                  <a:schemeClr val="tx1"/>
                </a:solidFill>
                <a:latin typeface="Calibri" panose="020F0502020204030204" pitchFamily="34" charset="0"/>
              </a:defRPr>
            </a:lvl6pPr>
            <a:lvl7pPr marL="914400" algn="ctr" defTabSz="944563" rtl="0" fontAlgn="base">
              <a:spcBef>
                <a:spcPct val="0"/>
              </a:spcBef>
              <a:spcAft>
                <a:spcPct val="0"/>
              </a:spcAft>
              <a:defRPr sz="4500">
                <a:solidFill>
                  <a:schemeClr val="tx1"/>
                </a:solidFill>
                <a:latin typeface="Calibri" panose="020F0502020204030204" pitchFamily="34" charset="0"/>
              </a:defRPr>
            </a:lvl7pPr>
            <a:lvl8pPr marL="1371600" algn="ctr" defTabSz="944563" rtl="0" fontAlgn="base">
              <a:spcBef>
                <a:spcPct val="0"/>
              </a:spcBef>
              <a:spcAft>
                <a:spcPct val="0"/>
              </a:spcAft>
              <a:defRPr sz="4500">
                <a:solidFill>
                  <a:schemeClr val="tx1"/>
                </a:solidFill>
                <a:latin typeface="Calibri" panose="020F0502020204030204" pitchFamily="34" charset="0"/>
              </a:defRPr>
            </a:lvl8pPr>
            <a:lvl9pPr marL="1828800" algn="ctr" defTabSz="944563" rtl="0" fontAlgn="base">
              <a:spcBef>
                <a:spcPct val="0"/>
              </a:spcBef>
              <a:spcAft>
                <a:spcPct val="0"/>
              </a:spcAft>
              <a:defRPr sz="4500">
                <a:solidFill>
                  <a:schemeClr val="tx1"/>
                </a:solidFill>
                <a:latin typeface="Calibri" panose="020F0502020204030204" pitchFamily="34" charset="0"/>
              </a:defRPr>
            </a:lvl9pPr>
          </a:lstStyle>
          <a:p>
            <a:r>
              <a:rPr lang="en-CA" sz="2800" dirty="0">
                <a:cs typeface="Times New Roman" panose="02020603050405020304" pitchFamily="18" charset="0"/>
              </a:rPr>
              <a:t>General Discussion	</a:t>
            </a:r>
          </a:p>
        </p:txBody>
      </p:sp>
      <p:sp>
        <p:nvSpPr>
          <p:cNvPr id="8" name="Title 3">
            <a:extLst>
              <a:ext uri="{FF2B5EF4-FFF2-40B4-BE49-F238E27FC236}">
                <a16:creationId xmlns:a16="http://schemas.microsoft.com/office/drawing/2014/main" id="{041C5FC3-2C92-09FA-9933-4EB6EA93452C}"/>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i="0" u="none" strike="noStrike" kern="1200" cap="none" spc="0" normalizeH="0" baseline="0" dirty="0">
                <a:ln>
                  <a:noFill/>
                </a:ln>
                <a:solidFill>
                  <a:srgbClr val="000000"/>
                </a:solidFill>
                <a:effectLst/>
                <a:uLnTx/>
                <a:uFillTx/>
                <a:latin typeface="Calibri" pitchFamily="34" charset="0"/>
                <a:ea typeface="+mj-ea"/>
                <a:cs typeface="+mj-cs"/>
              </a:rPr>
              <a:t>Introduction  | Objectives</a:t>
            </a:r>
            <a:r>
              <a:rPr kumimoji="0" lang="en-CA" sz="1600" i="0" u="none" strike="noStrike" kern="1200" cap="none" spc="0" normalizeH="0" dirty="0">
                <a:ln>
                  <a:noFill/>
                </a:ln>
                <a:solidFill>
                  <a:srgbClr val="000000"/>
                </a:solidFill>
                <a:effectLst/>
                <a:uLnTx/>
                <a:uFillTx/>
                <a:latin typeface="Calibri" pitchFamily="34" charset="0"/>
                <a:ea typeface="+mj-ea"/>
                <a:cs typeface="+mj-cs"/>
              </a:rPr>
              <a:t>  | Experiment 1 |  Experiment 2  |  Experiment 3 | </a:t>
            </a:r>
            <a:r>
              <a:rPr kumimoji="0" lang="en-CA" sz="1600" b="1" i="0" u="none" strike="noStrike" kern="1200" cap="none" spc="0" normalizeH="0" dirty="0">
                <a:ln>
                  <a:noFill/>
                </a:ln>
                <a:solidFill>
                  <a:srgbClr val="CB1D3A"/>
                </a:solidFill>
                <a:effectLst/>
                <a:uLnTx/>
                <a:uFillTx/>
                <a:latin typeface="Calibri" pitchFamily="34" charset="0"/>
                <a:ea typeface="+mj-ea"/>
                <a:cs typeface="+mj-cs"/>
              </a:rPr>
              <a:t>Conclusions </a:t>
            </a:r>
            <a:r>
              <a:rPr kumimoji="0" lang="en-CA" sz="1600" i="0" u="none" strike="noStrike" kern="1200" cap="none" spc="0" normalizeH="0" dirty="0">
                <a:ln>
                  <a:noFill/>
                </a:ln>
                <a:solidFill>
                  <a:srgbClr val="BFBFBF"/>
                </a:solidFill>
                <a:effectLst/>
                <a:uLnTx/>
                <a:uFillTx/>
                <a:latin typeface="Calibri" pitchFamily="34" charset="0"/>
                <a:ea typeface="+mj-ea"/>
                <a:cs typeface="+mj-cs"/>
              </a:rPr>
              <a:t>|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pic>
        <p:nvPicPr>
          <p:cNvPr id="3" name="Picture 2">
            <a:extLst>
              <a:ext uri="{FF2B5EF4-FFF2-40B4-BE49-F238E27FC236}">
                <a16:creationId xmlns:a16="http://schemas.microsoft.com/office/drawing/2014/main" id="{6764D304-6337-6739-D43C-9E103D17A60B}"/>
              </a:ext>
            </a:extLst>
          </p:cNvPr>
          <p:cNvPicPr>
            <a:picLocks noChangeAspect="1"/>
          </p:cNvPicPr>
          <p:nvPr/>
        </p:nvPicPr>
        <p:blipFill>
          <a:blip r:embed="rId3"/>
          <a:stretch>
            <a:fillRect/>
          </a:stretch>
        </p:blipFill>
        <p:spPr>
          <a:xfrm>
            <a:off x="3490816" y="1099595"/>
            <a:ext cx="5342753" cy="5335929"/>
          </a:xfrm>
          <a:prstGeom prst="rect">
            <a:avLst/>
          </a:prstGeom>
        </p:spPr>
      </p:pic>
      <p:sp>
        <p:nvSpPr>
          <p:cNvPr id="2" name="CuadroTexto 16">
            <a:extLst>
              <a:ext uri="{FF2B5EF4-FFF2-40B4-BE49-F238E27FC236}">
                <a16:creationId xmlns:a16="http://schemas.microsoft.com/office/drawing/2014/main" id="{DE8003E5-63E3-4385-C55F-7BF1CDC15141}"/>
              </a:ext>
            </a:extLst>
          </p:cNvPr>
          <p:cNvSpPr txBox="1"/>
          <p:nvPr/>
        </p:nvSpPr>
        <p:spPr>
          <a:xfrm>
            <a:off x="9733280" y="6263297"/>
            <a:ext cx="2293816" cy="253916"/>
          </a:xfrm>
          <a:prstGeom prst="rect">
            <a:avLst/>
          </a:prstGeom>
          <a:noFill/>
        </p:spPr>
        <p:txBody>
          <a:bodyPr wrap="square" rtlCol="0">
            <a:spAutoFit/>
          </a:bodyPr>
          <a:lstStyle/>
          <a:p>
            <a:pPr algn="just"/>
            <a:r>
              <a:rPr lang="en-GB" sz="1050" i="1" dirty="0">
                <a:solidFill>
                  <a:schemeClr val="bg1">
                    <a:lumMod val="75000"/>
                  </a:schemeClr>
                </a:solidFill>
                <a:cs typeface="Arial" charset="0"/>
                <a:sym typeface="Arial"/>
              </a:rPr>
              <a:t>Figure from Rouhani, 2024</a:t>
            </a:r>
          </a:p>
        </p:txBody>
      </p:sp>
    </p:spTree>
    <p:extLst>
      <p:ext uri="{BB962C8B-B14F-4D97-AF65-F5344CB8AC3E}">
        <p14:creationId xmlns:p14="http://schemas.microsoft.com/office/powerpoint/2010/main" val="36878140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6DBB095-A73B-4242-A4E2-ABF27F100298}"/>
              </a:ext>
            </a:extLst>
          </p:cNvPr>
          <p:cNvSpPr>
            <a:spLocks noGrp="1"/>
          </p:cNvSpPr>
          <p:nvPr>
            <p:ph type="title"/>
          </p:nvPr>
        </p:nvSpPr>
        <p:spPr>
          <a:xfrm>
            <a:off x="929554" y="260648"/>
            <a:ext cx="10465278" cy="575197"/>
          </a:xfrm>
        </p:spPr>
        <p:txBody>
          <a:bodyPr/>
          <a:lstStyle/>
          <a:p>
            <a:r>
              <a:rPr lang="en-CA" sz="2800" dirty="0">
                <a:cs typeface="Times New Roman" panose="02020603050405020304" pitchFamily="18" charset="0"/>
              </a:rPr>
              <a:t>Future Studies	      		</a:t>
            </a:r>
          </a:p>
        </p:txBody>
      </p:sp>
      <p:sp>
        <p:nvSpPr>
          <p:cNvPr id="4" name="CuadroTexto 4">
            <a:extLst>
              <a:ext uri="{FF2B5EF4-FFF2-40B4-BE49-F238E27FC236}">
                <a16:creationId xmlns:a16="http://schemas.microsoft.com/office/drawing/2014/main" id="{3D0044A2-40AF-4831-8078-C0AC2B69F1ED}"/>
              </a:ext>
            </a:extLst>
          </p:cNvPr>
          <p:cNvSpPr txBox="1"/>
          <p:nvPr/>
        </p:nvSpPr>
        <p:spPr>
          <a:xfrm>
            <a:off x="767407" y="1899120"/>
            <a:ext cx="10627424" cy="2862322"/>
          </a:xfrm>
          <a:prstGeom prst="rect">
            <a:avLst/>
          </a:prstGeom>
          <a:noFill/>
        </p:spPr>
        <p:txBody>
          <a:bodyPr wrap="square" rtlCol="0">
            <a:spAutoFit/>
          </a:bodyPr>
          <a:lstStyle/>
          <a:p>
            <a:pPr algn="ctr"/>
            <a:r>
              <a:rPr lang="en-CA" sz="2200" b="1" dirty="0">
                <a:solidFill>
                  <a:srgbClr val="CB1D3A"/>
                </a:solidFill>
                <a:cs typeface="Times New Roman" panose="02020603050405020304" pitchFamily="18" charset="0"/>
              </a:rPr>
              <a:t>All of the sources and code are open source and available on </a:t>
            </a:r>
            <a:r>
              <a:rPr lang="en-CA" sz="2200" b="1" dirty="0" err="1">
                <a:solidFill>
                  <a:srgbClr val="CB1D3A"/>
                </a:solidFill>
                <a:cs typeface="Times New Roman" panose="02020603050405020304" pitchFamily="18" charset="0"/>
              </a:rPr>
              <a:t>Github</a:t>
            </a:r>
            <a:r>
              <a:rPr lang="en-CA" sz="2200" b="1" dirty="0">
                <a:solidFill>
                  <a:srgbClr val="CB1D3A"/>
                </a:solidFill>
                <a:cs typeface="Times New Roman" panose="02020603050405020304" pitchFamily="18" charset="0"/>
              </a:rPr>
              <a:t>: </a:t>
            </a:r>
          </a:p>
          <a:p>
            <a:pPr algn="ctr"/>
            <a:r>
              <a:rPr lang="en-GB" sz="2400" dirty="0">
                <a:hlinkClick r:id="rId3"/>
              </a:rPr>
              <a:t>VRSickness_Benchmark/README.md at main · </a:t>
            </a:r>
            <a:r>
              <a:rPr lang="en-GB" sz="2400" dirty="0" err="1">
                <a:hlinkClick r:id="rId3"/>
              </a:rPr>
              <a:t>BernhardRiecke</a:t>
            </a:r>
            <a:r>
              <a:rPr lang="en-GB" sz="2400" dirty="0">
                <a:hlinkClick r:id="rId3"/>
              </a:rPr>
              <a:t>/</a:t>
            </a:r>
            <a:r>
              <a:rPr lang="en-GB" sz="2400" dirty="0" err="1">
                <a:hlinkClick r:id="rId3"/>
              </a:rPr>
              <a:t>VRSickness_Benchmark</a:t>
            </a:r>
            <a:r>
              <a:rPr lang="en-GB" sz="2400" dirty="0">
                <a:hlinkClick r:id="rId3"/>
              </a:rPr>
              <a:t> · GitHub</a:t>
            </a:r>
            <a:endParaRPr lang="en-CA" sz="2200" dirty="0">
              <a:cs typeface="Times New Roman" panose="02020603050405020304" pitchFamily="18" charset="0"/>
            </a:endParaRPr>
          </a:p>
          <a:p>
            <a:pPr algn="ctr"/>
            <a:endParaRPr lang="en-CA" sz="2200" dirty="0">
              <a:cs typeface="Times New Roman" panose="02020603050405020304" pitchFamily="18" charset="0"/>
            </a:endParaRPr>
          </a:p>
          <a:p>
            <a:pPr algn="ctr"/>
            <a:r>
              <a:rPr lang="en-CA" sz="2200" b="1" dirty="0">
                <a:solidFill>
                  <a:srgbClr val="CB1D3A"/>
                </a:solidFill>
                <a:cs typeface="Times New Roman" panose="02020603050405020304" pitchFamily="18" charset="0"/>
              </a:rPr>
              <a:t>Direct implementation</a:t>
            </a:r>
            <a:r>
              <a:rPr lang="en-CA" sz="2200" dirty="0">
                <a:cs typeface="Times New Roman" panose="02020603050405020304" pitchFamily="18" charset="0"/>
              </a:rPr>
              <a:t>: Directly integrate your own mitigation strategies into the benchmark system, utilizing its built-in features for inducing VR sickness</a:t>
            </a:r>
          </a:p>
          <a:p>
            <a:pPr algn="ctr"/>
            <a:r>
              <a:rPr lang="en-CA" sz="2200" b="1" dirty="0">
                <a:solidFill>
                  <a:srgbClr val="CB1D3A"/>
                </a:solidFill>
                <a:cs typeface="Times New Roman" panose="02020603050405020304" pitchFamily="18" charset="0"/>
              </a:rPr>
              <a:t>Reproduction in different engines</a:t>
            </a:r>
            <a:r>
              <a:rPr lang="en-CA" sz="2200" dirty="0">
                <a:cs typeface="Times New Roman" panose="02020603050405020304" pitchFamily="18" charset="0"/>
              </a:rPr>
              <a:t>: Allows for the benchmark system to be reconstructed in similar environments</a:t>
            </a:r>
          </a:p>
        </p:txBody>
      </p:sp>
      <p:sp>
        <p:nvSpPr>
          <p:cNvPr id="6" name="Title 3">
            <a:extLst>
              <a:ext uri="{FF2B5EF4-FFF2-40B4-BE49-F238E27FC236}">
                <a16:creationId xmlns:a16="http://schemas.microsoft.com/office/drawing/2014/main" id="{B844F403-4530-7C77-19BE-00B7B69BDB61}"/>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Introduction </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1 |  Experiment 2  |  Experiment 3 | Conclusions | </a:t>
            </a:r>
            <a:r>
              <a:rPr kumimoji="0" lang="en-CA" sz="1600" b="1" i="0" u="none" strike="noStrike" kern="1200" cap="none" spc="0" normalizeH="0" dirty="0">
                <a:ln>
                  <a:noFill/>
                </a:ln>
                <a:solidFill>
                  <a:srgbClr val="CB1D3A"/>
                </a:solidFill>
                <a:effectLst/>
                <a:uLnTx/>
                <a:uFillTx/>
                <a:latin typeface="Calibri" pitchFamily="34" charset="0"/>
                <a:ea typeface="+mj-ea"/>
                <a:cs typeface="+mj-cs"/>
              </a:rPr>
              <a:t>Future Studies</a:t>
            </a:r>
            <a:endParaRPr kumimoji="0" lang="en-CA" sz="1600" b="1" i="0" u="none" strike="noStrike" kern="1200" cap="none" spc="0" normalizeH="0" baseline="0" dirty="0">
              <a:ln>
                <a:noFill/>
              </a:ln>
              <a:solidFill>
                <a:srgbClr val="CB1D3A"/>
              </a:solidFill>
              <a:effectLst/>
              <a:uLnTx/>
              <a:uFillTx/>
              <a:latin typeface="Calibri" pitchFamily="34" charset="0"/>
              <a:ea typeface="+mj-ea"/>
              <a:cs typeface="+mj-cs"/>
            </a:endParaRPr>
          </a:p>
        </p:txBody>
      </p:sp>
    </p:spTree>
    <p:extLst>
      <p:ext uri="{BB962C8B-B14F-4D97-AF65-F5344CB8AC3E}">
        <p14:creationId xmlns:p14="http://schemas.microsoft.com/office/powerpoint/2010/main" val="12901102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E5E932-E87E-F01E-B802-0F8F93711E84}"/>
              </a:ext>
            </a:extLst>
          </p:cNvPr>
          <p:cNvSpPr txBox="1"/>
          <p:nvPr/>
        </p:nvSpPr>
        <p:spPr>
          <a:xfrm>
            <a:off x="787161" y="979382"/>
            <a:ext cx="10617678" cy="5816977"/>
          </a:xfrm>
          <a:prstGeom prst="rect">
            <a:avLst/>
          </a:prstGeom>
          <a:noFill/>
        </p:spPr>
        <p:txBody>
          <a:bodyPr wrap="square">
            <a:spAutoFit/>
          </a:bodyPr>
          <a:lstStyle/>
          <a:p>
            <a:r>
              <a:rPr lang="en-GB" sz="1200" b="0" i="0" dirty="0">
                <a:solidFill>
                  <a:srgbClr val="222222"/>
                </a:solidFill>
                <a:effectLst/>
                <a:latin typeface="Arial" panose="020B0604020202020204" pitchFamily="34" charset="0"/>
              </a:rPr>
              <a:t>Adhanom, I. B., Al-</a:t>
            </a:r>
            <a:r>
              <a:rPr lang="en-GB" sz="1200" b="0" i="0" dirty="0" err="1">
                <a:solidFill>
                  <a:srgbClr val="222222"/>
                </a:solidFill>
                <a:effectLst/>
                <a:latin typeface="Arial" panose="020B0604020202020204" pitchFamily="34" charset="0"/>
              </a:rPr>
              <a:t>Zayer</a:t>
            </a:r>
            <a:r>
              <a:rPr lang="en-GB" sz="1200" b="0" i="0" dirty="0">
                <a:solidFill>
                  <a:srgbClr val="222222"/>
                </a:solidFill>
                <a:effectLst/>
                <a:latin typeface="Arial" panose="020B0604020202020204" pitchFamily="34" charset="0"/>
              </a:rPr>
              <a:t>, M., </a:t>
            </a:r>
            <a:r>
              <a:rPr lang="en-GB" sz="1200" b="0" i="0" dirty="0" err="1">
                <a:solidFill>
                  <a:srgbClr val="222222"/>
                </a:solidFill>
                <a:effectLst/>
                <a:latin typeface="Arial" panose="020B0604020202020204" pitchFamily="34" charset="0"/>
              </a:rPr>
              <a:t>Macneilage</a:t>
            </a:r>
            <a:r>
              <a:rPr lang="en-GB" sz="1200" b="0" i="0" dirty="0">
                <a:solidFill>
                  <a:srgbClr val="222222"/>
                </a:solidFill>
                <a:effectLst/>
                <a:latin typeface="Arial" panose="020B0604020202020204" pitchFamily="34" charset="0"/>
              </a:rPr>
              <a:t>, P., &amp; Folmer, E. (2021). Field-of-view restriction to reduce VR sickness does not impede spatial learning in women. ACM Transactions on Applied Perception (TAP), 18(2), 1-17.</a:t>
            </a:r>
          </a:p>
          <a:p>
            <a:endParaRPr lang="en-GB" sz="1200" dirty="0">
              <a:solidFill>
                <a:srgbClr val="222222"/>
              </a:solidFill>
              <a:latin typeface="Arial" panose="020B0604020202020204" pitchFamily="34" charset="0"/>
            </a:endParaRPr>
          </a:p>
          <a:p>
            <a:r>
              <a:rPr lang="en-GB" sz="1200" b="0" i="0" dirty="0">
                <a:solidFill>
                  <a:srgbClr val="222222"/>
                </a:solidFill>
                <a:effectLst/>
                <a:latin typeface="Arial" panose="020B0604020202020204" pitchFamily="34" charset="0"/>
              </a:rPr>
              <a:t>Bles, W., Bos, J. E., De Graaf, B., Groen, E., &amp; Wertheim, A. H. (1998). Motion sickness: only one provocative conflict?. </a:t>
            </a:r>
            <a:r>
              <a:rPr lang="en-GB" sz="1200" b="0" i="1" dirty="0">
                <a:solidFill>
                  <a:srgbClr val="222222"/>
                </a:solidFill>
                <a:effectLst/>
                <a:latin typeface="Arial" panose="020B0604020202020204" pitchFamily="34" charset="0"/>
              </a:rPr>
              <a:t>Brain research bulletin</a:t>
            </a:r>
            <a:r>
              <a:rPr lang="en-GB" sz="1200" b="0" i="0" dirty="0">
                <a:solidFill>
                  <a:srgbClr val="222222"/>
                </a:solidFill>
                <a:effectLst/>
                <a:latin typeface="Arial" panose="020B0604020202020204" pitchFamily="34" charset="0"/>
              </a:rPr>
              <a:t>, </a:t>
            </a:r>
            <a:r>
              <a:rPr lang="en-GB" sz="1200" b="0" i="1" dirty="0">
                <a:solidFill>
                  <a:srgbClr val="222222"/>
                </a:solidFill>
                <a:effectLst/>
                <a:latin typeface="Arial" panose="020B0604020202020204" pitchFamily="34" charset="0"/>
              </a:rPr>
              <a:t>47</a:t>
            </a:r>
            <a:r>
              <a:rPr lang="en-GB" sz="1200" b="0" i="0" dirty="0">
                <a:solidFill>
                  <a:srgbClr val="222222"/>
                </a:solidFill>
                <a:effectLst/>
                <a:latin typeface="Arial" panose="020B0604020202020204" pitchFamily="34" charset="0"/>
              </a:rPr>
              <a:t>(5), 481-487. </a:t>
            </a:r>
          </a:p>
          <a:p>
            <a:endParaRPr lang="en-GB" sz="1200" dirty="0">
              <a:solidFill>
                <a:srgbClr val="222222"/>
              </a:solidFill>
              <a:latin typeface="Arial" panose="020B0604020202020204" pitchFamily="34" charset="0"/>
            </a:endParaRPr>
          </a:p>
          <a:p>
            <a:r>
              <a:rPr lang="en-GB" sz="1200" b="0" i="0" dirty="0">
                <a:solidFill>
                  <a:srgbClr val="222222"/>
                </a:solidFill>
                <a:effectLst/>
                <a:latin typeface="Arial" panose="020B0604020202020204" pitchFamily="34" charset="0"/>
              </a:rPr>
              <a:t>Bos, J. E., Bles, W., &amp; Groen, E. L. (2008). A theory on visually induced motion sickness. </a:t>
            </a:r>
            <a:r>
              <a:rPr lang="en-GB" sz="1200" b="0" i="1" dirty="0">
                <a:solidFill>
                  <a:srgbClr val="222222"/>
                </a:solidFill>
                <a:effectLst/>
                <a:latin typeface="Arial" panose="020B0604020202020204" pitchFamily="34" charset="0"/>
              </a:rPr>
              <a:t>Displays</a:t>
            </a:r>
            <a:r>
              <a:rPr lang="en-GB" sz="1200" b="0" i="0" dirty="0">
                <a:solidFill>
                  <a:srgbClr val="222222"/>
                </a:solidFill>
                <a:effectLst/>
                <a:latin typeface="Arial" panose="020B0604020202020204" pitchFamily="34" charset="0"/>
              </a:rPr>
              <a:t>, </a:t>
            </a:r>
            <a:r>
              <a:rPr lang="en-GB" sz="1200" b="0" i="1" dirty="0">
                <a:solidFill>
                  <a:srgbClr val="222222"/>
                </a:solidFill>
                <a:effectLst/>
                <a:latin typeface="Arial" panose="020B0604020202020204" pitchFamily="34" charset="0"/>
              </a:rPr>
              <a:t>29</a:t>
            </a:r>
            <a:r>
              <a:rPr lang="en-GB" sz="1200" b="0" i="0" dirty="0">
                <a:solidFill>
                  <a:srgbClr val="222222"/>
                </a:solidFill>
                <a:effectLst/>
                <a:latin typeface="Arial" panose="020B0604020202020204" pitchFamily="34" charset="0"/>
              </a:rPr>
              <a:t>(2), 47-57.</a:t>
            </a:r>
          </a:p>
          <a:p>
            <a:endParaRPr lang="en-GB" sz="1200" dirty="0">
              <a:solidFill>
                <a:srgbClr val="222222"/>
              </a:solidFill>
              <a:latin typeface="Arial" panose="020B0604020202020204" pitchFamily="34" charset="0"/>
            </a:endParaRPr>
          </a:p>
          <a:p>
            <a:r>
              <a:rPr lang="en-GB" sz="1200" dirty="0" err="1">
                <a:solidFill>
                  <a:srgbClr val="222222"/>
                </a:solidFill>
                <a:latin typeface="Arial" panose="020B0604020202020204" pitchFamily="34" charset="0"/>
              </a:rPr>
              <a:t>Budhiraja</a:t>
            </a:r>
            <a:r>
              <a:rPr lang="en-GB" sz="1200" dirty="0">
                <a:solidFill>
                  <a:srgbClr val="222222"/>
                </a:solidFill>
                <a:latin typeface="Arial" panose="020B0604020202020204" pitchFamily="34" charset="0"/>
              </a:rPr>
              <a:t>, P., Miller, M. R., Modi, A. K., &amp; Forsyth, D. (2017). Rotation blurring: use of artificial blurring to reduce cybersickness in virtual reality first person shooters. </a:t>
            </a:r>
            <a:r>
              <a:rPr lang="en-GB" sz="1200" dirty="0" err="1">
                <a:solidFill>
                  <a:srgbClr val="222222"/>
                </a:solidFill>
                <a:latin typeface="Arial" panose="020B0604020202020204" pitchFamily="34" charset="0"/>
              </a:rPr>
              <a:t>arXiv</a:t>
            </a:r>
            <a:r>
              <a:rPr lang="en-GB" sz="1200" dirty="0">
                <a:solidFill>
                  <a:srgbClr val="222222"/>
                </a:solidFill>
                <a:latin typeface="Arial" panose="020B0604020202020204" pitchFamily="34" charset="0"/>
              </a:rPr>
              <a:t> preprint arXiv:1710.02599.</a:t>
            </a:r>
          </a:p>
          <a:p>
            <a:endParaRPr lang="en-GB" sz="1200" dirty="0">
              <a:solidFill>
                <a:srgbClr val="222222"/>
              </a:solidFill>
              <a:latin typeface="Arial" panose="020B0604020202020204" pitchFamily="34" charset="0"/>
            </a:endParaRPr>
          </a:p>
          <a:p>
            <a:r>
              <a:rPr lang="en-GB" sz="1200" b="0" i="0" dirty="0">
                <a:solidFill>
                  <a:srgbClr val="222222"/>
                </a:solidFill>
                <a:effectLst/>
                <a:latin typeface="Arial" panose="020B0604020202020204" pitchFamily="34" charset="0"/>
              </a:rPr>
              <a:t>Cha, Y. H., Golding, J. F., Keshavarz, B., Furman, J., Kim, J.S., Lopez, J. A., </a:t>
            </a:r>
            <a:r>
              <a:rPr lang="en-GB" sz="1200" b="0" i="0" dirty="0" err="1">
                <a:solidFill>
                  <a:srgbClr val="222222"/>
                </a:solidFill>
                <a:effectLst/>
                <a:latin typeface="Arial" panose="020B0604020202020204" pitchFamily="34" charset="0"/>
              </a:rPr>
              <a:t>Escamez</a:t>
            </a:r>
            <a:r>
              <a:rPr lang="en-GB" sz="1200" b="0" i="0" dirty="0">
                <a:solidFill>
                  <a:srgbClr val="222222"/>
                </a:solidFill>
                <a:effectLst/>
                <a:latin typeface="Arial" panose="020B0604020202020204" pitchFamily="34" charset="0"/>
              </a:rPr>
              <a:t>, Magnusson, M., Yates, B. J., &amp; Lawson, B. D., Advisors:, Motion sickness  diagnostic criteria: Consensus document of the classification committee of the  </a:t>
            </a:r>
            <a:r>
              <a:rPr lang="en-GB" sz="1200" b="0" i="0" dirty="0" err="1">
                <a:solidFill>
                  <a:srgbClr val="222222"/>
                </a:solidFill>
                <a:effectLst/>
                <a:latin typeface="Arial" panose="020B0604020202020204" pitchFamily="34" charset="0"/>
              </a:rPr>
              <a:t>Bárány</a:t>
            </a:r>
            <a:r>
              <a:rPr lang="en-GB" sz="1200" b="0" i="0" dirty="0">
                <a:solidFill>
                  <a:srgbClr val="222222"/>
                </a:solidFill>
                <a:effectLst/>
                <a:latin typeface="Arial" panose="020B0604020202020204" pitchFamily="34" charset="0"/>
              </a:rPr>
              <a:t> Society, J. </a:t>
            </a:r>
            <a:r>
              <a:rPr lang="en-GB" sz="1200" b="0" i="0" dirty="0" err="1">
                <a:solidFill>
                  <a:srgbClr val="222222"/>
                </a:solidFill>
                <a:effectLst/>
                <a:latin typeface="Arial" panose="020B0604020202020204" pitchFamily="34" charset="0"/>
              </a:rPr>
              <a:t>Vestib</a:t>
            </a:r>
            <a:r>
              <a:rPr lang="en-GB" sz="1200" b="0" i="0" dirty="0">
                <a:solidFill>
                  <a:srgbClr val="222222"/>
                </a:solidFill>
                <a:effectLst/>
                <a:latin typeface="Arial" panose="020B0604020202020204" pitchFamily="34" charset="0"/>
              </a:rPr>
              <a:t>. Res., </a:t>
            </a:r>
            <a:r>
              <a:rPr lang="en-GB" sz="1200" b="0" i="0" dirty="0" err="1">
                <a:solidFill>
                  <a:srgbClr val="222222"/>
                </a:solidFill>
                <a:effectLst/>
                <a:latin typeface="Arial" panose="020B0604020202020204" pitchFamily="34" charset="0"/>
              </a:rPr>
              <a:t>Equilib</a:t>
            </a:r>
            <a:r>
              <a:rPr lang="en-GB" sz="1200" b="0" i="0" dirty="0">
                <a:solidFill>
                  <a:srgbClr val="222222"/>
                </a:solidFill>
                <a:effectLst/>
                <a:latin typeface="Arial" panose="020B0604020202020204" pitchFamily="34" charset="0"/>
              </a:rPr>
              <a:t>. </a:t>
            </a:r>
            <a:r>
              <a:rPr lang="en-GB" sz="1200" b="0" i="0" dirty="0" err="1">
                <a:solidFill>
                  <a:srgbClr val="222222"/>
                </a:solidFill>
                <a:effectLst/>
                <a:latin typeface="Arial" panose="020B0604020202020204" pitchFamily="34" charset="0"/>
              </a:rPr>
              <a:t>Orientat</a:t>
            </a:r>
            <a:r>
              <a:rPr lang="en-GB" sz="1200" b="0" i="0" dirty="0">
                <a:solidFill>
                  <a:srgbClr val="222222"/>
                </a:solidFill>
                <a:effectLst/>
                <a:latin typeface="Arial" panose="020B0604020202020204" pitchFamily="34" charset="0"/>
              </a:rPr>
              <a:t>. 31 (5) (2021) 327–344, http://dx.doi.org/10.3233/VES-200005.</a:t>
            </a:r>
          </a:p>
          <a:p>
            <a:endParaRPr lang="en-GB" sz="1200" dirty="0">
              <a:solidFill>
                <a:srgbClr val="222222"/>
              </a:solidFill>
              <a:latin typeface="Arial" panose="020B0604020202020204" pitchFamily="34" charset="0"/>
            </a:endParaRPr>
          </a:p>
          <a:p>
            <a:r>
              <a:rPr lang="en-GB" sz="1200" b="0" i="0" dirty="0">
                <a:solidFill>
                  <a:srgbClr val="222222"/>
                </a:solidFill>
                <a:effectLst/>
                <a:latin typeface="Arial" panose="020B0604020202020204" pitchFamily="34" charset="0"/>
              </a:rPr>
              <a:t>Cobb, S. V., Nichols, S., Ramsey, A., &amp; Wilson, J. R. (1999). Virtual reality-induced symptoms and effects (VRISE). </a:t>
            </a:r>
            <a:r>
              <a:rPr lang="en-GB" sz="1200" b="0" i="1" dirty="0">
                <a:solidFill>
                  <a:srgbClr val="222222"/>
                </a:solidFill>
                <a:effectLst/>
                <a:latin typeface="Arial" panose="020B0604020202020204" pitchFamily="34" charset="0"/>
              </a:rPr>
              <a:t>Presence: Teleoperators &amp; Virtual Environments</a:t>
            </a:r>
            <a:r>
              <a:rPr lang="en-GB" sz="1200" b="0" i="0" dirty="0">
                <a:solidFill>
                  <a:srgbClr val="222222"/>
                </a:solidFill>
                <a:effectLst/>
                <a:latin typeface="Arial" panose="020B0604020202020204" pitchFamily="34" charset="0"/>
              </a:rPr>
              <a:t>, </a:t>
            </a:r>
            <a:r>
              <a:rPr lang="en-GB" sz="1200" b="0" i="1" dirty="0">
                <a:solidFill>
                  <a:srgbClr val="222222"/>
                </a:solidFill>
                <a:effectLst/>
                <a:latin typeface="Arial" panose="020B0604020202020204" pitchFamily="34" charset="0"/>
              </a:rPr>
              <a:t>8</a:t>
            </a:r>
            <a:r>
              <a:rPr lang="en-GB" sz="1200" b="0" i="0" dirty="0">
                <a:solidFill>
                  <a:srgbClr val="222222"/>
                </a:solidFill>
                <a:effectLst/>
                <a:latin typeface="Arial" panose="020B0604020202020204" pitchFamily="34" charset="0"/>
              </a:rPr>
              <a:t>(2), 169-186.</a:t>
            </a:r>
          </a:p>
          <a:p>
            <a:endParaRPr lang="en-GB" sz="1200" dirty="0">
              <a:solidFill>
                <a:srgbClr val="222222"/>
              </a:solidFill>
              <a:latin typeface="Arial" panose="020B0604020202020204" pitchFamily="34" charset="0"/>
            </a:endParaRPr>
          </a:p>
          <a:p>
            <a:r>
              <a:rPr lang="en-GB" sz="1200" b="0" i="0" dirty="0">
                <a:solidFill>
                  <a:srgbClr val="222222"/>
                </a:solidFill>
                <a:effectLst/>
                <a:latin typeface="Arial" panose="020B0604020202020204" pitchFamily="34" charset="0"/>
              </a:rPr>
              <a:t>Duh, H. L., Lin, J. W., Kenyon, R. V., Parker, D. E., &amp; Furness, T. A. (2001, March). Effects of field of view on balance in an immersive environment. In Proceedings IEEE Virtual Reality 2001 (pp. 235-240). IEEE.</a:t>
            </a:r>
          </a:p>
          <a:p>
            <a:endParaRPr lang="en-GB" sz="1200" dirty="0">
              <a:solidFill>
                <a:srgbClr val="222222"/>
              </a:solidFill>
              <a:latin typeface="Arial" panose="020B0604020202020204" pitchFamily="34" charset="0"/>
            </a:endParaRPr>
          </a:p>
          <a:p>
            <a:r>
              <a:rPr lang="en-GB" sz="1200" b="0" i="0" dirty="0">
                <a:solidFill>
                  <a:srgbClr val="222222"/>
                </a:solidFill>
                <a:effectLst/>
                <a:latin typeface="Arial" panose="020B0604020202020204" pitchFamily="34" charset="0"/>
              </a:rPr>
              <a:t>Fernandes, A. S., &amp; Feiner, S. K. (2016, March). Combating VR sickness through subtle dynamic field-of-view modification. In 2016 IEEE symposium on 3D user interfaces (3DUI) (pp. 201-210). IEEE.</a:t>
            </a:r>
          </a:p>
          <a:p>
            <a:endParaRPr lang="en-GB" sz="1200" dirty="0">
              <a:solidFill>
                <a:srgbClr val="222222"/>
              </a:solidFill>
              <a:latin typeface="Arial" panose="020B0604020202020204" pitchFamily="34" charset="0"/>
            </a:endParaRPr>
          </a:p>
          <a:p>
            <a:r>
              <a:rPr lang="en-GB" sz="1200" b="0" i="0" dirty="0">
                <a:solidFill>
                  <a:srgbClr val="222222"/>
                </a:solidFill>
                <a:effectLst/>
                <a:latin typeface="Arial" panose="020B0604020202020204" pitchFamily="34" charset="0"/>
              </a:rPr>
              <a:t>Golding, J. F. (1998). Motion sickness susceptibility questionnaire revised and its relationship to other forms of sickness. </a:t>
            </a:r>
            <a:r>
              <a:rPr lang="en-GB" sz="1200" b="0" i="1" dirty="0">
                <a:solidFill>
                  <a:srgbClr val="222222"/>
                </a:solidFill>
                <a:effectLst/>
                <a:latin typeface="Arial" panose="020B0604020202020204" pitchFamily="34" charset="0"/>
              </a:rPr>
              <a:t>Brain research bulletin</a:t>
            </a:r>
            <a:r>
              <a:rPr lang="en-GB" sz="1200" b="0" i="0" dirty="0">
                <a:solidFill>
                  <a:srgbClr val="222222"/>
                </a:solidFill>
                <a:effectLst/>
                <a:latin typeface="Arial" panose="020B0604020202020204" pitchFamily="34" charset="0"/>
              </a:rPr>
              <a:t>, </a:t>
            </a:r>
            <a:r>
              <a:rPr lang="en-GB" sz="1200" b="0" i="1" dirty="0">
                <a:solidFill>
                  <a:srgbClr val="222222"/>
                </a:solidFill>
                <a:effectLst/>
                <a:latin typeface="Arial" panose="020B0604020202020204" pitchFamily="34" charset="0"/>
              </a:rPr>
              <a:t>47</a:t>
            </a:r>
            <a:r>
              <a:rPr lang="en-GB" sz="1200" b="0" i="0" dirty="0">
                <a:solidFill>
                  <a:srgbClr val="222222"/>
                </a:solidFill>
                <a:effectLst/>
                <a:latin typeface="Arial" panose="020B0604020202020204" pitchFamily="34" charset="0"/>
              </a:rPr>
              <a:t>(5), 507-516.</a:t>
            </a:r>
          </a:p>
          <a:p>
            <a:endParaRPr lang="en-GB" sz="1200" dirty="0">
              <a:solidFill>
                <a:srgbClr val="222222"/>
              </a:solidFill>
              <a:latin typeface="Arial" panose="020B0604020202020204" pitchFamily="34" charset="0"/>
            </a:endParaRPr>
          </a:p>
          <a:p>
            <a:r>
              <a:rPr lang="en-GB" sz="1200" b="0" i="0" dirty="0">
                <a:solidFill>
                  <a:srgbClr val="222222"/>
                </a:solidFill>
                <a:effectLst/>
                <a:latin typeface="Arial" panose="020B0604020202020204" pitchFamily="34" charset="0"/>
              </a:rPr>
              <a:t>Hettinger, L. J., </a:t>
            </a:r>
            <a:r>
              <a:rPr lang="en-GB" sz="1200" b="0" i="0" dirty="0" err="1">
                <a:solidFill>
                  <a:srgbClr val="222222"/>
                </a:solidFill>
                <a:effectLst/>
                <a:latin typeface="Arial" panose="020B0604020202020204" pitchFamily="34" charset="0"/>
              </a:rPr>
              <a:t>Berbaum</a:t>
            </a:r>
            <a:r>
              <a:rPr lang="en-GB" sz="1200" b="0" i="0" dirty="0">
                <a:solidFill>
                  <a:srgbClr val="222222"/>
                </a:solidFill>
                <a:effectLst/>
                <a:latin typeface="Arial" panose="020B0604020202020204" pitchFamily="34" charset="0"/>
              </a:rPr>
              <a:t>, K. S., Kennedy, R. S., Dunlap, W. P., &amp; Nolan, M. D. (1990). </a:t>
            </a:r>
            <a:r>
              <a:rPr lang="en-GB" sz="1200" b="0" i="0" dirty="0" err="1">
                <a:solidFill>
                  <a:srgbClr val="222222"/>
                </a:solidFill>
                <a:effectLst/>
                <a:latin typeface="Arial" panose="020B0604020202020204" pitchFamily="34" charset="0"/>
              </a:rPr>
              <a:t>Vection</a:t>
            </a:r>
            <a:r>
              <a:rPr lang="en-GB" sz="1200" b="0" i="0" dirty="0">
                <a:solidFill>
                  <a:srgbClr val="222222"/>
                </a:solidFill>
                <a:effectLst/>
                <a:latin typeface="Arial" panose="020B0604020202020204" pitchFamily="34" charset="0"/>
              </a:rPr>
              <a:t> and simulator sickness. </a:t>
            </a:r>
            <a:r>
              <a:rPr lang="en-GB" sz="1200" b="0" i="1" dirty="0">
                <a:solidFill>
                  <a:srgbClr val="222222"/>
                </a:solidFill>
                <a:effectLst/>
                <a:latin typeface="Arial" panose="020B0604020202020204" pitchFamily="34" charset="0"/>
              </a:rPr>
              <a:t>Military psychology</a:t>
            </a:r>
            <a:r>
              <a:rPr lang="en-GB" sz="1200" b="0" i="0" dirty="0">
                <a:solidFill>
                  <a:srgbClr val="222222"/>
                </a:solidFill>
                <a:effectLst/>
                <a:latin typeface="Arial" panose="020B0604020202020204" pitchFamily="34" charset="0"/>
              </a:rPr>
              <a:t>, </a:t>
            </a:r>
            <a:r>
              <a:rPr lang="en-GB" sz="1200" b="0" i="1" dirty="0">
                <a:solidFill>
                  <a:srgbClr val="222222"/>
                </a:solidFill>
                <a:effectLst/>
                <a:latin typeface="Arial" panose="020B0604020202020204" pitchFamily="34" charset="0"/>
              </a:rPr>
              <a:t>2</a:t>
            </a:r>
            <a:r>
              <a:rPr lang="en-GB" sz="1200" b="0" i="0" dirty="0">
                <a:solidFill>
                  <a:srgbClr val="222222"/>
                </a:solidFill>
                <a:effectLst/>
                <a:latin typeface="Arial" panose="020B0604020202020204" pitchFamily="34" charset="0"/>
              </a:rPr>
              <a:t>(3), 171-181.</a:t>
            </a:r>
          </a:p>
          <a:p>
            <a:endParaRPr lang="en-GB" sz="1200" dirty="0">
              <a:solidFill>
                <a:srgbClr val="222222"/>
              </a:solidFill>
              <a:latin typeface="Arial" panose="020B0604020202020204" pitchFamily="34" charset="0"/>
            </a:endParaRPr>
          </a:p>
          <a:p>
            <a:r>
              <a:rPr lang="en-GB" sz="1200" b="0" i="0" dirty="0">
                <a:solidFill>
                  <a:srgbClr val="222222"/>
                </a:solidFill>
                <a:effectLst/>
                <a:latin typeface="Arial" panose="020B0604020202020204" pitchFamily="34" charset="0"/>
              </a:rPr>
              <a:t>Kato, K. and </a:t>
            </a:r>
            <a:r>
              <a:rPr lang="en-GB" sz="1200" b="0" i="0" dirty="0" err="1">
                <a:solidFill>
                  <a:srgbClr val="222222"/>
                </a:solidFill>
                <a:effectLst/>
                <a:latin typeface="Arial" panose="020B0604020202020204" pitchFamily="34" charset="0"/>
              </a:rPr>
              <a:t>Kitazaki</a:t>
            </a:r>
            <a:r>
              <a:rPr lang="en-GB" sz="1200" b="0" i="0" dirty="0">
                <a:solidFill>
                  <a:srgbClr val="222222"/>
                </a:solidFill>
                <a:effectLst/>
                <a:latin typeface="Arial" panose="020B0604020202020204" pitchFamily="34" charset="0"/>
              </a:rPr>
              <a:t>, S. (2006), A study </a:t>
            </a:r>
            <a:r>
              <a:rPr lang="en-GB" sz="1200" b="0" i="0" dirty="0" err="1">
                <a:solidFill>
                  <a:srgbClr val="222222"/>
                </a:solidFill>
                <a:effectLst/>
                <a:latin typeface="Arial" panose="020B0604020202020204" pitchFamily="34" charset="0"/>
              </a:rPr>
              <a:t>forunderstanding</a:t>
            </a:r>
            <a:r>
              <a:rPr lang="en-GB" sz="1200" b="0" i="0" dirty="0">
                <a:solidFill>
                  <a:srgbClr val="222222"/>
                </a:solidFill>
                <a:effectLst/>
                <a:latin typeface="Arial" panose="020B0604020202020204" pitchFamily="34" charset="0"/>
              </a:rPr>
              <a:t> carsickness based on the </a:t>
            </a:r>
            <a:r>
              <a:rPr lang="en-GB" sz="1200" b="0" i="0" dirty="0" err="1">
                <a:solidFill>
                  <a:srgbClr val="222222"/>
                </a:solidFill>
                <a:effectLst/>
                <a:latin typeface="Arial" panose="020B0604020202020204" pitchFamily="34" charset="0"/>
              </a:rPr>
              <a:t>sensoryconflict</a:t>
            </a:r>
            <a:r>
              <a:rPr lang="en-GB" sz="1200" b="0" i="0" dirty="0">
                <a:solidFill>
                  <a:srgbClr val="222222"/>
                </a:solidFill>
                <a:effectLst/>
                <a:latin typeface="Arial" panose="020B0604020202020204" pitchFamily="34" charset="0"/>
              </a:rPr>
              <a:t> theory, SAE Technical Paper 2006-01-0096.</a:t>
            </a:r>
          </a:p>
        </p:txBody>
      </p:sp>
      <p:sp>
        <p:nvSpPr>
          <p:cNvPr id="5" name="Title 3">
            <a:extLst>
              <a:ext uri="{FF2B5EF4-FFF2-40B4-BE49-F238E27FC236}">
                <a16:creationId xmlns:a16="http://schemas.microsoft.com/office/drawing/2014/main" id="{E551623D-D71F-D0A5-78E3-5A0F7B866C7F}"/>
              </a:ext>
            </a:extLst>
          </p:cNvPr>
          <p:cNvSpPr>
            <a:spLocks noGrp="1"/>
          </p:cNvSpPr>
          <p:nvPr>
            <p:ph type="title"/>
          </p:nvPr>
        </p:nvSpPr>
        <p:spPr>
          <a:xfrm>
            <a:off x="929554" y="260648"/>
            <a:ext cx="10465278" cy="575197"/>
          </a:xfrm>
        </p:spPr>
        <p:txBody>
          <a:bodyPr/>
          <a:lstStyle/>
          <a:p>
            <a:r>
              <a:rPr lang="en-CA" sz="2800" dirty="0">
                <a:cs typeface="Times New Roman" panose="02020603050405020304" pitchFamily="18" charset="0"/>
              </a:rPr>
              <a:t>References	      		</a:t>
            </a:r>
          </a:p>
        </p:txBody>
      </p:sp>
    </p:spTree>
    <p:extLst>
      <p:ext uri="{BB962C8B-B14F-4D97-AF65-F5344CB8AC3E}">
        <p14:creationId xmlns:p14="http://schemas.microsoft.com/office/powerpoint/2010/main" val="14345322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CEC2B-38BE-67EA-9E49-FCBA5BD5988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3B9B32D-ABC3-ECCE-68F0-D47D6C74A852}"/>
              </a:ext>
            </a:extLst>
          </p:cNvPr>
          <p:cNvSpPr txBox="1"/>
          <p:nvPr/>
        </p:nvSpPr>
        <p:spPr>
          <a:xfrm>
            <a:off x="787161" y="979382"/>
            <a:ext cx="10617678" cy="6001643"/>
          </a:xfrm>
          <a:prstGeom prst="rect">
            <a:avLst/>
          </a:prstGeom>
          <a:noFill/>
        </p:spPr>
        <p:txBody>
          <a:bodyPr wrap="square">
            <a:spAutoFit/>
          </a:bodyPr>
          <a:lstStyle/>
          <a:p>
            <a:r>
              <a:rPr lang="en-GB" sz="1200" b="0" i="0" dirty="0">
                <a:solidFill>
                  <a:srgbClr val="222222"/>
                </a:solidFill>
                <a:effectLst/>
                <a:latin typeface="Arial" panose="020B0604020202020204" pitchFamily="34" charset="0"/>
              </a:rPr>
              <a:t>Kennedy, R. S., Lane, N. E., </a:t>
            </a:r>
            <a:r>
              <a:rPr lang="en-GB" sz="1200" b="0" i="0" dirty="0" err="1">
                <a:solidFill>
                  <a:srgbClr val="222222"/>
                </a:solidFill>
                <a:effectLst/>
                <a:latin typeface="Arial" panose="020B0604020202020204" pitchFamily="34" charset="0"/>
              </a:rPr>
              <a:t>Berbaum</a:t>
            </a:r>
            <a:r>
              <a:rPr lang="en-GB" sz="1200" b="0" i="0" dirty="0">
                <a:solidFill>
                  <a:srgbClr val="222222"/>
                </a:solidFill>
                <a:effectLst/>
                <a:latin typeface="Arial" panose="020B0604020202020204" pitchFamily="34" charset="0"/>
              </a:rPr>
              <a:t>, K. S., &amp; Lilienthal, M. G. (1993). Simulator sickness questionnaire: An enhanced method for quantifying simulator sickness. </a:t>
            </a:r>
            <a:r>
              <a:rPr lang="en-GB" sz="1200" b="0" i="1" dirty="0">
                <a:solidFill>
                  <a:srgbClr val="222222"/>
                </a:solidFill>
                <a:effectLst/>
                <a:latin typeface="Arial" panose="020B0604020202020204" pitchFamily="34" charset="0"/>
              </a:rPr>
              <a:t>The international journal of aviation psychology</a:t>
            </a:r>
            <a:r>
              <a:rPr lang="en-GB" sz="1200" b="0" i="0" dirty="0">
                <a:solidFill>
                  <a:srgbClr val="222222"/>
                </a:solidFill>
                <a:effectLst/>
                <a:latin typeface="Arial" panose="020B0604020202020204" pitchFamily="34" charset="0"/>
              </a:rPr>
              <a:t>, </a:t>
            </a:r>
            <a:r>
              <a:rPr lang="en-GB" sz="1200" b="0" i="1" dirty="0">
                <a:solidFill>
                  <a:srgbClr val="222222"/>
                </a:solidFill>
                <a:effectLst/>
                <a:latin typeface="Arial" panose="020B0604020202020204" pitchFamily="34" charset="0"/>
              </a:rPr>
              <a:t>3</a:t>
            </a:r>
            <a:r>
              <a:rPr lang="en-GB" sz="1200" b="0" i="0" dirty="0">
                <a:solidFill>
                  <a:srgbClr val="222222"/>
                </a:solidFill>
                <a:effectLst/>
                <a:latin typeface="Arial" panose="020B0604020202020204" pitchFamily="34" charset="0"/>
              </a:rPr>
              <a:t>(3), 203-220.</a:t>
            </a:r>
          </a:p>
          <a:p>
            <a:endParaRPr lang="en-GB" sz="1200" dirty="0">
              <a:solidFill>
                <a:srgbClr val="222222"/>
              </a:solidFill>
              <a:latin typeface="Arial" panose="020B0604020202020204" pitchFamily="34" charset="0"/>
            </a:endParaRPr>
          </a:p>
          <a:p>
            <a:r>
              <a:rPr lang="en-GB" sz="1200" b="0" i="0" dirty="0">
                <a:solidFill>
                  <a:srgbClr val="222222"/>
                </a:solidFill>
                <a:effectLst/>
                <a:latin typeface="Arial" panose="020B0604020202020204" pitchFamily="34" charset="0"/>
              </a:rPr>
              <a:t>Keshavarz, B., &amp; Golding, J. F. (2022). Motion sickness: current concepts and management. </a:t>
            </a:r>
            <a:r>
              <a:rPr lang="en-GB" sz="1200" b="0" i="1" dirty="0">
                <a:solidFill>
                  <a:srgbClr val="222222"/>
                </a:solidFill>
                <a:effectLst/>
                <a:latin typeface="Arial" panose="020B0604020202020204" pitchFamily="34" charset="0"/>
              </a:rPr>
              <a:t>Current opinion in neurology</a:t>
            </a:r>
            <a:r>
              <a:rPr lang="en-GB" sz="1200" b="0" i="0" dirty="0">
                <a:solidFill>
                  <a:srgbClr val="222222"/>
                </a:solidFill>
                <a:effectLst/>
                <a:latin typeface="Arial" panose="020B0604020202020204" pitchFamily="34" charset="0"/>
              </a:rPr>
              <a:t>, </a:t>
            </a:r>
            <a:r>
              <a:rPr lang="en-GB" sz="1200" b="0" i="1" dirty="0">
                <a:solidFill>
                  <a:srgbClr val="222222"/>
                </a:solidFill>
                <a:effectLst/>
                <a:latin typeface="Arial" panose="020B0604020202020204" pitchFamily="34" charset="0"/>
              </a:rPr>
              <a:t>35</a:t>
            </a:r>
            <a:r>
              <a:rPr lang="en-GB" sz="1200" b="0" i="0" dirty="0">
                <a:solidFill>
                  <a:srgbClr val="222222"/>
                </a:solidFill>
                <a:effectLst/>
                <a:latin typeface="Arial" panose="020B0604020202020204" pitchFamily="34" charset="0"/>
              </a:rPr>
              <a:t>(1), 107-112.</a:t>
            </a:r>
          </a:p>
          <a:p>
            <a:endParaRPr lang="en-GB" sz="1200" dirty="0">
              <a:solidFill>
                <a:srgbClr val="222222"/>
              </a:solidFill>
              <a:latin typeface="Arial" panose="020B0604020202020204" pitchFamily="34" charset="0"/>
            </a:endParaRPr>
          </a:p>
          <a:p>
            <a:r>
              <a:rPr lang="en-GB" sz="1200" b="0" i="0" dirty="0">
                <a:solidFill>
                  <a:srgbClr val="222222"/>
                </a:solidFill>
                <a:effectLst/>
                <a:latin typeface="Arial" panose="020B0604020202020204" pitchFamily="34" charset="0"/>
              </a:rPr>
              <a:t>Kim, H. K., Park, J., Choi, Y., &amp; Choe, M. (2018). Virtual reality sickness questionnaire (VRSQ): Motion sickness measurement index in a virtual reality environment. </a:t>
            </a:r>
            <a:r>
              <a:rPr lang="en-GB" sz="1200" b="0" i="1" dirty="0">
                <a:solidFill>
                  <a:srgbClr val="222222"/>
                </a:solidFill>
                <a:effectLst/>
                <a:latin typeface="Arial" panose="020B0604020202020204" pitchFamily="34" charset="0"/>
              </a:rPr>
              <a:t>Applied ergonomics</a:t>
            </a:r>
            <a:r>
              <a:rPr lang="en-GB" sz="1200" b="0" i="0" dirty="0">
                <a:solidFill>
                  <a:srgbClr val="222222"/>
                </a:solidFill>
                <a:effectLst/>
                <a:latin typeface="Arial" panose="020B0604020202020204" pitchFamily="34" charset="0"/>
              </a:rPr>
              <a:t>, </a:t>
            </a:r>
            <a:r>
              <a:rPr lang="en-GB" sz="1200" b="0" i="1" dirty="0">
                <a:solidFill>
                  <a:srgbClr val="222222"/>
                </a:solidFill>
                <a:effectLst/>
                <a:latin typeface="Arial" panose="020B0604020202020204" pitchFamily="34" charset="0"/>
              </a:rPr>
              <a:t>69</a:t>
            </a:r>
            <a:r>
              <a:rPr lang="en-GB" sz="1200" b="0" i="0" dirty="0">
                <a:solidFill>
                  <a:srgbClr val="222222"/>
                </a:solidFill>
                <a:effectLst/>
                <a:latin typeface="Arial" panose="020B0604020202020204" pitchFamily="34" charset="0"/>
              </a:rPr>
              <a:t>, 66-73.</a:t>
            </a:r>
          </a:p>
          <a:p>
            <a:endParaRPr lang="en-GB" sz="1200" dirty="0">
              <a:solidFill>
                <a:srgbClr val="222222"/>
              </a:solidFill>
              <a:latin typeface="Arial" panose="020B0604020202020204" pitchFamily="34" charset="0"/>
            </a:endParaRPr>
          </a:p>
          <a:p>
            <a:r>
              <a:rPr lang="en-GB" sz="1200" b="0" i="0" dirty="0" err="1">
                <a:solidFill>
                  <a:srgbClr val="222222"/>
                </a:solidFill>
                <a:effectLst/>
                <a:latin typeface="Arial" panose="020B0604020202020204" pitchFamily="34" charset="0"/>
              </a:rPr>
              <a:t>Læssøe</a:t>
            </a:r>
            <a:r>
              <a:rPr lang="en-GB" sz="1200" b="0" i="0" dirty="0">
                <a:solidFill>
                  <a:srgbClr val="222222"/>
                </a:solidFill>
                <a:effectLst/>
                <a:latin typeface="Arial" panose="020B0604020202020204" pitchFamily="34" charset="0"/>
              </a:rPr>
              <a:t>, U., Abrahamsen, S., </a:t>
            </a:r>
            <a:r>
              <a:rPr lang="en-GB" sz="1200" b="0" i="0" dirty="0" err="1">
                <a:solidFill>
                  <a:srgbClr val="222222"/>
                </a:solidFill>
                <a:effectLst/>
                <a:latin typeface="Arial" panose="020B0604020202020204" pitchFamily="34" charset="0"/>
              </a:rPr>
              <a:t>Zepernick</a:t>
            </a:r>
            <a:r>
              <a:rPr lang="en-GB" sz="1200" b="0" i="0" dirty="0">
                <a:solidFill>
                  <a:srgbClr val="222222"/>
                </a:solidFill>
                <a:effectLst/>
                <a:latin typeface="Arial" panose="020B0604020202020204" pitchFamily="34" charset="0"/>
              </a:rPr>
              <a:t>, S., </a:t>
            </a:r>
            <a:r>
              <a:rPr lang="en-GB" sz="1200" b="0" i="0" dirty="0" err="1">
                <a:solidFill>
                  <a:srgbClr val="222222"/>
                </a:solidFill>
                <a:effectLst/>
                <a:latin typeface="Arial" panose="020B0604020202020204" pitchFamily="34" charset="0"/>
              </a:rPr>
              <a:t>Raunsbaek</a:t>
            </a:r>
            <a:r>
              <a:rPr lang="en-GB" sz="1200" b="0" i="0" dirty="0">
                <a:solidFill>
                  <a:srgbClr val="222222"/>
                </a:solidFill>
                <a:effectLst/>
                <a:latin typeface="Arial" panose="020B0604020202020204" pitchFamily="34" charset="0"/>
              </a:rPr>
              <a:t>, A. </a:t>
            </a:r>
            <a:r>
              <a:rPr lang="en-GB" sz="1200" dirty="0">
                <a:solidFill>
                  <a:srgbClr val="222222"/>
                </a:solidFill>
                <a:latin typeface="Arial" panose="020B0604020202020204" pitchFamily="34" charset="0"/>
              </a:rPr>
              <a:t>&amp; </a:t>
            </a:r>
            <a:r>
              <a:rPr lang="en-GB" sz="1200" b="0" i="0" dirty="0" err="1">
                <a:solidFill>
                  <a:srgbClr val="222222"/>
                </a:solidFill>
                <a:effectLst/>
                <a:latin typeface="Arial" panose="020B0604020202020204" pitchFamily="34" charset="0"/>
              </a:rPr>
              <a:t>Stensen</a:t>
            </a:r>
            <a:r>
              <a:rPr lang="en-GB" sz="1200" b="0" i="0" dirty="0">
                <a:solidFill>
                  <a:srgbClr val="222222"/>
                </a:solidFill>
                <a:effectLst/>
                <a:latin typeface="Arial" panose="020B0604020202020204" pitchFamily="34" charset="0"/>
              </a:rPr>
              <a:t>, C. Motion sickness and cybersickness– Sensory mismatch, Physiol. </a:t>
            </a:r>
            <a:r>
              <a:rPr lang="en-GB" sz="1200" b="0" i="0" dirty="0" err="1">
                <a:solidFill>
                  <a:srgbClr val="222222"/>
                </a:solidFill>
                <a:effectLst/>
                <a:latin typeface="Arial" panose="020B0604020202020204" pitchFamily="34" charset="0"/>
              </a:rPr>
              <a:t>Behav</a:t>
            </a:r>
            <a:r>
              <a:rPr lang="en-GB" sz="1200" b="0" i="0" dirty="0">
                <a:solidFill>
                  <a:srgbClr val="222222"/>
                </a:solidFill>
                <a:effectLst/>
                <a:latin typeface="Arial" panose="020B0604020202020204" pitchFamily="34" charset="0"/>
              </a:rPr>
              <a:t>. 258 (2023) 114015, http://dx.doi.org/10.1016/j.physbeh.2022.114015, URL </a:t>
            </a:r>
            <a:r>
              <a:rPr lang="en-GB" sz="1200" b="0" i="0" dirty="0">
                <a:solidFill>
                  <a:srgbClr val="222222"/>
                </a:solidFill>
                <a:effectLst/>
                <a:latin typeface="Arial" panose="020B0604020202020204" pitchFamily="34" charset="0"/>
                <a:hlinkClick r:id="rId3"/>
              </a:rPr>
              <a:t>https://www.sciencedirect.com/science/article/pii/S0031938422003201</a:t>
            </a:r>
            <a:r>
              <a:rPr lang="en-GB" sz="1200" b="0" i="0" dirty="0">
                <a:solidFill>
                  <a:srgbClr val="222222"/>
                </a:solidFill>
                <a:effectLst/>
                <a:latin typeface="Arial" panose="020B0604020202020204" pitchFamily="34" charset="0"/>
              </a:rPr>
              <a:t>.</a:t>
            </a:r>
          </a:p>
          <a:p>
            <a:endParaRPr lang="en-GB" sz="1200" dirty="0">
              <a:solidFill>
                <a:srgbClr val="222222"/>
              </a:solidFill>
              <a:latin typeface="Arial" panose="020B0604020202020204" pitchFamily="34" charset="0"/>
            </a:endParaRPr>
          </a:p>
          <a:p>
            <a:r>
              <a:rPr lang="en-GB" sz="1200" b="0" i="0" dirty="0" err="1">
                <a:solidFill>
                  <a:srgbClr val="222222"/>
                </a:solidFill>
                <a:effectLst/>
                <a:latin typeface="Arial" panose="020B0604020202020204" pitchFamily="34" charset="0"/>
              </a:rPr>
              <a:t>LaViola</a:t>
            </a:r>
            <a:r>
              <a:rPr lang="en-GB" sz="1200" b="0" i="0" dirty="0">
                <a:solidFill>
                  <a:srgbClr val="222222"/>
                </a:solidFill>
                <a:effectLst/>
                <a:latin typeface="Arial" panose="020B0604020202020204" pitchFamily="34" charset="0"/>
              </a:rPr>
              <a:t> Jr., J. J., A discussion of cybersickness in virtual environments, ACM SIGCHI Bull. 32 (2000) 47–56, </a:t>
            </a:r>
            <a:r>
              <a:rPr lang="en-GB" sz="1200" b="0" i="0" dirty="0">
                <a:solidFill>
                  <a:srgbClr val="222222"/>
                </a:solidFill>
                <a:effectLst/>
                <a:latin typeface="Arial" panose="020B0604020202020204" pitchFamily="34" charset="0"/>
                <a:hlinkClick r:id="rId4"/>
              </a:rPr>
              <a:t>http://dx.doi.org/10.1145/333329.333344</a:t>
            </a:r>
            <a:r>
              <a:rPr lang="en-GB" sz="1200" b="0" i="0" dirty="0">
                <a:solidFill>
                  <a:srgbClr val="222222"/>
                </a:solidFill>
                <a:effectLst/>
                <a:latin typeface="Arial" panose="020B0604020202020204" pitchFamily="34" charset="0"/>
              </a:rPr>
              <a:t>.</a:t>
            </a:r>
          </a:p>
          <a:p>
            <a:endParaRPr lang="en-GB" sz="1200" dirty="0">
              <a:solidFill>
                <a:srgbClr val="222222"/>
              </a:solidFill>
              <a:latin typeface="Arial" panose="020B0604020202020204" pitchFamily="34" charset="0"/>
            </a:endParaRPr>
          </a:p>
          <a:p>
            <a:r>
              <a:rPr lang="en-GB" sz="1200" b="0" i="0" dirty="0">
                <a:solidFill>
                  <a:srgbClr val="222222"/>
                </a:solidFill>
                <a:effectLst/>
                <a:latin typeface="Arial" panose="020B0604020202020204" pitchFamily="34" charset="0"/>
              </a:rPr>
              <a:t>Lawther, A., &amp; Griffin, M. J. (1987). Prediction of the incidence of motion sickness from the magnitude, frequency, and duration of vertical oscillation. </a:t>
            </a:r>
            <a:r>
              <a:rPr lang="en-GB" sz="1200" b="0" i="1" dirty="0">
                <a:solidFill>
                  <a:srgbClr val="222222"/>
                </a:solidFill>
                <a:effectLst/>
                <a:latin typeface="Arial" panose="020B0604020202020204" pitchFamily="34" charset="0"/>
              </a:rPr>
              <a:t>The Journal of the Acoustical Society of America</a:t>
            </a:r>
            <a:r>
              <a:rPr lang="en-GB" sz="1200" b="0" i="0" dirty="0">
                <a:solidFill>
                  <a:srgbClr val="222222"/>
                </a:solidFill>
                <a:effectLst/>
                <a:latin typeface="Arial" panose="020B0604020202020204" pitchFamily="34" charset="0"/>
              </a:rPr>
              <a:t>, </a:t>
            </a:r>
            <a:r>
              <a:rPr lang="en-GB" sz="1200" b="0" i="1" dirty="0">
                <a:solidFill>
                  <a:srgbClr val="222222"/>
                </a:solidFill>
                <a:effectLst/>
                <a:latin typeface="Arial" panose="020B0604020202020204" pitchFamily="34" charset="0"/>
              </a:rPr>
              <a:t>82</a:t>
            </a:r>
            <a:r>
              <a:rPr lang="en-GB" sz="1200" b="0" i="0" dirty="0">
                <a:solidFill>
                  <a:srgbClr val="222222"/>
                </a:solidFill>
                <a:effectLst/>
                <a:latin typeface="Arial" panose="020B0604020202020204" pitchFamily="34" charset="0"/>
              </a:rPr>
              <a:t>(3), 957-966.</a:t>
            </a:r>
          </a:p>
          <a:p>
            <a:endParaRPr lang="en-GB" sz="1200" dirty="0">
              <a:solidFill>
                <a:srgbClr val="222222"/>
              </a:solidFill>
              <a:latin typeface="Arial" panose="020B0604020202020204" pitchFamily="34" charset="0"/>
            </a:endParaRPr>
          </a:p>
          <a:p>
            <a:r>
              <a:rPr lang="en-GB" sz="1200" b="0" i="0" dirty="0">
                <a:solidFill>
                  <a:srgbClr val="222222"/>
                </a:solidFill>
                <a:effectLst/>
                <a:latin typeface="Arial" panose="020B0604020202020204" pitchFamily="34" charset="0"/>
              </a:rPr>
              <a:t>Lee, G., &amp; Park, A. E. (2008). Development of a more robust tool for postural stability analysis of laparoscopic surgeons. </a:t>
            </a:r>
            <a:r>
              <a:rPr lang="en-GB" sz="1200" b="0" i="1" dirty="0">
                <a:solidFill>
                  <a:srgbClr val="222222"/>
                </a:solidFill>
                <a:effectLst/>
                <a:latin typeface="Arial" panose="020B0604020202020204" pitchFamily="34" charset="0"/>
              </a:rPr>
              <a:t>Surgical endoscopy</a:t>
            </a:r>
            <a:r>
              <a:rPr lang="en-GB" sz="1200" b="0" i="0" dirty="0">
                <a:solidFill>
                  <a:srgbClr val="222222"/>
                </a:solidFill>
                <a:effectLst/>
                <a:latin typeface="Arial" panose="020B0604020202020204" pitchFamily="34" charset="0"/>
              </a:rPr>
              <a:t>, </a:t>
            </a:r>
            <a:r>
              <a:rPr lang="en-GB" sz="1200" b="0" i="1" dirty="0">
                <a:solidFill>
                  <a:srgbClr val="222222"/>
                </a:solidFill>
                <a:effectLst/>
                <a:latin typeface="Arial" panose="020B0604020202020204" pitchFamily="34" charset="0"/>
              </a:rPr>
              <a:t>22</a:t>
            </a:r>
            <a:r>
              <a:rPr lang="en-GB" sz="1200" b="0" i="0" dirty="0">
                <a:solidFill>
                  <a:srgbClr val="222222"/>
                </a:solidFill>
                <a:effectLst/>
                <a:latin typeface="Arial" panose="020B0604020202020204" pitchFamily="34" charset="0"/>
              </a:rPr>
              <a:t>, 1087-1092.</a:t>
            </a:r>
          </a:p>
          <a:p>
            <a:endParaRPr lang="en-GB" sz="1200" dirty="0">
              <a:solidFill>
                <a:srgbClr val="222222"/>
              </a:solidFill>
              <a:latin typeface="Arial" panose="020B0604020202020204" pitchFamily="34" charset="0"/>
            </a:endParaRPr>
          </a:p>
          <a:p>
            <a:r>
              <a:rPr lang="en-GB" sz="1200" b="0" i="0" dirty="0">
                <a:solidFill>
                  <a:srgbClr val="222222"/>
                </a:solidFill>
                <a:effectLst/>
                <a:latin typeface="Arial" panose="020B0604020202020204" pitchFamily="34" charset="0"/>
              </a:rPr>
              <a:t>Lin, J. W., Duh, H. B. L., Parker, D. E., Abi-Rached, H., &amp; Furness, T. A. (2002, March). Effects of field of view on presence, enjoyment, memory, and simulator sickness in a virtual environment. In </a:t>
            </a:r>
            <a:r>
              <a:rPr lang="en-GB" sz="1200" b="0" i="1" dirty="0">
                <a:solidFill>
                  <a:srgbClr val="222222"/>
                </a:solidFill>
                <a:effectLst/>
                <a:latin typeface="Arial" panose="020B0604020202020204" pitchFamily="34" charset="0"/>
              </a:rPr>
              <a:t>Proceedings </a:t>
            </a:r>
            <a:r>
              <a:rPr lang="en-GB" sz="1200" b="0" i="1" dirty="0" err="1">
                <a:solidFill>
                  <a:srgbClr val="222222"/>
                </a:solidFill>
                <a:effectLst/>
                <a:latin typeface="Arial" panose="020B0604020202020204" pitchFamily="34" charset="0"/>
              </a:rPr>
              <a:t>ieee</a:t>
            </a:r>
            <a:r>
              <a:rPr lang="en-GB" sz="1200" b="0" i="1" dirty="0">
                <a:solidFill>
                  <a:srgbClr val="222222"/>
                </a:solidFill>
                <a:effectLst/>
                <a:latin typeface="Arial" panose="020B0604020202020204" pitchFamily="34" charset="0"/>
              </a:rPr>
              <a:t> virtual reality 2002</a:t>
            </a:r>
            <a:r>
              <a:rPr lang="en-GB" sz="1200" b="0" i="0" dirty="0">
                <a:solidFill>
                  <a:srgbClr val="222222"/>
                </a:solidFill>
                <a:effectLst/>
                <a:latin typeface="Arial" panose="020B0604020202020204" pitchFamily="34" charset="0"/>
              </a:rPr>
              <a:t> (pp. 164-171). IEEE.</a:t>
            </a:r>
          </a:p>
          <a:p>
            <a:endParaRPr lang="en-GB" sz="1200" b="0" i="0" dirty="0">
              <a:solidFill>
                <a:srgbClr val="222222"/>
              </a:solidFill>
              <a:effectLst/>
              <a:latin typeface="Arial" panose="020B0604020202020204" pitchFamily="34" charset="0"/>
            </a:endParaRPr>
          </a:p>
          <a:p>
            <a:r>
              <a:rPr lang="en-GB" sz="1200" b="0" i="0" dirty="0">
                <a:solidFill>
                  <a:srgbClr val="222222"/>
                </a:solidFill>
                <a:effectLst/>
                <a:latin typeface="Arial" panose="020B0604020202020204" pitchFamily="34" charset="0"/>
              </a:rPr>
              <a:t>Milgram, P., &amp; </a:t>
            </a:r>
            <a:r>
              <a:rPr lang="en-GB" sz="1200" b="0" i="0" dirty="0" err="1">
                <a:solidFill>
                  <a:srgbClr val="222222"/>
                </a:solidFill>
                <a:effectLst/>
                <a:latin typeface="Arial" panose="020B0604020202020204" pitchFamily="34" charset="0"/>
              </a:rPr>
              <a:t>Kishino</a:t>
            </a:r>
            <a:r>
              <a:rPr lang="en-GB" sz="1200" b="0" i="0" dirty="0">
                <a:solidFill>
                  <a:srgbClr val="222222"/>
                </a:solidFill>
                <a:effectLst/>
                <a:latin typeface="Arial" panose="020B0604020202020204" pitchFamily="34" charset="0"/>
              </a:rPr>
              <a:t>, F. (1994). A taxonomy of mixed reality visual displays. </a:t>
            </a:r>
            <a:r>
              <a:rPr lang="en-GB" sz="1200" b="0" i="1" dirty="0">
                <a:solidFill>
                  <a:srgbClr val="222222"/>
                </a:solidFill>
                <a:effectLst/>
                <a:latin typeface="Arial" panose="020B0604020202020204" pitchFamily="34" charset="0"/>
              </a:rPr>
              <a:t>IEICE TRANSACTIONS on Information and Systems</a:t>
            </a:r>
            <a:r>
              <a:rPr lang="en-GB" sz="1200" b="0" i="0" dirty="0">
                <a:solidFill>
                  <a:srgbClr val="222222"/>
                </a:solidFill>
                <a:effectLst/>
                <a:latin typeface="Arial" panose="020B0604020202020204" pitchFamily="34" charset="0"/>
              </a:rPr>
              <a:t>, </a:t>
            </a:r>
            <a:r>
              <a:rPr lang="en-GB" sz="1200" b="0" i="1" dirty="0">
                <a:solidFill>
                  <a:srgbClr val="222222"/>
                </a:solidFill>
                <a:effectLst/>
                <a:latin typeface="Arial" panose="020B0604020202020204" pitchFamily="34" charset="0"/>
              </a:rPr>
              <a:t>77</a:t>
            </a:r>
            <a:r>
              <a:rPr lang="en-GB" sz="1200" b="0" i="0" dirty="0">
                <a:solidFill>
                  <a:srgbClr val="222222"/>
                </a:solidFill>
                <a:effectLst/>
                <a:latin typeface="Arial" panose="020B0604020202020204" pitchFamily="34" charset="0"/>
              </a:rPr>
              <a:t>(12), 1321-1329.</a:t>
            </a:r>
          </a:p>
          <a:p>
            <a:endParaRPr lang="en-GB" sz="1200" dirty="0">
              <a:solidFill>
                <a:srgbClr val="222222"/>
              </a:solidFill>
              <a:latin typeface="Arial" panose="020B0604020202020204" pitchFamily="34" charset="0"/>
            </a:endParaRPr>
          </a:p>
          <a:p>
            <a:r>
              <a:rPr lang="en-GB" sz="1200" b="0" i="0" dirty="0">
                <a:solidFill>
                  <a:srgbClr val="222222"/>
                </a:solidFill>
                <a:effectLst/>
                <a:latin typeface="Arial" panose="020B0604020202020204" pitchFamily="34" charset="0"/>
              </a:rPr>
              <a:t>Monteiro, D., Liang, H.-N., Tang, X. &amp; Irani, P. (2021). Using trajectory compression rate to predict changes in cybersickness in virtual reality games, in: 2021 IEEE International Symposium on Mixed and Augmented Reality, ISMAR, IEEE, pp. 138–146.</a:t>
            </a:r>
          </a:p>
          <a:p>
            <a:endParaRPr lang="en-GB" sz="1200" dirty="0">
              <a:solidFill>
                <a:srgbClr val="222222"/>
              </a:solidFill>
              <a:latin typeface="Arial" panose="020B0604020202020204" pitchFamily="34" charset="0"/>
            </a:endParaRPr>
          </a:p>
          <a:p>
            <a:r>
              <a:rPr lang="en-GB" sz="1200" b="0" i="0" dirty="0">
                <a:solidFill>
                  <a:srgbClr val="222222"/>
                </a:solidFill>
                <a:effectLst/>
                <a:latin typeface="Arial" panose="020B0604020202020204" pitchFamily="34" charset="0"/>
              </a:rPr>
              <a:t>Nesbitt, K., Davis, S., Blackmore, K., &amp; </a:t>
            </a:r>
            <a:r>
              <a:rPr lang="en-GB" sz="1200" b="0" i="0" dirty="0" err="1">
                <a:solidFill>
                  <a:srgbClr val="222222"/>
                </a:solidFill>
                <a:effectLst/>
                <a:latin typeface="Arial" panose="020B0604020202020204" pitchFamily="34" charset="0"/>
              </a:rPr>
              <a:t>Nalivaiko</a:t>
            </a:r>
            <a:r>
              <a:rPr lang="en-GB" sz="1200" b="0" i="0" dirty="0">
                <a:solidFill>
                  <a:srgbClr val="222222"/>
                </a:solidFill>
                <a:effectLst/>
                <a:latin typeface="Arial" panose="020B0604020202020204" pitchFamily="34" charset="0"/>
              </a:rPr>
              <a:t>, E. (2017). Correlating reaction time and nausea measures with traditional measures of cybersickness. </a:t>
            </a:r>
            <a:r>
              <a:rPr lang="en-GB" sz="1200" b="0" i="1" dirty="0">
                <a:solidFill>
                  <a:srgbClr val="222222"/>
                </a:solidFill>
                <a:effectLst/>
                <a:latin typeface="Arial" panose="020B0604020202020204" pitchFamily="34" charset="0"/>
              </a:rPr>
              <a:t>Displays</a:t>
            </a:r>
            <a:r>
              <a:rPr lang="en-GB" sz="1200" b="0" i="0" dirty="0">
                <a:solidFill>
                  <a:srgbClr val="222222"/>
                </a:solidFill>
                <a:effectLst/>
                <a:latin typeface="Arial" panose="020B0604020202020204" pitchFamily="34" charset="0"/>
              </a:rPr>
              <a:t>, </a:t>
            </a:r>
            <a:r>
              <a:rPr lang="en-GB" sz="1200" b="0" i="1" dirty="0">
                <a:solidFill>
                  <a:srgbClr val="222222"/>
                </a:solidFill>
                <a:effectLst/>
                <a:latin typeface="Arial" panose="020B0604020202020204" pitchFamily="34" charset="0"/>
              </a:rPr>
              <a:t>48</a:t>
            </a:r>
            <a:r>
              <a:rPr lang="en-GB" sz="1200" b="0" i="0" dirty="0">
                <a:solidFill>
                  <a:srgbClr val="222222"/>
                </a:solidFill>
                <a:effectLst/>
                <a:latin typeface="Arial" panose="020B0604020202020204" pitchFamily="34" charset="0"/>
              </a:rPr>
              <a:t>, 1-8.</a:t>
            </a:r>
          </a:p>
          <a:p>
            <a:endParaRPr lang="en-GB" sz="1200" dirty="0">
              <a:solidFill>
                <a:srgbClr val="222222"/>
              </a:solidFill>
              <a:latin typeface="Arial" panose="020B0604020202020204" pitchFamily="34" charset="0"/>
            </a:endParaRPr>
          </a:p>
          <a:p>
            <a:r>
              <a:rPr lang="en-GB" sz="1200" b="0" i="0" dirty="0">
                <a:solidFill>
                  <a:srgbClr val="222222"/>
                </a:solidFill>
                <a:effectLst/>
                <a:latin typeface="Arial" panose="020B0604020202020204" pitchFamily="34" charset="0"/>
              </a:rPr>
              <a:t>O’Hanlon, J. &amp; McCauley, M. </a:t>
            </a:r>
            <a:r>
              <a:rPr lang="en-GB" sz="1200" dirty="0">
                <a:solidFill>
                  <a:srgbClr val="222222"/>
                </a:solidFill>
                <a:latin typeface="Arial" panose="020B0604020202020204" pitchFamily="34" charset="0"/>
              </a:rPr>
              <a:t>(1974).</a:t>
            </a:r>
            <a:r>
              <a:rPr lang="en-GB" sz="1200" b="0" i="0" dirty="0">
                <a:solidFill>
                  <a:srgbClr val="222222"/>
                </a:solidFill>
                <a:effectLst/>
                <a:latin typeface="Arial" panose="020B0604020202020204" pitchFamily="34" charset="0"/>
              </a:rPr>
              <a:t> Motion sickness incidence as a function of vertical sinusoidal motion, Aerospace Med. 45, 366–369.</a:t>
            </a:r>
          </a:p>
          <a:p>
            <a:endParaRPr lang="en-GB" sz="1200" dirty="0">
              <a:solidFill>
                <a:srgbClr val="222222"/>
              </a:solidFill>
              <a:latin typeface="Arial" panose="020B0604020202020204" pitchFamily="34" charset="0"/>
            </a:endParaRPr>
          </a:p>
        </p:txBody>
      </p:sp>
      <p:sp>
        <p:nvSpPr>
          <p:cNvPr id="5" name="Title 3">
            <a:extLst>
              <a:ext uri="{FF2B5EF4-FFF2-40B4-BE49-F238E27FC236}">
                <a16:creationId xmlns:a16="http://schemas.microsoft.com/office/drawing/2014/main" id="{CD570DBC-A79F-D779-072A-438D8E104B8E}"/>
              </a:ext>
            </a:extLst>
          </p:cNvPr>
          <p:cNvSpPr>
            <a:spLocks noGrp="1"/>
          </p:cNvSpPr>
          <p:nvPr>
            <p:ph type="title"/>
          </p:nvPr>
        </p:nvSpPr>
        <p:spPr>
          <a:xfrm>
            <a:off x="929554" y="260648"/>
            <a:ext cx="10465278" cy="575197"/>
          </a:xfrm>
        </p:spPr>
        <p:txBody>
          <a:bodyPr/>
          <a:lstStyle/>
          <a:p>
            <a:r>
              <a:rPr lang="en-CA" sz="2800" dirty="0">
                <a:cs typeface="Times New Roman" panose="02020603050405020304" pitchFamily="18" charset="0"/>
              </a:rPr>
              <a:t>References	      		</a:t>
            </a:r>
          </a:p>
        </p:txBody>
      </p:sp>
    </p:spTree>
    <p:extLst>
      <p:ext uri="{BB962C8B-B14F-4D97-AF65-F5344CB8AC3E}">
        <p14:creationId xmlns:p14="http://schemas.microsoft.com/office/powerpoint/2010/main" val="20407595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A7914-B8BC-8EE5-0930-B43D73B7960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1F8B032-9232-EB1E-33A5-91BE451DF0B0}"/>
              </a:ext>
            </a:extLst>
          </p:cNvPr>
          <p:cNvSpPr txBox="1"/>
          <p:nvPr/>
        </p:nvSpPr>
        <p:spPr>
          <a:xfrm>
            <a:off x="787161" y="979382"/>
            <a:ext cx="10617678" cy="5632311"/>
          </a:xfrm>
          <a:prstGeom prst="rect">
            <a:avLst/>
          </a:prstGeom>
          <a:noFill/>
        </p:spPr>
        <p:txBody>
          <a:bodyPr wrap="square">
            <a:spAutoFit/>
          </a:bodyPr>
          <a:lstStyle/>
          <a:p>
            <a:r>
              <a:rPr lang="en-GB" sz="1200" b="0" i="0" dirty="0">
                <a:solidFill>
                  <a:srgbClr val="222222"/>
                </a:solidFill>
                <a:effectLst/>
                <a:latin typeface="Arial" panose="020B0604020202020204" pitchFamily="34" charset="0"/>
              </a:rPr>
              <a:t>Oman, C. M. (1990). Motion sickness: a synthesis and evaluation of the sensory conflict theory. </a:t>
            </a:r>
            <a:r>
              <a:rPr lang="en-GB" sz="1200" b="0" i="1" dirty="0">
                <a:solidFill>
                  <a:srgbClr val="222222"/>
                </a:solidFill>
                <a:effectLst/>
                <a:latin typeface="Arial" panose="020B0604020202020204" pitchFamily="34" charset="0"/>
              </a:rPr>
              <a:t>Canadian journal of physiology and pharmacology</a:t>
            </a:r>
            <a:r>
              <a:rPr lang="en-GB" sz="1200" b="0" i="0" dirty="0">
                <a:solidFill>
                  <a:srgbClr val="222222"/>
                </a:solidFill>
                <a:effectLst/>
                <a:latin typeface="Arial" panose="020B0604020202020204" pitchFamily="34" charset="0"/>
              </a:rPr>
              <a:t>, </a:t>
            </a:r>
            <a:r>
              <a:rPr lang="en-GB" sz="1200" b="0" i="1" dirty="0">
                <a:solidFill>
                  <a:srgbClr val="222222"/>
                </a:solidFill>
                <a:effectLst/>
                <a:latin typeface="Arial" panose="020B0604020202020204" pitchFamily="34" charset="0"/>
              </a:rPr>
              <a:t>68</a:t>
            </a:r>
            <a:r>
              <a:rPr lang="en-GB" sz="1200" b="0" i="0" dirty="0">
                <a:solidFill>
                  <a:srgbClr val="222222"/>
                </a:solidFill>
                <a:effectLst/>
                <a:latin typeface="Arial" panose="020B0604020202020204" pitchFamily="34" charset="0"/>
              </a:rPr>
              <a:t>(2), 294-303.</a:t>
            </a:r>
          </a:p>
          <a:p>
            <a:endParaRPr lang="en-GB" sz="1200" dirty="0">
              <a:solidFill>
                <a:srgbClr val="222222"/>
              </a:solidFill>
              <a:latin typeface="Arial" panose="020B0604020202020204" pitchFamily="34" charset="0"/>
            </a:endParaRPr>
          </a:p>
          <a:p>
            <a:r>
              <a:rPr lang="en-GB" sz="1200" b="0" i="0" dirty="0">
                <a:solidFill>
                  <a:srgbClr val="222222"/>
                </a:solidFill>
                <a:effectLst/>
                <a:latin typeface="Arial" panose="020B0604020202020204" pitchFamily="34" charset="0"/>
              </a:rPr>
              <a:t>Prothero, J. D., Draper, M. H., Furness 3rd, T. A., Parker, D. E., &amp; Wells, M. J. (1999). The use of an independent visual background to reduce simulator side-effects. </a:t>
            </a:r>
            <a:r>
              <a:rPr lang="en-GB" sz="1200" b="0" i="1" dirty="0">
                <a:solidFill>
                  <a:srgbClr val="222222"/>
                </a:solidFill>
                <a:effectLst/>
                <a:latin typeface="Arial" panose="020B0604020202020204" pitchFamily="34" charset="0"/>
              </a:rPr>
              <a:t>Aviation, space, and environmental medicine</a:t>
            </a:r>
            <a:r>
              <a:rPr lang="en-GB" sz="1200" b="0" i="0" dirty="0">
                <a:solidFill>
                  <a:srgbClr val="222222"/>
                </a:solidFill>
                <a:effectLst/>
                <a:latin typeface="Arial" panose="020B0604020202020204" pitchFamily="34" charset="0"/>
              </a:rPr>
              <a:t>, </a:t>
            </a:r>
            <a:r>
              <a:rPr lang="en-GB" sz="1200" b="0" i="1" dirty="0">
                <a:solidFill>
                  <a:srgbClr val="222222"/>
                </a:solidFill>
                <a:effectLst/>
                <a:latin typeface="Arial" panose="020B0604020202020204" pitchFamily="34" charset="0"/>
              </a:rPr>
              <a:t>70</a:t>
            </a:r>
            <a:r>
              <a:rPr lang="en-GB" sz="1200" b="0" i="0" dirty="0">
                <a:solidFill>
                  <a:srgbClr val="222222"/>
                </a:solidFill>
                <a:effectLst/>
                <a:latin typeface="Arial" panose="020B0604020202020204" pitchFamily="34" charset="0"/>
              </a:rPr>
              <a:t>(3 Pt 1), 277-283.</a:t>
            </a:r>
          </a:p>
          <a:p>
            <a:endParaRPr lang="en-GB" sz="1200" dirty="0">
              <a:solidFill>
                <a:srgbClr val="222222"/>
              </a:solidFill>
              <a:latin typeface="Arial" panose="020B0604020202020204" pitchFamily="34" charset="0"/>
            </a:endParaRPr>
          </a:p>
          <a:p>
            <a:r>
              <a:rPr lang="en-GB" sz="1200" b="0" i="0" dirty="0">
                <a:solidFill>
                  <a:srgbClr val="222222"/>
                </a:solidFill>
                <a:effectLst/>
                <a:latin typeface="Arial" panose="020B0604020202020204" pitchFamily="34" charset="0"/>
              </a:rPr>
              <a:t>Prothero, J. D., &amp; Parker, D. E. (2003). A unified approach to presence and motion sickness. In </a:t>
            </a:r>
            <a:r>
              <a:rPr lang="en-GB" sz="1200" b="0" i="1" dirty="0">
                <a:solidFill>
                  <a:srgbClr val="222222"/>
                </a:solidFill>
                <a:effectLst/>
                <a:latin typeface="Arial" panose="020B0604020202020204" pitchFamily="34" charset="0"/>
              </a:rPr>
              <a:t>Virtual and adaptive environments</a:t>
            </a:r>
            <a:r>
              <a:rPr lang="en-GB" sz="1200" b="0" i="0" dirty="0">
                <a:solidFill>
                  <a:srgbClr val="222222"/>
                </a:solidFill>
                <a:effectLst/>
                <a:latin typeface="Arial" panose="020B0604020202020204" pitchFamily="34" charset="0"/>
              </a:rPr>
              <a:t> (pp. 47-66). CRC Press.</a:t>
            </a:r>
          </a:p>
          <a:p>
            <a:endParaRPr lang="en-GB" sz="1200" dirty="0">
              <a:solidFill>
                <a:srgbClr val="222222"/>
              </a:solidFill>
              <a:latin typeface="Arial" panose="020B0604020202020204" pitchFamily="34" charset="0"/>
            </a:endParaRPr>
          </a:p>
          <a:p>
            <a:r>
              <a:rPr lang="en-GB" sz="1200" b="0" i="0" dirty="0">
                <a:solidFill>
                  <a:srgbClr val="222222"/>
                </a:solidFill>
                <a:effectLst/>
                <a:latin typeface="Arial" panose="020B0604020202020204" pitchFamily="34" charset="0"/>
              </a:rPr>
              <a:t>Reason, J. T. (1978). Motion sickness adaptation: a neural mismatch model. </a:t>
            </a:r>
            <a:r>
              <a:rPr lang="en-GB" sz="1200" b="0" i="1" dirty="0">
                <a:solidFill>
                  <a:srgbClr val="222222"/>
                </a:solidFill>
                <a:effectLst/>
                <a:latin typeface="Arial" panose="020B0604020202020204" pitchFamily="34" charset="0"/>
              </a:rPr>
              <a:t>Journal of the royal society of medicine</a:t>
            </a:r>
            <a:r>
              <a:rPr lang="en-GB" sz="1200" b="0" i="0" dirty="0">
                <a:solidFill>
                  <a:srgbClr val="222222"/>
                </a:solidFill>
                <a:effectLst/>
                <a:latin typeface="Arial" panose="020B0604020202020204" pitchFamily="34" charset="0"/>
              </a:rPr>
              <a:t>, </a:t>
            </a:r>
            <a:r>
              <a:rPr lang="en-GB" sz="1200" b="0" i="1" dirty="0">
                <a:solidFill>
                  <a:srgbClr val="222222"/>
                </a:solidFill>
                <a:effectLst/>
                <a:latin typeface="Arial" panose="020B0604020202020204" pitchFamily="34" charset="0"/>
              </a:rPr>
              <a:t>71</a:t>
            </a:r>
            <a:r>
              <a:rPr lang="en-GB" sz="1200" b="0" i="0" dirty="0">
                <a:solidFill>
                  <a:srgbClr val="222222"/>
                </a:solidFill>
                <a:effectLst/>
                <a:latin typeface="Arial" panose="020B0604020202020204" pitchFamily="34" charset="0"/>
              </a:rPr>
              <a:t>(11), 819-829.</a:t>
            </a:r>
          </a:p>
          <a:p>
            <a:endParaRPr lang="en-GB" sz="1200" dirty="0">
              <a:solidFill>
                <a:srgbClr val="222222"/>
              </a:solidFill>
              <a:latin typeface="Arial" panose="020B0604020202020204" pitchFamily="34" charset="0"/>
            </a:endParaRPr>
          </a:p>
          <a:p>
            <a:r>
              <a:rPr lang="en-GB" sz="1200" b="0" i="0" dirty="0">
                <a:solidFill>
                  <a:srgbClr val="222222"/>
                </a:solidFill>
                <a:effectLst/>
                <a:latin typeface="Arial" panose="020B0604020202020204" pitchFamily="34" charset="0"/>
              </a:rPr>
              <a:t>Riccio, G. E., &amp; </a:t>
            </a:r>
            <a:r>
              <a:rPr lang="en-GB" sz="1200" b="0" i="0" dirty="0" err="1">
                <a:solidFill>
                  <a:srgbClr val="222222"/>
                </a:solidFill>
                <a:effectLst/>
                <a:latin typeface="Arial" panose="020B0604020202020204" pitchFamily="34" charset="0"/>
              </a:rPr>
              <a:t>Stoffregen</a:t>
            </a:r>
            <a:r>
              <a:rPr lang="en-GB" sz="1200" b="0" i="0" dirty="0">
                <a:solidFill>
                  <a:srgbClr val="222222"/>
                </a:solidFill>
                <a:effectLst/>
                <a:latin typeface="Arial" panose="020B0604020202020204" pitchFamily="34" charset="0"/>
              </a:rPr>
              <a:t>, T. A. (1991). An ecological theory of motion sickness and postural instability. </a:t>
            </a:r>
            <a:r>
              <a:rPr lang="en-GB" sz="1200" b="0" i="1" dirty="0">
                <a:solidFill>
                  <a:srgbClr val="222222"/>
                </a:solidFill>
                <a:effectLst/>
                <a:latin typeface="Arial" panose="020B0604020202020204" pitchFamily="34" charset="0"/>
              </a:rPr>
              <a:t>Ecological psychology</a:t>
            </a:r>
            <a:r>
              <a:rPr lang="en-GB" sz="1200" b="0" i="0" dirty="0">
                <a:solidFill>
                  <a:srgbClr val="222222"/>
                </a:solidFill>
                <a:effectLst/>
                <a:latin typeface="Arial" panose="020B0604020202020204" pitchFamily="34" charset="0"/>
              </a:rPr>
              <a:t>, </a:t>
            </a:r>
            <a:r>
              <a:rPr lang="en-GB" sz="1200" b="0" i="1" dirty="0">
                <a:solidFill>
                  <a:srgbClr val="222222"/>
                </a:solidFill>
                <a:effectLst/>
                <a:latin typeface="Arial" panose="020B0604020202020204" pitchFamily="34" charset="0"/>
              </a:rPr>
              <a:t>3</a:t>
            </a:r>
            <a:r>
              <a:rPr lang="en-GB" sz="1200" b="0" i="0" dirty="0">
                <a:solidFill>
                  <a:srgbClr val="222222"/>
                </a:solidFill>
                <a:effectLst/>
                <a:latin typeface="Arial" panose="020B0604020202020204" pitchFamily="34" charset="0"/>
              </a:rPr>
              <a:t>(3), 195-240.</a:t>
            </a:r>
            <a:br>
              <a:rPr lang="en-GB" sz="1200" b="0" i="0" dirty="0">
                <a:solidFill>
                  <a:srgbClr val="222222"/>
                </a:solidFill>
                <a:effectLst/>
                <a:latin typeface="Arial" panose="020B0604020202020204" pitchFamily="34" charset="0"/>
              </a:rPr>
            </a:br>
            <a:br>
              <a:rPr lang="en-GB" sz="1200" b="0" i="0" dirty="0">
                <a:solidFill>
                  <a:srgbClr val="222222"/>
                </a:solidFill>
                <a:effectLst/>
                <a:latin typeface="Arial" panose="020B0604020202020204" pitchFamily="34" charset="0"/>
              </a:rPr>
            </a:br>
            <a:r>
              <a:rPr lang="en-GB" sz="1200" b="0" i="0" dirty="0">
                <a:solidFill>
                  <a:srgbClr val="222222"/>
                </a:solidFill>
                <a:effectLst/>
                <a:latin typeface="Arial" panose="020B0604020202020204" pitchFamily="34" charset="0"/>
              </a:rPr>
              <a:t>Rouhani, R., </a:t>
            </a:r>
            <a:r>
              <a:rPr lang="en-GB" sz="1200" b="0" i="0" dirty="0" err="1">
                <a:solidFill>
                  <a:srgbClr val="222222"/>
                </a:solidFill>
                <a:effectLst/>
                <a:latin typeface="Arial" panose="020B0604020202020204" pitchFamily="34" charset="0"/>
              </a:rPr>
              <a:t>Umatheva</a:t>
            </a:r>
            <a:r>
              <a:rPr lang="en-GB" sz="1200" b="0" i="0" dirty="0">
                <a:solidFill>
                  <a:srgbClr val="222222"/>
                </a:solidFill>
                <a:effectLst/>
                <a:latin typeface="Arial" panose="020B0604020202020204" pitchFamily="34" charset="0"/>
              </a:rPr>
              <a:t>, N., </a:t>
            </a:r>
            <a:r>
              <a:rPr lang="en-GB" sz="1200" b="0" i="0" dirty="0" err="1">
                <a:solidFill>
                  <a:srgbClr val="222222"/>
                </a:solidFill>
                <a:effectLst/>
                <a:latin typeface="Arial" panose="020B0604020202020204" pitchFamily="34" charset="0"/>
              </a:rPr>
              <a:t>Brockerhoff</a:t>
            </a:r>
            <a:r>
              <a:rPr lang="en-GB" sz="1200" b="0" i="0" dirty="0">
                <a:solidFill>
                  <a:srgbClr val="222222"/>
                </a:solidFill>
                <a:effectLst/>
                <a:latin typeface="Arial" panose="020B0604020202020204" pitchFamily="34" charset="0"/>
              </a:rPr>
              <a:t>, J., Keshavarz, B., </a:t>
            </a:r>
            <a:r>
              <a:rPr lang="en-GB" sz="1200" b="0" i="0" dirty="0" err="1">
                <a:solidFill>
                  <a:srgbClr val="222222"/>
                </a:solidFill>
                <a:effectLst/>
                <a:latin typeface="Arial" panose="020B0604020202020204" pitchFamily="34" charset="0"/>
              </a:rPr>
              <a:t>Kruijff</a:t>
            </a:r>
            <a:r>
              <a:rPr lang="en-GB" sz="1200" b="0" i="0" dirty="0">
                <a:solidFill>
                  <a:srgbClr val="222222"/>
                </a:solidFill>
                <a:effectLst/>
                <a:latin typeface="Arial" panose="020B0604020202020204" pitchFamily="34" charset="0"/>
              </a:rPr>
              <a:t>, E., </a:t>
            </a:r>
            <a:r>
              <a:rPr lang="en-GB" sz="1200" b="0" i="0" dirty="0" err="1">
                <a:solidFill>
                  <a:srgbClr val="222222"/>
                </a:solidFill>
                <a:effectLst/>
                <a:latin typeface="Arial" panose="020B0604020202020204" pitchFamily="34" charset="0"/>
              </a:rPr>
              <a:t>Gugenheimer</a:t>
            </a:r>
            <a:r>
              <a:rPr lang="en-GB" sz="1200" b="0" i="0" dirty="0">
                <a:solidFill>
                  <a:srgbClr val="222222"/>
                </a:solidFill>
                <a:effectLst/>
                <a:latin typeface="Arial" panose="020B0604020202020204" pitchFamily="34" charset="0"/>
              </a:rPr>
              <a:t>, J., &amp; Riecke, B. E. (2024). Towards benchmarking VR sickness: A novel methodological framework for assessing contributing factors and mitigation strategies through rapid VR sickness induction and recovery. </a:t>
            </a:r>
            <a:r>
              <a:rPr lang="en-GB" sz="1200" b="0" i="1" dirty="0">
                <a:solidFill>
                  <a:srgbClr val="222222"/>
                </a:solidFill>
                <a:effectLst/>
                <a:latin typeface="Arial" panose="020B0604020202020204" pitchFamily="34" charset="0"/>
              </a:rPr>
              <a:t>Displays</a:t>
            </a:r>
            <a:r>
              <a:rPr lang="en-GB" sz="1200" b="0" i="0" dirty="0">
                <a:solidFill>
                  <a:srgbClr val="222222"/>
                </a:solidFill>
                <a:effectLst/>
                <a:latin typeface="Arial" panose="020B0604020202020204" pitchFamily="34" charset="0"/>
              </a:rPr>
              <a:t>, </a:t>
            </a:r>
            <a:r>
              <a:rPr lang="en-GB" sz="1200" b="0" i="1" dirty="0">
                <a:solidFill>
                  <a:srgbClr val="222222"/>
                </a:solidFill>
                <a:effectLst/>
                <a:latin typeface="Arial" panose="020B0604020202020204" pitchFamily="34" charset="0"/>
              </a:rPr>
              <a:t>84</a:t>
            </a:r>
            <a:r>
              <a:rPr lang="en-GB" sz="1200" b="0" i="0" dirty="0">
                <a:solidFill>
                  <a:srgbClr val="222222"/>
                </a:solidFill>
                <a:effectLst/>
                <a:latin typeface="Arial" panose="020B0604020202020204" pitchFamily="34" charset="0"/>
              </a:rPr>
              <a:t>, 102807.</a:t>
            </a:r>
          </a:p>
          <a:p>
            <a:endParaRPr lang="en-GB" sz="1200" dirty="0">
              <a:solidFill>
                <a:srgbClr val="222222"/>
              </a:solidFill>
              <a:latin typeface="Arial" panose="020B0604020202020204" pitchFamily="34" charset="0"/>
            </a:endParaRPr>
          </a:p>
          <a:p>
            <a:r>
              <a:rPr lang="en-GB" sz="1200" b="0" i="0" dirty="0">
                <a:solidFill>
                  <a:srgbClr val="222222"/>
                </a:solidFill>
                <a:effectLst/>
                <a:latin typeface="Arial" panose="020B0604020202020204" pitchFamily="34" charset="0"/>
              </a:rPr>
              <a:t>Seay, A. F., Krum, D. M., Hodges, L., &amp; </a:t>
            </a:r>
            <a:r>
              <a:rPr lang="en-GB" sz="1200" b="0" i="0" dirty="0" err="1">
                <a:solidFill>
                  <a:srgbClr val="222222"/>
                </a:solidFill>
                <a:effectLst/>
                <a:latin typeface="Arial" panose="020B0604020202020204" pitchFamily="34" charset="0"/>
              </a:rPr>
              <a:t>Ribarsky</a:t>
            </a:r>
            <a:r>
              <a:rPr lang="en-GB" sz="1200" b="0" i="0" dirty="0">
                <a:solidFill>
                  <a:srgbClr val="222222"/>
                </a:solidFill>
                <a:effectLst/>
                <a:latin typeface="Arial" panose="020B0604020202020204" pitchFamily="34" charset="0"/>
              </a:rPr>
              <a:t>, W. (2001, March). Simulator sickness and presence in a high FOV virtual environment. In </a:t>
            </a:r>
            <a:r>
              <a:rPr lang="en-GB" sz="1200" b="0" i="1" dirty="0">
                <a:solidFill>
                  <a:srgbClr val="222222"/>
                </a:solidFill>
                <a:effectLst/>
                <a:latin typeface="Arial" panose="020B0604020202020204" pitchFamily="34" charset="0"/>
              </a:rPr>
              <a:t>Proceedings IEEE virtual reality 2001</a:t>
            </a:r>
            <a:r>
              <a:rPr lang="en-GB" sz="1200" b="0" i="0" dirty="0">
                <a:solidFill>
                  <a:srgbClr val="222222"/>
                </a:solidFill>
                <a:effectLst/>
                <a:latin typeface="Arial" panose="020B0604020202020204" pitchFamily="34" charset="0"/>
              </a:rPr>
              <a:t> (pp. 299-300). IEEE.</a:t>
            </a:r>
          </a:p>
          <a:p>
            <a:endParaRPr lang="en-GB" sz="1200" dirty="0">
              <a:solidFill>
                <a:srgbClr val="222222"/>
              </a:solidFill>
              <a:latin typeface="Arial" panose="020B0604020202020204" pitchFamily="34" charset="0"/>
            </a:endParaRPr>
          </a:p>
          <a:p>
            <a:r>
              <a:rPr lang="en-GB" sz="1200" b="0" i="0" dirty="0" err="1">
                <a:solidFill>
                  <a:srgbClr val="222222"/>
                </a:solidFill>
                <a:effectLst/>
                <a:latin typeface="Arial" panose="020B0604020202020204" pitchFamily="34" charset="0"/>
              </a:rPr>
              <a:t>Somrak</a:t>
            </a:r>
            <a:r>
              <a:rPr lang="en-GB" sz="1200" b="0" i="0" dirty="0">
                <a:solidFill>
                  <a:srgbClr val="222222"/>
                </a:solidFill>
                <a:effectLst/>
                <a:latin typeface="Arial" panose="020B0604020202020204" pitchFamily="34" charset="0"/>
              </a:rPr>
              <a:t>, A., </a:t>
            </a:r>
            <a:r>
              <a:rPr lang="en-GB" sz="1200" b="0" i="0" dirty="0" err="1">
                <a:solidFill>
                  <a:srgbClr val="222222"/>
                </a:solidFill>
                <a:effectLst/>
                <a:latin typeface="Arial" panose="020B0604020202020204" pitchFamily="34" charset="0"/>
              </a:rPr>
              <a:t>Pogačnik</a:t>
            </a:r>
            <a:r>
              <a:rPr lang="en-GB" sz="1200" b="0" i="0" dirty="0">
                <a:solidFill>
                  <a:srgbClr val="222222"/>
                </a:solidFill>
                <a:effectLst/>
                <a:latin typeface="Arial" panose="020B0604020202020204" pitchFamily="34" charset="0"/>
              </a:rPr>
              <a:t>, M., &amp; Guna, J. (2021). Impact of different types of head-centric rest-frames on </a:t>
            </a:r>
            <a:r>
              <a:rPr lang="en-GB" sz="1200" b="0" i="0" dirty="0" err="1">
                <a:solidFill>
                  <a:srgbClr val="222222"/>
                </a:solidFill>
                <a:effectLst/>
                <a:latin typeface="Arial" panose="020B0604020202020204" pitchFamily="34" charset="0"/>
              </a:rPr>
              <a:t>vrise</a:t>
            </a:r>
            <a:r>
              <a:rPr lang="en-GB" sz="1200" b="0" i="0" dirty="0">
                <a:solidFill>
                  <a:srgbClr val="222222"/>
                </a:solidFill>
                <a:effectLst/>
                <a:latin typeface="Arial" panose="020B0604020202020204" pitchFamily="34" charset="0"/>
              </a:rPr>
              <a:t> and user experience in virtual environments. </a:t>
            </a:r>
            <a:r>
              <a:rPr lang="en-GB" sz="1200" b="0" i="1" dirty="0">
                <a:solidFill>
                  <a:srgbClr val="222222"/>
                </a:solidFill>
                <a:effectLst/>
                <a:latin typeface="Arial" panose="020B0604020202020204" pitchFamily="34" charset="0"/>
              </a:rPr>
              <a:t>Applied Sciences</a:t>
            </a:r>
            <a:r>
              <a:rPr lang="en-GB" sz="1200" b="0" i="0" dirty="0">
                <a:solidFill>
                  <a:srgbClr val="222222"/>
                </a:solidFill>
                <a:effectLst/>
                <a:latin typeface="Arial" panose="020B0604020202020204" pitchFamily="34" charset="0"/>
              </a:rPr>
              <a:t>, </a:t>
            </a:r>
            <a:r>
              <a:rPr lang="en-GB" sz="1200" b="0" i="1" dirty="0">
                <a:solidFill>
                  <a:srgbClr val="222222"/>
                </a:solidFill>
                <a:effectLst/>
                <a:latin typeface="Arial" panose="020B0604020202020204" pitchFamily="34" charset="0"/>
              </a:rPr>
              <a:t>11</a:t>
            </a:r>
            <a:r>
              <a:rPr lang="en-GB" sz="1200" b="0" i="0" dirty="0">
                <a:solidFill>
                  <a:srgbClr val="222222"/>
                </a:solidFill>
                <a:effectLst/>
                <a:latin typeface="Arial" panose="020B0604020202020204" pitchFamily="34" charset="0"/>
              </a:rPr>
              <a:t>(4), 1593.</a:t>
            </a:r>
          </a:p>
          <a:p>
            <a:endParaRPr lang="en-GB" sz="1200" dirty="0">
              <a:solidFill>
                <a:srgbClr val="222222"/>
              </a:solidFill>
              <a:latin typeface="Arial" panose="020B0604020202020204" pitchFamily="34" charset="0"/>
            </a:endParaRPr>
          </a:p>
          <a:p>
            <a:r>
              <a:rPr lang="en-GB" sz="1200" b="0" i="0" dirty="0">
                <a:solidFill>
                  <a:srgbClr val="222222"/>
                </a:solidFill>
                <a:effectLst/>
                <a:latin typeface="Arial" panose="020B0604020202020204" pitchFamily="34" charset="0"/>
              </a:rPr>
              <a:t>So, R. H., (1999). The search for a cybersickness dose value, in: Proceedings of HCI In </a:t>
            </a:r>
            <a:r>
              <a:rPr lang="en-GB" sz="1200" b="0" i="0" dirty="0" err="1">
                <a:solidFill>
                  <a:srgbClr val="222222"/>
                </a:solidFill>
                <a:effectLst/>
                <a:latin typeface="Arial" panose="020B0604020202020204" pitchFamily="34" charset="0"/>
              </a:rPr>
              <a:t>ternational</a:t>
            </a:r>
            <a:r>
              <a:rPr lang="en-GB" sz="1200" b="0" i="0" dirty="0">
                <a:solidFill>
                  <a:srgbClr val="222222"/>
                </a:solidFill>
                <a:effectLst/>
                <a:latin typeface="Arial" panose="020B0604020202020204" pitchFamily="34" charset="0"/>
              </a:rPr>
              <a:t> (the 8th International Conference on Human-Computer Interaction) on Human-Computer Interaction: Ergonomics and User Interfaces-Volume I Volume I, L. Erlbaum Associates Inc., USA, pp. 152–156. </a:t>
            </a:r>
          </a:p>
          <a:p>
            <a:endParaRPr lang="en-GB" sz="1200" dirty="0">
              <a:solidFill>
                <a:srgbClr val="222222"/>
              </a:solidFill>
              <a:latin typeface="Arial" panose="020B0604020202020204" pitchFamily="34" charset="0"/>
            </a:endParaRPr>
          </a:p>
          <a:p>
            <a:r>
              <a:rPr lang="en-GB" sz="1200" b="0" i="0" dirty="0" err="1">
                <a:solidFill>
                  <a:srgbClr val="222222"/>
                </a:solidFill>
                <a:effectLst/>
                <a:latin typeface="Arial" panose="020B0604020202020204" pitchFamily="34" charset="0"/>
              </a:rPr>
              <a:t>Stanney</a:t>
            </a:r>
            <a:r>
              <a:rPr lang="en-GB" sz="1200" b="0" i="0" dirty="0">
                <a:solidFill>
                  <a:srgbClr val="222222"/>
                </a:solidFill>
                <a:effectLst/>
                <a:latin typeface="Arial" panose="020B0604020202020204" pitchFamily="34" charset="0"/>
              </a:rPr>
              <a:t>, K. M., Hale, K. S., </a:t>
            </a:r>
            <a:r>
              <a:rPr lang="en-GB" sz="1200" b="0" i="0" dirty="0" err="1">
                <a:solidFill>
                  <a:srgbClr val="222222"/>
                </a:solidFill>
                <a:effectLst/>
                <a:latin typeface="Arial" panose="020B0604020202020204" pitchFamily="34" charset="0"/>
              </a:rPr>
              <a:t>Nahmens</a:t>
            </a:r>
            <a:r>
              <a:rPr lang="en-GB" sz="1200" b="0" i="0" dirty="0">
                <a:solidFill>
                  <a:srgbClr val="222222"/>
                </a:solidFill>
                <a:effectLst/>
                <a:latin typeface="Arial" panose="020B0604020202020204" pitchFamily="34" charset="0"/>
              </a:rPr>
              <a:t>, I., &amp; Kennedy, R. S. (2003). What to expect from immersive virtual environment exposure: Influences of gender, body mass index, and past experience. </a:t>
            </a:r>
            <a:r>
              <a:rPr lang="en-GB" sz="1200" b="0" i="1" dirty="0">
                <a:solidFill>
                  <a:srgbClr val="222222"/>
                </a:solidFill>
                <a:effectLst/>
                <a:latin typeface="Arial" panose="020B0604020202020204" pitchFamily="34" charset="0"/>
              </a:rPr>
              <a:t>Human factors</a:t>
            </a:r>
            <a:r>
              <a:rPr lang="en-GB" sz="1200" b="0" i="0" dirty="0">
                <a:solidFill>
                  <a:srgbClr val="222222"/>
                </a:solidFill>
                <a:effectLst/>
                <a:latin typeface="Arial" panose="020B0604020202020204" pitchFamily="34" charset="0"/>
              </a:rPr>
              <a:t>, </a:t>
            </a:r>
            <a:r>
              <a:rPr lang="en-GB" sz="1200" b="0" i="1" dirty="0">
                <a:solidFill>
                  <a:srgbClr val="222222"/>
                </a:solidFill>
                <a:effectLst/>
                <a:latin typeface="Arial" panose="020B0604020202020204" pitchFamily="34" charset="0"/>
              </a:rPr>
              <a:t>45</a:t>
            </a:r>
            <a:r>
              <a:rPr lang="en-GB" sz="1200" b="0" i="0" dirty="0">
                <a:solidFill>
                  <a:srgbClr val="222222"/>
                </a:solidFill>
                <a:effectLst/>
                <a:latin typeface="Arial" panose="020B0604020202020204" pitchFamily="34" charset="0"/>
              </a:rPr>
              <a:t>(3), 504-520.</a:t>
            </a:r>
          </a:p>
          <a:p>
            <a:endParaRPr lang="en-GB" sz="1200" dirty="0">
              <a:solidFill>
                <a:srgbClr val="222222"/>
              </a:solidFill>
              <a:latin typeface="Arial" panose="020B0604020202020204" pitchFamily="34" charset="0"/>
            </a:endParaRPr>
          </a:p>
          <a:p>
            <a:r>
              <a:rPr lang="en-GB" sz="1200" b="0" i="0" dirty="0">
                <a:solidFill>
                  <a:srgbClr val="222222"/>
                </a:solidFill>
                <a:effectLst/>
                <a:latin typeface="Arial" panose="020B0604020202020204" pitchFamily="34" charset="0"/>
              </a:rPr>
              <a:t>Teixeira, J., &amp; Palmisano, S. (2021). Effects of dynamic field-of-view restriction on cybersickness and presence in HMD-based virtual reality. Virtual Reality, 25(2), 433-445.</a:t>
            </a:r>
          </a:p>
        </p:txBody>
      </p:sp>
      <p:sp>
        <p:nvSpPr>
          <p:cNvPr id="5" name="Title 3">
            <a:extLst>
              <a:ext uri="{FF2B5EF4-FFF2-40B4-BE49-F238E27FC236}">
                <a16:creationId xmlns:a16="http://schemas.microsoft.com/office/drawing/2014/main" id="{D61B987F-F7E4-7F12-8831-77646C533253}"/>
              </a:ext>
            </a:extLst>
          </p:cNvPr>
          <p:cNvSpPr>
            <a:spLocks noGrp="1"/>
          </p:cNvSpPr>
          <p:nvPr>
            <p:ph type="title"/>
          </p:nvPr>
        </p:nvSpPr>
        <p:spPr>
          <a:xfrm>
            <a:off x="929554" y="260648"/>
            <a:ext cx="10465278" cy="575197"/>
          </a:xfrm>
        </p:spPr>
        <p:txBody>
          <a:bodyPr/>
          <a:lstStyle/>
          <a:p>
            <a:r>
              <a:rPr lang="en-CA" sz="2800" dirty="0">
                <a:cs typeface="Times New Roman" panose="02020603050405020304" pitchFamily="18" charset="0"/>
              </a:rPr>
              <a:t>References	      		</a:t>
            </a:r>
          </a:p>
        </p:txBody>
      </p:sp>
    </p:spTree>
    <p:extLst>
      <p:ext uri="{BB962C8B-B14F-4D97-AF65-F5344CB8AC3E}">
        <p14:creationId xmlns:p14="http://schemas.microsoft.com/office/powerpoint/2010/main" val="15027362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E230B-09F2-4058-6518-0FAA883FDE0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E6ABD16-3CD6-E05A-1DD7-986D294F5332}"/>
              </a:ext>
            </a:extLst>
          </p:cNvPr>
          <p:cNvSpPr txBox="1"/>
          <p:nvPr/>
        </p:nvSpPr>
        <p:spPr>
          <a:xfrm>
            <a:off x="787161" y="979382"/>
            <a:ext cx="10617678" cy="1938992"/>
          </a:xfrm>
          <a:prstGeom prst="rect">
            <a:avLst/>
          </a:prstGeom>
          <a:noFill/>
        </p:spPr>
        <p:txBody>
          <a:bodyPr wrap="square">
            <a:spAutoFit/>
          </a:bodyPr>
          <a:lstStyle/>
          <a:p>
            <a:r>
              <a:rPr lang="en-GB" sz="1200" dirty="0">
                <a:solidFill>
                  <a:srgbClr val="222222"/>
                </a:solidFill>
                <a:latin typeface="Arial" panose="020B0604020202020204" pitchFamily="34" charset="0"/>
              </a:rPr>
              <a:t>Wang, J., Liang, H.-N., Monteiro, D., Xu,  W. &amp; Xiao, J. (2022). Real-time prediction of simulator sickness in virtual reality games, IEEE Trans. Games 15 (2), 252–261. </a:t>
            </a:r>
          </a:p>
          <a:p>
            <a:endParaRPr lang="en-GB" sz="1200" dirty="0">
              <a:solidFill>
                <a:srgbClr val="222222"/>
              </a:solidFill>
              <a:latin typeface="Arial" panose="020B0604020202020204" pitchFamily="34" charset="0"/>
            </a:endParaRPr>
          </a:p>
          <a:p>
            <a:r>
              <a:rPr lang="en-GB" sz="1200" dirty="0" err="1">
                <a:solidFill>
                  <a:srgbClr val="222222"/>
                </a:solidFill>
                <a:latin typeface="Arial" panose="020B0604020202020204" pitchFamily="34" charset="0"/>
              </a:rPr>
              <a:t>Whittinghill</a:t>
            </a:r>
            <a:r>
              <a:rPr lang="en-GB" sz="1200" dirty="0">
                <a:solidFill>
                  <a:srgbClr val="222222"/>
                </a:solidFill>
                <a:latin typeface="Arial" panose="020B0604020202020204" pitchFamily="34" charset="0"/>
              </a:rPr>
              <a:t>, </a:t>
            </a:r>
            <a:r>
              <a:rPr lang="en-GB" sz="1200" dirty="0" err="1">
                <a:solidFill>
                  <a:srgbClr val="222222"/>
                </a:solidFill>
                <a:latin typeface="Arial" panose="020B0604020202020204" pitchFamily="34" charset="0"/>
              </a:rPr>
              <a:t>D.M.,Ziegler</a:t>
            </a:r>
            <a:r>
              <a:rPr lang="en-GB" sz="1200" dirty="0">
                <a:solidFill>
                  <a:srgbClr val="222222"/>
                </a:solidFill>
                <a:latin typeface="Arial" panose="020B0604020202020204" pitchFamily="34" charset="0"/>
              </a:rPr>
              <a:t>, B., Case, T., Moore, B. (2015). </a:t>
            </a:r>
            <a:r>
              <a:rPr lang="en-GB" sz="1200" dirty="0" err="1">
                <a:solidFill>
                  <a:srgbClr val="222222"/>
                </a:solidFill>
                <a:latin typeface="Arial" panose="020B0604020202020204" pitchFamily="34" charset="0"/>
              </a:rPr>
              <a:t>Nasum</a:t>
            </a:r>
            <a:r>
              <a:rPr lang="en-GB" sz="1200" dirty="0">
                <a:solidFill>
                  <a:srgbClr val="222222"/>
                </a:solidFill>
                <a:latin typeface="Arial" panose="020B0604020202020204" pitchFamily="34" charset="0"/>
              </a:rPr>
              <a:t> </a:t>
            </a:r>
            <a:r>
              <a:rPr lang="en-GB" sz="1200" dirty="0" err="1">
                <a:solidFill>
                  <a:srgbClr val="222222"/>
                </a:solidFill>
                <a:latin typeface="Arial" panose="020B0604020202020204" pitchFamily="34" charset="0"/>
              </a:rPr>
              <a:t>virtualis</a:t>
            </a:r>
            <a:r>
              <a:rPr lang="en-GB" sz="1200" dirty="0">
                <a:solidFill>
                  <a:srgbClr val="222222"/>
                </a:solidFill>
                <a:latin typeface="Arial" panose="020B0604020202020204" pitchFamily="34" charset="0"/>
              </a:rPr>
              <a:t>: A simple technique for reducing simulator sickness, in: Games Developers Conference, Vol. 74, GDC.</a:t>
            </a:r>
          </a:p>
          <a:p>
            <a:endParaRPr lang="en-GB" sz="1200" dirty="0">
              <a:solidFill>
                <a:srgbClr val="222222"/>
              </a:solidFill>
              <a:latin typeface="Arial" panose="020B0604020202020204" pitchFamily="34" charset="0"/>
            </a:endParaRPr>
          </a:p>
          <a:p>
            <a:r>
              <a:rPr lang="en-GB" sz="1200" dirty="0" err="1">
                <a:solidFill>
                  <a:srgbClr val="222222"/>
                </a:solidFill>
                <a:latin typeface="Arial" panose="020B0604020202020204" pitchFamily="34" charset="0"/>
              </a:rPr>
              <a:t>Wienrich</a:t>
            </a:r>
            <a:r>
              <a:rPr lang="en-GB" sz="1200" dirty="0">
                <a:solidFill>
                  <a:srgbClr val="222222"/>
                </a:solidFill>
                <a:latin typeface="Arial" panose="020B0604020202020204" pitchFamily="34" charset="0"/>
              </a:rPr>
              <a:t>, C., Weidner, C.K., </a:t>
            </a:r>
            <a:r>
              <a:rPr lang="en-GB" sz="1200" dirty="0" err="1">
                <a:solidFill>
                  <a:srgbClr val="222222"/>
                </a:solidFill>
                <a:latin typeface="Arial" panose="020B0604020202020204" pitchFamily="34" charset="0"/>
              </a:rPr>
              <a:t>Schatto</a:t>
            </a:r>
            <a:r>
              <a:rPr lang="en-GB" sz="1200" dirty="0">
                <a:solidFill>
                  <a:srgbClr val="222222"/>
                </a:solidFill>
                <a:latin typeface="Arial" panose="020B0604020202020204" pitchFamily="34" charset="0"/>
              </a:rPr>
              <a:t>, C., </a:t>
            </a:r>
            <a:r>
              <a:rPr lang="en-GB" sz="1200" dirty="0" err="1">
                <a:solidFill>
                  <a:srgbClr val="222222"/>
                </a:solidFill>
                <a:latin typeface="Arial" panose="020B0604020202020204" pitchFamily="34" charset="0"/>
              </a:rPr>
              <a:t>Obremski</a:t>
            </a:r>
            <a:r>
              <a:rPr lang="en-GB" sz="1200" dirty="0">
                <a:solidFill>
                  <a:srgbClr val="222222"/>
                </a:solidFill>
                <a:latin typeface="Arial" panose="020B0604020202020204" pitchFamily="34" charset="0"/>
              </a:rPr>
              <a:t>, D., Israel, J.H. (2018). A virtual nose as a rest-frame- the impact on simulator sickness and game experience, in: 2018 10th International Conference on Virtual Worlds and Games for Serious</a:t>
            </a:r>
          </a:p>
          <a:p>
            <a:r>
              <a:rPr lang="en-GB" sz="1200" dirty="0">
                <a:solidFill>
                  <a:srgbClr val="222222"/>
                </a:solidFill>
                <a:latin typeface="Arial" panose="020B0604020202020204" pitchFamily="34" charset="0"/>
              </a:rPr>
              <a:t> Applications, VS-Games, IEEE, 2018, pp. 1–8, http://dx.doi.org/10.1109/VS</a:t>
            </a:r>
          </a:p>
          <a:p>
            <a:r>
              <a:rPr lang="en-GB" sz="1200" dirty="0">
                <a:solidFill>
                  <a:srgbClr val="222222"/>
                </a:solidFill>
                <a:latin typeface="Arial" panose="020B0604020202020204" pitchFamily="34" charset="0"/>
              </a:rPr>
              <a:t>Games.2018.8493408.</a:t>
            </a:r>
          </a:p>
        </p:txBody>
      </p:sp>
      <p:sp>
        <p:nvSpPr>
          <p:cNvPr id="5" name="Title 3">
            <a:extLst>
              <a:ext uri="{FF2B5EF4-FFF2-40B4-BE49-F238E27FC236}">
                <a16:creationId xmlns:a16="http://schemas.microsoft.com/office/drawing/2014/main" id="{378EEA98-5298-CC93-FD60-4D52E61332DF}"/>
              </a:ext>
            </a:extLst>
          </p:cNvPr>
          <p:cNvSpPr>
            <a:spLocks noGrp="1"/>
          </p:cNvSpPr>
          <p:nvPr>
            <p:ph type="title"/>
          </p:nvPr>
        </p:nvSpPr>
        <p:spPr>
          <a:xfrm>
            <a:off x="929554" y="260648"/>
            <a:ext cx="10465278" cy="575197"/>
          </a:xfrm>
        </p:spPr>
        <p:txBody>
          <a:bodyPr/>
          <a:lstStyle/>
          <a:p>
            <a:r>
              <a:rPr lang="en-CA" sz="2800" dirty="0">
                <a:cs typeface="Times New Roman" panose="02020603050405020304" pitchFamily="18" charset="0"/>
              </a:rPr>
              <a:t>References	      		</a:t>
            </a:r>
          </a:p>
        </p:txBody>
      </p:sp>
    </p:spTree>
    <p:extLst>
      <p:ext uri="{BB962C8B-B14F-4D97-AF65-F5344CB8AC3E}">
        <p14:creationId xmlns:p14="http://schemas.microsoft.com/office/powerpoint/2010/main" val="4268390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84330-2E75-54C7-4FD2-29E0897A12F0}"/>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D88DD04B-CA19-5A7C-7BAE-3A18F19BC0CB}"/>
              </a:ext>
            </a:extLst>
          </p:cNvPr>
          <p:cNvSpPr>
            <a:spLocks noGrp="1"/>
          </p:cNvSpPr>
          <p:nvPr>
            <p:ph type="title"/>
          </p:nvPr>
        </p:nvSpPr>
        <p:spPr>
          <a:xfrm>
            <a:off x="929554" y="260648"/>
            <a:ext cx="10465278" cy="575197"/>
          </a:xfrm>
        </p:spPr>
        <p:txBody>
          <a:bodyPr/>
          <a:lstStyle/>
          <a:p>
            <a:r>
              <a:rPr lang="en-CA" sz="2800" dirty="0">
                <a:cs typeface="Times New Roman" panose="02020603050405020304" pitchFamily="18" charset="0"/>
              </a:rPr>
              <a:t>Background	      				       Developing a VR Benchmark		</a:t>
            </a:r>
          </a:p>
        </p:txBody>
      </p:sp>
      <p:sp>
        <p:nvSpPr>
          <p:cNvPr id="4" name="CuadroTexto 4">
            <a:extLst>
              <a:ext uri="{FF2B5EF4-FFF2-40B4-BE49-F238E27FC236}">
                <a16:creationId xmlns:a16="http://schemas.microsoft.com/office/drawing/2014/main" id="{A8406003-4011-6CA9-206A-5F1865AD83A7}"/>
              </a:ext>
            </a:extLst>
          </p:cNvPr>
          <p:cNvSpPr txBox="1"/>
          <p:nvPr/>
        </p:nvSpPr>
        <p:spPr>
          <a:xfrm>
            <a:off x="929554" y="1305266"/>
            <a:ext cx="10465278" cy="769441"/>
          </a:xfrm>
          <a:prstGeom prst="rect">
            <a:avLst/>
          </a:prstGeom>
          <a:noFill/>
        </p:spPr>
        <p:txBody>
          <a:bodyPr wrap="square" rtlCol="0">
            <a:spAutoFit/>
          </a:bodyPr>
          <a:lstStyle/>
          <a:p>
            <a:pPr algn="ctr"/>
            <a:r>
              <a:rPr lang="en-CA" sz="2200" dirty="0">
                <a:cs typeface="Times New Roman" panose="02020603050405020304" pitchFamily="18" charset="0"/>
              </a:rPr>
              <a:t>Methodological inconsistencies and limitations hinder cross-study comparisons; absence of a VR sickness benchmark</a:t>
            </a:r>
            <a:endParaRPr lang="en-CA" sz="2200" b="1" dirty="0">
              <a:solidFill>
                <a:srgbClr val="CB1D3A"/>
              </a:solidFill>
              <a:cs typeface="Times New Roman" panose="02020603050405020304" pitchFamily="18" charset="0"/>
            </a:endParaRPr>
          </a:p>
        </p:txBody>
      </p:sp>
      <p:sp>
        <p:nvSpPr>
          <p:cNvPr id="3" name="Title 3">
            <a:extLst>
              <a:ext uri="{FF2B5EF4-FFF2-40B4-BE49-F238E27FC236}">
                <a16:creationId xmlns:a16="http://schemas.microsoft.com/office/drawing/2014/main" id="{D19CB86C-86F0-04D6-E8B0-19C41013C2F3}"/>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b="1" i="0" u="none" strike="noStrike" kern="1200" cap="none" spc="0" normalizeH="0" baseline="0" dirty="0">
                <a:ln>
                  <a:noFill/>
                </a:ln>
                <a:solidFill>
                  <a:srgbClr val="CB1D3A"/>
                </a:solidFill>
                <a:effectLst/>
                <a:uLnTx/>
                <a:uFillTx/>
                <a:latin typeface="Calibri" pitchFamily="34" charset="0"/>
                <a:ea typeface="+mj-ea"/>
                <a:cs typeface="+mj-cs"/>
              </a:rPr>
              <a:t>Introduction</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1 |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grpSp>
        <p:nvGrpSpPr>
          <p:cNvPr id="2" name="Group 1">
            <a:extLst>
              <a:ext uri="{FF2B5EF4-FFF2-40B4-BE49-F238E27FC236}">
                <a16:creationId xmlns:a16="http://schemas.microsoft.com/office/drawing/2014/main" id="{3FAB8ABA-9CFD-25ED-B1F6-E5D8B81CE31D}"/>
              </a:ext>
            </a:extLst>
          </p:cNvPr>
          <p:cNvGrpSpPr/>
          <p:nvPr/>
        </p:nvGrpSpPr>
        <p:grpSpPr>
          <a:xfrm>
            <a:off x="863360" y="2459463"/>
            <a:ext cx="5232640" cy="2613991"/>
            <a:chOff x="863360" y="2122005"/>
            <a:chExt cx="10465280" cy="2613991"/>
          </a:xfrm>
        </p:grpSpPr>
        <p:sp>
          <p:nvSpPr>
            <p:cNvPr id="6" name="TextBox 5">
              <a:extLst>
                <a:ext uri="{FF2B5EF4-FFF2-40B4-BE49-F238E27FC236}">
                  <a16:creationId xmlns:a16="http://schemas.microsoft.com/office/drawing/2014/main" id="{65682C79-5BF7-3822-61F9-F44D3A01E311}"/>
                </a:ext>
              </a:extLst>
            </p:cNvPr>
            <p:cNvSpPr txBox="1"/>
            <p:nvPr/>
          </p:nvSpPr>
          <p:spPr>
            <a:xfrm>
              <a:off x="863360" y="2393396"/>
              <a:ext cx="10377962" cy="2071208"/>
            </a:xfrm>
            <a:prstGeom prst="rect">
              <a:avLst/>
            </a:prstGeom>
            <a:noFill/>
          </p:spPr>
          <p:txBody>
            <a:bodyPr wrap="square">
              <a:spAutoFit/>
            </a:bodyPr>
            <a:lstStyle/>
            <a:p>
              <a:pPr algn="ctr">
                <a:lnSpc>
                  <a:spcPct val="150000"/>
                </a:lnSpc>
                <a:tabLst>
                  <a:tab pos="457200" algn="l"/>
                  <a:tab pos="914400" algn="l"/>
                  <a:tab pos="2866390" algn="ctr"/>
                </a:tabLst>
              </a:pPr>
              <a:r>
                <a:rPr lang="en-US" sz="2200" b="1" dirty="0">
                  <a:solidFill>
                    <a:srgbClr val="464646"/>
                  </a:solidFill>
                  <a:effectLst/>
                  <a:ea typeface="Arial" panose="020B0604020202020204" pitchFamily="34" charset="0"/>
                </a:rPr>
                <a:t>Efficient and rapid VR sickness induction</a:t>
              </a:r>
            </a:p>
            <a:p>
              <a:pPr algn="ctr">
                <a:lnSpc>
                  <a:spcPct val="150000"/>
                </a:lnSpc>
                <a:tabLst>
                  <a:tab pos="457200" algn="l"/>
                  <a:tab pos="914400" algn="l"/>
                  <a:tab pos="2866390" algn="ctr"/>
                </a:tabLst>
              </a:pPr>
              <a:r>
                <a:rPr lang="en-US" sz="2200" dirty="0">
                  <a:solidFill>
                    <a:srgbClr val="464646"/>
                  </a:solidFill>
                  <a:ea typeface="Arial" panose="020B0604020202020204" pitchFamily="34" charset="0"/>
                </a:rPr>
                <a:t>Evoke and manage VR sickness</a:t>
              </a:r>
            </a:p>
            <a:p>
              <a:pPr algn="ctr">
                <a:lnSpc>
                  <a:spcPct val="150000"/>
                </a:lnSpc>
                <a:tabLst>
                  <a:tab pos="457200" algn="l"/>
                  <a:tab pos="914400" algn="l"/>
                  <a:tab pos="2866390" algn="ctr"/>
                </a:tabLst>
              </a:pPr>
              <a:r>
                <a:rPr lang="en-US" sz="2200" dirty="0">
                  <a:solidFill>
                    <a:srgbClr val="464646"/>
                  </a:solidFill>
                  <a:effectLst/>
                  <a:ea typeface="Arial" panose="020B0604020202020204" pitchFamily="34" charset="0"/>
                </a:rPr>
                <a:t>Participants can abort the session when a VR sickness threshold is reached</a:t>
              </a:r>
              <a:endParaRPr lang="en-CA" sz="2200" dirty="0">
                <a:solidFill>
                  <a:srgbClr val="464646"/>
                </a:solidFill>
                <a:effectLst/>
                <a:ea typeface="Arial" panose="020B0604020202020204" pitchFamily="34" charset="0"/>
              </a:endParaRPr>
            </a:p>
          </p:txBody>
        </p:sp>
        <p:sp>
          <p:nvSpPr>
            <p:cNvPr id="7" name="Rectangle 6">
              <a:extLst>
                <a:ext uri="{FF2B5EF4-FFF2-40B4-BE49-F238E27FC236}">
                  <a16:creationId xmlns:a16="http://schemas.microsoft.com/office/drawing/2014/main" id="{CBC33CDF-19AE-BE13-EDED-6ADBC04EB0F2}"/>
                </a:ext>
              </a:extLst>
            </p:cNvPr>
            <p:cNvSpPr/>
            <p:nvPr/>
          </p:nvSpPr>
          <p:spPr>
            <a:xfrm>
              <a:off x="863361" y="2122005"/>
              <a:ext cx="10465279" cy="2613991"/>
            </a:xfrm>
            <a:prstGeom prst="rect">
              <a:avLst/>
            </a:prstGeom>
            <a:noFill/>
            <a:ln w="38100">
              <a:solidFill>
                <a:srgbClr val="CB1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 name="Group 8">
            <a:extLst>
              <a:ext uri="{FF2B5EF4-FFF2-40B4-BE49-F238E27FC236}">
                <a16:creationId xmlns:a16="http://schemas.microsoft.com/office/drawing/2014/main" id="{C4573660-F626-FDC2-53A3-975C4BB1EF07}"/>
              </a:ext>
            </a:extLst>
          </p:cNvPr>
          <p:cNvGrpSpPr/>
          <p:nvPr/>
        </p:nvGrpSpPr>
        <p:grpSpPr>
          <a:xfrm>
            <a:off x="6096876" y="2459463"/>
            <a:ext cx="5232640" cy="2613991"/>
            <a:chOff x="863360" y="2122005"/>
            <a:chExt cx="10465280" cy="2613991"/>
          </a:xfrm>
        </p:grpSpPr>
        <p:sp>
          <p:nvSpPr>
            <p:cNvPr id="10" name="TextBox 9">
              <a:extLst>
                <a:ext uri="{FF2B5EF4-FFF2-40B4-BE49-F238E27FC236}">
                  <a16:creationId xmlns:a16="http://schemas.microsoft.com/office/drawing/2014/main" id="{3912DF1B-0602-BA8B-3CAB-C94FA4B6E637}"/>
                </a:ext>
              </a:extLst>
            </p:cNvPr>
            <p:cNvSpPr txBox="1"/>
            <p:nvPr/>
          </p:nvSpPr>
          <p:spPr>
            <a:xfrm>
              <a:off x="863360" y="2393396"/>
              <a:ext cx="10377962" cy="2071208"/>
            </a:xfrm>
            <a:prstGeom prst="rect">
              <a:avLst/>
            </a:prstGeom>
            <a:noFill/>
          </p:spPr>
          <p:txBody>
            <a:bodyPr wrap="square">
              <a:spAutoFit/>
            </a:bodyPr>
            <a:lstStyle/>
            <a:p>
              <a:pPr algn="ctr">
                <a:lnSpc>
                  <a:spcPct val="150000"/>
                </a:lnSpc>
                <a:tabLst>
                  <a:tab pos="457200" algn="l"/>
                  <a:tab pos="914400" algn="l"/>
                  <a:tab pos="2866390" algn="ctr"/>
                </a:tabLst>
              </a:pPr>
              <a:r>
                <a:rPr lang="en-US" sz="2200" b="1" dirty="0">
                  <a:solidFill>
                    <a:srgbClr val="464646"/>
                  </a:solidFill>
                  <a:effectLst/>
                  <a:ea typeface="Arial" panose="020B0604020202020204" pitchFamily="34" charset="0"/>
                </a:rPr>
                <a:t>Evaluation of mitigation techniques and contributing factors</a:t>
              </a:r>
            </a:p>
            <a:p>
              <a:pPr algn="ctr">
                <a:lnSpc>
                  <a:spcPct val="150000"/>
                </a:lnSpc>
                <a:tabLst>
                  <a:tab pos="457200" algn="l"/>
                  <a:tab pos="914400" algn="l"/>
                  <a:tab pos="2866390" algn="ctr"/>
                </a:tabLst>
              </a:pPr>
              <a:r>
                <a:rPr lang="en-US" sz="2200" dirty="0">
                  <a:solidFill>
                    <a:srgbClr val="464646"/>
                  </a:solidFill>
                  <a:ea typeface="Arial" panose="020B0604020202020204" pitchFamily="34" charset="0"/>
                </a:rPr>
                <a:t>Goal of creating a standardized tool for assessment, comparison and refinement</a:t>
              </a:r>
              <a:endParaRPr lang="en-CA" sz="2200" dirty="0">
                <a:solidFill>
                  <a:srgbClr val="464646"/>
                </a:solidFill>
                <a:effectLst/>
                <a:ea typeface="Arial" panose="020B0604020202020204" pitchFamily="34" charset="0"/>
              </a:endParaRPr>
            </a:p>
          </p:txBody>
        </p:sp>
        <p:sp>
          <p:nvSpPr>
            <p:cNvPr id="11" name="Rectangle 10">
              <a:extLst>
                <a:ext uri="{FF2B5EF4-FFF2-40B4-BE49-F238E27FC236}">
                  <a16:creationId xmlns:a16="http://schemas.microsoft.com/office/drawing/2014/main" id="{6F0924DE-7480-5347-19B0-52F4A21951AF}"/>
                </a:ext>
              </a:extLst>
            </p:cNvPr>
            <p:cNvSpPr/>
            <p:nvPr/>
          </p:nvSpPr>
          <p:spPr>
            <a:xfrm>
              <a:off x="863361" y="2122005"/>
              <a:ext cx="10465279" cy="2613991"/>
            </a:xfrm>
            <a:prstGeom prst="rect">
              <a:avLst/>
            </a:prstGeom>
            <a:noFill/>
            <a:ln w="38100">
              <a:solidFill>
                <a:srgbClr val="CB1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2" name="CuadroTexto 4">
            <a:extLst>
              <a:ext uri="{FF2B5EF4-FFF2-40B4-BE49-F238E27FC236}">
                <a16:creationId xmlns:a16="http://schemas.microsoft.com/office/drawing/2014/main" id="{E1961B9B-06E2-AB56-00D2-9380228D4753}"/>
              </a:ext>
            </a:extLst>
          </p:cNvPr>
          <p:cNvSpPr txBox="1"/>
          <p:nvPr/>
        </p:nvSpPr>
        <p:spPr>
          <a:xfrm>
            <a:off x="820579" y="5411251"/>
            <a:ext cx="10465278" cy="430887"/>
          </a:xfrm>
          <a:prstGeom prst="rect">
            <a:avLst/>
          </a:prstGeom>
          <a:noFill/>
        </p:spPr>
        <p:txBody>
          <a:bodyPr wrap="square" rtlCol="0">
            <a:spAutoFit/>
          </a:bodyPr>
          <a:lstStyle/>
          <a:p>
            <a:pPr algn="ctr"/>
            <a:r>
              <a:rPr lang="en-CA" sz="2200" dirty="0">
                <a:cs typeface="Times New Roman" panose="02020603050405020304" pitchFamily="18" charset="0"/>
              </a:rPr>
              <a:t>The design of the benchmark is based on the existing VR sickness literature</a:t>
            </a:r>
            <a:endParaRPr lang="en-CA" sz="2200" b="1" dirty="0">
              <a:solidFill>
                <a:srgbClr val="CB1D3A"/>
              </a:solidFill>
              <a:cs typeface="Times New Roman" panose="02020603050405020304" pitchFamily="18" charset="0"/>
            </a:endParaRPr>
          </a:p>
        </p:txBody>
      </p:sp>
    </p:spTree>
    <p:extLst>
      <p:ext uri="{BB962C8B-B14F-4D97-AF65-F5344CB8AC3E}">
        <p14:creationId xmlns:p14="http://schemas.microsoft.com/office/powerpoint/2010/main" val="1877845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32B8E-E836-8B03-845C-4BA136950D1A}"/>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7C873BAC-959A-6738-3B40-5119E057770E}"/>
              </a:ext>
            </a:extLst>
          </p:cNvPr>
          <p:cNvSpPr>
            <a:spLocks noGrp="1"/>
          </p:cNvSpPr>
          <p:nvPr>
            <p:ph type="title"/>
          </p:nvPr>
        </p:nvSpPr>
        <p:spPr>
          <a:xfrm>
            <a:off x="929554" y="260648"/>
            <a:ext cx="10465278" cy="575197"/>
          </a:xfrm>
        </p:spPr>
        <p:txBody>
          <a:bodyPr/>
          <a:lstStyle/>
          <a:p>
            <a:r>
              <a:rPr lang="en-CA" sz="2800" dirty="0">
                <a:cs typeface="Times New Roman" panose="02020603050405020304" pitchFamily="18" charset="0"/>
              </a:rPr>
              <a:t>Background	      				                     VR Sickness Theories		</a:t>
            </a:r>
          </a:p>
        </p:txBody>
      </p:sp>
      <p:sp>
        <p:nvSpPr>
          <p:cNvPr id="4" name="CuadroTexto 4">
            <a:extLst>
              <a:ext uri="{FF2B5EF4-FFF2-40B4-BE49-F238E27FC236}">
                <a16:creationId xmlns:a16="http://schemas.microsoft.com/office/drawing/2014/main" id="{691516AB-0E38-4B8A-F665-A56F8AF7EC86}"/>
              </a:ext>
            </a:extLst>
          </p:cNvPr>
          <p:cNvSpPr txBox="1"/>
          <p:nvPr/>
        </p:nvSpPr>
        <p:spPr>
          <a:xfrm>
            <a:off x="929554" y="1120204"/>
            <a:ext cx="10465278" cy="769441"/>
          </a:xfrm>
          <a:prstGeom prst="rect">
            <a:avLst/>
          </a:prstGeom>
          <a:noFill/>
        </p:spPr>
        <p:txBody>
          <a:bodyPr wrap="square" rtlCol="0">
            <a:spAutoFit/>
          </a:bodyPr>
          <a:lstStyle/>
          <a:p>
            <a:pPr algn="ctr"/>
            <a:r>
              <a:rPr lang="en-CA" sz="2200" dirty="0">
                <a:cs typeface="Times New Roman" panose="02020603050405020304" pitchFamily="18" charset="0"/>
              </a:rPr>
              <a:t>What causes VR sickness?</a:t>
            </a:r>
          </a:p>
          <a:p>
            <a:pPr algn="ctr"/>
            <a:r>
              <a:rPr lang="en-CA" sz="2200" b="1" dirty="0">
                <a:solidFill>
                  <a:srgbClr val="CB1D3A"/>
                </a:solidFill>
                <a:cs typeface="Times New Roman" panose="02020603050405020304" pitchFamily="18" charset="0"/>
              </a:rPr>
              <a:t>Severity increases with amount of mismatch</a:t>
            </a:r>
          </a:p>
        </p:txBody>
      </p:sp>
      <p:sp>
        <p:nvSpPr>
          <p:cNvPr id="3" name="Title 3">
            <a:extLst>
              <a:ext uri="{FF2B5EF4-FFF2-40B4-BE49-F238E27FC236}">
                <a16:creationId xmlns:a16="http://schemas.microsoft.com/office/drawing/2014/main" id="{2432D90C-1BC7-65AC-DF8D-7C0E4D75D3A4}"/>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b="1" i="0" u="none" strike="noStrike" kern="1200" cap="none" spc="0" normalizeH="0" baseline="0" dirty="0">
                <a:ln>
                  <a:noFill/>
                </a:ln>
                <a:solidFill>
                  <a:srgbClr val="CB1D3A"/>
                </a:solidFill>
                <a:effectLst/>
                <a:uLnTx/>
                <a:uFillTx/>
                <a:latin typeface="Calibri" pitchFamily="34" charset="0"/>
                <a:ea typeface="+mj-ea"/>
                <a:cs typeface="+mj-cs"/>
              </a:rPr>
              <a:t>Introduction</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1 |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grpSp>
        <p:nvGrpSpPr>
          <p:cNvPr id="2" name="Group 1">
            <a:extLst>
              <a:ext uri="{FF2B5EF4-FFF2-40B4-BE49-F238E27FC236}">
                <a16:creationId xmlns:a16="http://schemas.microsoft.com/office/drawing/2014/main" id="{1135C2C1-1156-E576-560A-1E97F1C91C7C}"/>
              </a:ext>
            </a:extLst>
          </p:cNvPr>
          <p:cNvGrpSpPr/>
          <p:nvPr/>
        </p:nvGrpSpPr>
        <p:grpSpPr>
          <a:xfrm>
            <a:off x="863360" y="2034918"/>
            <a:ext cx="5232641" cy="4093739"/>
            <a:chOff x="863360" y="2122005"/>
            <a:chExt cx="10465282" cy="4093739"/>
          </a:xfrm>
        </p:grpSpPr>
        <p:sp>
          <p:nvSpPr>
            <p:cNvPr id="6" name="TextBox 5">
              <a:extLst>
                <a:ext uri="{FF2B5EF4-FFF2-40B4-BE49-F238E27FC236}">
                  <a16:creationId xmlns:a16="http://schemas.microsoft.com/office/drawing/2014/main" id="{63CC648E-98C2-6ADB-37DF-91A36E0656C9}"/>
                </a:ext>
              </a:extLst>
            </p:cNvPr>
            <p:cNvSpPr txBox="1"/>
            <p:nvPr/>
          </p:nvSpPr>
          <p:spPr>
            <a:xfrm>
              <a:off x="863360" y="2393396"/>
              <a:ext cx="10377962" cy="3594702"/>
            </a:xfrm>
            <a:prstGeom prst="rect">
              <a:avLst/>
            </a:prstGeom>
            <a:noFill/>
          </p:spPr>
          <p:txBody>
            <a:bodyPr wrap="square">
              <a:spAutoFit/>
            </a:bodyPr>
            <a:lstStyle/>
            <a:p>
              <a:pPr algn="ctr">
                <a:lnSpc>
                  <a:spcPct val="150000"/>
                </a:lnSpc>
                <a:tabLst>
                  <a:tab pos="457200" algn="l"/>
                  <a:tab pos="914400" algn="l"/>
                  <a:tab pos="2866390" algn="ctr"/>
                </a:tabLst>
              </a:pPr>
              <a:r>
                <a:rPr lang="en-US" sz="2200" b="1" dirty="0">
                  <a:solidFill>
                    <a:srgbClr val="464646"/>
                  </a:solidFill>
                  <a:effectLst/>
                  <a:ea typeface="Arial" panose="020B0604020202020204" pitchFamily="34" charset="0"/>
                </a:rPr>
                <a:t>SENSORY CONFLICT THEORY</a:t>
              </a:r>
            </a:p>
            <a:p>
              <a:pPr algn="ctr">
                <a:lnSpc>
                  <a:spcPct val="150000"/>
                </a:lnSpc>
                <a:tabLst>
                  <a:tab pos="457200" algn="l"/>
                  <a:tab pos="914400" algn="l"/>
                  <a:tab pos="2866390" algn="ctr"/>
                </a:tabLst>
              </a:pPr>
              <a:r>
                <a:rPr lang="en-US" sz="2200" b="1" dirty="0">
                  <a:solidFill>
                    <a:srgbClr val="CB1D3A"/>
                  </a:solidFill>
                  <a:ea typeface="Arial" panose="020B0604020202020204" pitchFamily="34" charset="0"/>
                </a:rPr>
                <a:t>Sensory input mismatch </a:t>
              </a:r>
              <a:r>
                <a:rPr lang="en-US" sz="2200" dirty="0">
                  <a:solidFill>
                    <a:srgbClr val="464646"/>
                  </a:solidFill>
                  <a:ea typeface="Arial" panose="020B0604020202020204" pitchFamily="34" charset="0"/>
                </a:rPr>
                <a:t>(visual, vestibular and proprioceptive systems)</a:t>
              </a:r>
            </a:p>
            <a:p>
              <a:pPr algn="ctr">
                <a:lnSpc>
                  <a:spcPct val="150000"/>
                </a:lnSpc>
                <a:tabLst>
                  <a:tab pos="457200" algn="l"/>
                  <a:tab pos="914400" algn="l"/>
                  <a:tab pos="2866390" algn="ctr"/>
                </a:tabLst>
              </a:pPr>
              <a:r>
                <a:rPr lang="en-US" sz="2200" dirty="0">
                  <a:solidFill>
                    <a:srgbClr val="464646"/>
                  </a:solidFill>
                  <a:effectLst/>
                  <a:ea typeface="Arial" panose="020B0604020202020204" pitchFamily="34" charset="0"/>
                </a:rPr>
                <a:t>Visual </a:t>
              </a:r>
              <a:r>
                <a:rPr lang="en-US" sz="2200" dirty="0">
                  <a:solidFill>
                    <a:srgbClr val="464646"/>
                  </a:solidFill>
                  <a:ea typeface="Arial" panose="020B0604020202020204" pitchFamily="34" charset="0"/>
                </a:rPr>
                <a:t>cues suggest motion, other two </a:t>
              </a:r>
              <a:r>
                <a:rPr lang="en-US" sz="2200" b="1" dirty="0">
                  <a:solidFill>
                    <a:srgbClr val="CB1D3A"/>
                  </a:solidFill>
                  <a:ea typeface="Arial" panose="020B0604020202020204" pitchFamily="34" charset="0"/>
                </a:rPr>
                <a:t>do not detect physical movement </a:t>
              </a:r>
              <a:r>
                <a:rPr lang="en-US" sz="2200" dirty="0">
                  <a:solidFill>
                    <a:srgbClr val="464646"/>
                  </a:solidFill>
                  <a:ea typeface="Arial" panose="020B0604020202020204" pitchFamily="34" charset="0"/>
                  <a:sym typeface="Wingdings" panose="05000000000000000000" pitchFamily="2" charset="2"/>
                </a:rPr>
                <a:t> leads to discomfort and sickness</a:t>
              </a:r>
            </a:p>
            <a:p>
              <a:pPr algn="ctr">
                <a:lnSpc>
                  <a:spcPct val="150000"/>
                </a:lnSpc>
                <a:tabLst>
                  <a:tab pos="457200" algn="l"/>
                  <a:tab pos="914400" algn="l"/>
                  <a:tab pos="2866390" algn="ctr"/>
                </a:tabLst>
              </a:pPr>
              <a:r>
                <a:rPr lang="en-US" sz="2200" b="1" dirty="0">
                  <a:solidFill>
                    <a:srgbClr val="CB1D3A"/>
                  </a:solidFill>
                  <a:ea typeface="Arial" panose="020B0604020202020204" pitchFamily="34" charset="0"/>
                  <a:sym typeface="Wingdings" panose="05000000000000000000" pitchFamily="2" charset="2"/>
                </a:rPr>
                <a:t>Expected</a:t>
              </a:r>
              <a:r>
                <a:rPr lang="en-US" sz="2200" dirty="0">
                  <a:solidFill>
                    <a:srgbClr val="464646"/>
                  </a:solidFill>
                  <a:ea typeface="Arial" panose="020B0604020202020204" pitchFamily="34" charset="0"/>
                  <a:sym typeface="Wingdings" panose="05000000000000000000" pitchFamily="2" charset="2"/>
                </a:rPr>
                <a:t> and </a:t>
              </a:r>
              <a:r>
                <a:rPr lang="en-US" sz="2200" b="1" dirty="0">
                  <a:solidFill>
                    <a:srgbClr val="CB1D3A"/>
                  </a:solidFill>
                  <a:ea typeface="Arial" panose="020B0604020202020204" pitchFamily="34" charset="0"/>
                  <a:sym typeface="Wingdings" panose="05000000000000000000" pitchFamily="2" charset="2"/>
                </a:rPr>
                <a:t>actual</a:t>
              </a:r>
              <a:r>
                <a:rPr lang="en-US" sz="2200" dirty="0">
                  <a:solidFill>
                    <a:srgbClr val="464646"/>
                  </a:solidFill>
                  <a:ea typeface="Arial" panose="020B0604020202020204" pitchFamily="34" charset="0"/>
                  <a:sym typeface="Wingdings" panose="05000000000000000000" pitchFamily="2" charset="2"/>
                </a:rPr>
                <a:t> sensory signals differ</a:t>
              </a:r>
              <a:r>
                <a:rPr lang="en-US" sz="2200" dirty="0">
                  <a:solidFill>
                    <a:srgbClr val="464646"/>
                  </a:solidFill>
                  <a:ea typeface="Arial" panose="020B0604020202020204" pitchFamily="34" charset="0"/>
                </a:rPr>
                <a:t> </a:t>
              </a:r>
              <a:endParaRPr lang="en-CA" sz="2200" dirty="0">
                <a:solidFill>
                  <a:srgbClr val="464646"/>
                </a:solidFill>
                <a:effectLst/>
                <a:ea typeface="Arial" panose="020B0604020202020204" pitchFamily="34" charset="0"/>
              </a:endParaRPr>
            </a:p>
          </p:txBody>
        </p:sp>
        <p:sp>
          <p:nvSpPr>
            <p:cNvPr id="7" name="Rectangle 6">
              <a:extLst>
                <a:ext uri="{FF2B5EF4-FFF2-40B4-BE49-F238E27FC236}">
                  <a16:creationId xmlns:a16="http://schemas.microsoft.com/office/drawing/2014/main" id="{6A0C7DE9-C387-6AA1-0F23-875F4438A3C9}"/>
                </a:ext>
              </a:extLst>
            </p:cNvPr>
            <p:cNvSpPr/>
            <p:nvPr/>
          </p:nvSpPr>
          <p:spPr>
            <a:xfrm>
              <a:off x="863362" y="2122005"/>
              <a:ext cx="10465280" cy="4093739"/>
            </a:xfrm>
            <a:prstGeom prst="rect">
              <a:avLst/>
            </a:prstGeom>
            <a:noFill/>
            <a:ln w="38100">
              <a:solidFill>
                <a:srgbClr val="CB1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8" name="CuadroTexto 16">
            <a:extLst>
              <a:ext uri="{FF2B5EF4-FFF2-40B4-BE49-F238E27FC236}">
                <a16:creationId xmlns:a16="http://schemas.microsoft.com/office/drawing/2014/main" id="{F1FE75EB-F3D4-1F2A-005C-844E2C7BC6E0}"/>
              </a:ext>
            </a:extLst>
          </p:cNvPr>
          <p:cNvSpPr txBox="1"/>
          <p:nvPr/>
        </p:nvSpPr>
        <p:spPr>
          <a:xfrm>
            <a:off x="9550400" y="941650"/>
            <a:ext cx="1844432" cy="738664"/>
          </a:xfrm>
          <a:prstGeom prst="rect">
            <a:avLst/>
          </a:prstGeom>
          <a:noFill/>
        </p:spPr>
        <p:txBody>
          <a:bodyPr wrap="square" rtlCol="0">
            <a:spAutoFit/>
          </a:bodyPr>
          <a:lstStyle/>
          <a:p>
            <a:pPr algn="just"/>
            <a:r>
              <a:rPr lang="en-GB" sz="1050" i="1" dirty="0">
                <a:solidFill>
                  <a:schemeClr val="bg1">
                    <a:lumMod val="75000"/>
                  </a:schemeClr>
                </a:solidFill>
                <a:cs typeface="Arial" charset="0"/>
                <a:sym typeface="Arial"/>
              </a:rPr>
              <a:t>Reason et al., 1978; Oman et al., 1990; Bles et al., 1998; Bos et al., 2008; Figure from: Kato &amp; </a:t>
            </a:r>
            <a:r>
              <a:rPr lang="en-GB" sz="1050" i="1" dirty="0" err="1">
                <a:solidFill>
                  <a:schemeClr val="bg1">
                    <a:lumMod val="75000"/>
                  </a:schemeClr>
                </a:solidFill>
                <a:cs typeface="Arial" charset="0"/>
                <a:sym typeface="Arial"/>
              </a:rPr>
              <a:t>Kitazaki</a:t>
            </a:r>
            <a:r>
              <a:rPr lang="en-GB" sz="1050" i="1" dirty="0">
                <a:solidFill>
                  <a:schemeClr val="bg1">
                    <a:lumMod val="75000"/>
                  </a:schemeClr>
                </a:solidFill>
                <a:cs typeface="Arial" charset="0"/>
                <a:sym typeface="Arial"/>
              </a:rPr>
              <a:t> </a:t>
            </a:r>
          </a:p>
        </p:txBody>
      </p:sp>
      <p:pic>
        <p:nvPicPr>
          <p:cNvPr id="1026" name="Picture 2">
            <a:extLst>
              <a:ext uri="{FF2B5EF4-FFF2-40B4-BE49-F238E27FC236}">
                <a16:creationId xmlns:a16="http://schemas.microsoft.com/office/drawing/2014/main" id="{CB12A847-F3D3-310A-041D-793A19215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916" y="2115373"/>
            <a:ext cx="4062004" cy="4093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726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39E5B-D8EA-35D7-90BE-C14AEC8EC786}"/>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CA401C82-093E-194D-8326-ED31F053850D}"/>
              </a:ext>
            </a:extLst>
          </p:cNvPr>
          <p:cNvSpPr>
            <a:spLocks noGrp="1"/>
          </p:cNvSpPr>
          <p:nvPr>
            <p:ph type="title"/>
          </p:nvPr>
        </p:nvSpPr>
        <p:spPr>
          <a:xfrm>
            <a:off x="929554" y="260648"/>
            <a:ext cx="10465278" cy="575197"/>
          </a:xfrm>
        </p:spPr>
        <p:txBody>
          <a:bodyPr/>
          <a:lstStyle/>
          <a:p>
            <a:r>
              <a:rPr lang="en-CA" sz="2800" dirty="0">
                <a:cs typeface="Times New Roman" panose="02020603050405020304" pitchFamily="18" charset="0"/>
              </a:rPr>
              <a:t>Background	      				                     VR Sickness Theories		</a:t>
            </a:r>
          </a:p>
        </p:txBody>
      </p:sp>
      <p:sp>
        <p:nvSpPr>
          <p:cNvPr id="4" name="CuadroTexto 4">
            <a:extLst>
              <a:ext uri="{FF2B5EF4-FFF2-40B4-BE49-F238E27FC236}">
                <a16:creationId xmlns:a16="http://schemas.microsoft.com/office/drawing/2014/main" id="{DE007A18-1799-16E3-3158-91183C43206C}"/>
              </a:ext>
            </a:extLst>
          </p:cNvPr>
          <p:cNvSpPr txBox="1"/>
          <p:nvPr/>
        </p:nvSpPr>
        <p:spPr>
          <a:xfrm>
            <a:off x="929554" y="1120204"/>
            <a:ext cx="10465278" cy="430887"/>
          </a:xfrm>
          <a:prstGeom prst="rect">
            <a:avLst/>
          </a:prstGeom>
          <a:noFill/>
        </p:spPr>
        <p:txBody>
          <a:bodyPr wrap="square" rtlCol="0">
            <a:spAutoFit/>
          </a:bodyPr>
          <a:lstStyle/>
          <a:p>
            <a:pPr algn="ctr"/>
            <a:r>
              <a:rPr lang="en-CA" sz="2200" dirty="0">
                <a:cs typeface="Times New Roman" panose="02020603050405020304" pitchFamily="18" charset="0"/>
              </a:rPr>
              <a:t>But maybe not caused by a conflict in sensory information</a:t>
            </a:r>
            <a:endParaRPr lang="en-CA" sz="2200" b="1" dirty="0">
              <a:solidFill>
                <a:srgbClr val="CB1D3A"/>
              </a:solidFill>
              <a:cs typeface="Times New Roman" panose="02020603050405020304" pitchFamily="18" charset="0"/>
            </a:endParaRPr>
          </a:p>
        </p:txBody>
      </p:sp>
      <p:sp>
        <p:nvSpPr>
          <p:cNvPr id="3" name="Title 3">
            <a:extLst>
              <a:ext uri="{FF2B5EF4-FFF2-40B4-BE49-F238E27FC236}">
                <a16:creationId xmlns:a16="http://schemas.microsoft.com/office/drawing/2014/main" id="{D6E0363E-97CF-B4FC-CD46-29F402B3A534}"/>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b="1" i="0" u="none" strike="noStrike" kern="1200" cap="none" spc="0" normalizeH="0" baseline="0" dirty="0">
                <a:ln>
                  <a:noFill/>
                </a:ln>
                <a:solidFill>
                  <a:srgbClr val="CB1D3A"/>
                </a:solidFill>
                <a:effectLst/>
                <a:uLnTx/>
                <a:uFillTx/>
                <a:latin typeface="Calibri" pitchFamily="34" charset="0"/>
                <a:ea typeface="+mj-ea"/>
                <a:cs typeface="+mj-cs"/>
              </a:rPr>
              <a:t>Introduction</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1 |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grpSp>
        <p:nvGrpSpPr>
          <p:cNvPr id="2" name="Group 1">
            <a:extLst>
              <a:ext uri="{FF2B5EF4-FFF2-40B4-BE49-F238E27FC236}">
                <a16:creationId xmlns:a16="http://schemas.microsoft.com/office/drawing/2014/main" id="{A8575E9E-4C8A-CF91-02DC-1168DD3AC2CC}"/>
              </a:ext>
            </a:extLst>
          </p:cNvPr>
          <p:cNvGrpSpPr/>
          <p:nvPr/>
        </p:nvGrpSpPr>
        <p:grpSpPr>
          <a:xfrm>
            <a:off x="863360" y="2034918"/>
            <a:ext cx="5232641" cy="4093739"/>
            <a:chOff x="863360" y="2122005"/>
            <a:chExt cx="10465282" cy="4093739"/>
          </a:xfrm>
        </p:grpSpPr>
        <p:sp>
          <p:nvSpPr>
            <p:cNvPr id="6" name="TextBox 5">
              <a:extLst>
                <a:ext uri="{FF2B5EF4-FFF2-40B4-BE49-F238E27FC236}">
                  <a16:creationId xmlns:a16="http://schemas.microsoft.com/office/drawing/2014/main" id="{1A2E1066-47BE-1256-B230-80165FADFE75}"/>
                </a:ext>
              </a:extLst>
            </p:cNvPr>
            <p:cNvSpPr txBox="1"/>
            <p:nvPr/>
          </p:nvSpPr>
          <p:spPr>
            <a:xfrm>
              <a:off x="863360" y="2393396"/>
              <a:ext cx="10377962" cy="3594702"/>
            </a:xfrm>
            <a:prstGeom prst="rect">
              <a:avLst/>
            </a:prstGeom>
            <a:noFill/>
          </p:spPr>
          <p:txBody>
            <a:bodyPr wrap="square">
              <a:spAutoFit/>
            </a:bodyPr>
            <a:lstStyle/>
            <a:p>
              <a:pPr algn="ctr">
                <a:lnSpc>
                  <a:spcPct val="150000"/>
                </a:lnSpc>
                <a:tabLst>
                  <a:tab pos="457200" algn="l"/>
                  <a:tab pos="914400" algn="l"/>
                  <a:tab pos="2866390" algn="ctr"/>
                </a:tabLst>
              </a:pPr>
              <a:r>
                <a:rPr lang="en-US" sz="2200" b="1" dirty="0">
                  <a:solidFill>
                    <a:srgbClr val="464646"/>
                  </a:solidFill>
                  <a:effectLst/>
                  <a:ea typeface="Arial" panose="020B0604020202020204" pitchFamily="34" charset="0"/>
                </a:rPr>
                <a:t>POSTURAL INSTABILITY THEORY</a:t>
              </a:r>
            </a:p>
            <a:p>
              <a:pPr algn="ctr">
                <a:lnSpc>
                  <a:spcPct val="150000"/>
                </a:lnSpc>
                <a:tabLst>
                  <a:tab pos="457200" algn="l"/>
                  <a:tab pos="914400" algn="l"/>
                  <a:tab pos="2866390" algn="ctr"/>
                </a:tabLst>
              </a:pPr>
              <a:r>
                <a:rPr lang="en-US" sz="2200" dirty="0">
                  <a:solidFill>
                    <a:srgbClr val="464646"/>
                  </a:solidFill>
                  <a:effectLst/>
                  <a:ea typeface="Arial" panose="020B0604020202020204" pitchFamily="34" charset="0"/>
                </a:rPr>
                <a:t>VR sickness results due to </a:t>
              </a:r>
              <a:r>
                <a:rPr lang="en-US" sz="2200" b="1" dirty="0">
                  <a:solidFill>
                    <a:srgbClr val="CB1D3A"/>
                  </a:solidFill>
                  <a:effectLst/>
                  <a:ea typeface="Arial" panose="020B0604020202020204" pitchFamily="34" charset="0"/>
                </a:rPr>
                <a:t>reduced postural control </a:t>
              </a:r>
              <a:r>
                <a:rPr lang="en-US" sz="2200" dirty="0">
                  <a:solidFill>
                    <a:srgbClr val="464646"/>
                  </a:solidFill>
                  <a:effectLst/>
                  <a:ea typeface="Arial" panose="020B0604020202020204" pitchFamily="34" charset="0"/>
                </a:rPr>
                <a:t>and is preceded by the loss of maintaining postural steadiness</a:t>
              </a:r>
            </a:p>
            <a:p>
              <a:pPr algn="ctr">
                <a:lnSpc>
                  <a:spcPct val="150000"/>
                </a:lnSpc>
                <a:tabLst>
                  <a:tab pos="457200" algn="l"/>
                  <a:tab pos="914400" algn="l"/>
                  <a:tab pos="2866390" algn="ctr"/>
                </a:tabLst>
              </a:pPr>
              <a:r>
                <a:rPr lang="en-US" sz="2200" b="1" dirty="0">
                  <a:solidFill>
                    <a:srgbClr val="CB1D3A"/>
                  </a:solidFill>
                  <a:ea typeface="Arial" panose="020B0604020202020204" pitchFamily="34" charset="0"/>
                </a:rPr>
                <a:t>Conflict</a:t>
              </a:r>
              <a:r>
                <a:rPr lang="en-US" sz="2200" dirty="0">
                  <a:solidFill>
                    <a:srgbClr val="464646"/>
                  </a:solidFill>
                  <a:ea typeface="Arial" panose="020B0604020202020204" pitchFamily="34" charset="0"/>
                </a:rPr>
                <a:t> between </a:t>
              </a:r>
              <a:r>
                <a:rPr lang="en-US" sz="2200" b="1" dirty="0">
                  <a:solidFill>
                    <a:srgbClr val="CB1D3A"/>
                  </a:solidFill>
                  <a:ea typeface="Arial" panose="020B0604020202020204" pitchFamily="34" charset="0"/>
                </a:rPr>
                <a:t>visual motion perception </a:t>
              </a:r>
              <a:r>
                <a:rPr lang="en-US" sz="2200" dirty="0">
                  <a:solidFill>
                    <a:srgbClr val="464646"/>
                  </a:solidFill>
                  <a:ea typeface="Arial" panose="020B0604020202020204" pitchFamily="34" charset="0"/>
                </a:rPr>
                <a:t>and </a:t>
              </a:r>
              <a:r>
                <a:rPr lang="en-US" sz="2200" b="1" dirty="0">
                  <a:solidFill>
                    <a:srgbClr val="CB1D3A"/>
                  </a:solidFill>
                  <a:ea typeface="Arial" panose="020B0604020202020204" pitchFamily="34" charset="0"/>
                </a:rPr>
                <a:t>body’s physical stability (control of) </a:t>
              </a:r>
              <a:r>
                <a:rPr lang="en-US" sz="2200" dirty="0">
                  <a:solidFill>
                    <a:srgbClr val="464646"/>
                  </a:solidFill>
                  <a:ea typeface="Arial" panose="020B0604020202020204" pitchFamily="34" charset="0"/>
                </a:rPr>
                <a:t>leading to sickness</a:t>
              </a:r>
              <a:endParaRPr lang="en-CA" sz="2200" dirty="0">
                <a:solidFill>
                  <a:srgbClr val="464646"/>
                </a:solidFill>
                <a:effectLst/>
                <a:ea typeface="Arial" panose="020B0604020202020204" pitchFamily="34" charset="0"/>
              </a:endParaRPr>
            </a:p>
          </p:txBody>
        </p:sp>
        <p:sp>
          <p:nvSpPr>
            <p:cNvPr id="7" name="Rectangle 6">
              <a:extLst>
                <a:ext uri="{FF2B5EF4-FFF2-40B4-BE49-F238E27FC236}">
                  <a16:creationId xmlns:a16="http://schemas.microsoft.com/office/drawing/2014/main" id="{5ABDBDCF-B3A3-AA5C-59C6-E3F58238A12B}"/>
                </a:ext>
              </a:extLst>
            </p:cNvPr>
            <p:cNvSpPr/>
            <p:nvPr/>
          </p:nvSpPr>
          <p:spPr>
            <a:xfrm>
              <a:off x="863362" y="2122005"/>
              <a:ext cx="10465280" cy="4093739"/>
            </a:xfrm>
            <a:prstGeom prst="rect">
              <a:avLst/>
            </a:prstGeom>
            <a:noFill/>
            <a:ln w="38100">
              <a:solidFill>
                <a:srgbClr val="CB1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9" name="Picture 8">
            <a:extLst>
              <a:ext uri="{FF2B5EF4-FFF2-40B4-BE49-F238E27FC236}">
                <a16:creationId xmlns:a16="http://schemas.microsoft.com/office/drawing/2014/main" id="{B7EFFEBB-3D68-5D7C-E77F-DC6AD2A5F732}"/>
              </a:ext>
            </a:extLst>
          </p:cNvPr>
          <p:cNvPicPr>
            <a:picLocks noChangeAspect="1"/>
          </p:cNvPicPr>
          <p:nvPr/>
        </p:nvPicPr>
        <p:blipFill>
          <a:blip r:embed="rId3"/>
          <a:stretch>
            <a:fillRect/>
          </a:stretch>
        </p:blipFill>
        <p:spPr>
          <a:xfrm>
            <a:off x="7491815" y="2165068"/>
            <a:ext cx="3070622" cy="3808071"/>
          </a:xfrm>
          <a:prstGeom prst="rect">
            <a:avLst/>
          </a:prstGeom>
        </p:spPr>
      </p:pic>
      <p:sp>
        <p:nvSpPr>
          <p:cNvPr id="8" name="CuadroTexto 16">
            <a:extLst>
              <a:ext uri="{FF2B5EF4-FFF2-40B4-BE49-F238E27FC236}">
                <a16:creationId xmlns:a16="http://schemas.microsoft.com/office/drawing/2014/main" id="{4EC3F2CF-E8A0-80C7-7F2D-215BC0A796B0}"/>
              </a:ext>
            </a:extLst>
          </p:cNvPr>
          <p:cNvSpPr txBox="1"/>
          <p:nvPr/>
        </p:nvSpPr>
        <p:spPr>
          <a:xfrm>
            <a:off x="10017760" y="6100461"/>
            <a:ext cx="1844432" cy="415498"/>
          </a:xfrm>
          <a:prstGeom prst="rect">
            <a:avLst/>
          </a:prstGeom>
          <a:noFill/>
        </p:spPr>
        <p:txBody>
          <a:bodyPr wrap="square" rtlCol="0">
            <a:spAutoFit/>
          </a:bodyPr>
          <a:lstStyle/>
          <a:p>
            <a:pPr algn="just"/>
            <a:r>
              <a:rPr lang="en-GB" sz="1050" i="1" dirty="0">
                <a:solidFill>
                  <a:schemeClr val="bg1">
                    <a:lumMod val="75000"/>
                  </a:schemeClr>
                </a:solidFill>
                <a:cs typeface="Arial" charset="0"/>
                <a:sym typeface="Arial"/>
              </a:rPr>
              <a:t>Riccio &amp; </a:t>
            </a:r>
            <a:r>
              <a:rPr lang="en-GB" sz="1050" i="1" dirty="0" err="1">
                <a:solidFill>
                  <a:schemeClr val="bg1">
                    <a:lumMod val="75000"/>
                  </a:schemeClr>
                </a:solidFill>
                <a:cs typeface="Arial" charset="0"/>
                <a:sym typeface="Arial"/>
              </a:rPr>
              <a:t>Stoffregen</a:t>
            </a:r>
            <a:r>
              <a:rPr lang="en-GB" sz="1050" i="1" dirty="0">
                <a:solidFill>
                  <a:schemeClr val="bg1">
                    <a:lumMod val="75000"/>
                  </a:schemeClr>
                </a:solidFill>
                <a:cs typeface="Arial" charset="0"/>
                <a:sym typeface="Arial"/>
              </a:rPr>
              <a:t>, 1991; Figure from Lee &amp; Park 2008</a:t>
            </a:r>
          </a:p>
        </p:txBody>
      </p:sp>
    </p:spTree>
    <p:extLst>
      <p:ext uri="{BB962C8B-B14F-4D97-AF65-F5344CB8AC3E}">
        <p14:creationId xmlns:p14="http://schemas.microsoft.com/office/powerpoint/2010/main" val="3704583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48A73-374E-9241-6EB8-296C5B4D5DE8}"/>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2D168DE0-DCEE-B65A-1EC4-C062C207705E}"/>
              </a:ext>
            </a:extLst>
          </p:cNvPr>
          <p:cNvSpPr>
            <a:spLocks noGrp="1"/>
          </p:cNvSpPr>
          <p:nvPr>
            <p:ph type="title"/>
          </p:nvPr>
        </p:nvSpPr>
        <p:spPr>
          <a:xfrm>
            <a:off x="929554" y="260648"/>
            <a:ext cx="10465278" cy="575197"/>
          </a:xfrm>
        </p:spPr>
        <p:txBody>
          <a:bodyPr/>
          <a:lstStyle/>
          <a:p>
            <a:r>
              <a:rPr lang="en-CA" sz="2800" dirty="0">
                <a:cs typeface="Times New Roman" panose="02020603050405020304" pitchFamily="18" charset="0"/>
              </a:rPr>
              <a:t>Background	      				                     VR Sickness Theories		</a:t>
            </a:r>
          </a:p>
        </p:txBody>
      </p:sp>
      <p:sp>
        <p:nvSpPr>
          <p:cNvPr id="4" name="CuadroTexto 4">
            <a:extLst>
              <a:ext uri="{FF2B5EF4-FFF2-40B4-BE49-F238E27FC236}">
                <a16:creationId xmlns:a16="http://schemas.microsoft.com/office/drawing/2014/main" id="{C8DC7367-A821-A701-8882-B4F3D1D1DDEC}"/>
              </a:ext>
            </a:extLst>
          </p:cNvPr>
          <p:cNvSpPr txBox="1"/>
          <p:nvPr/>
        </p:nvSpPr>
        <p:spPr>
          <a:xfrm>
            <a:off x="929554" y="1120204"/>
            <a:ext cx="10465278" cy="430887"/>
          </a:xfrm>
          <a:prstGeom prst="rect">
            <a:avLst/>
          </a:prstGeom>
          <a:noFill/>
        </p:spPr>
        <p:txBody>
          <a:bodyPr wrap="square" rtlCol="0">
            <a:spAutoFit/>
          </a:bodyPr>
          <a:lstStyle/>
          <a:p>
            <a:pPr algn="ctr"/>
            <a:r>
              <a:rPr lang="en-CA" sz="2200" dirty="0">
                <a:cs typeface="Times New Roman" panose="02020603050405020304" pitchFamily="18" charset="0"/>
              </a:rPr>
              <a:t>Maybe a cognitive conflict as opposed to a sensory one</a:t>
            </a:r>
            <a:endParaRPr lang="en-CA" sz="2200" b="1" dirty="0">
              <a:solidFill>
                <a:srgbClr val="CB1D3A"/>
              </a:solidFill>
              <a:cs typeface="Times New Roman" panose="02020603050405020304" pitchFamily="18" charset="0"/>
            </a:endParaRPr>
          </a:p>
        </p:txBody>
      </p:sp>
      <p:sp>
        <p:nvSpPr>
          <p:cNvPr id="3" name="Title 3">
            <a:extLst>
              <a:ext uri="{FF2B5EF4-FFF2-40B4-BE49-F238E27FC236}">
                <a16:creationId xmlns:a16="http://schemas.microsoft.com/office/drawing/2014/main" id="{A3787C50-F179-1CDE-7FB5-E16018700297}"/>
              </a:ext>
            </a:extLst>
          </p:cNvPr>
          <p:cNvSpPr txBox="1">
            <a:spLocks/>
          </p:cNvSpPr>
          <p:nvPr/>
        </p:nvSpPr>
        <p:spPr>
          <a:xfrm>
            <a:off x="0" y="6517214"/>
            <a:ext cx="12192000" cy="340786"/>
          </a:xfrm>
          <a:prstGeom prst="rect">
            <a:avLst/>
          </a:prstGeom>
        </p:spPr>
        <p:txBody>
          <a:bodyPr lIns="0"/>
          <a:lstStyle/>
          <a:p>
            <a:pPr marL="0" marR="0" lvl="0" indent="0" algn="ctr" defTabSz="946021" rtl="0" eaLnBrk="1" fontAlgn="auto" latinLnBrk="0" hangingPunct="1">
              <a:lnSpc>
                <a:spcPct val="100000"/>
              </a:lnSpc>
              <a:spcBef>
                <a:spcPct val="0"/>
              </a:spcBef>
              <a:spcAft>
                <a:spcPts val="0"/>
              </a:spcAft>
              <a:buClrTx/>
              <a:buSzTx/>
              <a:buFontTx/>
              <a:buNone/>
              <a:tabLst/>
              <a:defRPr/>
            </a:pPr>
            <a:r>
              <a:rPr kumimoji="0" lang="en-CA" sz="1600" b="1" i="0" u="none" strike="noStrike" kern="1200" cap="none" spc="0" normalizeH="0" baseline="0" dirty="0">
                <a:ln>
                  <a:noFill/>
                </a:ln>
                <a:solidFill>
                  <a:srgbClr val="CB1D3A"/>
                </a:solidFill>
                <a:effectLst/>
                <a:uLnTx/>
                <a:uFillTx/>
                <a:latin typeface="Calibri" pitchFamily="34" charset="0"/>
                <a:ea typeface="+mj-ea"/>
                <a:cs typeface="+mj-cs"/>
              </a:rPr>
              <a:t>Introduction</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a:t>
            </a:r>
            <a:r>
              <a:rPr kumimoji="0" lang="en-CA" sz="1600" b="1" i="0" u="none" strike="noStrike" kern="1200" cap="none" spc="0" normalizeH="0" baseline="0" dirty="0">
                <a:ln>
                  <a:noFill/>
                </a:ln>
                <a:solidFill>
                  <a:srgbClr val="BFBFBF"/>
                </a:solidFill>
                <a:effectLst/>
                <a:uLnTx/>
                <a:uFillTx/>
                <a:latin typeface="Calibri" pitchFamily="34" charset="0"/>
                <a:ea typeface="+mj-ea"/>
                <a:cs typeface="+mj-cs"/>
              </a:rPr>
              <a:t> </a:t>
            </a:r>
            <a:r>
              <a:rPr kumimoji="0" lang="en-CA" sz="1600" i="0" u="none" strike="noStrike" kern="1200" cap="none" spc="0" normalizeH="0" baseline="0" dirty="0">
                <a:ln>
                  <a:noFill/>
                </a:ln>
                <a:solidFill>
                  <a:srgbClr val="BFBFBF"/>
                </a:solidFill>
                <a:effectLst/>
                <a:uLnTx/>
                <a:uFillTx/>
                <a:latin typeface="Calibri" pitchFamily="34" charset="0"/>
                <a:ea typeface="+mj-ea"/>
                <a:cs typeface="+mj-cs"/>
              </a:rPr>
              <a:t>Objectives</a:t>
            </a:r>
            <a:r>
              <a:rPr kumimoji="0" lang="en-CA" sz="1600" i="0" u="none" strike="noStrike" kern="1200" cap="none" spc="0" normalizeH="0" dirty="0">
                <a:ln>
                  <a:noFill/>
                </a:ln>
                <a:solidFill>
                  <a:srgbClr val="BFBFBF"/>
                </a:solidFill>
                <a:effectLst/>
                <a:uLnTx/>
                <a:uFillTx/>
                <a:latin typeface="Calibri" pitchFamily="34" charset="0"/>
                <a:ea typeface="+mj-ea"/>
                <a:cs typeface="+mj-cs"/>
              </a:rPr>
              <a:t>  | Experiment 1 |  Experiment 2  |  Experiment 3 | Conclusions | Future Studies</a:t>
            </a:r>
            <a:endParaRPr kumimoji="0" lang="en-CA" sz="1600" i="0" u="none" strike="noStrike" kern="1200" cap="none" spc="0" normalizeH="0" baseline="0" dirty="0">
              <a:ln>
                <a:noFill/>
              </a:ln>
              <a:solidFill>
                <a:srgbClr val="BFBFBF"/>
              </a:solidFill>
              <a:effectLst/>
              <a:uLnTx/>
              <a:uFillTx/>
              <a:latin typeface="Calibri" pitchFamily="34" charset="0"/>
              <a:ea typeface="+mj-ea"/>
              <a:cs typeface="+mj-cs"/>
            </a:endParaRPr>
          </a:p>
        </p:txBody>
      </p:sp>
      <p:grpSp>
        <p:nvGrpSpPr>
          <p:cNvPr id="2" name="Group 1">
            <a:extLst>
              <a:ext uri="{FF2B5EF4-FFF2-40B4-BE49-F238E27FC236}">
                <a16:creationId xmlns:a16="http://schemas.microsoft.com/office/drawing/2014/main" id="{F45DDC48-E048-A809-22DF-14ED0A3557DB}"/>
              </a:ext>
            </a:extLst>
          </p:cNvPr>
          <p:cNvGrpSpPr/>
          <p:nvPr/>
        </p:nvGrpSpPr>
        <p:grpSpPr>
          <a:xfrm>
            <a:off x="863360" y="2034918"/>
            <a:ext cx="5232641" cy="4093739"/>
            <a:chOff x="863360" y="2122005"/>
            <a:chExt cx="10465282" cy="4093739"/>
          </a:xfrm>
        </p:grpSpPr>
        <p:sp>
          <p:nvSpPr>
            <p:cNvPr id="6" name="TextBox 5">
              <a:extLst>
                <a:ext uri="{FF2B5EF4-FFF2-40B4-BE49-F238E27FC236}">
                  <a16:creationId xmlns:a16="http://schemas.microsoft.com/office/drawing/2014/main" id="{27993737-D61E-0861-7C12-7B0A9E62FA2C}"/>
                </a:ext>
              </a:extLst>
            </p:cNvPr>
            <p:cNvSpPr txBox="1"/>
            <p:nvPr/>
          </p:nvSpPr>
          <p:spPr>
            <a:xfrm>
              <a:off x="863360" y="2393396"/>
              <a:ext cx="10377962" cy="3594702"/>
            </a:xfrm>
            <a:prstGeom prst="rect">
              <a:avLst/>
            </a:prstGeom>
            <a:noFill/>
          </p:spPr>
          <p:txBody>
            <a:bodyPr wrap="square">
              <a:spAutoFit/>
            </a:bodyPr>
            <a:lstStyle/>
            <a:p>
              <a:pPr algn="ctr">
                <a:lnSpc>
                  <a:spcPct val="150000"/>
                </a:lnSpc>
                <a:tabLst>
                  <a:tab pos="457200" algn="l"/>
                  <a:tab pos="914400" algn="l"/>
                  <a:tab pos="2866390" algn="ctr"/>
                </a:tabLst>
              </a:pPr>
              <a:r>
                <a:rPr lang="en-US" sz="2200" b="1" dirty="0">
                  <a:solidFill>
                    <a:srgbClr val="464646"/>
                  </a:solidFill>
                  <a:effectLst/>
                  <a:ea typeface="Arial" panose="020B0604020202020204" pitchFamily="34" charset="0"/>
                </a:rPr>
                <a:t>REST FRAME HYPOTHESIS</a:t>
              </a:r>
            </a:p>
            <a:p>
              <a:pPr algn="ctr">
                <a:lnSpc>
                  <a:spcPct val="150000"/>
                </a:lnSpc>
                <a:tabLst>
                  <a:tab pos="457200" algn="l"/>
                  <a:tab pos="914400" algn="l"/>
                  <a:tab pos="2866390" algn="ctr"/>
                </a:tabLst>
              </a:pPr>
              <a:r>
                <a:rPr lang="en-GB" sz="2200" dirty="0">
                  <a:solidFill>
                    <a:srgbClr val="464646"/>
                  </a:solidFill>
                  <a:ea typeface="Arial" panose="020B0604020202020204" pitchFamily="34" charset="0"/>
                </a:rPr>
                <a:t>Sickness due to discrepancies in the ’rest-frames’ of visual cues; </a:t>
              </a:r>
              <a:r>
                <a:rPr lang="en-GB" sz="2200" b="1" dirty="0">
                  <a:solidFill>
                    <a:srgbClr val="CB1D3A"/>
                  </a:solidFill>
                  <a:ea typeface="Arial" panose="020B0604020202020204" pitchFamily="34" charset="0"/>
                </a:rPr>
                <a:t>need a stable</a:t>
              </a:r>
            </a:p>
            <a:p>
              <a:pPr algn="ctr">
                <a:lnSpc>
                  <a:spcPct val="150000"/>
                </a:lnSpc>
                <a:tabLst>
                  <a:tab pos="457200" algn="l"/>
                  <a:tab pos="914400" algn="l"/>
                  <a:tab pos="2866390" algn="ctr"/>
                </a:tabLst>
              </a:pPr>
              <a:r>
                <a:rPr lang="en-GB" sz="2200" b="1" dirty="0">
                  <a:solidFill>
                    <a:srgbClr val="CB1D3A"/>
                  </a:solidFill>
                  <a:ea typeface="Arial" panose="020B0604020202020204" pitchFamily="34" charset="0"/>
                </a:rPr>
                <a:t>reference point </a:t>
              </a:r>
            </a:p>
            <a:p>
              <a:pPr algn="ctr">
                <a:lnSpc>
                  <a:spcPct val="150000"/>
                </a:lnSpc>
                <a:tabLst>
                  <a:tab pos="457200" algn="l"/>
                  <a:tab pos="914400" algn="l"/>
                  <a:tab pos="2866390" algn="ctr"/>
                </a:tabLst>
              </a:pPr>
              <a:r>
                <a:rPr lang="en-GB" sz="2200" dirty="0">
                  <a:solidFill>
                    <a:srgbClr val="464646"/>
                  </a:solidFill>
                  <a:ea typeface="Arial" panose="020B0604020202020204" pitchFamily="34" charset="0"/>
                </a:rPr>
                <a:t>Use of a natural and stable reference point,</a:t>
              </a:r>
            </a:p>
            <a:p>
              <a:pPr algn="ctr">
                <a:lnSpc>
                  <a:spcPct val="150000"/>
                </a:lnSpc>
                <a:tabLst>
                  <a:tab pos="457200" algn="l"/>
                  <a:tab pos="914400" algn="l"/>
                  <a:tab pos="2866390" algn="ctr"/>
                </a:tabLst>
              </a:pPr>
              <a:r>
                <a:rPr lang="en-GB" sz="2200" dirty="0">
                  <a:solidFill>
                    <a:srgbClr val="464646"/>
                  </a:solidFill>
                  <a:ea typeface="Arial" panose="020B0604020202020204" pitchFamily="34" charset="0"/>
                </a:rPr>
                <a:t>(ex. opaque metal net, artificial</a:t>
              </a:r>
            </a:p>
            <a:p>
              <a:pPr algn="ctr">
                <a:lnSpc>
                  <a:spcPct val="150000"/>
                </a:lnSpc>
                <a:tabLst>
                  <a:tab pos="457200" algn="l"/>
                  <a:tab pos="914400" algn="l"/>
                  <a:tab pos="2866390" algn="ctr"/>
                </a:tabLst>
              </a:pPr>
              <a:r>
                <a:rPr lang="en-GB" sz="2200" dirty="0">
                  <a:solidFill>
                    <a:srgbClr val="464646"/>
                  </a:solidFill>
                  <a:ea typeface="Arial" panose="020B0604020202020204" pitchFamily="34" charset="0"/>
                </a:rPr>
                <a:t>horizon, target reticule, or a virtual nose)</a:t>
              </a:r>
              <a:endParaRPr lang="en-CA" sz="2200" dirty="0">
                <a:solidFill>
                  <a:srgbClr val="464646"/>
                </a:solidFill>
                <a:effectLst/>
                <a:ea typeface="Arial" panose="020B0604020202020204" pitchFamily="34" charset="0"/>
              </a:endParaRPr>
            </a:p>
          </p:txBody>
        </p:sp>
        <p:sp>
          <p:nvSpPr>
            <p:cNvPr id="7" name="Rectangle 6">
              <a:extLst>
                <a:ext uri="{FF2B5EF4-FFF2-40B4-BE49-F238E27FC236}">
                  <a16:creationId xmlns:a16="http://schemas.microsoft.com/office/drawing/2014/main" id="{2D938968-2B11-518C-6423-33DBE19E2084}"/>
                </a:ext>
              </a:extLst>
            </p:cNvPr>
            <p:cNvSpPr/>
            <p:nvPr/>
          </p:nvSpPr>
          <p:spPr>
            <a:xfrm>
              <a:off x="863362" y="2122005"/>
              <a:ext cx="10465280" cy="4093739"/>
            </a:xfrm>
            <a:prstGeom prst="rect">
              <a:avLst/>
            </a:prstGeom>
            <a:noFill/>
            <a:ln w="38100">
              <a:solidFill>
                <a:srgbClr val="CB1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9" name="Picture 8">
            <a:extLst>
              <a:ext uri="{FF2B5EF4-FFF2-40B4-BE49-F238E27FC236}">
                <a16:creationId xmlns:a16="http://schemas.microsoft.com/office/drawing/2014/main" id="{C0EE7972-D4D3-8BC5-6932-56A675860EAE}"/>
              </a:ext>
            </a:extLst>
          </p:cNvPr>
          <p:cNvPicPr>
            <a:picLocks noChangeAspect="1"/>
          </p:cNvPicPr>
          <p:nvPr/>
        </p:nvPicPr>
        <p:blipFill>
          <a:blip r:embed="rId3"/>
          <a:stretch>
            <a:fillRect/>
          </a:stretch>
        </p:blipFill>
        <p:spPr>
          <a:xfrm>
            <a:off x="6670264" y="2636605"/>
            <a:ext cx="4658375" cy="2934109"/>
          </a:xfrm>
          <a:prstGeom prst="rect">
            <a:avLst/>
          </a:prstGeom>
        </p:spPr>
      </p:pic>
      <p:sp>
        <p:nvSpPr>
          <p:cNvPr id="8" name="CuadroTexto 16">
            <a:extLst>
              <a:ext uri="{FF2B5EF4-FFF2-40B4-BE49-F238E27FC236}">
                <a16:creationId xmlns:a16="http://schemas.microsoft.com/office/drawing/2014/main" id="{154129B1-2562-1566-E09D-BD0BE7D3EB94}"/>
              </a:ext>
            </a:extLst>
          </p:cNvPr>
          <p:cNvSpPr txBox="1"/>
          <p:nvPr/>
        </p:nvSpPr>
        <p:spPr>
          <a:xfrm>
            <a:off x="9999472" y="5858688"/>
            <a:ext cx="1844432" cy="577081"/>
          </a:xfrm>
          <a:prstGeom prst="rect">
            <a:avLst/>
          </a:prstGeom>
          <a:noFill/>
        </p:spPr>
        <p:txBody>
          <a:bodyPr wrap="square" rtlCol="0">
            <a:spAutoFit/>
          </a:bodyPr>
          <a:lstStyle/>
          <a:p>
            <a:pPr algn="just"/>
            <a:r>
              <a:rPr lang="en-GB" sz="1050" i="1" dirty="0">
                <a:solidFill>
                  <a:schemeClr val="bg1">
                    <a:lumMod val="75000"/>
                  </a:schemeClr>
                </a:solidFill>
                <a:cs typeface="Arial" charset="0"/>
                <a:sym typeface="Arial"/>
              </a:rPr>
              <a:t>Prothero &amp; Parker, 2003; Prothero, et al., 1999; Figure from </a:t>
            </a:r>
            <a:r>
              <a:rPr lang="en-GB" sz="1050" i="1" dirty="0" err="1">
                <a:solidFill>
                  <a:schemeClr val="bg1">
                    <a:lumMod val="75000"/>
                  </a:schemeClr>
                </a:solidFill>
                <a:cs typeface="Arial" charset="0"/>
                <a:sym typeface="Arial"/>
              </a:rPr>
              <a:t>Somrak</a:t>
            </a:r>
            <a:r>
              <a:rPr lang="en-GB" sz="1050" i="1" dirty="0">
                <a:solidFill>
                  <a:schemeClr val="bg1">
                    <a:lumMod val="75000"/>
                  </a:schemeClr>
                </a:solidFill>
                <a:cs typeface="Arial" charset="0"/>
                <a:sym typeface="Arial"/>
              </a:rPr>
              <a:t> et al.,  2021</a:t>
            </a:r>
          </a:p>
        </p:txBody>
      </p:sp>
    </p:spTree>
    <p:extLst>
      <p:ext uri="{BB962C8B-B14F-4D97-AF65-F5344CB8AC3E}">
        <p14:creationId xmlns:p14="http://schemas.microsoft.com/office/powerpoint/2010/main" val="434193269"/>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52387</TotalTime>
  <Words>7849</Words>
  <Application>Microsoft Office PowerPoint</Application>
  <PresentationFormat>Widescreen</PresentationFormat>
  <Paragraphs>587</Paragraphs>
  <Slides>56</Slides>
  <Notes>47</Notes>
  <HiddenSlides>0</HiddenSlides>
  <MMClips>4</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56</vt:i4>
      </vt:variant>
    </vt:vector>
  </HeadingPairs>
  <TitlesOfParts>
    <vt:vector size="67" baseType="lpstr">
      <vt:lpstr>Arial</vt:lpstr>
      <vt:lpstr>Calibri</vt:lpstr>
      <vt:lpstr>CharisSIL</vt:lpstr>
      <vt:lpstr>Courier New</vt:lpstr>
      <vt:lpstr>ElsevierGulliver</vt:lpstr>
      <vt:lpstr>HelveticaNeue Regular</vt:lpstr>
      <vt:lpstr>proxima-nova</vt:lpstr>
      <vt:lpstr>Tahoma</vt:lpstr>
      <vt:lpstr>Times New Roman</vt:lpstr>
      <vt:lpstr>Diseño personalizado</vt:lpstr>
      <vt:lpstr>2_Tema de Office</vt:lpstr>
      <vt:lpstr>PowerPoint Presentation</vt:lpstr>
      <vt:lpstr>Background                  The Proliferation of VR  </vt:lpstr>
      <vt:lpstr>Background                     The Reality-Virtuality Continuum  </vt:lpstr>
      <vt:lpstr>Background          Issues in VR        </vt:lpstr>
      <vt:lpstr>Background          Issues in VR        </vt:lpstr>
      <vt:lpstr>Background                  Developing a VR Benchmark  </vt:lpstr>
      <vt:lpstr>Background                                VR Sickness Theories  </vt:lpstr>
      <vt:lpstr>Background                                VR Sickness Theories  </vt:lpstr>
      <vt:lpstr>Background                                VR Sickness Theories  </vt:lpstr>
      <vt:lpstr>Background               VR Sickness Countermeasures  </vt:lpstr>
      <vt:lpstr>Background                               Static FOV Reduction  </vt:lpstr>
      <vt:lpstr>Background                          Dynamic FOV Reduction  </vt:lpstr>
      <vt:lpstr>Background                                          Rotational Blur  </vt:lpstr>
      <vt:lpstr>Background                                  Virtual Nose Model  </vt:lpstr>
      <vt:lpstr>Background                          Need for a Standardized Benchmark  </vt:lpstr>
      <vt:lpstr>Background                                                Goals  </vt:lpstr>
      <vt:lpstr>Background                         Framework Design  </vt:lpstr>
      <vt:lpstr>Background                         Framework Design  </vt:lpstr>
      <vt:lpstr>Background                         Framework Design  </vt:lpstr>
      <vt:lpstr>Background                         Framework Design  </vt:lpstr>
      <vt:lpstr>Main Objective   </vt:lpstr>
      <vt:lpstr>Experiments   </vt:lpstr>
      <vt:lpstr>Experiment 1                           Research Questions   </vt:lpstr>
      <vt:lpstr>Experiment 1                           Research Questions   </vt:lpstr>
      <vt:lpstr>Experiment 1                           Research 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Experiments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Studies         </vt:lpstr>
      <vt:lpstr>References         </vt:lpstr>
      <vt:lpstr>References         </vt:lpstr>
      <vt:lpstr>References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Marti</dc:creator>
  <cp:lastModifiedBy>Angela Marti Marca</cp:lastModifiedBy>
  <cp:revision>639</cp:revision>
  <dcterms:created xsi:type="dcterms:W3CDTF">2021-06-28T10:18:08Z</dcterms:created>
  <dcterms:modified xsi:type="dcterms:W3CDTF">2024-12-16T11:00:37Z</dcterms:modified>
</cp:coreProperties>
</file>