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68" r:id="rId4"/>
    <p:sldId id="260" r:id="rId5"/>
    <p:sldId id="259" r:id="rId6"/>
    <p:sldId id="270" r:id="rId7"/>
    <p:sldId id="272" r:id="rId8"/>
    <p:sldId id="263" r:id="rId9"/>
    <p:sldId id="265" r:id="rId10"/>
    <p:sldId id="264" r:id="rId11"/>
    <p:sldId id="274" r:id="rId12"/>
    <p:sldId id="25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4660"/>
  </p:normalViewPr>
  <p:slideViewPr>
    <p:cSldViewPr>
      <p:cViewPr varScale="1">
        <p:scale>
          <a:sx n="78" d="100"/>
          <a:sy n="78" d="100"/>
        </p:scale>
        <p:origin x="181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E5D57C6-CE56-4F90-A382-4617A651DC66}">
      <dgm:prSet phldrT="[Texto]" custT="1"/>
      <dgm:spPr/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Access</a:t>
          </a:r>
        </a:p>
      </dgm:t>
    </dgm:pt>
    <dgm:pt modelId="{91554F54-5661-406B-8F84-21F01756FB89}" type="par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B9A81EA-E205-4C02-8246-4A0AB7197E31}" type="sib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5DA45AE-C19D-45A2-844F-5049B9C5B85D}">
      <dgm:prSet phldrT="[Texto]" custT="1"/>
      <dgm:spPr/>
      <dgm:t>
        <a:bodyPr/>
        <a:lstStyle/>
        <a:p>
          <a:r>
            <a:rPr lang="en-US" sz="1600" b="1" i="0" dirty="0">
              <a:latin typeface="Georgia" panose="02040502050405020303" pitchFamily="18" charset="0"/>
            </a:rPr>
            <a:t>Two</a:t>
          </a:r>
          <a:r>
            <a:rPr lang="en-US" sz="1600" b="0" i="0" dirty="0">
              <a:latin typeface="Georgia" panose="02040502050405020303" pitchFamily="18" charset="0"/>
            </a:rPr>
            <a:t> applicants for available place </a:t>
          </a:r>
          <a:r>
            <a:rPr lang="en-US" sz="1000" b="0" i="1" dirty="0">
              <a:latin typeface="Georgia" panose="02040502050405020303" pitchFamily="18" charset="0"/>
            </a:rPr>
            <a:t>(2023-2024 academic year)</a:t>
          </a:r>
          <a:endParaRPr lang="es-ES" sz="1000" dirty="0">
            <a:latin typeface="Georgia" panose="02040502050405020303" pitchFamily="18" charset="0"/>
          </a:endParaRPr>
        </a:p>
      </dgm:t>
    </dgm:pt>
    <dgm:pt modelId="{D2746720-E52F-4315-9572-85C2AF4F143C}" type="par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F68723ED-4A90-473A-A743-95D91FE271AD}" type="sib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An</a:t>
          </a:r>
          <a:r>
            <a:rPr lang="es-ES" sz="2400" b="1" dirty="0">
              <a:latin typeface="Georgia" panose="02040502050405020303" pitchFamily="18" charset="0"/>
            </a:rPr>
            <a:t> </a:t>
          </a:r>
          <a:r>
            <a:rPr lang="es-ES" sz="2400" b="1" dirty="0" err="1">
              <a:latin typeface="Georgia" panose="02040502050405020303" pitchFamily="18" charset="0"/>
            </a:rPr>
            <a:t>own</a:t>
          </a:r>
          <a:r>
            <a:rPr lang="es-ES" sz="2400" b="1" dirty="0">
              <a:latin typeface="Georgia" panose="02040502050405020303" pitchFamily="18" charset="0"/>
            </a:rPr>
            <a:t> </a:t>
          </a:r>
          <a:r>
            <a:rPr lang="es-ES" sz="2400" b="1" dirty="0" err="1">
              <a:latin typeface="Georgia" panose="02040502050405020303" pitchFamily="18" charset="0"/>
            </a:rPr>
            <a:t>teaching</a:t>
          </a:r>
          <a:r>
            <a:rPr lang="es-ES" sz="2400" b="1" dirty="0">
              <a:latin typeface="Georgia" panose="02040502050405020303" pitchFamily="18" charset="0"/>
            </a:rPr>
            <a:t> </a:t>
          </a:r>
          <a:r>
            <a:rPr lang="es-ES" sz="2400" b="1" dirty="0" err="1">
              <a:latin typeface="Georgia" panose="02040502050405020303" pitchFamily="18" charset="0"/>
            </a:rPr>
            <a:t>model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80C4739D-A55E-4610-9F5D-A49DFAFA78B2}">
      <dgm:prSet phldrT="[Texto]" custT="1"/>
      <dgm:spPr/>
      <dgm:t>
        <a:bodyPr/>
        <a:lstStyle/>
        <a:p>
          <a:r>
            <a:rPr lang="en-US" sz="1600" b="1" i="0" dirty="0">
              <a:latin typeface="Georgia" panose="02040502050405020303" pitchFamily="18" charset="0"/>
            </a:rPr>
            <a:t>1</a:t>
          </a:r>
          <a:r>
            <a:rPr lang="en-US" sz="1600" b="1" i="0" baseline="30000" dirty="0">
              <a:latin typeface="Georgia" panose="02040502050405020303" pitchFamily="18" charset="0"/>
            </a:rPr>
            <a:t>st</a:t>
          </a:r>
          <a:r>
            <a:rPr lang="en-US" sz="1600" b="1" i="0" dirty="0">
              <a:latin typeface="Georgia" panose="02040502050405020303" pitchFamily="18" charset="0"/>
            </a:rPr>
            <a:t> </a:t>
          </a:r>
          <a:r>
            <a:rPr lang="en-US" sz="1600" b="0" i="0" dirty="0">
              <a:latin typeface="Georgia" panose="02040502050405020303" pitchFamily="18" charset="0"/>
            </a:rPr>
            <a:t>Spanish public university with the </a:t>
          </a:r>
          <a:r>
            <a:rPr lang="en-US" sz="1600" b="1" i="0" dirty="0">
              <a:latin typeface="Georgia" panose="02040502050405020303" pitchFamily="18" charset="0"/>
            </a:rPr>
            <a:t>highest performance rate </a:t>
          </a:r>
          <a:r>
            <a:rPr lang="en-US" sz="1000" b="0" i="0" dirty="0">
              <a:latin typeface="Georgia" panose="02040502050405020303" pitchFamily="18" charset="0"/>
            </a:rPr>
            <a:t>(Ministry of Universities, 2024)</a:t>
          </a:r>
          <a:endParaRPr lang="es-ES" sz="1000" b="0" i="0" spc="-10" baseline="0" dirty="0">
            <a:latin typeface="Georgia" panose="02040502050405020303" pitchFamily="18" charset="0"/>
          </a:endParaRPr>
        </a:p>
      </dgm:t>
    </dgm:pt>
    <dgm:pt modelId="{B65468A1-CDB9-4F75-999A-C7FA75BA077E}" type="par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1BB1425-CBE0-4560-8C9D-B94FCCB4B5EF}" type="sib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Results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en-US" sz="1600" b="0" i="0" dirty="0">
              <a:latin typeface="Georgia" panose="02040502050405020303" pitchFamily="18" charset="0"/>
            </a:rPr>
            <a:t>Graduate employment rate: </a:t>
          </a:r>
          <a:r>
            <a:rPr lang="en-US" sz="1600" b="1" i="0" dirty="0">
              <a:latin typeface="Georgia" panose="02040502050405020303" pitchFamily="18" charset="0"/>
            </a:rPr>
            <a:t>92%</a:t>
          </a:r>
          <a:r>
            <a:rPr lang="en-US" sz="1600" b="0" i="0" dirty="0">
              <a:latin typeface="Georgia" panose="02040502050405020303" pitchFamily="18" charset="0"/>
            </a:rPr>
            <a:t> </a:t>
          </a:r>
          <a:r>
            <a:rPr lang="en-US" sz="1000" b="0" i="1" dirty="0">
              <a:latin typeface="Georgia" panose="02040502050405020303" pitchFamily="18" charset="0"/>
            </a:rPr>
            <a:t>(AQU Catalunya, 2023)</a:t>
          </a:r>
          <a:endParaRPr lang="es-ES" sz="1000" i="1" dirty="0">
            <a:latin typeface="Georgia" panose="02040502050405020303" pitchFamily="18" charset="0"/>
          </a:endParaRP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AB7EDF8F-4414-4958-9F68-DCD913DE28A7}">
      <dgm:prSet custT="1"/>
      <dgm:spPr/>
      <dgm:t>
        <a:bodyPr/>
        <a:lstStyle/>
        <a:p>
          <a:r>
            <a:rPr lang="en-US" sz="1600" b="1" i="0" dirty="0">
              <a:latin typeface="Georgia" panose="02040502050405020303" pitchFamily="18" charset="0"/>
            </a:rPr>
            <a:t>15% </a:t>
          </a:r>
          <a:r>
            <a:rPr lang="en-US" sz="1600" b="0" i="0" dirty="0">
              <a:latin typeface="Georgia" panose="02040502050405020303" pitchFamily="18" charset="0"/>
            </a:rPr>
            <a:t>of new students left secondary school with honours </a:t>
          </a:r>
          <a:r>
            <a:rPr lang="en-US" sz="1000" b="0" i="1" dirty="0">
              <a:latin typeface="Georgia" panose="02040502050405020303" pitchFamily="18" charset="0"/>
            </a:rPr>
            <a:t>(2023-2024 academic year)</a:t>
          </a:r>
          <a:endParaRPr lang="es-ES" sz="1000" b="0" i="1" dirty="0">
            <a:latin typeface="Georgia" panose="02040502050405020303" pitchFamily="18" charset="0"/>
          </a:endParaRPr>
        </a:p>
      </dgm:t>
    </dgm:pt>
    <dgm:pt modelId="{8BCEDDA7-EB95-434E-9A85-0CA9F1629DC7}" type="parTrans" cxnId="{82543D09-1AFF-4804-910C-9674023C04E9}">
      <dgm:prSet/>
      <dgm:spPr/>
      <dgm:t>
        <a:bodyPr/>
        <a:lstStyle/>
        <a:p>
          <a:endParaRPr lang="es-ES"/>
        </a:p>
      </dgm:t>
    </dgm:pt>
    <dgm:pt modelId="{C7E3E386-EC55-4EA3-80BC-4EF21B2F2696}" type="sibTrans" cxnId="{82543D09-1AFF-4804-910C-9674023C04E9}">
      <dgm:prSet/>
      <dgm:spPr/>
      <dgm:t>
        <a:bodyPr/>
        <a:lstStyle/>
        <a:p>
          <a:endParaRPr lang="es-ES"/>
        </a:p>
      </dgm:t>
    </dgm:pt>
    <dgm:pt modelId="{9175B24E-3F70-4656-B33B-5C8A979A902C}">
      <dgm:prSet custT="1"/>
      <dgm:spPr/>
      <dgm:t>
        <a:bodyPr/>
        <a:lstStyle/>
        <a:p>
          <a:r>
            <a:rPr lang="en-US" sz="1600" b="0" i="0" dirty="0">
              <a:latin typeface="Georgia" panose="02040502050405020303" pitchFamily="18" charset="0"/>
            </a:rPr>
            <a:t>Graduate employment rate one year after graduation: </a:t>
          </a:r>
          <a:r>
            <a:rPr lang="en-US" sz="1600" b="1" i="0" dirty="0">
              <a:latin typeface="Georgia" panose="02040502050405020303" pitchFamily="18" charset="0"/>
            </a:rPr>
            <a:t>89%</a:t>
          </a:r>
          <a:r>
            <a:rPr lang="en-US" sz="1000" b="1" i="0" dirty="0">
              <a:latin typeface="Georgia" panose="02040502050405020303" pitchFamily="18" charset="0"/>
            </a:rPr>
            <a:t> </a:t>
          </a:r>
          <a:r>
            <a:rPr lang="en-US" sz="1000" b="0" i="1" dirty="0">
              <a:latin typeface="Georgia" panose="02040502050405020303" pitchFamily="18" charset="0"/>
            </a:rPr>
            <a:t>(AQU Catalunya, 2023)</a:t>
          </a:r>
          <a:endParaRPr lang="en-US" sz="1000" b="1" i="1" dirty="0">
            <a:latin typeface="Georgia" panose="02040502050405020303" pitchFamily="18" charset="0"/>
          </a:endParaRPr>
        </a:p>
      </dgm:t>
    </dgm:pt>
    <dgm:pt modelId="{C0FAEDC8-F037-41B7-96BD-3573631FDF2C}" type="parTrans" cxnId="{6A488FF0-9A7B-434E-BADA-0FAEC05705CB}">
      <dgm:prSet/>
      <dgm:spPr/>
      <dgm:t>
        <a:bodyPr/>
        <a:lstStyle/>
        <a:p>
          <a:endParaRPr lang="es-ES"/>
        </a:p>
      </dgm:t>
    </dgm:pt>
    <dgm:pt modelId="{FDD16DAA-B327-4A2A-9A34-9E53275DEF53}" type="sibTrans" cxnId="{6A488FF0-9A7B-434E-BADA-0FAEC05705CB}">
      <dgm:prSet/>
      <dgm:spPr/>
      <dgm:t>
        <a:bodyPr/>
        <a:lstStyle/>
        <a:p>
          <a:endParaRPr lang="es-ES"/>
        </a:p>
      </dgm:t>
    </dgm:pt>
    <dgm:pt modelId="{ED02438E-2A37-4680-81A8-B85D2AAD118B}">
      <dgm:prSet custT="1"/>
      <dgm:spPr/>
      <dgm:t>
        <a:bodyPr/>
        <a:lstStyle/>
        <a:p>
          <a:r>
            <a:rPr lang="en-US" sz="1600" b="0" i="0" dirty="0">
              <a:latin typeface="Georgia" panose="02040502050405020303" pitchFamily="18" charset="0"/>
            </a:rPr>
            <a:t>Satisfaction rate: </a:t>
          </a:r>
          <a:r>
            <a:rPr lang="en-US" sz="1600" b="1" i="0" dirty="0">
              <a:latin typeface="Georgia" panose="02040502050405020303" pitchFamily="18" charset="0"/>
            </a:rPr>
            <a:t>90%</a:t>
          </a:r>
          <a:r>
            <a:rPr lang="en-US" sz="1600" b="0" i="0" dirty="0">
              <a:latin typeface="Georgia" panose="02040502050405020303" pitchFamily="18" charset="0"/>
            </a:rPr>
            <a:t> of UPF's graduates would choose the same university again </a:t>
          </a:r>
          <a:r>
            <a:rPr lang="en-US" sz="1000" b="0" i="1" dirty="0">
              <a:latin typeface="Georgia" panose="02040502050405020303" pitchFamily="18" charset="0"/>
            </a:rPr>
            <a:t>(AQU Catalunya, 2023)</a:t>
          </a:r>
        </a:p>
      </dgm:t>
    </dgm:pt>
    <dgm:pt modelId="{5FC173E9-626A-4422-8C9A-F245A236549A}" type="parTrans" cxnId="{614B54F9-2E55-4345-9138-00E61336DD24}">
      <dgm:prSet/>
      <dgm:spPr/>
      <dgm:t>
        <a:bodyPr/>
        <a:lstStyle/>
        <a:p>
          <a:endParaRPr lang="es-ES"/>
        </a:p>
      </dgm:t>
    </dgm:pt>
    <dgm:pt modelId="{0B4ED9F5-21CA-4A81-86E4-0A16B8C896AF}" type="sibTrans" cxnId="{614B54F9-2E55-4345-9138-00E61336DD24}">
      <dgm:prSet/>
      <dgm:spPr/>
      <dgm:t>
        <a:bodyPr/>
        <a:lstStyle/>
        <a:p>
          <a:endParaRPr lang="es-ES"/>
        </a:p>
      </dgm:t>
    </dgm:pt>
    <dgm:pt modelId="{5EF2E77A-8058-436C-9FF2-BD26E64183B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b="1" i="0" dirty="0">
              <a:latin typeface="Georgia" panose="02040502050405020303" pitchFamily="18" charset="0"/>
            </a:rPr>
            <a:t>100%</a:t>
          </a:r>
          <a:r>
            <a:rPr lang="en-US" sz="1600" b="0" i="0" dirty="0">
              <a:latin typeface="Georgia" panose="02040502050405020303" pitchFamily="18" charset="0"/>
            </a:rPr>
            <a:t> of undergraduate, master’s and doctoral studies positively assessed </a:t>
          </a:r>
          <a:r>
            <a:rPr lang="en-US" sz="1000" b="0" i="0" dirty="0">
              <a:latin typeface="Georgia" panose="02040502050405020303" pitchFamily="18" charset="0"/>
            </a:rPr>
            <a:t>(AQU Catalunya, 2024)</a:t>
          </a:r>
          <a:endParaRPr lang="en-US" sz="1600" b="0" i="0" dirty="0">
            <a:latin typeface="Georgia" panose="02040502050405020303" pitchFamily="18" charset="0"/>
          </a:endParaRPr>
        </a:p>
      </dgm:t>
    </dgm:pt>
    <dgm:pt modelId="{15C86B81-B2C5-4F97-BEEF-E7411735A65E}" type="parTrans" cxnId="{8841583A-B9C0-4A3A-81B9-0260A69B879B}">
      <dgm:prSet/>
      <dgm:spPr/>
      <dgm:t>
        <a:bodyPr/>
        <a:lstStyle/>
        <a:p>
          <a:endParaRPr lang="ca-ES"/>
        </a:p>
      </dgm:t>
    </dgm:pt>
    <dgm:pt modelId="{488FB2E9-8DEA-4098-9D0A-D6EB0FDD93BF}" type="sibTrans" cxnId="{8841583A-B9C0-4A3A-81B9-0260A69B879B}">
      <dgm:prSet/>
      <dgm:spPr/>
      <dgm:t>
        <a:bodyPr/>
        <a:lstStyle/>
        <a:p>
          <a:endParaRPr lang="ca-ES"/>
        </a:p>
      </dgm:t>
    </dgm:pt>
    <dgm:pt modelId="{8AF46ABE-8FE0-4BE9-9EF9-3B38EA873623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b="1" i="0" dirty="0">
              <a:latin typeface="Georgia" panose="02040502050405020303" pitchFamily="18" charset="0"/>
            </a:rPr>
            <a:t>Innovative degrees</a:t>
          </a:r>
          <a:r>
            <a:rPr lang="en-US" sz="1600" b="0" i="0" dirty="0">
              <a:latin typeface="Georgia" panose="02040502050405020303" pitchFamily="18" charset="0"/>
            </a:rPr>
            <a:t>: Open Bachelor’s Degree </a:t>
          </a:r>
          <a:r>
            <a:rPr lang="en-US" sz="1600" b="0" i="0" dirty="0" err="1">
              <a:latin typeface="Georgia" panose="02040502050405020303" pitchFamily="18" charset="0"/>
            </a:rPr>
            <a:t>Programme</a:t>
          </a:r>
          <a:r>
            <a:rPr lang="en-US" sz="1600" b="0" i="0" dirty="0">
              <a:latin typeface="Georgia" panose="02040502050405020303" pitchFamily="18" charset="0"/>
            </a:rPr>
            <a:t>, Global Studies, Bioinformatics, Double Degree in Law with King’s College London</a:t>
          </a:r>
        </a:p>
      </dgm:t>
    </dgm:pt>
    <dgm:pt modelId="{36309CCC-316C-429F-A8C5-48669E1179CD}" type="parTrans" cxnId="{24EBA216-F9D6-48FD-AAF2-E7DB7C3EF511}">
      <dgm:prSet/>
      <dgm:spPr/>
      <dgm:t>
        <a:bodyPr/>
        <a:lstStyle/>
        <a:p>
          <a:endParaRPr lang="ca-ES"/>
        </a:p>
      </dgm:t>
    </dgm:pt>
    <dgm:pt modelId="{47DBC0B3-19DA-44CD-8DEE-7CB9E6555778}" type="sibTrans" cxnId="{24EBA216-F9D6-48FD-AAF2-E7DB7C3EF511}">
      <dgm:prSet/>
      <dgm:spPr/>
      <dgm:t>
        <a:bodyPr/>
        <a:lstStyle/>
        <a:p>
          <a:endParaRPr lang="ca-ES"/>
        </a:p>
      </dgm:t>
    </dgm:pt>
    <dgm:pt modelId="{E16F35F3-A9AC-4D78-B17F-5A25DB3D93B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600" b="1" i="0" dirty="0">
              <a:latin typeface="Georgia" panose="02040502050405020303" pitchFamily="18" charset="0"/>
            </a:rPr>
            <a:t>Internship agreements</a:t>
          </a:r>
          <a:r>
            <a:rPr lang="en-US" sz="1600" b="0" i="0" dirty="0">
              <a:latin typeface="Georgia" panose="02040502050405020303" pitchFamily="18" charset="0"/>
            </a:rPr>
            <a:t> with more than 1,260 companies </a:t>
          </a:r>
          <a:r>
            <a:rPr lang="en-US" sz="1000" b="0" i="0" dirty="0">
              <a:latin typeface="Georgia" panose="02040502050405020303" pitchFamily="18" charset="0"/>
            </a:rPr>
            <a:t>(2022-2023 academic year)</a:t>
          </a:r>
          <a:endParaRPr lang="en-US" sz="1600" b="0" i="0" dirty="0">
            <a:latin typeface="Georgia" panose="02040502050405020303" pitchFamily="18" charset="0"/>
          </a:endParaRPr>
        </a:p>
      </dgm:t>
    </dgm:pt>
    <dgm:pt modelId="{FBB84DBA-CD01-4328-B015-A5B98F3E9211}" type="parTrans" cxnId="{EA7228EE-3B0A-4148-B4CB-634988F1A1FB}">
      <dgm:prSet/>
      <dgm:spPr/>
      <dgm:t>
        <a:bodyPr/>
        <a:lstStyle/>
        <a:p>
          <a:endParaRPr lang="ca-ES"/>
        </a:p>
      </dgm:t>
    </dgm:pt>
    <dgm:pt modelId="{7C9D6FF6-E089-41AE-BAFC-BAC8FD61C122}" type="sibTrans" cxnId="{EA7228EE-3B0A-4148-B4CB-634988F1A1FB}">
      <dgm:prSet/>
      <dgm:spPr/>
      <dgm:t>
        <a:bodyPr/>
        <a:lstStyle/>
        <a:p>
          <a:endParaRPr lang="ca-ES"/>
        </a:p>
      </dgm:t>
    </dgm:pt>
    <dgm:pt modelId="{68F0AEEB-3A22-44C2-98E8-41C19D8AE5D1}">
      <dgm:prSet custT="1"/>
      <dgm:spPr/>
      <dgm:t>
        <a:bodyPr/>
        <a:lstStyle/>
        <a:p>
          <a:r>
            <a:rPr lang="en-US" sz="1600" b="0" i="0" dirty="0">
              <a:latin typeface="Georgia" panose="02040502050405020303" pitchFamily="18" charset="0"/>
            </a:rPr>
            <a:t>Job satisfaction: </a:t>
          </a:r>
          <a:r>
            <a:rPr lang="en-US" sz="1600" b="1" i="0" dirty="0">
              <a:latin typeface="Georgia" panose="02040502050405020303" pitchFamily="18" charset="0"/>
            </a:rPr>
            <a:t>8/10 </a:t>
          </a:r>
          <a:r>
            <a:rPr lang="en-US" sz="1000" b="0" i="1" dirty="0">
              <a:latin typeface="Georgia" panose="02040502050405020303" pitchFamily="18" charset="0"/>
            </a:rPr>
            <a:t>(AQU Catalunya, 2023)</a:t>
          </a:r>
          <a:endParaRPr lang="en-US" sz="500" b="0" i="1" dirty="0">
            <a:latin typeface="Georgia" panose="02040502050405020303" pitchFamily="18" charset="0"/>
          </a:endParaRPr>
        </a:p>
      </dgm:t>
    </dgm:pt>
    <dgm:pt modelId="{D15B0082-959E-47E5-B0F3-5EFA92DEF0FB}" type="parTrans" cxnId="{C3F36154-79BA-4372-8C60-8160E3ACF188}">
      <dgm:prSet/>
      <dgm:spPr/>
      <dgm:t>
        <a:bodyPr/>
        <a:lstStyle/>
        <a:p>
          <a:endParaRPr lang="es-ES"/>
        </a:p>
      </dgm:t>
    </dgm:pt>
    <dgm:pt modelId="{79065E4E-E15E-4C41-9942-84D4FB653494}" type="sibTrans" cxnId="{C3F36154-79BA-4372-8C60-8160E3ACF188}">
      <dgm:prSet/>
      <dgm:spPr/>
      <dgm:t>
        <a:bodyPr/>
        <a:lstStyle/>
        <a:p>
          <a:endParaRPr lang="es-ES"/>
        </a:p>
      </dgm:t>
    </dgm:pt>
    <dgm:pt modelId="{F415C775-B3CF-4BA6-9D63-40C21323C764}">
      <dgm:prSet custT="1"/>
      <dgm:spPr/>
      <dgm:t>
        <a:bodyPr/>
        <a:lstStyle/>
        <a:p>
          <a:r>
            <a:rPr lang="en-US" sz="1600" b="1" i="0" dirty="0">
              <a:latin typeface="Georgia" panose="02040502050405020303" pitchFamily="18" charset="0"/>
            </a:rPr>
            <a:t>25%</a:t>
          </a:r>
          <a:r>
            <a:rPr lang="en-US" sz="1600" b="0" i="0" dirty="0">
              <a:latin typeface="Georgia" panose="02040502050405020303" pitchFamily="18" charset="0"/>
            </a:rPr>
            <a:t> of UPF graduates found a job through the university </a:t>
          </a:r>
          <a:r>
            <a:rPr lang="en-US" sz="1000" b="0" i="1" dirty="0">
              <a:latin typeface="Georgia" panose="02040502050405020303" pitchFamily="18" charset="0"/>
            </a:rPr>
            <a:t>(AQU Catalunya, 2023)</a:t>
          </a:r>
        </a:p>
      </dgm:t>
    </dgm:pt>
    <dgm:pt modelId="{8533BD84-CAC0-4D18-819D-E64F5E859123}" type="parTrans" cxnId="{C006F387-4238-4820-A8DC-7996D40CDEB7}">
      <dgm:prSet/>
      <dgm:spPr/>
      <dgm:t>
        <a:bodyPr/>
        <a:lstStyle/>
        <a:p>
          <a:endParaRPr lang="es-ES"/>
        </a:p>
      </dgm:t>
    </dgm:pt>
    <dgm:pt modelId="{180A0586-6671-497F-949D-2A684E909833}" type="sibTrans" cxnId="{C006F387-4238-4820-A8DC-7996D40CDEB7}">
      <dgm:prSet/>
      <dgm:spPr/>
      <dgm:t>
        <a:bodyPr/>
        <a:lstStyle/>
        <a:p>
          <a:endParaRPr lang="es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3771B424-9FCC-4EC1-B753-8A9C01A72BDE}" type="pres">
      <dgm:prSet presAssocID="{DE5D57C6-CE56-4F90-A382-4617A651DC66}" presName="parentLin" presStyleCnt="0"/>
      <dgm:spPr/>
    </dgm:pt>
    <dgm:pt modelId="{8A5AF9CD-CEE2-464C-84A0-E35FF083E2AE}" type="pres">
      <dgm:prSet presAssocID="{DE5D57C6-CE56-4F90-A382-4617A651DC66}" presName="parentLeftMargin" presStyleLbl="node1" presStyleIdx="0" presStyleCnt="3"/>
      <dgm:spPr/>
    </dgm:pt>
    <dgm:pt modelId="{E1C6C534-AE6E-4157-93FB-A4FF9B4D257B}" type="pres">
      <dgm:prSet presAssocID="{DE5D57C6-CE56-4F90-A382-4617A651DC6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B56E795-7031-434F-9837-B59EC324A57A}" type="pres">
      <dgm:prSet presAssocID="{DE5D57C6-CE56-4F90-A382-4617A651DC66}" presName="negativeSpace" presStyleCnt="0"/>
      <dgm:spPr/>
    </dgm:pt>
    <dgm:pt modelId="{EB6E0569-D66E-4A59-8AF2-1B9B52DB5027}" type="pres">
      <dgm:prSet presAssocID="{DE5D57C6-CE56-4F90-A382-4617A651DC66}" presName="childText" presStyleLbl="conFgAcc1" presStyleIdx="0" presStyleCnt="3">
        <dgm:presLayoutVars>
          <dgm:bulletEnabled val="1"/>
        </dgm:presLayoutVars>
      </dgm:prSet>
      <dgm:spPr/>
    </dgm:pt>
    <dgm:pt modelId="{A1A2B02C-EA17-4A2F-9782-F66D812B8688}" type="pres">
      <dgm:prSet presAssocID="{BB9A81EA-E205-4C02-8246-4A0AB7197E31}" presName="spaceBetweenRectangles" presStyleCnt="0"/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3"/>
      <dgm:spPr/>
    </dgm:pt>
    <dgm:pt modelId="{45FCBF28-A59A-45DF-8ED6-A0C5FEB2442A}" type="pres">
      <dgm:prSet presAssocID="{D5A1762D-4BD7-4359-BAEE-856B5C76CEE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1" presStyleCnt="3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1" presStyleCnt="3"/>
      <dgm:spPr/>
    </dgm:pt>
    <dgm:pt modelId="{7182F0B0-E340-4B70-997E-7BECB46F099A}" type="pres">
      <dgm:prSet presAssocID="{977E7C24-A950-419E-8467-66ECF085D6A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7E9204-6188-40BA-9F32-C55898D20E0E}" srcId="{F9BCDA9F-B51D-4654-9016-E75FC5C34C4E}" destId="{D5A1762D-4BD7-4359-BAEE-856B5C76CEEE}" srcOrd="1" destOrd="0" parTransId="{261B22D2-4184-49BF-A7FB-DBAD12CFD223}" sibTransId="{16235DD4-C50E-438C-A5FC-9D8C547FBD1F}"/>
    <dgm:cxn modelId="{82543D09-1AFF-4804-910C-9674023C04E9}" srcId="{DE5D57C6-CE56-4F90-A382-4617A651DC66}" destId="{AB7EDF8F-4414-4958-9F68-DCD913DE28A7}" srcOrd="1" destOrd="0" parTransId="{8BCEDDA7-EB95-434E-9A85-0CA9F1629DC7}" sibTransId="{C7E3E386-EC55-4EA3-80BC-4EF21B2F2696}"/>
    <dgm:cxn modelId="{0C91F00F-776B-4942-AB9B-E5447136234A}" srcId="{D5A1762D-4BD7-4359-BAEE-856B5C76CEEE}" destId="{80C4739D-A55E-4610-9F5D-A49DFAFA78B2}" srcOrd="0" destOrd="0" parTransId="{B65468A1-CDB9-4F75-999A-C7FA75BA077E}" sibTransId="{B1BB1425-CBE0-4560-8C9D-B94FCCB4B5EF}"/>
    <dgm:cxn modelId="{24EBA216-F9D6-48FD-AAF2-E7DB7C3EF511}" srcId="{D5A1762D-4BD7-4359-BAEE-856B5C76CEEE}" destId="{8AF46ABE-8FE0-4BE9-9EF9-3B38EA873623}" srcOrd="2" destOrd="0" parTransId="{36309CCC-316C-429F-A8C5-48669E1179CD}" sibTransId="{47DBC0B3-19DA-44CD-8DEE-7CB9E6555778}"/>
    <dgm:cxn modelId="{30D8921E-EB2B-4A64-8C74-DDC306F95745}" type="presOf" srcId="{977E7C24-A950-419E-8467-66ECF085D6A3}" destId="{7182F0B0-E340-4B70-997E-7BECB46F099A}" srcOrd="1" destOrd="0" presId="urn:microsoft.com/office/officeart/2005/8/layout/list1"/>
    <dgm:cxn modelId="{7473EE2B-17B7-4C3E-B542-EFB103155D2A}" srcId="{F9BCDA9F-B51D-4654-9016-E75FC5C34C4E}" destId="{977E7C24-A950-419E-8467-66ECF085D6A3}" srcOrd="2" destOrd="0" parTransId="{DFE71D18-47DA-43AF-A39F-0F59417A1A75}" sibTransId="{70FBF11F-0773-47F4-99A7-86A38F31DC7C}"/>
    <dgm:cxn modelId="{98E23133-B24B-45B4-9D77-2EE0AEBE7184}" type="presOf" srcId="{68F0AEEB-3A22-44C2-98E8-41C19D8AE5D1}" destId="{6F7CC585-5D61-47FD-84C9-D0FFAE474708}" srcOrd="0" destOrd="2" presId="urn:microsoft.com/office/officeart/2005/8/layout/list1"/>
    <dgm:cxn modelId="{65CBA438-0664-4AE2-A4DC-20E72BDFC86F}" srcId="{DE5D57C6-CE56-4F90-A382-4617A651DC66}" destId="{E5DA45AE-C19D-45A2-844F-5049B9C5B85D}" srcOrd="0" destOrd="0" parTransId="{D2746720-E52F-4315-9572-85C2AF4F143C}" sibTransId="{F68723ED-4A90-473A-A743-95D91FE271AD}"/>
    <dgm:cxn modelId="{8841583A-B9C0-4A3A-81B9-0260A69B879B}" srcId="{D5A1762D-4BD7-4359-BAEE-856B5C76CEEE}" destId="{5EF2E77A-8058-436C-9FF2-BD26E64183B2}" srcOrd="1" destOrd="0" parTransId="{15C86B81-B2C5-4F97-BEEF-E7411735A65E}" sibTransId="{488FB2E9-8DEA-4098-9D0A-D6EB0FDD93BF}"/>
    <dgm:cxn modelId="{9741853D-3D42-4332-AA41-632803BD327A}" type="presOf" srcId="{8AF46ABE-8FE0-4BE9-9EF9-3B38EA873623}" destId="{B4944CB0-009E-4AF1-B06A-9D2601FD1D40}" srcOrd="0" destOrd="2" presId="urn:microsoft.com/office/officeart/2005/8/layout/list1"/>
    <dgm:cxn modelId="{77695A66-A514-4E7E-8FD4-DB8FB9136FF1}" type="presOf" srcId="{F415C775-B3CF-4BA6-9D63-40C21323C764}" destId="{6F7CC585-5D61-47FD-84C9-D0FFAE474708}" srcOrd="0" destOrd="3" presId="urn:microsoft.com/office/officeart/2005/8/layout/list1"/>
    <dgm:cxn modelId="{88F9944A-593A-4168-A6B2-402ECF7C8436}" type="presOf" srcId="{D5A1762D-4BD7-4359-BAEE-856B5C76CEEE}" destId="{7C16D375-C3E3-4258-B796-9112D91FD635}" srcOrd="0" destOrd="0" presId="urn:microsoft.com/office/officeart/2005/8/layout/list1"/>
    <dgm:cxn modelId="{BE1A3B4B-6070-410C-B655-152CDD39F9CF}" type="presOf" srcId="{9175B24E-3F70-4656-B33B-5C8A979A902C}" destId="{6F7CC585-5D61-47FD-84C9-D0FFAE474708}" srcOrd="0" destOrd="1" presId="urn:microsoft.com/office/officeart/2005/8/layout/list1"/>
    <dgm:cxn modelId="{C3F36154-79BA-4372-8C60-8160E3ACF188}" srcId="{977E7C24-A950-419E-8467-66ECF085D6A3}" destId="{68F0AEEB-3A22-44C2-98E8-41C19D8AE5D1}" srcOrd="2" destOrd="0" parTransId="{D15B0082-959E-47E5-B0F3-5EFA92DEF0FB}" sibTransId="{79065E4E-E15E-4C41-9942-84D4FB653494}"/>
    <dgm:cxn modelId="{FC8F3D83-291E-4B03-9ECE-EE7F4A23E2A3}" type="presOf" srcId="{ED02438E-2A37-4680-81A8-B85D2AAD118B}" destId="{6F7CC585-5D61-47FD-84C9-D0FFAE474708}" srcOrd="0" destOrd="4" presId="urn:microsoft.com/office/officeart/2005/8/layout/list1"/>
    <dgm:cxn modelId="{C006F387-4238-4820-A8DC-7996D40CDEB7}" srcId="{977E7C24-A950-419E-8467-66ECF085D6A3}" destId="{F415C775-B3CF-4BA6-9D63-40C21323C764}" srcOrd="3" destOrd="0" parTransId="{8533BD84-CAC0-4D18-819D-E64F5E859123}" sibTransId="{180A0586-6671-497F-949D-2A684E909833}"/>
    <dgm:cxn modelId="{C740D28E-F225-498A-AEA3-FD2F8CC18468}" type="presOf" srcId="{E5DA45AE-C19D-45A2-844F-5049B9C5B85D}" destId="{EB6E0569-D66E-4A59-8AF2-1B9B52DB5027}" srcOrd="0" destOrd="0" presId="urn:microsoft.com/office/officeart/2005/8/layout/list1"/>
    <dgm:cxn modelId="{3073B8A1-A66F-4E89-A1FD-E2AE6E03127B}" type="presOf" srcId="{DE5D57C6-CE56-4F90-A382-4617A651DC66}" destId="{8A5AF9CD-CEE2-464C-84A0-E35FF083E2AE}" srcOrd="0" destOrd="0" presId="urn:microsoft.com/office/officeart/2005/8/layout/list1"/>
    <dgm:cxn modelId="{937151B1-3871-49C3-B9EE-1CE94FC733E3}" type="presOf" srcId="{D5A1762D-4BD7-4359-BAEE-856B5C76CEEE}" destId="{45FCBF28-A59A-45DF-8ED6-A0C5FEB2442A}" srcOrd="1" destOrd="0" presId="urn:microsoft.com/office/officeart/2005/8/layout/list1"/>
    <dgm:cxn modelId="{679627B5-A469-490C-9FDF-58E1C4C9F05F}" type="presOf" srcId="{E16F35F3-A9AC-4D78-B17F-5A25DB3D93BF}" destId="{B4944CB0-009E-4AF1-B06A-9D2601FD1D40}" srcOrd="0" destOrd="3" presId="urn:microsoft.com/office/officeart/2005/8/layout/list1"/>
    <dgm:cxn modelId="{9C959AB9-80FA-4563-8164-F08B77A99D22}" srcId="{F9BCDA9F-B51D-4654-9016-E75FC5C34C4E}" destId="{DE5D57C6-CE56-4F90-A382-4617A651DC66}" srcOrd="0" destOrd="0" parTransId="{91554F54-5661-406B-8F84-21F01756FB89}" sibTransId="{BB9A81EA-E205-4C02-8246-4A0AB7197E31}"/>
    <dgm:cxn modelId="{1F2645BB-9678-4CBC-B626-AA582EB99735}" type="presOf" srcId="{977E7C24-A950-419E-8467-66ECF085D6A3}" destId="{CEF128E7-1010-4A48-A4CA-3D2D3D9E79B8}" srcOrd="0" destOrd="0" presId="urn:microsoft.com/office/officeart/2005/8/layout/list1"/>
    <dgm:cxn modelId="{567BDEC3-5E47-41DB-9A08-E15D560102E3}" type="presOf" srcId="{F9BCDA9F-B51D-4654-9016-E75FC5C34C4E}" destId="{8CB1F606-9133-433E-8A96-F114E3F2F9A0}" srcOrd="0" destOrd="0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985BF2CA-4767-43B5-8DA8-FAB4DE76B110}" type="presOf" srcId="{DE5D57C6-CE56-4F90-A382-4617A651DC66}" destId="{E1C6C534-AE6E-4157-93FB-A4FF9B4D257B}" srcOrd="1" destOrd="0" presId="urn:microsoft.com/office/officeart/2005/8/layout/list1"/>
    <dgm:cxn modelId="{D4B6ACCC-78B4-4C0F-9865-5389B312F5C0}" type="presOf" srcId="{AB7EDF8F-4414-4958-9F68-DCD913DE28A7}" destId="{EB6E0569-D66E-4A59-8AF2-1B9B52DB5027}" srcOrd="0" destOrd="1" presId="urn:microsoft.com/office/officeart/2005/8/layout/list1"/>
    <dgm:cxn modelId="{A81C16E5-5D60-40CF-B4D3-CA2670221133}" type="presOf" srcId="{80C4739D-A55E-4610-9F5D-A49DFAFA78B2}" destId="{B4944CB0-009E-4AF1-B06A-9D2601FD1D40}" srcOrd="0" destOrd="0" presId="urn:microsoft.com/office/officeart/2005/8/layout/list1"/>
    <dgm:cxn modelId="{67CA4FE8-B1AC-49A9-8A23-DD5F42C3C68C}" type="presOf" srcId="{BE29100F-9E5B-4A5E-863C-6092F80DD570}" destId="{6F7CC585-5D61-47FD-84C9-D0FFAE474708}" srcOrd="0" destOrd="0" presId="urn:microsoft.com/office/officeart/2005/8/layout/list1"/>
    <dgm:cxn modelId="{EA7228EE-3B0A-4148-B4CB-634988F1A1FB}" srcId="{D5A1762D-4BD7-4359-BAEE-856B5C76CEEE}" destId="{E16F35F3-A9AC-4D78-B17F-5A25DB3D93BF}" srcOrd="3" destOrd="0" parTransId="{FBB84DBA-CD01-4328-B015-A5B98F3E9211}" sibTransId="{7C9D6FF6-E089-41AE-BAFC-BAC8FD61C122}"/>
    <dgm:cxn modelId="{6A488FF0-9A7B-434E-BADA-0FAEC05705CB}" srcId="{977E7C24-A950-419E-8467-66ECF085D6A3}" destId="{9175B24E-3F70-4656-B33B-5C8A979A902C}" srcOrd="1" destOrd="0" parTransId="{C0FAEDC8-F037-41B7-96BD-3573631FDF2C}" sibTransId="{FDD16DAA-B327-4A2A-9A34-9E53275DEF53}"/>
    <dgm:cxn modelId="{614B54F9-2E55-4345-9138-00E61336DD24}" srcId="{977E7C24-A950-419E-8467-66ECF085D6A3}" destId="{ED02438E-2A37-4680-81A8-B85D2AAD118B}" srcOrd="4" destOrd="0" parTransId="{5FC173E9-626A-4422-8C9A-F245A236549A}" sibTransId="{0B4ED9F5-21CA-4A81-86E4-0A16B8C896AF}"/>
    <dgm:cxn modelId="{60E086FD-DB47-47A5-9A30-2C0C7662C157}" type="presOf" srcId="{5EF2E77A-8058-436C-9FF2-BD26E64183B2}" destId="{B4944CB0-009E-4AF1-B06A-9D2601FD1D40}" srcOrd="0" destOrd="1" presId="urn:microsoft.com/office/officeart/2005/8/layout/list1"/>
    <dgm:cxn modelId="{BD3CFF96-8984-42D3-A4ED-47860B8E9A77}" type="presParOf" srcId="{8CB1F606-9133-433E-8A96-F114E3F2F9A0}" destId="{3771B424-9FCC-4EC1-B753-8A9C01A72BDE}" srcOrd="0" destOrd="0" presId="urn:microsoft.com/office/officeart/2005/8/layout/list1"/>
    <dgm:cxn modelId="{4D82A521-E3D6-40B1-A78B-E730FF24185C}" type="presParOf" srcId="{3771B424-9FCC-4EC1-B753-8A9C01A72BDE}" destId="{8A5AF9CD-CEE2-464C-84A0-E35FF083E2AE}" srcOrd="0" destOrd="0" presId="urn:microsoft.com/office/officeart/2005/8/layout/list1"/>
    <dgm:cxn modelId="{E02FF8B5-D67F-4DA3-92F5-B219FE4F84E9}" type="presParOf" srcId="{3771B424-9FCC-4EC1-B753-8A9C01A72BDE}" destId="{E1C6C534-AE6E-4157-93FB-A4FF9B4D257B}" srcOrd="1" destOrd="0" presId="urn:microsoft.com/office/officeart/2005/8/layout/list1"/>
    <dgm:cxn modelId="{242E91FC-7FB9-4A17-B4A5-1E295887290C}" type="presParOf" srcId="{8CB1F606-9133-433E-8A96-F114E3F2F9A0}" destId="{4B56E795-7031-434F-9837-B59EC324A57A}" srcOrd="1" destOrd="0" presId="urn:microsoft.com/office/officeart/2005/8/layout/list1"/>
    <dgm:cxn modelId="{76C4C446-2340-4C07-9BF7-05A672D44AEF}" type="presParOf" srcId="{8CB1F606-9133-433E-8A96-F114E3F2F9A0}" destId="{EB6E0569-D66E-4A59-8AF2-1B9B52DB5027}" srcOrd="2" destOrd="0" presId="urn:microsoft.com/office/officeart/2005/8/layout/list1"/>
    <dgm:cxn modelId="{3BF16DE9-AC78-4208-A48C-819E67B1A9D4}" type="presParOf" srcId="{8CB1F606-9133-433E-8A96-F114E3F2F9A0}" destId="{A1A2B02C-EA17-4A2F-9782-F66D812B8688}" srcOrd="3" destOrd="0" presId="urn:microsoft.com/office/officeart/2005/8/layout/list1"/>
    <dgm:cxn modelId="{4DDB7F5A-49B2-430C-84C0-4F7E82E83FD4}" type="presParOf" srcId="{8CB1F606-9133-433E-8A96-F114E3F2F9A0}" destId="{7F31FE0F-EF2F-4956-80DE-1E8B57F05BD0}" srcOrd="4" destOrd="0" presId="urn:microsoft.com/office/officeart/2005/8/layout/list1"/>
    <dgm:cxn modelId="{CF1B73BB-1D48-47BF-925B-743832DE6D55}" type="presParOf" srcId="{7F31FE0F-EF2F-4956-80DE-1E8B57F05BD0}" destId="{7C16D375-C3E3-4258-B796-9112D91FD635}" srcOrd="0" destOrd="0" presId="urn:microsoft.com/office/officeart/2005/8/layout/list1"/>
    <dgm:cxn modelId="{DB4E4F98-5803-4CBC-BBB5-C69C8DDC2383}" type="presParOf" srcId="{7F31FE0F-EF2F-4956-80DE-1E8B57F05BD0}" destId="{45FCBF28-A59A-45DF-8ED6-A0C5FEB2442A}" srcOrd="1" destOrd="0" presId="urn:microsoft.com/office/officeart/2005/8/layout/list1"/>
    <dgm:cxn modelId="{555B8D04-3A09-4134-9500-354C4A049A73}" type="presParOf" srcId="{8CB1F606-9133-433E-8A96-F114E3F2F9A0}" destId="{A0ABBBB0-9CAB-475B-BB3B-FA539E525C05}" srcOrd="5" destOrd="0" presId="urn:microsoft.com/office/officeart/2005/8/layout/list1"/>
    <dgm:cxn modelId="{36C4B65D-52CC-4AA3-8156-C7CB48E633D1}" type="presParOf" srcId="{8CB1F606-9133-433E-8A96-F114E3F2F9A0}" destId="{B4944CB0-009E-4AF1-B06A-9D2601FD1D40}" srcOrd="6" destOrd="0" presId="urn:microsoft.com/office/officeart/2005/8/layout/list1"/>
    <dgm:cxn modelId="{F32A3BB8-7F01-49C0-9054-99432CC96C42}" type="presParOf" srcId="{8CB1F606-9133-433E-8A96-F114E3F2F9A0}" destId="{19ECF7F4-8725-4CF9-A667-62B4B0C4F453}" srcOrd="7" destOrd="0" presId="urn:microsoft.com/office/officeart/2005/8/layout/list1"/>
    <dgm:cxn modelId="{2D35A064-0B0D-472F-B49D-0DDC05199EA7}" type="presParOf" srcId="{8CB1F606-9133-433E-8A96-F114E3F2F9A0}" destId="{BA0B265E-7453-4BC8-B037-F4EFF61C3C75}" srcOrd="8" destOrd="0" presId="urn:microsoft.com/office/officeart/2005/8/layout/list1"/>
    <dgm:cxn modelId="{18A92262-24AA-4B0B-A5A3-E6DF2DBB312A}" type="presParOf" srcId="{BA0B265E-7453-4BC8-B037-F4EFF61C3C75}" destId="{CEF128E7-1010-4A48-A4CA-3D2D3D9E79B8}" srcOrd="0" destOrd="0" presId="urn:microsoft.com/office/officeart/2005/8/layout/list1"/>
    <dgm:cxn modelId="{BCFDB4BC-B2DB-47B1-93CE-D70AF743503A}" type="presParOf" srcId="{BA0B265E-7453-4BC8-B037-F4EFF61C3C75}" destId="{7182F0B0-E340-4B70-997E-7BECB46F099A}" srcOrd="1" destOrd="0" presId="urn:microsoft.com/office/officeart/2005/8/layout/list1"/>
    <dgm:cxn modelId="{32B073E6-FEAC-4E35-88CD-2A07835155A7}" type="presParOf" srcId="{8CB1F606-9133-433E-8A96-F114E3F2F9A0}" destId="{210AF508-A5C7-45F3-A3D1-16D287C7FA26}" srcOrd="9" destOrd="0" presId="urn:microsoft.com/office/officeart/2005/8/layout/list1"/>
    <dgm:cxn modelId="{C9A13ED5-6BC0-4B7C-A4D4-B2B7DF0EAE99}" type="presParOf" srcId="{8CB1F606-9133-433E-8A96-F114E3F2F9A0}" destId="{6F7CC585-5D61-47FD-84C9-D0FFAE4747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E5D57C6-CE56-4F90-A382-4617A651DC66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Scientific</a:t>
          </a:r>
          <a:r>
            <a:rPr lang="es-ES" sz="2400" b="1" dirty="0">
              <a:latin typeface="Georgia" panose="02040502050405020303" pitchFamily="18" charset="0"/>
            </a:rPr>
            <a:t> </a:t>
          </a:r>
          <a:r>
            <a:rPr lang="es-ES" sz="2400" b="1" dirty="0" err="1">
              <a:latin typeface="Georgia" panose="02040502050405020303" pitchFamily="18" charset="0"/>
            </a:rPr>
            <a:t>production</a:t>
          </a:r>
          <a:r>
            <a:rPr lang="es-ES" sz="2400" b="1" dirty="0">
              <a:latin typeface="Georgia" panose="02040502050405020303" pitchFamily="18" charset="0"/>
            </a:rPr>
            <a:t>:                             </a:t>
          </a:r>
          <a:r>
            <a:rPr lang="es-ES" sz="2400" b="1" dirty="0" err="1">
              <a:latin typeface="Georgia" panose="02040502050405020303" pitchFamily="18" charset="0"/>
            </a:rPr>
            <a:t>Quality</a:t>
          </a:r>
          <a:r>
            <a:rPr lang="es-ES" sz="2400" b="1" dirty="0">
              <a:latin typeface="Georgia" panose="02040502050405020303" pitchFamily="18" charset="0"/>
            </a:rPr>
            <a:t> and </a:t>
          </a:r>
          <a:r>
            <a:rPr lang="es-ES" sz="2400" b="1" dirty="0" err="1">
              <a:latin typeface="Georgia" panose="02040502050405020303" pitchFamily="18" charset="0"/>
            </a:rPr>
            <a:t>international</a:t>
          </a:r>
          <a:r>
            <a:rPr lang="es-ES" sz="2400" b="1" dirty="0">
              <a:latin typeface="Georgia" panose="02040502050405020303" pitchFamily="18" charset="0"/>
            </a:rPr>
            <a:t> </a:t>
          </a:r>
          <a:r>
            <a:rPr lang="es-ES" sz="2400" b="1" dirty="0" err="1">
              <a:latin typeface="Georgia" panose="02040502050405020303" pitchFamily="18" charset="0"/>
            </a:rPr>
            <a:t>impact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91554F54-5661-406B-8F84-21F01756FB89}" type="par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B9A81EA-E205-4C02-8246-4A0AB7197E31}" type="sibTrans" cxnId="{9C959AB9-80FA-4563-8164-F08B77A99D22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Training </a:t>
          </a:r>
          <a:r>
            <a:rPr lang="es-ES" sz="2400" b="1" dirty="0" err="1">
              <a:latin typeface="Georgia" panose="02040502050405020303" pitchFamily="18" charset="0"/>
            </a:rPr>
            <a:t>capacity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80C4739D-A55E-4610-9F5D-A49DFAFA78B2}">
      <dgm:prSet phldrT="[Texto]" custT="1"/>
      <dgm:spPr/>
      <dgm:t>
        <a:bodyPr/>
        <a:lstStyle/>
        <a:p>
          <a:r>
            <a:rPr lang="en-US" sz="1600" b="1" spc="-50" baseline="0" dirty="0">
              <a:latin typeface="Georgia" panose="02040502050405020303" pitchFamily="18" charset="0"/>
            </a:rPr>
            <a:t>1</a:t>
          </a:r>
          <a:r>
            <a:rPr lang="en-US" sz="1600" b="1" spc="-50" baseline="30000" dirty="0">
              <a:latin typeface="Georgia" panose="02040502050405020303" pitchFamily="18" charset="0"/>
            </a:rPr>
            <a:t>st</a:t>
          </a:r>
          <a:r>
            <a:rPr lang="en-US" sz="1600" b="1" spc="-50" baseline="0" dirty="0">
              <a:latin typeface="Georgia" panose="02040502050405020303" pitchFamily="18" charset="0"/>
            </a:rPr>
            <a:t> </a:t>
          </a:r>
          <a:r>
            <a:rPr lang="en-US" sz="1600" b="0" spc="-50" baseline="0" dirty="0">
              <a:latin typeface="Georgia" panose="02040502050405020303" pitchFamily="18" charset="0"/>
            </a:rPr>
            <a:t>Spanish university in FPI grants (per 100 professors) </a:t>
          </a:r>
          <a:r>
            <a:rPr lang="en-US" sz="1000" b="0" i="1" spc="-50" baseline="0" dirty="0">
              <a:latin typeface="Georgia" panose="02040502050405020303" pitchFamily="18" charset="0"/>
            </a:rPr>
            <a:t>(INUE, 2023)</a:t>
          </a:r>
          <a:endParaRPr lang="es-ES" sz="1000" i="1" spc="-50" baseline="0" dirty="0">
            <a:latin typeface="Georgia" panose="02040502050405020303" pitchFamily="18" charset="0"/>
          </a:endParaRPr>
        </a:p>
      </dgm:t>
    </dgm:pt>
    <dgm:pt modelId="{B65468A1-CDB9-4F75-999A-C7FA75BA077E}" type="par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1BB1425-CBE0-4560-8C9D-B94FCCB4B5EF}" type="sibTrans" cxnId="{0C91F00F-776B-4942-AB9B-E5447136234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Innovation</a:t>
          </a:r>
          <a:r>
            <a:rPr lang="es-ES" sz="2400" b="1" dirty="0">
              <a:latin typeface="Georgia" panose="02040502050405020303" pitchFamily="18" charset="0"/>
            </a:rPr>
            <a:t> &amp; </a:t>
          </a:r>
          <a:r>
            <a:rPr lang="es-ES" sz="2400" b="1" dirty="0" err="1">
              <a:latin typeface="Georgia" panose="02040502050405020303" pitchFamily="18" charset="0"/>
            </a:rPr>
            <a:t>knowledge</a:t>
          </a:r>
          <a:r>
            <a:rPr lang="es-ES" sz="2400" b="1" dirty="0">
              <a:latin typeface="Georgia" panose="02040502050405020303" pitchFamily="18" charset="0"/>
            </a:rPr>
            <a:t> transfer</a:t>
          </a: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BE29100F-9E5B-4A5E-863C-6092F80DD570}">
      <dgm:prSet phldrT="[Texto]" custT="1"/>
      <dgm:spPr/>
      <dgm:t>
        <a:bodyPr/>
        <a:lstStyle/>
        <a:p>
          <a:r>
            <a:rPr lang="ca-ES" sz="1600" b="1" kern="1200" dirty="0" err="1">
              <a:latin typeface="Georgia" panose="02040502050405020303" pitchFamily="18" charset="0"/>
            </a:rPr>
            <a:t>UPFVentures</a:t>
          </a:r>
          <a:r>
            <a:rPr lang="ca-ES" sz="1600" b="1" kern="1200" dirty="0">
              <a:latin typeface="Georgia" panose="02040502050405020303" pitchFamily="18" charset="0"/>
            </a:rPr>
            <a:t>,</a:t>
          </a:r>
          <a:r>
            <a:rPr lang="ca-ES" sz="1600" b="0" kern="1200" dirty="0">
              <a:latin typeface="Georgia" panose="02040502050405020303" pitchFamily="18" charset="0"/>
            </a:rPr>
            <a:t> a</a:t>
          </a:r>
          <a:r>
            <a:rPr lang="en-US" sz="1600" b="0" kern="1200" dirty="0">
              <a:latin typeface="Georgia" panose="02040502050405020303" pitchFamily="18" charset="0"/>
            </a:rPr>
            <a:t> startup to strengthen the university’s relations with industry</a:t>
          </a:r>
          <a:endParaRPr lang="es-ES" sz="1600" b="0" kern="1200" dirty="0">
            <a:latin typeface="Georgia" panose="02040502050405020303" pitchFamily="18" charset="0"/>
          </a:endParaRPr>
        </a:p>
      </dgm:t>
    </dgm:pt>
    <dgm:pt modelId="{EFEFF202-A6E9-42E1-8153-CAFAED5D1E21}" type="par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2C2F94B1-1B1D-461D-BF31-4250728373F5}" type="sibTrans" cxnId="{CCFA93C4-225A-4717-B55E-DB4EEFF7BA09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5DA45AE-C19D-45A2-844F-5049B9C5B85D}">
      <dgm:prSet phldrT="[Texto]" custT="1"/>
      <dgm:spPr/>
      <dgm:t>
        <a:bodyPr/>
        <a:lstStyle/>
        <a:p>
          <a:r>
            <a:rPr lang="en-US" sz="1600" b="1" noProof="0" dirty="0">
              <a:latin typeface="Georgia" panose="02040502050405020303" pitchFamily="18" charset="0"/>
            </a:rPr>
            <a:t>1</a:t>
          </a:r>
          <a:r>
            <a:rPr lang="en-US" sz="1600" b="1" spc="-50" baseline="30000" dirty="0" err="1">
              <a:latin typeface="Georgia" panose="02040502050405020303" pitchFamily="18" charset="0"/>
            </a:rPr>
            <a:t>st</a:t>
          </a:r>
          <a:r>
            <a:rPr lang="en-US" sz="1600" noProof="0" dirty="0">
              <a:latin typeface="Georgia" panose="02040502050405020303" pitchFamily="18" charset="0"/>
            </a:rPr>
            <a:t> Spanish university in percentage of articles published in the most influential scholarly journals of the world </a:t>
          </a:r>
          <a:r>
            <a:rPr lang="en-US" sz="1000" i="1" noProof="0" dirty="0">
              <a:latin typeface="Georgia" panose="02040502050405020303" pitchFamily="18" charset="0"/>
            </a:rPr>
            <a:t>(Leiden, 2023)</a:t>
          </a:r>
          <a:endParaRPr lang="es-ES" sz="1000" noProof="0" dirty="0">
            <a:latin typeface="Georgia" panose="02040502050405020303" pitchFamily="18" charset="0"/>
          </a:endParaRPr>
        </a:p>
      </dgm:t>
    </dgm:pt>
    <dgm:pt modelId="{F68723ED-4A90-473A-A743-95D91FE271AD}" type="sib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D2746720-E52F-4315-9572-85C2AF4F143C}" type="parTrans" cxnId="{65CBA438-0664-4AE2-A4DC-20E72BDFC86F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E96E10BA-0488-4BD7-A151-F95D975FDDEC}">
      <dgm:prSet custT="1"/>
      <dgm:spPr/>
      <dgm:t>
        <a:bodyPr/>
        <a:lstStyle/>
        <a:p>
          <a:r>
            <a:rPr lang="en-US" sz="1600" b="1" noProof="0" dirty="0">
              <a:latin typeface="Georgia" panose="02040502050405020303" pitchFamily="18" charset="0"/>
            </a:rPr>
            <a:t>1</a:t>
          </a:r>
          <a:r>
            <a:rPr lang="en-US" sz="1600" b="1" spc="-50" baseline="30000" dirty="0" err="1">
              <a:latin typeface="Georgia" panose="02040502050405020303" pitchFamily="18" charset="0"/>
            </a:rPr>
            <a:t>st</a:t>
          </a:r>
          <a:r>
            <a:rPr lang="en-US" sz="1600" noProof="0" dirty="0">
              <a:latin typeface="Georgia" panose="02040502050405020303" pitchFamily="18" charset="0"/>
            </a:rPr>
            <a:t> Spanish university in percentage of papers produced in collaboration with national institutions </a:t>
          </a:r>
          <a:r>
            <a:rPr lang="en-US" sz="1000" i="1" noProof="0" dirty="0">
              <a:latin typeface="Georgia" panose="02040502050405020303" pitchFamily="18" charset="0"/>
            </a:rPr>
            <a:t>(Leiden, 2023)</a:t>
          </a:r>
          <a:endParaRPr lang="es-ES" sz="1000" i="1" noProof="0" dirty="0">
            <a:latin typeface="Georgia" panose="02040502050405020303" pitchFamily="18" charset="0"/>
          </a:endParaRPr>
        </a:p>
      </dgm:t>
    </dgm:pt>
    <dgm:pt modelId="{3A6FA2BD-0B49-4D2C-A78F-20A80FE449C5}" type="parTrans" cxnId="{1B42294A-EA74-4BA9-8634-4C1ABD5292EE}">
      <dgm:prSet/>
      <dgm:spPr/>
      <dgm:t>
        <a:bodyPr/>
        <a:lstStyle/>
        <a:p>
          <a:endParaRPr lang="es-ES"/>
        </a:p>
      </dgm:t>
    </dgm:pt>
    <dgm:pt modelId="{8F941C7E-540B-4C4B-B8C8-EDCD284251A1}" type="sibTrans" cxnId="{1B42294A-EA74-4BA9-8634-4C1ABD5292EE}">
      <dgm:prSet/>
      <dgm:spPr/>
      <dgm:t>
        <a:bodyPr/>
        <a:lstStyle/>
        <a:p>
          <a:endParaRPr lang="es-ES"/>
        </a:p>
      </dgm:t>
    </dgm:pt>
    <dgm:pt modelId="{8372CE33-051E-4462-9CDB-A9559E98DBCE}">
      <dgm:prSet custT="1"/>
      <dgm:spPr/>
      <dgm:t>
        <a:bodyPr/>
        <a:lstStyle/>
        <a:p>
          <a:r>
            <a:rPr lang="en-US" sz="1600" b="1" noProof="0" dirty="0">
              <a:latin typeface="Georgia" panose="02040502050405020303" pitchFamily="18" charset="0"/>
            </a:rPr>
            <a:t>2</a:t>
          </a:r>
          <a:r>
            <a:rPr lang="en-US" sz="1600" b="1" spc="-50" baseline="30000" dirty="0" err="1">
              <a:latin typeface="Georgia" panose="02040502050405020303" pitchFamily="18" charset="0"/>
            </a:rPr>
            <a:t>nd</a:t>
          </a:r>
          <a:r>
            <a:rPr lang="en-US" sz="1600" noProof="0" dirty="0">
              <a:latin typeface="Georgia" panose="02040502050405020303" pitchFamily="18" charset="0"/>
            </a:rPr>
            <a:t> Spanish university in percentage of papers produced in collaboration with foreign institutions </a:t>
          </a:r>
          <a:r>
            <a:rPr lang="en-US" sz="1000" i="1" noProof="0" dirty="0">
              <a:latin typeface="Georgia" panose="02040502050405020303" pitchFamily="18" charset="0"/>
            </a:rPr>
            <a:t>(Leiden, 2023)</a:t>
          </a:r>
          <a:endParaRPr lang="es-ES" sz="1000" i="1" noProof="0" dirty="0">
            <a:latin typeface="Georgia" panose="02040502050405020303" pitchFamily="18" charset="0"/>
          </a:endParaRPr>
        </a:p>
      </dgm:t>
    </dgm:pt>
    <dgm:pt modelId="{69925635-6A2C-4C88-98B0-1FF353DDAD09}" type="parTrans" cxnId="{83C681C9-EB27-4860-B028-386075134747}">
      <dgm:prSet/>
      <dgm:spPr/>
      <dgm:t>
        <a:bodyPr/>
        <a:lstStyle/>
        <a:p>
          <a:endParaRPr lang="es-ES"/>
        </a:p>
      </dgm:t>
    </dgm:pt>
    <dgm:pt modelId="{2DB4000D-40DB-4E47-85F0-9B0403653003}" type="sibTrans" cxnId="{83C681C9-EB27-4860-B028-386075134747}">
      <dgm:prSet/>
      <dgm:spPr/>
      <dgm:t>
        <a:bodyPr/>
        <a:lstStyle/>
        <a:p>
          <a:endParaRPr lang="es-ES"/>
        </a:p>
      </dgm:t>
    </dgm:pt>
    <dgm:pt modelId="{47D8BFC9-19F8-4C8D-B336-D4D276412718}">
      <dgm:prSet custT="1"/>
      <dgm:spPr/>
      <dgm:t>
        <a:bodyPr/>
        <a:lstStyle/>
        <a:p>
          <a:r>
            <a:rPr lang="en-US" sz="1600" b="1" dirty="0">
              <a:latin typeface="Georgia" panose="02040502050405020303" pitchFamily="18" charset="0"/>
            </a:rPr>
            <a:t>52</a:t>
          </a:r>
          <a:r>
            <a:rPr lang="en-US" sz="1600" dirty="0">
              <a:latin typeface="Georgia" panose="02040502050405020303" pitchFamily="18" charset="0"/>
            </a:rPr>
            <a:t> industrial doctoral projects funded by the Catalan government </a:t>
          </a:r>
          <a:r>
            <a:rPr lang="en-US" sz="1000" i="1" dirty="0">
              <a:latin typeface="Georgia" panose="02040502050405020303" pitchFamily="18" charset="0"/>
            </a:rPr>
            <a:t>(2013-2023) </a:t>
          </a:r>
          <a:endParaRPr lang="es-ES" sz="1000" i="1" dirty="0">
            <a:latin typeface="Georgia" panose="02040502050405020303" pitchFamily="18" charset="0"/>
          </a:endParaRPr>
        </a:p>
      </dgm:t>
    </dgm:pt>
    <dgm:pt modelId="{DFAA6AD1-E16E-437D-90B4-A33395C9D1C0}" type="parTrans" cxnId="{A44ABBAB-DCC8-4476-A0C2-B4530C5FD2C6}">
      <dgm:prSet/>
      <dgm:spPr/>
      <dgm:t>
        <a:bodyPr/>
        <a:lstStyle/>
        <a:p>
          <a:endParaRPr lang="es-ES"/>
        </a:p>
      </dgm:t>
    </dgm:pt>
    <dgm:pt modelId="{42CE9AA2-4311-4DED-95C8-EAD7A1C8E009}" type="sibTrans" cxnId="{A44ABBAB-DCC8-4476-A0C2-B4530C5FD2C6}">
      <dgm:prSet/>
      <dgm:spPr/>
      <dgm:t>
        <a:bodyPr/>
        <a:lstStyle/>
        <a:p>
          <a:endParaRPr lang="es-ES"/>
        </a:p>
      </dgm:t>
    </dgm:pt>
    <dgm:pt modelId="{9EC821F8-B30B-434F-BD60-E583CD4AC437}">
      <dgm:prSet phldrT="[Texto]" custT="1"/>
      <dgm:spPr/>
      <dgm:t>
        <a:bodyPr/>
        <a:lstStyle/>
        <a:p>
          <a:r>
            <a:rPr lang="ca-E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15 </a:t>
          </a:r>
          <a:r>
            <a:rPr lang="ca-ES" sz="1600" b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active</a:t>
          </a:r>
          <a:r>
            <a:rPr lang="ca-E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</a:t>
          </a:r>
          <a:r>
            <a:rPr lang="ca-ES" sz="1600" b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business</a:t>
          </a:r>
          <a:r>
            <a:rPr lang="ca-E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</a:t>
          </a:r>
          <a:r>
            <a:rPr lang="ca-ES" sz="1600" b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chairs</a:t>
          </a:r>
          <a:r>
            <a:rPr lang="ca-E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(2023)</a:t>
          </a:r>
          <a:endParaRPr lang="es-ES" sz="16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Georgia" panose="02040502050405020303" pitchFamily="18" charset="0"/>
            <a:ea typeface="+mn-ea"/>
            <a:cs typeface="+mn-cs"/>
          </a:endParaRPr>
        </a:p>
      </dgm:t>
    </dgm:pt>
    <dgm:pt modelId="{24E1CDAA-16B0-44C2-AF8C-5289C8921FBC}" type="parTrans" cxnId="{D5998CBC-2F5E-449C-9BD1-8F52A1FE264A}">
      <dgm:prSet/>
      <dgm:spPr/>
      <dgm:t>
        <a:bodyPr/>
        <a:lstStyle/>
        <a:p>
          <a:endParaRPr lang="ca-ES"/>
        </a:p>
      </dgm:t>
    </dgm:pt>
    <dgm:pt modelId="{77EDB85E-E647-45C5-B398-9B7383C73B73}" type="sibTrans" cxnId="{D5998CBC-2F5E-449C-9BD1-8F52A1FE264A}">
      <dgm:prSet/>
      <dgm:spPr/>
      <dgm:t>
        <a:bodyPr/>
        <a:lstStyle/>
        <a:p>
          <a:endParaRPr lang="ca-ES"/>
        </a:p>
      </dgm:t>
    </dgm:pt>
    <dgm:pt modelId="{8F282CB6-6BA2-4095-A1B2-9FC014D2A63E}">
      <dgm:prSet phldrT="[Texto]" custT="1"/>
      <dgm:spPr/>
      <dgm:t>
        <a:bodyPr/>
        <a:lstStyle/>
        <a:p>
          <a:r>
            <a:rPr lang="en-US" sz="1600" b="1" spc="-50" baseline="0" dirty="0">
              <a:latin typeface="Georgia" panose="02040502050405020303" pitchFamily="18" charset="0"/>
            </a:rPr>
            <a:t>77%</a:t>
          </a:r>
          <a:r>
            <a:rPr lang="en-US" sz="1600" spc="-50" baseline="0" dirty="0">
              <a:latin typeface="Georgia" panose="02040502050405020303" pitchFamily="18" charset="0"/>
            </a:rPr>
            <a:t> of doctoral theses were written and defended in English </a:t>
          </a:r>
          <a:r>
            <a:rPr lang="en-US" sz="1000" i="1" spc="-50" baseline="0" dirty="0">
              <a:latin typeface="Georgia" panose="02040502050405020303" pitchFamily="18" charset="0"/>
            </a:rPr>
            <a:t>(2022-2023 academic year)</a:t>
          </a:r>
          <a:endParaRPr lang="es-ES" sz="1000" spc="-50" baseline="0" dirty="0">
            <a:latin typeface="Georgia" panose="02040502050405020303" pitchFamily="18" charset="0"/>
          </a:endParaRPr>
        </a:p>
      </dgm:t>
    </dgm:pt>
    <dgm:pt modelId="{0815A20E-2C1C-4EF6-96A1-77578EA9ED91}" type="parTrans" cxnId="{6480F619-82D6-4C0E-9065-615878658560}">
      <dgm:prSet/>
      <dgm:spPr/>
      <dgm:t>
        <a:bodyPr/>
        <a:lstStyle/>
        <a:p>
          <a:endParaRPr lang="es-ES"/>
        </a:p>
      </dgm:t>
    </dgm:pt>
    <dgm:pt modelId="{20C91113-FC9B-4736-AAF8-2795E253DCE5}" type="sibTrans" cxnId="{6480F619-82D6-4C0E-9065-615878658560}">
      <dgm:prSet/>
      <dgm:spPr/>
      <dgm:t>
        <a:bodyPr/>
        <a:lstStyle/>
        <a:p>
          <a:endParaRPr lang="es-ES"/>
        </a:p>
      </dgm:t>
    </dgm:pt>
    <dgm:pt modelId="{B2E815F8-DBB9-420E-9244-2FFE3319CAE5}">
      <dgm:prSet phldrT="[Texto]" custT="1"/>
      <dgm:spPr/>
      <dgm:t>
        <a:bodyPr/>
        <a:lstStyle/>
        <a:p>
          <a:r>
            <a:rPr lang="en-US" sz="1600" b="1" spc="-50" baseline="0" dirty="0">
              <a:latin typeface="Georgia" panose="02040502050405020303" pitchFamily="18" charset="0"/>
            </a:rPr>
            <a:t>1</a:t>
          </a:r>
          <a:r>
            <a:rPr lang="en-US" sz="1600" b="1" spc="-50" baseline="30000" dirty="0">
              <a:latin typeface="Georgia" panose="02040502050405020303" pitchFamily="18" charset="0"/>
            </a:rPr>
            <a:t>st</a:t>
          </a:r>
          <a:r>
            <a:rPr lang="en-US" sz="1600" b="1" spc="-50" baseline="0" dirty="0">
              <a:latin typeface="Georgia" panose="02040502050405020303" pitchFamily="18" charset="0"/>
            </a:rPr>
            <a:t> </a:t>
          </a:r>
          <a:r>
            <a:rPr lang="en-US" sz="1600" b="0" spc="-50" baseline="0" dirty="0">
              <a:latin typeface="Georgia" panose="02040502050405020303" pitchFamily="18" charset="0"/>
            </a:rPr>
            <a:t>Spanish university in doctoral theses read (per 100 professors) </a:t>
          </a:r>
          <a:r>
            <a:rPr lang="en-US" sz="1000" b="0" i="1" spc="-50" baseline="0" dirty="0">
              <a:latin typeface="Georgia" panose="02040502050405020303" pitchFamily="18" charset="0"/>
            </a:rPr>
            <a:t>(INUE, 2023)</a:t>
          </a:r>
          <a:endParaRPr lang="es-ES" sz="1000" i="1" spc="-50" baseline="0" dirty="0">
            <a:latin typeface="Georgia" panose="02040502050405020303" pitchFamily="18" charset="0"/>
          </a:endParaRPr>
        </a:p>
      </dgm:t>
    </dgm:pt>
    <dgm:pt modelId="{8200CF6A-3C78-4CF8-88F3-1D7E6D72DC97}" type="sibTrans" cxnId="{FD31EE79-0728-44A1-944F-EA4C4D439E18}">
      <dgm:prSet/>
      <dgm:spPr/>
      <dgm:t>
        <a:bodyPr/>
        <a:lstStyle/>
        <a:p>
          <a:endParaRPr lang="es-ES"/>
        </a:p>
      </dgm:t>
    </dgm:pt>
    <dgm:pt modelId="{73F68ED9-3573-472E-B589-DD2B02788213}" type="parTrans" cxnId="{FD31EE79-0728-44A1-944F-EA4C4D439E18}">
      <dgm:prSet/>
      <dgm:spPr/>
      <dgm:t>
        <a:bodyPr/>
        <a:lstStyle/>
        <a:p>
          <a:endParaRPr lang="es-ES"/>
        </a:p>
      </dgm:t>
    </dgm:pt>
    <dgm:pt modelId="{9EE9DF48-BD01-4D15-8A16-8A59AA62D30C}">
      <dgm:prSet phldrT="[Texto]" custT="1"/>
      <dgm:spPr/>
      <dgm:t>
        <a:bodyPr/>
        <a:lstStyle/>
        <a:p>
          <a:r>
            <a:rPr lang="en-US" sz="1600" b="1" kern="1200" spc="-50" baseline="0" dirty="0">
              <a:latin typeface="Georgia" panose="02040502050405020303" pitchFamily="18" charset="0"/>
            </a:rPr>
            <a:t>1</a:t>
          </a:r>
          <a:r>
            <a:rPr lang="en-US" sz="1600" b="1" kern="1200" spc="-50" baseline="30000" dirty="0">
              <a:latin typeface="Georgia" panose="02040502050405020303" pitchFamily="18" charset="0"/>
            </a:rPr>
            <a:t>st </a:t>
          </a:r>
          <a:r>
            <a:rPr lang="ca-ES" sz="1600" b="0" kern="1200" dirty="0">
              <a:latin typeface="Georgia" panose="02040502050405020303" pitchFamily="18" charset="0"/>
            </a:rPr>
            <a:t> </a:t>
          </a:r>
          <a:r>
            <a:rPr lang="en-US" sz="1600" b="0" kern="1200" spc="-50" baseline="0" dirty="0">
              <a:latin typeface="Georgia" panose="02040502050405020303" pitchFamily="18" charset="0"/>
            </a:rPr>
            <a:t>Spanish university in revenue from licenses (per 100 professors) </a:t>
          </a:r>
          <a:r>
            <a:rPr lang="en-US" sz="1000" b="0" i="1" kern="1200" spc="-50" baseline="0" dirty="0">
              <a:latin typeface="Georgia" panose="02040502050405020303" pitchFamily="18" charset="0"/>
            </a:rPr>
            <a:t>(INUE, 2023)</a:t>
          </a:r>
          <a:endParaRPr lang="es-ES" sz="1600" b="0" kern="1200" dirty="0">
            <a:latin typeface="Georgia" panose="02040502050405020303" pitchFamily="18" charset="0"/>
          </a:endParaRPr>
        </a:p>
      </dgm:t>
    </dgm:pt>
    <dgm:pt modelId="{B28F76B2-E85A-4DF9-9B9F-689AE2D69CEC}" type="parTrans" cxnId="{4511D92A-FEA8-4AEA-A57F-97A7D816057E}">
      <dgm:prSet/>
      <dgm:spPr/>
      <dgm:t>
        <a:bodyPr/>
        <a:lstStyle/>
        <a:p>
          <a:endParaRPr lang="es-ES"/>
        </a:p>
      </dgm:t>
    </dgm:pt>
    <dgm:pt modelId="{BC6C2282-19CB-4AF8-8B0C-A793D1A5D7FC}" type="sibTrans" cxnId="{4511D92A-FEA8-4AEA-A57F-97A7D816057E}">
      <dgm:prSet/>
      <dgm:spPr/>
      <dgm:t>
        <a:bodyPr/>
        <a:lstStyle/>
        <a:p>
          <a:endParaRPr lang="es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3771B424-9FCC-4EC1-B753-8A9C01A72BDE}" type="pres">
      <dgm:prSet presAssocID="{DE5D57C6-CE56-4F90-A382-4617A651DC66}" presName="parentLin" presStyleCnt="0"/>
      <dgm:spPr/>
    </dgm:pt>
    <dgm:pt modelId="{8A5AF9CD-CEE2-464C-84A0-E35FF083E2AE}" type="pres">
      <dgm:prSet presAssocID="{DE5D57C6-CE56-4F90-A382-4617A651DC66}" presName="parentLeftMargin" presStyleLbl="node1" presStyleIdx="0" presStyleCnt="3"/>
      <dgm:spPr/>
    </dgm:pt>
    <dgm:pt modelId="{E1C6C534-AE6E-4157-93FB-A4FF9B4D257B}" type="pres">
      <dgm:prSet presAssocID="{DE5D57C6-CE56-4F90-A382-4617A651DC66}" presName="parentText" presStyleLbl="node1" presStyleIdx="0" presStyleCnt="3" custScaleY="203252">
        <dgm:presLayoutVars>
          <dgm:chMax val="0"/>
          <dgm:bulletEnabled val="1"/>
        </dgm:presLayoutVars>
      </dgm:prSet>
      <dgm:spPr/>
    </dgm:pt>
    <dgm:pt modelId="{4B56E795-7031-434F-9837-B59EC324A57A}" type="pres">
      <dgm:prSet presAssocID="{DE5D57C6-CE56-4F90-A382-4617A651DC66}" presName="negativeSpace" presStyleCnt="0"/>
      <dgm:spPr/>
    </dgm:pt>
    <dgm:pt modelId="{EB6E0569-D66E-4A59-8AF2-1B9B52DB5027}" type="pres">
      <dgm:prSet presAssocID="{DE5D57C6-CE56-4F90-A382-4617A651DC66}" presName="childText" presStyleLbl="conFgAcc1" presStyleIdx="0" presStyleCnt="3">
        <dgm:presLayoutVars>
          <dgm:bulletEnabled val="1"/>
        </dgm:presLayoutVars>
      </dgm:prSet>
      <dgm:spPr/>
    </dgm:pt>
    <dgm:pt modelId="{A1A2B02C-EA17-4A2F-9782-F66D812B8688}" type="pres">
      <dgm:prSet presAssocID="{BB9A81EA-E205-4C02-8246-4A0AB7197E31}" presName="spaceBetweenRectangles" presStyleCnt="0"/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3"/>
      <dgm:spPr/>
    </dgm:pt>
    <dgm:pt modelId="{45FCBF28-A59A-45DF-8ED6-A0C5FEB2442A}" type="pres">
      <dgm:prSet presAssocID="{D5A1762D-4BD7-4359-BAEE-856B5C76CEE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1" presStyleCnt="3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1" presStyleCnt="3"/>
      <dgm:spPr/>
    </dgm:pt>
    <dgm:pt modelId="{7182F0B0-E340-4B70-997E-7BECB46F099A}" type="pres">
      <dgm:prSet presAssocID="{977E7C24-A950-419E-8467-66ECF085D6A3}" presName="parentText" presStyleLbl="node1" presStyleIdx="2" presStyleCnt="3" custScaleX="100000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7E9204-6188-40BA-9F32-C55898D20E0E}" srcId="{F9BCDA9F-B51D-4654-9016-E75FC5C34C4E}" destId="{D5A1762D-4BD7-4359-BAEE-856B5C76CEEE}" srcOrd="1" destOrd="0" parTransId="{261B22D2-4184-49BF-A7FB-DBAD12CFD223}" sibTransId="{16235DD4-C50E-438C-A5FC-9D8C547FBD1F}"/>
    <dgm:cxn modelId="{7DE8B004-2676-4153-88D8-7A5A7BC1CB1E}" type="presOf" srcId="{8372CE33-051E-4462-9CDB-A9559E98DBCE}" destId="{EB6E0569-D66E-4A59-8AF2-1B9B52DB5027}" srcOrd="0" destOrd="2" presId="urn:microsoft.com/office/officeart/2005/8/layout/list1"/>
    <dgm:cxn modelId="{8361C906-79EE-4D4F-8462-8D772C4C409F}" type="presOf" srcId="{DE5D57C6-CE56-4F90-A382-4617A651DC66}" destId="{8A5AF9CD-CEE2-464C-84A0-E35FF083E2AE}" srcOrd="0" destOrd="0" presId="urn:microsoft.com/office/officeart/2005/8/layout/list1"/>
    <dgm:cxn modelId="{0C91F00F-776B-4942-AB9B-E5447136234A}" srcId="{D5A1762D-4BD7-4359-BAEE-856B5C76CEEE}" destId="{80C4739D-A55E-4610-9F5D-A49DFAFA78B2}" srcOrd="0" destOrd="0" parTransId="{B65468A1-CDB9-4F75-999A-C7FA75BA077E}" sibTransId="{B1BB1425-CBE0-4560-8C9D-B94FCCB4B5EF}"/>
    <dgm:cxn modelId="{6480F619-82D6-4C0E-9065-615878658560}" srcId="{D5A1762D-4BD7-4359-BAEE-856B5C76CEEE}" destId="{8F282CB6-6BA2-4095-A1B2-9FC014D2A63E}" srcOrd="2" destOrd="0" parTransId="{0815A20E-2C1C-4EF6-96A1-77578EA9ED91}" sibTransId="{20C91113-FC9B-4736-AAF8-2795E253DCE5}"/>
    <dgm:cxn modelId="{4511D92A-FEA8-4AEA-A57F-97A7D816057E}" srcId="{977E7C24-A950-419E-8467-66ECF085D6A3}" destId="{9EE9DF48-BD01-4D15-8A16-8A59AA62D30C}" srcOrd="1" destOrd="0" parTransId="{B28F76B2-E85A-4DF9-9B9F-689AE2D69CEC}" sibTransId="{BC6C2282-19CB-4AF8-8B0C-A793D1A5D7FC}"/>
    <dgm:cxn modelId="{7473EE2B-17B7-4C3E-B542-EFB103155D2A}" srcId="{F9BCDA9F-B51D-4654-9016-E75FC5C34C4E}" destId="{977E7C24-A950-419E-8467-66ECF085D6A3}" srcOrd="2" destOrd="0" parTransId="{DFE71D18-47DA-43AF-A39F-0F59417A1A75}" sibTransId="{70FBF11F-0773-47F4-99A7-86A38F31DC7C}"/>
    <dgm:cxn modelId="{0447362E-400B-49BC-9BC2-F21AFD67F6C7}" type="presOf" srcId="{9EE9DF48-BD01-4D15-8A16-8A59AA62D30C}" destId="{6F7CC585-5D61-47FD-84C9-D0FFAE474708}" srcOrd="0" destOrd="1" presId="urn:microsoft.com/office/officeart/2005/8/layout/list1"/>
    <dgm:cxn modelId="{65CBA438-0664-4AE2-A4DC-20E72BDFC86F}" srcId="{DE5D57C6-CE56-4F90-A382-4617A651DC66}" destId="{E5DA45AE-C19D-45A2-844F-5049B9C5B85D}" srcOrd="0" destOrd="0" parTransId="{D2746720-E52F-4315-9572-85C2AF4F143C}" sibTransId="{F68723ED-4A90-473A-A743-95D91FE271AD}"/>
    <dgm:cxn modelId="{94F36961-3F50-4E46-AE08-E825A12BAE28}" type="presOf" srcId="{B2E815F8-DBB9-420E-9244-2FFE3319CAE5}" destId="{B4944CB0-009E-4AF1-B06A-9D2601FD1D40}" srcOrd="0" destOrd="1" presId="urn:microsoft.com/office/officeart/2005/8/layout/list1"/>
    <dgm:cxn modelId="{1B42294A-EA74-4BA9-8634-4C1ABD5292EE}" srcId="{DE5D57C6-CE56-4F90-A382-4617A651DC66}" destId="{E96E10BA-0488-4BD7-A151-F95D975FDDEC}" srcOrd="1" destOrd="0" parTransId="{3A6FA2BD-0B49-4D2C-A78F-20A80FE449C5}" sibTransId="{8F941C7E-540B-4C4B-B8C8-EDCD284251A1}"/>
    <dgm:cxn modelId="{C25A3871-60E3-4ED7-9436-3751D8A45A0C}" type="presOf" srcId="{8F282CB6-6BA2-4095-A1B2-9FC014D2A63E}" destId="{B4944CB0-009E-4AF1-B06A-9D2601FD1D40}" srcOrd="0" destOrd="2" presId="urn:microsoft.com/office/officeart/2005/8/layout/list1"/>
    <dgm:cxn modelId="{DC1AE854-0285-4635-AAB2-51E3E1D1545F}" type="presOf" srcId="{977E7C24-A950-419E-8467-66ECF085D6A3}" destId="{7182F0B0-E340-4B70-997E-7BECB46F099A}" srcOrd="1" destOrd="0" presId="urn:microsoft.com/office/officeart/2005/8/layout/list1"/>
    <dgm:cxn modelId="{3856FE75-12E9-465E-BFA6-65A08AEAC7BD}" type="presOf" srcId="{D5A1762D-4BD7-4359-BAEE-856B5C76CEEE}" destId="{7C16D375-C3E3-4258-B796-9112D91FD635}" srcOrd="0" destOrd="0" presId="urn:microsoft.com/office/officeart/2005/8/layout/list1"/>
    <dgm:cxn modelId="{9862EC57-05B6-47CE-9A81-CDFF21B810B9}" type="presOf" srcId="{D5A1762D-4BD7-4359-BAEE-856B5C76CEEE}" destId="{45FCBF28-A59A-45DF-8ED6-A0C5FEB2442A}" srcOrd="1" destOrd="0" presId="urn:microsoft.com/office/officeart/2005/8/layout/list1"/>
    <dgm:cxn modelId="{FD31EE79-0728-44A1-944F-EA4C4D439E18}" srcId="{D5A1762D-4BD7-4359-BAEE-856B5C76CEEE}" destId="{B2E815F8-DBB9-420E-9244-2FFE3319CAE5}" srcOrd="1" destOrd="0" parTransId="{73F68ED9-3573-472E-B589-DD2B02788213}" sibTransId="{8200CF6A-3C78-4CF8-88F3-1D7E6D72DC97}"/>
    <dgm:cxn modelId="{6B24AF7E-D1CB-4C02-8319-AB5E9CD17090}" type="presOf" srcId="{BE29100F-9E5B-4A5E-863C-6092F80DD570}" destId="{6F7CC585-5D61-47FD-84C9-D0FFAE474708}" srcOrd="0" destOrd="0" presId="urn:microsoft.com/office/officeart/2005/8/layout/list1"/>
    <dgm:cxn modelId="{A0BFAD8F-9F2A-4B5A-9A47-5DB1DD921A79}" type="presOf" srcId="{DE5D57C6-CE56-4F90-A382-4617A651DC66}" destId="{E1C6C534-AE6E-4157-93FB-A4FF9B4D257B}" srcOrd="1" destOrd="0" presId="urn:microsoft.com/office/officeart/2005/8/layout/list1"/>
    <dgm:cxn modelId="{4E7BDF9E-AFFA-4ED6-A25D-3C6ED2372792}" type="presOf" srcId="{E96E10BA-0488-4BD7-A151-F95D975FDDEC}" destId="{EB6E0569-D66E-4A59-8AF2-1B9B52DB5027}" srcOrd="0" destOrd="1" presId="urn:microsoft.com/office/officeart/2005/8/layout/list1"/>
    <dgm:cxn modelId="{A44ABBAB-DCC8-4476-A0C2-B4530C5FD2C6}" srcId="{D5A1762D-4BD7-4359-BAEE-856B5C76CEEE}" destId="{47D8BFC9-19F8-4C8D-B336-D4D276412718}" srcOrd="3" destOrd="0" parTransId="{DFAA6AD1-E16E-437D-90B4-A33395C9D1C0}" sibTransId="{42CE9AA2-4311-4DED-95C8-EAD7A1C8E009}"/>
    <dgm:cxn modelId="{A14FF3AB-5E8B-47CC-AC22-7227E61ED964}" type="presOf" srcId="{E5DA45AE-C19D-45A2-844F-5049B9C5B85D}" destId="{EB6E0569-D66E-4A59-8AF2-1B9B52DB5027}" srcOrd="0" destOrd="0" presId="urn:microsoft.com/office/officeart/2005/8/layout/list1"/>
    <dgm:cxn modelId="{9C959AB9-80FA-4563-8164-F08B77A99D22}" srcId="{F9BCDA9F-B51D-4654-9016-E75FC5C34C4E}" destId="{DE5D57C6-CE56-4F90-A382-4617A651DC66}" srcOrd="0" destOrd="0" parTransId="{91554F54-5661-406B-8F84-21F01756FB89}" sibTransId="{BB9A81EA-E205-4C02-8246-4A0AB7197E31}"/>
    <dgm:cxn modelId="{D5998CBC-2F5E-449C-9BD1-8F52A1FE264A}" srcId="{977E7C24-A950-419E-8467-66ECF085D6A3}" destId="{9EC821F8-B30B-434F-BD60-E583CD4AC437}" srcOrd="2" destOrd="0" parTransId="{24E1CDAA-16B0-44C2-AF8C-5289C8921FBC}" sibTransId="{77EDB85E-E647-45C5-B398-9B7383C73B73}"/>
    <dgm:cxn modelId="{85552AC2-7B9A-4826-A97B-C892248F30D2}" type="presOf" srcId="{80C4739D-A55E-4610-9F5D-A49DFAFA78B2}" destId="{B4944CB0-009E-4AF1-B06A-9D2601FD1D40}" srcOrd="0" destOrd="0" presId="urn:microsoft.com/office/officeart/2005/8/layout/list1"/>
    <dgm:cxn modelId="{CCFA93C4-225A-4717-B55E-DB4EEFF7BA09}" srcId="{977E7C24-A950-419E-8467-66ECF085D6A3}" destId="{BE29100F-9E5B-4A5E-863C-6092F80DD570}" srcOrd="0" destOrd="0" parTransId="{EFEFF202-A6E9-42E1-8153-CAFAED5D1E21}" sibTransId="{2C2F94B1-1B1D-461D-BF31-4250728373F5}"/>
    <dgm:cxn modelId="{83C681C9-EB27-4860-B028-386075134747}" srcId="{DE5D57C6-CE56-4F90-A382-4617A651DC66}" destId="{8372CE33-051E-4462-9CDB-A9559E98DBCE}" srcOrd="2" destOrd="0" parTransId="{69925635-6A2C-4C88-98B0-1FF353DDAD09}" sibTransId="{2DB4000D-40DB-4E47-85F0-9B0403653003}"/>
    <dgm:cxn modelId="{5E3168CA-AA46-424C-9A25-A61BC397FDC9}" type="presOf" srcId="{47D8BFC9-19F8-4C8D-B336-D4D276412718}" destId="{B4944CB0-009E-4AF1-B06A-9D2601FD1D40}" srcOrd="0" destOrd="3" presId="urn:microsoft.com/office/officeart/2005/8/layout/list1"/>
    <dgm:cxn modelId="{DF9D13CB-45EA-49BD-993B-C412163EB244}" type="presOf" srcId="{9EC821F8-B30B-434F-BD60-E583CD4AC437}" destId="{6F7CC585-5D61-47FD-84C9-D0FFAE474708}" srcOrd="0" destOrd="2" presId="urn:microsoft.com/office/officeart/2005/8/layout/list1"/>
    <dgm:cxn modelId="{26A193D3-0737-4C06-BB8F-959201DC43AA}" type="presOf" srcId="{977E7C24-A950-419E-8467-66ECF085D6A3}" destId="{CEF128E7-1010-4A48-A4CA-3D2D3D9E79B8}" srcOrd="0" destOrd="0" presId="urn:microsoft.com/office/officeart/2005/8/layout/list1"/>
    <dgm:cxn modelId="{A98427F4-A3EA-4049-957F-E307ED537DCA}" type="presOf" srcId="{F9BCDA9F-B51D-4654-9016-E75FC5C34C4E}" destId="{8CB1F606-9133-433E-8A96-F114E3F2F9A0}" srcOrd="0" destOrd="0" presId="urn:microsoft.com/office/officeart/2005/8/layout/list1"/>
    <dgm:cxn modelId="{231060BE-26B2-4DE9-A30D-8BD703105CB2}" type="presParOf" srcId="{8CB1F606-9133-433E-8A96-F114E3F2F9A0}" destId="{3771B424-9FCC-4EC1-B753-8A9C01A72BDE}" srcOrd="0" destOrd="0" presId="urn:microsoft.com/office/officeart/2005/8/layout/list1"/>
    <dgm:cxn modelId="{A04AA702-3686-4CE4-BE75-F91440517958}" type="presParOf" srcId="{3771B424-9FCC-4EC1-B753-8A9C01A72BDE}" destId="{8A5AF9CD-CEE2-464C-84A0-E35FF083E2AE}" srcOrd="0" destOrd="0" presId="urn:microsoft.com/office/officeart/2005/8/layout/list1"/>
    <dgm:cxn modelId="{E15D1236-B540-4FF4-9735-7C34B12C54BC}" type="presParOf" srcId="{3771B424-9FCC-4EC1-B753-8A9C01A72BDE}" destId="{E1C6C534-AE6E-4157-93FB-A4FF9B4D257B}" srcOrd="1" destOrd="0" presId="urn:microsoft.com/office/officeart/2005/8/layout/list1"/>
    <dgm:cxn modelId="{0D4D34E1-3639-4814-BB62-7234CDC95EB4}" type="presParOf" srcId="{8CB1F606-9133-433E-8A96-F114E3F2F9A0}" destId="{4B56E795-7031-434F-9837-B59EC324A57A}" srcOrd="1" destOrd="0" presId="urn:microsoft.com/office/officeart/2005/8/layout/list1"/>
    <dgm:cxn modelId="{26C39BC9-291C-4A2F-8B30-97FABB67E107}" type="presParOf" srcId="{8CB1F606-9133-433E-8A96-F114E3F2F9A0}" destId="{EB6E0569-D66E-4A59-8AF2-1B9B52DB5027}" srcOrd="2" destOrd="0" presId="urn:microsoft.com/office/officeart/2005/8/layout/list1"/>
    <dgm:cxn modelId="{D6A42D0A-7061-4267-9284-DCF6A46F7D4D}" type="presParOf" srcId="{8CB1F606-9133-433E-8A96-F114E3F2F9A0}" destId="{A1A2B02C-EA17-4A2F-9782-F66D812B8688}" srcOrd="3" destOrd="0" presId="urn:microsoft.com/office/officeart/2005/8/layout/list1"/>
    <dgm:cxn modelId="{CFE8CD2F-01CD-4CED-8133-D0892DDD0DCB}" type="presParOf" srcId="{8CB1F606-9133-433E-8A96-F114E3F2F9A0}" destId="{7F31FE0F-EF2F-4956-80DE-1E8B57F05BD0}" srcOrd="4" destOrd="0" presId="urn:microsoft.com/office/officeart/2005/8/layout/list1"/>
    <dgm:cxn modelId="{91230E19-C62B-4044-B61E-06321143240F}" type="presParOf" srcId="{7F31FE0F-EF2F-4956-80DE-1E8B57F05BD0}" destId="{7C16D375-C3E3-4258-B796-9112D91FD635}" srcOrd="0" destOrd="0" presId="urn:microsoft.com/office/officeart/2005/8/layout/list1"/>
    <dgm:cxn modelId="{A886CD31-15C7-47EA-96B8-FE8CD45A24BC}" type="presParOf" srcId="{7F31FE0F-EF2F-4956-80DE-1E8B57F05BD0}" destId="{45FCBF28-A59A-45DF-8ED6-A0C5FEB2442A}" srcOrd="1" destOrd="0" presId="urn:microsoft.com/office/officeart/2005/8/layout/list1"/>
    <dgm:cxn modelId="{B368451C-BFA6-4909-8775-B20134A42A8C}" type="presParOf" srcId="{8CB1F606-9133-433E-8A96-F114E3F2F9A0}" destId="{A0ABBBB0-9CAB-475B-BB3B-FA539E525C05}" srcOrd="5" destOrd="0" presId="urn:microsoft.com/office/officeart/2005/8/layout/list1"/>
    <dgm:cxn modelId="{18EA4463-73EA-42E6-AA3B-589EA5193084}" type="presParOf" srcId="{8CB1F606-9133-433E-8A96-F114E3F2F9A0}" destId="{B4944CB0-009E-4AF1-B06A-9D2601FD1D40}" srcOrd="6" destOrd="0" presId="urn:microsoft.com/office/officeart/2005/8/layout/list1"/>
    <dgm:cxn modelId="{E4B1A2C1-9B78-4D48-A96F-0555436AC101}" type="presParOf" srcId="{8CB1F606-9133-433E-8A96-F114E3F2F9A0}" destId="{19ECF7F4-8725-4CF9-A667-62B4B0C4F453}" srcOrd="7" destOrd="0" presId="urn:microsoft.com/office/officeart/2005/8/layout/list1"/>
    <dgm:cxn modelId="{B61A90F4-3C83-49EF-AFF8-92A2E7D9AACE}" type="presParOf" srcId="{8CB1F606-9133-433E-8A96-F114E3F2F9A0}" destId="{BA0B265E-7453-4BC8-B037-F4EFF61C3C75}" srcOrd="8" destOrd="0" presId="urn:microsoft.com/office/officeart/2005/8/layout/list1"/>
    <dgm:cxn modelId="{8E5F73FC-7D39-46C5-81D8-AFA59270DB25}" type="presParOf" srcId="{BA0B265E-7453-4BC8-B037-F4EFF61C3C75}" destId="{CEF128E7-1010-4A48-A4CA-3D2D3D9E79B8}" srcOrd="0" destOrd="0" presId="urn:microsoft.com/office/officeart/2005/8/layout/list1"/>
    <dgm:cxn modelId="{63E5CF61-CF1D-456E-8E3A-0BDB3AEA62A9}" type="presParOf" srcId="{BA0B265E-7453-4BC8-B037-F4EFF61C3C75}" destId="{7182F0B0-E340-4B70-997E-7BECB46F099A}" srcOrd="1" destOrd="0" presId="urn:microsoft.com/office/officeart/2005/8/layout/list1"/>
    <dgm:cxn modelId="{E6F7EFB1-80A3-4E99-8050-94C35F5B6D9A}" type="presParOf" srcId="{8CB1F606-9133-433E-8A96-F114E3F2F9A0}" destId="{210AF508-A5C7-45F3-A3D1-16D287C7FA26}" srcOrd="9" destOrd="0" presId="urn:microsoft.com/office/officeart/2005/8/layout/list1"/>
    <dgm:cxn modelId="{E8A4175D-DE02-413F-A432-ADA315E4E5D1}" type="presParOf" srcId="{8CB1F606-9133-433E-8A96-F114E3F2F9A0}" destId="{6F7CC585-5D61-47FD-84C9-D0FFAE47470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BCDA9F-B51D-4654-9016-E75FC5C34C4E}" type="doc">
      <dgm:prSet loTypeId="urn:microsoft.com/office/officeart/2005/8/layout/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D5A1762D-4BD7-4359-BAEE-856B5C76CEEE}">
      <dgm:prSet phldrT="[Texto]" custT="1"/>
      <dgm:spPr/>
      <dgm:t>
        <a:bodyPr/>
        <a:lstStyle/>
        <a:p>
          <a:r>
            <a:rPr lang="es-ES" sz="2400" b="1" dirty="0">
              <a:latin typeface="Georgia" panose="02040502050405020303" pitchFamily="18" charset="0"/>
            </a:rPr>
            <a:t>International </a:t>
          </a:r>
          <a:r>
            <a:rPr lang="es-ES" sz="2400" b="1" dirty="0" err="1">
              <a:latin typeface="Georgia" panose="02040502050405020303" pitchFamily="18" charset="0"/>
            </a:rPr>
            <a:t>community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261B22D2-4184-49BF-A7FB-DBAD12CFD223}" type="par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16235DD4-C50E-438C-A5FC-9D8C547FBD1F}" type="sibTrans" cxnId="{BB7E9204-6188-40BA-9F32-C55898D20E0E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977E7C24-A950-419E-8467-66ECF085D6A3}">
      <dgm:prSet phldrT="[Texto]" custT="1"/>
      <dgm:spPr/>
      <dgm:t>
        <a:bodyPr/>
        <a:lstStyle/>
        <a:p>
          <a:r>
            <a:rPr lang="es-ES" sz="2400" b="1" dirty="0" err="1">
              <a:latin typeface="Georgia" panose="02040502050405020303" pitchFamily="18" charset="0"/>
            </a:rPr>
            <a:t>Innovative</a:t>
          </a:r>
          <a:r>
            <a:rPr lang="es-ES" sz="2400" b="1" dirty="0">
              <a:latin typeface="Georgia" panose="02040502050405020303" pitchFamily="18" charset="0"/>
            </a:rPr>
            <a:t> </a:t>
          </a:r>
          <a:r>
            <a:rPr lang="es-ES" sz="2400" b="1" dirty="0" err="1">
              <a:latin typeface="Georgia" panose="02040502050405020303" pitchFamily="18" charset="0"/>
            </a:rPr>
            <a:t>projects</a:t>
          </a:r>
          <a:endParaRPr lang="es-ES" sz="2400" b="1" dirty="0">
            <a:latin typeface="Georgia" panose="02040502050405020303" pitchFamily="18" charset="0"/>
          </a:endParaRPr>
        </a:p>
      </dgm:t>
    </dgm:pt>
    <dgm:pt modelId="{DFE71D18-47DA-43AF-A39F-0F59417A1A75}" type="par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70FBF11F-0773-47F4-99A7-86A38F31DC7C}" type="sibTrans" cxnId="{7473EE2B-17B7-4C3E-B542-EFB103155D2A}">
      <dgm:prSet/>
      <dgm:spPr/>
      <dgm:t>
        <a:bodyPr/>
        <a:lstStyle/>
        <a:p>
          <a:endParaRPr lang="es-ES" sz="1600">
            <a:latin typeface="Georgia" panose="02040502050405020303" pitchFamily="18" charset="0"/>
          </a:endParaRPr>
        </a:p>
      </dgm:t>
    </dgm:pt>
    <dgm:pt modelId="{5339B185-03D8-4140-81CD-B26FE29D9330}">
      <dgm:prSet phldrT="[Texto]" custT="1"/>
      <dgm:spPr/>
      <dgm:t>
        <a:bodyPr/>
        <a:lstStyle/>
        <a:p>
          <a:r>
            <a:rPr lang="en-US" sz="1600" b="1" noProof="0" dirty="0">
              <a:latin typeface="Georgia" panose="02040502050405020303" pitchFamily="18" charset="0"/>
            </a:rPr>
            <a:t>50% </a:t>
          </a:r>
          <a:r>
            <a:rPr lang="en-US" sz="1600" noProof="0" dirty="0">
              <a:latin typeface="Georgia" panose="02040502050405020303" pitchFamily="18" charset="0"/>
            </a:rPr>
            <a:t>of master's and doctoral students are international </a:t>
          </a:r>
          <a:r>
            <a:rPr lang="en-US" sz="1000" i="1" noProof="0" dirty="0">
              <a:latin typeface="Georgia" panose="02040502050405020303" pitchFamily="18" charset="0"/>
            </a:rPr>
            <a:t>(2023-2024 academic year)</a:t>
          </a:r>
          <a:endParaRPr lang="es-ES" sz="1000" i="1" noProof="0" dirty="0">
            <a:latin typeface="Georgia" panose="02040502050405020303" pitchFamily="18" charset="0"/>
          </a:endParaRPr>
        </a:p>
      </dgm:t>
    </dgm:pt>
    <dgm:pt modelId="{D2F742F6-DA87-45AC-AA54-5C9FBCF384F8}" type="parTrans" cxnId="{3FA4BE5F-6BCA-4832-A026-BF40C80A01D7}">
      <dgm:prSet/>
      <dgm:spPr/>
      <dgm:t>
        <a:bodyPr/>
        <a:lstStyle/>
        <a:p>
          <a:endParaRPr lang="es-ES"/>
        </a:p>
      </dgm:t>
    </dgm:pt>
    <dgm:pt modelId="{116F8FD9-25CC-4491-A9AC-E434A03CB682}" type="sibTrans" cxnId="{3FA4BE5F-6BCA-4832-A026-BF40C80A01D7}">
      <dgm:prSet/>
      <dgm:spPr/>
      <dgm:t>
        <a:bodyPr/>
        <a:lstStyle/>
        <a:p>
          <a:endParaRPr lang="es-ES"/>
        </a:p>
      </dgm:t>
    </dgm:pt>
    <dgm:pt modelId="{0DC549E3-B0E0-4759-AB10-9C32AAF538B6}">
      <dgm:prSet custT="1"/>
      <dgm:spPr/>
      <dgm:t>
        <a:bodyPr/>
        <a:lstStyle/>
        <a:p>
          <a:r>
            <a:rPr lang="en-US" sz="1600" b="1" noProof="0" dirty="0">
              <a:latin typeface="Georgia" panose="02040502050405020303" pitchFamily="18" charset="0"/>
            </a:rPr>
            <a:t>43% </a:t>
          </a:r>
          <a:r>
            <a:rPr lang="en-US" sz="1600" noProof="0" dirty="0">
              <a:latin typeface="Georgia" panose="02040502050405020303" pitchFamily="18" charset="0"/>
            </a:rPr>
            <a:t>of UPF graduates have studied abroad </a:t>
          </a:r>
          <a:r>
            <a:rPr lang="en-US" sz="1000" i="1" noProof="0" dirty="0">
              <a:latin typeface="Georgia" panose="02040502050405020303" pitchFamily="18" charset="0"/>
            </a:rPr>
            <a:t>(2023-2024 academic year)</a:t>
          </a:r>
          <a:endParaRPr lang="es-ES" sz="1000" i="1" noProof="0" dirty="0">
            <a:latin typeface="Georgia" panose="02040502050405020303" pitchFamily="18" charset="0"/>
          </a:endParaRPr>
        </a:p>
      </dgm:t>
    </dgm:pt>
    <dgm:pt modelId="{5843FE82-E626-4B0E-99F6-28FA9AEE0233}" type="parTrans" cxnId="{FBB3A38F-E56B-4F06-8B2C-46AB41E32185}">
      <dgm:prSet/>
      <dgm:spPr/>
      <dgm:t>
        <a:bodyPr/>
        <a:lstStyle/>
        <a:p>
          <a:endParaRPr lang="es-ES"/>
        </a:p>
      </dgm:t>
    </dgm:pt>
    <dgm:pt modelId="{C18822F6-DAE2-4F0A-85CD-000337AF3517}" type="sibTrans" cxnId="{FBB3A38F-E56B-4F06-8B2C-46AB41E32185}">
      <dgm:prSet/>
      <dgm:spPr/>
      <dgm:t>
        <a:bodyPr/>
        <a:lstStyle/>
        <a:p>
          <a:endParaRPr lang="es-ES"/>
        </a:p>
      </dgm:t>
    </dgm:pt>
    <dgm:pt modelId="{1D3BEF3E-28C1-429C-A0E5-E0A4B2800599}">
      <dgm:prSet custT="1"/>
      <dgm:spPr/>
      <dgm:t>
        <a:bodyPr/>
        <a:lstStyle/>
        <a:p>
          <a:r>
            <a:rPr lang="en-US" sz="1600" b="1" noProof="0" dirty="0">
              <a:latin typeface="Georgia" panose="02040502050405020303" pitchFamily="18" charset="0"/>
            </a:rPr>
            <a:t>25% </a:t>
          </a:r>
          <a:r>
            <a:rPr lang="en-US" sz="1600" noProof="0" dirty="0">
              <a:latin typeface="Georgia" panose="02040502050405020303" pitchFamily="18" charset="0"/>
            </a:rPr>
            <a:t>of UPF faculty is international</a:t>
          </a:r>
          <a:r>
            <a:rPr lang="en-US" sz="1000" i="1" noProof="0" dirty="0">
              <a:latin typeface="Georgia" panose="02040502050405020303" pitchFamily="18" charset="0"/>
            </a:rPr>
            <a:t> (2023)</a:t>
          </a:r>
          <a:endParaRPr lang="es-ES" sz="1000" i="1" noProof="0" dirty="0">
            <a:latin typeface="Georgia" panose="02040502050405020303" pitchFamily="18" charset="0"/>
          </a:endParaRPr>
        </a:p>
      </dgm:t>
    </dgm:pt>
    <dgm:pt modelId="{BE057EF2-510A-4BB2-A979-8DCB9905CEE8}" type="parTrans" cxnId="{8CFBAFA8-61F2-475B-AEC5-2778F9093C51}">
      <dgm:prSet/>
      <dgm:spPr/>
      <dgm:t>
        <a:bodyPr/>
        <a:lstStyle/>
        <a:p>
          <a:endParaRPr lang="es-ES"/>
        </a:p>
      </dgm:t>
    </dgm:pt>
    <dgm:pt modelId="{794EC147-3652-4DFF-BC5D-7FE38E89CAF4}" type="sibTrans" cxnId="{8CFBAFA8-61F2-475B-AEC5-2778F9093C51}">
      <dgm:prSet/>
      <dgm:spPr/>
      <dgm:t>
        <a:bodyPr/>
        <a:lstStyle/>
        <a:p>
          <a:endParaRPr lang="es-ES"/>
        </a:p>
      </dgm:t>
    </dgm:pt>
    <dgm:pt modelId="{1CEC1E15-62FD-4626-BB0A-FA83104B20D3}">
      <dgm:prSet custT="1"/>
      <dgm:spPr/>
      <dgm:t>
        <a:bodyPr/>
        <a:lstStyle/>
        <a:p>
          <a:r>
            <a:rPr lang="en-US" sz="1600" b="1" noProof="0" dirty="0">
              <a:latin typeface="Georgia" panose="02040502050405020303" pitchFamily="18" charset="0"/>
            </a:rPr>
            <a:t>1st </a:t>
          </a:r>
          <a:r>
            <a:rPr lang="en-US" sz="1600" noProof="0" dirty="0">
              <a:latin typeface="Georgia" panose="02040502050405020303" pitchFamily="18" charset="0"/>
            </a:rPr>
            <a:t>Spanish public university in international outlook </a:t>
          </a:r>
          <a:r>
            <a:rPr lang="en-US" sz="1000" i="1" noProof="0" dirty="0">
              <a:latin typeface="Georgia" panose="02040502050405020303" pitchFamily="18" charset="0"/>
            </a:rPr>
            <a:t>(THE ranking, 2023)</a:t>
          </a:r>
          <a:endParaRPr lang="es-ES" sz="1000" i="1" noProof="0" dirty="0">
            <a:latin typeface="Georgia" panose="02040502050405020303" pitchFamily="18" charset="0"/>
          </a:endParaRPr>
        </a:p>
      </dgm:t>
    </dgm:pt>
    <dgm:pt modelId="{19C7AED1-E8EF-4777-B05D-816CAB1F4DF8}" type="parTrans" cxnId="{1C00F43B-B86E-4277-9795-FC16F2749ED4}">
      <dgm:prSet/>
      <dgm:spPr/>
      <dgm:t>
        <a:bodyPr/>
        <a:lstStyle/>
        <a:p>
          <a:endParaRPr lang="es-ES"/>
        </a:p>
      </dgm:t>
    </dgm:pt>
    <dgm:pt modelId="{7DCCD299-8CAB-4AC0-8D97-539A3948BF16}" type="sibTrans" cxnId="{1C00F43B-B86E-4277-9795-FC16F2749ED4}">
      <dgm:prSet/>
      <dgm:spPr/>
      <dgm:t>
        <a:bodyPr/>
        <a:lstStyle/>
        <a:p>
          <a:endParaRPr lang="es-ES"/>
        </a:p>
      </dgm:t>
    </dgm:pt>
    <dgm:pt modelId="{DB14E433-B2E3-49E6-BA7F-666303571B61}">
      <dgm:prSet custT="1"/>
      <dgm:spPr/>
      <dgm:t>
        <a:bodyPr/>
        <a:lstStyle/>
        <a:p>
          <a:r>
            <a:rPr lang="en-US" sz="1600" b="1" noProof="0" dirty="0">
              <a:latin typeface="Georgia" panose="02040502050405020303" pitchFamily="18" charset="0"/>
            </a:rPr>
            <a:t>Agreements</a:t>
          </a:r>
          <a:r>
            <a:rPr lang="en-US" sz="1600" noProof="0" dirty="0">
              <a:latin typeface="Georgia" panose="02040502050405020303" pitchFamily="18" charset="0"/>
            </a:rPr>
            <a:t> with </a:t>
          </a:r>
          <a:r>
            <a:rPr lang="en-US" sz="1600" b="1" noProof="0" dirty="0">
              <a:latin typeface="Georgia" panose="02040502050405020303" pitchFamily="18" charset="0"/>
            </a:rPr>
            <a:t>28 of the Top 50 </a:t>
          </a:r>
          <a:r>
            <a:rPr lang="en-US" sz="1600" noProof="0" dirty="0">
              <a:latin typeface="Georgia" panose="02040502050405020303" pitchFamily="18" charset="0"/>
            </a:rPr>
            <a:t>universities in the world </a:t>
          </a:r>
          <a:r>
            <a:rPr lang="en-US" sz="1000" i="1" noProof="0" dirty="0">
              <a:latin typeface="Georgia" panose="02040502050405020303" pitchFamily="18" charset="0"/>
            </a:rPr>
            <a:t>(THE ranking, 2023)</a:t>
          </a:r>
          <a:endParaRPr lang="es-ES" sz="1000" i="1" noProof="0" dirty="0">
            <a:latin typeface="Georgia" panose="02040502050405020303" pitchFamily="18" charset="0"/>
          </a:endParaRPr>
        </a:p>
      </dgm:t>
    </dgm:pt>
    <dgm:pt modelId="{B3FEDD38-871F-4032-A65C-5AE9E92558F8}" type="parTrans" cxnId="{FD01477A-CF64-4783-B077-F1249E3B673E}">
      <dgm:prSet/>
      <dgm:spPr/>
      <dgm:t>
        <a:bodyPr/>
        <a:lstStyle/>
        <a:p>
          <a:endParaRPr lang="es-ES"/>
        </a:p>
      </dgm:t>
    </dgm:pt>
    <dgm:pt modelId="{9C6388B8-BFE3-42CC-9B38-B6222FD8CEDA}" type="sibTrans" cxnId="{FD01477A-CF64-4783-B077-F1249E3B673E}">
      <dgm:prSet/>
      <dgm:spPr/>
      <dgm:t>
        <a:bodyPr/>
        <a:lstStyle/>
        <a:p>
          <a:endParaRPr lang="es-ES"/>
        </a:p>
      </dgm:t>
    </dgm:pt>
    <dgm:pt modelId="{B84B8C3C-8261-4381-9AF9-ADAFD98CBD72}">
      <dgm:prSet custT="1"/>
      <dgm:spPr/>
      <dgm:t>
        <a:bodyPr/>
        <a:lstStyle/>
        <a:p>
          <a:r>
            <a:rPr lang="en-GB" sz="1600" dirty="0">
              <a:latin typeface="Georgia" panose="02040502050405020303" pitchFamily="18" charset="0"/>
            </a:rPr>
            <a:t>Public Policy </a:t>
          </a:r>
          <a:r>
            <a:rPr lang="en-GB" sz="1600" dirty="0" err="1">
              <a:latin typeface="Georgia" panose="02040502050405020303" pitchFamily="18" charset="0"/>
            </a:rPr>
            <a:t>Center</a:t>
          </a:r>
          <a:r>
            <a:rPr lang="en-GB" sz="1600" dirty="0">
              <a:latin typeface="Georgia" panose="02040502050405020303" pitchFamily="18" charset="0"/>
            </a:rPr>
            <a:t> with </a:t>
          </a:r>
          <a:r>
            <a:rPr lang="en-GB" sz="1600" b="1" dirty="0">
              <a:latin typeface="Georgia" panose="02040502050405020303" pitchFamily="18" charset="0"/>
            </a:rPr>
            <a:t>Johns Hopkins</a:t>
          </a:r>
          <a:r>
            <a:rPr lang="en-GB" sz="1600" dirty="0">
              <a:latin typeface="Georgia" panose="02040502050405020303" pitchFamily="18" charset="0"/>
            </a:rPr>
            <a:t> University </a:t>
          </a:r>
          <a:r>
            <a:rPr lang="en-GB" sz="1000" i="1" dirty="0">
              <a:latin typeface="Georgia" panose="02040502050405020303" pitchFamily="18" charset="0"/>
            </a:rPr>
            <a:t>(since 2013)</a:t>
          </a:r>
          <a:r>
            <a:rPr lang="en-GB" sz="1000" dirty="0">
              <a:latin typeface="Georgia" panose="02040502050405020303" pitchFamily="18" charset="0"/>
            </a:rPr>
            <a:t>   </a:t>
          </a:r>
          <a:endParaRPr lang="es-ES" sz="1000" dirty="0">
            <a:latin typeface="Georgia" panose="02040502050405020303" pitchFamily="18" charset="0"/>
          </a:endParaRPr>
        </a:p>
      </dgm:t>
    </dgm:pt>
    <dgm:pt modelId="{2CB0B312-23F8-4EE2-B4C1-A30669AC6505}" type="parTrans" cxnId="{60065648-2DA0-4A69-88A8-E67628786E7F}">
      <dgm:prSet/>
      <dgm:spPr/>
      <dgm:t>
        <a:bodyPr/>
        <a:lstStyle/>
        <a:p>
          <a:endParaRPr lang="ca-ES"/>
        </a:p>
      </dgm:t>
    </dgm:pt>
    <dgm:pt modelId="{37F4AE18-8267-4CCB-B5BB-038458C6D253}" type="sibTrans" cxnId="{60065648-2DA0-4A69-88A8-E67628786E7F}">
      <dgm:prSet/>
      <dgm:spPr/>
      <dgm:t>
        <a:bodyPr/>
        <a:lstStyle/>
        <a:p>
          <a:endParaRPr lang="ca-ES"/>
        </a:p>
      </dgm:t>
    </dgm:pt>
    <dgm:pt modelId="{4A0C86C3-602C-4DE5-8E2A-6D163E675CEA}">
      <dgm:prSet custT="1"/>
      <dgm:spPr/>
      <dgm:t>
        <a:bodyPr/>
        <a:lstStyle/>
        <a:p>
          <a:r>
            <a:rPr lang="en-GB" sz="1600" dirty="0">
              <a:latin typeface="Georgia" panose="02040502050405020303" pitchFamily="18" charset="0"/>
            </a:rPr>
            <a:t>Barcelona Centre for European Studies (</a:t>
          </a:r>
          <a:r>
            <a:rPr lang="en-GB" sz="1600" b="1" dirty="0">
              <a:latin typeface="Georgia" panose="02040502050405020303" pitchFamily="18" charset="0"/>
            </a:rPr>
            <a:t>BACES</a:t>
          </a:r>
          <a:r>
            <a:rPr lang="en-GB" sz="1600" dirty="0">
              <a:latin typeface="Georgia" panose="02040502050405020303" pitchFamily="18" charset="0"/>
            </a:rPr>
            <a:t>), with the Jean Monnet seal</a:t>
          </a:r>
          <a:endParaRPr lang="es-ES" sz="1600" dirty="0">
            <a:latin typeface="Georgia" panose="02040502050405020303" pitchFamily="18" charset="0"/>
          </a:endParaRPr>
        </a:p>
      </dgm:t>
    </dgm:pt>
    <dgm:pt modelId="{DF4C3BD0-A707-4E3D-8FC9-252026ED4A2E}" type="parTrans" cxnId="{05B681E5-107A-4448-B42F-936706390F91}">
      <dgm:prSet/>
      <dgm:spPr/>
      <dgm:t>
        <a:bodyPr/>
        <a:lstStyle/>
        <a:p>
          <a:endParaRPr lang="ca-ES"/>
        </a:p>
      </dgm:t>
    </dgm:pt>
    <dgm:pt modelId="{586085F5-0C31-4A54-80ED-E0B6EB772E05}" type="sibTrans" cxnId="{05B681E5-107A-4448-B42F-936706390F91}">
      <dgm:prSet/>
      <dgm:spPr/>
      <dgm:t>
        <a:bodyPr/>
        <a:lstStyle/>
        <a:p>
          <a:endParaRPr lang="ca-ES"/>
        </a:p>
      </dgm:t>
    </dgm:pt>
    <dgm:pt modelId="{7767D990-B376-4D7B-9DC0-CFAE12790931}">
      <dgm:prSet custT="1"/>
      <dgm:spPr/>
      <dgm:t>
        <a:bodyPr/>
        <a:lstStyle/>
        <a:p>
          <a:r>
            <a:rPr lang="es-ES" sz="1600" b="1" spc="-60" baseline="0" dirty="0">
              <a:latin typeface="Georgia" panose="02040502050405020303" pitchFamily="18" charset="0"/>
            </a:rPr>
            <a:t>1 Erasmus </a:t>
          </a:r>
          <a:r>
            <a:rPr lang="es-ES" sz="1600" b="1" spc="-60" baseline="0" dirty="0" err="1">
              <a:latin typeface="Georgia" panose="02040502050405020303" pitchFamily="18" charset="0"/>
            </a:rPr>
            <a:t>Mundus</a:t>
          </a:r>
          <a:r>
            <a:rPr lang="es-ES" sz="1600" b="0" spc="-60" baseline="0" dirty="0">
              <a:latin typeface="Georgia" panose="02040502050405020303" pitchFamily="18" charset="0"/>
            </a:rPr>
            <a:t> in AI and </a:t>
          </a:r>
          <a:r>
            <a:rPr lang="en-GB" sz="1600" b="1" spc="-60" baseline="0" dirty="0">
              <a:latin typeface="Georgia" panose="02040502050405020303" pitchFamily="18" charset="0"/>
            </a:rPr>
            <a:t>5</a:t>
          </a:r>
          <a:r>
            <a:rPr lang="en-GB" sz="1600" spc="-60" baseline="0" dirty="0">
              <a:latin typeface="Georgia" panose="02040502050405020303" pitchFamily="18" charset="0"/>
            </a:rPr>
            <a:t> </a:t>
          </a:r>
          <a:r>
            <a:rPr lang="en-GB" sz="1600" b="1" spc="-60" baseline="0" dirty="0">
              <a:latin typeface="Georgia" panose="02040502050405020303" pitchFamily="18" charset="0"/>
            </a:rPr>
            <a:t>Erasmus Mundus</a:t>
          </a:r>
          <a:r>
            <a:rPr lang="en-GB" sz="1600" spc="-60" baseline="0" dirty="0">
              <a:latin typeface="Georgia" panose="02040502050405020303" pitchFamily="18" charset="0"/>
            </a:rPr>
            <a:t> joint master’s degree programmes, </a:t>
          </a:r>
          <a:r>
            <a:rPr lang="en-GB" sz="1600" b="1" spc="-60" baseline="0" dirty="0">
              <a:latin typeface="Georgia" panose="02040502050405020303" pitchFamily="18" charset="0"/>
            </a:rPr>
            <a:t>9 double master’s</a:t>
          </a:r>
          <a:r>
            <a:rPr lang="en-GB" sz="1600" spc="-60" baseline="0" dirty="0">
              <a:latin typeface="Georgia" panose="02040502050405020303" pitchFamily="18" charset="0"/>
            </a:rPr>
            <a:t> </a:t>
          </a:r>
          <a:r>
            <a:rPr lang="en-GB" sz="1600" b="1" spc="-60" baseline="0" dirty="0">
              <a:latin typeface="Georgia" panose="02040502050405020303" pitchFamily="18" charset="0"/>
            </a:rPr>
            <a:t>degree</a:t>
          </a:r>
          <a:r>
            <a:rPr lang="en-GB" sz="1600" spc="-60" baseline="0" dirty="0">
              <a:latin typeface="Georgia" panose="02040502050405020303" pitchFamily="18" charset="0"/>
            </a:rPr>
            <a:t> programmes, and </a:t>
          </a:r>
          <a:r>
            <a:rPr lang="en-GB" sz="1600" b="1" spc="-60" baseline="0" dirty="0">
              <a:latin typeface="Georgia" panose="02040502050405020303" pitchFamily="18" charset="0"/>
            </a:rPr>
            <a:t>2 double degree programmes</a:t>
          </a:r>
          <a:r>
            <a:rPr lang="en-GB" sz="1600" spc="-60" baseline="0" dirty="0">
              <a:latin typeface="Georgia" panose="02040502050405020303" pitchFamily="18" charset="0"/>
            </a:rPr>
            <a:t> (King’s College London and Toulouse 1 </a:t>
          </a:r>
          <a:r>
            <a:rPr lang="en-GB" sz="1600" spc="-60" baseline="0" dirty="0" err="1">
              <a:latin typeface="Georgia" panose="02040502050405020303" pitchFamily="18" charset="0"/>
            </a:rPr>
            <a:t>Capitole</a:t>
          </a:r>
          <a:r>
            <a:rPr lang="en-GB" sz="1600" spc="-60" baseline="0" dirty="0">
              <a:latin typeface="Georgia" panose="02040502050405020303" pitchFamily="18" charset="0"/>
            </a:rPr>
            <a:t> </a:t>
          </a:r>
          <a:r>
            <a:rPr lang="en-GB" sz="1600" spc="-60" baseline="0" dirty="0" err="1">
              <a:latin typeface="Georgia" panose="02040502050405020303" pitchFamily="18" charset="0"/>
            </a:rPr>
            <a:t>Univ</a:t>
          </a:r>
          <a:r>
            <a:rPr lang="en-GB" sz="1600" spc="-60" baseline="0" dirty="0">
              <a:latin typeface="Georgia" panose="02040502050405020303" pitchFamily="18" charset="0"/>
            </a:rPr>
            <a:t>)</a:t>
          </a:r>
          <a:endParaRPr lang="es-ES" sz="1600" spc="-60" baseline="0" dirty="0">
            <a:latin typeface="Georgia" panose="02040502050405020303" pitchFamily="18" charset="0"/>
          </a:endParaRPr>
        </a:p>
      </dgm:t>
    </dgm:pt>
    <dgm:pt modelId="{09C291FC-04BA-4C74-BFBD-9D8A9D8E2764}" type="parTrans" cxnId="{F1728FA3-B75C-4152-863C-8136E7B9DEED}">
      <dgm:prSet/>
      <dgm:spPr/>
      <dgm:t>
        <a:bodyPr/>
        <a:lstStyle/>
        <a:p>
          <a:endParaRPr lang="ca-ES"/>
        </a:p>
      </dgm:t>
    </dgm:pt>
    <dgm:pt modelId="{43A5394C-9357-4AF1-989A-A5FA3E50576A}" type="sibTrans" cxnId="{F1728FA3-B75C-4152-863C-8136E7B9DEED}">
      <dgm:prSet/>
      <dgm:spPr/>
      <dgm:t>
        <a:bodyPr/>
        <a:lstStyle/>
        <a:p>
          <a:endParaRPr lang="ca-ES"/>
        </a:p>
      </dgm:t>
    </dgm:pt>
    <dgm:pt modelId="{1DDA38DF-EE7B-4DB3-84D8-8701B9C922B1}">
      <dgm:prSet custT="1"/>
      <dgm:spPr/>
      <dgm:t>
        <a:bodyPr/>
        <a:lstStyle/>
        <a:p>
          <a:r>
            <a:rPr lang="en-GB" sz="1600" spc="-40" baseline="0" dirty="0">
              <a:latin typeface="Georgia" panose="02040502050405020303" pitchFamily="18" charset="0"/>
            </a:rPr>
            <a:t>International Programmes: Barcelona International Summer School (</a:t>
          </a:r>
          <a:r>
            <a:rPr lang="en-GB" sz="1600" b="1" spc="-40" baseline="0" dirty="0">
              <a:latin typeface="Georgia" panose="02040502050405020303" pitchFamily="18" charset="0"/>
            </a:rPr>
            <a:t>BISS</a:t>
          </a:r>
          <a:r>
            <a:rPr lang="en-GB" sz="1600" spc="-40" baseline="0" dirty="0">
              <a:latin typeface="Georgia" panose="02040502050405020303" pitchFamily="18" charset="0"/>
            </a:rPr>
            <a:t>), </a:t>
          </a:r>
          <a:r>
            <a:rPr lang="es-ES" sz="1600" spc="-50" baseline="0" dirty="0">
              <a:latin typeface="Georgia" panose="02040502050405020303" pitchFamily="18" charset="0"/>
            </a:rPr>
            <a:t>Barcelona </a:t>
          </a:r>
          <a:r>
            <a:rPr lang="es-ES" sz="1600" spc="-50" baseline="0" dirty="0" err="1">
              <a:latin typeface="Georgia" panose="02040502050405020303" pitchFamily="18" charset="0"/>
            </a:rPr>
            <a:t>Program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for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Interdisciplinary</a:t>
          </a:r>
          <a:r>
            <a:rPr lang="es-ES" sz="1600" spc="-50" baseline="0" dirty="0">
              <a:latin typeface="Georgia" panose="02040502050405020303" pitchFamily="18" charset="0"/>
            </a:rPr>
            <a:t> </a:t>
          </a:r>
          <a:r>
            <a:rPr lang="es-ES" sz="1600" spc="-50" baseline="0" dirty="0" err="1">
              <a:latin typeface="Georgia" panose="02040502050405020303" pitchFamily="18" charset="0"/>
            </a:rPr>
            <a:t>Studies</a:t>
          </a:r>
          <a:r>
            <a:rPr lang="es-ES" sz="1600" spc="-50" baseline="0" dirty="0">
              <a:latin typeface="Georgia" panose="02040502050405020303" pitchFamily="18" charset="0"/>
            </a:rPr>
            <a:t> (</a:t>
          </a:r>
          <a:r>
            <a:rPr lang="es-ES" sz="1600" b="1" spc="-50" baseline="0" dirty="0" err="1">
              <a:latin typeface="Georgia" panose="02040502050405020303" pitchFamily="18" charset="0"/>
            </a:rPr>
            <a:t>BaPIS</a:t>
          </a:r>
          <a:r>
            <a:rPr lang="es-ES" sz="1600" spc="-50" baseline="0" dirty="0">
              <a:latin typeface="Georgia" panose="02040502050405020303" pitchFamily="18" charset="0"/>
            </a:rPr>
            <a:t>)</a:t>
          </a:r>
          <a:r>
            <a:rPr lang="en-GB" sz="1600" spc="-40" baseline="0" dirty="0">
              <a:latin typeface="Georgia" panose="02040502050405020303" pitchFamily="18" charset="0"/>
            </a:rPr>
            <a:t> </a:t>
          </a:r>
          <a:r>
            <a:rPr lang="en-GB" sz="1600" b="0" spc="-40" baseline="0" dirty="0">
              <a:latin typeface="Georgia" panose="02040502050405020303" pitchFamily="18" charset="0"/>
            </a:rPr>
            <a:t>&amp; International Business Program</a:t>
          </a:r>
          <a:r>
            <a:rPr lang="en-GB" sz="1600" b="1" spc="-40" baseline="0" dirty="0">
              <a:latin typeface="Georgia" panose="02040502050405020303" pitchFamily="18" charset="0"/>
            </a:rPr>
            <a:t> (IBP</a:t>
          </a:r>
          <a:r>
            <a:rPr lang="en-GB" sz="1600" b="0" spc="-40" baseline="0" dirty="0">
              <a:latin typeface="Georgia" panose="02040502050405020303" pitchFamily="18" charset="0"/>
            </a:rPr>
            <a:t>, alongside with ESCI</a:t>
          </a:r>
          <a:r>
            <a:rPr lang="en-GB" sz="1600" b="1" spc="-40" baseline="0" dirty="0">
              <a:latin typeface="Georgia" panose="02040502050405020303" pitchFamily="18" charset="0"/>
            </a:rPr>
            <a:t>)</a:t>
          </a:r>
          <a:endParaRPr lang="es-ES" sz="1600" spc="-40" baseline="0" dirty="0">
            <a:latin typeface="Georgia" panose="02040502050405020303" pitchFamily="18" charset="0"/>
          </a:endParaRPr>
        </a:p>
      </dgm:t>
    </dgm:pt>
    <dgm:pt modelId="{BCB07B4D-FB90-44F8-BF5A-0DDCBB3162DD}" type="parTrans" cxnId="{BDEEFB78-9223-4513-B19F-DF54833AE664}">
      <dgm:prSet/>
      <dgm:spPr/>
      <dgm:t>
        <a:bodyPr/>
        <a:lstStyle/>
        <a:p>
          <a:endParaRPr lang="ca-ES"/>
        </a:p>
      </dgm:t>
    </dgm:pt>
    <dgm:pt modelId="{1F1E5C14-A85D-477F-94A9-7EFD138D852C}" type="sibTrans" cxnId="{BDEEFB78-9223-4513-B19F-DF54833AE664}">
      <dgm:prSet/>
      <dgm:spPr/>
      <dgm:t>
        <a:bodyPr/>
        <a:lstStyle/>
        <a:p>
          <a:endParaRPr lang="ca-ES"/>
        </a:p>
      </dgm:t>
    </dgm:pt>
    <dgm:pt modelId="{CD682FB2-4779-43FD-911F-FAF3D61FA0B4}">
      <dgm:prSet phldrT="[Texto]" custT="1"/>
      <dgm:spPr/>
      <dgm:t>
        <a:bodyPr/>
        <a:lstStyle/>
        <a:p>
          <a:r>
            <a:rPr lang="en-US" sz="1600" b="1" dirty="0">
              <a:latin typeface="Georgia" panose="02040502050405020303" pitchFamily="18" charset="0"/>
            </a:rPr>
            <a:t>Alliances and networks:</a:t>
          </a:r>
          <a:r>
            <a:rPr lang="en-US" sz="1600" dirty="0">
              <a:latin typeface="Georgia" panose="02040502050405020303" pitchFamily="18" charset="0"/>
            </a:rPr>
            <a:t> The Guild, EUTOPIA, European University Association, A4U and </a:t>
          </a:r>
          <a:r>
            <a:rPr lang="en-US" sz="1600" dirty="0" err="1">
              <a:latin typeface="Georgia" panose="02040502050405020303" pitchFamily="18" charset="0"/>
            </a:rPr>
            <a:t>Europaeum</a:t>
          </a:r>
          <a:endParaRPr lang="es-ES" sz="1600" noProof="0" dirty="0">
            <a:latin typeface="Georgia" panose="02040502050405020303" pitchFamily="18" charset="0"/>
          </a:endParaRPr>
        </a:p>
      </dgm:t>
    </dgm:pt>
    <dgm:pt modelId="{7D0B4B39-31D5-4738-9DFA-6DDAA24A8DEF}" type="parTrans" cxnId="{B2705460-F41A-481E-B57B-91E700865C4B}">
      <dgm:prSet/>
      <dgm:spPr/>
      <dgm:t>
        <a:bodyPr/>
        <a:lstStyle/>
        <a:p>
          <a:endParaRPr lang="ca-ES"/>
        </a:p>
      </dgm:t>
    </dgm:pt>
    <dgm:pt modelId="{8D13D4DE-99E5-4869-8569-B09AA9D527A7}" type="sibTrans" cxnId="{B2705460-F41A-481E-B57B-91E700865C4B}">
      <dgm:prSet/>
      <dgm:spPr/>
      <dgm:t>
        <a:bodyPr/>
        <a:lstStyle/>
        <a:p>
          <a:endParaRPr lang="ca-ES"/>
        </a:p>
      </dgm:t>
    </dgm:pt>
    <dgm:pt modelId="{8CB1F606-9133-433E-8A96-F114E3F2F9A0}" type="pres">
      <dgm:prSet presAssocID="{F9BCDA9F-B51D-4654-9016-E75FC5C34C4E}" presName="linear" presStyleCnt="0">
        <dgm:presLayoutVars>
          <dgm:dir/>
          <dgm:animLvl val="lvl"/>
          <dgm:resizeHandles val="exact"/>
        </dgm:presLayoutVars>
      </dgm:prSet>
      <dgm:spPr/>
    </dgm:pt>
    <dgm:pt modelId="{7F31FE0F-EF2F-4956-80DE-1E8B57F05BD0}" type="pres">
      <dgm:prSet presAssocID="{D5A1762D-4BD7-4359-BAEE-856B5C76CEEE}" presName="parentLin" presStyleCnt="0"/>
      <dgm:spPr/>
    </dgm:pt>
    <dgm:pt modelId="{7C16D375-C3E3-4258-B796-9112D91FD635}" type="pres">
      <dgm:prSet presAssocID="{D5A1762D-4BD7-4359-BAEE-856B5C76CEEE}" presName="parentLeftMargin" presStyleLbl="node1" presStyleIdx="0" presStyleCnt="2"/>
      <dgm:spPr/>
    </dgm:pt>
    <dgm:pt modelId="{45FCBF28-A59A-45DF-8ED6-A0C5FEB2442A}" type="pres">
      <dgm:prSet presAssocID="{D5A1762D-4BD7-4359-BAEE-856B5C76CEEE}" presName="parentText" presStyleLbl="node1" presStyleIdx="0" presStyleCnt="2" custScaleY="112570">
        <dgm:presLayoutVars>
          <dgm:chMax val="0"/>
          <dgm:bulletEnabled val="1"/>
        </dgm:presLayoutVars>
      </dgm:prSet>
      <dgm:spPr/>
    </dgm:pt>
    <dgm:pt modelId="{A0ABBBB0-9CAB-475B-BB3B-FA539E525C05}" type="pres">
      <dgm:prSet presAssocID="{D5A1762D-4BD7-4359-BAEE-856B5C76CEEE}" presName="negativeSpace" presStyleCnt="0"/>
      <dgm:spPr/>
    </dgm:pt>
    <dgm:pt modelId="{B4944CB0-009E-4AF1-B06A-9D2601FD1D40}" type="pres">
      <dgm:prSet presAssocID="{D5A1762D-4BD7-4359-BAEE-856B5C76CEEE}" presName="childText" presStyleLbl="conFgAcc1" presStyleIdx="0" presStyleCnt="2">
        <dgm:presLayoutVars>
          <dgm:bulletEnabled val="1"/>
        </dgm:presLayoutVars>
      </dgm:prSet>
      <dgm:spPr/>
    </dgm:pt>
    <dgm:pt modelId="{19ECF7F4-8725-4CF9-A667-62B4B0C4F453}" type="pres">
      <dgm:prSet presAssocID="{16235DD4-C50E-438C-A5FC-9D8C547FBD1F}" presName="spaceBetweenRectangles" presStyleCnt="0"/>
      <dgm:spPr/>
    </dgm:pt>
    <dgm:pt modelId="{BA0B265E-7453-4BC8-B037-F4EFF61C3C75}" type="pres">
      <dgm:prSet presAssocID="{977E7C24-A950-419E-8467-66ECF085D6A3}" presName="parentLin" presStyleCnt="0"/>
      <dgm:spPr/>
    </dgm:pt>
    <dgm:pt modelId="{CEF128E7-1010-4A48-A4CA-3D2D3D9E79B8}" type="pres">
      <dgm:prSet presAssocID="{977E7C24-A950-419E-8467-66ECF085D6A3}" presName="parentLeftMargin" presStyleLbl="node1" presStyleIdx="0" presStyleCnt="2"/>
      <dgm:spPr/>
    </dgm:pt>
    <dgm:pt modelId="{7182F0B0-E340-4B70-997E-7BECB46F099A}" type="pres">
      <dgm:prSet presAssocID="{977E7C24-A950-419E-8467-66ECF085D6A3}" presName="parentText" presStyleLbl="node1" presStyleIdx="1" presStyleCnt="2" custScaleY="112570">
        <dgm:presLayoutVars>
          <dgm:chMax val="0"/>
          <dgm:bulletEnabled val="1"/>
        </dgm:presLayoutVars>
      </dgm:prSet>
      <dgm:spPr/>
    </dgm:pt>
    <dgm:pt modelId="{210AF508-A5C7-45F3-A3D1-16D287C7FA26}" type="pres">
      <dgm:prSet presAssocID="{977E7C24-A950-419E-8467-66ECF085D6A3}" presName="negativeSpace" presStyleCnt="0"/>
      <dgm:spPr/>
    </dgm:pt>
    <dgm:pt modelId="{6F7CC585-5D61-47FD-84C9-D0FFAE474708}" type="pres">
      <dgm:prSet presAssocID="{977E7C24-A950-419E-8467-66ECF085D6A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B7E9204-6188-40BA-9F32-C55898D20E0E}" srcId="{F9BCDA9F-B51D-4654-9016-E75FC5C34C4E}" destId="{D5A1762D-4BD7-4359-BAEE-856B5C76CEEE}" srcOrd="0" destOrd="0" parTransId="{261B22D2-4184-49BF-A7FB-DBAD12CFD223}" sibTransId="{16235DD4-C50E-438C-A5FC-9D8C547FBD1F}"/>
    <dgm:cxn modelId="{9212AC11-8BBE-411A-AD78-6CC6AC219C00}" type="presOf" srcId="{4A0C86C3-602C-4DE5-8E2A-6D163E675CEA}" destId="{6F7CC585-5D61-47FD-84C9-D0FFAE474708}" srcOrd="0" destOrd="2" presId="urn:microsoft.com/office/officeart/2005/8/layout/list1"/>
    <dgm:cxn modelId="{DDBECA12-A81E-46F4-AAFF-AB16CDA1C1A1}" type="presOf" srcId="{D5A1762D-4BD7-4359-BAEE-856B5C76CEEE}" destId="{45FCBF28-A59A-45DF-8ED6-A0C5FEB2442A}" srcOrd="1" destOrd="0" presId="urn:microsoft.com/office/officeart/2005/8/layout/list1"/>
    <dgm:cxn modelId="{621E1423-01FB-4F40-A3B8-911F575A06B6}" type="presOf" srcId="{1CEC1E15-62FD-4626-BB0A-FA83104B20D3}" destId="{B4944CB0-009E-4AF1-B06A-9D2601FD1D40}" srcOrd="0" destOrd="3" presId="urn:microsoft.com/office/officeart/2005/8/layout/list1"/>
    <dgm:cxn modelId="{7473EE2B-17B7-4C3E-B542-EFB103155D2A}" srcId="{F9BCDA9F-B51D-4654-9016-E75FC5C34C4E}" destId="{977E7C24-A950-419E-8467-66ECF085D6A3}" srcOrd="1" destOrd="0" parTransId="{DFE71D18-47DA-43AF-A39F-0F59417A1A75}" sibTransId="{70FBF11F-0773-47F4-99A7-86A38F31DC7C}"/>
    <dgm:cxn modelId="{0442102E-FC23-4A63-B5F4-F9132776FD03}" type="presOf" srcId="{DB14E433-B2E3-49E6-BA7F-666303571B61}" destId="{B4944CB0-009E-4AF1-B06A-9D2601FD1D40}" srcOrd="0" destOrd="4" presId="urn:microsoft.com/office/officeart/2005/8/layout/list1"/>
    <dgm:cxn modelId="{6750F933-C215-40DF-9E22-88EE20B6B0EE}" type="presOf" srcId="{977E7C24-A950-419E-8467-66ECF085D6A3}" destId="{7182F0B0-E340-4B70-997E-7BECB46F099A}" srcOrd="1" destOrd="0" presId="urn:microsoft.com/office/officeart/2005/8/layout/list1"/>
    <dgm:cxn modelId="{7D97F938-C11D-4207-A41F-DB78684CBEA2}" type="presOf" srcId="{0DC549E3-B0E0-4759-AB10-9C32AAF538B6}" destId="{B4944CB0-009E-4AF1-B06A-9D2601FD1D40}" srcOrd="0" destOrd="1" presId="urn:microsoft.com/office/officeart/2005/8/layout/list1"/>
    <dgm:cxn modelId="{1C00F43B-B86E-4277-9795-FC16F2749ED4}" srcId="{D5A1762D-4BD7-4359-BAEE-856B5C76CEEE}" destId="{1CEC1E15-62FD-4626-BB0A-FA83104B20D3}" srcOrd="3" destOrd="0" parTransId="{19C7AED1-E8EF-4777-B05D-816CAB1F4DF8}" sibTransId="{7DCCD299-8CAB-4AC0-8D97-539A3948BF16}"/>
    <dgm:cxn modelId="{3FA4BE5F-6BCA-4832-A026-BF40C80A01D7}" srcId="{D5A1762D-4BD7-4359-BAEE-856B5C76CEEE}" destId="{5339B185-03D8-4140-81CD-B26FE29D9330}" srcOrd="0" destOrd="0" parTransId="{D2F742F6-DA87-45AC-AA54-5C9FBCF384F8}" sibTransId="{116F8FD9-25CC-4491-A9AC-E434A03CB682}"/>
    <dgm:cxn modelId="{B2705460-F41A-481E-B57B-91E700865C4B}" srcId="{977E7C24-A950-419E-8467-66ECF085D6A3}" destId="{CD682FB2-4779-43FD-911F-FAF3D61FA0B4}" srcOrd="0" destOrd="0" parTransId="{7D0B4B39-31D5-4738-9DFA-6DDAA24A8DEF}" sibTransId="{8D13D4DE-99E5-4869-8569-B09AA9D527A7}"/>
    <dgm:cxn modelId="{116C2647-E9F1-46F5-9ECF-94E5314EDE1D}" type="presOf" srcId="{1DDA38DF-EE7B-4DB3-84D8-8701B9C922B1}" destId="{6F7CC585-5D61-47FD-84C9-D0FFAE474708}" srcOrd="0" destOrd="4" presId="urn:microsoft.com/office/officeart/2005/8/layout/list1"/>
    <dgm:cxn modelId="{60065648-2DA0-4A69-88A8-E67628786E7F}" srcId="{977E7C24-A950-419E-8467-66ECF085D6A3}" destId="{B84B8C3C-8261-4381-9AF9-ADAFD98CBD72}" srcOrd="1" destOrd="0" parTransId="{2CB0B312-23F8-4EE2-B4C1-A30669AC6505}" sibTransId="{37F4AE18-8267-4CCB-B5BB-038458C6D253}"/>
    <dgm:cxn modelId="{4E87E958-2491-4046-9F95-C069BF984EA3}" type="presOf" srcId="{CD682FB2-4779-43FD-911F-FAF3D61FA0B4}" destId="{6F7CC585-5D61-47FD-84C9-D0FFAE474708}" srcOrd="0" destOrd="0" presId="urn:microsoft.com/office/officeart/2005/8/layout/list1"/>
    <dgm:cxn modelId="{BDEEFB78-9223-4513-B19F-DF54833AE664}" srcId="{977E7C24-A950-419E-8467-66ECF085D6A3}" destId="{1DDA38DF-EE7B-4DB3-84D8-8701B9C922B1}" srcOrd="4" destOrd="0" parTransId="{BCB07B4D-FB90-44F8-BF5A-0DDCBB3162DD}" sibTransId="{1F1E5C14-A85D-477F-94A9-7EFD138D852C}"/>
    <dgm:cxn modelId="{FD01477A-CF64-4783-B077-F1249E3B673E}" srcId="{D5A1762D-4BD7-4359-BAEE-856B5C76CEEE}" destId="{DB14E433-B2E3-49E6-BA7F-666303571B61}" srcOrd="4" destOrd="0" parTransId="{B3FEDD38-871F-4032-A65C-5AE9E92558F8}" sibTransId="{9C6388B8-BFE3-42CC-9B38-B6222FD8CEDA}"/>
    <dgm:cxn modelId="{FBB3A38F-E56B-4F06-8B2C-46AB41E32185}" srcId="{D5A1762D-4BD7-4359-BAEE-856B5C76CEEE}" destId="{0DC549E3-B0E0-4759-AB10-9C32AAF538B6}" srcOrd="1" destOrd="0" parTransId="{5843FE82-E626-4B0E-99F6-28FA9AEE0233}" sibTransId="{C18822F6-DAE2-4F0A-85CD-000337AF3517}"/>
    <dgm:cxn modelId="{AB176A90-A0BA-4169-9CA1-62827E0E2AB5}" type="presOf" srcId="{7767D990-B376-4D7B-9DC0-CFAE12790931}" destId="{6F7CC585-5D61-47FD-84C9-D0FFAE474708}" srcOrd="0" destOrd="3" presId="urn:microsoft.com/office/officeart/2005/8/layout/list1"/>
    <dgm:cxn modelId="{23DF7F94-0D16-49DC-8C02-13AAE864EC24}" type="presOf" srcId="{977E7C24-A950-419E-8467-66ECF085D6A3}" destId="{CEF128E7-1010-4A48-A4CA-3D2D3D9E79B8}" srcOrd="0" destOrd="0" presId="urn:microsoft.com/office/officeart/2005/8/layout/list1"/>
    <dgm:cxn modelId="{9A2235A1-82B3-447D-A681-A6A393A4A385}" type="presOf" srcId="{5339B185-03D8-4140-81CD-B26FE29D9330}" destId="{B4944CB0-009E-4AF1-B06A-9D2601FD1D40}" srcOrd="0" destOrd="0" presId="urn:microsoft.com/office/officeart/2005/8/layout/list1"/>
    <dgm:cxn modelId="{F1728FA3-B75C-4152-863C-8136E7B9DEED}" srcId="{977E7C24-A950-419E-8467-66ECF085D6A3}" destId="{7767D990-B376-4D7B-9DC0-CFAE12790931}" srcOrd="3" destOrd="0" parTransId="{09C291FC-04BA-4C74-BFBD-9D8A9D8E2764}" sibTransId="{43A5394C-9357-4AF1-989A-A5FA3E50576A}"/>
    <dgm:cxn modelId="{8CFBAFA8-61F2-475B-AEC5-2778F9093C51}" srcId="{D5A1762D-4BD7-4359-BAEE-856B5C76CEEE}" destId="{1D3BEF3E-28C1-429C-A0E5-E0A4B2800599}" srcOrd="2" destOrd="0" parTransId="{BE057EF2-510A-4BB2-A979-8DCB9905CEE8}" sibTransId="{794EC147-3652-4DFF-BC5D-7FE38E89CAF4}"/>
    <dgm:cxn modelId="{471EFDBE-505E-40B3-91B5-1C19012DEDEF}" type="presOf" srcId="{B84B8C3C-8261-4381-9AF9-ADAFD98CBD72}" destId="{6F7CC585-5D61-47FD-84C9-D0FFAE474708}" srcOrd="0" destOrd="1" presId="urn:microsoft.com/office/officeart/2005/8/layout/list1"/>
    <dgm:cxn modelId="{D9883CCA-0ABE-4CCF-AD32-421562A1423E}" type="presOf" srcId="{F9BCDA9F-B51D-4654-9016-E75FC5C34C4E}" destId="{8CB1F606-9133-433E-8A96-F114E3F2F9A0}" srcOrd="0" destOrd="0" presId="urn:microsoft.com/office/officeart/2005/8/layout/list1"/>
    <dgm:cxn modelId="{3E15C0DB-234E-4CD2-A454-B310FDBBBA3B}" type="presOf" srcId="{1D3BEF3E-28C1-429C-A0E5-E0A4B2800599}" destId="{B4944CB0-009E-4AF1-B06A-9D2601FD1D40}" srcOrd="0" destOrd="2" presId="urn:microsoft.com/office/officeart/2005/8/layout/list1"/>
    <dgm:cxn modelId="{05B681E5-107A-4448-B42F-936706390F91}" srcId="{977E7C24-A950-419E-8467-66ECF085D6A3}" destId="{4A0C86C3-602C-4DE5-8E2A-6D163E675CEA}" srcOrd="2" destOrd="0" parTransId="{DF4C3BD0-A707-4E3D-8FC9-252026ED4A2E}" sibTransId="{586085F5-0C31-4A54-80ED-E0B6EB772E05}"/>
    <dgm:cxn modelId="{77A008F1-CDC9-418E-A137-74481234DF7C}" type="presOf" srcId="{D5A1762D-4BD7-4359-BAEE-856B5C76CEEE}" destId="{7C16D375-C3E3-4258-B796-9112D91FD635}" srcOrd="0" destOrd="0" presId="urn:microsoft.com/office/officeart/2005/8/layout/list1"/>
    <dgm:cxn modelId="{FEFA9606-8867-497B-82B6-884619A18835}" type="presParOf" srcId="{8CB1F606-9133-433E-8A96-F114E3F2F9A0}" destId="{7F31FE0F-EF2F-4956-80DE-1E8B57F05BD0}" srcOrd="0" destOrd="0" presId="urn:microsoft.com/office/officeart/2005/8/layout/list1"/>
    <dgm:cxn modelId="{607C5CAF-4EAC-4642-887F-F4F642E61BC7}" type="presParOf" srcId="{7F31FE0F-EF2F-4956-80DE-1E8B57F05BD0}" destId="{7C16D375-C3E3-4258-B796-9112D91FD635}" srcOrd="0" destOrd="0" presId="urn:microsoft.com/office/officeart/2005/8/layout/list1"/>
    <dgm:cxn modelId="{A71E39AF-D8E1-4BF0-A3DF-157A716CBC90}" type="presParOf" srcId="{7F31FE0F-EF2F-4956-80DE-1E8B57F05BD0}" destId="{45FCBF28-A59A-45DF-8ED6-A0C5FEB2442A}" srcOrd="1" destOrd="0" presId="urn:microsoft.com/office/officeart/2005/8/layout/list1"/>
    <dgm:cxn modelId="{DE9A609D-2597-4D77-AC7F-086008F12E76}" type="presParOf" srcId="{8CB1F606-9133-433E-8A96-F114E3F2F9A0}" destId="{A0ABBBB0-9CAB-475B-BB3B-FA539E525C05}" srcOrd="1" destOrd="0" presId="urn:microsoft.com/office/officeart/2005/8/layout/list1"/>
    <dgm:cxn modelId="{44077FB8-E6B4-4353-B5DB-3309F164F564}" type="presParOf" srcId="{8CB1F606-9133-433E-8A96-F114E3F2F9A0}" destId="{B4944CB0-009E-4AF1-B06A-9D2601FD1D40}" srcOrd="2" destOrd="0" presId="urn:microsoft.com/office/officeart/2005/8/layout/list1"/>
    <dgm:cxn modelId="{EF4A8994-66A5-41B7-82E0-ABCDFDCE49CE}" type="presParOf" srcId="{8CB1F606-9133-433E-8A96-F114E3F2F9A0}" destId="{19ECF7F4-8725-4CF9-A667-62B4B0C4F453}" srcOrd="3" destOrd="0" presId="urn:microsoft.com/office/officeart/2005/8/layout/list1"/>
    <dgm:cxn modelId="{AA40E6E0-5666-46D6-9E27-C4D6DC46B084}" type="presParOf" srcId="{8CB1F606-9133-433E-8A96-F114E3F2F9A0}" destId="{BA0B265E-7453-4BC8-B037-F4EFF61C3C75}" srcOrd="4" destOrd="0" presId="urn:microsoft.com/office/officeart/2005/8/layout/list1"/>
    <dgm:cxn modelId="{BE153F01-E012-4AC9-8DC2-5DA29150E702}" type="presParOf" srcId="{BA0B265E-7453-4BC8-B037-F4EFF61C3C75}" destId="{CEF128E7-1010-4A48-A4CA-3D2D3D9E79B8}" srcOrd="0" destOrd="0" presId="urn:microsoft.com/office/officeart/2005/8/layout/list1"/>
    <dgm:cxn modelId="{3B1BED08-E92D-492A-9117-7FCF7E011388}" type="presParOf" srcId="{BA0B265E-7453-4BC8-B037-F4EFF61C3C75}" destId="{7182F0B0-E340-4B70-997E-7BECB46F099A}" srcOrd="1" destOrd="0" presId="urn:microsoft.com/office/officeart/2005/8/layout/list1"/>
    <dgm:cxn modelId="{A13D6A8E-C0F9-49BE-AFB1-2E75001BB228}" type="presParOf" srcId="{8CB1F606-9133-433E-8A96-F114E3F2F9A0}" destId="{210AF508-A5C7-45F3-A3D1-16D287C7FA26}" srcOrd="5" destOrd="0" presId="urn:microsoft.com/office/officeart/2005/8/layout/list1"/>
    <dgm:cxn modelId="{C91C145C-568D-4BEB-931B-56F060CD0B0D}" type="presParOf" srcId="{8CB1F606-9133-433E-8A96-F114E3F2F9A0}" destId="{6F7CC585-5D61-47FD-84C9-D0FFAE47470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0569-D66E-4A59-8AF2-1B9B52DB5027}">
      <dsp:nvSpPr>
        <dsp:cNvPr id="0" name=""/>
        <dsp:cNvSpPr/>
      </dsp:nvSpPr>
      <dsp:spPr>
        <a:xfrm>
          <a:off x="0" y="218411"/>
          <a:ext cx="8712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249936" rIns="67614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latin typeface="Georgia" panose="02040502050405020303" pitchFamily="18" charset="0"/>
            </a:rPr>
            <a:t>Two</a:t>
          </a:r>
          <a:r>
            <a:rPr lang="en-US" sz="1600" b="0" i="0" kern="1200" dirty="0">
              <a:latin typeface="Georgia" panose="02040502050405020303" pitchFamily="18" charset="0"/>
            </a:rPr>
            <a:t> applicants for available place </a:t>
          </a:r>
          <a:r>
            <a:rPr lang="en-US" sz="1000" b="0" i="1" kern="1200" dirty="0">
              <a:latin typeface="Georgia" panose="02040502050405020303" pitchFamily="18" charset="0"/>
            </a:rPr>
            <a:t>(2023-2024 academic year)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latin typeface="Georgia" panose="02040502050405020303" pitchFamily="18" charset="0"/>
            </a:rPr>
            <a:t>15% </a:t>
          </a:r>
          <a:r>
            <a:rPr lang="en-US" sz="1600" b="0" i="0" kern="1200" dirty="0">
              <a:latin typeface="Georgia" panose="02040502050405020303" pitchFamily="18" charset="0"/>
            </a:rPr>
            <a:t>of new students left secondary school with honours </a:t>
          </a:r>
          <a:r>
            <a:rPr lang="en-US" sz="1000" b="0" i="1" kern="1200" dirty="0">
              <a:latin typeface="Georgia" panose="02040502050405020303" pitchFamily="18" charset="0"/>
            </a:rPr>
            <a:t>(2023-2024 academic year)</a:t>
          </a:r>
          <a:endParaRPr lang="es-ES" sz="1000" b="0" i="1" kern="1200" dirty="0">
            <a:latin typeface="Georgia" panose="02040502050405020303" pitchFamily="18" charset="0"/>
          </a:endParaRPr>
        </a:p>
      </dsp:txBody>
      <dsp:txXfrm>
        <a:off x="0" y="218411"/>
        <a:ext cx="8712000" cy="831600"/>
      </dsp:txXfrm>
    </dsp:sp>
    <dsp:sp modelId="{E1C6C534-AE6E-4157-93FB-A4FF9B4D257B}">
      <dsp:nvSpPr>
        <dsp:cNvPr id="0" name=""/>
        <dsp:cNvSpPr/>
      </dsp:nvSpPr>
      <dsp:spPr>
        <a:xfrm>
          <a:off x="435600" y="41291"/>
          <a:ext cx="6098400" cy="35424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Access</a:t>
          </a:r>
        </a:p>
      </dsp:txBody>
      <dsp:txXfrm>
        <a:off x="452893" y="58584"/>
        <a:ext cx="6063814" cy="319654"/>
      </dsp:txXfrm>
    </dsp:sp>
    <dsp:sp modelId="{B4944CB0-009E-4AF1-B06A-9D2601FD1D40}">
      <dsp:nvSpPr>
        <dsp:cNvPr id="0" name=""/>
        <dsp:cNvSpPr/>
      </dsp:nvSpPr>
      <dsp:spPr>
        <a:xfrm>
          <a:off x="0" y="1291931"/>
          <a:ext cx="8712000" cy="177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249936" rIns="67614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latin typeface="Georgia" panose="02040502050405020303" pitchFamily="18" charset="0"/>
            </a:rPr>
            <a:t>1</a:t>
          </a:r>
          <a:r>
            <a:rPr lang="en-US" sz="1600" b="1" i="0" kern="1200" baseline="30000" dirty="0">
              <a:latin typeface="Georgia" panose="02040502050405020303" pitchFamily="18" charset="0"/>
            </a:rPr>
            <a:t>st</a:t>
          </a:r>
          <a:r>
            <a:rPr lang="en-US" sz="1600" b="1" i="0" kern="1200" dirty="0">
              <a:latin typeface="Georgia" panose="02040502050405020303" pitchFamily="18" charset="0"/>
            </a:rPr>
            <a:t> </a:t>
          </a:r>
          <a:r>
            <a:rPr lang="en-US" sz="1600" b="0" i="0" kern="1200" dirty="0">
              <a:latin typeface="Georgia" panose="02040502050405020303" pitchFamily="18" charset="0"/>
            </a:rPr>
            <a:t>Spanish public university with the </a:t>
          </a:r>
          <a:r>
            <a:rPr lang="en-US" sz="1600" b="1" i="0" kern="1200" dirty="0">
              <a:latin typeface="Georgia" panose="02040502050405020303" pitchFamily="18" charset="0"/>
            </a:rPr>
            <a:t>highest performance rate </a:t>
          </a:r>
          <a:r>
            <a:rPr lang="en-US" sz="1000" b="0" i="0" kern="1200" dirty="0">
              <a:latin typeface="Georgia" panose="02040502050405020303" pitchFamily="18" charset="0"/>
            </a:rPr>
            <a:t>(Ministry of Universities, 2024)</a:t>
          </a:r>
          <a:endParaRPr lang="es-ES" sz="1000" b="0" i="0" kern="1200" spc="-10" baseline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b="1" i="0" kern="1200" dirty="0">
              <a:latin typeface="Georgia" panose="02040502050405020303" pitchFamily="18" charset="0"/>
            </a:rPr>
            <a:t>100%</a:t>
          </a:r>
          <a:r>
            <a:rPr lang="en-US" sz="1600" b="0" i="0" kern="1200" dirty="0">
              <a:latin typeface="Georgia" panose="02040502050405020303" pitchFamily="18" charset="0"/>
            </a:rPr>
            <a:t> of undergraduate, master’s and doctoral studies positively assessed </a:t>
          </a:r>
          <a:r>
            <a:rPr lang="en-US" sz="1000" b="0" i="0" kern="1200" dirty="0">
              <a:latin typeface="Georgia" panose="02040502050405020303" pitchFamily="18" charset="0"/>
            </a:rPr>
            <a:t>(AQU Catalunya, 2024)</a:t>
          </a:r>
          <a:endParaRPr lang="en-US" sz="1600" b="0" i="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b="1" i="0" kern="1200" dirty="0">
              <a:latin typeface="Georgia" panose="02040502050405020303" pitchFamily="18" charset="0"/>
            </a:rPr>
            <a:t>Innovative degrees</a:t>
          </a:r>
          <a:r>
            <a:rPr lang="en-US" sz="1600" b="0" i="0" kern="1200" dirty="0">
              <a:latin typeface="Georgia" panose="02040502050405020303" pitchFamily="18" charset="0"/>
            </a:rPr>
            <a:t>: Open Bachelor’s Degree </a:t>
          </a:r>
          <a:r>
            <a:rPr lang="en-US" sz="1600" b="0" i="0" kern="1200" dirty="0" err="1">
              <a:latin typeface="Georgia" panose="02040502050405020303" pitchFamily="18" charset="0"/>
            </a:rPr>
            <a:t>Programme</a:t>
          </a:r>
          <a:r>
            <a:rPr lang="en-US" sz="1600" b="0" i="0" kern="1200" dirty="0">
              <a:latin typeface="Georgia" panose="02040502050405020303" pitchFamily="18" charset="0"/>
            </a:rPr>
            <a:t>, Global Studies, Bioinformatics, Double Degree in Law with King’s College London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600" b="1" i="0" kern="1200" dirty="0">
              <a:latin typeface="Georgia" panose="02040502050405020303" pitchFamily="18" charset="0"/>
            </a:rPr>
            <a:t>Internship agreements</a:t>
          </a:r>
          <a:r>
            <a:rPr lang="en-US" sz="1600" b="0" i="0" kern="1200" dirty="0">
              <a:latin typeface="Georgia" panose="02040502050405020303" pitchFamily="18" charset="0"/>
            </a:rPr>
            <a:t> with more than 1,260 companies </a:t>
          </a:r>
          <a:r>
            <a:rPr lang="en-US" sz="1000" b="0" i="0" kern="1200" dirty="0">
              <a:latin typeface="Georgia" panose="02040502050405020303" pitchFamily="18" charset="0"/>
            </a:rPr>
            <a:t>(2022-2023 academic year)</a:t>
          </a:r>
          <a:endParaRPr lang="en-US" sz="1600" b="0" i="0" kern="1200" dirty="0">
            <a:latin typeface="Georgia" panose="02040502050405020303" pitchFamily="18" charset="0"/>
          </a:endParaRPr>
        </a:p>
      </dsp:txBody>
      <dsp:txXfrm>
        <a:off x="0" y="1291931"/>
        <a:ext cx="8712000" cy="1776600"/>
      </dsp:txXfrm>
    </dsp:sp>
    <dsp:sp modelId="{45FCBF28-A59A-45DF-8ED6-A0C5FEB2442A}">
      <dsp:nvSpPr>
        <dsp:cNvPr id="0" name=""/>
        <dsp:cNvSpPr/>
      </dsp:nvSpPr>
      <dsp:spPr>
        <a:xfrm>
          <a:off x="435600" y="1114811"/>
          <a:ext cx="6098400" cy="354240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An</a:t>
          </a:r>
          <a:r>
            <a:rPr lang="es-ES" sz="2400" b="1" kern="1200" dirty="0">
              <a:latin typeface="Georgia" panose="02040502050405020303" pitchFamily="18" charset="0"/>
            </a:rPr>
            <a:t> </a:t>
          </a:r>
          <a:r>
            <a:rPr lang="es-ES" sz="2400" b="1" kern="1200" dirty="0" err="1">
              <a:latin typeface="Georgia" panose="02040502050405020303" pitchFamily="18" charset="0"/>
            </a:rPr>
            <a:t>own</a:t>
          </a:r>
          <a:r>
            <a:rPr lang="es-ES" sz="2400" b="1" kern="1200" dirty="0">
              <a:latin typeface="Georgia" panose="02040502050405020303" pitchFamily="18" charset="0"/>
            </a:rPr>
            <a:t> </a:t>
          </a:r>
          <a:r>
            <a:rPr lang="es-ES" sz="2400" b="1" kern="1200" dirty="0" err="1">
              <a:latin typeface="Georgia" panose="02040502050405020303" pitchFamily="18" charset="0"/>
            </a:rPr>
            <a:t>teaching</a:t>
          </a:r>
          <a:r>
            <a:rPr lang="es-ES" sz="2400" b="1" kern="1200" dirty="0">
              <a:latin typeface="Georgia" panose="02040502050405020303" pitchFamily="18" charset="0"/>
            </a:rPr>
            <a:t> </a:t>
          </a:r>
          <a:r>
            <a:rPr lang="es-ES" sz="2400" b="1" kern="1200" dirty="0" err="1">
              <a:latin typeface="Georgia" panose="02040502050405020303" pitchFamily="18" charset="0"/>
            </a:rPr>
            <a:t>model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52893" y="1132104"/>
        <a:ext cx="6063814" cy="319654"/>
      </dsp:txXfrm>
    </dsp:sp>
    <dsp:sp modelId="{6F7CC585-5D61-47FD-84C9-D0FFAE474708}">
      <dsp:nvSpPr>
        <dsp:cNvPr id="0" name=""/>
        <dsp:cNvSpPr/>
      </dsp:nvSpPr>
      <dsp:spPr>
        <a:xfrm>
          <a:off x="0" y="3310451"/>
          <a:ext cx="8712000" cy="1776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148" tIns="249936" rIns="67614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>
              <a:latin typeface="Georgia" panose="02040502050405020303" pitchFamily="18" charset="0"/>
            </a:rPr>
            <a:t>Graduate employment rate: </a:t>
          </a:r>
          <a:r>
            <a:rPr lang="en-US" sz="1600" b="1" i="0" kern="1200" dirty="0">
              <a:latin typeface="Georgia" panose="02040502050405020303" pitchFamily="18" charset="0"/>
            </a:rPr>
            <a:t>92%</a:t>
          </a:r>
          <a:r>
            <a:rPr lang="en-US" sz="1600" b="0" i="0" kern="1200" dirty="0">
              <a:latin typeface="Georgia" panose="02040502050405020303" pitchFamily="18" charset="0"/>
            </a:rPr>
            <a:t> </a:t>
          </a:r>
          <a:r>
            <a:rPr lang="en-US" sz="1000" b="0" i="1" kern="1200" dirty="0">
              <a:latin typeface="Georgia" panose="02040502050405020303" pitchFamily="18" charset="0"/>
            </a:rPr>
            <a:t>(AQU Catalunya, 2023)</a:t>
          </a:r>
          <a:endParaRPr lang="es-ES" sz="1000" i="1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>
              <a:latin typeface="Georgia" panose="02040502050405020303" pitchFamily="18" charset="0"/>
            </a:rPr>
            <a:t>Graduate employment rate one year after graduation: </a:t>
          </a:r>
          <a:r>
            <a:rPr lang="en-US" sz="1600" b="1" i="0" kern="1200" dirty="0">
              <a:latin typeface="Georgia" panose="02040502050405020303" pitchFamily="18" charset="0"/>
            </a:rPr>
            <a:t>89%</a:t>
          </a:r>
          <a:r>
            <a:rPr lang="en-US" sz="1000" b="1" i="0" kern="1200" dirty="0">
              <a:latin typeface="Georgia" panose="02040502050405020303" pitchFamily="18" charset="0"/>
            </a:rPr>
            <a:t> </a:t>
          </a:r>
          <a:r>
            <a:rPr lang="en-US" sz="1000" b="0" i="1" kern="1200" dirty="0">
              <a:latin typeface="Georgia" panose="02040502050405020303" pitchFamily="18" charset="0"/>
            </a:rPr>
            <a:t>(AQU Catalunya, 2023)</a:t>
          </a:r>
          <a:endParaRPr lang="en-US" sz="1000" b="1" i="1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>
              <a:latin typeface="Georgia" panose="02040502050405020303" pitchFamily="18" charset="0"/>
            </a:rPr>
            <a:t>Job satisfaction: </a:t>
          </a:r>
          <a:r>
            <a:rPr lang="en-US" sz="1600" b="1" i="0" kern="1200" dirty="0">
              <a:latin typeface="Georgia" panose="02040502050405020303" pitchFamily="18" charset="0"/>
            </a:rPr>
            <a:t>8/10 </a:t>
          </a:r>
          <a:r>
            <a:rPr lang="en-US" sz="1000" b="0" i="1" kern="1200" dirty="0">
              <a:latin typeface="Georgia" panose="02040502050405020303" pitchFamily="18" charset="0"/>
            </a:rPr>
            <a:t>(AQU Catalunya, 2023)</a:t>
          </a:r>
          <a:endParaRPr lang="en-US" sz="500" b="0" i="1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latin typeface="Georgia" panose="02040502050405020303" pitchFamily="18" charset="0"/>
            </a:rPr>
            <a:t>25%</a:t>
          </a:r>
          <a:r>
            <a:rPr lang="en-US" sz="1600" b="0" i="0" kern="1200" dirty="0">
              <a:latin typeface="Georgia" panose="02040502050405020303" pitchFamily="18" charset="0"/>
            </a:rPr>
            <a:t> of UPF graduates found a job through the university </a:t>
          </a:r>
          <a:r>
            <a:rPr lang="en-US" sz="1000" b="0" i="1" kern="1200" dirty="0">
              <a:latin typeface="Georgia" panose="02040502050405020303" pitchFamily="18" charset="0"/>
            </a:rPr>
            <a:t>(AQU Catalunya, 2023)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>
              <a:latin typeface="Georgia" panose="02040502050405020303" pitchFamily="18" charset="0"/>
            </a:rPr>
            <a:t>Satisfaction rate: </a:t>
          </a:r>
          <a:r>
            <a:rPr lang="en-US" sz="1600" b="1" i="0" kern="1200" dirty="0">
              <a:latin typeface="Georgia" panose="02040502050405020303" pitchFamily="18" charset="0"/>
            </a:rPr>
            <a:t>90%</a:t>
          </a:r>
          <a:r>
            <a:rPr lang="en-US" sz="1600" b="0" i="0" kern="1200" dirty="0">
              <a:latin typeface="Georgia" panose="02040502050405020303" pitchFamily="18" charset="0"/>
            </a:rPr>
            <a:t> of UPF's graduates would choose the same university again </a:t>
          </a:r>
          <a:r>
            <a:rPr lang="en-US" sz="1000" b="0" i="1" kern="1200" dirty="0">
              <a:latin typeface="Georgia" panose="02040502050405020303" pitchFamily="18" charset="0"/>
            </a:rPr>
            <a:t>(AQU Catalunya, 2023)</a:t>
          </a:r>
        </a:p>
      </dsp:txBody>
      <dsp:txXfrm>
        <a:off x="0" y="3310451"/>
        <a:ext cx="8712000" cy="1776600"/>
      </dsp:txXfrm>
    </dsp:sp>
    <dsp:sp modelId="{7182F0B0-E340-4B70-997E-7BECB46F099A}">
      <dsp:nvSpPr>
        <dsp:cNvPr id="0" name=""/>
        <dsp:cNvSpPr/>
      </dsp:nvSpPr>
      <dsp:spPr>
        <a:xfrm>
          <a:off x="435600" y="3133331"/>
          <a:ext cx="6098400" cy="35424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05" tIns="0" rIns="23050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Results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52893" y="3150624"/>
        <a:ext cx="6063814" cy="3196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E0569-D66E-4A59-8AF2-1B9B52DB5027}">
      <dsp:nvSpPr>
        <dsp:cNvPr id="0" name=""/>
        <dsp:cNvSpPr/>
      </dsp:nvSpPr>
      <dsp:spPr>
        <a:xfrm>
          <a:off x="0" y="552491"/>
          <a:ext cx="8640960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49936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noProof="0" dirty="0">
              <a:latin typeface="Georgia" panose="02040502050405020303" pitchFamily="18" charset="0"/>
            </a:rPr>
            <a:t>1</a:t>
          </a:r>
          <a:r>
            <a:rPr lang="en-US" sz="1600" b="1" kern="1200" spc="-50" baseline="30000" dirty="0" err="1">
              <a:latin typeface="Georgia" panose="02040502050405020303" pitchFamily="18" charset="0"/>
            </a:rPr>
            <a:t>st</a:t>
          </a:r>
          <a:r>
            <a:rPr lang="en-US" sz="1600" kern="1200" noProof="0" dirty="0">
              <a:latin typeface="Georgia" panose="02040502050405020303" pitchFamily="18" charset="0"/>
            </a:rPr>
            <a:t> Spanish university in percentage of articles published in the most influential scholarly journals of the world </a:t>
          </a:r>
          <a:r>
            <a:rPr lang="en-US" sz="1000" i="1" kern="1200" noProof="0" dirty="0">
              <a:latin typeface="Georgia" panose="02040502050405020303" pitchFamily="18" charset="0"/>
            </a:rPr>
            <a:t>(Leiden, 2023)</a:t>
          </a:r>
          <a:endParaRPr lang="es-ES" sz="1000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noProof="0" dirty="0">
              <a:latin typeface="Georgia" panose="02040502050405020303" pitchFamily="18" charset="0"/>
            </a:rPr>
            <a:t>1</a:t>
          </a:r>
          <a:r>
            <a:rPr lang="en-US" sz="1600" b="1" kern="1200" spc="-50" baseline="30000" dirty="0" err="1">
              <a:latin typeface="Georgia" panose="02040502050405020303" pitchFamily="18" charset="0"/>
            </a:rPr>
            <a:t>st</a:t>
          </a:r>
          <a:r>
            <a:rPr lang="en-US" sz="1600" kern="1200" noProof="0" dirty="0">
              <a:latin typeface="Georgia" panose="02040502050405020303" pitchFamily="18" charset="0"/>
            </a:rPr>
            <a:t> Spanish university in percentage of papers produced in collaboration with national institutions </a:t>
          </a:r>
          <a:r>
            <a:rPr lang="en-US" sz="1000" i="1" kern="1200" noProof="0" dirty="0">
              <a:latin typeface="Georgia" panose="02040502050405020303" pitchFamily="18" charset="0"/>
            </a:rPr>
            <a:t>(Leiden, 2023)</a:t>
          </a:r>
          <a:endParaRPr lang="es-ES" sz="1000" i="1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noProof="0" dirty="0">
              <a:latin typeface="Georgia" panose="02040502050405020303" pitchFamily="18" charset="0"/>
            </a:rPr>
            <a:t>2</a:t>
          </a:r>
          <a:r>
            <a:rPr lang="en-US" sz="1600" b="1" kern="1200" spc="-50" baseline="30000" dirty="0" err="1">
              <a:latin typeface="Georgia" panose="02040502050405020303" pitchFamily="18" charset="0"/>
            </a:rPr>
            <a:t>nd</a:t>
          </a:r>
          <a:r>
            <a:rPr lang="en-US" sz="1600" kern="1200" noProof="0" dirty="0">
              <a:latin typeface="Georgia" panose="02040502050405020303" pitchFamily="18" charset="0"/>
            </a:rPr>
            <a:t> Spanish university in percentage of papers produced in collaboration with foreign institutions </a:t>
          </a:r>
          <a:r>
            <a:rPr lang="en-US" sz="1000" i="1" kern="1200" noProof="0" dirty="0">
              <a:latin typeface="Georgia" panose="02040502050405020303" pitchFamily="18" charset="0"/>
            </a:rPr>
            <a:t>(Leiden, 2023)</a:t>
          </a:r>
          <a:endParaRPr lang="es-ES" sz="1000" i="1" kern="1200" noProof="0" dirty="0">
            <a:latin typeface="Georgia" panose="02040502050405020303" pitchFamily="18" charset="0"/>
          </a:endParaRPr>
        </a:p>
      </dsp:txBody>
      <dsp:txXfrm>
        <a:off x="0" y="552491"/>
        <a:ext cx="8640960" cy="1701000"/>
      </dsp:txXfrm>
    </dsp:sp>
    <dsp:sp modelId="{E1C6C534-AE6E-4157-93FB-A4FF9B4D257B}">
      <dsp:nvSpPr>
        <dsp:cNvPr id="0" name=""/>
        <dsp:cNvSpPr/>
      </dsp:nvSpPr>
      <dsp:spPr>
        <a:xfrm>
          <a:off x="432048" y="9612"/>
          <a:ext cx="6048672" cy="719999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Scientific</a:t>
          </a:r>
          <a:r>
            <a:rPr lang="es-ES" sz="2400" b="1" kern="1200" dirty="0">
              <a:latin typeface="Georgia" panose="02040502050405020303" pitchFamily="18" charset="0"/>
            </a:rPr>
            <a:t> </a:t>
          </a:r>
          <a:r>
            <a:rPr lang="es-ES" sz="2400" b="1" kern="1200" dirty="0" err="1">
              <a:latin typeface="Georgia" panose="02040502050405020303" pitchFamily="18" charset="0"/>
            </a:rPr>
            <a:t>production</a:t>
          </a:r>
          <a:r>
            <a:rPr lang="es-ES" sz="2400" b="1" kern="1200" dirty="0">
              <a:latin typeface="Georgia" panose="02040502050405020303" pitchFamily="18" charset="0"/>
            </a:rPr>
            <a:t>:                             </a:t>
          </a:r>
          <a:r>
            <a:rPr lang="es-ES" sz="2400" b="1" kern="1200" dirty="0" err="1">
              <a:latin typeface="Georgia" panose="02040502050405020303" pitchFamily="18" charset="0"/>
            </a:rPr>
            <a:t>Quality</a:t>
          </a:r>
          <a:r>
            <a:rPr lang="es-ES" sz="2400" b="1" kern="1200" dirty="0">
              <a:latin typeface="Georgia" panose="02040502050405020303" pitchFamily="18" charset="0"/>
            </a:rPr>
            <a:t> and </a:t>
          </a:r>
          <a:r>
            <a:rPr lang="es-ES" sz="2400" b="1" kern="1200" dirty="0" err="1">
              <a:latin typeface="Georgia" panose="02040502050405020303" pitchFamily="18" charset="0"/>
            </a:rPr>
            <a:t>international</a:t>
          </a:r>
          <a:r>
            <a:rPr lang="es-ES" sz="2400" b="1" kern="1200" dirty="0">
              <a:latin typeface="Georgia" panose="02040502050405020303" pitchFamily="18" charset="0"/>
            </a:rPr>
            <a:t> </a:t>
          </a:r>
          <a:r>
            <a:rPr lang="es-ES" sz="2400" b="1" kern="1200" dirty="0" err="1">
              <a:latin typeface="Georgia" panose="02040502050405020303" pitchFamily="18" charset="0"/>
            </a:rPr>
            <a:t>impact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67195" y="44759"/>
        <a:ext cx="5978378" cy="649705"/>
      </dsp:txXfrm>
    </dsp:sp>
    <dsp:sp modelId="{B4944CB0-009E-4AF1-B06A-9D2601FD1D40}">
      <dsp:nvSpPr>
        <dsp:cNvPr id="0" name=""/>
        <dsp:cNvSpPr/>
      </dsp:nvSpPr>
      <dsp:spPr>
        <a:xfrm>
          <a:off x="0" y="2495411"/>
          <a:ext cx="8640960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49936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spc="-50" baseline="0" dirty="0">
              <a:latin typeface="Georgia" panose="02040502050405020303" pitchFamily="18" charset="0"/>
            </a:rPr>
            <a:t>1</a:t>
          </a:r>
          <a:r>
            <a:rPr lang="en-US" sz="1600" b="1" kern="1200" spc="-50" baseline="30000" dirty="0">
              <a:latin typeface="Georgia" panose="02040502050405020303" pitchFamily="18" charset="0"/>
            </a:rPr>
            <a:t>st</a:t>
          </a:r>
          <a:r>
            <a:rPr lang="en-US" sz="1600" b="1" kern="1200" spc="-50" baseline="0" dirty="0">
              <a:latin typeface="Georgia" panose="02040502050405020303" pitchFamily="18" charset="0"/>
            </a:rPr>
            <a:t> </a:t>
          </a:r>
          <a:r>
            <a:rPr lang="en-US" sz="1600" b="0" kern="1200" spc="-50" baseline="0" dirty="0">
              <a:latin typeface="Georgia" panose="02040502050405020303" pitchFamily="18" charset="0"/>
            </a:rPr>
            <a:t>Spanish university in FPI grants (per 100 professors) </a:t>
          </a:r>
          <a:r>
            <a:rPr lang="en-US" sz="1000" b="0" i="1" kern="1200" spc="-50" baseline="0" dirty="0">
              <a:latin typeface="Georgia" panose="02040502050405020303" pitchFamily="18" charset="0"/>
            </a:rPr>
            <a:t>(INUE, 2023)</a:t>
          </a:r>
          <a:endParaRPr lang="es-ES" sz="1000" i="1" kern="1200" spc="-50" baseline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spc="-50" baseline="0" dirty="0">
              <a:latin typeface="Georgia" panose="02040502050405020303" pitchFamily="18" charset="0"/>
            </a:rPr>
            <a:t>1</a:t>
          </a:r>
          <a:r>
            <a:rPr lang="en-US" sz="1600" b="1" kern="1200" spc="-50" baseline="30000" dirty="0">
              <a:latin typeface="Georgia" panose="02040502050405020303" pitchFamily="18" charset="0"/>
            </a:rPr>
            <a:t>st</a:t>
          </a:r>
          <a:r>
            <a:rPr lang="en-US" sz="1600" b="1" kern="1200" spc="-50" baseline="0" dirty="0">
              <a:latin typeface="Georgia" panose="02040502050405020303" pitchFamily="18" charset="0"/>
            </a:rPr>
            <a:t> </a:t>
          </a:r>
          <a:r>
            <a:rPr lang="en-US" sz="1600" b="0" kern="1200" spc="-50" baseline="0" dirty="0">
              <a:latin typeface="Georgia" panose="02040502050405020303" pitchFamily="18" charset="0"/>
            </a:rPr>
            <a:t>Spanish university in doctoral theses read (per 100 professors) </a:t>
          </a:r>
          <a:r>
            <a:rPr lang="en-US" sz="1000" b="0" i="1" kern="1200" spc="-50" baseline="0" dirty="0">
              <a:latin typeface="Georgia" panose="02040502050405020303" pitchFamily="18" charset="0"/>
            </a:rPr>
            <a:t>(INUE, 2023)</a:t>
          </a:r>
          <a:endParaRPr lang="es-ES" sz="1000" i="1" kern="1200" spc="-50" baseline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spc="-50" baseline="0" dirty="0">
              <a:latin typeface="Georgia" panose="02040502050405020303" pitchFamily="18" charset="0"/>
            </a:rPr>
            <a:t>77%</a:t>
          </a:r>
          <a:r>
            <a:rPr lang="en-US" sz="1600" kern="1200" spc="-50" baseline="0" dirty="0">
              <a:latin typeface="Georgia" panose="02040502050405020303" pitchFamily="18" charset="0"/>
            </a:rPr>
            <a:t> of doctoral theses were written and defended in English </a:t>
          </a:r>
          <a:r>
            <a:rPr lang="en-US" sz="1000" i="1" kern="1200" spc="-50" baseline="0" dirty="0">
              <a:latin typeface="Georgia" panose="02040502050405020303" pitchFamily="18" charset="0"/>
            </a:rPr>
            <a:t>(2022-2023 academic year)</a:t>
          </a:r>
          <a:endParaRPr lang="es-ES" sz="1000" kern="1200" spc="-50" baseline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Georgia" panose="02040502050405020303" pitchFamily="18" charset="0"/>
            </a:rPr>
            <a:t>52</a:t>
          </a:r>
          <a:r>
            <a:rPr lang="en-US" sz="1600" kern="1200" dirty="0">
              <a:latin typeface="Georgia" panose="02040502050405020303" pitchFamily="18" charset="0"/>
            </a:rPr>
            <a:t> industrial doctoral projects funded by the Catalan government </a:t>
          </a:r>
          <a:r>
            <a:rPr lang="en-US" sz="1000" i="1" kern="1200" dirty="0">
              <a:latin typeface="Georgia" panose="02040502050405020303" pitchFamily="18" charset="0"/>
            </a:rPr>
            <a:t>(2013-2023) </a:t>
          </a:r>
          <a:endParaRPr lang="es-ES" sz="1000" i="1" kern="1200" dirty="0">
            <a:latin typeface="Georgia" panose="02040502050405020303" pitchFamily="18" charset="0"/>
          </a:endParaRPr>
        </a:p>
      </dsp:txBody>
      <dsp:txXfrm>
        <a:off x="0" y="2495411"/>
        <a:ext cx="8640960" cy="1323000"/>
      </dsp:txXfrm>
    </dsp:sp>
    <dsp:sp modelId="{45FCBF28-A59A-45DF-8ED6-A0C5FEB2442A}">
      <dsp:nvSpPr>
        <dsp:cNvPr id="0" name=""/>
        <dsp:cNvSpPr/>
      </dsp:nvSpPr>
      <dsp:spPr>
        <a:xfrm>
          <a:off x="432048" y="2318291"/>
          <a:ext cx="6048672" cy="354240"/>
        </a:xfrm>
        <a:prstGeom prst="round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Training </a:t>
          </a:r>
          <a:r>
            <a:rPr lang="es-ES" sz="2400" b="1" kern="1200" dirty="0" err="1">
              <a:latin typeface="Georgia" panose="02040502050405020303" pitchFamily="18" charset="0"/>
            </a:rPr>
            <a:t>capacity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49341" y="2335584"/>
        <a:ext cx="6014086" cy="319654"/>
      </dsp:txXfrm>
    </dsp:sp>
    <dsp:sp modelId="{6F7CC585-5D61-47FD-84C9-D0FFAE474708}">
      <dsp:nvSpPr>
        <dsp:cNvPr id="0" name=""/>
        <dsp:cNvSpPr/>
      </dsp:nvSpPr>
      <dsp:spPr>
        <a:xfrm>
          <a:off x="0" y="4060331"/>
          <a:ext cx="864096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249936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dirty="0" err="1">
              <a:latin typeface="Georgia" panose="02040502050405020303" pitchFamily="18" charset="0"/>
            </a:rPr>
            <a:t>UPFVentures</a:t>
          </a:r>
          <a:r>
            <a:rPr lang="ca-ES" sz="1600" b="1" kern="1200" dirty="0">
              <a:latin typeface="Georgia" panose="02040502050405020303" pitchFamily="18" charset="0"/>
            </a:rPr>
            <a:t>,</a:t>
          </a:r>
          <a:r>
            <a:rPr lang="ca-ES" sz="1600" b="0" kern="1200" dirty="0">
              <a:latin typeface="Georgia" panose="02040502050405020303" pitchFamily="18" charset="0"/>
            </a:rPr>
            <a:t> a</a:t>
          </a:r>
          <a:r>
            <a:rPr lang="en-US" sz="1600" b="0" kern="1200" dirty="0">
              <a:latin typeface="Georgia" panose="02040502050405020303" pitchFamily="18" charset="0"/>
            </a:rPr>
            <a:t> startup to strengthen the university’s relations with industry</a:t>
          </a:r>
          <a:endParaRPr lang="es-ES" sz="1600" b="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spc="-50" baseline="0" dirty="0">
              <a:latin typeface="Georgia" panose="02040502050405020303" pitchFamily="18" charset="0"/>
            </a:rPr>
            <a:t>1</a:t>
          </a:r>
          <a:r>
            <a:rPr lang="en-US" sz="1600" b="1" kern="1200" spc="-50" baseline="30000" dirty="0">
              <a:latin typeface="Georgia" panose="02040502050405020303" pitchFamily="18" charset="0"/>
            </a:rPr>
            <a:t>st </a:t>
          </a:r>
          <a:r>
            <a:rPr lang="ca-ES" sz="1600" b="0" kern="1200" dirty="0">
              <a:latin typeface="Georgia" panose="02040502050405020303" pitchFamily="18" charset="0"/>
            </a:rPr>
            <a:t> </a:t>
          </a:r>
          <a:r>
            <a:rPr lang="en-US" sz="1600" b="0" kern="1200" spc="-50" baseline="0" dirty="0">
              <a:latin typeface="Georgia" panose="02040502050405020303" pitchFamily="18" charset="0"/>
            </a:rPr>
            <a:t>Spanish university in revenue from licenses (per 100 professors) </a:t>
          </a:r>
          <a:r>
            <a:rPr lang="en-US" sz="1000" b="0" i="1" kern="1200" spc="-50" baseline="0" dirty="0">
              <a:latin typeface="Georgia" panose="02040502050405020303" pitchFamily="18" charset="0"/>
            </a:rPr>
            <a:t>(INUE, 2023)</a:t>
          </a:r>
          <a:endParaRPr lang="es-ES" sz="1600" b="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a-ES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15 </a:t>
          </a:r>
          <a:r>
            <a:rPr lang="ca-ES" sz="1600" b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active</a:t>
          </a:r>
          <a:r>
            <a:rPr lang="ca-E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</a:t>
          </a:r>
          <a:r>
            <a:rPr lang="ca-ES" sz="1600" b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business</a:t>
          </a:r>
          <a:r>
            <a:rPr lang="ca-E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</a:t>
          </a:r>
          <a:r>
            <a:rPr lang="ca-ES" sz="1600" b="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chairs</a:t>
          </a:r>
          <a:r>
            <a:rPr lang="ca-ES" sz="16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Georgia" panose="02040502050405020303" pitchFamily="18" charset="0"/>
              <a:ea typeface="+mn-ea"/>
              <a:cs typeface="+mn-cs"/>
            </a:rPr>
            <a:t> (2023)</a:t>
          </a:r>
          <a:endParaRPr lang="es-ES" sz="16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Georgia" panose="02040502050405020303" pitchFamily="18" charset="0"/>
            <a:ea typeface="+mn-ea"/>
            <a:cs typeface="+mn-cs"/>
          </a:endParaRPr>
        </a:p>
      </dsp:txBody>
      <dsp:txXfrm>
        <a:off x="0" y="4060331"/>
        <a:ext cx="8640960" cy="1058400"/>
      </dsp:txXfrm>
    </dsp:sp>
    <dsp:sp modelId="{7182F0B0-E340-4B70-997E-7BECB46F099A}">
      <dsp:nvSpPr>
        <dsp:cNvPr id="0" name=""/>
        <dsp:cNvSpPr/>
      </dsp:nvSpPr>
      <dsp:spPr>
        <a:xfrm>
          <a:off x="432048" y="3883211"/>
          <a:ext cx="6048672" cy="354240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Innovation</a:t>
          </a:r>
          <a:r>
            <a:rPr lang="es-ES" sz="2400" b="1" kern="1200" dirty="0">
              <a:latin typeface="Georgia" panose="02040502050405020303" pitchFamily="18" charset="0"/>
            </a:rPr>
            <a:t> &amp; </a:t>
          </a:r>
          <a:r>
            <a:rPr lang="es-ES" sz="2400" b="1" kern="1200" dirty="0" err="1">
              <a:latin typeface="Georgia" panose="02040502050405020303" pitchFamily="18" charset="0"/>
            </a:rPr>
            <a:t>knowledge</a:t>
          </a:r>
          <a:r>
            <a:rPr lang="es-ES" sz="2400" b="1" kern="1200" dirty="0">
              <a:latin typeface="Georgia" panose="02040502050405020303" pitchFamily="18" charset="0"/>
            </a:rPr>
            <a:t> transfer</a:t>
          </a:r>
        </a:p>
      </dsp:txBody>
      <dsp:txXfrm>
        <a:off x="449341" y="3900504"/>
        <a:ext cx="6014086" cy="3196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44CB0-009E-4AF1-B06A-9D2601FD1D40}">
      <dsp:nvSpPr>
        <dsp:cNvPr id="0" name=""/>
        <dsp:cNvSpPr/>
      </dsp:nvSpPr>
      <dsp:spPr>
        <a:xfrm>
          <a:off x="0" y="355467"/>
          <a:ext cx="8820024" cy="17057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32" tIns="395732" rIns="68453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noProof="0" dirty="0">
              <a:latin typeface="Georgia" panose="02040502050405020303" pitchFamily="18" charset="0"/>
            </a:rPr>
            <a:t>50% </a:t>
          </a:r>
          <a:r>
            <a:rPr lang="en-US" sz="1600" kern="1200" noProof="0" dirty="0">
              <a:latin typeface="Georgia" panose="02040502050405020303" pitchFamily="18" charset="0"/>
            </a:rPr>
            <a:t>of master's and doctoral students are international </a:t>
          </a:r>
          <a:r>
            <a:rPr lang="en-US" sz="1000" i="1" kern="1200" noProof="0" dirty="0">
              <a:latin typeface="Georgia" panose="02040502050405020303" pitchFamily="18" charset="0"/>
            </a:rPr>
            <a:t>(2023-2024 academic year)</a:t>
          </a:r>
          <a:endParaRPr lang="es-ES" sz="1000" i="1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noProof="0" dirty="0">
              <a:latin typeface="Georgia" panose="02040502050405020303" pitchFamily="18" charset="0"/>
            </a:rPr>
            <a:t>43% </a:t>
          </a:r>
          <a:r>
            <a:rPr lang="en-US" sz="1600" kern="1200" noProof="0" dirty="0">
              <a:latin typeface="Georgia" panose="02040502050405020303" pitchFamily="18" charset="0"/>
            </a:rPr>
            <a:t>of UPF graduates have studied abroad </a:t>
          </a:r>
          <a:r>
            <a:rPr lang="en-US" sz="1000" i="1" kern="1200" noProof="0" dirty="0">
              <a:latin typeface="Georgia" panose="02040502050405020303" pitchFamily="18" charset="0"/>
            </a:rPr>
            <a:t>(2023-2024 academic year)</a:t>
          </a:r>
          <a:endParaRPr lang="es-ES" sz="1000" i="1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noProof="0" dirty="0">
              <a:latin typeface="Georgia" panose="02040502050405020303" pitchFamily="18" charset="0"/>
            </a:rPr>
            <a:t>25% </a:t>
          </a:r>
          <a:r>
            <a:rPr lang="en-US" sz="1600" kern="1200" noProof="0" dirty="0">
              <a:latin typeface="Georgia" panose="02040502050405020303" pitchFamily="18" charset="0"/>
            </a:rPr>
            <a:t>of UPF faculty is international</a:t>
          </a:r>
          <a:r>
            <a:rPr lang="en-US" sz="1000" i="1" kern="1200" noProof="0" dirty="0">
              <a:latin typeface="Georgia" panose="02040502050405020303" pitchFamily="18" charset="0"/>
            </a:rPr>
            <a:t> (2023)</a:t>
          </a:r>
          <a:endParaRPr lang="es-ES" sz="1000" i="1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noProof="0" dirty="0">
              <a:latin typeface="Georgia" panose="02040502050405020303" pitchFamily="18" charset="0"/>
            </a:rPr>
            <a:t>1st </a:t>
          </a:r>
          <a:r>
            <a:rPr lang="en-US" sz="1600" kern="1200" noProof="0" dirty="0">
              <a:latin typeface="Georgia" panose="02040502050405020303" pitchFamily="18" charset="0"/>
            </a:rPr>
            <a:t>Spanish public university in international outlook </a:t>
          </a:r>
          <a:r>
            <a:rPr lang="en-US" sz="1000" i="1" kern="1200" noProof="0" dirty="0">
              <a:latin typeface="Georgia" panose="02040502050405020303" pitchFamily="18" charset="0"/>
            </a:rPr>
            <a:t>(THE ranking, 2023)</a:t>
          </a:r>
          <a:endParaRPr lang="es-ES" sz="1000" i="1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noProof="0" dirty="0">
              <a:latin typeface="Georgia" panose="02040502050405020303" pitchFamily="18" charset="0"/>
            </a:rPr>
            <a:t>Agreements</a:t>
          </a:r>
          <a:r>
            <a:rPr lang="en-US" sz="1600" kern="1200" noProof="0" dirty="0">
              <a:latin typeface="Georgia" panose="02040502050405020303" pitchFamily="18" charset="0"/>
            </a:rPr>
            <a:t> with </a:t>
          </a:r>
          <a:r>
            <a:rPr lang="en-US" sz="1600" b="1" kern="1200" noProof="0" dirty="0">
              <a:latin typeface="Georgia" panose="02040502050405020303" pitchFamily="18" charset="0"/>
            </a:rPr>
            <a:t>28 of the Top 50 </a:t>
          </a:r>
          <a:r>
            <a:rPr lang="en-US" sz="1600" kern="1200" noProof="0" dirty="0">
              <a:latin typeface="Georgia" panose="02040502050405020303" pitchFamily="18" charset="0"/>
            </a:rPr>
            <a:t>universities in the world </a:t>
          </a:r>
          <a:r>
            <a:rPr lang="en-US" sz="1000" i="1" kern="1200" noProof="0" dirty="0">
              <a:latin typeface="Georgia" panose="02040502050405020303" pitchFamily="18" charset="0"/>
            </a:rPr>
            <a:t>(THE ranking, 2023)</a:t>
          </a:r>
          <a:endParaRPr lang="es-ES" sz="1000" i="1" kern="1200" noProof="0" dirty="0">
            <a:latin typeface="Georgia" panose="02040502050405020303" pitchFamily="18" charset="0"/>
          </a:endParaRPr>
        </a:p>
      </dsp:txBody>
      <dsp:txXfrm>
        <a:off x="0" y="355467"/>
        <a:ext cx="8820024" cy="1705725"/>
      </dsp:txXfrm>
    </dsp:sp>
    <dsp:sp modelId="{45FCBF28-A59A-45DF-8ED6-A0C5FEB2442A}">
      <dsp:nvSpPr>
        <dsp:cNvPr id="0" name=""/>
        <dsp:cNvSpPr/>
      </dsp:nvSpPr>
      <dsp:spPr>
        <a:xfrm>
          <a:off x="441001" y="4524"/>
          <a:ext cx="6174016" cy="631382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63" tIns="0" rIns="23336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Georgia" panose="02040502050405020303" pitchFamily="18" charset="0"/>
            </a:rPr>
            <a:t>International </a:t>
          </a:r>
          <a:r>
            <a:rPr lang="es-ES" sz="2400" b="1" kern="1200" dirty="0" err="1">
              <a:latin typeface="Georgia" panose="02040502050405020303" pitchFamily="18" charset="0"/>
            </a:rPr>
            <a:t>community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71823" y="35346"/>
        <a:ext cx="6112372" cy="569738"/>
      </dsp:txXfrm>
    </dsp:sp>
    <dsp:sp modelId="{6F7CC585-5D61-47FD-84C9-D0FFAE474708}">
      <dsp:nvSpPr>
        <dsp:cNvPr id="0" name=""/>
        <dsp:cNvSpPr/>
      </dsp:nvSpPr>
      <dsp:spPr>
        <a:xfrm>
          <a:off x="0" y="2514735"/>
          <a:ext cx="8820024" cy="2753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4532" tIns="395732" rIns="68453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kern="1200" dirty="0">
              <a:latin typeface="Georgia" panose="02040502050405020303" pitchFamily="18" charset="0"/>
            </a:rPr>
            <a:t>Alliances and networks:</a:t>
          </a:r>
          <a:r>
            <a:rPr lang="en-US" sz="1600" kern="1200" dirty="0">
              <a:latin typeface="Georgia" panose="02040502050405020303" pitchFamily="18" charset="0"/>
            </a:rPr>
            <a:t> The Guild, EUTOPIA, European University Association, A4U and </a:t>
          </a:r>
          <a:r>
            <a:rPr lang="en-US" sz="1600" kern="1200" dirty="0" err="1">
              <a:latin typeface="Georgia" panose="02040502050405020303" pitchFamily="18" charset="0"/>
            </a:rPr>
            <a:t>Europaeum</a:t>
          </a:r>
          <a:endParaRPr lang="es-ES" sz="1600" kern="1200" noProof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Georgia" panose="02040502050405020303" pitchFamily="18" charset="0"/>
            </a:rPr>
            <a:t>Public Policy </a:t>
          </a:r>
          <a:r>
            <a:rPr lang="en-GB" sz="1600" kern="1200" dirty="0" err="1">
              <a:latin typeface="Georgia" panose="02040502050405020303" pitchFamily="18" charset="0"/>
            </a:rPr>
            <a:t>Center</a:t>
          </a:r>
          <a:r>
            <a:rPr lang="en-GB" sz="1600" kern="1200" dirty="0">
              <a:latin typeface="Georgia" panose="02040502050405020303" pitchFamily="18" charset="0"/>
            </a:rPr>
            <a:t> with </a:t>
          </a:r>
          <a:r>
            <a:rPr lang="en-GB" sz="1600" b="1" kern="1200" dirty="0">
              <a:latin typeface="Georgia" panose="02040502050405020303" pitchFamily="18" charset="0"/>
            </a:rPr>
            <a:t>Johns Hopkins</a:t>
          </a:r>
          <a:r>
            <a:rPr lang="en-GB" sz="1600" kern="1200" dirty="0">
              <a:latin typeface="Georgia" panose="02040502050405020303" pitchFamily="18" charset="0"/>
            </a:rPr>
            <a:t> University </a:t>
          </a:r>
          <a:r>
            <a:rPr lang="en-GB" sz="1000" i="1" kern="1200" dirty="0">
              <a:latin typeface="Georgia" panose="02040502050405020303" pitchFamily="18" charset="0"/>
            </a:rPr>
            <a:t>(since 2013)</a:t>
          </a:r>
          <a:r>
            <a:rPr lang="en-GB" sz="1000" kern="1200" dirty="0">
              <a:latin typeface="Georgia" panose="02040502050405020303" pitchFamily="18" charset="0"/>
            </a:rPr>
            <a:t>   </a:t>
          </a:r>
          <a:endParaRPr lang="es-ES" sz="10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>
              <a:latin typeface="Georgia" panose="02040502050405020303" pitchFamily="18" charset="0"/>
            </a:rPr>
            <a:t>Barcelona Centre for European Studies (</a:t>
          </a:r>
          <a:r>
            <a:rPr lang="en-GB" sz="1600" b="1" kern="1200" dirty="0">
              <a:latin typeface="Georgia" panose="02040502050405020303" pitchFamily="18" charset="0"/>
            </a:rPr>
            <a:t>BACES</a:t>
          </a:r>
          <a:r>
            <a:rPr lang="en-GB" sz="1600" kern="1200" dirty="0">
              <a:latin typeface="Georgia" panose="02040502050405020303" pitchFamily="18" charset="0"/>
            </a:rPr>
            <a:t>), with the Jean Monnet seal</a:t>
          </a:r>
          <a:endParaRPr lang="es-ES" sz="1600" kern="120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b="1" kern="1200" spc="-60" baseline="0" dirty="0">
              <a:latin typeface="Georgia" panose="02040502050405020303" pitchFamily="18" charset="0"/>
            </a:rPr>
            <a:t>1 Erasmus </a:t>
          </a:r>
          <a:r>
            <a:rPr lang="es-ES" sz="1600" b="1" kern="1200" spc="-60" baseline="0" dirty="0" err="1">
              <a:latin typeface="Georgia" panose="02040502050405020303" pitchFamily="18" charset="0"/>
            </a:rPr>
            <a:t>Mundus</a:t>
          </a:r>
          <a:r>
            <a:rPr lang="es-ES" sz="1600" b="0" kern="1200" spc="-60" baseline="0" dirty="0">
              <a:latin typeface="Georgia" panose="02040502050405020303" pitchFamily="18" charset="0"/>
            </a:rPr>
            <a:t> in AI and </a:t>
          </a:r>
          <a:r>
            <a:rPr lang="en-GB" sz="1600" b="1" kern="1200" spc="-60" baseline="0" dirty="0">
              <a:latin typeface="Georgia" panose="02040502050405020303" pitchFamily="18" charset="0"/>
            </a:rPr>
            <a:t>5</a:t>
          </a:r>
          <a:r>
            <a:rPr lang="en-GB" sz="1600" kern="1200" spc="-60" baseline="0" dirty="0">
              <a:latin typeface="Georgia" panose="02040502050405020303" pitchFamily="18" charset="0"/>
            </a:rPr>
            <a:t> </a:t>
          </a:r>
          <a:r>
            <a:rPr lang="en-GB" sz="1600" b="1" kern="1200" spc="-60" baseline="0" dirty="0">
              <a:latin typeface="Georgia" panose="02040502050405020303" pitchFamily="18" charset="0"/>
            </a:rPr>
            <a:t>Erasmus Mundus</a:t>
          </a:r>
          <a:r>
            <a:rPr lang="en-GB" sz="1600" kern="1200" spc="-60" baseline="0" dirty="0">
              <a:latin typeface="Georgia" panose="02040502050405020303" pitchFamily="18" charset="0"/>
            </a:rPr>
            <a:t> joint master’s degree programmes, </a:t>
          </a:r>
          <a:r>
            <a:rPr lang="en-GB" sz="1600" b="1" kern="1200" spc="-60" baseline="0" dirty="0">
              <a:latin typeface="Georgia" panose="02040502050405020303" pitchFamily="18" charset="0"/>
            </a:rPr>
            <a:t>9 double master’s</a:t>
          </a:r>
          <a:r>
            <a:rPr lang="en-GB" sz="1600" kern="1200" spc="-60" baseline="0" dirty="0">
              <a:latin typeface="Georgia" panose="02040502050405020303" pitchFamily="18" charset="0"/>
            </a:rPr>
            <a:t> </a:t>
          </a:r>
          <a:r>
            <a:rPr lang="en-GB" sz="1600" b="1" kern="1200" spc="-60" baseline="0" dirty="0">
              <a:latin typeface="Georgia" panose="02040502050405020303" pitchFamily="18" charset="0"/>
            </a:rPr>
            <a:t>degree</a:t>
          </a:r>
          <a:r>
            <a:rPr lang="en-GB" sz="1600" kern="1200" spc="-60" baseline="0" dirty="0">
              <a:latin typeface="Georgia" panose="02040502050405020303" pitchFamily="18" charset="0"/>
            </a:rPr>
            <a:t> programmes, and </a:t>
          </a:r>
          <a:r>
            <a:rPr lang="en-GB" sz="1600" b="1" kern="1200" spc="-60" baseline="0" dirty="0">
              <a:latin typeface="Georgia" panose="02040502050405020303" pitchFamily="18" charset="0"/>
            </a:rPr>
            <a:t>2 double degree programmes</a:t>
          </a:r>
          <a:r>
            <a:rPr lang="en-GB" sz="1600" kern="1200" spc="-60" baseline="0" dirty="0">
              <a:latin typeface="Georgia" panose="02040502050405020303" pitchFamily="18" charset="0"/>
            </a:rPr>
            <a:t> (King’s College London and Toulouse 1 </a:t>
          </a:r>
          <a:r>
            <a:rPr lang="en-GB" sz="1600" kern="1200" spc="-60" baseline="0" dirty="0" err="1">
              <a:latin typeface="Georgia" panose="02040502050405020303" pitchFamily="18" charset="0"/>
            </a:rPr>
            <a:t>Capitole</a:t>
          </a:r>
          <a:r>
            <a:rPr lang="en-GB" sz="1600" kern="1200" spc="-60" baseline="0" dirty="0">
              <a:latin typeface="Georgia" panose="02040502050405020303" pitchFamily="18" charset="0"/>
            </a:rPr>
            <a:t> </a:t>
          </a:r>
          <a:r>
            <a:rPr lang="en-GB" sz="1600" kern="1200" spc="-60" baseline="0" dirty="0" err="1">
              <a:latin typeface="Georgia" panose="02040502050405020303" pitchFamily="18" charset="0"/>
            </a:rPr>
            <a:t>Univ</a:t>
          </a:r>
          <a:r>
            <a:rPr lang="en-GB" sz="1600" kern="1200" spc="-60" baseline="0" dirty="0">
              <a:latin typeface="Georgia" panose="02040502050405020303" pitchFamily="18" charset="0"/>
            </a:rPr>
            <a:t>)</a:t>
          </a:r>
          <a:endParaRPr lang="es-ES" sz="1600" kern="1200" spc="-60" baseline="0" dirty="0">
            <a:latin typeface="Georgia" panose="02040502050405020303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spc="-40" baseline="0" dirty="0">
              <a:latin typeface="Georgia" panose="02040502050405020303" pitchFamily="18" charset="0"/>
            </a:rPr>
            <a:t>International Programmes: Barcelona International Summer School (</a:t>
          </a:r>
          <a:r>
            <a:rPr lang="en-GB" sz="1600" b="1" kern="1200" spc="-40" baseline="0" dirty="0">
              <a:latin typeface="Georgia" panose="02040502050405020303" pitchFamily="18" charset="0"/>
            </a:rPr>
            <a:t>BISS</a:t>
          </a:r>
          <a:r>
            <a:rPr lang="en-GB" sz="1600" kern="1200" spc="-40" baseline="0" dirty="0">
              <a:latin typeface="Georgia" panose="02040502050405020303" pitchFamily="18" charset="0"/>
            </a:rPr>
            <a:t>), </a:t>
          </a:r>
          <a:r>
            <a:rPr lang="es-ES" sz="1600" kern="1200" spc="-50" baseline="0" dirty="0">
              <a:latin typeface="Georgia" panose="02040502050405020303" pitchFamily="18" charset="0"/>
            </a:rPr>
            <a:t>Barcelona </a:t>
          </a:r>
          <a:r>
            <a:rPr lang="es-ES" sz="1600" kern="1200" spc="-50" baseline="0" dirty="0" err="1">
              <a:latin typeface="Georgia" panose="02040502050405020303" pitchFamily="18" charset="0"/>
            </a:rPr>
            <a:t>Program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for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Interdisciplinary</a:t>
          </a:r>
          <a:r>
            <a:rPr lang="es-ES" sz="1600" kern="1200" spc="-50" baseline="0" dirty="0">
              <a:latin typeface="Georgia" panose="02040502050405020303" pitchFamily="18" charset="0"/>
            </a:rPr>
            <a:t> </a:t>
          </a:r>
          <a:r>
            <a:rPr lang="es-ES" sz="1600" kern="1200" spc="-50" baseline="0" dirty="0" err="1">
              <a:latin typeface="Georgia" panose="02040502050405020303" pitchFamily="18" charset="0"/>
            </a:rPr>
            <a:t>Studies</a:t>
          </a:r>
          <a:r>
            <a:rPr lang="es-ES" sz="1600" kern="1200" spc="-50" baseline="0" dirty="0">
              <a:latin typeface="Georgia" panose="02040502050405020303" pitchFamily="18" charset="0"/>
            </a:rPr>
            <a:t> (</a:t>
          </a:r>
          <a:r>
            <a:rPr lang="es-ES" sz="1600" b="1" kern="1200" spc="-50" baseline="0" dirty="0" err="1">
              <a:latin typeface="Georgia" panose="02040502050405020303" pitchFamily="18" charset="0"/>
            </a:rPr>
            <a:t>BaPIS</a:t>
          </a:r>
          <a:r>
            <a:rPr lang="es-ES" sz="1600" kern="1200" spc="-50" baseline="0" dirty="0">
              <a:latin typeface="Georgia" panose="02040502050405020303" pitchFamily="18" charset="0"/>
            </a:rPr>
            <a:t>)</a:t>
          </a:r>
          <a:r>
            <a:rPr lang="en-GB" sz="1600" kern="1200" spc="-40" baseline="0" dirty="0">
              <a:latin typeface="Georgia" panose="02040502050405020303" pitchFamily="18" charset="0"/>
            </a:rPr>
            <a:t> </a:t>
          </a:r>
          <a:r>
            <a:rPr lang="en-GB" sz="1600" b="0" kern="1200" spc="-40" baseline="0" dirty="0">
              <a:latin typeface="Georgia" panose="02040502050405020303" pitchFamily="18" charset="0"/>
            </a:rPr>
            <a:t>&amp; International Business Program</a:t>
          </a:r>
          <a:r>
            <a:rPr lang="en-GB" sz="1600" b="1" kern="1200" spc="-40" baseline="0" dirty="0">
              <a:latin typeface="Georgia" panose="02040502050405020303" pitchFamily="18" charset="0"/>
            </a:rPr>
            <a:t> (IBP</a:t>
          </a:r>
          <a:r>
            <a:rPr lang="en-GB" sz="1600" b="0" kern="1200" spc="-40" baseline="0" dirty="0">
              <a:latin typeface="Georgia" panose="02040502050405020303" pitchFamily="18" charset="0"/>
            </a:rPr>
            <a:t>, alongside with ESCI</a:t>
          </a:r>
          <a:r>
            <a:rPr lang="en-GB" sz="1600" b="1" kern="1200" spc="-40" baseline="0" dirty="0">
              <a:latin typeface="Georgia" panose="02040502050405020303" pitchFamily="18" charset="0"/>
            </a:rPr>
            <a:t>)</a:t>
          </a:r>
          <a:endParaRPr lang="es-ES" sz="1600" kern="1200" spc="-40" baseline="0" dirty="0">
            <a:latin typeface="Georgia" panose="02040502050405020303" pitchFamily="18" charset="0"/>
          </a:endParaRPr>
        </a:p>
      </dsp:txBody>
      <dsp:txXfrm>
        <a:off x="0" y="2514735"/>
        <a:ext cx="8820024" cy="2753100"/>
      </dsp:txXfrm>
    </dsp:sp>
    <dsp:sp modelId="{7182F0B0-E340-4B70-997E-7BECB46F099A}">
      <dsp:nvSpPr>
        <dsp:cNvPr id="0" name=""/>
        <dsp:cNvSpPr/>
      </dsp:nvSpPr>
      <dsp:spPr>
        <a:xfrm>
          <a:off x="441001" y="2163792"/>
          <a:ext cx="6174016" cy="631382"/>
        </a:xfrm>
        <a:prstGeom prst="round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3363" tIns="0" rIns="23336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 err="1">
              <a:latin typeface="Georgia" panose="02040502050405020303" pitchFamily="18" charset="0"/>
            </a:rPr>
            <a:t>Innovative</a:t>
          </a:r>
          <a:r>
            <a:rPr lang="es-ES" sz="2400" b="1" kern="1200" dirty="0">
              <a:latin typeface="Georgia" panose="02040502050405020303" pitchFamily="18" charset="0"/>
            </a:rPr>
            <a:t> </a:t>
          </a:r>
          <a:r>
            <a:rPr lang="es-ES" sz="2400" b="1" kern="1200" dirty="0" err="1">
              <a:latin typeface="Georgia" panose="02040502050405020303" pitchFamily="18" charset="0"/>
            </a:rPr>
            <a:t>projects</a:t>
          </a:r>
          <a:endParaRPr lang="es-ES" sz="2400" b="1" kern="1200" dirty="0">
            <a:latin typeface="Georgia" panose="02040502050405020303" pitchFamily="18" charset="0"/>
          </a:endParaRPr>
        </a:p>
      </dsp:txBody>
      <dsp:txXfrm>
        <a:off x="471823" y="2194614"/>
        <a:ext cx="6112372" cy="5697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600BE-A5EE-4325-8380-91CC40942B18}" type="datetimeFigureOut">
              <a:rPr lang="es-ES" smtClean="0"/>
              <a:t>13/03/2024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324A7-C229-45F3-B13F-F0B57B5D9F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2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EB43-F0EB-4FCF-AEF2-0938A5CBA88E}" type="datetimeFigureOut">
              <a:rPr lang="es-ES" smtClean="0"/>
              <a:pPr/>
              <a:t>13/03/2024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939B-CCAD-4D00-8CF1-B73AF7C62F32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55576" y="764704"/>
            <a:ext cx="7632848" cy="132343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endParaRPr lang="ca-ES" sz="4000" dirty="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ca-ES" sz="4000" dirty="0">
                <a:solidFill>
                  <a:srgbClr val="C00000"/>
                </a:solidFill>
                <a:latin typeface="Georgia" pitchFamily="18" charset="0"/>
              </a:rPr>
              <a:t>UPF </a:t>
            </a:r>
            <a:r>
              <a:rPr lang="ca-ES" sz="4000" dirty="0" err="1">
                <a:solidFill>
                  <a:srgbClr val="C00000"/>
                </a:solidFill>
                <a:latin typeface="Georgia" pitchFamily="18" charset="0"/>
              </a:rPr>
              <a:t>presentation</a:t>
            </a:r>
            <a:endParaRPr lang="es-ES" sz="4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115616" y="6156012"/>
            <a:ext cx="7632848" cy="3693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rgbClr val="C00000"/>
                </a:solidFill>
                <a:latin typeface="Georgia" pitchFamily="18" charset="0"/>
              </a:rPr>
              <a:t>March 2024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International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vocation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some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indicators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701710270"/>
              </p:ext>
            </p:extLst>
          </p:nvPr>
        </p:nvGraphicFramePr>
        <p:xfrm>
          <a:off x="179512" y="1124744"/>
          <a:ext cx="8820024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499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40351" cy="64633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International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vocation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international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agreements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</a:p>
          <a:p>
            <a:r>
              <a:rPr lang="ca-ES" sz="1400" dirty="0">
                <a:solidFill>
                  <a:srgbClr val="C00000"/>
                </a:solidFill>
                <a:latin typeface="Verdana" pitchFamily="34" charset="0"/>
              </a:rPr>
              <a:t>(2022)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964488" cy="416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05478"/>
              </p:ext>
            </p:extLst>
          </p:nvPr>
        </p:nvGraphicFramePr>
        <p:xfrm>
          <a:off x="611560" y="1240530"/>
          <a:ext cx="1656184" cy="760095"/>
        </p:xfrm>
        <a:graphic>
          <a:graphicData uri="http://schemas.openxmlformats.org/drawingml/2006/table">
            <a:tbl>
              <a:tblPr/>
              <a:tblGrid>
                <a:gridCol w="1288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NORTH AMERICA</a:t>
                      </a:r>
                    </a:p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(50)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USA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Canada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5 Tabla">
            <a:extLst>
              <a:ext uri="{FF2B5EF4-FFF2-40B4-BE49-F238E27FC236}">
                <a16:creationId xmlns:a16="http://schemas.microsoft.com/office/drawing/2014/main" id="{FB620D52-4687-0269-983A-1495ABCF8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33291"/>
              </p:ext>
            </p:extLst>
          </p:nvPr>
        </p:nvGraphicFramePr>
        <p:xfrm>
          <a:off x="1067232" y="2683026"/>
          <a:ext cx="1872208" cy="3435944"/>
        </p:xfrm>
        <a:graphic>
          <a:graphicData uri="http://schemas.openxmlformats.org/drawingml/2006/table">
            <a:tbl>
              <a:tblPr/>
              <a:tblGrid>
                <a:gridCol w="1424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7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LATIN AMERICA</a:t>
                      </a:r>
                    </a:p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(80)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Brasil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845254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Mexico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Argentina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Cuba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Colombia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Peru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633462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Nicaragua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679636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Uruguay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6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Ecuador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042363"/>
                  </a:ext>
                </a:extLst>
              </a:tr>
              <a:tr h="26659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Bolivia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just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Rep.</a:t>
                      </a:r>
                      <a:r>
                        <a:rPr lang="en-GB" sz="1200" b="0" i="0" u="none" strike="noStrike" baseline="0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Dominicana</a:t>
                      </a:r>
                    </a:p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Costa</a:t>
                      </a:r>
                      <a:r>
                        <a:rPr lang="en-GB" sz="1200" b="0" i="0" u="none" strike="noStrike" baseline="0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Rica</a:t>
                      </a:r>
                    </a:p>
                    <a:p>
                      <a:pPr algn="l" fontAlgn="b"/>
                      <a:r>
                        <a:rPr lang="en-GB" sz="1200" b="0" i="0" u="none" strike="noStrike" baseline="0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Puerto Rico</a:t>
                      </a:r>
                      <a:endParaRPr lang="en-GB" sz="1200" b="0" i="0" u="none" strike="noStrike" noProof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Venezuela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3" name="6 Tabla">
            <a:extLst>
              <a:ext uri="{FF2B5EF4-FFF2-40B4-BE49-F238E27FC236}">
                <a16:creationId xmlns:a16="http://schemas.microsoft.com/office/drawing/2014/main" id="{DF855686-93AF-72A8-F380-D9086FCDD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79656"/>
              </p:ext>
            </p:extLst>
          </p:nvPr>
        </p:nvGraphicFramePr>
        <p:xfrm>
          <a:off x="3688391" y="4507049"/>
          <a:ext cx="2808312" cy="1722120"/>
        </p:xfrm>
        <a:graphic>
          <a:graphicData uri="http://schemas.openxmlformats.org/drawingml/2006/table">
            <a:tbl>
              <a:tblPr/>
              <a:tblGrid>
                <a:gridCol w="991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88">
                  <a:extLst>
                    <a:ext uri="{9D8B030D-6E8A-4147-A177-3AD203B41FA5}">
                      <a16:colId xmlns:a16="http://schemas.microsoft.com/office/drawing/2014/main" val="3002604174"/>
                    </a:ext>
                  </a:extLst>
                </a:gridCol>
                <a:gridCol w="1041271">
                  <a:extLst>
                    <a:ext uri="{9D8B030D-6E8A-4147-A177-3AD203B41FA5}">
                      <a16:colId xmlns:a16="http://schemas.microsoft.com/office/drawing/2014/main" val="2458000349"/>
                    </a:ext>
                  </a:extLst>
                </a:gridCol>
                <a:gridCol w="412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AFRICA &amp; MIDDLE</a:t>
                      </a:r>
                      <a:r>
                        <a:rPr lang="en-GB" sz="1200" b="1" i="0" u="none" strike="noStrike" kern="1200" baseline="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EAST </a:t>
                      </a:r>
                    </a:p>
                    <a:p>
                      <a:pPr algn="ctr" fontAlgn="b"/>
                      <a:r>
                        <a:rPr lang="ca-ES" sz="1200" b="1" i="0" u="none" strike="noStrike" kern="120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(40)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Iran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Morocco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782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Turkey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Tunisia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490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Botsuana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Palestine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7266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South Africa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Arab Emirates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Qatar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Namibia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Nigeria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3066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Lebanon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Ethiopia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8 Tabla">
            <a:extLst>
              <a:ext uri="{FF2B5EF4-FFF2-40B4-BE49-F238E27FC236}">
                <a16:creationId xmlns:a16="http://schemas.microsoft.com/office/drawing/2014/main" id="{D1615BDA-2233-31C7-47D3-5FC1B2D1D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53088"/>
              </p:ext>
            </p:extLst>
          </p:nvPr>
        </p:nvGraphicFramePr>
        <p:xfrm>
          <a:off x="7236296" y="3162953"/>
          <a:ext cx="1475655" cy="3068955"/>
        </p:xfrm>
        <a:graphic>
          <a:graphicData uri="http://schemas.openxmlformats.org/drawingml/2006/table">
            <a:tbl>
              <a:tblPr/>
              <a:tblGrid>
                <a:gridCol w="114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ASIA-PACIFIC (64)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China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0003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India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Japan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338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Indonesia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0779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Australia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South Korea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Thailand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9760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Malaysia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4272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Hong Kong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Taiwan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Vietnam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4412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Philippines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New Zealand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Singapore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15" name="5 Marcador de contenido">
            <a:extLst>
              <a:ext uri="{FF2B5EF4-FFF2-40B4-BE49-F238E27FC236}">
                <a16:creationId xmlns:a16="http://schemas.microsoft.com/office/drawing/2014/main" id="{C9B72C6B-4742-E7E1-34B8-8B3A0EFC09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9081367"/>
              </p:ext>
            </p:extLst>
          </p:nvPr>
        </p:nvGraphicFramePr>
        <p:xfrm>
          <a:off x="4058188" y="1051391"/>
          <a:ext cx="2808312" cy="2875406"/>
        </p:xfrm>
        <a:graphic>
          <a:graphicData uri="http://schemas.openxmlformats.org/drawingml/2006/table">
            <a:tbl>
              <a:tblPr/>
              <a:tblGrid>
                <a:gridCol w="915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EUROPE </a:t>
                      </a:r>
                    </a:p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(249)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France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Ireland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UK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Poland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Germany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37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Portugal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Italy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kern="1200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Czech Republic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Holland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Greece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Belgium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Latvia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Russia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Romania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3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Austria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Hungary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Switzerland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9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Croatia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Sweden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Slovenia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Norway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Estonia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Denmark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Serbia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62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Finland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noProof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5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Island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noProof="0" dirty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1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11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young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university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331640" y="2132857"/>
            <a:ext cx="6408712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Georgia" pitchFamily="18" charset="0"/>
              </a:rPr>
              <a:t>UPF is a </a:t>
            </a:r>
            <a:r>
              <a:rPr lang="en-US" sz="2000" b="1" dirty="0">
                <a:solidFill>
                  <a:schemeClr val="tx1"/>
                </a:solidFill>
                <a:latin typeface="Georgia" pitchFamily="18" charset="0"/>
              </a:rPr>
              <a:t>public, international and research-intensive university</a:t>
            </a:r>
            <a:r>
              <a:rPr lang="en-US" sz="2000" dirty="0">
                <a:solidFill>
                  <a:schemeClr val="tx1"/>
                </a:solidFill>
                <a:latin typeface="Georgia" pitchFamily="18" charset="0"/>
              </a:rPr>
              <a:t>.  Founded in 1990, it has quickly earned a place for itself among the best universities in Europe</a:t>
            </a:r>
            <a:endParaRPr lang="ca-ES" sz="20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A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quality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university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pSp>
        <p:nvGrpSpPr>
          <p:cNvPr id="2" name="Agrupa 10">
            <a:extLst>
              <a:ext uri="{FF2B5EF4-FFF2-40B4-BE49-F238E27FC236}">
                <a16:creationId xmlns:a16="http://schemas.microsoft.com/office/drawing/2014/main" id="{1BE37B1A-F1C5-AC17-A77A-E0DF4F8DC640}"/>
              </a:ext>
            </a:extLst>
          </p:cNvPr>
          <p:cNvGrpSpPr/>
          <p:nvPr/>
        </p:nvGrpSpPr>
        <p:grpSpPr>
          <a:xfrm>
            <a:off x="995673" y="1988840"/>
            <a:ext cx="7896807" cy="3140668"/>
            <a:chOff x="1278097" y="1270516"/>
            <a:chExt cx="7838354" cy="3140668"/>
          </a:xfrm>
        </p:grpSpPr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ED21B41E-41CF-BFE3-DB57-3E166A049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245" y="1270516"/>
              <a:ext cx="6575206" cy="3140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lvl="1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 </a:t>
              </a:r>
              <a:r>
                <a:rPr lang="es-ES" sz="1600" dirty="0">
                  <a:latin typeface="Georgia" pitchFamily="18" charset="0"/>
                </a:rPr>
                <a:t>Ranking </a:t>
              </a:r>
              <a:r>
                <a:rPr lang="es-ES" sz="1600" i="1" dirty="0">
                  <a:latin typeface="Georgia" pitchFamily="18" charset="0"/>
                </a:rPr>
                <a:t>Times </a:t>
              </a:r>
              <a:r>
                <a:rPr lang="es-ES" sz="1600" i="1" dirty="0" err="1">
                  <a:latin typeface="Georgia" pitchFamily="18" charset="0"/>
                </a:rPr>
                <a:t>Higher</a:t>
              </a:r>
              <a:r>
                <a:rPr lang="es-ES" sz="1600" i="1" dirty="0">
                  <a:latin typeface="Georgia" pitchFamily="18" charset="0"/>
                </a:rPr>
                <a:t> </a:t>
              </a:r>
              <a:r>
                <a:rPr lang="es-ES" sz="1600" i="1" dirty="0" err="1">
                  <a:latin typeface="Georgia" pitchFamily="18" charset="0"/>
                </a:rPr>
                <a:t>Education</a:t>
              </a:r>
              <a:r>
                <a:rPr lang="es-ES" sz="1600" dirty="0">
                  <a:latin typeface="Georgia" pitchFamily="18" charset="0"/>
                </a:rPr>
                <a:t> (2023):</a:t>
              </a:r>
              <a:endParaRPr lang="ca-ES" sz="1600" dirty="0">
                <a:latin typeface="Georgia" pitchFamily="18" charset="0"/>
              </a:endParaRPr>
            </a:p>
            <a:p>
              <a:pPr marL="641350" indent="-285750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533400" algn="l"/>
                  <a:tab pos="622300" algn="l"/>
                </a:tabLst>
              </a:pPr>
              <a:r>
                <a:rPr lang="en-US" sz="1600" spc="-30" dirty="0">
                  <a:latin typeface="Georgia" panose="02040502050405020303" pitchFamily="18" charset="0"/>
                </a:rPr>
                <a:t>18th best young university in the world </a:t>
              </a:r>
              <a:r>
                <a:rPr lang="ca-ES" sz="1600" dirty="0">
                  <a:latin typeface="Georgia" pitchFamily="18" charset="0"/>
                </a:rPr>
                <a:t>	</a:t>
              </a:r>
            </a:p>
            <a:p>
              <a:pPr marL="355600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533400" algn="l"/>
                  <a:tab pos="622300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marL="355600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533400" algn="l"/>
                  <a:tab pos="622300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 U-</a:t>
              </a:r>
              <a:r>
                <a:rPr lang="ca-ES" sz="1600" dirty="0" err="1">
                  <a:latin typeface="Georgia" pitchFamily="18" charset="0"/>
                </a:rPr>
                <a:t>Multirank</a:t>
              </a:r>
              <a:r>
                <a:rPr lang="ca-ES" sz="1600" dirty="0">
                  <a:latin typeface="Georgia" pitchFamily="18" charset="0"/>
                </a:rPr>
                <a:t> (</a:t>
              </a:r>
              <a:r>
                <a:rPr lang="ca-ES" sz="1600" dirty="0" err="1">
                  <a:latin typeface="Georgia" pitchFamily="18" charset="0"/>
                </a:rPr>
                <a:t>promoted</a:t>
              </a:r>
              <a:r>
                <a:rPr lang="ca-ES" sz="1600" dirty="0">
                  <a:latin typeface="Georgia" pitchFamily="18" charset="0"/>
                </a:rPr>
                <a:t> </a:t>
              </a:r>
              <a:r>
                <a:rPr lang="ca-ES" sz="1600" dirty="0" err="1">
                  <a:latin typeface="Georgia" pitchFamily="18" charset="0"/>
                </a:rPr>
                <a:t>by</a:t>
              </a:r>
              <a:r>
                <a:rPr lang="ca-ES" sz="1600" dirty="0">
                  <a:latin typeface="Georgia" pitchFamily="18" charset="0"/>
                </a:rPr>
                <a:t> </a:t>
              </a:r>
              <a:r>
                <a:rPr lang="ca-ES" sz="1600" dirty="0" err="1">
                  <a:latin typeface="Georgia" pitchFamily="18" charset="0"/>
                </a:rPr>
                <a:t>the</a:t>
              </a:r>
              <a:r>
                <a:rPr lang="ca-ES" sz="1600" dirty="0">
                  <a:latin typeface="Georgia" pitchFamily="18" charset="0"/>
                </a:rPr>
                <a:t> EC, 2022):</a:t>
              </a:r>
            </a:p>
            <a:p>
              <a:pPr marL="742950" lvl="1" indent="-285750"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265113" algn="l"/>
                </a:tabLst>
              </a:pPr>
              <a:r>
                <a:rPr lang="ca-ES" sz="1600" dirty="0">
                  <a:latin typeface="Georgia" pitchFamily="18" charset="0"/>
                </a:rPr>
                <a:t>1st </a:t>
              </a:r>
              <a:r>
                <a:rPr lang="ca-ES" sz="1600" dirty="0" err="1">
                  <a:latin typeface="Georgia" pitchFamily="18" charset="0"/>
                </a:rPr>
                <a:t>Spanish</a:t>
              </a:r>
              <a:r>
                <a:rPr lang="ca-ES" sz="1600" dirty="0">
                  <a:latin typeface="Georgia" pitchFamily="18" charset="0"/>
                </a:rPr>
                <a:t> </a:t>
              </a:r>
              <a:r>
                <a:rPr lang="ca-ES" sz="1600" dirty="0" err="1">
                  <a:latin typeface="Georgia" pitchFamily="18" charset="0"/>
                </a:rPr>
                <a:t>university</a:t>
              </a:r>
              <a:r>
                <a:rPr lang="ca-ES" sz="1600" dirty="0">
                  <a:latin typeface="Georgia" pitchFamily="18" charset="0"/>
                </a:rPr>
                <a:t> </a:t>
              </a:r>
              <a:r>
                <a:rPr lang="ca-ES" sz="1600" dirty="0" err="1">
                  <a:latin typeface="Georgia" pitchFamily="18" charset="0"/>
                </a:rPr>
                <a:t>and</a:t>
              </a:r>
              <a:r>
                <a:rPr lang="ca-ES" sz="1600" dirty="0">
                  <a:latin typeface="Georgia" pitchFamily="18" charset="0"/>
                </a:rPr>
                <a:t> 4th in Europe</a:t>
              </a:r>
            </a:p>
            <a:p>
              <a:pPr lvl="1" algn="just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265113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lvl="1" algn="just">
                <a:lnSpc>
                  <a:spcPct val="125000"/>
                </a:lnSpc>
                <a:buClr>
                  <a:srgbClr val="C11515"/>
                </a:buClr>
                <a:buSzPct val="120000"/>
                <a:tabLst>
                  <a:tab pos="265113" algn="l"/>
                </a:tabLst>
              </a:pPr>
              <a:endParaRPr lang="ca-ES" sz="1600" dirty="0">
                <a:latin typeface="Georgia" pitchFamily="18" charset="0"/>
              </a:endParaRPr>
            </a:p>
            <a:p>
              <a:pPr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Wingdings" pitchFamily="2" charset="2"/>
                <a:buChar char="ü"/>
                <a:tabLst>
                  <a:tab pos="266700" algn="l"/>
                </a:tabLst>
              </a:pPr>
              <a:r>
                <a:rPr lang="es-ES" sz="1600" dirty="0">
                  <a:latin typeface="Georgia" pitchFamily="18" charset="0"/>
                </a:rPr>
                <a:t>U-Ranking (BBVA </a:t>
              </a:r>
              <a:r>
                <a:rPr lang="es-ES" sz="1600" dirty="0" err="1">
                  <a:latin typeface="Georgia" pitchFamily="18" charset="0"/>
                </a:rPr>
                <a:t>Foundation</a:t>
              </a:r>
              <a:r>
                <a:rPr lang="es-ES" sz="1600" dirty="0">
                  <a:latin typeface="Georgia" pitchFamily="18" charset="0"/>
                </a:rPr>
                <a:t> &amp; </a:t>
              </a:r>
              <a:r>
                <a:rPr lang="es-ES" sz="1600" dirty="0" err="1">
                  <a:latin typeface="Georgia" pitchFamily="18" charset="0"/>
                </a:rPr>
                <a:t>Ivie</a:t>
              </a:r>
              <a:r>
                <a:rPr lang="es-ES" sz="1600" dirty="0">
                  <a:latin typeface="Georgia" pitchFamily="18" charset="0"/>
                </a:rPr>
                <a:t>, 2022):</a:t>
              </a:r>
            </a:p>
            <a:p>
              <a:pPr marL="742950" lvl="1" indent="-285750" algn="just">
                <a:lnSpc>
                  <a:spcPct val="125000"/>
                </a:lnSpc>
                <a:buClr>
                  <a:srgbClr val="C11515"/>
                </a:buClr>
                <a:buSzPct val="120000"/>
                <a:buFont typeface="Arial" panose="020B0604020202020204" pitchFamily="34" charset="0"/>
                <a:buChar char="•"/>
                <a:tabLst>
                  <a:tab pos="265113" algn="l"/>
                </a:tabLst>
              </a:pPr>
              <a:r>
                <a:rPr lang="en-US" sz="1600" dirty="0">
                  <a:latin typeface="Georgia" pitchFamily="18" charset="0"/>
                </a:rPr>
                <a:t>1st Spanish university since 2013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51C8A4D-7D8D-1CBA-7179-29C1905B8F8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8474"/>
            <a:stretch/>
          </p:blipFill>
          <p:spPr bwMode="auto">
            <a:xfrm>
              <a:off x="1278097" y="1270516"/>
              <a:ext cx="857256" cy="80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">
              <a:extLst>
                <a:ext uri="{FF2B5EF4-FFF2-40B4-BE49-F238E27FC236}">
                  <a16:creationId xmlns:a16="http://schemas.microsoft.com/office/drawing/2014/main" id="{0ADEE2A9-9E4A-692E-6E16-AC48D4393D7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375" t="5889" r="9476" b="5136"/>
            <a:stretch/>
          </p:blipFill>
          <p:spPr bwMode="auto">
            <a:xfrm>
              <a:off x="1312393" y="3500645"/>
              <a:ext cx="675989" cy="866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E22A5D5C-C609-2964-9372-C6623222DBF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65" y="3322471"/>
            <a:ext cx="1275112" cy="46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76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1484784"/>
            <a:ext cx="7704856" cy="409342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latin typeface="Georgia" panose="02040502050405020303" pitchFamily="18" charset="0"/>
              </a:rPr>
              <a:t>Undergraduate studies: </a:t>
            </a:r>
            <a:r>
              <a:rPr lang="en-GB" sz="2000" dirty="0">
                <a:latin typeface="Georgia" panose="02040502050405020303" pitchFamily="18" charset="0"/>
              </a:rPr>
              <a:t>10,115 students in 27 programmes (UPF Group: 15,063 students in 51 programmes) </a:t>
            </a:r>
          </a:p>
          <a:p>
            <a:pPr marL="342900" indent="-342900"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latin typeface="Georgia" panose="02040502050405020303" pitchFamily="18" charset="0"/>
              </a:rPr>
              <a:t>Official Master's studies: </a:t>
            </a:r>
            <a:r>
              <a:rPr lang="en-GB" sz="2000" dirty="0">
                <a:latin typeface="Georgia" panose="02040502050405020303" pitchFamily="18" charset="0"/>
              </a:rPr>
              <a:t>1,358 students in 33 programmes (UPF Group: 4,004 students in 69 programmes) </a:t>
            </a:r>
          </a:p>
          <a:p>
            <a:pPr marL="342900" indent="-342900"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latin typeface="Georgia" panose="02040502050405020303" pitchFamily="18" charset="0"/>
              </a:rPr>
              <a:t>Doctoral studies: </a:t>
            </a:r>
            <a:r>
              <a:rPr lang="en-GB" sz="2000" dirty="0">
                <a:latin typeface="Georgia" panose="02040502050405020303" pitchFamily="18" charset="0"/>
              </a:rPr>
              <a:t>1,318 students in 9 programmes</a:t>
            </a:r>
          </a:p>
          <a:p>
            <a:pPr marL="342900" indent="-342900"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2000" b="1" dirty="0">
              <a:latin typeface="Georgia" panose="02040502050405020303" pitchFamily="18" charset="0"/>
            </a:endParaRPr>
          </a:p>
          <a:p>
            <a:pPr marL="342900" indent="-342900"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latin typeface="Georgia" panose="02040502050405020303" pitchFamily="18" charset="0"/>
              </a:rPr>
              <a:t>Number of teaching and research staff: </a:t>
            </a:r>
            <a:r>
              <a:rPr lang="en-GB" sz="2000" dirty="0">
                <a:latin typeface="Georgia" panose="02040502050405020303" pitchFamily="18" charset="0"/>
              </a:rPr>
              <a:t>1,181 FTE (Number of permanent professors: 328)</a:t>
            </a:r>
          </a:p>
          <a:p>
            <a:pPr marL="342900" indent="-342900"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latin typeface="Georgia" panose="02040502050405020303" pitchFamily="18" charset="0"/>
              </a:rPr>
              <a:t>Number of administrative and service staff: </a:t>
            </a:r>
            <a:r>
              <a:rPr lang="en-GB" sz="2000" dirty="0">
                <a:latin typeface="Georgia" panose="02040502050405020303" pitchFamily="18" charset="0"/>
              </a:rPr>
              <a:t>790</a:t>
            </a:r>
          </a:p>
          <a:p>
            <a:pPr>
              <a:spcAft>
                <a:spcPts val="300"/>
              </a:spcAft>
              <a:buClr>
                <a:srgbClr val="C00000"/>
              </a:buClr>
            </a:pPr>
            <a:endParaRPr lang="en-GB" sz="2000" b="1" dirty="0">
              <a:latin typeface="Georgia" panose="02040502050405020303" pitchFamily="18" charset="0"/>
            </a:endParaRPr>
          </a:p>
          <a:p>
            <a:pPr marL="342900" indent="-342900"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latin typeface="Georgia" panose="02040502050405020303" pitchFamily="18" charset="0"/>
              </a:rPr>
              <a:t>2024 Budget: </a:t>
            </a:r>
            <a:r>
              <a:rPr lang="en-GB" sz="2000" dirty="0">
                <a:latin typeface="Georgia" panose="02040502050405020303" pitchFamily="18" charset="0"/>
              </a:rPr>
              <a:t>173 M€</a:t>
            </a:r>
          </a:p>
          <a:p>
            <a:pPr marL="342900" indent="-342900"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2000" b="1" dirty="0">
                <a:latin typeface="Georgia" panose="02040502050405020303" pitchFamily="18" charset="0"/>
              </a:rPr>
              <a:t>Main facilities: </a:t>
            </a:r>
            <a:r>
              <a:rPr lang="en-GB" sz="2000" dirty="0">
                <a:latin typeface="Georgia" panose="02040502050405020303" pitchFamily="18" charset="0"/>
              </a:rPr>
              <a:t>3 campuses and 2 scientific research parks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115616" y="283295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Facts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&amp; Figures </a:t>
            </a:r>
          </a:p>
          <a:p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(2023-2024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academic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year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849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76944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An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urban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university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, </a:t>
            </a:r>
          </a:p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with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three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campuses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at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the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heart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of Barcelona</a:t>
            </a:r>
          </a:p>
        </p:txBody>
      </p:sp>
      <p:grpSp>
        <p:nvGrpSpPr>
          <p:cNvPr id="6" name="1 Grupo"/>
          <p:cNvGrpSpPr/>
          <p:nvPr/>
        </p:nvGrpSpPr>
        <p:grpSpPr>
          <a:xfrm rot="5400000">
            <a:off x="1969815" y="-161503"/>
            <a:ext cx="5158328" cy="7874838"/>
            <a:chOff x="0" y="0"/>
            <a:chExt cx="5852160" cy="8405165"/>
          </a:xfrm>
        </p:grpSpPr>
        <p:pic>
          <p:nvPicPr>
            <p:cNvPr id="7" name="Imatge 1" descr="C:\Documents and Settings\U54396\Mis documentos\Docu_temes\Prezzi\Prezzi UPF\mapa bcn3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2918" y="2585924"/>
              <a:ext cx="5786323" cy="585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Imatge 2" descr="C:\Documents and Settings\U54396\Mis documentos\Docu_temes\Shanghai\Fotos\PRBB.jpg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16200000">
              <a:off x="3613708" y="351130"/>
              <a:ext cx="2589581" cy="188732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tge 3" descr="C:\Documents and Settings\U54396\Mis documentos\Docu_temes\Shanghai\Fotos\Poblenou Campus.jpg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36500" y="336500"/>
              <a:ext cx="2589581" cy="1916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Imatge 5" descr="C:\Documents and Settings\U54396\Mis documentos\Docu_temes\Shanghai\Fotos\Ciutadella Campus (aerial).jpg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16200000">
              <a:off x="1649577" y="310896"/>
              <a:ext cx="2589581" cy="196778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1" name="Text Box 3"/>
          <p:cNvSpPr txBox="1">
            <a:spLocks noChangeArrowheads="1"/>
          </p:cNvSpPr>
          <p:nvPr/>
        </p:nvSpPr>
        <p:spPr bwMode="auto">
          <a:xfrm rot="5400000">
            <a:off x="1213224" y="3727704"/>
            <a:ext cx="576000" cy="1224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Ciutadella</a:t>
            </a:r>
            <a:endParaRPr lang="es-ES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effectLst/>
                <a:latin typeface="Georgia"/>
                <a:ea typeface="Calibri"/>
                <a:cs typeface="Times New Roman"/>
              </a:rPr>
              <a:t>Campus</a:t>
            </a:r>
            <a:endParaRPr lang="es-E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 rot="5400000">
            <a:off x="1151592" y="5049208"/>
            <a:ext cx="576000" cy="1080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Mar</a:t>
            </a:r>
            <a:endParaRPr lang="es-ES" sz="11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Campus 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 rot="5400000">
            <a:off x="3833872" y="1231808"/>
            <a:ext cx="612000" cy="1440000"/>
          </a:xfrm>
          <a:prstGeom prst="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</a:pPr>
            <a:r>
              <a:rPr lang="ca-ES" sz="1200" b="1" dirty="0">
                <a:latin typeface="Georgia"/>
                <a:ea typeface="Calibri"/>
                <a:cs typeface="Times New Roman"/>
              </a:rPr>
              <a:t>Poblenou Campus 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 rot="5400000">
            <a:off x="1493592" y="763808"/>
            <a:ext cx="972000" cy="2448000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200" b="1" dirty="0">
                <a:latin typeface="Georgia"/>
                <a:ea typeface="Calibri"/>
                <a:cs typeface="Times New Roman"/>
              </a:rPr>
              <a:t>Communication</a:t>
            </a:r>
          </a:p>
          <a:p>
            <a:pPr marL="177800" indent="-177800">
              <a:lnSpc>
                <a:spcPct val="115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200" b="1" dirty="0">
                <a:latin typeface="Georgia"/>
                <a:ea typeface="Calibri"/>
                <a:cs typeface="Times New Roman"/>
              </a:rPr>
              <a:t>Engineering &amp; ICT</a:t>
            </a:r>
          </a:p>
          <a:p>
            <a:pPr marL="177800" indent="-177800">
              <a:lnSpc>
                <a:spcPct val="115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1200" b="1" dirty="0">
                <a:latin typeface="Georgia"/>
                <a:ea typeface="Calibri"/>
                <a:cs typeface="Times New Roman"/>
              </a:rPr>
              <a:t>Translation and Language Sciences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 rot="5400000">
            <a:off x="3689824" y="3087040"/>
            <a:ext cx="1116000" cy="2520000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 err="1">
                <a:latin typeface="Georgia"/>
                <a:ea typeface="Calibri"/>
                <a:cs typeface="Times New Roman"/>
              </a:rPr>
              <a:t>Economics</a:t>
            </a:r>
            <a:r>
              <a:rPr lang="es-ES" sz="1200" b="1" dirty="0">
                <a:latin typeface="Georgia"/>
                <a:ea typeface="Calibri"/>
                <a:cs typeface="Times New Roman"/>
              </a:rPr>
              <a:t> &amp; Business</a:t>
            </a: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 err="1">
                <a:latin typeface="Georgia"/>
                <a:ea typeface="Calibri"/>
                <a:cs typeface="Times New Roman"/>
              </a:rPr>
              <a:t>Humanities</a:t>
            </a:r>
            <a:endParaRPr lang="es-ES" sz="1200" b="1" dirty="0">
              <a:latin typeface="Georgia"/>
              <a:ea typeface="Calibri"/>
              <a:cs typeface="Times New Roman"/>
            </a:endParaRP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 err="1">
                <a:latin typeface="Georgia"/>
                <a:ea typeface="Calibri"/>
                <a:cs typeface="Times New Roman"/>
              </a:rPr>
              <a:t>Political</a:t>
            </a:r>
            <a:r>
              <a:rPr lang="es-ES" sz="1200" b="1" dirty="0">
                <a:latin typeface="Georgia"/>
                <a:ea typeface="Calibri"/>
                <a:cs typeface="Times New Roman"/>
              </a:rPr>
              <a:t> &amp; Social </a:t>
            </a:r>
            <a:r>
              <a:rPr lang="es-ES" sz="1200" b="1" dirty="0" err="1">
                <a:latin typeface="Georgia"/>
                <a:ea typeface="Calibri"/>
                <a:cs typeface="Times New Roman"/>
              </a:rPr>
              <a:t>Science</a:t>
            </a:r>
            <a:endParaRPr lang="es-ES" sz="1200" b="1" dirty="0">
              <a:latin typeface="Georgia"/>
              <a:ea typeface="Calibri"/>
              <a:cs typeface="Times New Roman"/>
            </a:endParaRPr>
          </a:p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 err="1">
                <a:latin typeface="Georgia"/>
                <a:ea typeface="Calibri"/>
                <a:cs typeface="Times New Roman"/>
              </a:rPr>
              <a:t>Law</a:t>
            </a:r>
            <a:endParaRPr lang="es-ES" sz="1200" b="1" dirty="0">
              <a:latin typeface="Georgia"/>
              <a:ea typeface="Calibri"/>
              <a:cs typeface="Times New Roman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 rot="5400000">
            <a:off x="3599916" y="4401076"/>
            <a:ext cx="432000" cy="2376264"/>
          </a:xfrm>
          <a:prstGeom prst="roundRect">
            <a:avLst/>
          </a:prstGeom>
          <a:gradFill rotWithShape="1">
            <a:gsLst>
              <a:gs pos="0">
                <a:schemeClr val="bg1">
                  <a:lumMod val="100000"/>
                  <a:lumOff val="0"/>
                  <a:alpha val="70000"/>
                </a:schemeClr>
              </a:gs>
              <a:gs pos="100000">
                <a:schemeClr val="bg1">
                  <a:lumMod val="100000"/>
                  <a:lumOff val="0"/>
                  <a:gamma/>
                  <a:tint val="0"/>
                  <a:invGamma/>
                  <a:alpha val="80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177800" indent="-177800">
              <a:lnSpc>
                <a:spcPct val="115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s-ES" sz="1200" b="1" dirty="0">
                <a:latin typeface="Georgia"/>
                <a:ea typeface="Calibri"/>
                <a:cs typeface="Times New Roman"/>
              </a:rPr>
              <a:t>Medicine &amp; </a:t>
            </a:r>
            <a:r>
              <a:rPr lang="es-ES" sz="1200" b="1" dirty="0" err="1">
                <a:latin typeface="Georgia"/>
                <a:ea typeface="Calibri"/>
                <a:cs typeface="Times New Roman"/>
              </a:rPr>
              <a:t>Life</a:t>
            </a:r>
            <a:r>
              <a:rPr lang="es-ES" sz="1200" b="1" dirty="0">
                <a:latin typeface="Georgia"/>
                <a:ea typeface="Calibri"/>
                <a:cs typeface="Times New Roman"/>
              </a:rPr>
              <a:t> </a:t>
            </a:r>
            <a:r>
              <a:rPr lang="es-ES" sz="1200" b="1" dirty="0" err="1">
                <a:latin typeface="Georgia"/>
                <a:ea typeface="Calibri"/>
                <a:cs typeface="Times New Roman"/>
              </a:rPr>
              <a:t>Sciences</a:t>
            </a:r>
            <a:endParaRPr lang="es-ES" sz="1200" b="1" dirty="0">
              <a:latin typeface="Georgi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906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67532" y="2118335"/>
            <a:ext cx="7560840" cy="224676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 err="1">
                <a:latin typeface="Georgia" panose="02040502050405020303" pitchFamily="18" charset="0"/>
              </a:rPr>
              <a:t>Quality</a:t>
            </a:r>
            <a:r>
              <a:rPr lang="es-ES" sz="2800" dirty="0">
                <a:latin typeface="Georgia" panose="02040502050405020303" pitchFamily="18" charset="0"/>
              </a:rPr>
              <a:t> </a:t>
            </a:r>
            <a:r>
              <a:rPr lang="es-ES" sz="2800" dirty="0" err="1">
                <a:latin typeface="Georgia" panose="02040502050405020303" pitchFamily="18" charset="0"/>
              </a:rPr>
              <a:t>teaching</a:t>
            </a: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 err="1">
                <a:latin typeface="Georgia" panose="02040502050405020303" pitchFamily="18" charset="0"/>
              </a:rPr>
              <a:t>Outstanding</a:t>
            </a:r>
            <a:r>
              <a:rPr lang="es-ES" sz="2800" dirty="0">
                <a:latin typeface="Georgia" panose="02040502050405020303" pitchFamily="18" charset="0"/>
              </a:rPr>
              <a:t> </a:t>
            </a:r>
            <a:r>
              <a:rPr lang="es-ES" sz="2800" dirty="0" err="1">
                <a:latin typeface="Georgia" panose="02040502050405020303" pitchFamily="18" charset="0"/>
              </a:rPr>
              <a:t>research</a:t>
            </a: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s-ES" sz="2800" dirty="0">
              <a:latin typeface="Georgia" panose="02040502050405020303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2800" dirty="0">
                <a:latin typeface="Georgia" panose="02040502050405020303" pitchFamily="18" charset="0"/>
              </a:rPr>
              <a:t>International </a:t>
            </a:r>
            <a:r>
              <a:rPr lang="es-ES" sz="2800" dirty="0" err="1">
                <a:latin typeface="Georgia" panose="02040502050405020303" pitchFamily="18" charset="0"/>
              </a:rPr>
              <a:t>vocation</a:t>
            </a:r>
            <a:endParaRPr lang="es-ES" sz="2800" dirty="0">
              <a:latin typeface="Georgia" panose="02040502050405020303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The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UPF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model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Quality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teaching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some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indicators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66964553"/>
              </p:ext>
            </p:extLst>
          </p:nvPr>
        </p:nvGraphicFramePr>
        <p:xfrm>
          <a:off x="251520" y="1268760"/>
          <a:ext cx="871200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4734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Outstanding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research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success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in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competitive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funding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" name="7 CuadroTexto">
            <a:extLst>
              <a:ext uri="{FF2B5EF4-FFF2-40B4-BE49-F238E27FC236}">
                <a16:creationId xmlns:a16="http://schemas.microsoft.com/office/drawing/2014/main" id="{810DA812-C883-5460-A701-AE290AA95666}"/>
              </a:ext>
            </a:extLst>
          </p:cNvPr>
          <p:cNvSpPr txBox="1"/>
          <p:nvPr/>
        </p:nvSpPr>
        <p:spPr>
          <a:xfrm>
            <a:off x="4795369" y="4397396"/>
            <a:ext cx="3873742" cy="2000548"/>
          </a:xfrm>
          <a:prstGeom prst="rect">
            <a:avLst/>
          </a:prstGeom>
          <a:solidFill>
            <a:srgbClr val="C00000">
              <a:alpha val="38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b="1" dirty="0" err="1">
                <a:latin typeface="Georgia" panose="02040502050405020303" pitchFamily="18" charset="0"/>
              </a:rPr>
              <a:t>Highest</a:t>
            </a:r>
            <a:r>
              <a:rPr lang="es-ES" sz="1600" b="1" dirty="0">
                <a:latin typeface="Georgia" panose="02040502050405020303" pitchFamily="18" charset="0"/>
              </a:rPr>
              <a:t> </a:t>
            </a:r>
            <a:r>
              <a:rPr lang="es-ES" sz="1600" b="1" dirty="0" err="1">
                <a:latin typeface="Georgia" panose="02040502050405020303" pitchFamily="18" charset="0"/>
              </a:rPr>
              <a:t>competitiveness</a:t>
            </a:r>
            <a:r>
              <a:rPr lang="es-ES" sz="1600" b="1" dirty="0">
                <a:latin typeface="Georgia" panose="02040502050405020303" pitchFamily="18" charset="0"/>
              </a:rPr>
              <a:t> in EU: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1400" b="1" dirty="0">
                <a:latin typeface="Georgia" panose="02040502050405020303" pitchFamily="18" charset="0"/>
              </a:rPr>
              <a:t>1st. </a:t>
            </a:r>
            <a:r>
              <a:rPr lang="en-US" sz="1400" dirty="0">
                <a:latin typeface="Georgia" panose="02040502050405020303" pitchFamily="18" charset="0"/>
              </a:rPr>
              <a:t>Spanish university in </a:t>
            </a:r>
            <a:r>
              <a:rPr lang="en-US" sz="1400" i="1" dirty="0">
                <a:latin typeface="Georgia" panose="02040502050405020303" pitchFamily="18" charset="0"/>
              </a:rPr>
              <a:t>grants</a:t>
            </a:r>
            <a:r>
              <a:rPr lang="en-US" sz="1400" dirty="0">
                <a:latin typeface="Georgia" panose="02040502050405020303" pitchFamily="18" charset="0"/>
              </a:rPr>
              <a:t> funded by the </a:t>
            </a:r>
            <a:r>
              <a:rPr lang="en-US" sz="1400" b="1" dirty="0">
                <a:latin typeface="Georgia" panose="02040502050405020303" pitchFamily="18" charset="0"/>
              </a:rPr>
              <a:t>European Research Council </a:t>
            </a:r>
            <a:r>
              <a:rPr lang="es-ES" sz="1400" dirty="0">
                <a:latin typeface="Georgia" panose="02040502050405020303" pitchFamily="18" charset="0"/>
              </a:rPr>
              <a:t>(</a:t>
            </a:r>
            <a:r>
              <a:rPr lang="es-ES" sz="1400" dirty="0" err="1">
                <a:latin typeface="Georgia" panose="02040502050405020303" pitchFamily="18" charset="0"/>
              </a:rPr>
              <a:t>by</a:t>
            </a:r>
            <a:r>
              <a:rPr lang="es-ES" sz="1400" dirty="0">
                <a:latin typeface="Georgia" panose="02040502050405020303" pitchFamily="18" charset="0"/>
              </a:rPr>
              <a:t> </a:t>
            </a:r>
            <a:r>
              <a:rPr lang="es-ES" sz="1400" dirty="0" err="1">
                <a:latin typeface="Georgia" panose="02040502050405020303" pitchFamily="18" charset="0"/>
              </a:rPr>
              <a:t>number</a:t>
            </a:r>
            <a:r>
              <a:rPr lang="es-ES" sz="1400" dirty="0">
                <a:latin typeface="Georgia" panose="02040502050405020303" pitchFamily="18" charset="0"/>
              </a:rPr>
              <a:t> </a:t>
            </a:r>
            <a:r>
              <a:rPr lang="es-ES" sz="1400" dirty="0" err="1">
                <a:latin typeface="Georgia" panose="02040502050405020303" pitchFamily="18" charset="0"/>
              </a:rPr>
              <a:t>of</a:t>
            </a:r>
            <a:r>
              <a:rPr lang="es-ES" sz="1400" dirty="0">
                <a:latin typeface="Georgia" panose="02040502050405020303" pitchFamily="18" charset="0"/>
              </a:rPr>
              <a:t> </a:t>
            </a:r>
            <a:r>
              <a:rPr lang="es-ES" sz="1400" dirty="0" err="1">
                <a:latin typeface="Georgia" panose="02040502050405020303" pitchFamily="18" charset="0"/>
              </a:rPr>
              <a:t>professors</a:t>
            </a:r>
            <a:r>
              <a:rPr lang="es-ES" sz="1400" dirty="0">
                <a:latin typeface="Georgia" panose="02040502050405020303" pitchFamily="18" charset="0"/>
              </a:rPr>
              <a:t>)</a:t>
            </a:r>
            <a:endParaRPr lang="es-ES" sz="1400" b="1" dirty="0">
              <a:latin typeface="Georgia" panose="02040502050405020303" pitchFamily="18" charset="0"/>
            </a:endParaRPr>
          </a:p>
          <a:p>
            <a:pPr>
              <a:buClr>
                <a:srgbClr val="C00000"/>
              </a:buClr>
            </a:pPr>
            <a:endParaRPr lang="es-ES" sz="1000" dirty="0">
              <a:latin typeface="Georgia" panose="02040502050405020303" pitchFamily="18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" sz="1400" b="1" dirty="0" err="1">
                <a:latin typeface="Georgia" panose="02040502050405020303" pitchFamily="18" charset="0"/>
              </a:rPr>
              <a:t>Horizon</a:t>
            </a:r>
            <a:r>
              <a:rPr lang="es-ES" sz="1400" b="1" dirty="0">
                <a:latin typeface="Georgia" panose="02040502050405020303" pitchFamily="18" charset="0"/>
              </a:rPr>
              <a:t> </a:t>
            </a:r>
            <a:r>
              <a:rPr lang="es-ES" sz="1400" b="1" dirty="0" err="1">
                <a:latin typeface="Georgia" panose="02040502050405020303" pitchFamily="18" charset="0"/>
              </a:rPr>
              <a:t>Europe</a:t>
            </a:r>
            <a:r>
              <a:rPr lang="es-ES" sz="1400" b="1" dirty="0">
                <a:latin typeface="Georgia" panose="02040502050405020303" pitchFamily="18" charset="0"/>
              </a:rPr>
              <a:t> </a:t>
            </a:r>
            <a:r>
              <a:rPr lang="es-ES" sz="1400" dirty="0" err="1">
                <a:latin typeface="Georgia" panose="02040502050405020303" pitchFamily="18" charset="0"/>
              </a:rPr>
              <a:t>Results</a:t>
            </a:r>
            <a:r>
              <a:rPr lang="es-ES" sz="1400" dirty="0">
                <a:latin typeface="Georgia" panose="02040502050405020303" pitchFamily="18" charset="0"/>
              </a:rPr>
              <a:t> (</a:t>
            </a:r>
            <a:r>
              <a:rPr lang="es-ES" sz="1400" dirty="0" err="1">
                <a:latin typeface="Georgia" panose="02040502050405020303" pitchFamily="18" charset="0"/>
              </a:rPr>
              <a:t>January</a:t>
            </a:r>
            <a:r>
              <a:rPr lang="es-ES" sz="1400" dirty="0">
                <a:latin typeface="Georgia" panose="02040502050405020303" pitchFamily="18" charset="0"/>
              </a:rPr>
              <a:t> 2024)</a:t>
            </a:r>
            <a:r>
              <a:rPr lang="es-ES" sz="1400" b="1" dirty="0">
                <a:latin typeface="Georgia" panose="02040502050405020303" pitchFamily="18" charset="0"/>
              </a:rPr>
              <a:t> </a:t>
            </a:r>
          </a:p>
          <a:p>
            <a:pPr marL="266700">
              <a:buClr>
                <a:srgbClr val="C00000"/>
              </a:buClr>
            </a:pPr>
            <a:r>
              <a:rPr lang="es-ES" sz="1400" b="1" dirty="0">
                <a:latin typeface="Georgia" panose="02040502050405020303" pitchFamily="18" charset="0"/>
              </a:rPr>
              <a:t>61 </a:t>
            </a:r>
            <a:r>
              <a:rPr lang="es-ES" sz="1400" b="1" dirty="0" err="1">
                <a:latin typeface="Georgia" panose="02040502050405020303" pitchFamily="18" charset="0"/>
              </a:rPr>
              <a:t>projects</a:t>
            </a:r>
            <a:r>
              <a:rPr lang="es-ES" sz="1400" b="1" dirty="0">
                <a:latin typeface="Georgia" panose="02040502050405020303" pitchFamily="18" charset="0"/>
              </a:rPr>
              <a:t> and 43M€</a:t>
            </a:r>
            <a:r>
              <a:rPr lang="es-ES" sz="1400" dirty="0">
                <a:latin typeface="Georgia" panose="02040502050405020303" pitchFamily="18" charset="0"/>
              </a:rPr>
              <a:t>, </a:t>
            </a:r>
            <a:r>
              <a:rPr lang="es-ES" sz="1400" dirty="0" err="1">
                <a:latin typeface="Georgia" panose="02040502050405020303" pitchFamily="18" charset="0"/>
              </a:rPr>
              <a:t>including</a:t>
            </a:r>
            <a:r>
              <a:rPr lang="fr-FR" sz="1400" dirty="0">
                <a:latin typeface="Georgia" panose="02040502050405020303" pitchFamily="18" charset="0"/>
              </a:rPr>
              <a:t>: </a:t>
            </a:r>
          </a:p>
          <a:p>
            <a:pPr marL="447675" indent="-174625" defTabSz="895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Georgia" panose="02040502050405020303" pitchFamily="18" charset="0"/>
              </a:rPr>
              <a:t>21 ERC Grants (26,6M€)</a:t>
            </a:r>
          </a:p>
          <a:p>
            <a:pPr marL="447675" indent="-174625" defTabSz="895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latin typeface="Georgia" panose="02040502050405020303" pitchFamily="18" charset="0"/>
              </a:rPr>
              <a:t>16 Marie Curie actions (3,4M€)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4767E94-BA58-1423-0C6E-04066B20C3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" t="752" r="1532" b="4188"/>
          <a:stretch/>
        </p:blipFill>
        <p:spPr bwMode="auto">
          <a:xfrm>
            <a:off x="2411759" y="1664327"/>
            <a:ext cx="4320481" cy="247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614F3E11-49E0-ADD4-5915-D08345FBEA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0" t="3548" r="46373" b="5688"/>
          <a:stretch/>
        </p:blipFill>
        <p:spPr bwMode="auto">
          <a:xfrm>
            <a:off x="539552" y="4653136"/>
            <a:ext cx="1889731" cy="193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79C21DE-1229-BD2D-4E9E-86F39D8BE10D}"/>
              </a:ext>
            </a:extLst>
          </p:cNvPr>
          <p:cNvSpPr txBox="1"/>
          <p:nvPr/>
        </p:nvSpPr>
        <p:spPr>
          <a:xfrm>
            <a:off x="1765471" y="1079552"/>
            <a:ext cx="56130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Research funding evolution in M€ (2007- 2022)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C4F8C93-1665-7B92-F90C-7E85DFCF8EDF}"/>
              </a:ext>
            </a:extLst>
          </p:cNvPr>
          <p:cNvSpPr txBox="1"/>
          <p:nvPr/>
        </p:nvSpPr>
        <p:spPr>
          <a:xfrm>
            <a:off x="564420" y="4261321"/>
            <a:ext cx="387374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Research funding by source (2022)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0544016-9B1A-2180-BE88-34A2A3BFABD8}"/>
              </a:ext>
            </a:extLst>
          </p:cNvPr>
          <p:cNvSpPr txBox="1"/>
          <p:nvPr/>
        </p:nvSpPr>
        <p:spPr>
          <a:xfrm>
            <a:off x="2717418" y="5103715"/>
            <a:ext cx="2142614" cy="1035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s-ES" sz="1050" kern="1200" dirty="0" err="1">
                <a:latin typeface="Georgia" panose="02040502050405020303" pitchFamily="18" charset="0"/>
              </a:rPr>
              <a:t>European</a:t>
            </a:r>
            <a:r>
              <a:rPr lang="es-ES" sz="1050" kern="1200" dirty="0">
                <a:latin typeface="Georgia" panose="02040502050405020303" pitchFamily="18" charset="0"/>
              </a:rPr>
              <a:t> </a:t>
            </a:r>
            <a:r>
              <a:rPr lang="es-ES" sz="1050" kern="1200" dirty="0" err="1">
                <a:latin typeface="Georgia" panose="02040502050405020303" pitchFamily="18" charset="0"/>
              </a:rPr>
              <a:t>administration</a:t>
            </a:r>
            <a:endParaRPr lang="es-ES" sz="1050" kern="1200" dirty="0">
              <a:latin typeface="Georgia" panose="02040502050405020303" pitchFamily="18" charset="0"/>
            </a:endParaRPr>
          </a:p>
          <a:p>
            <a:pPr lvl="0">
              <a:lnSpc>
                <a:spcPct val="150000"/>
              </a:lnSpc>
            </a:pPr>
            <a:r>
              <a:rPr lang="es-ES" sz="1050" dirty="0" err="1">
                <a:latin typeface="Georgia" panose="02040502050405020303" pitchFamily="18" charset="0"/>
              </a:rPr>
              <a:t>State</a:t>
            </a:r>
            <a:r>
              <a:rPr lang="es-ES" sz="1050" dirty="0">
                <a:latin typeface="Georgia" panose="02040502050405020303" pitchFamily="18" charset="0"/>
              </a:rPr>
              <a:t> </a:t>
            </a:r>
            <a:r>
              <a:rPr lang="es-ES" sz="1050" dirty="0" err="1">
                <a:latin typeface="Georgia" panose="02040502050405020303" pitchFamily="18" charset="0"/>
              </a:rPr>
              <a:t>administration</a:t>
            </a:r>
            <a:endParaRPr lang="es-ES" sz="1050" dirty="0">
              <a:latin typeface="Georgia" panose="02040502050405020303" pitchFamily="18" charset="0"/>
            </a:endParaRPr>
          </a:p>
          <a:p>
            <a:pPr lvl="0">
              <a:lnSpc>
                <a:spcPct val="150000"/>
              </a:lnSpc>
            </a:pPr>
            <a:r>
              <a:rPr lang="es-ES" sz="1050" dirty="0">
                <a:latin typeface="Georgia" panose="02040502050405020303" pitchFamily="18" charset="0"/>
              </a:rPr>
              <a:t>Regional </a:t>
            </a:r>
            <a:r>
              <a:rPr lang="es-ES" sz="1050" dirty="0" err="1">
                <a:latin typeface="Georgia" panose="02040502050405020303" pitchFamily="18" charset="0"/>
              </a:rPr>
              <a:t>administration</a:t>
            </a:r>
            <a:endParaRPr lang="es-ES" sz="1050" dirty="0">
              <a:latin typeface="Georgia" panose="02040502050405020303" pitchFamily="18" charset="0"/>
            </a:endParaRPr>
          </a:p>
          <a:p>
            <a:pPr lvl="0">
              <a:lnSpc>
                <a:spcPct val="150000"/>
              </a:lnSpc>
            </a:pPr>
            <a:r>
              <a:rPr lang="es-ES" sz="1050" dirty="0" err="1">
                <a:latin typeface="Georgia" panose="02040502050405020303" pitchFamily="18" charset="0"/>
              </a:rPr>
              <a:t>Corporations</a:t>
            </a:r>
            <a:r>
              <a:rPr lang="es-ES" sz="1050" dirty="0">
                <a:latin typeface="Georgia" panose="02040502050405020303" pitchFamily="18" charset="0"/>
              </a:rPr>
              <a:t> and </a:t>
            </a:r>
            <a:r>
              <a:rPr lang="es-ES" sz="1050" dirty="0" err="1">
                <a:latin typeface="Georgia" panose="02040502050405020303" pitchFamily="18" charset="0"/>
              </a:rPr>
              <a:t>institutions</a:t>
            </a:r>
            <a:endParaRPr lang="es-ES" sz="105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DA40B91-BC72-0DEA-F58F-EBFB5DC63474}"/>
              </a:ext>
            </a:extLst>
          </p:cNvPr>
          <p:cNvSpPr/>
          <p:nvPr/>
        </p:nvSpPr>
        <p:spPr>
          <a:xfrm>
            <a:off x="2555776" y="5204960"/>
            <a:ext cx="156497" cy="1564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4B936CA-8239-AC0E-651C-88FAD460FA38}"/>
              </a:ext>
            </a:extLst>
          </p:cNvPr>
          <p:cNvSpPr/>
          <p:nvPr/>
        </p:nvSpPr>
        <p:spPr>
          <a:xfrm>
            <a:off x="2555776" y="5447860"/>
            <a:ext cx="156497" cy="1564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985DC8C-479B-6A9D-200C-CDE9D253C763}"/>
              </a:ext>
            </a:extLst>
          </p:cNvPr>
          <p:cNvSpPr/>
          <p:nvPr/>
        </p:nvSpPr>
        <p:spPr>
          <a:xfrm>
            <a:off x="2555776" y="5701054"/>
            <a:ext cx="156497" cy="1564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AC670F3-57A5-7754-816B-61DCB69AF363}"/>
              </a:ext>
            </a:extLst>
          </p:cNvPr>
          <p:cNvSpPr/>
          <p:nvPr/>
        </p:nvSpPr>
        <p:spPr>
          <a:xfrm>
            <a:off x="2555775" y="5941641"/>
            <a:ext cx="156497" cy="1564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2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15616" y="283295"/>
            <a:ext cx="7776864" cy="43088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Outstanding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research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: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some</a:t>
            </a:r>
            <a:r>
              <a:rPr lang="es-ES" sz="2200" dirty="0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s-ES" sz="2200" dirty="0" err="1">
                <a:solidFill>
                  <a:srgbClr val="C00000"/>
                </a:solidFill>
                <a:latin typeface="Verdana" pitchFamily="34" charset="0"/>
              </a:rPr>
              <a:t>indicators</a:t>
            </a:r>
            <a:endParaRPr lang="es-ES" sz="2200" dirty="0">
              <a:solidFill>
                <a:srgbClr val="C00000"/>
              </a:solidFill>
              <a:latin typeface="Verdana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648704814"/>
              </p:ext>
            </p:extLst>
          </p:nvPr>
        </p:nvGraphicFramePr>
        <p:xfrm>
          <a:off x="323528" y="126876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46844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1044</Words>
  <Application>Microsoft Office PowerPoint</Application>
  <PresentationFormat>Presentació en pantalla (4:3)</PresentationFormat>
  <Paragraphs>257</Paragraphs>
  <Slides>12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6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Times New Roman</vt:lpstr>
      <vt:lpstr>Verdana</vt:lpstr>
      <vt:lpstr>Wingdings</vt:lpstr>
      <vt:lpstr>Tema de 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Universitat Pompeu Fabra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U16433</dc:creator>
  <cp:lastModifiedBy>Laura Saus</cp:lastModifiedBy>
  <cp:revision>106</cp:revision>
  <dcterms:created xsi:type="dcterms:W3CDTF">2012-11-28T12:18:33Z</dcterms:created>
  <dcterms:modified xsi:type="dcterms:W3CDTF">2024-03-13T11:01:42Z</dcterms:modified>
</cp:coreProperties>
</file>