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441" r:id="rId6"/>
    <p:sldId id="463" r:id="rId7"/>
    <p:sldId id="464" r:id="rId8"/>
    <p:sldId id="456" r:id="rId9"/>
    <p:sldId id="460" r:id="rId10"/>
    <p:sldId id="461" r:id="rId11"/>
    <p:sldId id="455" r:id="rId12"/>
    <p:sldId id="466" r:id="rId13"/>
    <p:sldId id="465" r:id="rId14"/>
    <p:sldId id="450" r:id="rId15"/>
    <p:sldId id="462" r:id="rId16"/>
    <p:sldId id="339" r:id="rId17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66"/>
    <a:srgbClr val="FF6600"/>
    <a:srgbClr val="800040"/>
    <a:srgbClr val="FF0080"/>
    <a:srgbClr val="CC0000"/>
    <a:srgbClr val="FFFF99"/>
    <a:srgbClr val="CCCCFF"/>
    <a:srgbClr val="FFFFCC"/>
    <a:srgbClr val="FF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0725" autoAdjust="0"/>
  </p:normalViewPr>
  <p:slideViewPr>
    <p:cSldViewPr>
      <p:cViewPr varScale="1">
        <p:scale>
          <a:sx n="79" d="100"/>
          <a:sy n="79" d="100"/>
        </p:scale>
        <p:origin x="-10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7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18"/>
    </p:cViewPr>
  </p:sorterViewPr>
  <p:notesViewPr>
    <p:cSldViewPr>
      <p:cViewPr varScale="1">
        <p:scale>
          <a:sx n="76" d="100"/>
          <a:sy n="76" d="100"/>
        </p:scale>
        <p:origin x="-2166" y="158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7" Type="http://schemas.openxmlformats.org/officeDocument/2006/relationships/slide" Target="slides/slide10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9.xml"/><Relationship Id="rId5" Type="http://schemas.openxmlformats.org/officeDocument/2006/relationships/slide" Target="slides/slide8.xml"/><Relationship Id="rId4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roundedCorners val="1"/>
  <c:chart>
    <c:plotArea>
      <c:layout/>
      <c:lineChart>
        <c:grouping val="standard"/>
        <c:ser>
          <c:idx val="0"/>
          <c:order val="0"/>
          <c:tx>
            <c:strRef>
              <c:f>Hoja1!$B$1</c:f>
              <c:strCache>
                <c:ptCount val="1"/>
                <c:pt idx="0">
                  <c:v>Ppos-Presencial (98)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diamond"/>
            <c:size val="7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cat>
            <c:strRef>
              <c:f>Hoja1!$A$2:$A$6</c:f>
              <c:strCache>
                <c:ptCount val="5"/>
                <c:pt idx="0">
                  <c:v>Lista Espera (N=50)</c:v>
                </c:pt>
                <c:pt idx="1">
                  <c:v>Pre-Tratamiento</c:v>
                </c:pt>
                <c:pt idx="2">
                  <c:v>Post-Tratamiento</c:v>
                </c:pt>
                <c:pt idx="3">
                  <c:v>Seg  3 meses</c:v>
                </c:pt>
                <c:pt idx="4">
                  <c:v>Seg 12 meses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53.4</c:v>
                </c:pt>
                <c:pt idx="1">
                  <c:v>55.3</c:v>
                </c:pt>
                <c:pt idx="2">
                  <c:v>43.42</c:v>
                </c:pt>
                <c:pt idx="3">
                  <c:v>41.37</c:v>
                </c:pt>
                <c:pt idx="4">
                  <c:v>41.56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*Ppos online (N=78)</c:v>
                </c:pt>
              </c:strCache>
            </c:strRef>
          </c:tx>
          <c:cat>
            <c:strRef>
              <c:f>Hoja1!$A$2:$A$6</c:f>
              <c:strCache>
                <c:ptCount val="5"/>
                <c:pt idx="0">
                  <c:v>Lista Espera (N=50)</c:v>
                </c:pt>
                <c:pt idx="1">
                  <c:v>Pre-Tratamiento</c:v>
                </c:pt>
                <c:pt idx="2">
                  <c:v>Post-Tratamiento</c:v>
                </c:pt>
                <c:pt idx="3">
                  <c:v>Seg  3 meses</c:v>
                </c:pt>
                <c:pt idx="4">
                  <c:v>Seg 12 meses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53.4</c:v>
                </c:pt>
                <c:pt idx="1">
                  <c:v>55</c:v>
                </c:pt>
                <c:pt idx="2">
                  <c:v>48.1</c:v>
                </c:pt>
                <c:pt idx="3">
                  <c:v>43</c:v>
                </c:pt>
                <c:pt idx="4">
                  <c:v>45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TCC estrés presencial (N=83)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triangle"/>
            <c:size val="7"/>
            <c:spPr>
              <a:solidFill>
                <a:srgbClr val="FF0000"/>
              </a:solidFill>
            </c:spPr>
          </c:marker>
          <c:cat>
            <c:strRef>
              <c:f>Hoja1!$A$2:$A$6</c:f>
              <c:strCache>
                <c:ptCount val="5"/>
                <c:pt idx="0">
                  <c:v>Lista Espera (N=50)</c:v>
                </c:pt>
                <c:pt idx="1">
                  <c:v>Pre-Tratamiento</c:v>
                </c:pt>
                <c:pt idx="2">
                  <c:v>Post-Tratamiento</c:v>
                </c:pt>
                <c:pt idx="3">
                  <c:v>Seg  3 meses</c:v>
                </c:pt>
                <c:pt idx="4">
                  <c:v>Seg 12 meses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  <c:pt idx="0">
                  <c:v>53.4</c:v>
                </c:pt>
                <c:pt idx="1">
                  <c:v>55</c:v>
                </c:pt>
                <c:pt idx="2">
                  <c:v>47.5</c:v>
                </c:pt>
                <c:pt idx="3">
                  <c:v>48.45</c:v>
                </c:pt>
                <c:pt idx="4">
                  <c:v>50</c:v>
                </c:pt>
              </c:numCache>
            </c:numRef>
          </c:val>
        </c:ser>
        <c:marker val="1"/>
        <c:axId val="113302144"/>
        <c:axId val="113652480"/>
      </c:lineChart>
      <c:catAx>
        <c:axId val="113302144"/>
        <c:scaling>
          <c:orientation val="minMax"/>
        </c:scaling>
        <c:axPos val="b"/>
        <c:tickLblPos val="nextTo"/>
        <c:crossAx val="113652480"/>
        <c:crosses val="autoZero"/>
        <c:auto val="1"/>
        <c:lblAlgn val="ctr"/>
        <c:lblOffset val="100"/>
      </c:catAx>
      <c:valAx>
        <c:axId val="113652480"/>
        <c:scaling>
          <c:orientation val="minMax"/>
          <c:max val="60"/>
          <c:min val="40"/>
        </c:scaling>
        <c:axPos val="l"/>
        <c:majorGridlines/>
        <c:numFmt formatCode="General" sourceLinked="1"/>
        <c:tickLblPos val="nextTo"/>
        <c:crossAx val="113302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65651884488342"/>
          <c:y val="1.4987820844671639E-3"/>
          <c:w val="0.32168052820358417"/>
          <c:h val="0.85518886608388367"/>
        </c:manualLayout>
      </c:layout>
      <c:txPr>
        <a:bodyPr/>
        <a:lstStyle/>
        <a:p>
          <a:pPr>
            <a:defRPr sz="1800">
              <a:solidFill>
                <a:srgbClr val="000000"/>
              </a:solidFill>
            </a:defRPr>
          </a:pPr>
          <a:endParaRPr lang="es-ES"/>
        </a:p>
      </c:txPr>
    </c:legend>
    <c:plotVisOnly val="1"/>
    <c:dispBlanksAs val="gap"/>
  </c:chart>
  <c:spPr>
    <a:noFill/>
    <a:ln cmpd="sng">
      <a:solidFill>
        <a:srgbClr val="FFC000"/>
      </a:solidFill>
    </a:ln>
  </c:sp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0.42527</cdr:x>
      <cdr:y>0.31193</cdr:y>
    </cdr:from>
    <cdr:to>
      <cdr:x>0.52941</cdr:x>
      <cdr:y>0.69163</cdr:y>
    </cdr:to>
    <cdr:sp macro="" textlink="">
      <cdr:nvSpPr>
        <cdr:cNvPr id="2" name="Oval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48948" y="1005657"/>
          <a:ext cx="722138" cy="122413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9525">
          <a:solidFill>
            <a:srgbClr val="FF0000"/>
          </a:solidFill>
          <a:prstDash val="dash"/>
          <a:round/>
          <a:headEnd/>
          <a:tailEnd/>
        </a:ln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es-ES"/>
          </a:defPPr>
          <a:lvl1pPr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es-ES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0.20982</cdr:x>
      <cdr:y>0.11092</cdr:y>
    </cdr:from>
    <cdr:to>
      <cdr:x>0.40712</cdr:x>
      <cdr:y>0.69163</cdr:y>
    </cdr:to>
    <cdr:sp macro="" textlink="">
      <cdr:nvSpPr>
        <cdr:cNvPr id="3" name="Oval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54949" y="357586"/>
          <a:ext cx="1368152" cy="187220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9525">
          <a:solidFill>
            <a:srgbClr val="FF0000"/>
          </a:solidFill>
          <a:prstDash val="solid"/>
          <a:round/>
          <a:headEnd/>
          <a:tailEnd/>
        </a:ln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es-ES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45E751A0-4AED-46FC-AB99-BCD146F5501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615764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</a:pPr>
            <a:r>
              <a:rPr lang="es-ES" sz="1800" dirty="0" smtClean="0">
                <a:solidFill>
                  <a:srgbClr val="000000"/>
                </a:solidFill>
              </a:rPr>
              <a:t>89,8% de mujeres usan internet en relación con su cáncer de mama.</a:t>
            </a:r>
          </a:p>
          <a:p>
            <a:pPr>
              <a:buFont typeface="Wingdings" pitchFamily="2" charset="2"/>
              <a:buChar char="ü"/>
            </a:pPr>
            <a:r>
              <a:rPr lang="es-ES" sz="1800" dirty="0" smtClean="0">
                <a:solidFill>
                  <a:srgbClr val="000000"/>
                </a:solidFill>
              </a:rPr>
              <a:t> Aumento del uso de internet en relación a la salud tras el cáncer </a:t>
            </a:r>
          </a:p>
          <a:p>
            <a:pPr lvl="1"/>
            <a:r>
              <a:rPr lang="es-ES" sz="1800" dirty="0" smtClean="0">
                <a:solidFill>
                  <a:srgbClr val="000000"/>
                </a:solidFill>
              </a:rPr>
              <a:t>	- 1,40 h (antes) a 3,07h (después)</a:t>
            </a:r>
          </a:p>
          <a:p>
            <a:pPr lvl="1">
              <a:buFont typeface="Wingdings" pitchFamily="2" charset="2"/>
              <a:buChar char="ü"/>
            </a:pPr>
            <a:r>
              <a:rPr lang="es-ES" sz="1800" b="1" dirty="0" smtClean="0">
                <a:solidFill>
                  <a:srgbClr val="000000"/>
                </a:solidFill>
              </a:rPr>
              <a:t> Fuentes: </a:t>
            </a:r>
            <a:r>
              <a:rPr lang="es-ES" sz="1800" dirty="0" smtClean="0">
                <a:solidFill>
                  <a:srgbClr val="000000"/>
                </a:solidFill>
              </a:rPr>
              <a:t>webs de organismos oficiales (47,4%), asociaciones privadas o </a:t>
            </a:r>
          </a:p>
          <a:p>
            <a:pPr lvl="1"/>
            <a:r>
              <a:rPr lang="es-ES" sz="1800" dirty="0" smtClean="0">
                <a:solidFill>
                  <a:srgbClr val="000000"/>
                </a:solidFill>
              </a:rPr>
              <a:t>particulares (42,4%) y redes sociales (30,2%).  El tiempo dedicado </a:t>
            </a:r>
          </a:p>
          <a:p>
            <a:pPr lvl="1"/>
            <a:r>
              <a:rPr lang="es-ES" sz="1800" dirty="0" smtClean="0">
                <a:solidFill>
                  <a:srgbClr val="000000"/>
                </a:solidFill>
              </a:rPr>
              <a:t>semanalmente era el doble en redes sociales (5,63 horas) que en las otras (2,8h).</a:t>
            </a:r>
          </a:p>
          <a:p>
            <a:pPr lvl="1">
              <a:buFont typeface="Wingdings" pitchFamily="2" charset="2"/>
              <a:buChar char="ü"/>
            </a:pPr>
            <a:r>
              <a:rPr lang="es-ES" sz="1800" b="1" dirty="0" smtClean="0">
                <a:solidFill>
                  <a:srgbClr val="000000"/>
                </a:solidFill>
              </a:rPr>
              <a:t> Información buscada: </a:t>
            </a:r>
            <a:r>
              <a:rPr lang="es-ES" sz="1800" dirty="0" smtClean="0">
                <a:solidFill>
                  <a:srgbClr val="000000"/>
                </a:solidFill>
              </a:rPr>
              <a:t>Estilos de vida saludables (78,4%), Información </a:t>
            </a:r>
          </a:p>
          <a:p>
            <a:pPr lvl="1"/>
            <a:r>
              <a:rPr lang="es-ES" sz="1800" dirty="0" smtClean="0">
                <a:solidFill>
                  <a:srgbClr val="000000"/>
                </a:solidFill>
              </a:rPr>
              <a:t>diagnóstica (73,3%) y pronostica (56%).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 smtClean="0">
                <a:solidFill>
                  <a:srgbClr val="000000"/>
                </a:solidFill>
              </a:rPr>
              <a:t>De lo desconocido (</a:t>
            </a:r>
            <a:r>
              <a:rPr lang="es-ES" sz="1800" dirty="0" err="1" smtClean="0">
                <a:solidFill>
                  <a:srgbClr val="000000"/>
                </a:solidFill>
              </a:rPr>
              <a:t>dxco</a:t>
            </a:r>
            <a:r>
              <a:rPr lang="es-ES" sz="1800" dirty="0" smtClean="0">
                <a:solidFill>
                  <a:srgbClr val="000000"/>
                </a:solidFill>
              </a:rPr>
              <a:t>/pronóstico) a lo que puedo controlar (</a:t>
            </a:r>
            <a:r>
              <a:rPr lang="es-ES" sz="1800" dirty="0" err="1" smtClean="0">
                <a:solidFill>
                  <a:srgbClr val="000000"/>
                </a:solidFill>
              </a:rPr>
              <a:t>Evsalud</a:t>
            </a:r>
            <a:r>
              <a:rPr lang="es-ES" sz="1800" dirty="0" smtClean="0">
                <a:solidFill>
                  <a:srgbClr val="000000"/>
                </a:solidFill>
              </a:rPr>
              <a:t>)</a:t>
            </a:r>
          </a:p>
          <a:p>
            <a:pPr lvl="1"/>
            <a:endParaRPr lang="es-ES" sz="1800" dirty="0" smtClean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s-ES" sz="1800" b="1" dirty="0" smtClean="0">
                <a:solidFill>
                  <a:srgbClr val="000000"/>
                </a:solidFill>
              </a:rPr>
              <a:t>Compartida con el equipo médico: </a:t>
            </a:r>
            <a:r>
              <a:rPr lang="es-ES" sz="1800" dirty="0" smtClean="0">
                <a:solidFill>
                  <a:srgbClr val="000000"/>
                </a:solidFill>
              </a:rPr>
              <a:t>48,3% dicen que NO</a:t>
            </a:r>
          </a:p>
          <a:p>
            <a:pPr lvl="1">
              <a:buFont typeface="Wingdings" pitchFamily="2" charset="2"/>
              <a:buChar char="ü"/>
            </a:pPr>
            <a:r>
              <a:rPr lang="es-ES" sz="1800" b="1" dirty="0" smtClean="0">
                <a:solidFill>
                  <a:srgbClr val="000000"/>
                </a:solidFill>
              </a:rPr>
              <a:t>Dificultades para compartir: </a:t>
            </a:r>
            <a:r>
              <a:rPr lang="es-ES" sz="1800" dirty="0" smtClean="0">
                <a:solidFill>
                  <a:srgbClr val="000000"/>
                </a:solidFill>
              </a:rPr>
              <a:t>Creencias asociadas a la alianza terapéutica. Las</a:t>
            </a:r>
            <a:r>
              <a:rPr lang="es-ES" sz="1800" baseline="0" dirty="0" smtClean="0">
                <a:solidFill>
                  <a:srgbClr val="000000"/>
                </a:solidFill>
              </a:rPr>
              <a:t> más expresadas:</a:t>
            </a:r>
          </a:p>
          <a:p>
            <a:pPr lvl="1">
              <a:buFont typeface="Wingdings" pitchFamily="2" charset="2"/>
              <a:buNone/>
            </a:pPr>
            <a:endParaRPr lang="es-ES" sz="1800" dirty="0" smtClean="0">
              <a:solidFill>
                <a:srgbClr val="000000"/>
              </a:solidFill>
            </a:endParaRPr>
          </a:p>
          <a:p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“Creo que no debería mirar internet pero no puedo evitarlo”.</a:t>
            </a:r>
            <a:endParaRPr lang="es-E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“Me preocupa que mi equipo médico piense que desconfío de ellos”.</a:t>
            </a:r>
            <a:endParaRPr lang="es-E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“Creo que mi equipo médico no aprobaría la información que busco”. </a:t>
            </a:r>
            <a:endParaRPr lang="es-E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Wingdings" pitchFamily="2" charset="2"/>
              <a:buNone/>
            </a:pPr>
            <a:endParaRPr lang="es-ES" sz="1800" dirty="0" smtClean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ü"/>
            </a:pPr>
            <a:endParaRPr lang="es-ES" sz="1800" dirty="0" smtClean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s-ES" sz="1800" b="1" dirty="0" smtClean="0">
                <a:solidFill>
                  <a:srgbClr val="000000"/>
                </a:solidFill>
              </a:rPr>
              <a:t>Impacto de la información: </a:t>
            </a:r>
            <a:r>
              <a:rPr lang="es-ES" sz="1800" dirty="0" smtClean="0">
                <a:solidFill>
                  <a:srgbClr val="000000"/>
                </a:solidFill>
              </a:rPr>
              <a:t>aumenta conciencia y conocimiento pero no </a:t>
            </a:r>
          </a:p>
          <a:p>
            <a:pPr lvl="1"/>
            <a:r>
              <a:rPr lang="es-ES" sz="1800" dirty="0" smtClean="0">
                <a:solidFill>
                  <a:srgbClr val="000000"/>
                </a:solidFill>
              </a:rPr>
              <a:t>Influye en mayor preocupación, malestar o desesperanza.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06829E67-E642-4B58-ACA8-23ACBC54BE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17145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es-ES" sz="1600" b="1" kern="1200" smtClean="0">
        <a:solidFill>
          <a:schemeClr val="tx1"/>
        </a:solidFill>
        <a:latin typeface="Arial" charset="0"/>
        <a:ea typeface="+mn-ea"/>
        <a:cs typeface="+mn-cs"/>
      </a:defRPr>
    </a:lvl1pPr>
    <a:lvl2pPr marL="457200" marR="0" indent="0" algn="l" defTabSz="4572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Wingdings" pitchFamily="2" charset="2"/>
      <a:buChar char="ü"/>
      <a:tabLst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170FB-CB83-4140-85E2-0DEBCAF7EC60}" type="slidenum">
              <a:rPr lang="es-ES" smtClean="0"/>
              <a:pPr/>
              <a:t>1</a:t>
            </a:fld>
            <a:endParaRPr lang="es-ES" smtClean="0"/>
          </a:p>
        </p:txBody>
      </p:sp>
    </p:spTree>
    <p:extLst>
      <p:ext uri="{BB962C8B-B14F-4D97-AF65-F5344CB8AC3E}">
        <p14:creationId xmlns="" xmlns:p14="http://schemas.microsoft.com/office/powerpoint/2010/main" val="392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ES" sz="1800" dirty="0" smtClean="0">
                <a:solidFill>
                  <a:srgbClr val="000000"/>
                </a:solidFill>
              </a:rPr>
              <a:t>89,8% de mujeres usan internet en relación con su cáncer de mama.</a:t>
            </a:r>
          </a:p>
          <a:p>
            <a:pPr>
              <a:buFont typeface="Wingdings" pitchFamily="2" charset="2"/>
              <a:buChar char="ü"/>
            </a:pPr>
            <a:r>
              <a:rPr lang="es-ES" sz="1800" dirty="0" smtClean="0">
                <a:solidFill>
                  <a:srgbClr val="000000"/>
                </a:solidFill>
              </a:rPr>
              <a:t> Aumento del uso de internet en relación a la salud tras el cáncer </a:t>
            </a:r>
          </a:p>
          <a:p>
            <a:pPr lvl="1"/>
            <a:r>
              <a:rPr lang="es-ES" sz="1800" dirty="0" smtClean="0">
                <a:solidFill>
                  <a:srgbClr val="000000"/>
                </a:solidFill>
              </a:rPr>
              <a:t>	- 1,40 h (antes) a 3,07h (después)</a:t>
            </a:r>
          </a:p>
          <a:p>
            <a:pPr lvl="1">
              <a:buFont typeface="Wingdings" pitchFamily="2" charset="2"/>
              <a:buChar char="ü"/>
            </a:pPr>
            <a:r>
              <a:rPr lang="es-ES" sz="1800" b="1" dirty="0" smtClean="0">
                <a:solidFill>
                  <a:srgbClr val="000000"/>
                </a:solidFill>
              </a:rPr>
              <a:t> Fuentes: </a:t>
            </a:r>
            <a:r>
              <a:rPr lang="es-ES" sz="1800" dirty="0" smtClean="0">
                <a:solidFill>
                  <a:srgbClr val="000000"/>
                </a:solidFill>
              </a:rPr>
              <a:t>webs de organismos oficiales (47,4%), asociaciones privadas o </a:t>
            </a:r>
          </a:p>
          <a:p>
            <a:pPr lvl="1"/>
            <a:r>
              <a:rPr lang="es-ES" sz="1800" dirty="0" smtClean="0">
                <a:solidFill>
                  <a:srgbClr val="000000"/>
                </a:solidFill>
              </a:rPr>
              <a:t>particulares (42,4%) y redes sociales (30,2%).  El tiempo dedicado </a:t>
            </a:r>
          </a:p>
          <a:p>
            <a:pPr lvl="1"/>
            <a:r>
              <a:rPr lang="es-ES" sz="1800" dirty="0" smtClean="0">
                <a:solidFill>
                  <a:srgbClr val="000000"/>
                </a:solidFill>
              </a:rPr>
              <a:t>semanalmente era el doble en redes sociales (5,63 horas) que en las otras (2,8h).</a:t>
            </a:r>
          </a:p>
          <a:p>
            <a:pPr lvl="1">
              <a:buFont typeface="Wingdings" pitchFamily="2" charset="2"/>
              <a:buChar char="ü"/>
            </a:pPr>
            <a:r>
              <a:rPr lang="es-ES" sz="1800" b="1" dirty="0" smtClean="0">
                <a:solidFill>
                  <a:srgbClr val="000000"/>
                </a:solidFill>
              </a:rPr>
              <a:t> Información buscada: </a:t>
            </a:r>
            <a:r>
              <a:rPr lang="es-ES" sz="1800" dirty="0" smtClean="0">
                <a:solidFill>
                  <a:srgbClr val="000000"/>
                </a:solidFill>
              </a:rPr>
              <a:t>Estilos de vida saludables (78,4%), Información </a:t>
            </a:r>
          </a:p>
          <a:p>
            <a:pPr lvl="1"/>
            <a:r>
              <a:rPr lang="es-ES" sz="1800" dirty="0" smtClean="0">
                <a:solidFill>
                  <a:srgbClr val="000000"/>
                </a:solidFill>
              </a:rPr>
              <a:t>diagnóstica (73,3%) y pronostica (56%).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 smtClean="0">
                <a:solidFill>
                  <a:srgbClr val="000000"/>
                </a:solidFill>
              </a:rPr>
              <a:t>De lo desconocido (</a:t>
            </a:r>
            <a:r>
              <a:rPr lang="es-ES" sz="1800" dirty="0" err="1" smtClean="0">
                <a:solidFill>
                  <a:srgbClr val="000000"/>
                </a:solidFill>
              </a:rPr>
              <a:t>dxco</a:t>
            </a:r>
            <a:r>
              <a:rPr lang="es-ES" sz="1800" dirty="0" smtClean="0">
                <a:solidFill>
                  <a:srgbClr val="000000"/>
                </a:solidFill>
              </a:rPr>
              <a:t>/pronóstico) a lo que puedo controlar (</a:t>
            </a:r>
            <a:r>
              <a:rPr lang="es-ES" sz="1800" dirty="0" err="1" smtClean="0">
                <a:solidFill>
                  <a:srgbClr val="000000"/>
                </a:solidFill>
              </a:rPr>
              <a:t>Evsalud</a:t>
            </a:r>
            <a:r>
              <a:rPr lang="es-ES" sz="1800" dirty="0" smtClean="0">
                <a:solidFill>
                  <a:srgbClr val="000000"/>
                </a:solidFill>
              </a:rPr>
              <a:t>)</a:t>
            </a:r>
          </a:p>
          <a:p>
            <a:pPr lvl="1"/>
            <a:endParaRPr lang="es-ES" sz="1800" dirty="0" smtClean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s-ES" sz="1800" b="1" dirty="0" smtClean="0">
                <a:solidFill>
                  <a:srgbClr val="000000"/>
                </a:solidFill>
              </a:rPr>
              <a:t>Compartida con el equipo médico: </a:t>
            </a:r>
            <a:r>
              <a:rPr lang="es-ES" sz="1800" dirty="0" smtClean="0">
                <a:solidFill>
                  <a:srgbClr val="000000"/>
                </a:solidFill>
              </a:rPr>
              <a:t>48,3% dicen que NO</a:t>
            </a:r>
          </a:p>
          <a:p>
            <a:pPr lvl="1">
              <a:buFont typeface="Wingdings" pitchFamily="2" charset="2"/>
              <a:buChar char="ü"/>
            </a:pPr>
            <a:r>
              <a:rPr lang="es-ES" sz="1800" b="1" dirty="0" smtClean="0">
                <a:solidFill>
                  <a:srgbClr val="000000"/>
                </a:solidFill>
              </a:rPr>
              <a:t>Dificultades para compartir: </a:t>
            </a:r>
            <a:r>
              <a:rPr lang="es-ES" sz="1800" dirty="0" smtClean="0">
                <a:solidFill>
                  <a:srgbClr val="000000"/>
                </a:solidFill>
              </a:rPr>
              <a:t>Creencias asociadas a la alianza terapéutica. Las</a:t>
            </a:r>
            <a:r>
              <a:rPr lang="es-ES" sz="1800" baseline="0" dirty="0" smtClean="0">
                <a:solidFill>
                  <a:srgbClr val="000000"/>
                </a:solidFill>
              </a:rPr>
              <a:t> más expresadas:</a:t>
            </a:r>
          </a:p>
          <a:p>
            <a:pPr lvl="1">
              <a:buFont typeface="Wingdings" pitchFamily="2" charset="2"/>
              <a:buNone/>
            </a:pPr>
            <a:endParaRPr lang="es-ES" sz="1800" dirty="0" smtClean="0">
              <a:solidFill>
                <a:srgbClr val="000000"/>
              </a:solidFill>
            </a:endParaRPr>
          </a:p>
          <a:p>
            <a:r>
              <a:rPr lang="es-E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“Creo que no debería mirar internet pero no puedo evitarlo”.</a:t>
            </a:r>
            <a:endParaRPr lang="es-ES" sz="1800" b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s-E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“Me preocupa que mi equipo médico piense que desconfío de ellos”.</a:t>
            </a:r>
            <a:endParaRPr lang="es-ES" sz="1800" b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s-E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“Creo que mi equipo médico no aprobaría la información que busco”. </a:t>
            </a:r>
            <a:endParaRPr lang="es-ES" sz="1800" b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1">
              <a:buFont typeface="Wingdings" pitchFamily="2" charset="2"/>
              <a:buNone/>
            </a:pPr>
            <a:endParaRPr lang="es-ES" sz="1800" dirty="0" smtClean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ü"/>
            </a:pPr>
            <a:endParaRPr lang="es-ES" sz="1800" dirty="0" smtClean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s-ES" sz="1800" b="1" dirty="0" smtClean="0">
                <a:solidFill>
                  <a:srgbClr val="000000"/>
                </a:solidFill>
              </a:rPr>
              <a:t>Impacto de la información: </a:t>
            </a:r>
            <a:r>
              <a:rPr lang="es-ES" sz="1800" dirty="0" smtClean="0">
                <a:solidFill>
                  <a:srgbClr val="000000"/>
                </a:solidFill>
              </a:rPr>
              <a:t>aumenta conciencia y conocimiento pero no </a:t>
            </a:r>
          </a:p>
          <a:p>
            <a:pPr lvl="1"/>
            <a:r>
              <a:rPr lang="es-ES" sz="1800" dirty="0" smtClean="0">
                <a:solidFill>
                  <a:srgbClr val="000000"/>
                </a:solidFill>
              </a:rPr>
              <a:t>Influye en mayor preocupación, malestar o desesperanza.</a:t>
            </a:r>
          </a:p>
          <a:p>
            <a:endParaRPr lang="ca-ES" dirty="0" smtClean="0"/>
          </a:p>
        </p:txBody>
      </p:sp>
    </p:spTree>
    <p:extLst>
      <p:ext uri="{BB962C8B-B14F-4D97-AF65-F5344CB8AC3E}">
        <p14:creationId xmlns="" xmlns:p14="http://schemas.microsoft.com/office/powerpoint/2010/main" val="3516070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ES" sz="1800" dirty="0" smtClean="0">
                <a:solidFill>
                  <a:srgbClr val="000000"/>
                </a:solidFill>
              </a:rPr>
              <a:t>89,8% de mujeres usan internet en relación con su cáncer de mama.</a:t>
            </a:r>
          </a:p>
          <a:p>
            <a:pPr>
              <a:buFont typeface="Wingdings" pitchFamily="2" charset="2"/>
              <a:buChar char="ü"/>
            </a:pPr>
            <a:r>
              <a:rPr lang="es-ES" sz="1800" dirty="0" smtClean="0">
                <a:solidFill>
                  <a:srgbClr val="000000"/>
                </a:solidFill>
              </a:rPr>
              <a:t> Aumento del uso de internet en relación a la salud tras el cáncer </a:t>
            </a:r>
          </a:p>
          <a:p>
            <a:pPr lvl="1"/>
            <a:r>
              <a:rPr lang="es-ES" sz="1800" dirty="0" smtClean="0">
                <a:solidFill>
                  <a:srgbClr val="000000"/>
                </a:solidFill>
              </a:rPr>
              <a:t>	- 1,40 h (antes) a 3,07h (después)</a:t>
            </a:r>
          </a:p>
          <a:p>
            <a:pPr lvl="1">
              <a:buFont typeface="Wingdings" pitchFamily="2" charset="2"/>
              <a:buChar char="ü"/>
            </a:pPr>
            <a:r>
              <a:rPr lang="es-ES" sz="1800" b="1" dirty="0" smtClean="0">
                <a:solidFill>
                  <a:srgbClr val="000000"/>
                </a:solidFill>
              </a:rPr>
              <a:t> Fuentes: </a:t>
            </a:r>
            <a:r>
              <a:rPr lang="es-ES" sz="1800" dirty="0" smtClean="0">
                <a:solidFill>
                  <a:srgbClr val="000000"/>
                </a:solidFill>
              </a:rPr>
              <a:t>webs de organismos oficiales (47,4%), asociaciones privadas o </a:t>
            </a:r>
          </a:p>
          <a:p>
            <a:pPr lvl="1"/>
            <a:r>
              <a:rPr lang="es-ES" sz="1800" dirty="0" smtClean="0">
                <a:solidFill>
                  <a:srgbClr val="000000"/>
                </a:solidFill>
              </a:rPr>
              <a:t>particulares (42,4%) y redes sociales (30,2%).  El tiempo dedicado </a:t>
            </a:r>
          </a:p>
          <a:p>
            <a:pPr lvl="1"/>
            <a:r>
              <a:rPr lang="es-ES" sz="1800" dirty="0" smtClean="0">
                <a:solidFill>
                  <a:srgbClr val="000000"/>
                </a:solidFill>
              </a:rPr>
              <a:t>semanalmente era el doble en redes sociales (5,63 horas) que en las otras (2,8h).</a:t>
            </a:r>
          </a:p>
          <a:p>
            <a:pPr lvl="1">
              <a:buFont typeface="Wingdings" pitchFamily="2" charset="2"/>
              <a:buChar char="ü"/>
            </a:pPr>
            <a:r>
              <a:rPr lang="es-ES" sz="1800" b="1" dirty="0" smtClean="0">
                <a:solidFill>
                  <a:srgbClr val="000000"/>
                </a:solidFill>
              </a:rPr>
              <a:t> Información buscada: </a:t>
            </a:r>
            <a:r>
              <a:rPr lang="es-ES" sz="1800" dirty="0" smtClean="0">
                <a:solidFill>
                  <a:srgbClr val="000000"/>
                </a:solidFill>
              </a:rPr>
              <a:t>Estilos de vida saludables (78,4%), Información </a:t>
            </a:r>
          </a:p>
          <a:p>
            <a:pPr lvl="1"/>
            <a:r>
              <a:rPr lang="es-ES" sz="1800" dirty="0" smtClean="0">
                <a:solidFill>
                  <a:srgbClr val="000000"/>
                </a:solidFill>
              </a:rPr>
              <a:t>diagnóstica (73,3%) y pronostica (56%).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 smtClean="0">
                <a:solidFill>
                  <a:srgbClr val="000000"/>
                </a:solidFill>
              </a:rPr>
              <a:t>De lo desconocido (</a:t>
            </a:r>
            <a:r>
              <a:rPr lang="es-ES" sz="1800" dirty="0" err="1" smtClean="0">
                <a:solidFill>
                  <a:srgbClr val="000000"/>
                </a:solidFill>
              </a:rPr>
              <a:t>dxco</a:t>
            </a:r>
            <a:r>
              <a:rPr lang="es-ES" sz="1800" dirty="0" smtClean="0">
                <a:solidFill>
                  <a:srgbClr val="000000"/>
                </a:solidFill>
              </a:rPr>
              <a:t>/pronóstico) a lo que puedo controlar (</a:t>
            </a:r>
            <a:r>
              <a:rPr lang="es-ES" sz="1800" dirty="0" err="1" smtClean="0">
                <a:solidFill>
                  <a:srgbClr val="000000"/>
                </a:solidFill>
              </a:rPr>
              <a:t>Evsalud</a:t>
            </a:r>
            <a:r>
              <a:rPr lang="es-ES" sz="1800" dirty="0" smtClean="0">
                <a:solidFill>
                  <a:srgbClr val="000000"/>
                </a:solidFill>
              </a:rPr>
              <a:t>)</a:t>
            </a:r>
          </a:p>
          <a:p>
            <a:pPr lvl="1"/>
            <a:endParaRPr lang="es-ES" sz="1800" dirty="0" smtClean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s-ES" sz="1800" b="1" dirty="0" smtClean="0">
                <a:solidFill>
                  <a:srgbClr val="000000"/>
                </a:solidFill>
              </a:rPr>
              <a:t>Compartida con el equipo médico: </a:t>
            </a:r>
            <a:r>
              <a:rPr lang="es-ES" sz="1800" dirty="0" smtClean="0">
                <a:solidFill>
                  <a:srgbClr val="000000"/>
                </a:solidFill>
              </a:rPr>
              <a:t>48,3% dicen que NO</a:t>
            </a:r>
          </a:p>
          <a:p>
            <a:pPr lvl="1">
              <a:buFont typeface="Wingdings" pitchFamily="2" charset="2"/>
              <a:buChar char="ü"/>
            </a:pPr>
            <a:r>
              <a:rPr lang="es-ES" sz="1800" b="1" dirty="0" smtClean="0">
                <a:solidFill>
                  <a:srgbClr val="000000"/>
                </a:solidFill>
              </a:rPr>
              <a:t>Dificultades para compartir: </a:t>
            </a:r>
            <a:r>
              <a:rPr lang="es-ES" sz="1800" dirty="0" smtClean="0">
                <a:solidFill>
                  <a:srgbClr val="000000"/>
                </a:solidFill>
              </a:rPr>
              <a:t>Creencias asociadas a la alianza terapéutica. Las</a:t>
            </a:r>
            <a:r>
              <a:rPr lang="es-ES" sz="1800" baseline="0" dirty="0" smtClean="0">
                <a:solidFill>
                  <a:srgbClr val="000000"/>
                </a:solidFill>
              </a:rPr>
              <a:t> más expresadas:</a:t>
            </a:r>
          </a:p>
          <a:p>
            <a:pPr lvl="1">
              <a:buFont typeface="Wingdings" pitchFamily="2" charset="2"/>
              <a:buNone/>
            </a:pPr>
            <a:endParaRPr lang="es-ES" sz="1800" dirty="0" smtClean="0">
              <a:solidFill>
                <a:srgbClr val="000000"/>
              </a:solidFill>
            </a:endParaRPr>
          </a:p>
          <a:p>
            <a:r>
              <a:rPr lang="es-E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“Creo que no debería mirar internet pero no puedo evitarlo”.</a:t>
            </a:r>
            <a:endParaRPr lang="es-ES" sz="1800" b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s-E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“Me preocupa que mi equipo médico piense que desconfío de ellos”.</a:t>
            </a:r>
            <a:endParaRPr lang="es-ES" sz="1800" b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s-E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“Creo que mi equipo médico no aprobaría la información que busco”. </a:t>
            </a:r>
            <a:endParaRPr lang="es-ES" sz="1800" b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1">
              <a:buFont typeface="Wingdings" pitchFamily="2" charset="2"/>
              <a:buNone/>
            </a:pPr>
            <a:endParaRPr lang="es-ES" sz="1800" dirty="0" smtClean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ü"/>
            </a:pPr>
            <a:endParaRPr lang="es-ES" sz="1800" dirty="0" smtClean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s-ES" sz="1800" b="1" dirty="0" smtClean="0">
                <a:solidFill>
                  <a:srgbClr val="000000"/>
                </a:solidFill>
              </a:rPr>
              <a:t>Impacto de la información: </a:t>
            </a:r>
            <a:r>
              <a:rPr lang="es-ES" sz="1800" dirty="0" smtClean="0">
                <a:solidFill>
                  <a:srgbClr val="000000"/>
                </a:solidFill>
              </a:rPr>
              <a:t>aumenta conciencia y conocimiento pero no </a:t>
            </a:r>
          </a:p>
          <a:p>
            <a:pPr lvl="1"/>
            <a:r>
              <a:rPr lang="es-ES" sz="1800" dirty="0" smtClean="0">
                <a:solidFill>
                  <a:srgbClr val="000000"/>
                </a:solidFill>
              </a:rPr>
              <a:t>Influye en mayor preocupación, malestar o desesperanza.</a:t>
            </a:r>
          </a:p>
          <a:p>
            <a:endParaRPr lang="ca-ES" dirty="0" smtClean="0"/>
          </a:p>
        </p:txBody>
      </p:sp>
    </p:spTree>
    <p:extLst>
      <p:ext uri="{BB962C8B-B14F-4D97-AF65-F5344CB8AC3E}">
        <p14:creationId xmlns="" xmlns:p14="http://schemas.microsoft.com/office/powerpoint/2010/main" val="4254538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sz="1600" dirty="0" smtClean="0">
                <a:solidFill>
                  <a:schemeClr val="bg1"/>
                </a:solidFill>
              </a:rPr>
              <a:t>Opinión del impacto psicológico en los pacientes: Acuerdo en que es una </a:t>
            </a:r>
            <a:r>
              <a:rPr lang="es-ES" sz="1600" dirty="0" err="1" smtClean="0">
                <a:solidFill>
                  <a:schemeClr val="bg1"/>
                </a:solidFill>
              </a:rPr>
              <a:t>infor</a:t>
            </a:r>
            <a:r>
              <a:rPr lang="es-ES" sz="1600" dirty="0" smtClean="0">
                <a:solidFill>
                  <a:schemeClr val="bg1"/>
                </a:solidFill>
              </a:rPr>
              <a:t>-</a:t>
            </a:r>
          </a:p>
          <a:p>
            <a:r>
              <a:rPr lang="es-ES" sz="1600" dirty="0" err="1" smtClean="0">
                <a:solidFill>
                  <a:schemeClr val="bg1"/>
                </a:solidFill>
              </a:rPr>
              <a:t>mación</a:t>
            </a:r>
            <a:r>
              <a:rPr lang="es-ES" sz="1600" dirty="0" smtClean="0">
                <a:solidFill>
                  <a:schemeClr val="bg1"/>
                </a:solidFill>
              </a:rPr>
              <a:t> que aumenta el conocimiento y conciencia pero  desacuerdo en su 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Impacto emocional. Los profesionales piensan que la información afecta más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de</a:t>
            </a:r>
            <a:r>
              <a:rPr lang="es-ES" sz="1600" baseline="0" dirty="0" smtClean="0">
                <a:solidFill>
                  <a:schemeClr val="bg1"/>
                </a:solidFill>
              </a:rPr>
              <a:t> lo que ellas expresan que les afecta.</a:t>
            </a:r>
          </a:p>
          <a:p>
            <a:endParaRPr lang="es-ES" sz="16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sz="1600" dirty="0" smtClean="0">
                <a:solidFill>
                  <a:schemeClr val="bg1"/>
                </a:solidFill>
              </a:rPr>
              <a:t> Respecto a la esperanza, piensan que esta información la reduce (37,5%) ,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 no la cambia (35,7%) o la aumenta (26,8%). Sin embargo en los pacientes </a:t>
            </a:r>
            <a:r>
              <a:rPr lang="es-ES" sz="1600" dirty="0" err="1" smtClean="0">
                <a:solidFill>
                  <a:schemeClr val="bg1"/>
                </a:solidFill>
              </a:rPr>
              <a:t>pri</a:t>
            </a:r>
            <a:r>
              <a:rPr lang="es-ES" sz="1600" dirty="0" smtClean="0">
                <a:solidFill>
                  <a:schemeClr val="bg1"/>
                </a:solidFill>
              </a:rPr>
              <a:t>-</a:t>
            </a:r>
          </a:p>
          <a:p>
            <a:r>
              <a:rPr lang="es-ES" sz="1600" dirty="0" err="1" smtClean="0">
                <a:solidFill>
                  <a:schemeClr val="bg1"/>
                </a:solidFill>
              </a:rPr>
              <a:t>maba</a:t>
            </a:r>
            <a:r>
              <a:rPr lang="es-ES" sz="1600" dirty="0" smtClean="0">
                <a:solidFill>
                  <a:schemeClr val="bg1"/>
                </a:solidFill>
              </a:rPr>
              <a:t> el no cambio (47,4%), el aumento de la esperanza (33,6%) y en último 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Lugar el descenso (19%).</a:t>
            </a:r>
          </a:p>
          <a:p>
            <a:pPr>
              <a:buFont typeface="Wingdings" pitchFamily="2" charset="2"/>
              <a:buChar char="ü"/>
            </a:pPr>
            <a:r>
              <a:rPr lang="es-ES" sz="1600" dirty="0" smtClean="0">
                <a:solidFill>
                  <a:schemeClr val="bg1"/>
                </a:solidFill>
              </a:rPr>
              <a:t> Similar sucede con otros aspectos. Coinciden con los pacientes en que esta 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Información aumenta el conocimiento y conciencia de la enfermedad pero so-</a:t>
            </a:r>
          </a:p>
          <a:p>
            <a:r>
              <a:rPr lang="es-ES" sz="1600" dirty="0" err="1" smtClean="0">
                <a:solidFill>
                  <a:schemeClr val="bg1"/>
                </a:solidFill>
              </a:rPr>
              <a:t>brevaloran</a:t>
            </a:r>
            <a:r>
              <a:rPr lang="es-ES" sz="1600" dirty="0" smtClean="0">
                <a:solidFill>
                  <a:schemeClr val="bg1"/>
                </a:solidFill>
              </a:rPr>
              <a:t> el impacto respecto a lo que declaran los pacientes.</a:t>
            </a:r>
          </a:p>
          <a:p>
            <a:endParaRPr lang="es-ES" sz="1600" b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s-ES" dirty="0" smtClean="0"/>
          </a:p>
          <a:p>
            <a:endParaRPr lang="ca-ES" dirty="0" smtClean="0"/>
          </a:p>
        </p:txBody>
      </p:sp>
    </p:spTree>
    <p:extLst>
      <p:ext uri="{BB962C8B-B14F-4D97-AF65-F5344CB8AC3E}">
        <p14:creationId xmlns="" xmlns:p14="http://schemas.microsoft.com/office/powerpoint/2010/main" val="259774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ES" sz="1800" dirty="0" smtClean="0">
                <a:solidFill>
                  <a:srgbClr val="000000"/>
                </a:solidFill>
              </a:rPr>
              <a:t>89,8% de mujeres usan internet en relación con su cáncer de mama.</a:t>
            </a:r>
          </a:p>
          <a:p>
            <a:pPr>
              <a:buFont typeface="Wingdings" pitchFamily="2" charset="2"/>
              <a:buChar char="ü"/>
            </a:pPr>
            <a:r>
              <a:rPr lang="es-ES" sz="1800" dirty="0" smtClean="0">
                <a:solidFill>
                  <a:srgbClr val="000000"/>
                </a:solidFill>
              </a:rPr>
              <a:t> Aumento del uso de internet en relación a la salud tras el cáncer </a:t>
            </a:r>
          </a:p>
          <a:p>
            <a:pPr lvl="1"/>
            <a:r>
              <a:rPr lang="es-ES" sz="1800" dirty="0" smtClean="0">
                <a:solidFill>
                  <a:srgbClr val="000000"/>
                </a:solidFill>
              </a:rPr>
              <a:t>	- 1,40 h (antes) a 3,07h (después)</a:t>
            </a:r>
          </a:p>
          <a:p>
            <a:pPr lvl="1">
              <a:buFont typeface="Wingdings" pitchFamily="2" charset="2"/>
              <a:buChar char="ü"/>
            </a:pPr>
            <a:r>
              <a:rPr lang="es-ES" sz="1800" b="1" dirty="0" smtClean="0">
                <a:solidFill>
                  <a:srgbClr val="000000"/>
                </a:solidFill>
              </a:rPr>
              <a:t> Fuentes: </a:t>
            </a:r>
            <a:r>
              <a:rPr lang="es-ES" sz="1800" dirty="0" smtClean="0">
                <a:solidFill>
                  <a:srgbClr val="000000"/>
                </a:solidFill>
              </a:rPr>
              <a:t>webs de organismos oficiales (47,4%), asociaciones privadas o </a:t>
            </a:r>
          </a:p>
          <a:p>
            <a:pPr lvl="1"/>
            <a:r>
              <a:rPr lang="es-ES" sz="1800" dirty="0" smtClean="0">
                <a:solidFill>
                  <a:srgbClr val="000000"/>
                </a:solidFill>
              </a:rPr>
              <a:t>particulares (42,4%) y redes sociales (30,2%).  El tiempo dedicado </a:t>
            </a:r>
          </a:p>
          <a:p>
            <a:pPr lvl="1"/>
            <a:r>
              <a:rPr lang="es-ES" sz="1800" dirty="0" smtClean="0">
                <a:solidFill>
                  <a:srgbClr val="000000"/>
                </a:solidFill>
              </a:rPr>
              <a:t>semanalmente era el doble en redes sociales (5,63 horas) que en las otras (2,8h).</a:t>
            </a:r>
          </a:p>
          <a:p>
            <a:pPr lvl="1">
              <a:buFont typeface="Wingdings" pitchFamily="2" charset="2"/>
              <a:buChar char="ü"/>
            </a:pPr>
            <a:r>
              <a:rPr lang="es-ES" sz="1800" b="1" dirty="0" smtClean="0">
                <a:solidFill>
                  <a:srgbClr val="000000"/>
                </a:solidFill>
              </a:rPr>
              <a:t> Información buscada: </a:t>
            </a:r>
            <a:r>
              <a:rPr lang="es-ES" sz="1800" dirty="0" smtClean="0">
                <a:solidFill>
                  <a:srgbClr val="000000"/>
                </a:solidFill>
              </a:rPr>
              <a:t>Estilos de vida saludables (78,4%), Información </a:t>
            </a:r>
          </a:p>
          <a:p>
            <a:pPr lvl="1"/>
            <a:r>
              <a:rPr lang="es-ES" sz="1800" dirty="0" smtClean="0">
                <a:solidFill>
                  <a:srgbClr val="000000"/>
                </a:solidFill>
              </a:rPr>
              <a:t>diagnóstica (73,3%) y pronostica (56%).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 smtClean="0">
                <a:solidFill>
                  <a:srgbClr val="000000"/>
                </a:solidFill>
              </a:rPr>
              <a:t>De lo desconocido (</a:t>
            </a:r>
            <a:r>
              <a:rPr lang="es-ES" sz="1800" dirty="0" err="1" smtClean="0">
                <a:solidFill>
                  <a:srgbClr val="000000"/>
                </a:solidFill>
              </a:rPr>
              <a:t>dxco</a:t>
            </a:r>
            <a:r>
              <a:rPr lang="es-ES" sz="1800" dirty="0" smtClean="0">
                <a:solidFill>
                  <a:srgbClr val="000000"/>
                </a:solidFill>
              </a:rPr>
              <a:t>/pronóstico) a lo que puedo controlar (</a:t>
            </a:r>
            <a:r>
              <a:rPr lang="es-ES" sz="1800" dirty="0" err="1" smtClean="0">
                <a:solidFill>
                  <a:srgbClr val="000000"/>
                </a:solidFill>
              </a:rPr>
              <a:t>Evsalud</a:t>
            </a:r>
            <a:r>
              <a:rPr lang="es-ES" sz="1800" dirty="0" smtClean="0">
                <a:solidFill>
                  <a:srgbClr val="000000"/>
                </a:solidFill>
              </a:rPr>
              <a:t>)</a:t>
            </a:r>
          </a:p>
          <a:p>
            <a:pPr lvl="1"/>
            <a:endParaRPr lang="es-ES" sz="1800" dirty="0" smtClean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s-ES" sz="1800" b="1" dirty="0" smtClean="0">
                <a:solidFill>
                  <a:srgbClr val="000000"/>
                </a:solidFill>
              </a:rPr>
              <a:t>Compartida con el equipo médico: </a:t>
            </a:r>
            <a:r>
              <a:rPr lang="es-ES" sz="1800" dirty="0" smtClean="0">
                <a:solidFill>
                  <a:srgbClr val="000000"/>
                </a:solidFill>
              </a:rPr>
              <a:t>48,3% dicen que NO</a:t>
            </a:r>
          </a:p>
          <a:p>
            <a:pPr lvl="1">
              <a:buFont typeface="Wingdings" pitchFamily="2" charset="2"/>
              <a:buChar char="ü"/>
            </a:pPr>
            <a:r>
              <a:rPr lang="es-ES" sz="1800" b="1" dirty="0" smtClean="0">
                <a:solidFill>
                  <a:srgbClr val="000000"/>
                </a:solidFill>
              </a:rPr>
              <a:t>Dificultades para compartir: </a:t>
            </a:r>
            <a:r>
              <a:rPr lang="es-ES" sz="1800" dirty="0" smtClean="0">
                <a:solidFill>
                  <a:srgbClr val="000000"/>
                </a:solidFill>
              </a:rPr>
              <a:t>Creencias asociadas a la alianza terapéutica. Las</a:t>
            </a:r>
            <a:r>
              <a:rPr lang="es-ES" sz="1800" baseline="0" dirty="0" smtClean="0">
                <a:solidFill>
                  <a:srgbClr val="000000"/>
                </a:solidFill>
              </a:rPr>
              <a:t> más expresadas:</a:t>
            </a:r>
          </a:p>
          <a:p>
            <a:pPr lvl="1">
              <a:buFont typeface="Wingdings" pitchFamily="2" charset="2"/>
              <a:buNone/>
            </a:pPr>
            <a:endParaRPr lang="es-ES" sz="1800" dirty="0" smtClean="0">
              <a:solidFill>
                <a:srgbClr val="000000"/>
              </a:solidFill>
            </a:endParaRPr>
          </a:p>
          <a:p>
            <a:r>
              <a:rPr lang="es-E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“Creo que no debería mirar internet pero no puedo evitarlo”.</a:t>
            </a:r>
            <a:endParaRPr lang="es-ES" sz="1800" b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s-E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“Me preocupa que mi equipo médico piense que desconfío de ellos”.</a:t>
            </a:r>
            <a:endParaRPr lang="es-ES" sz="1800" b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s-E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“Creo que mi equipo médico no aprobaría la información que busco”. </a:t>
            </a:r>
            <a:endParaRPr lang="es-ES" sz="1800" b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1">
              <a:buFont typeface="Wingdings" pitchFamily="2" charset="2"/>
              <a:buNone/>
            </a:pPr>
            <a:endParaRPr lang="es-ES" sz="1800" dirty="0" smtClean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ü"/>
            </a:pPr>
            <a:endParaRPr lang="es-ES" sz="1800" dirty="0" smtClean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s-ES" sz="1800" b="1" dirty="0" smtClean="0">
                <a:solidFill>
                  <a:srgbClr val="000000"/>
                </a:solidFill>
              </a:rPr>
              <a:t>Impacto de la información: </a:t>
            </a:r>
            <a:r>
              <a:rPr lang="es-ES" sz="1800" dirty="0" smtClean="0">
                <a:solidFill>
                  <a:srgbClr val="000000"/>
                </a:solidFill>
              </a:rPr>
              <a:t>aumenta conciencia y conocimiento pero no </a:t>
            </a:r>
          </a:p>
          <a:p>
            <a:pPr lvl="1"/>
            <a:r>
              <a:rPr lang="es-ES" sz="1800" dirty="0" smtClean="0">
                <a:solidFill>
                  <a:srgbClr val="000000"/>
                </a:solidFill>
              </a:rPr>
              <a:t>Influye en mayor preocupación, malestar o desesperanza.</a:t>
            </a:r>
          </a:p>
          <a:p>
            <a:endParaRPr lang="ca-ES" dirty="0" smtClean="0"/>
          </a:p>
        </p:txBody>
      </p:sp>
    </p:spTree>
    <p:extLst>
      <p:ext uri="{BB962C8B-B14F-4D97-AF65-F5344CB8AC3E}">
        <p14:creationId xmlns="" xmlns:p14="http://schemas.microsoft.com/office/powerpoint/2010/main" val="3516070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ES" sz="1800" dirty="0" smtClean="0">
                <a:solidFill>
                  <a:srgbClr val="000000"/>
                </a:solidFill>
              </a:rPr>
              <a:t>89,8% de mujeres usan internet en relación con su cáncer de mama.</a:t>
            </a:r>
          </a:p>
          <a:p>
            <a:pPr>
              <a:buFont typeface="Wingdings" pitchFamily="2" charset="2"/>
              <a:buChar char="ü"/>
            </a:pPr>
            <a:r>
              <a:rPr lang="es-ES" sz="1800" dirty="0" smtClean="0">
                <a:solidFill>
                  <a:srgbClr val="000000"/>
                </a:solidFill>
              </a:rPr>
              <a:t> Aumento del uso de internet en relación a la salud tras el cáncer </a:t>
            </a:r>
          </a:p>
          <a:p>
            <a:pPr lvl="1"/>
            <a:r>
              <a:rPr lang="es-ES" sz="1800" dirty="0" smtClean="0">
                <a:solidFill>
                  <a:srgbClr val="000000"/>
                </a:solidFill>
              </a:rPr>
              <a:t>	- 1,40 h (antes) a 3,07h (después)</a:t>
            </a:r>
          </a:p>
          <a:p>
            <a:pPr lvl="1">
              <a:buFont typeface="Wingdings" pitchFamily="2" charset="2"/>
              <a:buChar char="ü"/>
            </a:pPr>
            <a:r>
              <a:rPr lang="es-ES" sz="1800" b="1" dirty="0" smtClean="0">
                <a:solidFill>
                  <a:srgbClr val="000000"/>
                </a:solidFill>
              </a:rPr>
              <a:t> Fuentes: </a:t>
            </a:r>
            <a:r>
              <a:rPr lang="es-ES" sz="1800" dirty="0" smtClean="0">
                <a:solidFill>
                  <a:srgbClr val="000000"/>
                </a:solidFill>
              </a:rPr>
              <a:t>webs de organismos oficiales (47,4%), asociaciones privadas o </a:t>
            </a:r>
          </a:p>
          <a:p>
            <a:pPr lvl="1"/>
            <a:r>
              <a:rPr lang="es-ES" sz="1800" dirty="0" smtClean="0">
                <a:solidFill>
                  <a:srgbClr val="000000"/>
                </a:solidFill>
              </a:rPr>
              <a:t>particulares (42,4%) y redes sociales (30,2%).  El tiempo dedicado </a:t>
            </a:r>
          </a:p>
          <a:p>
            <a:pPr lvl="1"/>
            <a:r>
              <a:rPr lang="es-ES" sz="1800" dirty="0" smtClean="0">
                <a:solidFill>
                  <a:srgbClr val="000000"/>
                </a:solidFill>
              </a:rPr>
              <a:t>semanalmente era el doble en redes sociales (5,63 horas) que en las otras (2,8h).</a:t>
            </a:r>
          </a:p>
          <a:p>
            <a:pPr lvl="1">
              <a:buFont typeface="Wingdings" pitchFamily="2" charset="2"/>
              <a:buChar char="ü"/>
            </a:pPr>
            <a:r>
              <a:rPr lang="es-ES" sz="1800" b="1" dirty="0" smtClean="0">
                <a:solidFill>
                  <a:srgbClr val="000000"/>
                </a:solidFill>
              </a:rPr>
              <a:t> Información buscada: </a:t>
            </a:r>
            <a:r>
              <a:rPr lang="es-ES" sz="1800" dirty="0" smtClean="0">
                <a:solidFill>
                  <a:srgbClr val="000000"/>
                </a:solidFill>
              </a:rPr>
              <a:t>Estilos de vida saludables (78,4%), Información </a:t>
            </a:r>
          </a:p>
          <a:p>
            <a:pPr lvl="1"/>
            <a:r>
              <a:rPr lang="es-ES" sz="1800" dirty="0" smtClean="0">
                <a:solidFill>
                  <a:srgbClr val="000000"/>
                </a:solidFill>
              </a:rPr>
              <a:t>diagnóstica (73,3%) y pronostica (56%).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 smtClean="0">
                <a:solidFill>
                  <a:srgbClr val="000000"/>
                </a:solidFill>
              </a:rPr>
              <a:t>De lo desconocido (</a:t>
            </a:r>
            <a:r>
              <a:rPr lang="es-ES" sz="1800" dirty="0" err="1" smtClean="0">
                <a:solidFill>
                  <a:srgbClr val="000000"/>
                </a:solidFill>
              </a:rPr>
              <a:t>dxco</a:t>
            </a:r>
            <a:r>
              <a:rPr lang="es-ES" sz="1800" dirty="0" smtClean="0">
                <a:solidFill>
                  <a:srgbClr val="000000"/>
                </a:solidFill>
              </a:rPr>
              <a:t>/pronóstico) a lo que puedo controlar (</a:t>
            </a:r>
            <a:r>
              <a:rPr lang="es-ES" sz="1800" dirty="0" err="1" smtClean="0">
                <a:solidFill>
                  <a:srgbClr val="000000"/>
                </a:solidFill>
              </a:rPr>
              <a:t>Evsalud</a:t>
            </a:r>
            <a:r>
              <a:rPr lang="es-ES" sz="1800" dirty="0" smtClean="0">
                <a:solidFill>
                  <a:srgbClr val="000000"/>
                </a:solidFill>
              </a:rPr>
              <a:t>)</a:t>
            </a:r>
          </a:p>
          <a:p>
            <a:pPr lvl="1"/>
            <a:endParaRPr lang="es-ES" sz="1800" dirty="0" smtClean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s-ES" sz="1800" b="1" dirty="0" smtClean="0">
                <a:solidFill>
                  <a:srgbClr val="000000"/>
                </a:solidFill>
              </a:rPr>
              <a:t>Compartida con el equipo médico: </a:t>
            </a:r>
            <a:r>
              <a:rPr lang="es-ES" sz="1800" dirty="0" smtClean="0">
                <a:solidFill>
                  <a:srgbClr val="000000"/>
                </a:solidFill>
              </a:rPr>
              <a:t>48,3% dicen que NO</a:t>
            </a:r>
          </a:p>
          <a:p>
            <a:pPr lvl="1">
              <a:buFont typeface="Wingdings" pitchFamily="2" charset="2"/>
              <a:buChar char="ü"/>
            </a:pPr>
            <a:r>
              <a:rPr lang="es-ES" sz="1800" b="1" dirty="0" smtClean="0">
                <a:solidFill>
                  <a:srgbClr val="000000"/>
                </a:solidFill>
              </a:rPr>
              <a:t>Dificultades para compartir: </a:t>
            </a:r>
            <a:r>
              <a:rPr lang="es-ES" sz="1800" dirty="0" smtClean="0">
                <a:solidFill>
                  <a:srgbClr val="000000"/>
                </a:solidFill>
              </a:rPr>
              <a:t>Creencias asociadas a la alianza terapéutica. Las</a:t>
            </a:r>
            <a:r>
              <a:rPr lang="es-ES" sz="1800" baseline="0" dirty="0" smtClean="0">
                <a:solidFill>
                  <a:srgbClr val="000000"/>
                </a:solidFill>
              </a:rPr>
              <a:t> más expresadas:</a:t>
            </a:r>
          </a:p>
          <a:p>
            <a:pPr lvl="1">
              <a:buFont typeface="Wingdings" pitchFamily="2" charset="2"/>
              <a:buNone/>
            </a:pPr>
            <a:endParaRPr lang="es-ES" sz="1800" dirty="0" smtClean="0">
              <a:solidFill>
                <a:srgbClr val="000000"/>
              </a:solidFill>
            </a:endParaRPr>
          </a:p>
          <a:p>
            <a:r>
              <a:rPr lang="es-E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“Creo que no debería mirar internet pero no puedo evitarlo”.</a:t>
            </a:r>
            <a:endParaRPr lang="es-ES" sz="1800" b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s-E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“Me preocupa que mi equipo médico piense que desconfío de ellos”.</a:t>
            </a:r>
            <a:endParaRPr lang="es-ES" sz="1800" b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s-E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“Creo que mi equipo médico no aprobaría la información que busco”. </a:t>
            </a:r>
            <a:endParaRPr lang="es-ES" sz="1800" b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1">
              <a:buFont typeface="Wingdings" pitchFamily="2" charset="2"/>
              <a:buNone/>
            </a:pPr>
            <a:endParaRPr lang="es-ES" sz="1800" dirty="0" smtClean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ü"/>
            </a:pPr>
            <a:endParaRPr lang="es-ES" sz="1800" dirty="0" smtClean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s-ES" sz="1800" b="1" dirty="0" smtClean="0">
                <a:solidFill>
                  <a:srgbClr val="000000"/>
                </a:solidFill>
              </a:rPr>
              <a:t>Impacto de la información: </a:t>
            </a:r>
            <a:r>
              <a:rPr lang="es-ES" sz="1800" dirty="0" smtClean="0">
                <a:solidFill>
                  <a:srgbClr val="000000"/>
                </a:solidFill>
              </a:rPr>
              <a:t>aumenta conciencia y conocimiento pero no </a:t>
            </a:r>
          </a:p>
          <a:p>
            <a:pPr lvl="1"/>
            <a:r>
              <a:rPr lang="es-ES" sz="1800" dirty="0" smtClean="0">
                <a:solidFill>
                  <a:srgbClr val="000000"/>
                </a:solidFill>
              </a:rPr>
              <a:t>Influye en mayor preocupación, malestar o desesperanza.</a:t>
            </a:r>
          </a:p>
          <a:p>
            <a:endParaRPr lang="ca-ES" dirty="0" smtClean="0"/>
          </a:p>
        </p:txBody>
      </p:sp>
    </p:spTree>
    <p:extLst>
      <p:ext uri="{BB962C8B-B14F-4D97-AF65-F5344CB8AC3E}">
        <p14:creationId xmlns="" xmlns:p14="http://schemas.microsoft.com/office/powerpoint/2010/main" val="3516070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8429ED-6035-431A-B57B-43B3395A3D51}" type="slidenum">
              <a:rPr lang="es-ES" smtClean="0"/>
              <a:pPr/>
              <a:t>13</a:t>
            </a:fld>
            <a:endParaRPr lang="es-ES" smtClean="0"/>
          </a:p>
        </p:txBody>
      </p:sp>
    </p:spTree>
    <p:extLst>
      <p:ext uri="{BB962C8B-B14F-4D97-AF65-F5344CB8AC3E}">
        <p14:creationId xmlns="" xmlns:p14="http://schemas.microsoft.com/office/powerpoint/2010/main" val="28285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67E40-D152-4D2C-977A-2B264871FE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F7179-A01F-4988-AF38-4D9632B131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0A105-7EFC-4551-B57B-7FED6CC702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54C98-1413-45A1-A65C-BDC7CA8E4E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1847F-109A-4990-8EB9-DEBFA3C375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F6C7A-81E0-4F80-AE59-756E12BE4E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AFC34-A667-4C21-A5E4-B5438570BD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0A9E6-2B40-4240-9744-1D44208432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AF404-F7C5-4687-9874-57C8427264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972C1-5904-4A6E-AA1A-C11384B085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AD1F4-2D0E-42B2-B72A-C78AC9E9B4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pic>
        <p:nvPicPr>
          <p:cNvPr id="2053" name="Picture 10" descr="simbo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8350" y="331788"/>
            <a:ext cx="422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6013" y="6453188"/>
            <a:ext cx="5032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84AD791-4AC2-4C6F-A078-24BE82B216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8" name="7 Imagen" descr="BarraICO2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6251768"/>
            <a:ext cx="9144000" cy="6336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notesSlide" Target="../notesSlides/notesSlide7.xml"/><Relationship Id="rId7" Type="http://schemas.openxmlformats.org/officeDocument/2006/relationships/hyperlink" Target="https://www.youtube.com/watch?v=qJjB0jhyvj0&amp;feature=youtu.be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amevasalut.gencat.cat/web/guest/pre-login-cps" TargetMode="External"/><Relationship Id="rId7" Type="http://schemas.openxmlformats.org/officeDocument/2006/relationships/hyperlink" Target="http://demo.salud.nabelia.net/pages/users/login.js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app.vitam.es/demos/ico/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jpeg"/><Relationship Id="rId17" Type="http://schemas.openxmlformats.org/officeDocument/2006/relationships/image" Target="../media/image48.jpeg"/><Relationship Id="rId2" Type="http://schemas.openxmlformats.org/officeDocument/2006/relationships/image" Target="../media/image36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hyperlink" Target="http://www.vallformosagroup.com/index.html" TargetMode="External"/><Relationship Id="rId15" Type="http://schemas.openxmlformats.org/officeDocument/2006/relationships/image" Target="../media/image47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1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032" y="2996952"/>
            <a:ext cx="8712968" cy="1008112"/>
          </a:xfrm>
        </p:spPr>
        <p:txBody>
          <a:bodyPr/>
          <a:lstStyle/>
          <a:p>
            <a:r>
              <a:rPr lang="es-ES" sz="3000" b="1" dirty="0" smtClean="0">
                <a:solidFill>
                  <a:srgbClr val="C00000"/>
                </a:solidFill>
              </a:rPr>
              <a:t/>
            </a:r>
            <a:br>
              <a:rPr lang="es-ES" sz="3000" b="1" dirty="0" smtClean="0">
                <a:solidFill>
                  <a:srgbClr val="C00000"/>
                </a:solidFill>
              </a:rPr>
            </a:br>
            <a:r>
              <a:rPr lang="es-ES" sz="3000" b="1" dirty="0" smtClean="0">
                <a:solidFill>
                  <a:srgbClr val="C00000"/>
                </a:solidFill>
              </a:rPr>
              <a:t/>
            </a:r>
            <a:br>
              <a:rPr lang="es-ES" sz="3000" b="1" dirty="0" smtClean="0">
                <a:solidFill>
                  <a:srgbClr val="C00000"/>
                </a:solidFill>
              </a:rPr>
            </a:br>
            <a:r>
              <a:rPr lang="es-ES" sz="3000" b="1" dirty="0" smtClean="0">
                <a:solidFill>
                  <a:srgbClr val="C00000"/>
                </a:solidFill>
                <a:latin typeface="Calibri" pitchFamily="34" charset="0"/>
              </a:rPr>
              <a:t>“ONCOMMUNITIES”</a:t>
            </a:r>
            <a:r>
              <a:rPr lang="es-ES" sz="3000" b="1" dirty="0" smtClean="0">
                <a:solidFill>
                  <a:srgbClr val="C00000"/>
                </a:solidFill>
              </a:rPr>
              <a:t/>
            </a:r>
            <a:br>
              <a:rPr lang="es-ES" sz="3000" b="1" dirty="0" smtClean="0">
                <a:solidFill>
                  <a:srgbClr val="C00000"/>
                </a:solidFill>
              </a:rPr>
            </a:br>
            <a:r>
              <a:rPr lang="es-ES" sz="2400" b="1" i="1" dirty="0" smtClean="0">
                <a:solidFill>
                  <a:srgbClr val="FF6600"/>
                </a:solidFill>
              </a:rPr>
              <a:t>Construir </a:t>
            </a:r>
            <a:r>
              <a:rPr lang="es-ES" sz="2400" b="1" i="1" dirty="0" smtClean="0">
                <a:solidFill>
                  <a:srgbClr val="FF6600"/>
                </a:solidFill>
              </a:rPr>
              <a:t>experiencias saludables en cáncer mediante:</a:t>
            </a:r>
            <a:br>
              <a:rPr lang="es-ES" sz="2400" b="1" i="1" dirty="0" smtClean="0">
                <a:solidFill>
                  <a:srgbClr val="FF6600"/>
                </a:solidFill>
              </a:rPr>
            </a:br>
            <a:r>
              <a:rPr lang="es-ES" sz="3600" b="1" dirty="0" smtClean="0">
                <a:solidFill>
                  <a:srgbClr val="CC0000"/>
                </a:solidFill>
                <a:latin typeface="Calibri"/>
                <a:cs typeface="Calibri"/>
              </a:rPr>
              <a:t>Comunidades terapéuticas </a:t>
            </a:r>
            <a:r>
              <a:rPr lang="es-ES" sz="3600" b="1" dirty="0" smtClean="0">
                <a:solidFill>
                  <a:srgbClr val="CC0000"/>
                </a:solidFill>
                <a:latin typeface="Calibri"/>
                <a:cs typeface="Calibri"/>
              </a:rPr>
              <a:t>online</a:t>
            </a:r>
            <a:r>
              <a:rPr lang="es-ES" sz="4000" b="1" dirty="0" smtClean="0">
                <a:solidFill>
                  <a:srgbClr val="FF6600"/>
                </a:solidFill>
              </a:rPr>
              <a:t/>
            </a:r>
            <a:br>
              <a:rPr lang="es-ES" sz="4000" b="1" dirty="0" smtClean="0">
                <a:solidFill>
                  <a:srgbClr val="FF6600"/>
                </a:solidFill>
              </a:rPr>
            </a:br>
            <a:r>
              <a:rPr lang="ca-ES" sz="4100" b="1" dirty="0" smtClean="0">
                <a:solidFill>
                  <a:srgbClr val="FF6600"/>
                </a:solidFill>
              </a:rPr>
              <a:t/>
            </a:r>
            <a:br>
              <a:rPr lang="ca-ES" sz="4100" b="1" dirty="0" smtClean="0">
                <a:solidFill>
                  <a:srgbClr val="FF6600"/>
                </a:solidFill>
              </a:rPr>
            </a:br>
            <a:endParaRPr lang="ca-ES" sz="4100" b="1" dirty="0" smtClean="0">
              <a:solidFill>
                <a:schemeClr val="tx1"/>
              </a:solidFill>
            </a:endParaRPr>
          </a:p>
        </p:txBody>
      </p:sp>
      <p:pic>
        <p:nvPicPr>
          <p:cNvPr id="3076" name="Picture 7" descr="ICO i DEPARTAMENT horitzon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32656"/>
            <a:ext cx="460856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 bwMode="auto">
          <a:xfrm>
            <a:off x="899592" y="5085184"/>
            <a:ext cx="7272808" cy="8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734" tIns="42867" rIns="85734" bIns="42867" rtlCol="0">
            <a:spAutoFit/>
          </a:bodyPr>
          <a:lstStyle/>
          <a:p>
            <a:pPr defTabSz="872226">
              <a:spcBef>
                <a:spcPct val="50000"/>
              </a:spcBef>
              <a:buNone/>
            </a:pPr>
            <a:r>
              <a:rPr lang="ca-ES" sz="2000" b="1" dirty="0" smtClean="0"/>
              <a:t>Dr. Cristian Ochoa</a:t>
            </a:r>
            <a:r>
              <a:rPr lang="ca-ES" sz="2000" b="1" dirty="0"/>
              <a:t> </a:t>
            </a:r>
            <a:r>
              <a:rPr lang="ca-ES" sz="2000" b="1" dirty="0" smtClean="0"/>
              <a:t>Arnedo</a:t>
            </a:r>
          </a:p>
          <a:p>
            <a:pPr defTabSz="872226">
              <a:spcBef>
                <a:spcPct val="50000"/>
              </a:spcBef>
              <a:buNone/>
            </a:pPr>
            <a:r>
              <a:rPr lang="ca-ES" sz="2000" dirty="0" err="1" smtClean="0"/>
              <a:t>Psicooncólogo</a:t>
            </a:r>
            <a:r>
              <a:rPr lang="ca-ES" sz="2000" dirty="0" smtClean="0"/>
              <a:t> </a:t>
            </a:r>
            <a:r>
              <a:rPr lang="ca-ES" sz="2000" dirty="0" err="1" smtClean="0"/>
              <a:t>y</a:t>
            </a:r>
            <a:r>
              <a:rPr lang="ca-ES" sz="2000" dirty="0" smtClean="0"/>
              <a:t> </a:t>
            </a:r>
            <a:r>
              <a:rPr lang="ca-ES" sz="2000" dirty="0" err="1"/>
              <a:t>P</a:t>
            </a:r>
            <a:r>
              <a:rPr lang="ca-ES" sz="2000" dirty="0" err="1" smtClean="0"/>
              <a:t>rofesor</a:t>
            </a:r>
            <a:r>
              <a:rPr lang="ca-ES" sz="2000" dirty="0" smtClean="0"/>
              <a:t> de la </a:t>
            </a:r>
            <a:r>
              <a:rPr lang="ca-ES" sz="2000" dirty="0" err="1" smtClean="0"/>
              <a:t>Universidad</a:t>
            </a:r>
            <a:r>
              <a:rPr lang="ca-ES" sz="2000" dirty="0" smtClean="0"/>
              <a:t> de Barcelona</a:t>
            </a:r>
          </a:p>
        </p:txBody>
      </p:sp>
      <p:pic>
        <p:nvPicPr>
          <p:cNvPr id="10" name="Picture 2" descr="Universitat de Barcelo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2232247" cy="936104"/>
          </a:xfrm>
          <a:prstGeom prst="rect">
            <a:avLst/>
          </a:prstGeom>
          <a:noFill/>
        </p:spPr>
      </p:pic>
      <p:pic>
        <p:nvPicPr>
          <p:cNvPr id="16385" name="Picture 1" descr="G:\WEB PSO-ONLINE\LOGOS\logo grande jpe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980728"/>
            <a:ext cx="3240360" cy="144016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4788024" y="1628800"/>
            <a:ext cx="3689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a-ES" sz="1800" b="1" dirty="0" err="1" smtClean="0">
                <a:solidFill>
                  <a:srgbClr val="800040"/>
                </a:solidFill>
              </a:rPr>
              <a:t>www.psicooncologiaonline.com</a:t>
            </a:r>
            <a:endParaRPr lang="ca-ES" sz="1800" b="1" dirty="0">
              <a:solidFill>
                <a:srgbClr val="800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 txBox="1">
            <a:spLocks noChangeArrowheads="1"/>
          </p:cNvSpPr>
          <p:nvPr/>
        </p:nvSpPr>
        <p:spPr bwMode="auto">
          <a:xfrm>
            <a:off x="1058863" y="332656"/>
            <a:ext cx="80851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s-ES" sz="2400" b="1" dirty="0" smtClean="0">
                <a:solidFill>
                  <a:srgbClr val="C00000"/>
                </a:solidFill>
                <a:latin typeface="Calibri" pitchFamily="34" charset="0"/>
              </a:rPr>
              <a:t>“ONCOMMUNITIES”</a:t>
            </a:r>
            <a:endParaRPr lang="es-ES" sz="2400" b="1" dirty="0" smtClean="0">
              <a:solidFill>
                <a:srgbClr val="C00000"/>
              </a:solidFill>
            </a:endParaRPr>
          </a:p>
        </p:txBody>
      </p:sp>
      <p:sp>
        <p:nvSpPr>
          <p:cNvPr id="5" name="Marcador de texto 4"/>
          <p:cNvSpPr txBox="1">
            <a:spLocks/>
          </p:cNvSpPr>
          <p:nvPr/>
        </p:nvSpPr>
        <p:spPr>
          <a:xfrm>
            <a:off x="395536" y="1052736"/>
            <a:ext cx="7702549" cy="45525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s-ES" sz="1400" dirty="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196752"/>
            <a:ext cx="856895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None/>
            </a:pPr>
            <a:r>
              <a:rPr lang="es-ES" sz="1800" dirty="0">
                <a:solidFill>
                  <a:srgbClr val="000000"/>
                </a:solidFill>
              </a:rPr>
              <a:t>	</a:t>
            </a:r>
            <a:r>
              <a:rPr lang="es-ES" sz="1800" b="1" dirty="0" smtClean="0">
                <a:solidFill>
                  <a:srgbClr val="FF6600"/>
                </a:solidFill>
              </a:rPr>
              <a:t>RESULTADOS</a:t>
            </a:r>
          </a:p>
          <a:p>
            <a:pPr lvl="1">
              <a:lnSpc>
                <a:spcPct val="150000"/>
              </a:lnSpc>
              <a:buNone/>
            </a:pPr>
            <a:endParaRPr lang="es-ES" sz="1800" b="1" dirty="0" smtClean="0">
              <a:solidFill>
                <a:srgbClr val="FF6600"/>
              </a:solidFill>
            </a:endParaRPr>
          </a:p>
          <a:p>
            <a:pPr marL="228600" indent="-228600" algn="just" eaLnBrk="0" hangingPunct="0">
              <a:buFont typeface="Wingdings" pitchFamily="2" charset="2"/>
              <a:buChar char="Ø"/>
            </a:pPr>
            <a:r>
              <a:rPr lang="es-ES" sz="1800" b="1" dirty="0" smtClean="0"/>
              <a:t>122 mujeres </a:t>
            </a:r>
            <a:r>
              <a:rPr lang="es-ES" sz="1800" b="1" dirty="0" smtClean="0"/>
              <a:t>cáncer </a:t>
            </a:r>
            <a:r>
              <a:rPr lang="es-ES" sz="1800" b="1" dirty="0" smtClean="0"/>
              <a:t>de mama en Comunidad  soporte psicosocial online</a:t>
            </a:r>
            <a:r>
              <a:rPr lang="es-ES" sz="1800" dirty="0" smtClean="0"/>
              <a:t>. </a:t>
            </a:r>
            <a:endParaRPr lang="es-ES" sz="1800" dirty="0" smtClean="0"/>
          </a:p>
          <a:p>
            <a:pPr marL="228600" indent="-228600" algn="just" eaLnBrk="0" hangingPunct="0">
              <a:buNone/>
            </a:pPr>
            <a:endParaRPr lang="es-ES" sz="1800" dirty="0" smtClean="0"/>
          </a:p>
          <a:p>
            <a:pPr marL="228600" indent="-228600" algn="just" eaLnBrk="0" hangingPunct="0">
              <a:buFont typeface="Wingdings" pitchFamily="2" charset="2"/>
              <a:buChar char="Ø"/>
            </a:pPr>
            <a:r>
              <a:rPr lang="es-ES" sz="1800" b="1" u="sng" dirty="0" smtClean="0"/>
              <a:t>130  pacientes terapia grupal online: Resultados equivalentes presencial.</a:t>
            </a:r>
          </a:p>
          <a:p>
            <a:pPr marL="228600" indent="-228600" algn="just" eaLnBrk="0" hangingPunct="0">
              <a:buNone/>
            </a:pPr>
            <a:endParaRPr lang="es-ES" sz="1800" dirty="0" smtClean="0"/>
          </a:p>
          <a:p>
            <a:pPr marL="228600" indent="-228600" algn="just" eaLnBrk="0" hangingPunct="0">
              <a:buFont typeface="Wingdings" pitchFamily="2" charset="2"/>
              <a:buChar char="ü"/>
            </a:pPr>
            <a:r>
              <a:rPr lang="es-ES" sz="1800" dirty="0" smtClean="0"/>
              <a:t>Descenso </a:t>
            </a:r>
            <a:r>
              <a:rPr lang="es-ES" sz="1800" dirty="0" smtClean="0"/>
              <a:t>sostenido del malestar emocional (ansiedad y depresión), </a:t>
            </a:r>
          </a:p>
          <a:p>
            <a:pPr marL="228600" indent="-228600" algn="just" eaLnBrk="0" hangingPunct="0">
              <a:buFont typeface="Wingdings" pitchFamily="2" charset="2"/>
              <a:buChar char="ü"/>
            </a:pPr>
            <a:r>
              <a:rPr lang="es-ES" sz="1800" dirty="0" smtClean="0"/>
              <a:t>Aumento de la </a:t>
            </a:r>
            <a:r>
              <a:rPr lang="es-ES" sz="1800" dirty="0" smtClean="0"/>
              <a:t>calidad de </a:t>
            </a:r>
            <a:r>
              <a:rPr lang="es-ES" sz="1800" dirty="0" smtClean="0"/>
              <a:t>vida</a:t>
            </a:r>
          </a:p>
          <a:p>
            <a:pPr marL="228600" indent="-228600" algn="just" eaLnBrk="0" hangingPunct="0">
              <a:buFont typeface="Wingdings" pitchFamily="2" charset="2"/>
              <a:buChar char="ü"/>
            </a:pPr>
            <a:r>
              <a:rPr lang="es-ES" sz="1800" dirty="0" smtClean="0"/>
              <a:t>Aumento cambios </a:t>
            </a:r>
            <a:r>
              <a:rPr lang="es-ES" sz="1800" dirty="0" smtClean="0"/>
              <a:t>vitales </a:t>
            </a:r>
            <a:r>
              <a:rPr lang="es-ES" sz="1800" dirty="0" smtClean="0"/>
              <a:t>positivos </a:t>
            </a:r>
          </a:p>
          <a:p>
            <a:pPr marL="228600" indent="-228600" algn="just" eaLnBrk="0" hangingPunct="0">
              <a:buNone/>
            </a:pPr>
            <a:endParaRPr lang="es-ES" sz="1800" dirty="0" smtClean="0"/>
          </a:p>
          <a:p>
            <a:pPr marL="228600" indent="-228600" algn="just" eaLnBrk="0" hangingPunct="0">
              <a:buFont typeface="Wingdings" pitchFamily="2" charset="2"/>
              <a:buChar char="Ø"/>
            </a:pPr>
            <a:r>
              <a:rPr lang="es-ES" sz="1800" b="1" dirty="0" smtClean="0"/>
              <a:t>Resultados preliminares apuntan a que también es coste-efectivo:</a:t>
            </a:r>
          </a:p>
          <a:p>
            <a:pPr marL="228600" indent="-228600" algn="just" eaLnBrk="0" hangingPunct="0">
              <a:buNone/>
            </a:pPr>
            <a:endParaRPr lang="es-ES" sz="1100" dirty="0" smtClean="0"/>
          </a:p>
          <a:p>
            <a:pPr marL="228600" indent="-228600" algn="just" eaLnBrk="0" hangingPunct="0">
              <a:buFont typeface="Wingdings" pitchFamily="2" charset="2"/>
              <a:buChar char="ü"/>
            </a:pPr>
            <a:r>
              <a:rPr lang="es-ES" sz="1800" dirty="0" smtClean="0"/>
              <a:t>Menor </a:t>
            </a:r>
            <a:r>
              <a:rPr lang="es-ES" sz="1800" dirty="0" smtClean="0"/>
              <a:t>tiempo de reincorporación </a:t>
            </a:r>
            <a:r>
              <a:rPr lang="es-ES" sz="1800" dirty="0" smtClean="0"/>
              <a:t>laboral</a:t>
            </a:r>
          </a:p>
          <a:p>
            <a:pPr marL="228600" indent="-228600" algn="just" eaLnBrk="0" hangingPunct="0">
              <a:buFont typeface="Wingdings" pitchFamily="2" charset="2"/>
              <a:buChar char="ü"/>
            </a:pPr>
            <a:r>
              <a:rPr lang="es-ES" sz="1800" dirty="0" smtClean="0"/>
              <a:t>Más años vividos con calidad de vida</a:t>
            </a:r>
          </a:p>
          <a:p>
            <a:pPr marL="228600" indent="-228600" algn="just" eaLnBrk="0" hangingPunct="0">
              <a:buNone/>
            </a:pPr>
            <a:r>
              <a:rPr lang="es-ES" sz="1800" dirty="0" smtClean="0"/>
              <a:t>? Disminución del uso de psicofármacos.</a:t>
            </a:r>
          </a:p>
          <a:p>
            <a:pPr marL="228600" indent="-228600" algn="just" eaLnBrk="0" hangingPunct="0">
              <a:buNone/>
            </a:pPr>
            <a:endParaRPr lang="es-ES" sz="1100" dirty="0" smtClean="0"/>
          </a:p>
        </p:txBody>
      </p:sp>
      <p:pic>
        <p:nvPicPr>
          <p:cNvPr id="9217" name="Picture 1" descr="F:\WEB PSO-ONLINE\LOGOS\logo grande jp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2592288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0066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685" y="2132856"/>
            <a:ext cx="9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3600" b="1" dirty="0" smtClean="0">
                <a:solidFill>
                  <a:srgbClr val="FF6600"/>
                </a:solidFill>
              </a:rPr>
              <a:t> </a:t>
            </a:r>
            <a:r>
              <a:rPr lang="es-ES" sz="3600" b="1" dirty="0" err="1">
                <a:solidFill>
                  <a:srgbClr val="FF6600"/>
                </a:solidFill>
              </a:rPr>
              <a:t>P</a:t>
            </a:r>
            <a:r>
              <a:rPr lang="es-ES" sz="3600" b="1" dirty="0" err="1" smtClean="0">
                <a:solidFill>
                  <a:srgbClr val="FF6600"/>
                </a:solidFill>
              </a:rPr>
              <a:t>sicooncologia</a:t>
            </a:r>
            <a:r>
              <a:rPr lang="es-ES" sz="3600" b="1" dirty="0" smtClean="0">
                <a:solidFill>
                  <a:srgbClr val="FF6600"/>
                </a:solidFill>
              </a:rPr>
              <a:t> online en los medios</a:t>
            </a:r>
            <a:endParaRPr lang="en-US" sz="3600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421196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1220" y="0"/>
            <a:ext cx="5004048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7032"/>
            <a:ext cx="4211960" cy="316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019624"/>
            <a:ext cx="4932040" cy="383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3059832" y="1916832"/>
            <a:ext cx="247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="" xmlns:p14="http://schemas.microsoft.com/office/powerpoint/2010/main" val="182640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EAF404-F7C5-4687-9874-57C84272642A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-324544" y="404664"/>
            <a:ext cx="9289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None/>
            </a:pPr>
            <a:r>
              <a:rPr lang="es-ES" sz="1800" dirty="0">
                <a:solidFill>
                  <a:srgbClr val="000000"/>
                </a:solidFill>
              </a:rPr>
              <a:t>	</a:t>
            </a:r>
            <a:r>
              <a:rPr lang="es-ES" sz="1800" b="1" dirty="0" smtClean="0">
                <a:solidFill>
                  <a:srgbClr val="FF6600"/>
                </a:solidFill>
              </a:rPr>
              <a:t>PROYECTOS DE INVESTIGACIÓN </a:t>
            </a:r>
          </a:p>
          <a:p>
            <a:pPr lvl="1">
              <a:lnSpc>
                <a:spcPct val="150000"/>
              </a:lnSpc>
              <a:buNone/>
            </a:pPr>
            <a:r>
              <a:rPr lang="es-ES" sz="1800" b="1" dirty="0">
                <a:solidFill>
                  <a:srgbClr val="FF6600"/>
                </a:solidFill>
              </a:rPr>
              <a:t>	</a:t>
            </a:r>
            <a:r>
              <a:rPr lang="es-ES" sz="1800" b="1" dirty="0" smtClean="0">
                <a:solidFill>
                  <a:srgbClr val="FF6600"/>
                </a:solidFill>
              </a:rPr>
              <a:t>CON FINANCIACIÓN COMPETITIVA CONSEGUIDOS</a:t>
            </a:r>
          </a:p>
          <a:p>
            <a:pPr lvl="1">
              <a:lnSpc>
                <a:spcPct val="150000"/>
              </a:lnSpc>
              <a:buNone/>
            </a:pPr>
            <a:endParaRPr lang="es-ES" sz="1800" dirty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buNone/>
            </a:pPr>
            <a:r>
              <a:rPr lang="es-ES" sz="1800" b="1" dirty="0">
                <a:solidFill>
                  <a:srgbClr val="000000"/>
                </a:solidFill>
              </a:rPr>
              <a:t>	</a:t>
            </a:r>
            <a:r>
              <a:rPr lang="es-ES" sz="1800" b="1" dirty="0" smtClean="0">
                <a:solidFill>
                  <a:srgbClr val="000000"/>
                </a:solidFill>
              </a:rPr>
              <a:t>1. </a:t>
            </a:r>
            <a:r>
              <a:rPr lang="es-ES" sz="1800" dirty="0" smtClean="0">
                <a:solidFill>
                  <a:srgbClr val="000000"/>
                </a:solidFill>
              </a:rPr>
              <a:t>TRATAMIENTOS PSICOLÓGICOS </a:t>
            </a:r>
            <a:r>
              <a:rPr lang="es-ES" sz="1800" b="1" dirty="0" smtClean="0">
                <a:solidFill>
                  <a:srgbClr val="000000"/>
                </a:solidFill>
              </a:rPr>
              <a:t>ONLINE VS PRESENCIAL</a:t>
            </a:r>
            <a:r>
              <a:rPr lang="es-ES" sz="1800" dirty="0" smtClean="0">
                <a:solidFill>
                  <a:srgbClr val="000000"/>
                </a:solidFill>
              </a:rPr>
              <a:t>: ECCA</a:t>
            </a:r>
            <a:endParaRPr lang="es-ES" sz="1800" dirty="0">
              <a:solidFill>
                <a:srgbClr val="FF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2564904"/>
            <a:ext cx="8280920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AutoNum type="arabicPeriod" startAt="2"/>
            </a:pPr>
            <a:endParaRPr lang="es-ES" sz="1800" dirty="0" smtClean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50000"/>
              </a:lnSpc>
              <a:buAutoNum type="arabicPeriod" startAt="2"/>
            </a:pPr>
            <a:r>
              <a:rPr lang="es-ES" sz="1800" b="1" dirty="0" smtClean="0">
                <a:solidFill>
                  <a:srgbClr val="000000"/>
                </a:solidFill>
              </a:rPr>
              <a:t>IMPACTO DEL USO DE INTERNET EN CÁNCER: </a:t>
            </a:r>
            <a:r>
              <a:rPr lang="es-ES" sz="1800" dirty="0" smtClean="0">
                <a:solidFill>
                  <a:srgbClr val="000000"/>
                </a:solidFill>
              </a:rPr>
              <a:t>RELACIÓN  MÉDICO-PACIENTE, INTELIGIBILIDAD INFORMACIÓN SANITARIA.</a:t>
            </a:r>
          </a:p>
          <a:p>
            <a:pPr lvl="1">
              <a:lnSpc>
                <a:spcPct val="150000"/>
              </a:lnSpc>
              <a:buNone/>
            </a:pPr>
            <a:endParaRPr lang="es-ES" sz="1800" dirty="0" smtClean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50000"/>
              </a:lnSpc>
              <a:buAutoNum type="arabicPeriod" startAt="2"/>
            </a:pPr>
            <a:r>
              <a:rPr lang="es-ES" sz="1800" b="1" dirty="0" smtClean="0">
                <a:solidFill>
                  <a:srgbClr val="000000"/>
                </a:solidFill>
              </a:rPr>
              <a:t>COMUNIDADES</a:t>
            </a:r>
            <a:r>
              <a:rPr lang="es-ES" sz="1800" dirty="0" smtClean="0">
                <a:solidFill>
                  <a:srgbClr val="000000"/>
                </a:solidFill>
              </a:rPr>
              <a:t> DE SOPORTE ONLINE: ECCA</a:t>
            </a:r>
          </a:p>
          <a:p>
            <a:pPr marL="800100" lvl="1" indent="-342900">
              <a:lnSpc>
                <a:spcPct val="150000"/>
              </a:lnSpc>
              <a:buAutoNum type="arabicPeriod" startAt="2"/>
            </a:pPr>
            <a:endParaRPr lang="es-ES" sz="1800" b="1" dirty="0" smtClean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50000"/>
              </a:lnSpc>
              <a:buAutoNum type="arabicPeriod" startAt="2"/>
            </a:pPr>
            <a:r>
              <a:rPr lang="es-ES" sz="1800" b="1" dirty="0" smtClean="0">
                <a:solidFill>
                  <a:srgbClr val="000090"/>
                </a:solidFill>
              </a:rPr>
              <a:t>MONITORIZACIÓN PSICOSOCIAL INTEGRADA EN COMUNIDADES TERAPÉUTICAS ONLINE EN CÁNCER</a:t>
            </a:r>
            <a:endParaRPr lang="es-ES" sz="1800" b="1" dirty="0">
              <a:solidFill>
                <a:srgbClr val="00009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204864"/>
            <a:ext cx="3384376" cy="648072"/>
          </a:xfrm>
          <a:prstGeom prst="rect">
            <a:avLst/>
          </a:prstGeom>
        </p:spPr>
      </p:pic>
      <p:pic>
        <p:nvPicPr>
          <p:cNvPr id="8" name="Picture 2" descr="C:\Users\h501wcoa\Desktop\GRUPOS ONLINE\LOGOS Proyecto ONLINE\Logo aecc Catalunya fondo transparen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933056"/>
            <a:ext cx="1767566" cy="627587"/>
          </a:xfrm>
          <a:prstGeom prst="rect">
            <a:avLst/>
          </a:prstGeom>
          <a:noFill/>
        </p:spPr>
      </p:pic>
      <p:pic>
        <p:nvPicPr>
          <p:cNvPr id="10" name="Picture 1" descr="F:\WEB PSO-ONLINE\LOGOS\logo grande jpe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88640"/>
            <a:ext cx="1584176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10060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" descr="ICO i DEPARTAMENT horitzon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0475" y="1484313"/>
            <a:ext cx="467995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1187450" y="2379663"/>
            <a:ext cx="5464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ca-ES" sz="4400" b="1">
                <a:solidFill>
                  <a:srgbClr val="FF6600"/>
                </a:solidFill>
              </a:rPr>
              <a:t>http://ico.gencat.cat</a:t>
            </a:r>
            <a:endParaRPr lang="es-ES" sz="4400" b="1">
              <a:solidFill>
                <a:srgbClr val="FF6600"/>
              </a:solidFill>
            </a:endParaRPr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209699" y="4365104"/>
            <a:ext cx="277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ca-ES" sz="1600" b="1" dirty="0"/>
              <a:t>Institut Català d’Oncologia</a:t>
            </a:r>
            <a:endParaRPr lang="es-ES" sz="1600" b="1" dirty="0"/>
          </a:p>
        </p:txBody>
      </p:sp>
      <p:grpSp>
        <p:nvGrpSpPr>
          <p:cNvPr id="1030" name="Group 15"/>
          <p:cNvGrpSpPr>
            <a:grpSpLocks/>
          </p:cNvGrpSpPr>
          <p:nvPr/>
        </p:nvGrpSpPr>
        <p:grpSpPr bwMode="auto">
          <a:xfrm>
            <a:off x="212179" y="4797152"/>
            <a:ext cx="2487613" cy="784225"/>
            <a:chOff x="793" y="2446"/>
            <a:chExt cx="1567" cy="494"/>
          </a:xfrm>
        </p:grpSpPr>
        <p:sp>
          <p:nvSpPr>
            <p:cNvPr id="1041" name="Text Box 9"/>
            <p:cNvSpPr txBox="1">
              <a:spLocks noChangeArrowheads="1"/>
            </p:cNvSpPr>
            <p:nvPr/>
          </p:nvSpPr>
          <p:spPr bwMode="auto">
            <a:xfrm>
              <a:off x="793" y="2446"/>
              <a:ext cx="1567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ca-ES" sz="1200" b="1" dirty="0"/>
                <a:t>ICO l’Hospitalet</a:t>
              </a:r>
            </a:p>
            <a:p>
              <a:pPr>
                <a:buFontTx/>
                <a:buNone/>
              </a:pPr>
              <a:r>
                <a:rPr lang="ca-ES" sz="1100" dirty="0"/>
                <a:t>Hospital Duran i </a:t>
              </a:r>
              <a:r>
                <a:rPr lang="ca-ES" sz="1100" dirty="0" err="1"/>
                <a:t>Reynals</a:t>
              </a:r>
              <a:endParaRPr lang="ca-ES" sz="1100" dirty="0"/>
            </a:p>
            <a:p>
              <a:pPr>
                <a:buFontTx/>
                <a:buNone/>
              </a:pPr>
              <a:r>
                <a:rPr lang="ca-ES" sz="1100" dirty="0"/>
                <a:t>Av. </a:t>
              </a:r>
              <a:r>
                <a:rPr lang="ca-ES" sz="1100" dirty="0" err="1"/>
                <a:t>Granvia</a:t>
              </a:r>
              <a:r>
                <a:rPr lang="ca-ES" sz="1100" dirty="0"/>
                <a:t> de L’Hospitalet, 199-203</a:t>
              </a:r>
            </a:p>
            <a:p>
              <a:pPr>
                <a:buFontTx/>
                <a:buNone/>
              </a:pPr>
              <a:r>
                <a:rPr lang="ca-ES" sz="1100" dirty="0"/>
                <a:t>08908 L’Hospitalet de Llobregat</a:t>
              </a:r>
              <a:endParaRPr lang="es-ES" sz="1100" dirty="0"/>
            </a:p>
          </p:txBody>
        </p:sp>
        <p:sp>
          <p:nvSpPr>
            <p:cNvPr id="1042" name="Line 12"/>
            <p:cNvSpPr>
              <a:spLocks noChangeShapeType="1"/>
            </p:cNvSpPr>
            <p:nvPr/>
          </p:nvSpPr>
          <p:spPr bwMode="auto">
            <a:xfrm>
              <a:off x="793" y="2478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031" name="Group 16"/>
          <p:cNvGrpSpPr>
            <a:grpSpLocks/>
          </p:cNvGrpSpPr>
          <p:nvPr/>
        </p:nvGrpSpPr>
        <p:grpSpPr bwMode="auto">
          <a:xfrm>
            <a:off x="2627784" y="4835351"/>
            <a:ext cx="2090737" cy="784225"/>
            <a:chOff x="2381" y="2446"/>
            <a:chExt cx="1317" cy="494"/>
          </a:xfrm>
        </p:grpSpPr>
        <p:sp>
          <p:nvSpPr>
            <p:cNvPr id="1039" name="Text Box 10"/>
            <p:cNvSpPr txBox="1">
              <a:spLocks noChangeArrowheads="1"/>
            </p:cNvSpPr>
            <p:nvPr/>
          </p:nvSpPr>
          <p:spPr bwMode="auto">
            <a:xfrm>
              <a:off x="2381" y="2446"/>
              <a:ext cx="1317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ca-ES" sz="1200" b="1" dirty="0"/>
                <a:t>ICO Badalona</a:t>
              </a:r>
            </a:p>
            <a:p>
              <a:pPr>
                <a:buFontTx/>
                <a:buNone/>
              </a:pPr>
              <a:r>
                <a:rPr lang="ca-ES" sz="1100" dirty="0"/>
                <a:t>Hospital Germans Trias i Pujol</a:t>
              </a:r>
            </a:p>
            <a:p>
              <a:pPr>
                <a:buFontTx/>
                <a:buNone/>
              </a:pPr>
              <a:r>
                <a:rPr lang="ca-ES" sz="1100" dirty="0"/>
                <a:t>Ctra. del Canyet s/n</a:t>
              </a:r>
            </a:p>
            <a:p>
              <a:pPr>
                <a:buFontTx/>
                <a:buNone/>
              </a:pPr>
              <a:r>
                <a:rPr lang="ca-ES" sz="1100" dirty="0"/>
                <a:t>08916 Badalona</a:t>
              </a:r>
              <a:endParaRPr lang="es-ES" sz="1100" dirty="0"/>
            </a:p>
          </p:txBody>
        </p:sp>
        <p:sp>
          <p:nvSpPr>
            <p:cNvPr id="1040" name="Line 13"/>
            <p:cNvSpPr>
              <a:spLocks noChangeShapeType="1"/>
            </p:cNvSpPr>
            <p:nvPr/>
          </p:nvSpPr>
          <p:spPr bwMode="auto">
            <a:xfrm>
              <a:off x="2381" y="2478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032" name="Group 17"/>
          <p:cNvGrpSpPr>
            <a:grpSpLocks/>
          </p:cNvGrpSpPr>
          <p:nvPr/>
        </p:nvGrpSpPr>
        <p:grpSpPr bwMode="auto">
          <a:xfrm>
            <a:off x="4704754" y="4827488"/>
            <a:ext cx="1595438" cy="784225"/>
            <a:chOff x="3833" y="2458"/>
            <a:chExt cx="1005" cy="494"/>
          </a:xfrm>
        </p:grpSpPr>
        <p:sp>
          <p:nvSpPr>
            <p:cNvPr id="1037" name="Text Box 11"/>
            <p:cNvSpPr txBox="1">
              <a:spLocks noChangeArrowheads="1"/>
            </p:cNvSpPr>
            <p:nvPr/>
          </p:nvSpPr>
          <p:spPr bwMode="auto">
            <a:xfrm>
              <a:off x="3833" y="2458"/>
              <a:ext cx="1005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ca-ES" sz="1200" b="1" dirty="0"/>
                <a:t>ICO Girona</a:t>
              </a:r>
            </a:p>
            <a:p>
              <a:pPr>
                <a:buFontTx/>
                <a:buNone/>
              </a:pPr>
              <a:r>
                <a:rPr lang="ca-ES" sz="1100" dirty="0"/>
                <a:t>Hospital Doctor </a:t>
              </a:r>
              <a:r>
                <a:rPr lang="ca-ES" sz="1100" dirty="0" err="1"/>
                <a:t>Trueta</a:t>
              </a:r>
              <a:endParaRPr lang="ca-ES" sz="1100" dirty="0"/>
            </a:p>
            <a:p>
              <a:pPr>
                <a:buFontTx/>
                <a:buNone/>
              </a:pPr>
              <a:r>
                <a:rPr lang="ca-ES" sz="1100" dirty="0"/>
                <a:t>Av. França s/n</a:t>
              </a:r>
            </a:p>
            <a:p>
              <a:pPr>
                <a:buFontTx/>
                <a:buNone/>
              </a:pPr>
              <a:r>
                <a:rPr lang="ca-ES" sz="1100" dirty="0"/>
                <a:t>17007 Girona</a:t>
              </a:r>
              <a:endParaRPr lang="es-ES" sz="1100" dirty="0"/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>
              <a:off x="3833" y="2478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33" name="Rectangle 18"/>
          <p:cNvSpPr>
            <a:spLocks noChangeArrowheads="1"/>
          </p:cNvSpPr>
          <p:nvPr/>
        </p:nvSpPr>
        <p:spPr bwMode="auto">
          <a:xfrm>
            <a:off x="8243888" y="187325"/>
            <a:ext cx="719137" cy="865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1187450" y="3530600"/>
          <a:ext cx="649288" cy="619125"/>
        </p:xfrm>
        <a:graphic>
          <a:graphicData uri="http://schemas.openxmlformats.org/presentationml/2006/ole">
            <p:oleObj spid="_x0000_s1112" name="Imagen de mapa de bits" r:id="rId5" imgW="838095" imgH="800212" progId="PBrush">
              <p:embed/>
            </p:oleObj>
          </a:graphicData>
        </a:graphic>
      </p:graphicFrame>
      <p:sp>
        <p:nvSpPr>
          <p:cNvPr id="1034" name="Text Box 20"/>
          <p:cNvSpPr txBox="1">
            <a:spLocks noChangeArrowheads="1"/>
          </p:cNvSpPr>
          <p:nvPr/>
        </p:nvSpPr>
        <p:spPr bwMode="auto">
          <a:xfrm>
            <a:off x="1836738" y="3644900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s-ES" sz="1800" b="1"/>
              <a:t>@ICOnoticies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3502025"/>
            <a:ext cx="6477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Text Box 22"/>
          <p:cNvSpPr txBox="1">
            <a:spLocks noChangeArrowheads="1"/>
          </p:cNvSpPr>
          <p:nvPr/>
        </p:nvSpPr>
        <p:spPr bwMode="auto">
          <a:xfrm>
            <a:off x="4572000" y="3644900"/>
            <a:ext cx="417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s-ES" sz="1800" b="1"/>
              <a:t>www.facebook.com/ICOnoticies</a:t>
            </a:r>
          </a:p>
        </p:txBody>
      </p:sp>
      <p:grpSp>
        <p:nvGrpSpPr>
          <p:cNvPr id="22" name="Group 17"/>
          <p:cNvGrpSpPr>
            <a:grpSpLocks/>
          </p:cNvGrpSpPr>
          <p:nvPr/>
        </p:nvGrpSpPr>
        <p:grpSpPr bwMode="auto">
          <a:xfrm>
            <a:off x="6265861" y="4725144"/>
            <a:ext cx="2914651" cy="1138237"/>
            <a:chOff x="3676" y="2393"/>
            <a:chExt cx="1836" cy="717"/>
          </a:xfrm>
        </p:grpSpPr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3690" y="2393"/>
              <a:ext cx="1822" cy="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FontTx/>
                <a:buNone/>
              </a:pPr>
              <a:r>
                <a:rPr lang="ca-ES" sz="1200" b="1" dirty="0">
                  <a:cs typeface="Arial" charset="0"/>
                </a:rPr>
                <a:t>ICO </a:t>
              </a:r>
              <a:r>
                <a:rPr lang="ca-ES" sz="1200" b="1" dirty="0" smtClean="0">
                  <a:cs typeface="Arial" charset="0"/>
                </a:rPr>
                <a:t>Camp de Tarragona </a:t>
              </a:r>
              <a:r>
                <a:rPr lang="ca-ES" sz="1200" b="1" dirty="0">
                  <a:cs typeface="Arial" charset="0"/>
                </a:rPr>
                <a:t>i </a:t>
              </a:r>
              <a:r>
                <a:rPr lang="ca-ES" sz="1200" b="1" dirty="0" smtClean="0">
                  <a:cs typeface="Arial" charset="0"/>
                </a:rPr>
                <a:t>Terres </a:t>
              </a:r>
            </a:p>
            <a:p>
              <a:pPr>
                <a:buFontTx/>
                <a:buNone/>
              </a:pPr>
              <a:r>
                <a:rPr lang="ca-ES" sz="1200" b="1" dirty="0" smtClean="0">
                  <a:cs typeface="Arial" charset="0"/>
                </a:rPr>
                <a:t>de l’Ebre</a:t>
              </a:r>
              <a:endParaRPr lang="ca-ES" sz="1200" b="1" dirty="0">
                <a:cs typeface="Arial" charset="0"/>
              </a:endParaRPr>
            </a:p>
            <a:p>
              <a:pPr>
                <a:buFontTx/>
                <a:buNone/>
              </a:pPr>
              <a:r>
                <a:rPr lang="ca-ES" sz="1100" dirty="0">
                  <a:cs typeface="Arial" charset="0"/>
                </a:rPr>
                <a:t>Hospital Joan XXIII</a:t>
              </a:r>
            </a:p>
            <a:p>
              <a:pPr>
                <a:buFontTx/>
                <a:buNone/>
              </a:pPr>
              <a:r>
                <a:rPr lang="ca-ES" sz="1100" dirty="0">
                  <a:cs typeface="Arial" charset="0"/>
                </a:rPr>
                <a:t>C. Dr. </a:t>
              </a:r>
              <a:r>
                <a:rPr lang="ca-ES" sz="1100" dirty="0" err="1">
                  <a:cs typeface="Arial" charset="0"/>
                </a:rPr>
                <a:t>Mallafrè</a:t>
              </a:r>
              <a:r>
                <a:rPr lang="ca-ES" sz="1100" dirty="0">
                  <a:cs typeface="Arial" charset="0"/>
                </a:rPr>
                <a:t> Guasch, 4 43005 Tarragona</a:t>
              </a:r>
            </a:p>
            <a:p>
              <a:pPr>
                <a:buFontTx/>
                <a:buNone/>
              </a:pPr>
              <a:r>
                <a:rPr lang="ca-ES" sz="1100" dirty="0">
                  <a:cs typeface="Arial" charset="0"/>
                </a:rPr>
                <a:t>Hospital Verge de la Cinta</a:t>
              </a:r>
            </a:p>
            <a:p>
              <a:pPr>
                <a:buFontTx/>
                <a:buNone/>
              </a:pPr>
              <a:r>
                <a:rPr lang="es-ES" sz="1100" dirty="0">
                  <a:cs typeface="Arial" charset="0"/>
                </a:rPr>
                <a:t>C. de les </a:t>
              </a:r>
              <a:r>
                <a:rPr lang="es-ES" sz="1100" dirty="0" err="1">
                  <a:cs typeface="Arial" charset="0"/>
                </a:rPr>
                <a:t>Esplanetes</a:t>
              </a:r>
              <a:r>
                <a:rPr lang="es-ES" sz="1100" dirty="0">
                  <a:cs typeface="Arial" charset="0"/>
                </a:rPr>
                <a:t>, 14 43500 Tortosa</a:t>
              </a:r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>
              <a:off x="3676" y="2478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E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475656" y="404664"/>
            <a:ext cx="6120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7"/>
              </a:rPr>
              <a:t>https</a:t>
            </a:r>
            <a:r>
              <a:rPr lang="en-US" dirty="0">
                <a:hlinkClick r:id="rId7"/>
              </a:rPr>
              <a:t>://www.youtube.com/watch?v=qJjB0jhyvj0&amp;feature=</a:t>
            </a:r>
            <a:r>
              <a:rPr lang="en-US" dirty="0" smtClean="0">
                <a:hlinkClick r:id="rId7"/>
              </a:rPr>
              <a:t>youtu.be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5" name="Picture 1" descr="F:\WEB PSO-ONLINE\LOGOS\logo grande jpe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1268760"/>
            <a:ext cx="252028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 txBox="1">
            <a:spLocks noChangeArrowheads="1"/>
          </p:cNvSpPr>
          <p:nvPr/>
        </p:nvSpPr>
        <p:spPr bwMode="auto">
          <a:xfrm>
            <a:off x="395288" y="188913"/>
            <a:ext cx="80851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endParaRPr lang="es-ES" sz="2400" b="1" dirty="0" smtClean="0">
              <a:solidFill>
                <a:srgbClr val="FF66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332656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400" b="1" dirty="0" smtClean="0">
                <a:solidFill>
                  <a:srgbClr val="C00000"/>
                </a:solidFill>
              </a:rPr>
              <a:t>El acceso a un tratamiento psicosocial de calidad en cáncer: Reto sanitario presente y futuro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11560" y="1556792"/>
            <a:ext cx="813690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000" dirty="0" smtClean="0">
                <a:solidFill>
                  <a:srgbClr val="000000"/>
                </a:solidFill>
              </a:rPr>
              <a:t> </a:t>
            </a:r>
            <a:r>
              <a:rPr lang="es-ES" sz="2000" dirty="0" smtClean="0">
                <a:solidFill>
                  <a:srgbClr val="000000"/>
                </a:solidFill>
              </a:rPr>
              <a:t>Más de </a:t>
            </a:r>
            <a:r>
              <a:rPr lang="es-ES" sz="2000" dirty="0" smtClean="0">
                <a:solidFill>
                  <a:srgbClr val="000000"/>
                </a:solidFill>
              </a:rPr>
              <a:t>2.000.000 supervivientes de cáncer en España</a:t>
            </a:r>
          </a:p>
          <a:p>
            <a:pPr>
              <a:buNone/>
            </a:pPr>
            <a:endParaRPr lang="es-ES" sz="200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sz="2000" dirty="0" smtClean="0">
                <a:solidFill>
                  <a:srgbClr val="000000"/>
                </a:solidFill>
              </a:rPr>
              <a:t> 35-38% Malestar emocional/psicológico significativo</a:t>
            </a:r>
          </a:p>
          <a:p>
            <a:pPr>
              <a:buNone/>
            </a:pPr>
            <a:endParaRPr lang="es-ES" sz="200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sz="2000" dirty="0" smtClean="0">
                <a:solidFill>
                  <a:srgbClr val="000000"/>
                </a:solidFill>
              </a:rPr>
              <a:t> Sólo un 5-10% acceso a un tratamiento psicológico de calidad </a:t>
            </a:r>
            <a:endParaRPr lang="es-ES" sz="2000" dirty="0">
              <a:solidFill>
                <a:srgbClr val="000000"/>
              </a:solidFill>
            </a:endParaRPr>
          </a:p>
          <a:p>
            <a:pPr>
              <a:buNone/>
            </a:pPr>
            <a:endParaRPr lang="es-ES" sz="20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s-ES" sz="2000" b="1" dirty="0" smtClean="0">
                <a:solidFill>
                  <a:srgbClr val="000000"/>
                </a:solidFill>
              </a:rPr>
              <a:t>¿Cómo hacer el tratamiento psicológico de calidad más accesible en cáncer?</a:t>
            </a:r>
          </a:p>
          <a:p>
            <a:pPr>
              <a:buNone/>
            </a:pPr>
            <a:endParaRPr lang="es-ES" sz="20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sz="2000" b="1" dirty="0" smtClean="0">
                <a:solidFill>
                  <a:srgbClr val="000000"/>
                </a:solidFill>
              </a:rPr>
              <a:t> </a:t>
            </a:r>
            <a:r>
              <a:rPr lang="es-ES" sz="2000" b="1" dirty="0" smtClean="0">
                <a:solidFill>
                  <a:srgbClr val="000000"/>
                </a:solidFill>
              </a:rPr>
              <a:t>2005-2017: </a:t>
            </a:r>
            <a:r>
              <a:rPr lang="es-ES" sz="2000" b="1" dirty="0" smtClean="0">
                <a:solidFill>
                  <a:srgbClr val="000000"/>
                </a:solidFill>
              </a:rPr>
              <a:t>Tratamientos psicológicos grupales “presenciales”</a:t>
            </a:r>
          </a:p>
          <a:p>
            <a:pPr>
              <a:buNone/>
            </a:pPr>
            <a:endParaRPr lang="es-ES" sz="20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sz="2000" b="1" dirty="0">
                <a:solidFill>
                  <a:srgbClr val="FF0000"/>
                </a:solidFill>
              </a:rPr>
              <a:t> </a:t>
            </a:r>
            <a:r>
              <a:rPr lang="es-ES" sz="2000" b="1" dirty="0" smtClean="0">
                <a:solidFill>
                  <a:srgbClr val="FF0000"/>
                </a:solidFill>
              </a:rPr>
              <a:t>2012-2019: Proyecto de investigación “</a:t>
            </a:r>
            <a:r>
              <a:rPr lang="es-ES" sz="2000" b="1" dirty="0" err="1" smtClean="0">
                <a:solidFill>
                  <a:srgbClr val="FF0000"/>
                </a:solidFill>
              </a:rPr>
              <a:t>PsicoOncologia</a:t>
            </a:r>
            <a:r>
              <a:rPr lang="es-ES" sz="2000" b="1" dirty="0" smtClean="0">
                <a:solidFill>
                  <a:srgbClr val="FF0000"/>
                </a:solidFill>
              </a:rPr>
              <a:t> online”</a:t>
            </a:r>
            <a:endParaRPr lang="es-ES" sz="20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s-ES" sz="1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243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 txBox="1">
            <a:spLocks noChangeArrowheads="1"/>
          </p:cNvSpPr>
          <p:nvPr/>
        </p:nvSpPr>
        <p:spPr bwMode="auto">
          <a:xfrm>
            <a:off x="395288" y="188913"/>
            <a:ext cx="80851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s-ES" sz="2600" b="1" dirty="0" smtClean="0">
                <a:solidFill>
                  <a:srgbClr val="FF6600"/>
                </a:solidFill>
              </a:rPr>
              <a:t>RESULTADOS  (2012-2015)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11560" y="980728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b="1" dirty="0" smtClean="0">
                <a:solidFill>
                  <a:srgbClr val="C00000"/>
                </a:solidFill>
              </a:rPr>
              <a:t>FASE 1: IMPACTO DEL USO DE INTERNET Y CREACIÓN DE LA COMUNIDAD DE SOPORTE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99592" y="1412776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a-ES" sz="1800" b="1" dirty="0" err="1" smtClean="0">
                <a:solidFill>
                  <a:srgbClr val="FF6600"/>
                </a:solidFill>
              </a:rPr>
              <a:t>Usuarias</a:t>
            </a:r>
            <a:r>
              <a:rPr lang="ca-ES" sz="1800" b="1" dirty="0" smtClean="0">
                <a:solidFill>
                  <a:srgbClr val="FF6600"/>
                </a:solidFill>
              </a:rPr>
              <a:t> con càncer mama (N=175)</a:t>
            </a:r>
          </a:p>
          <a:p>
            <a:endParaRPr lang="ca-ES" sz="1800" b="1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ca-ES" sz="1800" dirty="0" smtClean="0">
                <a:solidFill>
                  <a:srgbClr val="000000"/>
                </a:solidFill>
              </a:rPr>
              <a:t> </a:t>
            </a:r>
            <a:r>
              <a:rPr lang="ca-ES" sz="1800" b="1" dirty="0" smtClean="0">
                <a:solidFill>
                  <a:srgbClr val="000000"/>
                </a:solidFill>
              </a:rPr>
              <a:t>89,8% </a:t>
            </a:r>
            <a:r>
              <a:rPr lang="ca-ES" sz="1800" dirty="0" smtClean="0">
                <a:solidFill>
                  <a:srgbClr val="000000"/>
                </a:solidFill>
              </a:rPr>
              <a:t>de </a:t>
            </a:r>
            <a:r>
              <a:rPr lang="ca-ES" sz="1800" dirty="0" err="1" smtClean="0">
                <a:solidFill>
                  <a:srgbClr val="000000"/>
                </a:solidFill>
              </a:rPr>
              <a:t>mujeres</a:t>
            </a:r>
            <a:r>
              <a:rPr lang="ca-ES" sz="1800" dirty="0" smtClean="0">
                <a:solidFill>
                  <a:srgbClr val="000000"/>
                </a:solidFill>
              </a:rPr>
              <a:t> </a:t>
            </a:r>
            <a:r>
              <a:rPr lang="ca-ES" sz="1800" dirty="0" err="1" smtClean="0">
                <a:solidFill>
                  <a:srgbClr val="000000"/>
                </a:solidFill>
              </a:rPr>
              <a:t>utilizan</a:t>
            </a:r>
            <a:r>
              <a:rPr lang="ca-ES" sz="1800" dirty="0" smtClean="0">
                <a:solidFill>
                  <a:srgbClr val="000000"/>
                </a:solidFill>
              </a:rPr>
              <a:t> Internet en </a:t>
            </a:r>
            <a:r>
              <a:rPr lang="ca-ES" sz="1800" dirty="0" err="1" smtClean="0">
                <a:solidFill>
                  <a:srgbClr val="000000"/>
                </a:solidFill>
              </a:rPr>
              <a:t>relación</a:t>
            </a:r>
            <a:r>
              <a:rPr lang="ca-ES" sz="1800" dirty="0" smtClean="0">
                <a:solidFill>
                  <a:srgbClr val="000000"/>
                </a:solidFill>
              </a:rPr>
              <a:t> con </a:t>
            </a:r>
            <a:r>
              <a:rPr lang="ca-ES" sz="1800" dirty="0" err="1" smtClean="0">
                <a:solidFill>
                  <a:srgbClr val="000000"/>
                </a:solidFill>
              </a:rPr>
              <a:t>su</a:t>
            </a:r>
            <a:r>
              <a:rPr lang="ca-ES" sz="1800" dirty="0" smtClean="0">
                <a:solidFill>
                  <a:srgbClr val="000000"/>
                </a:solidFill>
              </a:rPr>
              <a:t> càncer de mama.</a:t>
            </a:r>
          </a:p>
          <a:p>
            <a:endParaRPr lang="ca-ES" sz="180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ca-ES" sz="1800" dirty="0" smtClean="0">
                <a:solidFill>
                  <a:srgbClr val="000000"/>
                </a:solidFill>
              </a:rPr>
              <a:t> </a:t>
            </a:r>
            <a:r>
              <a:rPr lang="ca-ES" sz="1800" b="1" dirty="0" err="1" smtClean="0">
                <a:solidFill>
                  <a:srgbClr val="000000"/>
                </a:solidFill>
              </a:rPr>
              <a:t>Aumento</a:t>
            </a:r>
            <a:r>
              <a:rPr lang="ca-ES" sz="1800" b="1" dirty="0" smtClean="0">
                <a:solidFill>
                  <a:srgbClr val="000000"/>
                </a:solidFill>
              </a:rPr>
              <a:t> espectacular</a:t>
            </a:r>
            <a:r>
              <a:rPr lang="ca-ES" sz="1800" dirty="0" smtClean="0">
                <a:solidFill>
                  <a:srgbClr val="000000"/>
                </a:solidFill>
              </a:rPr>
              <a:t> del uso de </a:t>
            </a:r>
            <a:r>
              <a:rPr lang="ca-ES" sz="1800" dirty="0" err="1" smtClean="0">
                <a:solidFill>
                  <a:srgbClr val="000000"/>
                </a:solidFill>
              </a:rPr>
              <a:t>internet</a:t>
            </a:r>
            <a:r>
              <a:rPr lang="ca-ES" sz="1800" dirty="0" smtClean="0">
                <a:solidFill>
                  <a:srgbClr val="000000"/>
                </a:solidFill>
              </a:rPr>
              <a:t>/</a:t>
            </a:r>
            <a:r>
              <a:rPr lang="ca-ES" sz="1800" dirty="0" err="1" smtClean="0">
                <a:solidFill>
                  <a:srgbClr val="000000"/>
                </a:solidFill>
              </a:rPr>
              <a:t>salud</a:t>
            </a:r>
            <a:r>
              <a:rPr lang="ca-ES" sz="1800" dirty="0" smtClean="0">
                <a:solidFill>
                  <a:srgbClr val="000000"/>
                </a:solidFill>
              </a:rPr>
              <a:t> </a:t>
            </a:r>
            <a:r>
              <a:rPr lang="ca-ES" sz="1800" dirty="0" err="1" smtClean="0">
                <a:solidFill>
                  <a:srgbClr val="000000"/>
                </a:solidFill>
              </a:rPr>
              <a:t>después</a:t>
            </a:r>
            <a:r>
              <a:rPr lang="ca-ES" sz="1800" dirty="0" smtClean="0">
                <a:solidFill>
                  <a:srgbClr val="000000"/>
                </a:solidFill>
              </a:rPr>
              <a:t> del </a:t>
            </a:r>
            <a:r>
              <a:rPr lang="ca-ES" sz="1800" dirty="0" err="1" smtClean="0">
                <a:solidFill>
                  <a:srgbClr val="000000"/>
                </a:solidFill>
              </a:rPr>
              <a:t>cáncer</a:t>
            </a:r>
            <a:endParaRPr lang="ca-ES" sz="180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ca-ES" sz="1800" dirty="0" smtClean="0">
              <a:solidFill>
                <a:srgbClr val="000000"/>
              </a:solidFill>
            </a:endParaRPr>
          </a:p>
          <a:p>
            <a:pPr marL="285750" lvl="1" indent="-285750">
              <a:buFont typeface="Wingdings" charset="2"/>
              <a:buChar char="ü"/>
            </a:pPr>
            <a:r>
              <a:rPr lang="ca-ES" sz="1800" b="1" dirty="0" smtClean="0">
                <a:solidFill>
                  <a:srgbClr val="000000"/>
                </a:solidFill>
              </a:rPr>
              <a:t>Fuentes: </a:t>
            </a:r>
            <a:r>
              <a:rPr lang="ca-ES" sz="1800" dirty="0" smtClean="0">
                <a:solidFill>
                  <a:srgbClr val="000000"/>
                </a:solidFill>
              </a:rPr>
              <a:t>WEBS OFICIALES </a:t>
            </a:r>
            <a:r>
              <a:rPr lang="ca-ES" sz="1800" dirty="0" err="1" smtClean="0">
                <a:solidFill>
                  <a:srgbClr val="000000"/>
                </a:solidFill>
              </a:rPr>
              <a:t>vs</a:t>
            </a:r>
            <a:r>
              <a:rPr lang="ca-ES" sz="1800" dirty="0" smtClean="0">
                <a:solidFill>
                  <a:srgbClr val="000000"/>
                </a:solidFill>
              </a:rPr>
              <a:t> REDES SOCIALES (doble </a:t>
            </a:r>
            <a:r>
              <a:rPr lang="ca-ES" sz="1800" dirty="0" err="1" smtClean="0">
                <a:solidFill>
                  <a:srgbClr val="000000"/>
                </a:solidFill>
              </a:rPr>
              <a:t>tiempo</a:t>
            </a:r>
            <a:r>
              <a:rPr lang="ca-ES" sz="1800" dirty="0" smtClean="0">
                <a:solidFill>
                  <a:srgbClr val="000000"/>
                </a:solidFill>
              </a:rPr>
              <a:t>)</a:t>
            </a:r>
          </a:p>
          <a:p>
            <a:pPr lvl="1"/>
            <a:endParaRPr lang="ca-ES" sz="1800" dirty="0" smtClean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ca-ES" sz="1800" b="1" dirty="0" smtClean="0">
                <a:solidFill>
                  <a:srgbClr val="000000"/>
                </a:solidFill>
              </a:rPr>
              <a:t> </a:t>
            </a:r>
            <a:r>
              <a:rPr lang="ca-ES" sz="1800" b="1" dirty="0" err="1" smtClean="0">
                <a:solidFill>
                  <a:srgbClr val="000000"/>
                </a:solidFill>
              </a:rPr>
              <a:t>Información</a:t>
            </a:r>
            <a:r>
              <a:rPr lang="ca-ES" sz="1800" b="1" dirty="0" smtClean="0">
                <a:solidFill>
                  <a:srgbClr val="000000"/>
                </a:solidFill>
              </a:rPr>
              <a:t> buscada: </a:t>
            </a:r>
            <a:r>
              <a:rPr lang="ca-ES" sz="1800" dirty="0" smtClean="0">
                <a:solidFill>
                  <a:srgbClr val="000000"/>
                </a:solidFill>
              </a:rPr>
              <a:t>Marcada por el </a:t>
            </a:r>
            <a:r>
              <a:rPr lang="ca-ES" sz="1800" dirty="0" err="1" smtClean="0">
                <a:solidFill>
                  <a:srgbClr val="000000"/>
                </a:solidFill>
              </a:rPr>
              <a:t>momento</a:t>
            </a:r>
            <a:r>
              <a:rPr lang="ca-ES" sz="1800" dirty="0" smtClean="0">
                <a:solidFill>
                  <a:srgbClr val="000000"/>
                </a:solidFill>
              </a:rPr>
              <a:t> </a:t>
            </a:r>
            <a:r>
              <a:rPr lang="ca-ES" sz="1800" dirty="0" err="1" smtClean="0">
                <a:solidFill>
                  <a:srgbClr val="000000"/>
                </a:solidFill>
              </a:rPr>
              <a:t>oncológico</a:t>
            </a:r>
            <a:r>
              <a:rPr lang="ca-ES" sz="1800" dirty="0" smtClean="0">
                <a:solidFill>
                  <a:srgbClr val="000000"/>
                </a:solidFill>
              </a:rPr>
              <a:t>. </a:t>
            </a:r>
          </a:p>
          <a:p>
            <a:pPr lvl="1">
              <a:buFont typeface="Wingdings" pitchFamily="2" charset="2"/>
              <a:buChar char="ü"/>
            </a:pPr>
            <a:endParaRPr lang="ca-ES" sz="1800" b="1" dirty="0" smtClean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ca-ES" sz="1800" b="1" dirty="0" smtClean="0">
                <a:solidFill>
                  <a:srgbClr val="000000"/>
                </a:solidFill>
              </a:rPr>
              <a:t>Compartida con el equipo </a:t>
            </a:r>
            <a:r>
              <a:rPr lang="ca-ES" sz="1800" b="1" dirty="0" err="1" smtClean="0">
                <a:solidFill>
                  <a:srgbClr val="000000"/>
                </a:solidFill>
              </a:rPr>
              <a:t>médico</a:t>
            </a:r>
            <a:r>
              <a:rPr lang="ca-ES" sz="1800" b="1" dirty="0" smtClean="0">
                <a:solidFill>
                  <a:srgbClr val="000000"/>
                </a:solidFill>
              </a:rPr>
              <a:t>: </a:t>
            </a:r>
            <a:r>
              <a:rPr lang="ca-ES" sz="1800" dirty="0" smtClean="0">
                <a:solidFill>
                  <a:srgbClr val="000000"/>
                </a:solidFill>
              </a:rPr>
              <a:t>48,3% </a:t>
            </a:r>
            <a:r>
              <a:rPr lang="ca-ES" sz="1800" dirty="0" err="1" smtClean="0">
                <a:solidFill>
                  <a:srgbClr val="000000"/>
                </a:solidFill>
              </a:rPr>
              <a:t>dicen</a:t>
            </a:r>
            <a:r>
              <a:rPr lang="ca-ES" sz="1800" dirty="0" smtClean="0">
                <a:solidFill>
                  <a:srgbClr val="000000"/>
                </a:solidFill>
              </a:rPr>
              <a:t> </a:t>
            </a:r>
            <a:r>
              <a:rPr lang="ca-ES" sz="1800" dirty="0" smtClean="0">
                <a:solidFill>
                  <a:srgbClr val="000000"/>
                </a:solidFill>
              </a:rPr>
              <a:t>que NO</a:t>
            </a:r>
          </a:p>
          <a:p>
            <a:pPr lvl="1">
              <a:buFont typeface="Wingdings" pitchFamily="2" charset="2"/>
              <a:buChar char="ü"/>
            </a:pPr>
            <a:endParaRPr lang="ca-ES" sz="1800" dirty="0" smtClean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ca-ES" sz="1800" b="1" dirty="0" smtClean="0">
                <a:solidFill>
                  <a:srgbClr val="000000"/>
                </a:solidFill>
              </a:rPr>
              <a:t>Dificultades para compartir: </a:t>
            </a:r>
            <a:r>
              <a:rPr lang="ca-ES" sz="1800" dirty="0" err="1" smtClean="0">
                <a:solidFill>
                  <a:srgbClr val="000000"/>
                </a:solidFill>
              </a:rPr>
              <a:t>Creencias</a:t>
            </a:r>
            <a:r>
              <a:rPr lang="ca-ES" sz="1800" dirty="0" smtClean="0">
                <a:solidFill>
                  <a:srgbClr val="000000"/>
                </a:solidFill>
              </a:rPr>
              <a:t> </a:t>
            </a:r>
            <a:r>
              <a:rPr lang="ca-ES" sz="1800" dirty="0" err="1" smtClean="0">
                <a:solidFill>
                  <a:srgbClr val="000000"/>
                </a:solidFill>
              </a:rPr>
              <a:t>associadas</a:t>
            </a:r>
            <a:r>
              <a:rPr lang="ca-ES" sz="1800" dirty="0" smtClean="0">
                <a:solidFill>
                  <a:srgbClr val="000000"/>
                </a:solidFill>
              </a:rPr>
              <a:t> a la </a:t>
            </a:r>
            <a:r>
              <a:rPr lang="ca-ES" sz="1800" dirty="0" err="1" smtClean="0">
                <a:solidFill>
                  <a:srgbClr val="000000"/>
                </a:solidFill>
              </a:rPr>
              <a:t>alianza</a:t>
            </a:r>
            <a:r>
              <a:rPr lang="ca-ES" sz="1800" dirty="0" smtClean="0">
                <a:solidFill>
                  <a:srgbClr val="000000"/>
                </a:solidFill>
              </a:rPr>
              <a:t> terapèutica.</a:t>
            </a:r>
          </a:p>
          <a:p>
            <a:pPr lvl="1">
              <a:buFont typeface="Wingdings" pitchFamily="2" charset="2"/>
              <a:buChar char="ü"/>
            </a:pPr>
            <a:endParaRPr lang="ca-ES" sz="1800" dirty="0" smtClean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ca-ES" sz="1800" b="1" dirty="0" smtClean="0">
                <a:solidFill>
                  <a:srgbClr val="000000"/>
                </a:solidFill>
              </a:rPr>
              <a:t>Impacto de la </a:t>
            </a:r>
            <a:r>
              <a:rPr lang="ca-ES" sz="1800" b="1" dirty="0" err="1" smtClean="0">
                <a:solidFill>
                  <a:srgbClr val="000000"/>
                </a:solidFill>
              </a:rPr>
              <a:t>información</a:t>
            </a:r>
            <a:r>
              <a:rPr lang="ca-ES" sz="1800" b="1" dirty="0" smtClean="0">
                <a:solidFill>
                  <a:srgbClr val="000000"/>
                </a:solidFill>
              </a:rPr>
              <a:t>: </a:t>
            </a:r>
            <a:r>
              <a:rPr lang="ca-ES" sz="1800" dirty="0" smtClean="0">
                <a:solidFill>
                  <a:srgbClr val="000000"/>
                </a:solidFill>
              </a:rPr>
              <a:t>POSITIVO EN GENERAL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 txBox="1">
            <a:spLocks noChangeArrowheads="1"/>
          </p:cNvSpPr>
          <p:nvPr/>
        </p:nvSpPr>
        <p:spPr bwMode="auto">
          <a:xfrm>
            <a:off x="395288" y="188913"/>
            <a:ext cx="80851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s-ES" sz="2600" b="1" dirty="0" smtClean="0">
                <a:solidFill>
                  <a:srgbClr val="FF6600"/>
                </a:solidFill>
              </a:rPr>
              <a:t>RESULTATS PRELIMINARS (2012-2015)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99592" y="1412776"/>
            <a:ext cx="756084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a-ES" sz="1800" b="1" dirty="0" err="1" smtClean="0">
                <a:solidFill>
                  <a:srgbClr val="FF6600"/>
                </a:solidFill>
              </a:rPr>
              <a:t>Profesionales</a:t>
            </a:r>
            <a:r>
              <a:rPr lang="ca-ES" sz="1800" b="1" dirty="0" smtClean="0">
                <a:solidFill>
                  <a:srgbClr val="FF6600"/>
                </a:solidFill>
              </a:rPr>
              <a:t> </a:t>
            </a:r>
            <a:r>
              <a:rPr lang="ca-ES" sz="1800" b="1" dirty="0" err="1" smtClean="0">
                <a:solidFill>
                  <a:srgbClr val="FF6600"/>
                </a:solidFill>
              </a:rPr>
              <a:t>sanitarios</a:t>
            </a:r>
            <a:r>
              <a:rPr lang="ca-ES" sz="1800" b="1" dirty="0" smtClean="0">
                <a:solidFill>
                  <a:srgbClr val="FF6600"/>
                </a:solidFill>
              </a:rPr>
              <a:t> (</a:t>
            </a:r>
            <a:r>
              <a:rPr lang="ca-ES" sz="1800" b="1" dirty="0" smtClean="0">
                <a:solidFill>
                  <a:srgbClr val="FF6600"/>
                </a:solidFill>
              </a:rPr>
              <a:t>N=71)</a:t>
            </a:r>
            <a:endParaRPr lang="ca-ES" sz="1800" b="1" dirty="0" smtClean="0">
              <a:solidFill>
                <a:srgbClr val="FF6600"/>
              </a:solidFill>
            </a:endParaRPr>
          </a:p>
          <a:p>
            <a:pPr>
              <a:buNone/>
            </a:pPr>
            <a:endParaRPr lang="ca-ES" sz="1600" b="1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ca-ES" sz="1600" dirty="0" smtClean="0">
                <a:solidFill>
                  <a:srgbClr val="000000"/>
                </a:solidFill>
              </a:rPr>
              <a:t> </a:t>
            </a:r>
            <a:r>
              <a:rPr lang="ca-ES" sz="1600" dirty="0" err="1" smtClean="0">
                <a:solidFill>
                  <a:srgbClr val="000000"/>
                </a:solidFill>
              </a:rPr>
              <a:t>Discuten</a:t>
            </a:r>
            <a:r>
              <a:rPr lang="ca-ES" sz="1600" dirty="0" smtClean="0">
                <a:solidFill>
                  <a:srgbClr val="000000"/>
                </a:solidFill>
              </a:rPr>
              <a:t> </a:t>
            </a:r>
            <a:r>
              <a:rPr lang="ca-ES" sz="1600" dirty="0" err="1" smtClean="0">
                <a:solidFill>
                  <a:srgbClr val="000000"/>
                </a:solidFill>
              </a:rPr>
              <a:t>frecuentemente</a:t>
            </a:r>
            <a:r>
              <a:rPr lang="ca-ES" sz="1600" dirty="0" smtClean="0">
                <a:solidFill>
                  <a:srgbClr val="000000"/>
                </a:solidFill>
              </a:rPr>
              <a:t> </a:t>
            </a:r>
            <a:r>
              <a:rPr lang="ca-ES" sz="1600" dirty="0" err="1" smtClean="0">
                <a:solidFill>
                  <a:srgbClr val="000000"/>
                </a:solidFill>
              </a:rPr>
              <a:t>información</a:t>
            </a:r>
            <a:r>
              <a:rPr lang="ca-ES" sz="1600" dirty="0" smtClean="0">
                <a:solidFill>
                  <a:srgbClr val="000000"/>
                </a:solidFill>
              </a:rPr>
              <a:t> de </a:t>
            </a:r>
            <a:r>
              <a:rPr lang="ca-ES" sz="1600" dirty="0" err="1" smtClean="0">
                <a:solidFill>
                  <a:srgbClr val="000000"/>
                </a:solidFill>
              </a:rPr>
              <a:t>internet</a:t>
            </a:r>
            <a:r>
              <a:rPr lang="ca-ES" sz="1600" dirty="0" smtClean="0">
                <a:solidFill>
                  <a:srgbClr val="000000"/>
                </a:solidFill>
              </a:rPr>
              <a:t> con los </a:t>
            </a:r>
            <a:r>
              <a:rPr lang="ca-ES" sz="1600" dirty="0" err="1" smtClean="0">
                <a:solidFill>
                  <a:srgbClr val="000000"/>
                </a:solidFill>
              </a:rPr>
              <a:t>pacientes</a:t>
            </a:r>
            <a:r>
              <a:rPr lang="ca-ES" sz="1600" dirty="0" smtClean="0">
                <a:solidFill>
                  <a:srgbClr val="000000"/>
                </a:solidFill>
              </a:rPr>
              <a:t> (73,2%)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ca-ES" sz="1600" dirty="0" smtClean="0">
                <a:solidFill>
                  <a:srgbClr val="000000"/>
                </a:solidFill>
              </a:rPr>
              <a:t> </a:t>
            </a:r>
            <a:r>
              <a:rPr lang="ca-ES" sz="1600" dirty="0" err="1" smtClean="0">
                <a:solidFill>
                  <a:srgbClr val="000000"/>
                </a:solidFill>
              </a:rPr>
              <a:t>Pocas</a:t>
            </a:r>
            <a:r>
              <a:rPr lang="ca-ES" sz="1600" dirty="0" smtClean="0">
                <a:solidFill>
                  <a:srgbClr val="000000"/>
                </a:solidFill>
              </a:rPr>
              <a:t> dificultades en comentar i  </a:t>
            </a:r>
            <a:r>
              <a:rPr lang="ca-ES" sz="1600" dirty="0" err="1" smtClean="0">
                <a:solidFill>
                  <a:srgbClr val="000000"/>
                </a:solidFill>
              </a:rPr>
              <a:t>aclarar</a:t>
            </a:r>
            <a:r>
              <a:rPr lang="ca-ES" sz="1600" dirty="0" smtClean="0">
                <a:solidFill>
                  <a:srgbClr val="000000"/>
                </a:solidFill>
              </a:rPr>
              <a:t> esta informació (96,4%)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ca-ES" sz="1600" dirty="0" smtClean="0">
                <a:solidFill>
                  <a:srgbClr val="000000"/>
                </a:solidFill>
              </a:rPr>
              <a:t> </a:t>
            </a:r>
            <a:r>
              <a:rPr lang="ca-ES" sz="1600" dirty="0" err="1" smtClean="0">
                <a:solidFill>
                  <a:srgbClr val="000000"/>
                </a:solidFill>
              </a:rPr>
              <a:t>Normalmente</a:t>
            </a:r>
            <a:r>
              <a:rPr lang="ca-ES" sz="1600" dirty="0" smtClean="0">
                <a:solidFill>
                  <a:srgbClr val="000000"/>
                </a:solidFill>
              </a:rPr>
              <a:t> no se </a:t>
            </a:r>
            <a:r>
              <a:rPr lang="ca-ES" sz="1600" dirty="0" err="1" smtClean="0">
                <a:solidFill>
                  <a:srgbClr val="000000"/>
                </a:solidFill>
              </a:rPr>
              <a:t>sienten</a:t>
            </a:r>
            <a:r>
              <a:rPr lang="ca-ES" sz="1600" dirty="0" smtClean="0">
                <a:solidFill>
                  <a:srgbClr val="000000"/>
                </a:solidFill>
              </a:rPr>
              <a:t> </a:t>
            </a:r>
            <a:r>
              <a:rPr lang="ca-ES" sz="1600" dirty="0" err="1" smtClean="0">
                <a:solidFill>
                  <a:srgbClr val="000000"/>
                </a:solidFill>
              </a:rPr>
              <a:t>amenazados</a:t>
            </a:r>
            <a:r>
              <a:rPr lang="ca-ES" sz="1600" dirty="0" smtClean="0">
                <a:solidFill>
                  <a:srgbClr val="000000"/>
                </a:solidFill>
              </a:rPr>
              <a:t> al </a:t>
            </a:r>
            <a:r>
              <a:rPr lang="ca-ES" sz="1600" dirty="0" err="1" smtClean="0">
                <a:solidFill>
                  <a:srgbClr val="000000"/>
                </a:solidFill>
              </a:rPr>
              <a:t>comentarla</a:t>
            </a:r>
            <a:r>
              <a:rPr lang="ca-ES" sz="1600" dirty="0" smtClean="0">
                <a:solidFill>
                  <a:srgbClr val="000000"/>
                </a:solidFill>
              </a:rPr>
              <a:t> (85,1%)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ca-ES" sz="1600" dirty="0" smtClean="0">
                <a:solidFill>
                  <a:srgbClr val="000000"/>
                </a:solidFill>
              </a:rPr>
              <a:t>Impacto </a:t>
            </a:r>
            <a:r>
              <a:rPr lang="ca-ES" sz="1600" dirty="0" err="1" smtClean="0">
                <a:solidFill>
                  <a:srgbClr val="000000"/>
                </a:solidFill>
              </a:rPr>
              <a:t>psicológico</a:t>
            </a:r>
            <a:r>
              <a:rPr lang="ca-ES" sz="1600" dirty="0" smtClean="0">
                <a:solidFill>
                  <a:srgbClr val="000000"/>
                </a:solidFill>
              </a:rPr>
              <a:t> </a:t>
            </a:r>
            <a:r>
              <a:rPr lang="ca-ES" sz="1600" dirty="0" err="1" smtClean="0">
                <a:solidFill>
                  <a:srgbClr val="000000"/>
                </a:solidFill>
              </a:rPr>
              <a:t>estimado</a:t>
            </a:r>
            <a:r>
              <a:rPr lang="ca-ES" sz="1600" dirty="0" smtClean="0">
                <a:solidFill>
                  <a:srgbClr val="000000"/>
                </a:solidFill>
              </a:rPr>
              <a:t> en los </a:t>
            </a:r>
            <a:r>
              <a:rPr lang="ca-ES" sz="1600" dirty="0" err="1" smtClean="0">
                <a:solidFill>
                  <a:srgbClr val="000000"/>
                </a:solidFill>
              </a:rPr>
              <a:t>pacientes</a:t>
            </a:r>
            <a:r>
              <a:rPr lang="ca-ES" sz="1600" dirty="0" smtClean="0">
                <a:solidFill>
                  <a:srgbClr val="000000"/>
                </a:solidFill>
              </a:rPr>
              <a:t>: </a:t>
            </a:r>
            <a:r>
              <a:rPr lang="ca-ES" sz="1600" dirty="0" err="1" smtClean="0">
                <a:solidFill>
                  <a:srgbClr val="000000"/>
                </a:solidFill>
              </a:rPr>
              <a:t>Acuerdo</a:t>
            </a:r>
            <a:r>
              <a:rPr lang="ca-ES" sz="1600" dirty="0" smtClean="0">
                <a:solidFill>
                  <a:srgbClr val="000000"/>
                </a:solidFill>
              </a:rPr>
              <a:t> en el </a:t>
            </a:r>
            <a:r>
              <a:rPr lang="ca-ES" sz="1600" dirty="0" err="1" smtClean="0">
                <a:solidFill>
                  <a:srgbClr val="000000"/>
                </a:solidFill>
              </a:rPr>
              <a:t>papel</a:t>
            </a:r>
            <a:r>
              <a:rPr lang="ca-ES" sz="1600" dirty="0" smtClean="0">
                <a:solidFill>
                  <a:srgbClr val="000000"/>
                </a:solidFill>
              </a:rPr>
              <a:t> </a:t>
            </a:r>
            <a:r>
              <a:rPr lang="ca-ES" sz="1600" dirty="0" err="1" smtClean="0">
                <a:solidFill>
                  <a:srgbClr val="000000"/>
                </a:solidFill>
              </a:rPr>
              <a:t>informativo</a:t>
            </a:r>
            <a:endParaRPr lang="ca-ES" sz="16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ca-ES" sz="1600" dirty="0" smtClean="0">
                <a:solidFill>
                  <a:srgbClr val="000000"/>
                </a:solidFill>
              </a:rPr>
              <a:t>   però </a:t>
            </a:r>
            <a:r>
              <a:rPr lang="ca-ES" sz="1600" b="1" dirty="0" err="1" smtClean="0">
                <a:solidFill>
                  <a:srgbClr val="000000"/>
                </a:solidFill>
              </a:rPr>
              <a:t>desacuerdo</a:t>
            </a:r>
            <a:r>
              <a:rPr lang="ca-ES" sz="1600" b="1" dirty="0" smtClean="0">
                <a:solidFill>
                  <a:srgbClr val="000000"/>
                </a:solidFill>
              </a:rPr>
              <a:t> en el impacto emocional= PATERNALISMO</a:t>
            </a:r>
          </a:p>
          <a:p>
            <a:pPr>
              <a:buNone/>
            </a:pPr>
            <a:endParaRPr lang="ca-ES" sz="16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ca-ES" sz="1600" b="1" dirty="0" err="1" smtClean="0">
                <a:solidFill>
                  <a:srgbClr val="000000"/>
                </a:solidFill>
              </a:rPr>
              <a:t>Conclusión</a:t>
            </a:r>
            <a:r>
              <a:rPr lang="ca-ES" sz="1600" b="1" dirty="0" smtClean="0">
                <a:solidFill>
                  <a:srgbClr val="000000"/>
                </a:solidFill>
              </a:rPr>
              <a:t>: </a:t>
            </a:r>
          </a:p>
          <a:p>
            <a:pPr>
              <a:lnSpc>
                <a:spcPct val="150000"/>
              </a:lnSpc>
              <a:buAutoNum type="arabicParenR"/>
            </a:pPr>
            <a:r>
              <a:rPr lang="ca-ES" sz="1600" dirty="0" smtClean="0">
                <a:solidFill>
                  <a:srgbClr val="000000"/>
                </a:solidFill>
              </a:rPr>
              <a:t> No </a:t>
            </a:r>
            <a:r>
              <a:rPr lang="ca-ES" sz="1600" dirty="0" err="1" smtClean="0">
                <a:solidFill>
                  <a:srgbClr val="000000"/>
                </a:solidFill>
              </a:rPr>
              <a:t>hay</a:t>
            </a:r>
            <a:r>
              <a:rPr lang="ca-ES" sz="1600" dirty="0" smtClean="0">
                <a:solidFill>
                  <a:srgbClr val="000000"/>
                </a:solidFill>
              </a:rPr>
              <a:t> </a:t>
            </a:r>
            <a:r>
              <a:rPr lang="ca-ES" sz="1600" dirty="0" err="1" smtClean="0">
                <a:solidFill>
                  <a:srgbClr val="000000"/>
                </a:solidFill>
              </a:rPr>
              <a:t>problemas</a:t>
            </a:r>
            <a:r>
              <a:rPr lang="ca-ES" sz="1600" dirty="0" smtClean="0">
                <a:solidFill>
                  <a:srgbClr val="000000"/>
                </a:solidFill>
              </a:rPr>
              <a:t> con el manejo de la </a:t>
            </a:r>
            <a:r>
              <a:rPr lang="ca-ES" sz="1600" dirty="0" err="1" smtClean="0">
                <a:solidFill>
                  <a:srgbClr val="000000"/>
                </a:solidFill>
              </a:rPr>
              <a:t>información</a:t>
            </a:r>
            <a:r>
              <a:rPr lang="ca-ES" sz="1600" dirty="0" smtClean="0">
                <a:solidFill>
                  <a:srgbClr val="000000"/>
                </a:solidFill>
              </a:rPr>
              <a:t> aportada de </a:t>
            </a:r>
            <a:r>
              <a:rPr lang="ca-ES" sz="1600" dirty="0" err="1" smtClean="0">
                <a:solidFill>
                  <a:srgbClr val="000000"/>
                </a:solidFill>
              </a:rPr>
              <a:t>internet</a:t>
            </a:r>
            <a:r>
              <a:rPr lang="ca-ES" sz="1600" dirty="0" smtClean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50000"/>
              </a:lnSpc>
              <a:buAutoNum type="arabicParenR" startAt="2"/>
            </a:pPr>
            <a:r>
              <a:rPr lang="ca-ES" sz="1600" dirty="0" smtClean="0">
                <a:solidFill>
                  <a:srgbClr val="000000"/>
                </a:solidFill>
              </a:rPr>
              <a:t> Impacto emocional </a:t>
            </a:r>
            <a:r>
              <a:rPr lang="ca-ES" sz="1600" dirty="0" err="1" smtClean="0">
                <a:solidFill>
                  <a:srgbClr val="000000"/>
                </a:solidFill>
              </a:rPr>
              <a:t>sobrevalorado</a:t>
            </a:r>
            <a:r>
              <a:rPr lang="ca-ES" sz="1600" dirty="0" smtClean="0">
                <a:solidFill>
                  <a:srgbClr val="000000"/>
                </a:solidFill>
              </a:rPr>
              <a:t> por los </a:t>
            </a:r>
            <a:r>
              <a:rPr lang="ca-ES" sz="1600" dirty="0" err="1" smtClean="0">
                <a:solidFill>
                  <a:srgbClr val="000000"/>
                </a:solidFill>
              </a:rPr>
              <a:t>professionales</a:t>
            </a:r>
            <a:r>
              <a:rPr lang="ca-ES" sz="1600" dirty="0" smtClean="0">
                <a:solidFill>
                  <a:srgbClr val="000000"/>
                </a:solidFill>
              </a:rPr>
              <a:t> de esta </a:t>
            </a:r>
            <a:r>
              <a:rPr lang="ca-ES" sz="1600" dirty="0" err="1" smtClean="0">
                <a:solidFill>
                  <a:srgbClr val="000000"/>
                </a:solidFill>
              </a:rPr>
              <a:t>información</a:t>
            </a:r>
            <a:r>
              <a:rPr lang="ca-ES" sz="1600" dirty="0" smtClean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ca-ES" sz="1600" dirty="0" smtClean="0">
                <a:solidFill>
                  <a:srgbClr val="000000"/>
                </a:solidFill>
              </a:rPr>
              <a:t>      </a:t>
            </a:r>
            <a:endParaRPr lang="ca-ES" sz="16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ca-ES" sz="1600" b="1" dirty="0" err="1" smtClean="0">
                <a:solidFill>
                  <a:srgbClr val="FF6600"/>
                </a:solidFill>
              </a:rPr>
              <a:t>Oncommunities</a:t>
            </a:r>
            <a:r>
              <a:rPr lang="ca-ES" sz="1600" b="1" dirty="0" smtClean="0">
                <a:solidFill>
                  <a:srgbClr val="FF6600"/>
                </a:solidFill>
              </a:rPr>
              <a:t>” </a:t>
            </a:r>
            <a:r>
              <a:rPr lang="ca-ES" sz="1600" b="1" dirty="0" err="1" smtClean="0">
                <a:solidFill>
                  <a:srgbClr val="FF6600"/>
                </a:solidFill>
              </a:rPr>
              <a:t>puede</a:t>
            </a:r>
            <a:r>
              <a:rPr lang="ca-ES" sz="1600" b="1" dirty="0" smtClean="0">
                <a:solidFill>
                  <a:srgbClr val="FF6600"/>
                </a:solidFill>
              </a:rPr>
              <a:t> </a:t>
            </a:r>
            <a:r>
              <a:rPr lang="ca-ES" sz="1600" b="1" dirty="0" smtClean="0">
                <a:solidFill>
                  <a:srgbClr val="FF6600"/>
                </a:solidFill>
              </a:rPr>
              <a:t>facilitar </a:t>
            </a:r>
            <a:r>
              <a:rPr lang="ca-ES" sz="1600" b="1" dirty="0" err="1" smtClean="0">
                <a:solidFill>
                  <a:srgbClr val="FF6600"/>
                </a:solidFill>
              </a:rPr>
              <a:t>comunicación</a:t>
            </a:r>
            <a:r>
              <a:rPr lang="ca-ES" sz="1600" b="1" dirty="0" smtClean="0">
                <a:solidFill>
                  <a:srgbClr val="FF6600"/>
                </a:solidFill>
              </a:rPr>
              <a:t> / </a:t>
            </a:r>
            <a:r>
              <a:rPr lang="ca-ES" sz="1600" b="1" dirty="0" err="1" smtClean="0">
                <a:solidFill>
                  <a:srgbClr val="FF6600"/>
                </a:solidFill>
              </a:rPr>
              <a:t>alianza</a:t>
            </a:r>
            <a:r>
              <a:rPr lang="ca-ES" sz="1600" b="1" dirty="0" smtClean="0">
                <a:solidFill>
                  <a:srgbClr val="FF6600"/>
                </a:solidFill>
              </a:rPr>
              <a:t> </a:t>
            </a:r>
            <a:r>
              <a:rPr lang="ca-ES" sz="1600" b="1" dirty="0" err="1" smtClean="0">
                <a:solidFill>
                  <a:srgbClr val="FF6600"/>
                </a:solidFill>
              </a:rPr>
              <a:t>terapéutica</a:t>
            </a:r>
            <a:endParaRPr lang="ca-ES" sz="1600" b="1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ca-ES" dirty="0"/>
          </a:p>
        </p:txBody>
      </p:sp>
      <p:sp>
        <p:nvSpPr>
          <p:cNvPr id="5" name="4 Rectángulo"/>
          <p:cNvSpPr/>
          <p:nvPr/>
        </p:nvSpPr>
        <p:spPr>
          <a:xfrm>
            <a:off x="611560" y="980728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b="1" dirty="0" smtClean="0">
                <a:solidFill>
                  <a:srgbClr val="C00000"/>
                </a:solidFill>
              </a:rPr>
              <a:t>FASE 1: IMPACTO DEL USO DE INTERNET Y CREACIÓN DE LA COMUNIDAD DE SOPORTE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 txBox="1">
            <a:spLocks noChangeArrowheads="1"/>
          </p:cNvSpPr>
          <p:nvPr/>
        </p:nvSpPr>
        <p:spPr bwMode="auto">
          <a:xfrm>
            <a:off x="1403648" y="548680"/>
            <a:ext cx="80851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s-ES" sz="2400" b="1" dirty="0" smtClean="0">
                <a:solidFill>
                  <a:srgbClr val="C00000"/>
                </a:solidFill>
                <a:latin typeface="Calibri" pitchFamily="34" charset="0"/>
              </a:rPr>
              <a:t>“ONCOMMUNITIES”</a:t>
            </a:r>
            <a:endParaRPr lang="es-ES" sz="2400" b="1" dirty="0" smtClean="0">
              <a:solidFill>
                <a:srgbClr val="C00000"/>
              </a:solidFill>
            </a:endParaRPr>
          </a:p>
        </p:txBody>
      </p:sp>
      <p:sp>
        <p:nvSpPr>
          <p:cNvPr id="5" name="Marcador de texto 4"/>
          <p:cNvSpPr txBox="1">
            <a:spLocks/>
          </p:cNvSpPr>
          <p:nvPr/>
        </p:nvSpPr>
        <p:spPr>
          <a:xfrm>
            <a:off x="395536" y="1052736"/>
            <a:ext cx="7702549" cy="45525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s-ES" sz="1400" dirty="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52536" y="1340768"/>
            <a:ext cx="9289032" cy="4224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None/>
            </a:pPr>
            <a:r>
              <a:rPr lang="es-ES" sz="1800" dirty="0">
                <a:solidFill>
                  <a:srgbClr val="000000"/>
                </a:solidFill>
              </a:rPr>
              <a:t>	</a:t>
            </a:r>
            <a:r>
              <a:rPr lang="es-ES" sz="1800" b="1" dirty="0" smtClean="0">
                <a:solidFill>
                  <a:srgbClr val="FF6600"/>
                </a:solidFill>
              </a:rPr>
              <a:t>PRINCIPAL</a:t>
            </a:r>
          </a:p>
          <a:p>
            <a:pPr lvl="1">
              <a:lnSpc>
                <a:spcPct val="150000"/>
              </a:lnSpc>
              <a:buNone/>
            </a:pPr>
            <a:r>
              <a:rPr lang="es-ES" sz="1800" dirty="0" smtClean="0">
                <a:solidFill>
                  <a:srgbClr val="000000"/>
                </a:solidFill>
              </a:rPr>
              <a:t>	</a:t>
            </a:r>
            <a:r>
              <a:rPr lang="es-ES" sz="1800" b="1" dirty="0" smtClean="0">
                <a:solidFill>
                  <a:srgbClr val="000000"/>
                </a:solidFill>
              </a:rPr>
              <a:t>Reducir </a:t>
            </a:r>
            <a:r>
              <a:rPr lang="es-ES" sz="1800" b="1" dirty="0">
                <a:solidFill>
                  <a:srgbClr val="000000"/>
                </a:solidFill>
              </a:rPr>
              <a:t>el impacto psicosocial del cáncer </a:t>
            </a:r>
            <a:r>
              <a:rPr lang="es-ES" sz="1800" dirty="0">
                <a:solidFill>
                  <a:srgbClr val="000000"/>
                </a:solidFill>
              </a:rPr>
              <a:t>facilitando el acceso a </a:t>
            </a:r>
          </a:p>
          <a:p>
            <a:pPr lvl="1">
              <a:lnSpc>
                <a:spcPct val="150000"/>
              </a:lnSpc>
              <a:buNone/>
            </a:pPr>
            <a:r>
              <a:rPr lang="es-ES" sz="1800" dirty="0" smtClean="0">
                <a:solidFill>
                  <a:srgbClr val="000000"/>
                </a:solidFill>
              </a:rPr>
              <a:t>	intervenciones </a:t>
            </a:r>
            <a:r>
              <a:rPr lang="es-ES" sz="1800" dirty="0">
                <a:solidFill>
                  <a:srgbClr val="000000"/>
                </a:solidFill>
              </a:rPr>
              <a:t>psicosociales de calidad </a:t>
            </a:r>
            <a:r>
              <a:rPr lang="es-ES" sz="1800" b="1" dirty="0">
                <a:solidFill>
                  <a:srgbClr val="000000"/>
                </a:solidFill>
              </a:rPr>
              <a:t>mediante las TIC</a:t>
            </a:r>
            <a:r>
              <a:rPr lang="es-ES" sz="1800" dirty="0">
                <a:solidFill>
                  <a:srgbClr val="000000"/>
                </a:solidFill>
              </a:rPr>
              <a:t>.</a:t>
            </a:r>
          </a:p>
          <a:p>
            <a:pPr lvl="1"/>
            <a:endParaRPr lang="es-ES" sz="1800" dirty="0">
              <a:solidFill>
                <a:srgbClr val="000000"/>
              </a:solidFill>
            </a:endParaRPr>
          </a:p>
          <a:p>
            <a:pPr lvl="2">
              <a:buNone/>
            </a:pPr>
            <a:r>
              <a:rPr lang="es-ES" sz="1800" b="1" dirty="0" smtClean="0">
                <a:solidFill>
                  <a:srgbClr val="FF6600"/>
                </a:solidFill>
              </a:rPr>
              <a:t>SECUNDARIOS</a:t>
            </a:r>
          </a:p>
          <a:p>
            <a:pPr lvl="2">
              <a:buNone/>
            </a:pPr>
            <a:endParaRPr lang="es-ES" sz="1800" b="1" dirty="0">
              <a:solidFill>
                <a:srgbClr val="3366FF"/>
              </a:solidFill>
            </a:endParaRPr>
          </a:p>
          <a:p>
            <a:pPr marL="1200150" lvl="2" indent="-285750">
              <a:lnSpc>
                <a:spcPct val="150000"/>
              </a:lnSpc>
              <a:buFont typeface="Wingdings" charset="2"/>
              <a:buChar char="ü"/>
            </a:pPr>
            <a:r>
              <a:rPr lang="es-ES" sz="1800" dirty="0" smtClean="0">
                <a:solidFill>
                  <a:srgbClr val="000000"/>
                </a:solidFill>
              </a:rPr>
              <a:t>Construir una </a:t>
            </a:r>
            <a:r>
              <a:rPr lang="es-ES" sz="1800" b="1" dirty="0" smtClean="0">
                <a:solidFill>
                  <a:srgbClr val="000000"/>
                </a:solidFill>
              </a:rPr>
              <a:t>Comunidad virtual de pacientes y profesionales sanitarios </a:t>
            </a:r>
            <a:r>
              <a:rPr lang="es-ES" sz="1800" dirty="0" smtClean="0">
                <a:solidFill>
                  <a:srgbClr val="000000"/>
                </a:solidFill>
              </a:rPr>
              <a:t>que garantice: </a:t>
            </a:r>
            <a:r>
              <a:rPr lang="es-ES" sz="1800" b="1" dirty="0" smtClean="0">
                <a:solidFill>
                  <a:srgbClr val="000000"/>
                </a:solidFill>
              </a:rPr>
              <a:t>soporte, tratamiento y monitorización psicosocial </a:t>
            </a:r>
            <a:r>
              <a:rPr lang="es-ES" sz="1800" dirty="0" smtClean="0">
                <a:solidFill>
                  <a:srgbClr val="000000"/>
                </a:solidFill>
              </a:rPr>
              <a:t>online</a:t>
            </a:r>
          </a:p>
          <a:p>
            <a:pPr marL="1200150" lvl="2" indent="-285750">
              <a:lnSpc>
                <a:spcPct val="150000"/>
              </a:lnSpc>
              <a:buFont typeface="Wingdings" charset="2"/>
              <a:buChar char="ü"/>
            </a:pPr>
            <a:r>
              <a:rPr lang="es-ES" sz="1800" dirty="0" smtClean="0">
                <a:solidFill>
                  <a:srgbClr val="000000"/>
                </a:solidFill>
              </a:rPr>
              <a:t>Evaluar eficacia y eficiencia de la Comunidad virtual en: 1) </a:t>
            </a:r>
            <a:r>
              <a:rPr lang="es-ES" sz="1800" dirty="0">
                <a:solidFill>
                  <a:srgbClr val="000000"/>
                </a:solidFill>
              </a:rPr>
              <a:t>V</a:t>
            </a:r>
            <a:r>
              <a:rPr lang="es-ES" sz="1800" dirty="0" smtClean="0">
                <a:solidFill>
                  <a:srgbClr val="000000"/>
                </a:solidFill>
              </a:rPr>
              <a:t>ariables psicosociales y 2) </a:t>
            </a:r>
            <a:r>
              <a:rPr lang="es-ES" sz="1800" dirty="0">
                <a:solidFill>
                  <a:srgbClr val="000000"/>
                </a:solidFill>
              </a:rPr>
              <a:t>E</a:t>
            </a:r>
            <a:r>
              <a:rPr lang="es-ES" sz="1800" dirty="0" smtClean="0">
                <a:solidFill>
                  <a:srgbClr val="000000"/>
                </a:solidFill>
              </a:rPr>
              <a:t>volución de la enfermedad</a:t>
            </a:r>
          </a:p>
          <a:p>
            <a:pPr marL="1200150" lvl="2" indent="-285750">
              <a:lnSpc>
                <a:spcPct val="150000"/>
              </a:lnSpc>
              <a:buFont typeface="Wingdings" charset="2"/>
              <a:buChar char="ü"/>
            </a:pPr>
            <a:r>
              <a:rPr lang="es-ES" sz="1800" b="1" dirty="0" smtClean="0">
                <a:solidFill>
                  <a:srgbClr val="000000"/>
                </a:solidFill>
              </a:rPr>
              <a:t>Análisis económico </a:t>
            </a:r>
            <a:r>
              <a:rPr lang="es-ES" sz="1800" dirty="0" smtClean="0">
                <a:solidFill>
                  <a:srgbClr val="000000"/>
                </a:solidFill>
              </a:rPr>
              <a:t>coste-beneficio, coste-utilidad y coste-efectividad </a:t>
            </a:r>
          </a:p>
        </p:txBody>
      </p:sp>
      <p:pic>
        <p:nvPicPr>
          <p:cNvPr id="9217" name="Picture 1" descr="F:\WEB PSO-ONLINE\LOGOS\logo grande jp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2592288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006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46" r="1046"/>
          <a:stretch>
            <a:fillRect/>
          </a:stretch>
        </p:blipFill>
        <p:spPr>
          <a:xfrm>
            <a:off x="323528" y="2276872"/>
            <a:ext cx="3168352" cy="1612776"/>
          </a:xfrm>
          <a:prstGeom prst="rect">
            <a:avLst/>
          </a:prstGeom>
        </p:spPr>
      </p:pic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88640"/>
            <a:ext cx="3240360" cy="2088232"/>
          </a:xfrm>
          <a:prstGeom prst="rect">
            <a:avLst/>
          </a:prstGeom>
        </p:spPr>
      </p:pic>
      <p:pic>
        <p:nvPicPr>
          <p:cNvPr id="9" name="Picture 8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005064"/>
            <a:ext cx="3600400" cy="20162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32656"/>
            <a:ext cx="4502630" cy="175432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err="1" smtClean="0">
                <a:solidFill>
                  <a:srgbClr val="FF6600"/>
                </a:solidFill>
              </a:rPr>
              <a:t>Nivel</a:t>
            </a:r>
            <a:r>
              <a:rPr lang="en-US" sz="1800" b="1" dirty="0" smtClean="0">
                <a:solidFill>
                  <a:srgbClr val="FF6600"/>
                </a:solidFill>
              </a:rPr>
              <a:t> </a:t>
            </a:r>
            <a:r>
              <a:rPr lang="en-US" sz="1800" b="1" dirty="0" err="1" smtClean="0">
                <a:solidFill>
                  <a:srgbClr val="FF6600"/>
                </a:solidFill>
              </a:rPr>
              <a:t>básico</a:t>
            </a:r>
            <a:r>
              <a:rPr lang="en-US" sz="1800" b="1" dirty="0" smtClean="0">
                <a:solidFill>
                  <a:srgbClr val="FF6600"/>
                </a:solidFill>
              </a:rPr>
              <a:t>: SOPORTE COMUNITARIO</a:t>
            </a:r>
          </a:p>
          <a:p>
            <a:pPr>
              <a:buNone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r>
              <a:rPr lang="en-US" sz="1800" dirty="0" err="1" smtClean="0"/>
              <a:t>Información</a:t>
            </a:r>
            <a:r>
              <a:rPr lang="en-US" sz="1800" dirty="0" smtClean="0"/>
              <a:t> </a:t>
            </a:r>
            <a:r>
              <a:rPr lang="en-US" sz="1800" dirty="0" err="1" smtClean="0"/>
              <a:t>prescrita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profesionales</a:t>
            </a:r>
            <a:endParaRPr lang="en-US" sz="1800" dirty="0" smtClean="0"/>
          </a:p>
          <a:p>
            <a:pPr marL="285750" indent="-285750">
              <a:buFontTx/>
              <a:buChar char="-"/>
            </a:pPr>
            <a:r>
              <a:rPr lang="en-US" sz="1800" dirty="0" err="1" smtClean="0"/>
              <a:t>Apoyo</a:t>
            </a:r>
            <a:r>
              <a:rPr lang="en-US" sz="1800" dirty="0" smtClean="0"/>
              <a:t> </a:t>
            </a:r>
            <a:r>
              <a:rPr lang="en-US" sz="1800" dirty="0" err="1" smtClean="0"/>
              <a:t>emocional</a:t>
            </a:r>
            <a:r>
              <a:rPr lang="en-US" sz="1800" dirty="0" smtClean="0"/>
              <a:t> </a:t>
            </a:r>
            <a:r>
              <a:rPr lang="en-US" sz="1800" dirty="0" err="1" smtClean="0"/>
              <a:t>básico</a:t>
            </a:r>
            <a:r>
              <a:rPr lang="en-US" sz="18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1800" dirty="0" err="1" smtClean="0"/>
              <a:t>Acceso</a:t>
            </a:r>
            <a:r>
              <a:rPr lang="en-US" sz="1800" dirty="0" smtClean="0"/>
              <a:t> 24h / </a:t>
            </a:r>
            <a:r>
              <a:rPr lang="en-US" sz="1800" dirty="0" err="1" smtClean="0"/>
              <a:t>información</a:t>
            </a:r>
            <a:r>
              <a:rPr lang="en-US" sz="1800" dirty="0" smtClean="0"/>
              <a:t> </a:t>
            </a:r>
            <a:r>
              <a:rPr lang="en-US" sz="1800" dirty="0" err="1" smtClean="0"/>
              <a:t>asincrónica</a:t>
            </a:r>
            <a:endParaRPr lang="en-US" sz="1800" dirty="0" smtClean="0"/>
          </a:p>
          <a:p>
            <a:pPr marL="285750" indent="-285750">
              <a:buFontTx/>
              <a:buChar char="-"/>
            </a:pPr>
            <a:r>
              <a:rPr lang="en-US" sz="1800" dirty="0" err="1" smtClean="0"/>
              <a:t>Anonimato</a:t>
            </a:r>
            <a:r>
              <a:rPr lang="en-US" sz="1800" dirty="0" smtClean="0"/>
              <a:t> / </a:t>
            </a:r>
            <a:r>
              <a:rPr lang="en-US" sz="1800" dirty="0" err="1" smtClean="0"/>
              <a:t>Todos</a:t>
            </a:r>
            <a:r>
              <a:rPr lang="en-US" sz="1800" dirty="0" smtClean="0"/>
              <a:t> </a:t>
            </a:r>
            <a:r>
              <a:rPr lang="en-US" sz="1800" dirty="0" err="1" smtClean="0"/>
              <a:t>misma</a:t>
            </a:r>
            <a:r>
              <a:rPr lang="en-US" sz="1800" dirty="0" smtClean="0"/>
              <a:t> </a:t>
            </a:r>
            <a:r>
              <a:rPr lang="en-US" sz="1800" dirty="0" err="1" smtClean="0"/>
              <a:t>patología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3923928" y="4005064"/>
            <a:ext cx="4852610" cy="1754327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err="1" smtClean="0">
                <a:solidFill>
                  <a:srgbClr val="CC0000"/>
                </a:solidFill>
              </a:rPr>
              <a:t>Nivel</a:t>
            </a:r>
            <a:r>
              <a:rPr lang="en-US" sz="1800" b="1" dirty="0" smtClean="0">
                <a:solidFill>
                  <a:srgbClr val="CC0000"/>
                </a:solidFill>
              </a:rPr>
              <a:t> </a:t>
            </a:r>
            <a:r>
              <a:rPr lang="en-US" sz="1800" b="1" dirty="0" err="1" smtClean="0">
                <a:solidFill>
                  <a:srgbClr val="CC0000"/>
                </a:solidFill>
              </a:rPr>
              <a:t>especializado</a:t>
            </a:r>
            <a:r>
              <a:rPr lang="en-US" sz="1800" b="1" dirty="0" smtClean="0">
                <a:solidFill>
                  <a:srgbClr val="CC0000"/>
                </a:solidFill>
              </a:rPr>
              <a:t>: TERAPIA GRUPAL</a:t>
            </a:r>
          </a:p>
          <a:p>
            <a:pPr>
              <a:buNone/>
            </a:pPr>
            <a:endParaRPr lang="en-US" sz="1800" b="1" dirty="0" smtClean="0">
              <a:solidFill>
                <a:srgbClr val="CC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800" dirty="0" err="1" smtClean="0"/>
              <a:t>Tratamiento</a:t>
            </a:r>
            <a:r>
              <a:rPr lang="en-US" sz="1800" dirty="0" smtClean="0"/>
              <a:t> </a:t>
            </a:r>
            <a:r>
              <a:rPr lang="en-US" sz="1800" dirty="0" err="1" smtClean="0"/>
              <a:t>psico-oncológico</a:t>
            </a:r>
            <a:r>
              <a:rPr lang="en-US" sz="1800" dirty="0" smtClean="0"/>
              <a:t> (14 </a:t>
            </a:r>
            <a:r>
              <a:rPr lang="en-US" sz="1800" dirty="0" err="1" smtClean="0"/>
              <a:t>ses</a:t>
            </a:r>
            <a:r>
              <a:rPr lang="en-US" sz="18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sz="1800" dirty="0" err="1" smtClean="0"/>
              <a:t>Sincrónico</a:t>
            </a:r>
            <a:r>
              <a:rPr lang="en-US" sz="1800" dirty="0" smtClean="0"/>
              <a:t> / Multi-</a:t>
            </a:r>
            <a:r>
              <a:rPr lang="en-US" sz="1800" dirty="0" err="1" smtClean="0"/>
              <a:t>videoconferencia</a:t>
            </a:r>
            <a:endParaRPr lang="en-US" sz="1800" dirty="0" smtClean="0"/>
          </a:p>
          <a:p>
            <a:pPr marL="285750" indent="-285750">
              <a:buFontTx/>
              <a:buChar char="-"/>
            </a:pPr>
            <a:r>
              <a:rPr lang="en-US" sz="1800" dirty="0" err="1" smtClean="0"/>
              <a:t>Especialista</a:t>
            </a:r>
            <a:r>
              <a:rPr lang="en-US" sz="1800" dirty="0" smtClean="0"/>
              <a:t> en </a:t>
            </a:r>
            <a:r>
              <a:rPr lang="en-US" sz="1800" dirty="0" err="1" smtClean="0"/>
              <a:t>psico-oncologia</a:t>
            </a:r>
            <a:endParaRPr lang="en-US" sz="1800" dirty="0" smtClean="0"/>
          </a:p>
          <a:p>
            <a:pPr marL="285750" indent="-285750">
              <a:buFontTx/>
              <a:buChar char="-"/>
            </a:pPr>
            <a:r>
              <a:rPr lang="en-US" sz="1800" dirty="0" err="1" smtClean="0"/>
              <a:t>Pacientes</a:t>
            </a:r>
            <a:r>
              <a:rPr lang="en-US" sz="1800" dirty="0" smtClean="0"/>
              <a:t> con </a:t>
            </a:r>
            <a:r>
              <a:rPr lang="en-US" sz="1800" dirty="0" err="1" smtClean="0"/>
              <a:t>malestar</a:t>
            </a:r>
            <a:r>
              <a:rPr lang="en-US" sz="1800" dirty="0" smtClean="0"/>
              <a:t> </a:t>
            </a:r>
            <a:r>
              <a:rPr lang="en-US" sz="1800" dirty="0" err="1" smtClean="0"/>
              <a:t>emocional</a:t>
            </a:r>
            <a:r>
              <a:rPr lang="en-US" sz="1800" dirty="0" smtClean="0"/>
              <a:t> </a:t>
            </a:r>
            <a:r>
              <a:rPr lang="en-US" sz="1800" dirty="0" err="1" smtClean="0"/>
              <a:t>elevado</a:t>
            </a:r>
            <a:endParaRPr lang="en-US" sz="1800" dirty="0"/>
          </a:p>
        </p:txBody>
      </p:sp>
      <p:sp>
        <p:nvSpPr>
          <p:cNvPr id="12" name="TextBox 11">
            <a:hlinkClick r:id="rId7"/>
          </p:cNvPr>
          <p:cNvSpPr txBox="1"/>
          <p:nvPr/>
        </p:nvSpPr>
        <p:spPr>
          <a:xfrm>
            <a:off x="3563888" y="2492896"/>
            <a:ext cx="5400600" cy="1200329"/>
          </a:xfrm>
          <a:prstGeom prst="rect">
            <a:avLst/>
          </a:prstGeom>
          <a:noFill/>
          <a:ln>
            <a:solidFill>
              <a:srgbClr val="80004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rgbClr val="800040"/>
                </a:solidFill>
              </a:rPr>
              <a:t>	</a:t>
            </a:r>
            <a:r>
              <a:rPr lang="en-US" sz="1800" b="1" dirty="0" smtClean="0">
                <a:solidFill>
                  <a:srgbClr val="800040"/>
                </a:solidFill>
              </a:rPr>
              <a:t>MONITORIZACIÓN ONLINE</a:t>
            </a:r>
          </a:p>
          <a:p>
            <a:pPr>
              <a:buNone/>
            </a:pPr>
            <a:endParaRPr lang="en-US" sz="1800" b="1" dirty="0" smtClean="0">
              <a:solidFill>
                <a:srgbClr val="800040"/>
              </a:solidFill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800040"/>
                </a:solidFill>
              </a:rPr>
              <a:t>   </a:t>
            </a:r>
          </a:p>
          <a:p>
            <a:pPr>
              <a:buNone/>
            </a:pPr>
            <a:r>
              <a:rPr lang="en-US" sz="1800" b="1" dirty="0">
                <a:solidFill>
                  <a:srgbClr val="800040"/>
                </a:solidFill>
              </a:rPr>
              <a:t> </a:t>
            </a:r>
            <a:r>
              <a:rPr lang="en-US" sz="1800" b="1" dirty="0" smtClean="0">
                <a:solidFill>
                  <a:srgbClr val="800040"/>
                </a:solidFill>
              </a:rPr>
              <a:t>    </a:t>
            </a:r>
            <a:r>
              <a:rPr lang="en-US" sz="1800" b="1" dirty="0" err="1" smtClean="0">
                <a:solidFill>
                  <a:srgbClr val="800040"/>
                </a:solidFill>
              </a:rPr>
              <a:t>Novedad</a:t>
            </a:r>
            <a:r>
              <a:rPr lang="en-US" sz="1800" b="1" dirty="0" smtClean="0">
                <a:solidFill>
                  <a:srgbClr val="800040"/>
                </a:solidFill>
              </a:rPr>
              <a:t> clave en </a:t>
            </a:r>
            <a:r>
              <a:rPr lang="en-US" sz="1800" b="1" dirty="0" err="1" smtClean="0">
                <a:solidFill>
                  <a:srgbClr val="800040"/>
                </a:solidFill>
              </a:rPr>
              <a:t>investigación</a:t>
            </a:r>
            <a:r>
              <a:rPr lang="en-US" sz="1800" b="1" dirty="0" smtClean="0">
                <a:solidFill>
                  <a:srgbClr val="800040"/>
                </a:solidFill>
              </a:rPr>
              <a:t> </a:t>
            </a:r>
            <a:r>
              <a:rPr lang="en-US" sz="1800" b="1" dirty="0" err="1" smtClean="0">
                <a:solidFill>
                  <a:srgbClr val="800040"/>
                </a:solidFill>
              </a:rPr>
              <a:t>psicosocial</a:t>
            </a:r>
            <a:endParaRPr lang="en-US" sz="1800" b="1" dirty="0">
              <a:solidFill>
                <a:srgbClr val="800040"/>
              </a:solidFill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3779912" y="2852936"/>
            <a:ext cx="4968552" cy="432048"/>
          </a:xfrm>
          <a:prstGeom prst="rightArrow">
            <a:avLst/>
          </a:prstGeom>
          <a:solidFill>
            <a:srgbClr val="800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67544" y="2420888"/>
            <a:ext cx="17709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b="1" dirty="0" smtClean="0">
                <a:solidFill>
                  <a:srgbClr val="C00000"/>
                </a:solidFill>
                <a:latin typeface="Calibri" pitchFamily="34" charset="0"/>
              </a:rPr>
              <a:t>“ONCOMMUNITIES”</a:t>
            </a:r>
            <a:endParaRPr lang="es-E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033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redondeado 34"/>
          <p:cNvSpPr/>
          <p:nvPr/>
        </p:nvSpPr>
        <p:spPr>
          <a:xfrm>
            <a:off x="7092280" y="332656"/>
            <a:ext cx="1799630" cy="5832648"/>
          </a:xfrm>
          <a:prstGeom prst="roundRect">
            <a:avLst/>
          </a:prstGeom>
          <a:solidFill>
            <a:srgbClr val="F7F8FB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7" name="Imagen 5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4376"/>
          <a:stretch/>
        </p:blipFill>
        <p:spPr>
          <a:xfrm>
            <a:off x="1188578" y="1636156"/>
            <a:ext cx="1792659" cy="1786117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7172" y="2174112"/>
            <a:ext cx="610837" cy="9940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820" b="17262"/>
          <a:stretch/>
        </p:blipFill>
        <p:spPr>
          <a:xfrm>
            <a:off x="251520" y="116632"/>
            <a:ext cx="1760638" cy="37643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6632"/>
            <a:ext cx="1199550" cy="36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8640"/>
            <a:ext cx="669251" cy="252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9912" y="188640"/>
            <a:ext cx="485922" cy="1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88" y="2448078"/>
            <a:ext cx="328679" cy="35606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717032"/>
            <a:ext cx="564923" cy="612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484784"/>
            <a:ext cx="564923" cy="60895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705" y="1313197"/>
            <a:ext cx="232615" cy="252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36912"/>
            <a:ext cx="564923" cy="6120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869160"/>
            <a:ext cx="564923" cy="61379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73" y="2736138"/>
            <a:ext cx="801557" cy="86401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953" t="17960" b="34189"/>
          <a:stretch/>
        </p:blipFill>
        <p:spPr>
          <a:xfrm>
            <a:off x="558516" y="3418089"/>
            <a:ext cx="1068394" cy="34992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05416" y="1777890"/>
            <a:ext cx="627825" cy="68014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2375" y="4402044"/>
            <a:ext cx="931405" cy="456031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4664"/>
            <a:ext cx="564923" cy="601501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7236296" y="1052736"/>
            <a:ext cx="1005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 smtClean="0">
                <a:solidFill>
                  <a:schemeClr val="tx2">
                    <a:lumMod val="75000"/>
                  </a:schemeClr>
                </a:solidFill>
              </a:rPr>
              <a:t>Cumplimiento</a:t>
            </a:r>
          </a:p>
          <a:p>
            <a:pPr algn="ctr"/>
            <a:r>
              <a:rPr lang="es-ES" sz="1000" dirty="0" smtClean="0">
                <a:solidFill>
                  <a:schemeClr val="tx2">
                    <a:lumMod val="75000"/>
                  </a:schemeClr>
                </a:solidFill>
              </a:rPr>
              <a:t>Terapéutico</a:t>
            </a:r>
            <a:endParaRPr lang="es-E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7308304" y="2132856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 smtClean="0">
                <a:solidFill>
                  <a:schemeClr val="tx2">
                    <a:lumMod val="75000"/>
                  </a:schemeClr>
                </a:solidFill>
              </a:rPr>
              <a:t>Riesgos y</a:t>
            </a:r>
          </a:p>
          <a:p>
            <a:pPr algn="ctr"/>
            <a:r>
              <a:rPr lang="es-ES" sz="1000" dirty="0" smtClean="0">
                <a:solidFill>
                  <a:schemeClr val="tx2">
                    <a:lumMod val="75000"/>
                  </a:schemeClr>
                </a:solidFill>
              </a:rPr>
              <a:t>Alertas</a:t>
            </a:r>
            <a:endParaRPr lang="es-E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7092280" y="3284984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 smtClean="0">
                <a:solidFill>
                  <a:schemeClr val="tx2">
                    <a:lumMod val="75000"/>
                  </a:schemeClr>
                </a:solidFill>
              </a:rPr>
              <a:t>Evolución </a:t>
            </a:r>
          </a:p>
          <a:p>
            <a:pPr algn="ctr"/>
            <a:r>
              <a:rPr lang="es-ES" sz="1000" dirty="0" smtClean="0">
                <a:solidFill>
                  <a:schemeClr val="tx2">
                    <a:lumMod val="75000"/>
                  </a:schemeClr>
                </a:solidFill>
              </a:rPr>
              <a:t>Estado Anímico</a:t>
            </a:r>
            <a:endParaRPr lang="es-E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7164288" y="450912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 smtClean="0">
                <a:solidFill>
                  <a:schemeClr val="tx2">
                    <a:lumMod val="75000"/>
                  </a:schemeClr>
                </a:solidFill>
              </a:rPr>
              <a:t>Evolución </a:t>
            </a:r>
          </a:p>
          <a:p>
            <a:pPr algn="ctr"/>
            <a:r>
              <a:rPr lang="es-ES" sz="1000" dirty="0" smtClean="0">
                <a:solidFill>
                  <a:schemeClr val="tx2">
                    <a:lumMod val="75000"/>
                  </a:schemeClr>
                </a:solidFill>
              </a:rPr>
              <a:t>Estado físico</a:t>
            </a:r>
            <a:endParaRPr lang="es-E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7164288" y="5517232"/>
            <a:ext cx="1005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 smtClean="0">
                <a:solidFill>
                  <a:schemeClr val="tx2">
                    <a:lumMod val="75000"/>
                  </a:schemeClr>
                </a:solidFill>
              </a:rPr>
              <a:t>Registro de </a:t>
            </a:r>
          </a:p>
          <a:p>
            <a:pPr algn="ctr"/>
            <a:r>
              <a:rPr lang="es-ES" sz="1000" dirty="0" smtClean="0">
                <a:solidFill>
                  <a:schemeClr val="tx2">
                    <a:lumMod val="75000"/>
                  </a:schemeClr>
                </a:solidFill>
              </a:rPr>
              <a:t>Cuestionarios</a:t>
            </a:r>
            <a:endParaRPr lang="es-E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3493832" y="3475688"/>
            <a:ext cx="12105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 dirty="0" smtClean="0">
                <a:solidFill>
                  <a:schemeClr val="tx2">
                    <a:lumMod val="75000"/>
                  </a:schemeClr>
                </a:solidFill>
              </a:rPr>
              <a:t>PACIENTES</a:t>
            </a:r>
          </a:p>
          <a:p>
            <a:pPr algn="ctr"/>
            <a:r>
              <a:rPr lang="es-ES" sz="1000" dirty="0" smtClean="0">
                <a:solidFill>
                  <a:schemeClr val="tx2">
                    <a:lumMod val="75000"/>
                  </a:schemeClr>
                </a:solidFill>
              </a:rPr>
              <a:t>Cáncer de Mama</a:t>
            </a:r>
            <a:endParaRPr lang="es-E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83485" y="1636156"/>
            <a:ext cx="2093618" cy="1786117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55" y="4402044"/>
            <a:ext cx="1725907" cy="905627"/>
          </a:xfrm>
          <a:prstGeom prst="rect">
            <a:avLst/>
          </a:prstGeom>
        </p:spPr>
      </p:pic>
      <p:sp>
        <p:nvSpPr>
          <p:cNvPr id="52" name="CuadroTexto 51"/>
          <p:cNvSpPr txBox="1"/>
          <p:nvPr/>
        </p:nvSpPr>
        <p:spPr>
          <a:xfrm>
            <a:off x="4702072" y="4866276"/>
            <a:ext cx="19049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tx2">
                    <a:lumMod val="75000"/>
                  </a:schemeClr>
                </a:solidFill>
              </a:rPr>
              <a:t>Videoconferencia Grupal entre Pacientes y profesionales</a:t>
            </a:r>
            <a:endParaRPr lang="es-E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5282595" y="3111461"/>
            <a:ext cx="19049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solidFill>
                  <a:schemeClr val="tx2">
                    <a:lumMod val="75000"/>
                  </a:schemeClr>
                </a:solidFill>
              </a:rPr>
              <a:t>Acceso Paciente</a:t>
            </a:r>
          </a:p>
          <a:p>
            <a:pPr algn="ctr"/>
            <a:r>
              <a:rPr lang="es-ES" sz="1000" dirty="0" smtClean="0">
                <a:solidFill>
                  <a:schemeClr val="tx2">
                    <a:lumMod val="75000"/>
                  </a:schemeClr>
                </a:solidFill>
              </a:rPr>
              <a:t>Multidispositivo</a:t>
            </a:r>
          </a:p>
        </p:txBody>
      </p:sp>
      <p:sp>
        <p:nvSpPr>
          <p:cNvPr id="54" name="Rectángulo 53"/>
          <p:cNvSpPr/>
          <p:nvPr/>
        </p:nvSpPr>
        <p:spPr>
          <a:xfrm>
            <a:off x="5689212" y="2142431"/>
            <a:ext cx="1018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000" b="1" dirty="0">
                <a:solidFill>
                  <a:schemeClr val="tx2">
                    <a:lumMod val="75000"/>
                  </a:schemeClr>
                </a:solidFill>
              </a:rPr>
              <a:t>Plataforma </a:t>
            </a:r>
            <a:endParaRPr lang="es-ES" sz="1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s-ES" sz="1000" b="1" dirty="0" smtClean="0">
                <a:solidFill>
                  <a:schemeClr val="tx2">
                    <a:lumMod val="75000"/>
                  </a:schemeClr>
                </a:solidFill>
              </a:rPr>
              <a:t>mHealthCare</a:t>
            </a:r>
            <a:endParaRPr lang="es-ES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9" name="Rectángulo 58"/>
          <p:cNvSpPr/>
          <p:nvPr/>
        </p:nvSpPr>
        <p:spPr>
          <a:xfrm>
            <a:off x="1293347" y="2142431"/>
            <a:ext cx="1018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000" b="1" dirty="0">
                <a:solidFill>
                  <a:schemeClr val="tx2">
                    <a:lumMod val="75000"/>
                  </a:schemeClr>
                </a:solidFill>
              </a:rPr>
              <a:t>Plataforma </a:t>
            </a:r>
            <a:endParaRPr lang="es-ES" sz="1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s-ES" sz="1000" b="1" dirty="0" smtClean="0">
                <a:solidFill>
                  <a:schemeClr val="tx2">
                    <a:lumMod val="75000"/>
                  </a:schemeClr>
                </a:solidFill>
              </a:rPr>
              <a:t>mHealthCare</a:t>
            </a:r>
            <a:endParaRPr lang="es-ES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1159354" y="2395953"/>
            <a:ext cx="243121" cy="1045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Rectángulo 60"/>
          <p:cNvSpPr/>
          <p:nvPr/>
        </p:nvSpPr>
        <p:spPr>
          <a:xfrm>
            <a:off x="1232309" y="2759989"/>
            <a:ext cx="243121" cy="43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/>
          <p:cNvSpPr txBox="1"/>
          <p:nvPr/>
        </p:nvSpPr>
        <p:spPr>
          <a:xfrm>
            <a:off x="886730" y="3111461"/>
            <a:ext cx="19049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solidFill>
                  <a:schemeClr val="tx2">
                    <a:lumMod val="75000"/>
                  </a:schemeClr>
                </a:solidFill>
              </a:rPr>
              <a:t>Acceso Profesional</a:t>
            </a:r>
          </a:p>
          <a:p>
            <a:pPr algn="ctr"/>
            <a:r>
              <a:rPr lang="es-ES" sz="1000" dirty="0" smtClean="0">
                <a:solidFill>
                  <a:schemeClr val="tx2">
                    <a:lumMod val="75000"/>
                  </a:schemeClr>
                </a:solidFill>
              </a:rPr>
              <a:t>Monitorización remota</a:t>
            </a:r>
            <a:endParaRPr lang="es-E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08" y="2291780"/>
            <a:ext cx="773931" cy="838425"/>
          </a:xfrm>
          <a:prstGeom prst="rect">
            <a:avLst/>
          </a:prstGeom>
        </p:spPr>
      </p:pic>
      <p:cxnSp>
        <p:nvCxnSpPr>
          <p:cNvPr id="63" name="Conector angular 62"/>
          <p:cNvCxnSpPr/>
          <p:nvPr/>
        </p:nvCxnSpPr>
        <p:spPr>
          <a:xfrm rot="16200000" flipV="1">
            <a:off x="4349548" y="-343224"/>
            <a:ext cx="12700" cy="4530257"/>
          </a:xfrm>
          <a:prstGeom prst="bentConnector3">
            <a:avLst>
              <a:gd name="adj1" fmla="val 2430000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angular 65"/>
          <p:cNvCxnSpPr>
            <a:stCxn id="38" idx="3"/>
            <a:endCxn id="53" idx="2"/>
          </p:cNvCxnSpPr>
          <p:nvPr/>
        </p:nvCxnSpPr>
        <p:spPr>
          <a:xfrm flipV="1">
            <a:off x="4704420" y="3526959"/>
            <a:ext cx="1530642" cy="156478"/>
          </a:xfrm>
          <a:prstGeom prst="bentConnector2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angular 67"/>
          <p:cNvCxnSpPr>
            <a:stCxn id="38" idx="2"/>
            <a:endCxn id="51" idx="0"/>
          </p:cNvCxnSpPr>
          <p:nvPr/>
        </p:nvCxnSpPr>
        <p:spPr>
          <a:xfrm rot="5400000">
            <a:off x="3701789" y="4004707"/>
            <a:ext cx="510858" cy="283817"/>
          </a:xfrm>
          <a:prstGeom prst="bentConnector3">
            <a:avLst>
              <a:gd name="adj1" fmla="val 50000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angular 71"/>
          <p:cNvCxnSpPr>
            <a:stCxn id="58" idx="2"/>
            <a:endCxn id="51" idx="1"/>
          </p:cNvCxnSpPr>
          <p:nvPr/>
        </p:nvCxnSpPr>
        <p:spPr>
          <a:xfrm rot="16200000" flipH="1">
            <a:off x="1731826" y="3634329"/>
            <a:ext cx="1327898" cy="1113158"/>
          </a:xfrm>
          <a:prstGeom prst="bentConnector2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Imagen 72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63148" y="1313197"/>
            <a:ext cx="232615" cy="252000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91" y="1313197"/>
            <a:ext cx="232615" cy="252000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880" y="1313197"/>
            <a:ext cx="233779" cy="252000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2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262" y="1313197"/>
            <a:ext cx="236676" cy="252000"/>
          </a:xfrm>
          <a:prstGeom prst="rect">
            <a:avLst/>
          </a:prstGeom>
        </p:spPr>
      </p:pic>
      <p:pic>
        <p:nvPicPr>
          <p:cNvPr id="77" name="Imagen 76"/>
          <p:cNvPicPr>
            <a:picLocks noChangeAspect="1"/>
          </p:cNvPicPr>
          <p:nvPr/>
        </p:nvPicPr>
        <p:blipFill>
          <a:blip r:embed="rId2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600" y="1313197"/>
            <a:ext cx="231935" cy="252000"/>
          </a:xfrm>
          <a:prstGeom prst="rect">
            <a:avLst/>
          </a:prstGeom>
        </p:spPr>
      </p:pic>
      <p:sp>
        <p:nvSpPr>
          <p:cNvPr id="78" name="Rectángulo 77"/>
          <p:cNvSpPr/>
          <p:nvPr/>
        </p:nvSpPr>
        <p:spPr>
          <a:xfrm rot="5400000">
            <a:off x="6538571" y="3314835"/>
            <a:ext cx="3976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s-ES" sz="2800" b="1" dirty="0" smtClean="0">
                <a:solidFill>
                  <a:srgbClr val="800040"/>
                </a:solidFill>
              </a:rPr>
              <a:t>Evolución Psicosocial</a:t>
            </a:r>
            <a:endParaRPr lang="es-ES" sz="2800" b="1" dirty="0">
              <a:solidFill>
                <a:srgbClr val="800040"/>
              </a:solidFill>
            </a:endParaRPr>
          </a:p>
        </p:txBody>
      </p:sp>
      <p:sp>
        <p:nvSpPr>
          <p:cNvPr id="79" name="Rectángulo 78"/>
          <p:cNvSpPr/>
          <p:nvPr/>
        </p:nvSpPr>
        <p:spPr>
          <a:xfrm>
            <a:off x="2190206" y="5330474"/>
            <a:ext cx="328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</a:rPr>
              <a:t>MULTIVIDEOCONFERENCIA</a:t>
            </a:r>
            <a:endParaRPr lang="es-E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0" name="Imagen 79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322222" y="2131328"/>
            <a:ext cx="309893" cy="211158"/>
          </a:xfrm>
          <a:prstGeom prst="rect">
            <a:avLst/>
          </a:prstGeom>
        </p:spPr>
      </p:pic>
      <p:sp>
        <p:nvSpPr>
          <p:cNvPr id="81" name="Rectángulo 80"/>
          <p:cNvSpPr/>
          <p:nvPr/>
        </p:nvSpPr>
        <p:spPr>
          <a:xfrm>
            <a:off x="539552" y="980728"/>
            <a:ext cx="2872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400" b="1" dirty="0" smtClean="0">
                <a:solidFill>
                  <a:srgbClr val="800040"/>
                </a:solidFill>
              </a:rPr>
              <a:t>MONITORIZACIÓN</a:t>
            </a:r>
            <a:endParaRPr lang="es-ES" sz="2400" b="1" dirty="0">
              <a:solidFill>
                <a:srgbClr val="800040"/>
              </a:solidFill>
            </a:endParaRPr>
          </a:p>
        </p:txBody>
      </p:sp>
      <p:sp>
        <p:nvSpPr>
          <p:cNvPr id="82" name="CuadroTexto 81"/>
          <p:cNvSpPr txBox="1"/>
          <p:nvPr/>
        </p:nvSpPr>
        <p:spPr>
          <a:xfrm>
            <a:off x="3343772" y="1643709"/>
            <a:ext cx="2404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tx2">
                    <a:lumMod val="75000"/>
                  </a:schemeClr>
                </a:solidFill>
              </a:rPr>
              <a:t>Alertas de riesgo  y Semáforos de control</a:t>
            </a:r>
            <a:endParaRPr lang="es-E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0" name="Picture 1" descr="F:\WEB PSO-ONLINE\LOGOS\logo grande jpeg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95536" y="3933056"/>
            <a:ext cx="1440160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008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1560" y="1268760"/>
            <a:ext cx="8136904" cy="475252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4" tIns="45707" rIns="91414" bIns="45707"/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es-ES" sz="1900" dirty="0" smtClean="0"/>
          </a:p>
          <a:p>
            <a:pPr>
              <a:buNone/>
            </a:pPr>
            <a:endParaRPr lang="es-ES_tradnl" sz="19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s-ES" sz="1900" dirty="0" smtClean="0"/>
          </a:p>
          <a:p>
            <a:pPr>
              <a:lnSpc>
                <a:spcPct val="80000"/>
              </a:lnSpc>
            </a:pPr>
            <a:endParaRPr lang="es-ES" sz="1900" b="1" dirty="0" smtClean="0"/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es-ES" sz="1100" b="1" dirty="0" smtClean="0"/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es-ES_tradnl" b="1" dirty="0" smtClean="0">
              <a:solidFill>
                <a:srgbClr val="FFFFCC"/>
              </a:solidFill>
            </a:endParaRPr>
          </a:p>
        </p:txBody>
      </p:sp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629484" y="1957534"/>
            <a:ext cx="8114344" cy="431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/>
          <a:lstStyle/>
          <a:p>
            <a:pPr marL="571479" indent="-571479" eaLnBrk="0" hangingPunct="0">
              <a:lnSpc>
                <a:spcPct val="80000"/>
              </a:lnSpc>
              <a:spcBef>
                <a:spcPct val="20000"/>
              </a:spcBef>
            </a:pPr>
            <a:endParaRPr lang="es-ES" sz="1900" dirty="0">
              <a:latin typeface="Calibri" pitchFamily="34" charset="0"/>
            </a:endParaRPr>
          </a:p>
          <a:p>
            <a:pPr marL="571479" indent="-571479" eaLnBrk="0" hangingPunct="0">
              <a:lnSpc>
                <a:spcPct val="80000"/>
              </a:lnSpc>
              <a:spcBef>
                <a:spcPct val="20000"/>
              </a:spcBef>
            </a:pPr>
            <a:endParaRPr lang="es-ES" sz="1900" dirty="0">
              <a:latin typeface="Calibri" pitchFamily="34" charset="0"/>
            </a:endParaRPr>
          </a:p>
        </p:txBody>
      </p:sp>
      <p:pic>
        <p:nvPicPr>
          <p:cNvPr id="5" name="Picture 2" descr="C:\Users\h501wcoa\Desktop\GRUPOS ONLINE\LOGOS Proyecto ONLINE\logo pla director oncolo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484784"/>
            <a:ext cx="1767566" cy="403294"/>
          </a:xfrm>
          <a:prstGeom prst="rect">
            <a:avLst/>
          </a:prstGeom>
          <a:noFill/>
        </p:spPr>
      </p:pic>
      <p:pic>
        <p:nvPicPr>
          <p:cNvPr id="6" name="Picture 2" descr="C:\Users\h501wcoa\Desktop\GRUPOS ONLINE\LOGOS Proyecto ONLINE\Logo aecc Catalunya fondo transparen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179385"/>
            <a:ext cx="1767566" cy="627587"/>
          </a:xfrm>
          <a:prstGeom prst="rect">
            <a:avLst/>
          </a:prstGeom>
          <a:noFill/>
        </p:spPr>
      </p:pic>
      <p:pic>
        <p:nvPicPr>
          <p:cNvPr id="7" name="Picture 4" descr="logo_ico_transpar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340768"/>
            <a:ext cx="1513758" cy="60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www.vallformosagroup.com/img/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2348880"/>
            <a:ext cx="1767566" cy="36288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2" name="11 CuadroTexto"/>
          <p:cNvSpPr txBox="1"/>
          <p:nvPr/>
        </p:nvSpPr>
        <p:spPr bwMode="auto">
          <a:xfrm>
            <a:off x="1115616" y="1556792"/>
            <a:ext cx="570663" cy="30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722" tIns="42861" rIns="85722" bIns="42861" rtlCol="0">
            <a:spAutoFit/>
          </a:bodyPr>
          <a:lstStyle/>
          <a:p>
            <a:pPr defTabSz="872101">
              <a:spcBef>
                <a:spcPct val="50000"/>
              </a:spcBef>
              <a:buNone/>
            </a:pPr>
            <a:r>
              <a:rPr lang="ca-ES" b="1" dirty="0" smtClean="0"/>
              <a:t>2012</a:t>
            </a:r>
            <a:endParaRPr lang="ca-ES" b="1" dirty="0"/>
          </a:p>
        </p:txBody>
      </p:sp>
      <p:sp>
        <p:nvSpPr>
          <p:cNvPr id="13" name="12 CuadroTexto"/>
          <p:cNvSpPr txBox="1"/>
          <p:nvPr/>
        </p:nvSpPr>
        <p:spPr bwMode="auto">
          <a:xfrm>
            <a:off x="755576" y="2395409"/>
            <a:ext cx="1027519" cy="30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722" tIns="42861" rIns="85722" bIns="42861" rtlCol="0">
            <a:spAutoFit/>
          </a:bodyPr>
          <a:lstStyle/>
          <a:p>
            <a:pPr defTabSz="872101">
              <a:spcBef>
                <a:spcPct val="50000"/>
              </a:spcBef>
              <a:buNone/>
            </a:pPr>
            <a:r>
              <a:rPr lang="ca-ES" b="1" dirty="0" smtClean="0"/>
              <a:t>2013-2015</a:t>
            </a:r>
            <a:endParaRPr lang="ca-ES" b="1" dirty="0"/>
          </a:p>
        </p:txBody>
      </p:sp>
      <p:sp>
        <p:nvSpPr>
          <p:cNvPr id="14" name="13 CuadroTexto"/>
          <p:cNvSpPr txBox="1"/>
          <p:nvPr/>
        </p:nvSpPr>
        <p:spPr bwMode="auto">
          <a:xfrm>
            <a:off x="755576" y="3212976"/>
            <a:ext cx="1031702" cy="30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722" tIns="42861" rIns="85722" bIns="42861" rtlCol="0">
            <a:spAutoFit/>
          </a:bodyPr>
          <a:lstStyle/>
          <a:p>
            <a:pPr defTabSz="872101">
              <a:spcBef>
                <a:spcPct val="50000"/>
              </a:spcBef>
              <a:buNone/>
            </a:pPr>
            <a:r>
              <a:rPr lang="ca-ES" b="1" dirty="0" smtClean="0"/>
              <a:t>2014-2016</a:t>
            </a:r>
            <a:endParaRPr lang="ca-ES" b="1" dirty="0"/>
          </a:p>
        </p:txBody>
      </p:sp>
      <p:sp>
        <p:nvSpPr>
          <p:cNvPr id="5126" name="AutoShape 6" descr="Universitat de Girona"/>
          <p:cNvSpPr>
            <a:spLocks noChangeAspect="1" noChangeArrowheads="1"/>
          </p:cNvSpPr>
          <p:nvPr/>
        </p:nvSpPr>
        <p:spPr bwMode="auto">
          <a:xfrm>
            <a:off x="146879" y="-134238"/>
            <a:ext cx="287764" cy="283231"/>
          </a:xfrm>
          <a:prstGeom prst="rect">
            <a:avLst/>
          </a:prstGeom>
          <a:noFill/>
        </p:spPr>
        <p:txBody>
          <a:bodyPr vert="horz" wrap="square" lIns="85722" tIns="42861" rIns="85722" bIns="42861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5128" name="Picture 8" descr="Universitat de Giron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3068960"/>
            <a:ext cx="1312923" cy="504056"/>
          </a:xfrm>
          <a:prstGeom prst="rect">
            <a:avLst/>
          </a:prstGeom>
          <a:noFill/>
        </p:spPr>
      </p:pic>
      <p:pic>
        <p:nvPicPr>
          <p:cNvPr id="17" name="Picture 3" descr="DEFINITIV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1556792"/>
            <a:ext cx="1693611" cy="2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CuadroTexto"/>
          <p:cNvSpPr txBox="1"/>
          <p:nvPr/>
        </p:nvSpPr>
        <p:spPr bwMode="auto">
          <a:xfrm>
            <a:off x="755576" y="4077072"/>
            <a:ext cx="1031702" cy="30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722" tIns="42861" rIns="85722" bIns="42861" rtlCol="0">
            <a:spAutoFit/>
          </a:bodyPr>
          <a:lstStyle/>
          <a:p>
            <a:pPr defTabSz="872101">
              <a:spcBef>
                <a:spcPct val="50000"/>
              </a:spcBef>
              <a:buNone/>
            </a:pPr>
            <a:r>
              <a:rPr lang="ca-ES" b="1" dirty="0" smtClean="0"/>
              <a:t>2014-2016</a:t>
            </a:r>
            <a:endParaRPr lang="ca-ES" b="1" dirty="0"/>
          </a:p>
        </p:txBody>
      </p:sp>
      <p:sp>
        <p:nvSpPr>
          <p:cNvPr id="18" name="Marcador de texto 2"/>
          <p:cNvSpPr txBox="1">
            <a:spLocks/>
          </p:cNvSpPr>
          <p:nvPr/>
        </p:nvSpPr>
        <p:spPr>
          <a:xfrm>
            <a:off x="900902" y="377371"/>
            <a:ext cx="6983466" cy="587830"/>
          </a:xfrm>
          <a:prstGeom prst="rect">
            <a:avLst/>
          </a:prstGeom>
        </p:spPr>
        <p:txBody>
          <a:bodyPr lIns="85734" tIns="42867" rIns="85734" bIns="42867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 smtClean="0">
                <a:solidFill>
                  <a:srgbClr val="CC0000"/>
                </a:solidFill>
              </a:rPr>
              <a:t>Actores y fases: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19 CuadroTexto"/>
          <p:cNvSpPr txBox="1"/>
          <p:nvPr/>
        </p:nvSpPr>
        <p:spPr bwMode="auto">
          <a:xfrm>
            <a:off x="755576" y="5062205"/>
            <a:ext cx="1031702" cy="30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722" tIns="42861" rIns="85722" bIns="42861" rtlCol="0">
            <a:spAutoFit/>
          </a:bodyPr>
          <a:lstStyle/>
          <a:p>
            <a:pPr defTabSz="872101">
              <a:spcBef>
                <a:spcPct val="50000"/>
              </a:spcBef>
              <a:buNone/>
            </a:pPr>
            <a:r>
              <a:rPr lang="ca-ES" b="1" dirty="0" smtClean="0"/>
              <a:t>2016-2019</a:t>
            </a:r>
            <a:endParaRPr lang="ca-ES" b="1" dirty="0"/>
          </a:p>
        </p:txBody>
      </p:sp>
      <p:pic>
        <p:nvPicPr>
          <p:cNvPr id="20482" name="Picture 2" descr="Instituto Carlos III - Portal FI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4869160"/>
            <a:ext cx="2182253" cy="638175"/>
          </a:xfrm>
          <a:prstGeom prst="rect">
            <a:avLst/>
          </a:prstGeom>
          <a:noFill/>
        </p:spPr>
      </p:pic>
      <p:pic>
        <p:nvPicPr>
          <p:cNvPr id="117762" name="Picture 2" descr="http://rlaengineers.com/wp-content/uploads/2015/01/hp-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3068960"/>
            <a:ext cx="864096" cy="504056"/>
          </a:xfrm>
          <a:prstGeom prst="rect">
            <a:avLst/>
          </a:prstGeom>
          <a:noFill/>
        </p:spPr>
      </p:pic>
      <p:pic>
        <p:nvPicPr>
          <p:cNvPr id="117764" name="Picture 4" descr="https://www.upf.edu/marca/_img/_marca/marc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688" y="3789040"/>
            <a:ext cx="2232247" cy="648072"/>
          </a:xfrm>
          <a:prstGeom prst="rect">
            <a:avLst/>
          </a:prstGeom>
          <a:noFill/>
        </p:spPr>
      </p:pic>
      <p:pic>
        <p:nvPicPr>
          <p:cNvPr id="117770" name="Picture 10" descr="https://www.auraportal.com/GetFile.aspx?epJ7G10HJIdnZnjmhK5blu3Gr4/dPUk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35896" y="3717032"/>
            <a:ext cx="1656184" cy="721644"/>
          </a:xfrm>
          <a:prstGeom prst="rect">
            <a:avLst/>
          </a:prstGeom>
          <a:noFill/>
        </p:spPr>
      </p:pic>
      <p:pic>
        <p:nvPicPr>
          <p:cNvPr id="26" name="Picture 2" descr="Universitat de Barcelon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92080" y="3717032"/>
            <a:ext cx="2016224" cy="864096"/>
          </a:xfrm>
          <a:prstGeom prst="rect">
            <a:avLst/>
          </a:prstGeom>
          <a:noFill/>
        </p:spPr>
      </p:pic>
      <p:pic>
        <p:nvPicPr>
          <p:cNvPr id="117772" name="Picture 12" descr="http://www.uab.cat/doc/logo-UAB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4288" y="3789040"/>
            <a:ext cx="1368152" cy="79208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 bwMode="auto">
          <a:xfrm>
            <a:off x="1979712" y="1412776"/>
            <a:ext cx="6480720" cy="144016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5" name="Picture 2" descr="C:\Users\h501wcoa\Desktop\GRUPOS ONLINE\LOGOS Proyecto ONLINE\Logo aecc Catalunya fondo transparen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869160"/>
            <a:ext cx="1767566" cy="627587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 bwMode="auto">
          <a:xfrm>
            <a:off x="1979712" y="2996952"/>
            <a:ext cx="6480720" cy="1584176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979712" y="4653136"/>
            <a:ext cx="6480720" cy="1296144"/>
          </a:xfrm>
          <a:prstGeom prst="rect">
            <a:avLst/>
          </a:prstGeom>
          <a:noFill/>
          <a:ln w="28575" cap="flat" cmpd="sng" algn="ctr">
            <a:solidFill>
              <a:srgbClr val="80004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" name="Imagen 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3068960"/>
            <a:ext cx="936104" cy="504056"/>
          </a:xfrm>
          <a:prstGeom prst="rect">
            <a:avLst/>
          </a:prstGeom>
        </p:spPr>
      </p:pic>
      <p:pic>
        <p:nvPicPr>
          <p:cNvPr id="32" name="Imagen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140968"/>
            <a:ext cx="1296144" cy="488051"/>
          </a:xfrm>
          <a:prstGeom prst="rect">
            <a:avLst/>
          </a:prstGeom>
        </p:spPr>
      </p:pic>
      <p:pic>
        <p:nvPicPr>
          <p:cNvPr id="30" name="Picture 1" descr="F:\WEB PSO-ONLINE\LOGOS\logo grande jpeg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35896" y="188640"/>
            <a:ext cx="2304256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629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611560" y="1916833"/>
            <a:ext cx="8114344" cy="411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/>
          <a:lstStyle/>
          <a:p>
            <a:pPr marL="571479" indent="-571479" eaLnBrk="0" hangingPunct="0">
              <a:lnSpc>
                <a:spcPct val="80000"/>
              </a:lnSpc>
              <a:spcBef>
                <a:spcPct val="20000"/>
              </a:spcBef>
              <a:buNone/>
            </a:pPr>
            <a:endParaRPr lang="es-ES" sz="1900" dirty="0">
              <a:latin typeface="Calibri" pitchFamily="34" charset="0"/>
            </a:endParaRPr>
          </a:p>
          <a:p>
            <a:pPr marL="571479" indent="-571479" eaLnBrk="0" hangingPunct="0">
              <a:lnSpc>
                <a:spcPct val="80000"/>
              </a:lnSpc>
              <a:spcBef>
                <a:spcPct val="20000"/>
              </a:spcBef>
              <a:buNone/>
            </a:pPr>
            <a:endParaRPr lang="es-ES" sz="1900" dirty="0">
              <a:latin typeface="Calibri" pitchFamily="34" charset="0"/>
            </a:endParaRPr>
          </a:p>
        </p:txBody>
      </p:sp>
      <p:sp>
        <p:nvSpPr>
          <p:cNvPr id="5" name="6 Subtítulo"/>
          <p:cNvSpPr txBox="1">
            <a:spLocks/>
          </p:cNvSpPr>
          <p:nvPr/>
        </p:nvSpPr>
        <p:spPr>
          <a:xfrm>
            <a:off x="467544" y="1340768"/>
            <a:ext cx="8010825" cy="936770"/>
          </a:xfrm>
          <a:prstGeom prst="rect">
            <a:avLst/>
          </a:prstGeom>
        </p:spPr>
        <p:txBody>
          <a:bodyPr lIns="85722" tIns="42861" rIns="85722" bIns="42861"/>
          <a:lstStyle/>
          <a:p>
            <a:pPr marL="325922" indent="-325922" defTabSz="872101" eaLnBrk="0" hangingPunct="0">
              <a:spcBef>
                <a:spcPct val="20000"/>
              </a:spcBef>
              <a:buNone/>
              <a:defRPr/>
            </a:pPr>
            <a:r>
              <a:rPr lang="ca-ES" sz="2400" b="1" dirty="0">
                <a:solidFill>
                  <a:srgbClr val="C00000"/>
                </a:solidFill>
                <a:latin typeface="+mn-lt"/>
              </a:rPr>
              <a:t>El </a:t>
            </a:r>
            <a:r>
              <a:rPr lang="ca-ES" sz="2400" b="1" dirty="0" err="1">
                <a:solidFill>
                  <a:srgbClr val="C00000"/>
                </a:solidFill>
                <a:latin typeface="+mn-lt"/>
              </a:rPr>
              <a:t>tratamiento</a:t>
            </a:r>
            <a:r>
              <a:rPr lang="ca-E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ca-ES" sz="2400" b="1" dirty="0" err="1">
                <a:solidFill>
                  <a:srgbClr val="C00000"/>
                </a:solidFill>
                <a:latin typeface="+mn-lt"/>
              </a:rPr>
              <a:t>psicológico</a:t>
            </a:r>
            <a:r>
              <a:rPr lang="ca-E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ca-ES" sz="2400" b="1" dirty="0" err="1" smtClean="0">
                <a:solidFill>
                  <a:srgbClr val="C00000"/>
                </a:solidFill>
                <a:latin typeface="+mn-lt"/>
              </a:rPr>
              <a:t>online</a:t>
            </a:r>
            <a:r>
              <a:rPr lang="ca-E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ca-ES" sz="2400" b="1" dirty="0" err="1" smtClean="0">
                <a:solidFill>
                  <a:srgbClr val="C00000"/>
                </a:solidFill>
                <a:latin typeface="+mn-lt"/>
              </a:rPr>
              <a:t>reduce</a:t>
            </a:r>
            <a:r>
              <a:rPr lang="ca-E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ca-ES" sz="2400" b="1" dirty="0">
                <a:solidFill>
                  <a:srgbClr val="C00000"/>
                </a:solidFill>
                <a:latin typeface="+mn-lt"/>
              </a:rPr>
              <a:t>el malestar </a:t>
            </a:r>
          </a:p>
          <a:p>
            <a:pPr marL="325922" indent="-325922" defTabSz="872101" eaLnBrk="0" hangingPunct="0">
              <a:spcBef>
                <a:spcPct val="20000"/>
              </a:spcBef>
              <a:buNone/>
              <a:defRPr/>
            </a:pPr>
            <a:r>
              <a:rPr lang="ca-ES" sz="2400" b="1" dirty="0">
                <a:solidFill>
                  <a:srgbClr val="C00000"/>
                </a:solidFill>
                <a:latin typeface="+mn-lt"/>
              </a:rPr>
              <a:t>emocional a largo </a:t>
            </a:r>
            <a:r>
              <a:rPr lang="ca-ES" sz="2400" b="1" dirty="0" err="1">
                <a:solidFill>
                  <a:srgbClr val="C00000"/>
                </a:solidFill>
                <a:latin typeface="+mn-lt"/>
              </a:rPr>
              <a:t>plazo</a:t>
            </a:r>
            <a:r>
              <a:rPr lang="ca-ES" sz="2400" b="1" dirty="0">
                <a:solidFill>
                  <a:srgbClr val="C00000"/>
                </a:solidFill>
                <a:latin typeface="+mn-lt"/>
              </a:rPr>
              <a:t> en </a:t>
            </a:r>
            <a:r>
              <a:rPr lang="ca-ES" sz="2400" b="1" dirty="0" err="1">
                <a:solidFill>
                  <a:srgbClr val="C00000"/>
                </a:solidFill>
                <a:latin typeface="+mn-lt"/>
              </a:rPr>
              <a:t>cáncer</a:t>
            </a:r>
            <a:r>
              <a:rPr lang="ca-ES" sz="2400" b="1" dirty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xmlns="" val="123532135"/>
              </p:ext>
            </p:extLst>
          </p:nvPr>
        </p:nvGraphicFramePr>
        <p:xfrm>
          <a:off x="1187624" y="2492896"/>
          <a:ext cx="6934296" cy="3223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1560" y="40466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3300"/>
                </a:solidFill>
              </a:rPr>
              <a:t>RESULTADOS</a:t>
            </a:r>
            <a:endParaRPr lang="en-US" sz="2000" b="1" dirty="0">
              <a:solidFill>
                <a:srgbClr val="FF3300"/>
              </a:solidFill>
            </a:endParaRPr>
          </a:p>
        </p:txBody>
      </p:sp>
      <p:pic>
        <p:nvPicPr>
          <p:cNvPr id="10" name="Picture 1" descr="F:\WEB PSO-ONLINE\LOGOS\logo grande jp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2592288" cy="1080120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467544" y="3212976"/>
            <a:ext cx="314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a-ES" sz="2000" b="1" dirty="0" smtClean="0"/>
              <a:t>H</a:t>
            </a:r>
          </a:p>
          <a:p>
            <a:pPr>
              <a:buNone/>
            </a:pPr>
            <a:r>
              <a:rPr lang="ca-ES" sz="2000" b="1" dirty="0" smtClean="0"/>
              <a:t>A</a:t>
            </a:r>
          </a:p>
          <a:p>
            <a:pPr>
              <a:buNone/>
            </a:pPr>
            <a:r>
              <a:rPr lang="ca-ES" sz="2000" b="1" dirty="0" smtClean="0"/>
              <a:t>D</a:t>
            </a:r>
          </a:p>
          <a:p>
            <a:pPr>
              <a:buNone/>
            </a:pPr>
            <a:r>
              <a:rPr lang="ca-ES" sz="2000" b="1" dirty="0" smtClean="0"/>
              <a:t>S</a:t>
            </a:r>
            <a:endParaRPr lang="ca-ES" sz="2000" b="1" dirty="0"/>
          </a:p>
        </p:txBody>
      </p:sp>
    </p:spTree>
    <p:extLst>
      <p:ext uri="{BB962C8B-B14F-4D97-AF65-F5344CB8AC3E}">
        <p14:creationId xmlns:p14="http://schemas.microsoft.com/office/powerpoint/2010/main" xmlns="" val="6629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ICOSuport_CT" ma:contentTypeID="0x010100C113262DACB9854CA4CC94A716D911260200CE229BCB792A194E8BE077DBF0D40D05" ma:contentTypeVersion="12" ma:contentTypeDescription="" ma:contentTypeScope="" ma:versionID="b8f244119309f5c7891af9fa041fbf9e">
  <xsd:schema xmlns:xsd="http://www.w3.org/2001/XMLSchema" xmlns:xs="http://www.w3.org/2001/XMLSchema" xmlns:p="http://schemas.microsoft.com/office/2006/metadata/properties" xmlns:ns1="3040f803-d85a-4080-a46f-48160da16897" xmlns:ns3="0d016efa-166c-48b2-974f-0c90e6e5c017" targetNamespace="http://schemas.microsoft.com/office/2006/metadata/properties" ma:root="true" ma:fieldsID="454ca6290889d5258d2b443f53a7013e" ns1:_="" ns3:_="">
    <xsd:import namespace="3040f803-d85a-4080-a46f-48160da16897"/>
    <xsd:import namespace="0d016efa-166c-48b2-974f-0c90e6e5c017"/>
    <xsd:element name="properties">
      <xsd:complexType>
        <xsd:sequence>
          <xsd:element name="documentManagement">
            <xsd:complexType>
              <xsd:all>
                <xsd:element ref="ns1:DocICODataDoc_sc" minOccurs="0"/>
                <xsd:element ref="ns1:DocICODataVig_sc" minOccurs="0"/>
                <xsd:element ref="ns1:DocICOResp_sc"/>
                <xsd:element ref="ns1:nbd4dfe3bd0d4ebc8f1467a324a4080d" minOccurs="0"/>
                <xsd:element ref="ns1:TaxCatchAll" minOccurs="0"/>
                <xsd:element ref="ns1:TaxCatchAllLabel" minOccurs="0"/>
                <xsd:element ref="ns1:ee4a12517c704295bf28cacfd87beb84" minOccurs="0"/>
                <xsd:element ref="ns3:f61f48099f5c4dc0950f95f48a52259e" minOccurs="0"/>
                <xsd:element ref="ns1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40f803-d85a-4080-a46f-48160da16897" elementFormDefault="qualified">
    <xsd:import namespace="http://schemas.microsoft.com/office/2006/documentManagement/types"/>
    <xsd:import namespace="http://schemas.microsoft.com/office/infopath/2007/PartnerControls"/>
    <xsd:element name="DocICODataDoc_sc" ma:index="0" nillable="true" ma:displayName="Data document" ma:format="DateOnly" ma:internalName="DocICODataDoc_sc">
      <xsd:simpleType>
        <xsd:restriction base="dms:DateTime"/>
      </xsd:simpleType>
    </xsd:element>
    <xsd:element name="DocICODataVig_sc" ma:index="6" nillable="true" ma:displayName="Data de vigencia" ma:format="DateOnly" ma:internalName="DocICODataVig_sc">
      <xsd:simpleType>
        <xsd:restriction base="dms:DateTime"/>
      </xsd:simpleType>
    </xsd:element>
    <xsd:element name="DocICOResp_sc" ma:index="7" ma:displayName="Responsable" ma:list="UserInfo" ma:SharePointGroup="0" ma:internalName="DocICOResp_sc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bd4dfe3bd0d4ebc8f1467a324a4080d" ma:index="8" ma:taxonomy="true" ma:internalName="nbd4dfe3bd0d4ebc8f1467a324a4080d" ma:taxonomyFieldName="DocICOCentre_sc" ma:displayName="Centre" ma:readOnly="false" ma:default="" ma:fieldId="{7bd4dfe3-bd0d-4ebc-8f14-67a324a4080d}" ma:sspId="fc70161c-4eca-49f3-893c-c6131688ca3c" ma:termSetId="1a0528a4-96a8-426b-a2c2-ab2d4b2d679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Columna global de taxonomia" ma:hidden="true" ma:list="{89daed26-ad14-4f27-ac51-28a97bfea641}" ma:internalName="TaxCatchAll" ma:showField="CatchAllData" ma:web="3040f803-d85a-4080-a46f-48160da168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Columna global de taxonomia1" ma:hidden="true" ma:list="{89daed26-ad14-4f27-ac51-28a97bfea641}" ma:internalName="TaxCatchAllLabel" ma:readOnly="true" ma:showField="CatchAllDataLabel" ma:web="3040f803-d85a-4080-a46f-48160da168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e4a12517c704295bf28cacfd87beb84" ma:index="15" ma:taxonomy="true" ma:internalName="ee4a12517c704295bf28cacfd87beb84" ma:taxonomyFieldName="DocICOMateriaSuport_sc" ma:displayName="Matèria" ma:readOnly="false" ma:default="" ma:fieldId="{ee4a1251-7c70-4295-bf28-cacfd87beb84}" ma:sspId="fc70161c-4eca-49f3-893c-c6131688ca3c" ma:termSetId="55e46726-907b-4b3d-b6e1-c465504a711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9" nillable="true" ma:taxonomy="true" ma:internalName="TaxKeywordTaxHTField" ma:taxonomyFieldName="TaxKeyword" ma:displayName="Paraules  clau" ma:fieldId="{23f27201-bee3-471e-b2e7-b64fd8b7ca38}" ma:taxonomyMulti="true" ma:sspId="fc70161c-4eca-49f3-893c-c6131688ca3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16efa-166c-48b2-974f-0c90e6e5c017" elementFormDefault="qualified">
    <xsd:import namespace="http://schemas.microsoft.com/office/2006/documentManagement/types"/>
    <xsd:import namespace="http://schemas.microsoft.com/office/infopath/2007/PartnerControls"/>
    <xsd:element name="f61f48099f5c4dc0950f95f48a52259e" ma:index="17" ma:taxonomy="true" ma:internalName="f61f48099f5c4dc0950f95f48a52259e" ma:taxonomyFieldName="Categoria" ma:displayName="Tipus de document" ma:default="" ma:fieldId="{f61f4809-9f5c-4dc0-950f-95f48a52259e}" ma:sspId="fc70161c-4eca-49f3-893c-c6131688ca3c" ma:termSetId="f491bb9f-028c-4e00-b5df-edb4c5bb8aa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ipus de contingut"/>
        <xsd:element ref="dc:title" maxOccurs="1" ma:index="2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TaxKeywordTaxHTField xmlns="3040f803-d85a-4080-a46f-48160da16897">
      <Terms xmlns="http://schemas.microsoft.com/office/infopath/2007/PartnerControls"/>
    </TaxKeywordTaxHTField>
    <TaxCatchAll xmlns="3040f803-d85a-4080-a46f-48160da16897">
      <Value>34</Value>
      <Value>215</Value>
      <Value>66</Value>
    </TaxCatchAll>
    <nbd4dfe3bd0d4ebc8f1467a324a4080d xmlns="3040f803-d85a-4080-a46f-48160da1689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Corporatiu</TermName>
          <TermId xmlns="http://schemas.microsoft.com/office/infopath/2007/PartnerControls">6e81929a-c7a8-404a-bbf3-2d149d970971</TermId>
        </TermInfo>
      </Terms>
    </nbd4dfe3bd0d4ebc8f1467a324a4080d>
    <DocICOResp_sc xmlns="3040f803-d85a-4080-a46f-48160da16897">
      <UserInfo>
        <DisplayName>Llongueras Juan, Georgina</DisplayName>
        <AccountId>22</AccountId>
        <AccountType/>
      </UserInfo>
    </DocICOResp_sc>
    <f61f48099f5c4dc0950f95f48a52259e xmlns="0d016efa-166c-48b2-974f-0c90e6e5c0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plantilla</TermName>
          <TermId xmlns="http://schemas.microsoft.com/office/infopath/2007/PartnerControls">3120edf4-0a50-495a-b77f-1230a2c741c4</TermId>
        </TermInfo>
      </Terms>
    </f61f48099f5c4dc0950f95f48a52259e>
    <DocICODataVig_sc xmlns="3040f803-d85a-4080-a46f-48160da16897" xsi:nil="true"/>
    <DocICODataDoc_sc xmlns="3040f803-d85a-4080-a46f-48160da16897" xsi:nil="true"/>
    <ee4a12517c704295bf28cacfd87beb84 xmlns="3040f803-d85a-4080-a46f-48160da16897">
      <Terms xmlns="http://schemas.microsoft.com/office/infopath/2007/PartnerControls">
        <TermInfo xmlns="http://schemas.microsoft.com/office/infopath/2007/PartnerControls">
          <TermName xmlns="http://schemas.microsoft.com/office/infopath/2007/PartnerControls">Imatge corporativa</TermName>
          <TermId xmlns="http://schemas.microsoft.com/office/infopath/2007/PartnerControls">1d3e6f05-53f7-4adb-b33d-76b41e989f59</TermId>
        </TermInfo>
      </Terms>
    </ee4a12517c704295bf28cacfd87beb84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35F327-000E-48DF-9485-F50F1A9583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40f803-d85a-4080-a46f-48160da16897"/>
    <ds:schemaRef ds:uri="0d016efa-166c-48b2-974f-0c90e6e5c0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2B6102-4A1E-4C6E-92FB-D33692F2E8E0}">
  <ds:schemaRefs>
    <ds:schemaRef ds:uri="http://schemas.microsoft.com/office/2006/metadata/properties"/>
    <ds:schemaRef ds:uri="3040f803-d85a-4080-a46f-48160da16897"/>
    <ds:schemaRef ds:uri="http://schemas.microsoft.com/office/infopath/2007/PartnerControls"/>
    <ds:schemaRef ds:uri="0d016efa-166c-48b2-974f-0c90e6e5c017"/>
  </ds:schemaRefs>
</ds:datastoreItem>
</file>

<file path=customXml/itemProps3.xml><?xml version="1.0" encoding="utf-8"?>
<ds:datastoreItem xmlns:ds="http://schemas.openxmlformats.org/officeDocument/2006/customXml" ds:itemID="{DAD34104-69EF-45FE-B414-50CBABC8C2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4229</TotalTime>
  <Words>815</Words>
  <Application>Microsoft Office PowerPoint</Application>
  <PresentationFormat>Presentación en pantalla (4:3)</PresentationFormat>
  <Paragraphs>264</Paragraphs>
  <Slides>13</Slides>
  <Notes>7</Notes>
  <HiddenSlides>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Diseño predeterminado</vt:lpstr>
      <vt:lpstr>Imagen de mapa de bits</vt:lpstr>
      <vt:lpstr>  “ONCOMMUNITIES” Construir experiencias saludables en cáncer mediante: Comunidades terapéuticas online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>ICO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ICO</dc:title>
  <dc:creator>h501uglj</dc:creator>
  <cp:lastModifiedBy>h501wcoa</cp:lastModifiedBy>
  <cp:revision>534</cp:revision>
  <dcterms:created xsi:type="dcterms:W3CDTF">2008-10-14T08:53:07Z</dcterms:created>
  <dcterms:modified xsi:type="dcterms:W3CDTF">2017-03-24T09:24:36Z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0x010100C113262DACB9854CA4CC94A716D911260200CE229BCB792A194E8BE077DBF0D40D05</vt:lpwstr>
  </property>
  <property fmtid="{D5CDD505-2E9C-101B-9397-08002B2CF9AE}" pid="3" name="TaxKeyword">
    <vt:lpwstr/>
  </property>
  <property fmtid="{D5CDD505-2E9C-101B-9397-08002B2CF9AE}" pid="4" name="DocICOMateriaSuport_sc">
    <vt:lpwstr>215;#Imatge corporativa|1d3e6f05-53f7-4adb-b33d-76b41e989f59</vt:lpwstr>
  </property>
  <property fmtid="{D5CDD505-2E9C-101B-9397-08002B2CF9AE}" pid="5" name="Categoria">
    <vt:lpwstr>34;#plantilla|3120edf4-0a50-495a-b77f-1230a2c741c4</vt:lpwstr>
  </property>
  <property fmtid="{D5CDD505-2E9C-101B-9397-08002B2CF9AE}" pid="6" name="DocICOCentre_sc">
    <vt:lpwstr>66;#Corporatiu|6e81929a-c7a8-404a-bbf3-2d149d970971</vt:lpwstr>
  </property>
</Properties>
</file>