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  <p:embeddedFont>
      <p:font typeface="Impact" panose="020B0806030902050204" pitchFamily="34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6d216efd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56d216efd6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56d216efd6_0_1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e0be646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5" name="Google Shape;135;g23e0be646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3e0be646a5_0_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6d216efd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2" name="Google Shape;142;g56d216efd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56d216efd6_0_1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900c419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9" name="Google Shape;149;g5900c419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5900c41936_0_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900c4193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6" name="Google Shape;156;g5900c4193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900c41936_0_7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d70004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3" name="Google Shape;163;g21d70004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1d7000470d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e0be646a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1" name="Google Shape;71;g23e0be646a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3e0be646a5_0_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282759c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9" name="Google Shape;79;gd8282759c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d8282759cb_0_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8a89bac1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7" name="Google Shape;87;gd8a89bac1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d8a89bac12_0_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a89bac1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6" name="Google Shape;96;gd8a89bac1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d8a89bac12_0_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d700045c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1d700045c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6d216efd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4" name="Google Shape;114;g56d216efd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56d216efd6_0_1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00c419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1" name="Google Shape;121;g5900c419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900c41936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upf.edu/web/guiaestudiant/estudiar?p_p_id=101_INSTANCE_bxjSmjMK0uUZ&amp;p_p_lifecycle=0&amp;p_p_state=normal&amp;p_p_mode=view&amp;p_p_col_id=_118_INSTANCE_L3mpStm7LBIb__column-2&amp;p_p_col_count=1&amp;p_r_p_564233524_categoryId=225576713" TargetMode="External"/><Relationship Id="rId4" Type="http://schemas.openxmlformats.org/officeDocument/2006/relationships/hyperlink" Target="https://www.upf.edu/web/comunicacio/progressio_com?p_p_id=56_INSTANCE_lODDE5Hv6RjR&amp;p_p_lifecycle=0&amp;p_p_state=normal&amp;p_p_mode=view&amp;p_p_col_id=column-1&amp;p_p_col_count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pf.edu/web/comunicacio/matricula-grau-altres-curso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gp.upf.edu/jira/servicedesk/customer/portal/16" TargetMode="External"/><Relationship Id="rId4" Type="http://schemas.openxmlformats.org/officeDocument/2006/relationships/hyperlink" Target="https://www.upf.edu/web/matricula/bonificacions-i-beques-altres-curs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pf.edu/web/comunicacio/automodificaci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hyperlink" Target="https://www.upf.edu/web/comunicacio" TargetMode="External"/><Relationship Id="rId4" Type="http://schemas.openxmlformats.org/officeDocument/2006/relationships/hyperlink" Target="https://egp.upf.edu/jira/servicedesk/customer/portal/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upf.edu/documents/35446147/213386190/PLA+PPRR+2023-2024+per+publicar.pdf/c3692cfb-1e23-cef6-f5f2-92c7a39effff?t=16836201850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pf.edu/documents/35446147/224591531/%5BDEFINITIU%5DOferta_optatives_PRP_24-25.pdf/0605d8f1-1d77-99ac-59e6-da277c45ad2a?t=174558003324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upf.edu/es/web/barcelonasummerschool" TargetMode="External"/><Relationship Id="rId4" Type="http://schemas.openxmlformats.org/officeDocument/2006/relationships/hyperlink" Target="https://www.upf.edu/web/formacio-transvers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3878950" y="508100"/>
            <a:ext cx="4605900" cy="4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endParaRPr sz="35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r>
              <a:rPr lang="en-US" sz="3500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Sessió informativa </a:t>
            </a:r>
            <a:endParaRPr sz="35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r>
              <a:rPr lang="en-US" sz="3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matrícula i optatives</a:t>
            </a:r>
            <a:endParaRPr sz="30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endParaRPr sz="25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r>
              <a:rPr lang="en-US" sz="3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 3r curs</a:t>
            </a:r>
            <a:endParaRPr sz="30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endParaRPr sz="3000" b="1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r>
              <a:rPr lang="en-US" sz="25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PUBLICITAT I RELACIONS PÚBLIQUES</a:t>
            </a:r>
            <a:endParaRPr sz="25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0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CURS 2025-2026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endParaRPr sz="30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endParaRPr sz="30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40100" y="508100"/>
            <a:ext cx="3142200" cy="491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100" y="952400"/>
            <a:ext cx="3026975" cy="19206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62825" y="5018000"/>
            <a:ext cx="302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Facultat de Comunicació</a:t>
            </a:r>
            <a:endParaRPr sz="1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715400" y="1577900"/>
            <a:ext cx="7983900" cy="4158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274513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passar a tercer curs cal que compliu amb la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normativa de </a:t>
            </a:r>
            <a:r>
              <a:rPr lang="en-US" sz="1800" b="1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progressió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d’estudis: </a:t>
            </a:r>
            <a:r>
              <a:rPr lang="en-US" sz="1800">
                <a:solidFill>
                  <a:srgbClr val="35343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superar el 90% dels crèdits de </a:t>
            </a:r>
            <a:r>
              <a:rPr lang="en-US" sz="1800" b="1">
                <a:solidFill>
                  <a:srgbClr val="35343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1r curs</a:t>
            </a:r>
            <a:r>
              <a:rPr lang="en-US" sz="1800">
                <a:solidFill>
                  <a:srgbClr val="35343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(54 ECTS) i el 50% dels crèdits de </a:t>
            </a:r>
            <a:r>
              <a:rPr lang="en-US" sz="1800" b="1">
                <a:solidFill>
                  <a:srgbClr val="35343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2n curs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(30 ECTS).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274513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274513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no es compleix la normativa, cal que demaneu la 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progressió d’estudis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des de la </a:t>
            </a:r>
            <a:r>
              <a:rPr lang="en-US" sz="18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 Acadèmica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(Guia de l’estudiant) un cop tancades les actes de recuperació.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2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NORMATIVA DE PROGRESSIÓ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468300" y="1400275"/>
            <a:ext cx="8231100" cy="5064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83627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➔"/>
            </a:pPr>
            <a:r>
              <a:rPr lang="en-US" sz="20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Informació</a:t>
            </a:r>
            <a:r>
              <a:rPr lang="en-US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facultat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full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d’optatives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graus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5850" marR="274513" lvl="0" indent="-698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Els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publicaran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➔"/>
            </a:pPr>
            <a:r>
              <a:rPr lang="en-US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es fa la </a:t>
            </a:r>
            <a:r>
              <a:rPr lang="en-US" sz="20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matrícula</a:t>
            </a:r>
            <a:r>
              <a:rPr lang="en-US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Matrícula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online a 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finals de </a:t>
            </a:r>
            <a:r>
              <a:rPr lang="en-US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juliol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web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vostra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citació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mitjans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juliol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segons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028700" marR="340777" lvl="3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crèdits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manquen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finalitzar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prioritzant</a:t>
            </a:r>
            <a:r>
              <a:rPr lang="en-US" sz="2000" b="1" i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000" b="1" i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estudiants</a:t>
            </a:r>
            <a:r>
              <a:rPr lang="en-US" sz="2000" b="1" i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1" i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faran</a:t>
            </a:r>
            <a:r>
              <a:rPr lang="en-US" sz="2000" b="1" i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4t curs</a:t>
            </a:r>
          </a:p>
          <a:p>
            <a:pPr marL="1028700" marR="340777" lvl="3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000" b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mitjana</a:t>
            </a:r>
            <a:r>
              <a:rPr lang="en-US" sz="20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d’expedient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4077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highlight>
                <a:srgbClr val="EFEFE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34077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PROCÉS DE MATRÍCULA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/>
        </p:nvSpPr>
        <p:spPr>
          <a:xfrm>
            <a:off x="710600" y="1388175"/>
            <a:ext cx="7988700" cy="4628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marR="283627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Bonificacions de matrícula: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consulteu dia i lloc de presentació al web de matrícula, apartat </a:t>
            </a:r>
            <a:r>
              <a:rPr lang="en-US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bonificacions</a:t>
            </a:r>
            <a:r>
              <a:rPr lang="en-US" sz="2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Consultes i incidències: </a:t>
            </a:r>
            <a:r>
              <a:rPr lang="en-US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CAU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-Atenció Acadèmica de l’estudiant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  (només atendrem les consultes rebudes a través del CAU)</a:t>
            </a:r>
            <a:endParaRPr sz="2000" b="1" i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en el moment de matricular teniu alguna incidència de bonificació, pagaments, places, etc.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graveu la matrícula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no perdre les places de les assignatures optatives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envieu-nos un CAU, explicant breument el vostre cas.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PROCÉS DE MATRÍCULA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/>
        </p:nvSpPr>
        <p:spPr>
          <a:xfrm>
            <a:off x="732300" y="1187700"/>
            <a:ext cx="7847700" cy="525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56937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feu una estada de mobilitat: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-120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Assignatures que cursareu en una estada de mobilitat: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incorporació es farà durant el curs, des de secretaria.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juliol NOMÉS matriculareu les assignatures que cursareu a la UPF.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 que marxeu tot l’any matriculeu una assignatura del 3r trim i informeu-nos a través del CAU.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-120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cas dels 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becaris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marxeu d’intercanvi: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Matriculeu les assignatures que cursareu a la UPF i envieu-nos un CAU.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56937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indicarem els passos a seguir tenint en compte que no haureu matriculat el mínim exigit a la convocatòria.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PROCÉS DE MATRÍCULA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663050" y="1181225"/>
            <a:ext cx="8273100" cy="5393400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 pot modificar la matrícula? </a:t>
            </a:r>
            <a:endParaRPr sz="2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odes </a:t>
            </a:r>
            <a:r>
              <a:rPr lang="en-US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d’automodificació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matrícula online d’assignatures: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169327" lvl="0" indent="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setembre / novembre / març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Automodificació online per: 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169327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➔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mpliar i canviar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assignatures (no podeu reduir crèdits)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28650" marR="169327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➔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canviar de grup de teoria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(els grups pràctics els gestiona directament el professorat)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hi haurà ordenació d’alumnes (citació).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Podreu entrar en el sistema tantes vegades com desitgeu,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 una única taxa de gestió anual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67245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 el cas que feu peticions fora d’aquests períodes, </a:t>
            </a: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s’aplicarà la taxa de modificació per cada canvi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d’acord amb el Decret de Preus de la Generalitat que s’aprova anualment.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693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628650" marR="28362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AUTOMODIFICACIÓ DE MATRÍCULA 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/>
        </p:nvSpPr>
        <p:spPr>
          <a:xfrm>
            <a:off x="535025" y="1400275"/>
            <a:ext cx="8164500" cy="485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274513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CAU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Atenció acadèmica a l’estudiant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upf.edu/web/comunicacio</a:t>
            </a:r>
            <a:endParaRPr sz="2000" b="1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GRÀCIES!!!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INFORMACIÓ I CONSULTES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525" y="4954750"/>
            <a:ext cx="1391549" cy="11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481550" y="1253850"/>
            <a:ext cx="8302500" cy="4992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Assignatures obligatòries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Assignatures optatives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Normativa de progressió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Procés de matr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ícula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Mínors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 de preguntes</a:t>
            </a: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359200" y="428850"/>
            <a:ext cx="168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533400" y="1309688"/>
            <a:ext cx="8409300" cy="485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u="sng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 u="sng">
              <a:solidFill>
                <a:schemeClr val="dk1"/>
              </a:solidFill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Trim 1-2-3 a partir del 2023-24  /  (**) Cat/Cast/Ang  / (***) Trim 1-2-3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ASSIGNATURES OBLIGATÒRIES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309700"/>
            <a:ext cx="8343652" cy="43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159786" y="1234700"/>
            <a:ext cx="8824428" cy="485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ASSIGNATURES OPTATIVES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8D5C2C-D03E-4E34-854C-CE9CC6B4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86" y="1468811"/>
            <a:ext cx="8689428" cy="4388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449450" y="1253750"/>
            <a:ext cx="8409300" cy="485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ASSIGNATURES OPTATIVES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75" y="1363400"/>
            <a:ext cx="82015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50" y="2344475"/>
            <a:ext cx="8201501" cy="341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207825" y="1253750"/>
            <a:ext cx="8650800" cy="5519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ASSIGNATURES OPTATIVES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11550" y="6283425"/>
            <a:ext cx="4968900" cy="43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 d’estudis</a:t>
            </a:r>
            <a:r>
              <a:rPr lang="en-US" sz="1600" b="1">
                <a:solidFill>
                  <a:srgbClr val="1155CC"/>
                </a:solidFill>
              </a:rPr>
              <a:t> de Publicitat i Relacions Públiques</a:t>
            </a:r>
            <a:endParaRPr sz="1600" b="1">
              <a:solidFill>
                <a:srgbClr val="FF00FF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" y="1400613"/>
            <a:ext cx="78486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225" y="2343600"/>
            <a:ext cx="78295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3978675" y="765175"/>
            <a:ext cx="44094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Gill Sans"/>
              <a:buNone/>
            </a:pPr>
            <a:endParaRPr sz="3500" b="1">
              <a:solidFill>
                <a:srgbClr val="3C78D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endParaRPr sz="2400" b="1"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NORMATIVA 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PROCÉS DE MATRÍCULA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572725" y="528675"/>
            <a:ext cx="3186600" cy="491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825" y="1643350"/>
            <a:ext cx="3022375" cy="20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763625" y="4875500"/>
            <a:ext cx="292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Facultat de Comunicació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491200" y="1389575"/>
            <a:ext cx="8356800" cy="523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 de cursar i superar 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crèdits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optatius entre tercer i quart curs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 de seguir obligatòriament 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itinerari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amb un mínim de 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crèdits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una assignatura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optativa de cadascun dels itineraris restants (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crèdits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).Els crèdits de itinerari només poden aconseguir-se cursant assignatures d’itinerari.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-361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resta de crèdits es poden escollir entre optatives del mateix itinerari, de la resta d’itineraris i d’altres opcions. (</a:t>
            </a: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oferta optatives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74513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normativa permet matricular: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 crèdits optatius + 16 crèdits optatius de més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CRÈDITS OPTATIUS DEL GRAU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520700" y="1211000"/>
            <a:ext cx="8292600" cy="5260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74513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Podeu optar per la 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 transversal de Lliure Elecció (FTLE)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matrícula de juliol i, també a l’automodificació de setembre, novembre i març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(assignatures d’altres graus)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18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https://www.upf.edu/web/formacio-transversal</a:t>
            </a:r>
            <a:endParaRPr sz="18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74513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74513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cursos de la 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Barcelona International Summer School (BISS)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docència durant el mes de juliol (automodificació de matrícula al març) </a:t>
            </a:r>
            <a:r>
              <a:rPr lang="en-US" sz="18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https://www.upf.edu/es/web/barcelonasummerschool</a:t>
            </a:r>
            <a:endParaRPr sz="18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74513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74513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Reconeixement acadèmic per activitats universitàries (RAC)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74513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amb un màxim de 6 crèdits: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2745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Culturals / Esportives / Representació estudiantil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2745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Solidàries i cooperació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2745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d’activitats socials / Skills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27451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2745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74513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Assignatures cursades de Mobilitat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amb correspondència amb optatives de pla d’estudi o optatives generals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1359200" y="428850"/>
            <a:ext cx="73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CRÈDITS OPTATIUS DEL GRAU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787</Words>
  <Application>Microsoft Office PowerPoint</Application>
  <PresentationFormat>Presentación en pantalla (4:3)</PresentationFormat>
  <Paragraphs>171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Impact</vt:lpstr>
      <vt:lpstr>Verdana</vt:lpstr>
      <vt:lpstr>Arial</vt:lpstr>
      <vt:lpstr>Calibri</vt:lpstr>
      <vt:lpstr>Gill Sans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u16875</cp:lastModifiedBy>
  <cp:revision>2</cp:revision>
  <dcterms:modified xsi:type="dcterms:W3CDTF">2025-04-29T08:53:04Z</dcterms:modified>
</cp:coreProperties>
</file>