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56" r:id="rId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0099FF"/>
    <a:srgbClr val="00FFFF"/>
    <a:srgbClr val="6600FF"/>
    <a:srgbClr val="FF0066"/>
    <a:srgbClr val="6699FF"/>
    <a:srgbClr val="FF33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C5261-C4A0-44CC-851D-58814643DB7B}" type="datetimeFigureOut">
              <a:rPr lang="es-ES" smtClean="0"/>
              <a:pPr/>
              <a:t>19/06/2023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5D8212-EAB0-4603-A11F-33D9AF42F3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214546" y="542926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9999"/>
                </a:solidFill>
                <a:latin typeface="Aharoni" pitchFamily="2" charset="-79"/>
                <a:cs typeface="Aharoni" pitchFamily="2" charset="-79"/>
              </a:rPr>
              <a:t>IDIOMES UPF</a:t>
            </a:r>
          </a:p>
          <a:p>
            <a:pPr algn="ctr"/>
            <a:r>
              <a:rPr lang="es-ES" dirty="0">
                <a:solidFill>
                  <a:srgbClr val="00CC99"/>
                </a:solidFill>
                <a:latin typeface="Aharoni" pitchFamily="2" charset="-79"/>
                <a:cs typeface="Aharoni" pitchFamily="2" charset="-79"/>
              </a:rPr>
              <a:t>El centre </a:t>
            </a:r>
            <a:r>
              <a:rPr lang="es-ES" dirty="0" err="1">
                <a:solidFill>
                  <a:srgbClr val="00CC99"/>
                </a:solidFill>
                <a:latin typeface="Aharoni" pitchFamily="2" charset="-79"/>
                <a:cs typeface="Aharoni" pitchFamily="2" charset="-79"/>
              </a:rPr>
              <a:t>d’idiomes</a:t>
            </a:r>
            <a:r>
              <a:rPr lang="es-ES" dirty="0">
                <a:solidFill>
                  <a:srgbClr val="00CC99"/>
                </a:solidFill>
                <a:latin typeface="Aharoni" pitchFamily="2" charset="-79"/>
                <a:cs typeface="Aharoni" pitchFamily="2" charset="-79"/>
              </a:rPr>
              <a:t> de la UPF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59813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7 Imagen" descr="LOGO UP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82" y="6426000"/>
            <a:ext cx="1196395" cy="4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>
            <a:off x="2123728" y="4939580"/>
            <a:ext cx="4786346" cy="1588"/>
          </a:xfrm>
          <a:prstGeom prst="line">
            <a:avLst/>
          </a:prstGeom>
          <a:ln w="19050">
            <a:solidFill>
              <a:srgbClr val="FF006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47193\Desktop\Logos i imatges\logoIU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47234"/>
            <a:ext cx="1152128" cy="366142"/>
          </a:xfrm>
          <a:prstGeom prst="rect">
            <a:avLst/>
          </a:prstGeom>
          <a:noFill/>
        </p:spPr>
      </p:pic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1331640" y="260648"/>
            <a:ext cx="73453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a-ES" sz="2400" dirty="0">
                <a:solidFill>
                  <a:schemeClr val="accent2"/>
                </a:solidFill>
                <a:latin typeface="+mj-lt"/>
              </a:rPr>
              <a:t>Com pots acreditar el teu nivell de llengua per reconèixer crèdits o sol·licitar una estada? </a:t>
            </a:r>
          </a:p>
          <a:p>
            <a:pPr algn="r">
              <a:defRPr/>
            </a:pPr>
            <a:endParaRPr lang="es-ES" sz="2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9552" y="1218778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4138" algn="ctr" defTabSz="179388">
              <a:spcBef>
                <a:spcPts val="0"/>
              </a:spcBef>
              <a:tabLst>
                <a:tab pos="8162925" algn="l"/>
              </a:tabLst>
              <a:defRPr/>
            </a:pPr>
            <a:r>
              <a:rPr lang="ca-ES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1)   Cursos intensius d'anglès presencials de nivells AVANÇAT i PRE- PROFICIENCY al llarg de les primeres 3 setmanes de juliol (3-21 de juliol del 2023):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71992"/>
              </p:ext>
            </p:extLst>
          </p:nvPr>
        </p:nvGraphicFramePr>
        <p:xfrm>
          <a:off x="901534" y="2004420"/>
          <a:ext cx="7642482" cy="2209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07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NIVELL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HORARI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PREU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99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Calibri" pitchFamily="34" charset="0"/>
                        </a:rPr>
                        <a:t>B2.1 MECR – (</a:t>
                      </a:r>
                      <a:r>
                        <a:rPr lang="es-ES" sz="1800" dirty="0" err="1">
                          <a:latin typeface="Calibri" pitchFamily="34" charset="0"/>
                        </a:rPr>
                        <a:t>Avançat</a:t>
                      </a:r>
                      <a:r>
                        <a:rPr lang="es-ES" sz="1800" dirty="0">
                          <a:latin typeface="Calibri" pitchFamily="34" charset="0"/>
                        </a:rPr>
                        <a:t> I)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Calibri" pitchFamily="34" charset="0"/>
                        </a:rPr>
                        <a:t>De </a:t>
                      </a:r>
                      <a:r>
                        <a:rPr lang="es-ES" sz="1800" b="1" dirty="0" err="1">
                          <a:latin typeface="Calibri" pitchFamily="34" charset="0"/>
                        </a:rPr>
                        <a:t>dilluns</a:t>
                      </a:r>
                      <a:r>
                        <a:rPr lang="es-ES" sz="1800" b="1" dirty="0">
                          <a:latin typeface="Calibri" pitchFamily="34" charset="0"/>
                        </a:rPr>
                        <a:t> a </a:t>
                      </a:r>
                      <a:r>
                        <a:rPr lang="es-ES" sz="1800" b="1" dirty="0" err="1">
                          <a:latin typeface="Calibri" pitchFamily="34" charset="0"/>
                        </a:rPr>
                        <a:t>divendres</a:t>
                      </a:r>
                      <a:endParaRPr lang="es-ES" sz="1800" b="1" dirty="0">
                        <a:latin typeface="Calibri" pitchFamily="34" charset="0"/>
                      </a:endParaRPr>
                    </a:p>
                    <a:p>
                      <a:pPr algn="ctr"/>
                      <a:endParaRPr lang="es-ES" sz="18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s-ES" sz="1800" dirty="0">
                          <a:latin typeface="Calibri" pitchFamily="34" charset="0"/>
                        </a:rPr>
                        <a:t>10.00 a 14.00h</a:t>
                      </a:r>
                    </a:p>
                    <a:p>
                      <a:pPr algn="ctr"/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800" b="1" u="none" dirty="0">
                          <a:latin typeface="Calibri" pitchFamily="34" charset="0"/>
                        </a:rPr>
                        <a:t>494€</a:t>
                      </a:r>
                    </a:p>
                    <a:p>
                      <a:pPr algn="ctr"/>
                      <a:endParaRPr lang="es-ES" sz="1800" b="1" u="none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s-ES" sz="1600" b="1" u="none">
                          <a:latin typeface="Calibri" pitchFamily="34" charset="0"/>
                        </a:rPr>
                        <a:t>(469€ </a:t>
                      </a:r>
                      <a:r>
                        <a:rPr lang="es-ES" sz="1600" b="1" u="none" dirty="0" err="1">
                          <a:latin typeface="Calibri" pitchFamily="34" charset="0"/>
                        </a:rPr>
                        <a:t>amb</a:t>
                      </a:r>
                      <a:r>
                        <a:rPr lang="es-ES" sz="1600" b="1" u="none" dirty="0">
                          <a:latin typeface="Calibri" pitchFamily="34" charset="0"/>
                        </a:rPr>
                        <a:t> </a:t>
                      </a:r>
                      <a:r>
                        <a:rPr lang="es-ES" sz="1600" b="1" u="none" dirty="0" err="1">
                          <a:latin typeface="Calibri" pitchFamily="34" charset="0"/>
                        </a:rPr>
                        <a:t>descompte</a:t>
                      </a:r>
                      <a:r>
                        <a:rPr lang="es-ES" sz="1600" b="1" u="none" dirty="0">
                          <a:latin typeface="Calibri" pitchFamily="34" charset="0"/>
                        </a:rPr>
                        <a:t> de matrícula anticipada)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r>
                        <a:rPr lang="es-ES" sz="1800" baseline="0" dirty="0">
                          <a:latin typeface="Calibri" pitchFamily="34" charset="0"/>
                        </a:rPr>
                        <a:t>B2.2 MECR –  (</a:t>
                      </a:r>
                      <a:r>
                        <a:rPr lang="es-ES" sz="1800" baseline="0" dirty="0" err="1">
                          <a:latin typeface="Calibri" pitchFamily="34" charset="0"/>
                        </a:rPr>
                        <a:t>Avançat</a:t>
                      </a:r>
                      <a:r>
                        <a:rPr lang="es-ES" sz="1800" baseline="0" dirty="0">
                          <a:latin typeface="Calibri" pitchFamily="34" charset="0"/>
                        </a:rPr>
                        <a:t> II)</a:t>
                      </a: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74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Calibri" pitchFamily="34" charset="0"/>
                        </a:rPr>
                        <a:t>C1.1</a:t>
                      </a:r>
                      <a:r>
                        <a:rPr lang="es-ES" sz="1800" baseline="0" dirty="0">
                          <a:latin typeface="Calibri" pitchFamily="34" charset="0"/>
                        </a:rPr>
                        <a:t> MECR – (Pre-</a:t>
                      </a:r>
                      <a:r>
                        <a:rPr lang="es-ES" sz="1800" baseline="0" dirty="0" err="1">
                          <a:latin typeface="Calibri" pitchFamily="34" charset="0"/>
                        </a:rPr>
                        <a:t>Proficiency</a:t>
                      </a:r>
                      <a:r>
                        <a:rPr lang="es-ES" sz="1800" baseline="0" dirty="0">
                          <a:latin typeface="Calibri" pitchFamily="34" charset="0"/>
                        </a:rPr>
                        <a:t> I)</a:t>
                      </a:r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39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Calibri" pitchFamily="34" charset="0"/>
                        </a:rPr>
                        <a:t>C1.2 MECR – (Pre-</a:t>
                      </a:r>
                      <a:r>
                        <a:rPr lang="es-ES" sz="1800" dirty="0" err="1">
                          <a:latin typeface="Calibri" pitchFamily="34" charset="0"/>
                        </a:rPr>
                        <a:t>Proficiency</a:t>
                      </a:r>
                      <a:r>
                        <a:rPr lang="es-ES" sz="1800" dirty="0">
                          <a:latin typeface="Calibri" pitchFamily="34" charset="0"/>
                        </a:rPr>
                        <a:t> II)</a:t>
                      </a: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21">
                <a:tc>
                  <a:txBody>
                    <a:bodyPr/>
                    <a:lstStyle/>
                    <a:p>
                      <a:r>
                        <a:rPr lang="es-ES" sz="1800" b="1" dirty="0" err="1">
                          <a:latin typeface="Calibri" pitchFamily="34" charset="0"/>
                        </a:rPr>
                        <a:t>Lloc</a:t>
                      </a:r>
                      <a:r>
                        <a:rPr lang="es-ES" sz="1800" b="1" dirty="0">
                          <a:latin typeface="Calibri" pitchFamily="34" charset="0"/>
                        </a:rPr>
                        <a:t>: Campus del Poblenou </a:t>
                      </a:r>
                      <a:r>
                        <a:rPr lang="es-ES" sz="1800" b="1" baseline="0" dirty="0">
                          <a:latin typeface="Calibri" pitchFamily="34" charset="0"/>
                        </a:rPr>
                        <a:t>UPF</a:t>
                      </a:r>
                      <a:endParaRPr lang="es-ES" sz="1800" b="1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800" b="1" u="sng" dirty="0">
                        <a:latin typeface="Calibri" pitchFamily="34" charset="0"/>
                      </a:endParaRPr>
                    </a:p>
                  </a:txBody>
                  <a:tcPr marL="91439" marR="91439" marT="45726" marB="4572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528" y="5108991"/>
            <a:ext cx="813690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ca-ES" sz="1600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Parla 3</a:t>
            </a:r>
            <a:r>
              <a:rPr lang="ca-ES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ca-ES" sz="1600" dirty="0">
                <a:latin typeface="Calibri" pitchFamily="34" charset="0"/>
              </a:rPr>
              <a:t>Els </a:t>
            </a:r>
            <a:r>
              <a:rPr lang="ca-ES" sz="1600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estudiants de grau</a:t>
            </a:r>
            <a:r>
              <a:rPr lang="ca-ES" sz="1600" b="1" dirty="0">
                <a:latin typeface="Calibri" pitchFamily="34" charset="0"/>
              </a:rPr>
              <a:t> </a:t>
            </a:r>
            <a:r>
              <a:rPr lang="ca-ES" sz="1600" dirty="0">
                <a:latin typeface="Calibri" pitchFamily="34" charset="0"/>
              </a:rPr>
              <a:t>de la UPF o de qualsevol altra universitat catalana que </a:t>
            </a:r>
            <a:r>
              <a:rPr lang="ca-ES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superin un curs d’anglès, alemany, francès o italià de nivells B1 MECR, B2.1 MECR o B2.2 MECR</a:t>
            </a:r>
            <a:r>
              <a:rPr lang="ca-ES" sz="1600" b="1" dirty="0">
                <a:latin typeface="Calibri" pitchFamily="34" charset="0"/>
              </a:rPr>
              <a:t> </a:t>
            </a:r>
            <a:r>
              <a:rPr lang="ca-ES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podran sol·licitar </a:t>
            </a:r>
            <a:r>
              <a:rPr lang="ca-ES" sz="1600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un ajut del programa PARLA3 de 350€ per cada curs</a:t>
            </a:r>
            <a:r>
              <a:rPr lang="ca-ES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(els becaris MEC o Equitat rebran la totalitat del preu del curs) </a:t>
            </a:r>
            <a:r>
              <a:rPr lang="ca-ES" sz="1600" dirty="0">
                <a:latin typeface="Calibri" pitchFamily="34" charset="0"/>
              </a:rPr>
              <a:t>segons la convocatòria vigent. </a:t>
            </a:r>
          </a:p>
          <a:p>
            <a:pPr marL="457200" indent="-457200" algn="just">
              <a:spcBef>
                <a:spcPts val="0"/>
              </a:spcBef>
              <a:defRPr/>
            </a:pPr>
            <a:endParaRPr lang="ca-ES" sz="1200" dirty="0">
              <a:latin typeface="Calibri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 rot="16200000">
            <a:off x="3138469" y="2594781"/>
            <a:ext cx="865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sz="1500" b="1" dirty="0">
                <a:solidFill>
                  <a:srgbClr val="FF0000"/>
                </a:solidFill>
                <a:latin typeface="Calibri" pitchFamily="34" charset="0"/>
              </a:rPr>
              <a:t>PARLA3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F20018F7-541B-4A50-AE5A-D755F3FBAD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4" t="18420" r="23407" b="19208"/>
          <a:stretch/>
        </p:blipFill>
        <p:spPr>
          <a:xfrm>
            <a:off x="3697618" y="2386866"/>
            <a:ext cx="667187" cy="75429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AC3138E-0ACD-4102-950F-6B85F03CB4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14643" r="19662" b="21158"/>
          <a:stretch/>
        </p:blipFill>
        <p:spPr>
          <a:xfrm>
            <a:off x="4440768" y="2341575"/>
            <a:ext cx="707295" cy="772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7 Imagen" descr="LOGO UP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82" y="6426000"/>
            <a:ext cx="1196395" cy="4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47193\Desktop\Logos i imatges\logoIU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47234"/>
            <a:ext cx="1152128" cy="366142"/>
          </a:xfrm>
          <a:prstGeom prst="rect">
            <a:avLst/>
          </a:prstGeom>
          <a:noFill/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971550" y="188913"/>
            <a:ext cx="792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ca-ES" sz="2400" dirty="0">
                <a:solidFill>
                  <a:schemeClr val="accent2"/>
                </a:solidFill>
                <a:latin typeface="+mj-lt"/>
              </a:rPr>
              <a:t>Com pots acreditar el teu nivell de llengua estrangera per sol·licitar una estada a l’estranger? 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9552" y="1233627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defRPr/>
            </a:pPr>
            <a:r>
              <a:rPr lang="ca-ES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2)  Prova Certificadora de Competència Lingüística PCCL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1192" y="2167406"/>
            <a:ext cx="8461983" cy="404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PCCL  </a:t>
            </a:r>
            <a:r>
              <a:rPr lang="ca-ES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multinivell</a:t>
            </a:r>
            <a:r>
              <a:rPr lang="ca-ES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anglès, francès, italià, alemany (B1, B2, C1 MECR):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dirty="0"/>
              <a:t>La PCCL és una prova multinivell que està dissenyada per poder acreditar, d’acord amb el resultat individual del candidat, qualsevol dels següents nivells del Marc Europeu Comú de Referència  per a les Llengües (MECR): </a:t>
            </a:r>
            <a:r>
              <a:rPr lang="ca-ES" b="1" dirty="0"/>
              <a:t>B1 (llindar), B2 (avançat), C1 (domini operatiu eficaç)</a:t>
            </a:r>
            <a:r>
              <a:rPr lang="ca-ES" dirty="0"/>
              <a:t>. 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s-ES" dirty="0"/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→ Propera convocatòria: divendres</a:t>
            </a:r>
            <a:r>
              <a:rPr lang="ca-ES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14 </a:t>
            </a: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de juny 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→ 9 convocatòries al llarg de cada curs acadèmic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→ Preu: 75 euros (que és poden recuperar amb les ajudes Parla 3 modalitat A)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→ Aquesta modalitat és </a:t>
            </a:r>
            <a:r>
              <a:rPr lang="ca-ES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multinivell</a:t>
            </a: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depenent del resultat obtingut s’acreditarà el nivell B1, B2 o C1 MECR.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Més informació a </a:t>
            </a:r>
            <a:r>
              <a:rPr lang="ca-ES" b="1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www.upf.edu/idiomes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259632" y="3789040"/>
            <a:ext cx="662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982515" y="5877272"/>
            <a:ext cx="685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500" b="1" u="sng" dirty="0">
                <a:solidFill>
                  <a:srgbClr val="FF0000"/>
                </a:solidFill>
                <a:latin typeface="Calibri" pitchFamily="34" charset="0"/>
              </a:rPr>
              <a:t>Parla3</a:t>
            </a:r>
            <a:endParaRPr lang="es-ES" sz="1500" dirty="0">
              <a:solidFill>
                <a:srgbClr val="FF0000"/>
              </a:solidFill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4486BB1-96BB-405D-84D1-D411188F2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52" y="5164207"/>
            <a:ext cx="1478502" cy="1478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7 Imagen" descr="LOGO UP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82" y="6426000"/>
            <a:ext cx="1196395" cy="4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47193\Desktop\Logos i imatges\logoIU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447234"/>
            <a:ext cx="1152128" cy="366142"/>
          </a:xfrm>
          <a:prstGeom prst="rect">
            <a:avLst/>
          </a:prstGeom>
          <a:noFill/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971550" y="188913"/>
            <a:ext cx="792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ca-ES" sz="2400" dirty="0">
                <a:solidFill>
                  <a:schemeClr val="accent2"/>
                </a:solidFill>
                <a:latin typeface="+mj-lt"/>
              </a:rPr>
              <a:t>Com pots acreditar el teu nivell de llengua estrangera per sol·licitar una estada a l’estranger? 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9552" y="1377643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ca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3) CURSOS A IDIOMES UPF AL 2023 - 2024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259632" y="3212976"/>
            <a:ext cx="662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900113" y="1844675"/>
            <a:ext cx="6767512" cy="1013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Podràs trobar cursos anuals, intensius i </a:t>
            </a:r>
            <a:r>
              <a:rPr lang="ca-ES" sz="2000" b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semipresencials</a:t>
            </a:r>
            <a:r>
              <a:rPr lang="ca-ES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en les diferents llengües que s’ofereixen: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44029" y="2407780"/>
            <a:ext cx="69119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Anglès, Alemany, Francès, Italià, Àrab, Japonès, Rus i Xinès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51520" y="2740042"/>
            <a:ext cx="849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ca-ES" sz="20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En breu podràs consultar tots els horaris disponibles per al proper 2023- 2024</a:t>
            </a:r>
            <a:endParaRPr lang="ca-ES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55576" y="3426073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MÉS A MÉS…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932362" y="3806463"/>
            <a:ext cx="3527425" cy="201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60017" y="3861053"/>
            <a:ext cx="3529013" cy="2129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9" name="Picture 13" descr="C:\Users\U47193\Documents\Downloads\PPT_campus plurilingü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54" y="4168466"/>
            <a:ext cx="1800200" cy="18002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" name="19 Rectángulo"/>
          <p:cNvSpPr/>
          <p:nvPr/>
        </p:nvSpPr>
        <p:spPr>
          <a:xfrm>
            <a:off x="5436096" y="5949280"/>
            <a:ext cx="51847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</a:rPr>
              <a:t> </a:t>
            </a:r>
            <a:r>
              <a:rPr lang="es-ES" sz="2000" b="1" dirty="0">
                <a:solidFill>
                  <a:schemeClr val="accent2"/>
                </a:solidFill>
                <a:latin typeface="+mj-lt"/>
              </a:rPr>
              <a:t>www.upf.edu/idiomes</a:t>
            </a:r>
            <a:endParaRPr lang="es-E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12 Rectángulo"/>
          <p:cNvSpPr>
            <a:spLocks noChangeArrowheads="1"/>
          </p:cNvSpPr>
          <p:nvPr/>
        </p:nvSpPr>
        <p:spPr bwMode="auto">
          <a:xfrm rot="21003988">
            <a:off x="1633538" y="4864100"/>
            <a:ext cx="247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>
                <a:solidFill>
                  <a:srgbClr val="002060"/>
                </a:solidFill>
                <a:latin typeface="Berlin Sans FB Demi" pitchFamily="34" charset="0"/>
              </a:rPr>
              <a:t>MATRÍCULA OBERTA!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96071" y="3849627"/>
            <a:ext cx="35092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500" b="1" dirty="0">
                <a:solidFill>
                  <a:srgbClr val="002060"/>
                </a:solidFill>
                <a:latin typeface="+mj-lt"/>
              </a:rPr>
              <a:t>Campus Plurilingüe – </a:t>
            </a:r>
            <a:r>
              <a:rPr lang="es-ES" sz="1500" b="1" dirty="0" err="1">
                <a:solidFill>
                  <a:srgbClr val="002060"/>
                </a:solidFill>
                <a:latin typeface="+mj-lt"/>
              </a:rPr>
              <a:t>Juliol</a:t>
            </a:r>
            <a:r>
              <a:rPr lang="es-ES" sz="1500" b="1" dirty="0">
                <a:solidFill>
                  <a:srgbClr val="002060"/>
                </a:solidFill>
                <a:latin typeface="+mj-lt"/>
              </a:rPr>
              <a:t> 2023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91938" y="3921927"/>
            <a:ext cx="30684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500" b="1" dirty="0" err="1">
                <a:solidFill>
                  <a:srgbClr val="002060"/>
                </a:solidFill>
                <a:latin typeface="+mj-lt"/>
              </a:rPr>
              <a:t>Minor</a:t>
            </a:r>
            <a:r>
              <a:rPr lang="es-ES" sz="1500" b="1" dirty="0">
                <a:solidFill>
                  <a:srgbClr val="002060"/>
                </a:solidFill>
                <a:latin typeface="+mj-lt"/>
              </a:rPr>
              <a:t> en </a:t>
            </a:r>
            <a:r>
              <a:rPr lang="es-ES" sz="1500" b="1" dirty="0" err="1">
                <a:solidFill>
                  <a:srgbClr val="002060"/>
                </a:solidFill>
                <a:latin typeface="+mj-lt"/>
              </a:rPr>
              <a:t>Plurilingüisme</a:t>
            </a:r>
            <a:r>
              <a:rPr lang="es-ES" sz="1500" b="1" dirty="0">
                <a:solidFill>
                  <a:srgbClr val="002060"/>
                </a:solidFill>
                <a:latin typeface="+mj-lt"/>
              </a:rPr>
              <a:t> UPF</a:t>
            </a:r>
          </a:p>
        </p:txBody>
      </p:sp>
      <p:pic>
        <p:nvPicPr>
          <p:cNvPr id="24" name="23 Imagen" descr="C:\Users\U108974.DS\Downloads\34578490990_bf17b8a1a2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4778" y="4382588"/>
            <a:ext cx="208823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Slide_idiome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98010" cy="47224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71736" y="357166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rgbClr val="FF0066"/>
                </a:solidFill>
                <a:latin typeface="Tw Cen MT Condensed Extra Bold" pitchFamily="34" charset="0"/>
              </a:rPr>
              <a:t>AGAFA IMPULS AMB IDIOMES UPF!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5000637"/>
            <a:ext cx="8229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www.upf.edu/web/idiomesupf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Resultado de imagen de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45224"/>
            <a:ext cx="857256" cy="857256"/>
          </a:xfrm>
          <a:prstGeom prst="rect">
            <a:avLst/>
          </a:prstGeom>
          <a:noFill/>
        </p:spPr>
      </p:pic>
      <p:pic>
        <p:nvPicPr>
          <p:cNvPr id="17412" name="Picture 4" descr="Resultado de imagen de twi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17232"/>
            <a:ext cx="785817" cy="785818"/>
          </a:xfrm>
          <a:prstGeom prst="rect">
            <a:avLst/>
          </a:prstGeom>
          <a:noFill/>
        </p:spPr>
      </p:pic>
      <p:pic>
        <p:nvPicPr>
          <p:cNvPr id="17414" name="Picture 6" descr="Resultado de imagen de inst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523502"/>
            <a:ext cx="785818" cy="785818"/>
          </a:xfrm>
          <a:prstGeom prst="rect">
            <a:avLst/>
          </a:prstGeom>
          <a:noFill/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4365104"/>
            <a:ext cx="3096344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idiomes@upf.edu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262</TotalTime>
  <Words>460</Words>
  <Application>Microsoft Office PowerPoint</Application>
  <PresentationFormat>Presentación en pantalla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Aharoni</vt:lpstr>
      <vt:lpstr>Berlin Sans FB Demi</vt:lpstr>
      <vt:lpstr>Bookman Old Style</vt:lpstr>
      <vt:lpstr>Calibri</vt:lpstr>
      <vt:lpstr>Gill Sans MT</vt:lpstr>
      <vt:lpstr>Tw Cen MT Condensed Extra Bold</vt:lpstr>
      <vt:lpstr>Verdana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Anaïs Macron</dc:creator>
  <cp:lastModifiedBy>u1393</cp:lastModifiedBy>
  <cp:revision>43</cp:revision>
  <dcterms:created xsi:type="dcterms:W3CDTF">2018-09-14T07:52:41Z</dcterms:created>
  <dcterms:modified xsi:type="dcterms:W3CDTF">2023-06-19T12:04:07Z</dcterms:modified>
</cp:coreProperties>
</file>