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10287000" cx="18288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Montserrat Medium"/>
      <p:regular r:id="rId35"/>
      <p:bold r:id="rId36"/>
      <p:italic r:id="rId37"/>
      <p:boldItalic r:id="rId38"/>
    </p:embeddedFont>
    <p:embeddedFont>
      <p:font typeface="Montserrat Ligh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3" roundtripDataSignature="AMtx7miL33zqkWOyQWhO/xGciyIBZc6d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512FB40-F582-452A-AA36-9131F5C780DD}">
  <a:tblStyle styleId="{5512FB40-F582-452A-AA36-9131F5C780D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Light-bold.fntdata"/><Relationship Id="rId20" Type="http://schemas.openxmlformats.org/officeDocument/2006/relationships/slide" Target="slides/slide14.xml"/><Relationship Id="rId42" Type="http://schemas.openxmlformats.org/officeDocument/2006/relationships/font" Target="fonts/MontserratLight-boldItalic.fntdata"/><Relationship Id="rId41" Type="http://schemas.openxmlformats.org/officeDocument/2006/relationships/font" Target="fonts/MontserratLight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customschemas.google.com/relationships/presentationmetadata" Target="meta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5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-bold.fntdata"/><Relationship Id="rId13" Type="http://schemas.openxmlformats.org/officeDocument/2006/relationships/slide" Target="slides/slide7.xml"/><Relationship Id="rId35" Type="http://schemas.openxmlformats.org/officeDocument/2006/relationships/font" Target="fonts/MontserratMedium-regular.fntdata"/><Relationship Id="rId12" Type="http://schemas.openxmlformats.org/officeDocument/2006/relationships/slide" Target="slides/slide6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9.xml"/><Relationship Id="rId37" Type="http://schemas.openxmlformats.org/officeDocument/2006/relationships/font" Target="fonts/MontserratMedium-italic.fntdata"/><Relationship Id="rId14" Type="http://schemas.openxmlformats.org/officeDocument/2006/relationships/slide" Target="slides/slide8.xml"/><Relationship Id="rId36" Type="http://schemas.openxmlformats.org/officeDocument/2006/relationships/font" Target="fonts/MontserratMedium-bold.fntdata"/><Relationship Id="rId17" Type="http://schemas.openxmlformats.org/officeDocument/2006/relationships/slide" Target="slides/slide11.xml"/><Relationship Id="rId39" Type="http://schemas.openxmlformats.org/officeDocument/2006/relationships/font" Target="fonts/MontserratLight-regular.fntdata"/><Relationship Id="rId16" Type="http://schemas.openxmlformats.org/officeDocument/2006/relationships/slide" Target="slides/slide10.xml"/><Relationship Id="rId38" Type="http://schemas.openxmlformats.org/officeDocument/2006/relationships/font" Target="fonts/MontserratMedium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fbc7380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g33fbc73804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408aa9c89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0" name="Google Shape;290;g3408aa9c894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408aa9c894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7" name="Google Shape;297;g3408aa9c894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408aa9c894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3408aa9c894_1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3994852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4" name="Google Shape;324;g3539948526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4" name="Google Shape;34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5" name="Google Shape;35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4" name="Google Shape;36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e3c304267a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5" name="Google Shape;375;g2e3c304267a_0_2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d0702430da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g2d0702430d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4" name="Google Shape;40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0" name="Google Shape;42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dc39e91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33dc39e91e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5" name="Google Shape;24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page">
  <p:cSld name="Contact pag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fb9f7588c_0_93"/>
          <p:cNvSpPr/>
          <p:nvPr>
            <p:ph idx="2" type="pic"/>
          </p:nvPr>
        </p:nvSpPr>
        <p:spPr>
          <a:xfrm>
            <a:off x="9856926" y="607220"/>
            <a:ext cx="7494600" cy="90726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g2cfb9f7588c_0_93"/>
          <p:cNvSpPr txBox="1"/>
          <p:nvPr>
            <p:ph type="title"/>
          </p:nvPr>
        </p:nvSpPr>
        <p:spPr>
          <a:xfrm>
            <a:off x="936627" y="823021"/>
            <a:ext cx="84954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Georgia"/>
              <a:buNone/>
              <a:defRPr b="1" sz="6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g2cfb9f7588c_0_93"/>
          <p:cNvSpPr txBox="1"/>
          <p:nvPr>
            <p:ph idx="1" type="body"/>
          </p:nvPr>
        </p:nvSpPr>
        <p:spPr>
          <a:xfrm>
            <a:off x="936627" y="550070"/>
            <a:ext cx="84954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0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g2cfb9f7588c_0_93"/>
          <p:cNvSpPr/>
          <p:nvPr/>
        </p:nvSpPr>
        <p:spPr>
          <a:xfrm>
            <a:off x="1114429" y="2065811"/>
            <a:ext cx="2783400" cy="16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50" lIns="137125" spcFirstLastPara="1" rIns="137125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</a:pPr>
            <a:r>
              <a:t/>
            </a:r>
            <a:endParaRPr b="0" i="0" sz="4200" u="none" cap="none" strike="noStrike">
              <a:solidFill>
                <a:srgbClr val="5A5A5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1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Relationship Id="rId4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Relationship Id="rId4" Type="http://schemas.openxmlformats.org/officeDocument/2006/relationships/image" Target="../media/image5.png"/><Relationship Id="rId5" Type="http://schemas.openxmlformats.org/officeDocument/2006/relationships/image" Target="../media/image30.png"/><Relationship Id="rId6" Type="http://schemas.openxmlformats.org/officeDocument/2006/relationships/hyperlink" Target="https://www.upf.edu/web/carreres-professionals/erasmus-practiques" TargetMode="External"/><Relationship Id="rId7" Type="http://schemas.openxmlformats.org/officeDocument/2006/relationships/hyperlink" Target="https://www.upf.edu/web/carreres-professionals/erasmus-practiques" TargetMode="External"/><Relationship Id="rId8" Type="http://schemas.openxmlformats.org/officeDocument/2006/relationships/hyperlink" Target="https://www.upf.edu/web/carreres-professionals/erasmus-practique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Relationship Id="rId4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hyperlink" Target="https://www.upf.edu/web/carreres-professionals/erasmus-practiques" TargetMode="External"/><Relationship Id="rId5" Type="http://schemas.openxmlformats.org/officeDocument/2006/relationships/hyperlink" Target="https://www.upf.edu/web/carreres-professionals/erasmus-practiques" TargetMode="External"/><Relationship Id="rId6" Type="http://schemas.openxmlformats.org/officeDocument/2006/relationships/hyperlink" Target="https://www.upf.edu/web/carreres-professionals/programa-ajuts-a-les-practiques" TargetMode="External"/><Relationship Id="rId7" Type="http://schemas.openxmlformats.org/officeDocument/2006/relationships/image" Target="../media/image35.png"/><Relationship Id="rId8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jpg"/><Relationship Id="rId4" Type="http://schemas.openxmlformats.org/officeDocument/2006/relationships/image" Target="../media/image3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jpg"/><Relationship Id="rId4" Type="http://schemas.openxmlformats.org/officeDocument/2006/relationships/image" Target="../media/image36.jpg"/><Relationship Id="rId5" Type="http://schemas.openxmlformats.org/officeDocument/2006/relationships/image" Target="../media/image3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/Relationships>
</file>

<file path=ppt/slides/_rels/slide19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upf.edu/web/carreres-professionals/estudiants-faqs-practiques" TargetMode="External"/><Relationship Id="rId22" Type="http://schemas.openxmlformats.org/officeDocument/2006/relationships/hyperlink" Target="https://www.youtube.com/watch?v=FnT2c3z6Q1o" TargetMode="External"/><Relationship Id="rId21" Type="http://schemas.openxmlformats.org/officeDocument/2006/relationships/hyperlink" Target="https://www.upf.edu/web/carreres-professionals/empreses-faqs-practiques" TargetMode="External"/><Relationship Id="rId24" Type="http://schemas.openxmlformats.org/officeDocument/2006/relationships/hyperlink" Target="https://www.youtube.com/watch?v=FnT2c3z6Q1o" TargetMode="External"/><Relationship Id="rId23" Type="http://schemas.openxmlformats.org/officeDocument/2006/relationships/hyperlink" Target="https://www.youtube.com/watch?v=FnT2c3z6Q1o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Relationship Id="rId4" Type="http://schemas.openxmlformats.org/officeDocument/2006/relationships/image" Target="../media/image41.png"/><Relationship Id="rId9" Type="http://schemas.openxmlformats.org/officeDocument/2006/relationships/hyperlink" Target="https://www.upf.edu/web/carreres-professionals/estudiants-activitats" TargetMode="External"/><Relationship Id="rId26" Type="http://schemas.openxmlformats.org/officeDocument/2006/relationships/hyperlink" Target="https://www.upf.edu/web/carreres-professionals/convocatoria-practiques-maec" TargetMode="External"/><Relationship Id="rId25" Type="http://schemas.openxmlformats.org/officeDocument/2006/relationships/hyperlink" Target="https://www.youtube.com/watch?v=FnT2c3z6Q1o" TargetMode="External"/><Relationship Id="rId28" Type="http://schemas.openxmlformats.org/officeDocument/2006/relationships/hyperlink" Target="https://www.upf.edu/web/carreres-professionals/convocatoria-practiques-maec" TargetMode="External"/><Relationship Id="rId27" Type="http://schemas.openxmlformats.org/officeDocument/2006/relationships/hyperlink" Target="https://www.upf.edu/web/carreres-professionals/convocatoria-practiques-maec" TargetMode="External"/><Relationship Id="rId5" Type="http://schemas.openxmlformats.org/officeDocument/2006/relationships/hyperlink" Target="https://www.upf.edu/web/carreres-professionals/estudiants-op" TargetMode="External"/><Relationship Id="rId6" Type="http://schemas.openxmlformats.org/officeDocument/2006/relationships/hyperlink" Target="https://www.upf.edu/web/carreres-professionals/estudiants-op" TargetMode="External"/><Relationship Id="rId7" Type="http://schemas.openxmlformats.org/officeDocument/2006/relationships/hyperlink" Target="https://www.upf.edu/web/carreres-professionals/estudiants-op" TargetMode="External"/><Relationship Id="rId8" Type="http://schemas.openxmlformats.org/officeDocument/2006/relationships/hyperlink" Target="https://www.upf.edu/web/carreres-professionals/estudiants-activitats" TargetMode="External"/><Relationship Id="rId11" Type="http://schemas.openxmlformats.org/officeDocument/2006/relationships/hyperlink" Target="https://www.upf.edu/web/carreres-professionals/estudiants-activitats" TargetMode="External"/><Relationship Id="rId10" Type="http://schemas.openxmlformats.org/officeDocument/2006/relationships/hyperlink" Target="https://www.upf.edu/web/carreres-professionals/estudiants-activitats" TargetMode="External"/><Relationship Id="rId13" Type="http://schemas.openxmlformats.org/officeDocument/2006/relationships/hyperlink" Target="https://www.upf.edu/web/carreres-professionals" TargetMode="External"/><Relationship Id="rId12" Type="http://schemas.openxmlformats.org/officeDocument/2006/relationships/hyperlink" Target="https://www.upf.edu/web/carreres-professionals" TargetMode="External"/><Relationship Id="rId15" Type="http://schemas.openxmlformats.org/officeDocument/2006/relationships/hyperlink" Target="https://www.upf.edu/web/carreres-professionals/erasmus-practiques" TargetMode="External"/><Relationship Id="rId14" Type="http://schemas.openxmlformats.org/officeDocument/2006/relationships/hyperlink" Target="https://www.upf.edu/web/carreres-professionals/erasmus-practiques" TargetMode="External"/><Relationship Id="rId17" Type="http://schemas.openxmlformats.org/officeDocument/2006/relationships/hyperlink" Target="https://www.upf.edu/web/carreres-professionals/estudiants-faqs-practiques" TargetMode="External"/><Relationship Id="rId16" Type="http://schemas.openxmlformats.org/officeDocument/2006/relationships/hyperlink" Target="https://www.upf.edu/web/carreres-professionals" TargetMode="External"/><Relationship Id="rId19" Type="http://schemas.openxmlformats.org/officeDocument/2006/relationships/hyperlink" Target="https://www.upf.edu/web/carreres-professionals/estudiants-faqs-practiques" TargetMode="External"/><Relationship Id="rId18" Type="http://schemas.openxmlformats.org/officeDocument/2006/relationships/hyperlink" Target="https://www.upf.edu/web/carreres-professionals/estudiants-faqs-practique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2.png"/><Relationship Id="rId7" Type="http://schemas.openxmlformats.org/officeDocument/2006/relationships/hyperlink" Target="https://www.upf.edu/web/carreres-professionals" TargetMode="External"/><Relationship Id="rId8" Type="http://schemas.openxmlformats.org/officeDocument/2006/relationships/hyperlink" Target="https://www.upf.edu/web/carreres-professional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hyperlink" Target="http://campustreball.upf.edu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Relationship Id="rId6" Type="http://schemas.openxmlformats.org/officeDocument/2006/relationships/image" Target="../media/image21.png"/><Relationship Id="rId7" Type="http://schemas.openxmlformats.org/officeDocument/2006/relationships/image" Target="../media/image18.png"/><Relationship Id="rId8" Type="http://schemas.openxmlformats.org/officeDocument/2006/relationships/hyperlink" Target="https://docs.google.com/forms/d/e/1FAIpQLSfsHnWaw3VXVDo8DilLzWc-RwZtkfnYDvkBmWm8plfoaUkBfw/viewform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upf.edu/documents/189979484/281025271/202311_Instruccions+obtenci%C3%B3+NUSS+%281%29.pdf/ca7747cf-c0ce-a79b-f355-e3363ea0def2?t=1701937927214" TargetMode="External"/><Relationship Id="rId4" Type="http://schemas.openxmlformats.org/officeDocument/2006/relationships/hyperlink" Target="https://www.upf.edu/web/carreres-professionals/estudiants-faqs-practiques" TargetMode="External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3fbc73804e_0_0"/>
          <p:cNvSpPr/>
          <p:nvPr/>
        </p:nvSpPr>
        <p:spPr>
          <a:xfrm>
            <a:off x="0" y="0"/>
            <a:ext cx="8585949" cy="10801350"/>
          </a:xfrm>
          <a:custGeom>
            <a:rect b="b" l="l" r="r" t="t"/>
            <a:pathLst>
              <a:path extrusionOk="0" h="10801350" w="8585949">
                <a:moveTo>
                  <a:pt x="0" y="0"/>
                </a:moveTo>
                <a:lnTo>
                  <a:pt x="8585949" y="0"/>
                </a:lnTo>
                <a:lnTo>
                  <a:pt x="8585949" y="10801350"/>
                </a:lnTo>
                <a:lnTo>
                  <a:pt x="0" y="10801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3597" r="-44217" t="0"/>
            </a:stretch>
          </a:blipFill>
          <a:ln>
            <a:noFill/>
          </a:ln>
        </p:spPr>
      </p:sp>
      <p:sp>
        <p:nvSpPr>
          <p:cNvPr id="90" name="Google Shape;90;g33fbc73804e_0_0"/>
          <p:cNvSpPr/>
          <p:nvPr/>
        </p:nvSpPr>
        <p:spPr>
          <a:xfrm>
            <a:off x="15452367" y="8600425"/>
            <a:ext cx="1662131" cy="531174"/>
          </a:xfrm>
          <a:custGeom>
            <a:rect b="b" l="l" r="r" t="t"/>
            <a:pathLst>
              <a:path extrusionOk="0" h="531174" w="1662131">
                <a:moveTo>
                  <a:pt x="0" y="0"/>
                </a:moveTo>
                <a:lnTo>
                  <a:pt x="1662131" y="0"/>
                </a:lnTo>
                <a:lnTo>
                  <a:pt x="1662131" y="531174"/>
                </a:lnTo>
                <a:lnTo>
                  <a:pt x="0" y="531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g33fbc73804e_0_0"/>
          <p:cNvSpPr/>
          <p:nvPr/>
        </p:nvSpPr>
        <p:spPr>
          <a:xfrm>
            <a:off x="13553040" y="8600425"/>
            <a:ext cx="1535924" cy="531174"/>
          </a:xfrm>
          <a:custGeom>
            <a:rect b="b" l="l" r="r" t="t"/>
            <a:pathLst>
              <a:path extrusionOk="0" h="531174" w="1535924">
                <a:moveTo>
                  <a:pt x="0" y="0"/>
                </a:moveTo>
                <a:lnTo>
                  <a:pt x="1535924" y="0"/>
                </a:lnTo>
                <a:lnTo>
                  <a:pt x="1535924" y="531174"/>
                </a:lnTo>
                <a:lnTo>
                  <a:pt x="0" y="531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g33fbc73804e_0_0"/>
          <p:cNvSpPr txBox="1"/>
          <p:nvPr/>
        </p:nvSpPr>
        <p:spPr>
          <a:xfrm>
            <a:off x="9144000" y="1282283"/>
            <a:ext cx="8146800" cy="3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3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69"/>
              <a:buFont typeface="Arial"/>
              <a:buNone/>
            </a:pPr>
            <a:r>
              <a:rPr b="1" i="0" lang="en-US" sz="6669" u="none" cap="none" strike="noStrike">
                <a:solidFill>
                  <a:srgbClr val="09A8DC"/>
                </a:solidFill>
                <a:latin typeface="Montserrat"/>
                <a:ea typeface="Montserrat"/>
                <a:cs typeface="Montserrat"/>
                <a:sym typeface="Montserrat"/>
              </a:rPr>
              <a:t>Servei de Carreres Professionals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3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69"/>
              <a:buFont typeface="Arial"/>
              <a:buNone/>
            </a:pPr>
            <a:r>
              <a:t/>
            </a:r>
            <a:endParaRPr b="1" i="0" sz="6669" u="none" cap="none" strike="noStrike">
              <a:solidFill>
                <a:srgbClr val="09A8D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3" name="Google Shape;93;g33fbc73804e_0_0"/>
          <p:cNvGrpSpPr/>
          <p:nvPr/>
        </p:nvGrpSpPr>
        <p:grpSpPr>
          <a:xfrm>
            <a:off x="9144000" y="3297971"/>
            <a:ext cx="2201364" cy="289250"/>
            <a:chOff x="0" y="-38100"/>
            <a:chExt cx="535260" cy="70331"/>
          </a:xfrm>
        </p:grpSpPr>
        <p:sp>
          <p:nvSpPr>
            <p:cNvPr id="94" name="Google Shape;94;g33fbc73804e_0_0"/>
            <p:cNvSpPr/>
            <p:nvPr/>
          </p:nvSpPr>
          <p:spPr>
            <a:xfrm>
              <a:off x="0" y="0"/>
              <a:ext cx="535260" cy="32231"/>
            </a:xfrm>
            <a:custGeom>
              <a:rect b="b" l="l" r="r" t="t"/>
              <a:pathLst>
                <a:path extrusionOk="0" h="32231" w="535260">
                  <a:moveTo>
                    <a:pt x="3517" y="0"/>
                  </a:moveTo>
                  <a:lnTo>
                    <a:pt x="531743" y="0"/>
                  </a:lnTo>
                  <a:cubicBezTo>
                    <a:pt x="533685" y="0"/>
                    <a:pt x="535260" y="1575"/>
                    <a:pt x="535260" y="3517"/>
                  </a:cubicBezTo>
                  <a:lnTo>
                    <a:pt x="535260" y="28714"/>
                  </a:lnTo>
                  <a:cubicBezTo>
                    <a:pt x="535260" y="30657"/>
                    <a:pt x="533685" y="32231"/>
                    <a:pt x="531743" y="32231"/>
                  </a:cubicBezTo>
                  <a:lnTo>
                    <a:pt x="3517" y="32231"/>
                  </a:lnTo>
                  <a:cubicBezTo>
                    <a:pt x="1575" y="32231"/>
                    <a:pt x="0" y="30657"/>
                    <a:pt x="0" y="28714"/>
                  </a:cubicBezTo>
                  <a:lnTo>
                    <a:pt x="0" y="3517"/>
                  </a:lnTo>
                  <a:cubicBezTo>
                    <a:pt x="0" y="1575"/>
                    <a:pt x="1575" y="0"/>
                    <a:pt x="3517" y="0"/>
                  </a:cubicBezTo>
                  <a:close/>
                </a:path>
              </a:pathLst>
            </a:custGeom>
            <a:solidFill>
              <a:srgbClr val="C810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33fbc73804e_0_0"/>
            <p:cNvSpPr txBox="1"/>
            <p:nvPr/>
          </p:nvSpPr>
          <p:spPr>
            <a:xfrm>
              <a:off x="0" y="-38100"/>
              <a:ext cx="535200" cy="7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g33fbc73804e_0_0"/>
          <p:cNvSpPr txBox="1"/>
          <p:nvPr/>
        </p:nvSpPr>
        <p:spPr>
          <a:xfrm>
            <a:off x="9144000" y="4873504"/>
            <a:ext cx="8146800" cy="29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398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70"/>
              <a:buFont typeface="Arial"/>
              <a:buNone/>
            </a:pPr>
            <a:r>
              <a:rPr b="1" i="0" lang="en-US" sz="517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Pràctiques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3398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70"/>
              <a:buFont typeface="Arial"/>
              <a:buNone/>
            </a:pPr>
            <a:r>
              <a:rPr b="1" i="0" lang="en-US" sz="517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Orientació professional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3398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70"/>
              <a:buFont typeface="Arial"/>
              <a:buNone/>
            </a:pPr>
            <a:r>
              <a:rPr b="1" i="0" lang="en-US" sz="517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Activitats grupals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408aa9c894_1_0"/>
          <p:cNvSpPr txBox="1"/>
          <p:nvPr/>
        </p:nvSpPr>
        <p:spPr>
          <a:xfrm>
            <a:off x="1028780" y="1057275"/>
            <a:ext cx="96996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b="1" i="0" lang="en-US" sz="46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Beques Erasmus+ pràctiques</a:t>
            </a:r>
            <a:endParaRPr b="1" i="0" sz="4699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4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lang="en-US" sz="3899">
                <a:latin typeface="Montserrat"/>
                <a:ea typeface="Montserrat"/>
                <a:cs typeface="Montserrat"/>
                <a:sym typeface="Montserrat"/>
              </a:rPr>
              <a:t>Valoracions dels estudiants</a:t>
            </a:r>
            <a:endParaRPr sz="3899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4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t/>
            </a:r>
            <a:endParaRPr b="1" i="0" sz="4699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3" name="Google Shape;293;g3408aa9c894_1_0"/>
          <p:cNvPicPr preferRelativeResize="0"/>
          <p:nvPr/>
        </p:nvPicPr>
        <p:blipFill rotWithShape="1">
          <a:blip r:embed="rId3">
            <a:alphaModFix/>
          </a:blip>
          <a:srcRect b="6110" l="0" r="0" t="6101"/>
          <a:stretch/>
        </p:blipFill>
        <p:spPr>
          <a:xfrm>
            <a:off x="14302442" y="8460638"/>
            <a:ext cx="2956857" cy="741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3408aa9c894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5000" y="2787950"/>
            <a:ext cx="10750476" cy="732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408aa9c894_1_6"/>
          <p:cNvSpPr txBox="1"/>
          <p:nvPr/>
        </p:nvSpPr>
        <p:spPr>
          <a:xfrm>
            <a:off x="1028780" y="1057275"/>
            <a:ext cx="9699600" cy="15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b="1" i="0" lang="en-US" sz="46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Beques Erasmus+ pràctiques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4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t/>
            </a:r>
            <a:endParaRPr b="1" i="0" sz="4699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0" name="Google Shape;300;g3408aa9c894_1_6"/>
          <p:cNvPicPr preferRelativeResize="0"/>
          <p:nvPr/>
        </p:nvPicPr>
        <p:blipFill rotWithShape="1">
          <a:blip r:embed="rId3">
            <a:alphaModFix/>
          </a:blip>
          <a:srcRect b="6110" l="0" r="0" t="6101"/>
          <a:stretch/>
        </p:blipFill>
        <p:spPr>
          <a:xfrm>
            <a:off x="14302442" y="8460638"/>
            <a:ext cx="2956857" cy="7414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1" name="Google Shape;301;g3408aa9c894_1_6"/>
          <p:cNvGrpSpPr/>
          <p:nvPr/>
        </p:nvGrpSpPr>
        <p:grpSpPr>
          <a:xfrm>
            <a:off x="3180925" y="7723999"/>
            <a:ext cx="10938218" cy="2187608"/>
            <a:chOff x="0" y="-38100"/>
            <a:chExt cx="1539900" cy="199521"/>
          </a:xfrm>
        </p:grpSpPr>
        <p:sp>
          <p:nvSpPr>
            <p:cNvPr id="302" name="Google Shape;302;g3408aa9c894_1_6"/>
            <p:cNvSpPr/>
            <p:nvPr/>
          </p:nvSpPr>
          <p:spPr>
            <a:xfrm>
              <a:off x="0" y="0"/>
              <a:ext cx="1539876" cy="161421"/>
            </a:xfrm>
            <a:custGeom>
              <a:rect b="b" l="l" r="r" t="t"/>
              <a:pathLst>
                <a:path extrusionOk="0" h="161421" w="1539876">
                  <a:moveTo>
                    <a:pt x="26365" y="0"/>
                  </a:moveTo>
                  <a:lnTo>
                    <a:pt x="1513511" y="0"/>
                  </a:lnTo>
                  <a:cubicBezTo>
                    <a:pt x="1528072" y="0"/>
                    <a:pt x="1539876" y="11804"/>
                    <a:pt x="1539876" y="26365"/>
                  </a:cubicBezTo>
                  <a:lnTo>
                    <a:pt x="1539876" y="135056"/>
                  </a:lnTo>
                  <a:cubicBezTo>
                    <a:pt x="1539876" y="142049"/>
                    <a:pt x="1537098" y="148755"/>
                    <a:pt x="1532154" y="153699"/>
                  </a:cubicBezTo>
                  <a:cubicBezTo>
                    <a:pt x="1527209" y="158643"/>
                    <a:pt x="1520504" y="161421"/>
                    <a:pt x="1513511" y="161421"/>
                  </a:cubicBezTo>
                  <a:lnTo>
                    <a:pt x="26365" y="161421"/>
                  </a:lnTo>
                  <a:cubicBezTo>
                    <a:pt x="19372" y="161421"/>
                    <a:pt x="12666" y="158643"/>
                    <a:pt x="7722" y="153699"/>
                  </a:cubicBezTo>
                  <a:cubicBezTo>
                    <a:pt x="2778" y="148755"/>
                    <a:pt x="0" y="142049"/>
                    <a:pt x="0" y="135056"/>
                  </a:cubicBezTo>
                  <a:lnTo>
                    <a:pt x="0" y="26365"/>
                  </a:lnTo>
                  <a:cubicBezTo>
                    <a:pt x="0" y="19372"/>
                    <a:pt x="2778" y="12666"/>
                    <a:pt x="7722" y="7722"/>
                  </a:cubicBezTo>
                  <a:cubicBezTo>
                    <a:pt x="12666" y="2778"/>
                    <a:pt x="19372" y="0"/>
                    <a:pt x="26365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C8102E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g3408aa9c894_1_6"/>
            <p:cNvSpPr txBox="1"/>
            <p:nvPr/>
          </p:nvSpPr>
          <p:spPr>
            <a:xfrm>
              <a:off x="0" y="-38100"/>
              <a:ext cx="1539900" cy="19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g3408aa9c894_1_6"/>
          <p:cNvSpPr/>
          <p:nvPr/>
        </p:nvSpPr>
        <p:spPr>
          <a:xfrm>
            <a:off x="2048484" y="2485027"/>
            <a:ext cx="238723" cy="238723"/>
          </a:xfrm>
          <a:custGeom>
            <a:rect b="b" l="l" r="r" t="t"/>
            <a:pathLst>
              <a:path extrusionOk="0" h="238723" w="238723">
                <a:moveTo>
                  <a:pt x="0" y="0"/>
                </a:moveTo>
                <a:lnTo>
                  <a:pt x="238723" y="0"/>
                </a:lnTo>
                <a:lnTo>
                  <a:pt x="238723" y="238723"/>
                </a:lnTo>
                <a:lnTo>
                  <a:pt x="0" y="238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g3408aa9c894_1_6"/>
          <p:cNvSpPr/>
          <p:nvPr/>
        </p:nvSpPr>
        <p:spPr>
          <a:xfrm>
            <a:off x="2048484" y="4548164"/>
            <a:ext cx="238723" cy="238723"/>
          </a:xfrm>
          <a:custGeom>
            <a:rect b="b" l="l" r="r" t="t"/>
            <a:pathLst>
              <a:path extrusionOk="0" h="238723" w="238723">
                <a:moveTo>
                  <a:pt x="0" y="0"/>
                </a:moveTo>
                <a:lnTo>
                  <a:pt x="238723" y="0"/>
                </a:lnTo>
                <a:lnTo>
                  <a:pt x="238723" y="238723"/>
                </a:lnTo>
                <a:lnTo>
                  <a:pt x="0" y="238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g3408aa9c894_1_6"/>
          <p:cNvSpPr/>
          <p:nvPr/>
        </p:nvSpPr>
        <p:spPr>
          <a:xfrm>
            <a:off x="2048484" y="6254585"/>
            <a:ext cx="238723" cy="238723"/>
          </a:xfrm>
          <a:custGeom>
            <a:rect b="b" l="l" r="r" t="t"/>
            <a:pathLst>
              <a:path extrusionOk="0" h="238723" w="238723">
                <a:moveTo>
                  <a:pt x="0" y="0"/>
                </a:moveTo>
                <a:lnTo>
                  <a:pt x="238723" y="0"/>
                </a:lnTo>
                <a:lnTo>
                  <a:pt x="238723" y="238723"/>
                </a:lnTo>
                <a:lnTo>
                  <a:pt x="0" y="238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7" name="Google Shape;307;g3408aa9c894_1_6"/>
          <p:cNvSpPr/>
          <p:nvPr/>
        </p:nvSpPr>
        <p:spPr>
          <a:xfrm>
            <a:off x="11874935" y="4354317"/>
            <a:ext cx="2427507" cy="1822837"/>
          </a:xfrm>
          <a:custGeom>
            <a:rect b="b" l="l" r="r" t="t"/>
            <a:pathLst>
              <a:path extrusionOk="0" h="1822837" w="2427507">
                <a:moveTo>
                  <a:pt x="0" y="0"/>
                </a:moveTo>
                <a:lnTo>
                  <a:pt x="2427507" y="0"/>
                </a:lnTo>
                <a:lnTo>
                  <a:pt x="2427507" y="1822837"/>
                </a:lnTo>
                <a:lnTo>
                  <a:pt x="0" y="18228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8" name="Google Shape;308;g3408aa9c894_1_6"/>
          <p:cNvSpPr txBox="1"/>
          <p:nvPr/>
        </p:nvSpPr>
        <p:spPr>
          <a:xfrm>
            <a:off x="2621162" y="2436114"/>
            <a:ext cx="119901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CONVOCATÒRIA 202</a:t>
            </a:r>
            <a:r>
              <a:rPr b="1" lang="en-US" sz="2499"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i="0" lang="en-US" sz="2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-202</a:t>
            </a:r>
            <a:r>
              <a:rPr b="1" lang="en-US" sz="2499"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b="1" i="0" lang="en-US" sz="2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Gestiona Carreres Professionals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3408aa9c894_1_6"/>
          <p:cNvSpPr txBox="1"/>
          <p:nvPr/>
        </p:nvSpPr>
        <p:spPr>
          <a:xfrm>
            <a:off x="2621162" y="6205671"/>
            <a:ext cx="61278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TRÀMITS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3408aa9c894_1_6"/>
          <p:cNvSpPr txBox="1"/>
          <p:nvPr/>
        </p:nvSpPr>
        <p:spPr>
          <a:xfrm>
            <a:off x="2621162" y="4499251"/>
            <a:ext cx="89205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CALENDARI. Períodes de sol·licitud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3408aa9c894_1_6"/>
          <p:cNvSpPr txBox="1"/>
          <p:nvPr/>
        </p:nvSpPr>
        <p:spPr>
          <a:xfrm>
            <a:off x="3317481" y="8273376"/>
            <a:ext cx="10597500" cy="21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rPr b="1" i="0" lang="en-US" sz="2950" u="none" cap="none" strike="noStrike">
                <a:solidFill>
                  <a:srgbClr val="09A8DC"/>
                </a:solidFill>
                <a:latin typeface="Montserrat"/>
                <a:ea typeface="Montserrat"/>
                <a:cs typeface="Montserrat"/>
                <a:sym typeface="Montserrat"/>
              </a:rPr>
              <a:t>Dubtes? </a:t>
            </a:r>
            <a:endParaRPr b="0" i="0" sz="2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rPr b="1" i="0" lang="en-US" sz="2399" u="none" cap="none" strike="noStrike">
                <a:solidFill>
                  <a:srgbClr val="09A8DC"/>
                </a:solidFill>
                <a:latin typeface="Montserrat"/>
                <a:ea typeface="Montserrat"/>
                <a:cs typeface="Montserrat"/>
                <a:sym typeface="Montserrat"/>
              </a:rPr>
              <a:t>carreres.professionals@upf.edu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rPr b="1" i="0" lang="en-US" sz="2399" u="sng" cap="none" strike="noStrike">
                <a:solidFill>
                  <a:srgbClr val="004AAD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upf.edu/web/carreres-professionals/erasmus-practiques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1" i="0" sz="1799" u="sng" cap="none" strike="noStrike">
              <a:solidFill>
                <a:srgbClr val="004AAD"/>
              </a:solidFill>
              <a:latin typeface="Montserrat"/>
              <a:ea typeface="Montserrat"/>
              <a:cs typeface="Montserrat"/>
              <a:sym typeface="Montserrat"/>
              <a:hlinkClick r:id="rId7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1" i="0" sz="1799" u="sng" cap="none" strike="noStrike">
              <a:solidFill>
                <a:srgbClr val="004AAD"/>
              </a:solidFill>
              <a:latin typeface="Montserrat"/>
              <a:ea typeface="Montserrat"/>
              <a:cs typeface="Montserrat"/>
              <a:sym typeface="Montserrat"/>
              <a:hlinkClick r:id="rId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sp>
        <p:nvSpPr>
          <p:cNvPr id="312" name="Google Shape;312;g3408aa9c894_1_6"/>
          <p:cNvSpPr txBox="1"/>
          <p:nvPr/>
        </p:nvSpPr>
        <p:spPr>
          <a:xfrm>
            <a:off x="2837237" y="2909571"/>
            <a:ext cx="9338700" cy="14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5482" lvl="1" marL="34543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lang="en-US" sz="1800"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 beques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(ajut econòmic) a la mobilitat en pràctiques (Unió Europea).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5482" lvl="1" marL="34543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Període: Entre l’1 de juny de 202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 el 31 de juliol de 202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6.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5482" lvl="1" marL="34543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Estada finançada: mínim 2 mesos – màxim 4 mesos.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0" i="0" sz="1599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g3408aa9c894_1_6"/>
          <p:cNvSpPr txBox="1"/>
          <p:nvPr/>
        </p:nvSpPr>
        <p:spPr>
          <a:xfrm>
            <a:off x="3004362" y="5016776"/>
            <a:ext cx="7406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5482" lvl="1" marL="34543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Sol·licitud oberta tot l’any.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5482" lvl="1" marL="34543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Resolucions mensuals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3408aa9c894_1_6"/>
          <p:cNvSpPr txBox="1"/>
          <p:nvPr/>
        </p:nvSpPr>
        <p:spPr>
          <a:xfrm>
            <a:off x="3004362" y="6723196"/>
            <a:ext cx="7406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5482" lvl="1" marL="34543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Sol·licita la beca.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5482" lvl="1" marL="34543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Tramita la documentació.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g3408aa9c894_1_25"/>
          <p:cNvPicPr preferRelativeResize="0"/>
          <p:nvPr/>
        </p:nvPicPr>
        <p:blipFill rotWithShape="1">
          <a:blip r:embed="rId3">
            <a:alphaModFix/>
          </a:blip>
          <a:srcRect b="6110" l="0" r="0" t="6101"/>
          <a:stretch/>
        </p:blipFill>
        <p:spPr>
          <a:xfrm>
            <a:off x="14302442" y="8460638"/>
            <a:ext cx="2956857" cy="741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3408aa9c894_1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5350" y="2239825"/>
            <a:ext cx="11278726" cy="8047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3408aa9c894_1_25"/>
          <p:cNvSpPr txBox="1"/>
          <p:nvPr/>
        </p:nvSpPr>
        <p:spPr>
          <a:xfrm>
            <a:off x="1028780" y="1057275"/>
            <a:ext cx="9699600" cy="15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b="1" i="0" lang="en-US" sz="46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Beques Erasmus+ pràctiques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4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t/>
            </a:r>
            <a:endParaRPr b="1" i="0" sz="4699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399485269_0_0"/>
          <p:cNvSpPr txBox="1"/>
          <p:nvPr/>
        </p:nvSpPr>
        <p:spPr>
          <a:xfrm>
            <a:off x="1028772" y="1057275"/>
            <a:ext cx="15792300" cy="14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b="1" lang="en-US" sz="4399">
                <a:latin typeface="Montserrat"/>
                <a:ea typeface="Montserrat"/>
                <a:cs typeface="Montserrat"/>
                <a:sym typeface="Montserrat"/>
              </a:rPr>
              <a:t>Programa d’ajuts a les pràctiques - Beques</a:t>
            </a:r>
            <a:r>
              <a:rPr b="1" i="0" lang="en-US" sz="43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US" sz="4399">
                <a:latin typeface="Montserrat"/>
                <a:ea typeface="Montserrat"/>
                <a:cs typeface="Montserrat"/>
                <a:sym typeface="Montserrat"/>
              </a:rPr>
              <a:t>Santander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4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t/>
            </a:r>
            <a:endParaRPr b="1" i="0" sz="4699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27" name="Google Shape;327;g35399485269_0_0"/>
          <p:cNvGrpSpPr/>
          <p:nvPr/>
        </p:nvGrpSpPr>
        <p:grpSpPr>
          <a:xfrm>
            <a:off x="3004350" y="7786949"/>
            <a:ext cx="11298246" cy="2083957"/>
            <a:chOff x="0" y="-38100"/>
            <a:chExt cx="1539900" cy="199521"/>
          </a:xfrm>
        </p:grpSpPr>
        <p:sp>
          <p:nvSpPr>
            <p:cNvPr id="328" name="Google Shape;328;g35399485269_0_0"/>
            <p:cNvSpPr/>
            <p:nvPr/>
          </p:nvSpPr>
          <p:spPr>
            <a:xfrm>
              <a:off x="0" y="0"/>
              <a:ext cx="1539876" cy="161421"/>
            </a:xfrm>
            <a:custGeom>
              <a:rect b="b" l="l" r="r" t="t"/>
              <a:pathLst>
                <a:path extrusionOk="0" h="161421" w="1539876">
                  <a:moveTo>
                    <a:pt x="26365" y="0"/>
                  </a:moveTo>
                  <a:lnTo>
                    <a:pt x="1513511" y="0"/>
                  </a:lnTo>
                  <a:cubicBezTo>
                    <a:pt x="1528072" y="0"/>
                    <a:pt x="1539876" y="11804"/>
                    <a:pt x="1539876" y="26365"/>
                  </a:cubicBezTo>
                  <a:lnTo>
                    <a:pt x="1539876" y="135056"/>
                  </a:lnTo>
                  <a:cubicBezTo>
                    <a:pt x="1539876" y="142049"/>
                    <a:pt x="1537098" y="148755"/>
                    <a:pt x="1532154" y="153699"/>
                  </a:cubicBezTo>
                  <a:cubicBezTo>
                    <a:pt x="1527209" y="158643"/>
                    <a:pt x="1520504" y="161421"/>
                    <a:pt x="1513511" y="161421"/>
                  </a:cubicBezTo>
                  <a:lnTo>
                    <a:pt x="26365" y="161421"/>
                  </a:lnTo>
                  <a:cubicBezTo>
                    <a:pt x="19372" y="161421"/>
                    <a:pt x="12666" y="158643"/>
                    <a:pt x="7722" y="153699"/>
                  </a:cubicBezTo>
                  <a:cubicBezTo>
                    <a:pt x="2778" y="148755"/>
                    <a:pt x="0" y="142049"/>
                    <a:pt x="0" y="135056"/>
                  </a:cubicBezTo>
                  <a:lnTo>
                    <a:pt x="0" y="26365"/>
                  </a:lnTo>
                  <a:cubicBezTo>
                    <a:pt x="0" y="19372"/>
                    <a:pt x="2778" y="12666"/>
                    <a:pt x="7722" y="7722"/>
                  </a:cubicBezTo>
                  <a:cubicBezTo>
                    <a:pt x="12666" y="2778"/>
                    <a:pt x="19372" y="0"/>
                    <a:pt x="26365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C8102E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g35399485269_0_0"/>
            <p:cNvSpPr txBox="1"/>
            <p:nvPr/>
          </p:nvSpPr>
          <p:spPr>
            <a:xfrm>
              <a:off x="0" y="-38100"/>
              <a:ext cx="1539900" cy="19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g35399485269_0_0"/>
          <p:cNvSpPr/>
          <p:nvPr/>
        </p:nvSpPr>
        <p:spPr>
          <a:xfrm>
            <a:off x="2048484" y="2485027"/>
            <a:ext cx="238723" cy="238723"/>
          </a:xfrm>
          <a:custGeom>
            <a:rect b="b" l="l" r="r" t="t"/>
            <a:pathLst>
              <a:path extrusionOk="0" h="238723" w="238723">
                <a:moveTo>
                  <a:pt x="0" y="0"/>
                </a:moveTo>
                <a:lnTo>
                  <a:pt x="238723" y="0"/>
                </a:lnTo>
                <a:lnTo>
                  <a:pt x="238723" y="238723"/>
                </a:lnTo>
                <a:lnTo>
                  <a:pt x="0" y="238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1" name="Google Shape;331;g35399485269_0_0"/>
          <p:cNvSpPr/>
          <p:nvPr/>
        </p:nvSpPr>
        <p:spPr>
          <a:xfrm>
            <a:off x="2048484" y="5024139"/>
            <a:ext cx="238723" cy="238723"/>
          </a:xfrm>
          <a:custGeom>
            <a:rect b="b" l="l" r="r" t="t"/>
            <a:pathLst>
              <a:path extrusionOk="0" h="238723" w="238723">
                <a:moveTo>
                  <a:pt x="0" y="0"/>
                </a:moveTo>
                <a:lnTo>
                  <a:pt x="238723" y="0"/>
                </a:lnTo>
                <a:lnTo>
                  <a:pt x="238723" y="238723"/>
                </a:lnTo>
                <a:lnTo>
                  <a:pt x="0" y="238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2" name="Google Shape;332;g35399485269_0_0"/>
          <p:cNvSpPr/>
          <p:nvPr/>
        </p:nvSpPr>
        <p:spPr>
          <a:xfrm>
            <a:off x="2048484" y="6254585"/>
            <a:ext cx="238723" cy="238723"/>
          </a:xfrm>
          <a:custGeom>
            <a:rect b="b" l="l" r="r" t="t"/>
            <a:pathLst>
              <a:path extrusionOk="0" h="238723" w="238723">
                <a:moveTo>
                  <a:pt x="0" y="0"/>
                </a:moveTo>
                <a:lnTo>
                  <a:pt x="238723" y="0"/>
                </a:lnTo>
                <a:lnTo>
                  <a:pt x="238723" y="238723"/>
                </a:lnTo>
                <a:lnTo>
                  <a:pt x="0" y="238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3" name="Google Shape;333;g35399485269_0_0"/>
          <p:cNvSpPr txBox="1"/>
          <p:nvPr/>
        </p:nvSpPr>
        <p:spPr>
          <a:xfrm>
            <a:off x="2621162" y="2436114"/>
            <a:ext cx="119901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lang="en-US" sz="2499">
                <a:latin typeface="Montserrat"/>
                <a:ea typeface="Montserrat"/>
                <a:cs typeface="Montserrat"/>
                <a:sym typeface="Montserrat"/>
              </a:rPr>
              <a:t>Convocatòria any</a:t>
            </a:r>
            <a:r>
              <a:rPr b="1" i="0" lang="en-US" sz="2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2025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35399485269_0_0"/>
          <p:cNvSpPr txBox="1"/>
          <p:nvPr/>
        </p:nvSpPr>
        <p:spPr>
          <a:xfrm>
            <a:off x="2621162" y="6205671"/>
            <a:ext cx="61278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lang="en-US" sz="2499">
                <a:latin typeface="Montserrat"/>
                <a:ea typeface="Montserrat"/>
                <a:cs typeface="Montserrat"/>
                <a:sym typeface="Montserrat"/>
              </a:rPr>
              <a:t>Inscripcions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35399485269_0_0"/>
          <p:cNvSpPr txBox="1"/>
          <p:nvPr/>
        </p:nvSpPr>
        <p:spPr>
          <a:xfrm>
            <a:off x="2621162" y="4499251"/>
            <a:ext cx="8920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b="1" sz="2499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lang="en-US" sz="2499">
                <a:latin typeface="Montserrat"/>
                <a:ea typeface="Montserrat"/>
                <a:cs typeface="Montserrat"/>
                <a:sym typeface="Montserrat"/>
              </a:rPr>
              <a:t>Presentació</a:t>
            </a:r>
            <a:r>
              <a:rPr b="1" i="0" lang="en-US" sz="2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sol·licituds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35399485269_0_0"/>
          <p:cNvSpPr txBox="1"/>
          <p:nvPr/>
        </p:nvSpPr>
        <p:spPr>
          <a:xfrm>
            <a:off x="3317481" y="8320401"/>
            <a:ext cx="10597500" cy="21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rPr b="1" i="0" lang="en-US" sz="2999" u="none" cap="none" strike="noStrike">
                <a:solidFill>
                  <a:srgbClr val="09A8DC"/>
                </a:solidFill>
                <a:latin typeface="Montserrat"/>
                <a:ea typeface="Montserrat"/>
                <a:cs typeface="Montserrat"/>
                <a:sym typeface="Montserrat"/>
              </a:rPr>
              <a:t>Dubtes?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rPr b="1" i="0" lang="en-US" sz="2350" u="none" cap="none" strike="noStrike">
                <a:solidFill>
                  <a:srgbClr val="09A8DC"/>
                </a:solidFill>
                <a:latin typeface="Montserrat"/>
                <a:ea typeface="Montserrat"/>
                <a:cs typeface="Montserrat"/>
                <a:sym typeface="Montserrat"/>
              </a:rPr>
              <a:t>carreres.professionals@upf.edu</a:t>
            </a:r>
            <a:endParaRPr b="0" i="0" sz="2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rPr b="1" lang="en-US" sz="2150">
                <a:solidFill>
                  <a:srgbClr val="004AAD"/>
                </a:solidFill>
                <a:latin typeface="Montserrat"/>
                <a:ea typeface="Montserrat"/>
                <a:cs typeface="Montserrat"/>
                <a:sym typeface="Montserrat"/>
              </a:rPr>
              <a:t>www.upf.edu/web/carreres-professionals/programa-ajuts-a-les-practiques</a:t>
            </a:r>
            <a:endParaRPr b="0" i="0" sz="2150" u="none" cap="none" strike="noStrike">
              <a:solidFill>
                <a:srgbClr val="004A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1" i="0" sz="1799" u="sng" cap="none" strike="noStrike">
              <a:solidFill>
                <a:srgbClr val="004AAD"/>
              </a:solidFill>
              <a:latin typeface="Montserrat"/>
              <a:ea typeface="Montserrat"/>
              <a:cs typeface="Montserrat"/>
              <a:sym typeface="Montserrat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1" i="0" sz="1799" u="sng" cap="none" strike="noStrike">
              <a:solidFill>
                <a:srgbClr val="004AAD"/>
              </a:solidFill>
              <a:latin typeface="Montserrat"/>
              <a:ea typeface="Montserrat"/>
              <a:cs typeface="Montserrat"/>
              <a:sym typeface="Montserrat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sp>
        <p:nvSpPr>
          <p:cNvPr id="337" name="Google Shape;337;g35399485269_0_0"/>
          <p:cNvSpPr txBox="1"/>
          <p:nvPr/>
        </p:nvSpPr>
        <p:spPr>
          <a:xfrm>
            <a:off x="2837219" y="2909575"/>
            <a:ext cx="137295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5480" lvl="1" marL="34543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Adreçada a estudiants de grau o màster de la UPF que hagin realitzat o estiguin realitzant una estada de pràctiques l’any 2025.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5480" lvl="1" marL="34543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162 ajuts en la primera convocatòria i 100 ajuts en la segona de 500€ cadascun.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5480" lvl="1" marL="34543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Segona convocatòria a partir del mes de setembre.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0" i="0" sz="1599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g35399485269_0_0"/>
          <p:cNvSpPr txBox="1"/>
          <p:nvPr/>
        </p:nvSpPr>
        <p:spPr>
          <a:xfrm>
            <a:off x="3004362" y="5016776"/>
            <a:ext cx="7406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185482" lvl="1" marL="34543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Fins al 26 de maig.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35399485269_0_0"/>
          <p:cNvSpPr txBox="1"/>
          <p:nvPr/>
        </p:nvSpPr>
        <p:spPr>
          <a:xfrm>
            <a:off x="3004362" y="6723196"/>
            <a:ext cx="7406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5482" lvl="1" marL="34543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A través de la plataforma del Santander Open Academy.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5482" lvl="1" marL="34543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Informació i enllaços a la web de </a:t>
            </a:r>
            <a:r>
              <a:rPr lang="en-US" sz="1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Carreres Professionals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g35399485269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966978" y="9146910"/>
            <a:ext cx="2798250" cy="52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35399485269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86369" y="4630940"/>
            <a:ext cx="2608550" cy="2437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1"/>
          <p:cNvSpPr/>
          <p:nvPr/>
        </p:nvSpPr>
        <p:spPr>
          <a:xfrm>
            <a:off x="0" y="0"/>
            <a:ext cx="8585949" cy="10801350"/>
          </a:xfrm>
          <a:custGeom>
            <a:rect b="b" l="l" r="r" t="t"/>
            <a:pathLst>
              <a:path extrusionOk="0" h="10801350" w="8585949">
                <a:moveTo>
                  <a:pt x="0" y="0"/>
                </a:moveTo>
                <a:lnTo>
                  <a:pt x="8585949" y="0"/>
                </a:lnTo>
                <a:lnTo>
                  <a:pt x="8585949" y="10801350"/>
                </a:lnTo>
                <a:lnTo>
                  <a:pt x="0" y="10801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3581" r="-44197" t="0"/>
            </a:stretch>
          </a:blipFill>
          <a:ln>
            <a:noFill/>
          </a:ln>
        </p:spPr>
      </p:sp>
      <p:sp>
        <p:nvSpPr>
          <p:cNvPr id="347" name="Google Shape;347;p11"/>
          <p:cNvSpPr txBox="1"/>
          <p:nvPr/>
        </p:nvSpPr>
        <p:spPr>
          <a:xfrm>
            <a:off x="9144000" y="2960758"/>
            <a:ext cx="8146800" cy="21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3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69"/>
              <a:buFont typeface="Arial"/>
              <a:buNone/>
            </a:pPr>
            <a:r>
              <a:rPr b="1" i="0" lang="en-US" sz="6669" u="none" cap="none" strike="noStrike">
                <a:solidFill>
                  <a:srgbClr val="09A8DC"/>
                </a:solidFill>
                <a:latin typeface="Montserrat"/>
                <a:ea typeface="Montserrat"/>
                <a:cs typeface="Montserrat"/>
                <a:sym typeface="Montserrat"/>
              </a:rPr>
              <a:t>Orientació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3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69"/>
              <a:buFont typeface="Arial"/>
              <a:buNone/>
            </a:pPr>
            <a:r>
              <a:rPr b="1" i="0" lang="en-US" sz="6669" u="none" cap="none" strike="noStrike">
                <a:solidFill>
                  <a:srgbClr val="09A8DC"/>
                </a:solidFill>
                <a:latin typeface="Montserrat"/>
                <a:ea typeface="Montserrat"/>
                <a:cs typeface="Montserrat"/>
                <a:sym typeface="Montserrat"/>
              </a:rPr>
              <a:t>Professional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8" name="Google Shape;348;p11"/>
          <p:cNvGrpSpPr/>
          <p:nvPr/>
        </p:nvGrpSpPr>
        <p:grpSpPr>
          <a:xfrm>
            <a:off x="9144000" y="4986805"/>
            <a:ext cx="2201368" cy="289252"/>
            <a:chOff x="0" y="-38100"/>
            <a:chExt cx="535260" cy="70331"/>
          </a:xfrm>
        </p:grpSpPr>
        <p:sp>
          <p:nvSpPr>
            <p:cNvPr id="349" name="Google Shape;349;p11"/>
            <p:cNvSpPr/>
            <p:nvPr/>
          </p:nvSpPr>
          <p:spPr>
            <a:xfrm>
              <a:off x="0" y="0"/>
              <a:ext cx="535260" cy="32231"/>
            </a:xfrm>
            <a:custGeom>
              <a:rect b="b" l="l" r="r" t="t"/>
              <a:pathLst>
                <a:path extrusionOk="0" h="32231" w="535260">
                  <a:moveTo>
                    <a:pt x="3517" y="0"/>
                  </a:moveTo>
                  <a:lnTo>
                    <a:pt x="531743" y="0"/>
                  </a:lnTo>
                  <a:cubicBezTo>
                    <a:pt x="533685" y="0"/>
                    <a:pt x="535260" y="1575"/>
                    <a:pt x="535260" y="3517"/>
                  </a:cubicBezTo>
                  <a:lnTo>
                    <a:pt x="535260" y="28714"/>
                  </a:lnTo>
                  <a:cubicBezTo>
                    <a:pt x="535260" y="30657"/>
                    <a:pt x="533685" y="32231"/>
                    <a:pt x="531743" y="32231"/>
                  </a:cubicBezTo>
                  <a:lnTo>
                    <a:pt x="3517" y="32231"/>
                  </a:lnTo>
                  <a:cubicBezTo>
                    <a:pt x="1575" y="32231"/>
                    <a:pt x="0" y="30657"/>
                    <a:pt x="0" y="28714"/>
                  </a:cubicBezTo>
                  <a:lnTo>
                    <a:pt x="0" y="3517"/>
                  </a:lnTo>
                  <a:cubicBezTo>
                    <a:pt x="0" y="1575"/>
                    <a:pt x="1575" y="0"/>
                    <a:pt x="3517" y="0"/>
                  </a:cubicBezTo>
                  <a:close/>
                </a:path>
              </a:pathLst>
            </a:custGeom>
            <a:solidFill>
              <a:srgbClr val="C810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1"/>
            <p:cNvSpPr txBox="1"/>
            <p:nvPr/>
          </p:nvSpPr>
          <p:spPr>
            <a:xfrm>
              <a:off x="0" y="-38100"/>
              <a:ext cx="535260" cy="70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1" name="Google Shape;351;p11"/>
          <p:cNvSpPr/>
          <p:nvPr/>
        </p:nvSpPr>
        <p:spPr>
          <a:xfrm>
            <a:off x="15452367" y="8600425"/>
            <a:ext cx="1662131" cy="531174"/>
          </a:xfrm>
          <a:custGeom>
            <a:rect b="b" l="l" r="r" t="t"/>
            <a:pathLst>
              <a:path extrusionOk="0" h="531174" w="1662131">
                <a:moveTo>
                  <a:pt x="0" y="0"/>
                </a:moveTo>
                <a:lnTo>
                  <a:pt x="1662131" y="0"/>
                </a:lnTo>
                <a:lnTo>
                  <a:pt x="1662131" y="531174"/>
                </a:lnTo>
                <a:lnTo>
                  <a:pt x="0" y="531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2" name="Google Shape;352;p11"/>
          <p:cNvSpPr/>
          <p:nvPr/>
        </p:nvSpPr>
        <p:spPr>
          <a:xfrm>
            <a:off x="13553040" y="8600425"/>
            <a:ext cx="1535924" cy="531174"/>
          </a:xfrm>
          <a:custGeom>
            <a:rect b="b" l="l" r="r" t="t"/>
            <a:pathLst>
              <a:path extrusionOk="0" h="531174" w="1535924">
                <a:moveTo>
                  <a:pt x="0" y="0"/>
                </a:moveTo>
                <a:lnTo>
                  <a:pt x="1535924" y="0"/>
                </a:lnTo>
                <a:lnTo>
                  <a:pt x="1535924" y="531174"/>
                </a:lnTo>
                <a:lnTo>
                  <a:pt x="0" y="531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2"/>
          <p:cNvSpPr txBox="1"/>
          <p:nvPr/>
        </p:nvSpPr>
        <p:spPr>
          <a:xfrm>
            <a:off x="1028780" y="1057275"/>
            <a:ext cx="9699675" cy="683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b="1" i="0" lang="en-US" sz="46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Orientació Professional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2"/>
          <p:cNvSpPr txBox="1"/>
          <p:nvPr/>
        </p:nvSpPr>
        <p:spPr>
          <a:xfrm>
            <a:off x="4801475" y="2695725"/>
            <a:ext cx="7822800" cy="12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CONSTRUEIX EL TEU FUTUR PROFESSIONAL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b="1" i="0" sz="2499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ATENCIÓ PERSONALITZADA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2"/>
          <p:cNvSpPr txBox="1"/>
          <p:nvPr/>
        </p:nvSpPr>
        <p:spPr>
          <a:xfrm>
            <a:off x="5008476" y="4636675"/>
            <a:ext cx="7408800" cy="53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L’equip d’orientació està format per professionals amb un alt grau de coneixement sobre les</a:t>
            </a: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tendències, demandes i habilitats més sol·licitades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per accedir al mercat laboral.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Et proporcionaran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recursos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valuosos per assolir l'èxit en el teu camp triat.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través de les sessions d’orientació professional podràs: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85483" lvl="1" marL="345439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Definir objectius professionals,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5483" lvl="1" marL="345439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treballar eines (CV, carta de presentació, LinkedIn…),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5483" lvl="1" marL="345439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preparar entrevistes,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5483" lvl="1" marL="345439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 molt més!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p12"/>
          <p:cNvSpPr/>
          <p:nvPr/>
        </p:nvSpPr>
        <p:spPr>
          <a:xfrm>
            <a:off x="486325" y="3164800"/>
            <a:ext cx="3773747" cy="6396955"/>
          </a:xfrm>
          <a:custGeom>
            <a:rect b="b" l="l" r="r" t="t"/>
            <a:pathLst>
              <a:path extrusionOk="0" h="7825021" w="4602131">
                <a:moveTo>
                  <a:pt x="0" y="0"/>
                </a:moveTo>
                <a:lnTo>
                  <a:pt x="4602131" y="0"/>
                </a:lnTo>
                <a:lnTo>
                  <a:pt x="4602131" y="7825021"/>
                </a:lnTo>
                <a:lnTo>
                  <a:pt x="0" y="78250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6665" r="-6661" t="0"/>
            </a:stretch>
          </a:blipFill>
          <a:ln>
            <a:noFill/>
          </a:ln>
        </p:spPr>
      </p:sp>
      <p:sp>
        <p:nvSpPr>
          <p:cNvPr id="361" name="Google Shape;361;p12"/>
          <p:cNvSpPr/>
          <p:nvPr/>
        </p:nvSpPr>
        <p:spPr>
          <a:xfrm>
            <a:off x="13165675" y="1607675"/>
            <a:ext cx="4168001" cy="6802650"/>
          </a:xfrm>
          <a:custGeom>
            <a:rect b="b" l="l" r="r" t="t"/>
            <a:pathLst>
              <a:path extrusionOk="0" h="7887130" w="5309556">
                <a:moveTo>
                  <a:pt x="0" y="0"/>
                </a:moveTo>
                <a:lnTo>
                  <a:pt x="5309556" y="0"/>
                </a:lnTo>
                <a:lnTo>
                  <a:pt x="5309556" y="7887130"/>
                </a:lnTo>
                <a:lnTo>
                  <a:pt x="0" y="7887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62775" r="-35224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"/>
          <p:cNvSpPr/>
          <p:nvPr/>
        </p:nvSpPr>
        <p:spPr>
          <a:xfrm>
            <a:off x="0" y="0"/>
            <a:ext cx="8585949" cy="10801350"/>
          </a:xfrm>
          <a:custGeom>
            <a:rect b="b" l="l" r="r" t="t"/>
            <a:pathLst>
              <a:path extrusionOk="0" h="10801350" w="8585949">
                <a:moveTo>
                  <a:pt x="0" y="0"/>
                </a:moveTo>
                <a:lnTo>
                  <a:pt x="8585949" y="0"/>
                </a:lnTo>
                <a:lnTo>
                  <a:pt x="8585949" y="10801350"/>
                </a:lnTo>
                <a:lnTo>
                  <a:pt x="0" y="10801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3581" r="-44197" t="0"/>
            </a:stretch>
          </a:blipFill>
          <a:ln>
            <a:noFill/>
          </a:ln>
        </p:spPr>
      </p:sp>
      <p:sp>
        <p:nvSpPr>
          <p:cNvPr id="367" name="Google Shape;367;p13"/>
          <p:cNvSpPr txBox="1"/>
          <p:nvPr/>
        </p:nvSpPr>
        <p:spPr>
          <a:xfrm>
            <a:off x="9191763" y="3813000"/>
            <a:ext cx="10258500" cy="1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3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69"/>
              <a:buFont typeface="Arial"/>
              <a:buNone/>
            </a:pPr>
            <a:r>
              <a:rPr b="1" i="0" lang="en-US" sz="6669" u="none" cap="none" strike="noStrike">
                <a:solidFill>
                  <a:srgbClr val="09A8DC"/>
                </a:solidFill>
                <a:latin typeface="Montserrat"/>
                <a:ea typeface="Montserrat"/>
                <a:cs typeface="Montserrat"/>
                <a:sym typeface="Montserrat"/>
              </a:rPr>
              <a:t>Activitats grupals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8" name="Google Shape;368;p13"/>
          <p:cNvGrpSpPr/>
          <p:nvPr/>
        </p:nvGrpSpPr>
        <p:grpSpPr>
          <a:xfrm>
            <a:off x="9144000" y="4986805"/>
            <a:ext cx="2201368" cy="289252"/>
            <a:chOff x="0" y="-38100"/>
            <a:chExt cx="535260" cy="70331"/>
          </a:xfrm>
        </p:grpSpPr>
        <p:sp>
          <p:nvSpPr>
            <p:cNvPr id="369" name="Google Shape;369;p13"/>
            <p:cNvSpPr/>
            <p:nvPr/>
          </p:nvSpPr>
          <p:spPr>
            <a:xfrm>
              <a:off x="0" y="0"/>
              <a:ext cx="535260" cy="32231"/>
            </a:xfrm>
            <a:custGeom>
              <a:rect b="b" l="l" r="r" t="t"/>
              <a:pathLst>
                <a:path extrusionOk="0" h="32231" w="535260">
                  <a:moveTo>
                    <a:pt x="3517" y="0"/>
                  </a:moveTo>
                  <a:lnTo>
                    <a:pt x="531743" y="0"/>
                  </a:lnTo>
                  <a:cubicBezTo>
                    <a:pt x="533685" y="0"/>
                    <a:pt x="535260" y="1575"/>
                    <a:pt x="535260" y="3517"/>
                  </a:cubicBezTo>
                  <a:lnTo>
                    <a:pt x="535260" y="28714"/>
                  </a:lnTo>
                  <a:cubicBezTo>
                    <a:pt x="535260" y="30657"/>
                    <a:pt x="533685" y="32231"/>
                    <a:pt x="531743" y="32231"/>
                  </a:cubicBezTo>
                  <a:lnTo>
                    <a:pt x="3517" y="32231"/>
                  </a:lnTo>
                  <a:cubicBezTo>
                    <a:pt x="1575" y="32231"/>
                    <a:pt x="0" y="30657"/>
                    <a:pt x="0" y="28714"/>
                  </a:cubicBezTo>
                  <a:lnTo>
                    <a:pt x="0" y="3517"/>
                  </a:lnTo>
                  <a:cubicBezTo>
                    <a:pt x="0" y="1575"/>
                    <a:pt x="1575" y="0"/>
                    <a:pt x="3517" y="0"/>
                  </a:cubicBezTo>
                  <a:close/>
                </a:path>
              </a:pathLst>
            </a:custGeom>
            <a:solidFill>
              <a:srgbClr val="C810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3"/>
            <p:cNvSpPr txBox="1"/>
            <p:nvPr/>
          </p:nvSpPr>
          <p:spPr>
            <a:xfrm>
              <a:off x="0" y="-38100"/>
              <a:ext cx="535260" cy="70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1" name="Google Shape;371;p13"/>
          <p:cNvSpPr/>
          <p:nvPr/>
        </p:nvSpPr>
        <p:spPr>
          <a:xfrm>
            <a:off x="15452367" y="8600425"/>
            <a:ext cx="1662131" cy="531174"/>
          </a:xfrm>
          <a:custGeom>
            <a:rect b="b" l="l" r="r" t="t"/>
            <a:pathLst>
              <a:path extrusionOk="0" h="531174" w="1662131">
                <a:moveTo>
                  <a:pt x="0" y="0"/>
                </a:moveTo>
                <a:lnTo>
                  <a:pt x="1662131" y="0"/>
                </a:lnTo>
                <a:lnTo>
                  <a:pt x="1662131" y="531174"/>
                </a:lnTo>
                <a:lnTo>
                  <a:pt x="0" y="531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2" name="Google Shape;372;p13"/>
          <p:cNvSpPr/>
          <p:nvPr/>
        </p:nvSpPr>
        <p:spPr>
          <a:xfrm>
            <a:off x="13553040" y="8600425"/>
            <a:ext cx="1535924" cy="531174"/>
          </a:xfrm>
          <a:custGeom>
            <a:rect b="b" l="l" r="r" t="t"/>
            <a:pathLst>
              <a:path extrusionOk="0" h="531174" w="1535924">
                <a:moveTo>
                  <a:pt x="0" y="0"/>
                </a:moveTo>
                <a:lnTo>
                  <a:pt x="1535924" y="0"/>
                </a:lnTo>
                <a:lnTo>
                  <a:pt x="1535924" y="531174"/>
                </a:lnTo>
                <a:lnTo>
                  <a:pt x="0" y="531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e3c304267a_0_205"/>
          <p:cNvSpPr txBox="1"/>
          <p:nvPr/>
        </p:nvSpPr>
        <p:spPr>
          <a:xfrm>
            <a:off x="1028780" y="1057275"/>
            <a:ext cx="969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b="1" i="0" lang="en-US" sz="46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Activitats grupals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8" name="Google Shape;378;g2e3c304267a_0_205"/>
          <p:cNvGrpSpPr/>
          <p:nvPr/>
        </p:nvGrpSpPr>
        <p:grpSpPr>
          <a:xfrm>
            <a:off x="1028700" y="6650150"/>
            <a:ext cx="11339134" cy="3267313"/>
            <a:chOff x="0" y="19050"/>
            <a:chExt cx="12140400" cy="4356418"/>
          </a:xfrm>
        </p:grpSpPr>
        <p:sp>
          <p:nvSpPr>
            <p:cNvPr id="379" name="Google Shape;379;g2e3c304267a_0_205"/>
            <p:cNvSpPr txBox="1"/>
            <p:nvPr/>
          </p:nvSpPr>
          <p:spPr>
            <a:xfrm>
              <a:off x="0" y="19050"/>
              <a:ext cx="121404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600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UPFeina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g2e3c304267a_0_205"/>
            <p:cNvSpPr txBox="1"/>
            <p:nvPr/>
          </p:nvSpPr>
          <p:spPr>
            <a:xfrm>
              <a:off x="0" y="783868"/>
              <a:ext cx="12140400" cy="359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3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 </a:t>
              </a:r>
              <a:r>
                <a:rPr b="1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fira anual d’ocupació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de la UPF té lloc cada novembre. És una oportunitat excel·lent per fer </a:t>
              </a:r>
              <a:r>
                <a:rPr b="1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networking amb ocupadors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i explorar </a:t>
              </a:r>
              <a:r>
                <a:rPr b="1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oportunitats professionals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3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5003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 participen unes 80 entitats de diferents sectors que ofereixen oportunitats de pràctiques i de feina.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3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99"/>
                <a:buFont typeface="Arial"/>
                <a:buNone/>
              </a:pPr>
              <a:r>
                <a:t/>
              </a:r>
              <a:endParaRPr b="0" i="0" sz="1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5003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99"/>
                <a:buFont typeface="Arial"/>
                <a:buNone/>
              </a:pPr>
              <a:r>
                <a:t/>
              </a:r>
              <a:endParaRPr b="0" i="0" sz="1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81" name="Google Shape;381;g2e3c304267a_0_205"/>
          <p:cNvSpPr/>
          <p:nvPr/>
        </p:nvSpPr>
        <p:spPr>
          <a:xfrm>
            <a:off x="13780701" y="3201942"/>
            <a:ext cx="3292829" cy="3298452"/>
          </a:xfrm>
          <a:custGeom>
            <a:rect b="b" l="l" r="r" t="t"/>
            <a:pathLst>
              <a:path extrusionOk="0" h="3298452" w="3292829">
                <a:moveTo>
                  <a:pt x="0" y="0"/>
                </a:moveTo>
                <a:lnTo>
                  <a:pt x="3292829" y="0"/>
                </a:lnTo>
                <a:lnTo>
                  <a:pt x="3292829" y="3298452"/>
                </a:lnTo>
                <a:lnTo>
                  <a:pt x="0" y="3298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537" l="0" r="0" t="-16547"/>
            </a:stretch>
          </a:blipFill>
          <a:ln>
            <a:noFill/>
          </a:ln>
        </p:spPr>
      </p:sp>
      <p:sp>
        <p:nvSpPr>
          <p:cNvPr id="382" name="Google Shape;382;g2e3c304267a_0_205"/>
          <p:cNvSpPr/>
          <p:nvPr/>
        </p:nvSpPr>
        <p:spPr>
          <a:xfrm>
            <a:off x="13787242" y="6766500"/>
            <a:ext cx="3286288" cy="3291900"/>
          </a:xfrm>
          <a:custGeom>
            <a:rect b="b" l="l" r="r" t="t"/>
            <a:pathLst>
              <a:path extrusionOk="0" h="3291900" w="3286288">
                <a:moveTo>
                  <a:pt x="0" y="0"/>
                </a:moveTo>
                <a:lnTo>
                  <a:pt x="3286288" y="0"/>
                </a:lnTo>
                <a:lnTo>
                  <a:pt x="3286288" y="3291900"/>
                </a:lnTo>
                <a:lnTo>
                  <a:pt x="0" y="3291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00462" r="0" t="0"/>
            </a:stretch>
          </a:blipFill>
          <a:ln>
            <a:noFill/>
          </a:ln>
        </p:spPr>
      </p:sp>
      <p:sp>
        <p:nvSpPr>
          <p:cNvPr id="383" name="Google Shape;383;g2e3c304267a_0_205"/>
          <p:cNvSpPr/>
          <p:nvPr/>
        </p:nvSpPr>
        <p:spPr>
          <a:xfrm>
            <a:off x="13780700" y="228600"/>
            <a:ext cx="3292829" cy="2636884"/>
          </a:xfrm>
          <a:custGeom>
            <a:rect b="b" l="l" r="r" t="t"/>
            <a:pathLst>
              <a:path extrusionOk="0" h="3316835" w="3292829">
                <a:moveTo>
                  <a:pt x="0" y="0"/>
                </a:moveTo>
                <a:lnTo>
                  <a:pt x="3292829" y="0"/>
                </a:lnTo>
                <a:lnTo>
                  <a:pt x="3292829" y="3316835"/>
                </a:lnTo>
                <a:lnTo>
                  <a:pt x="0" y="3316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51075" t="0"/>
            </a:stretch>
          </a:blipFill>
          <a:ln>
            <a:noFill/>
          </a:ln>
        </p:spPr>
      </p:sp>
      <p:sp>
        <p:nvSpPr>
          <p:cNvPr id="384" name="Google Shape;384;g2e3c304267a_0_205"/>
          <p:cNvSpPr txBox="1"/>
          <p:nvPr/>
        </p:nvSpPr>
        <p:spPr>
          <a:xfrm>
            <a:off x="1028700" y="4601985"/>
            <a:ext cx="96996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RECONEIXEMENT DE CRÈDITS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2e3c304267a_0_205"/>
          <p:cNvSpPr txBox="1"/>
          <p:nvPr/>
        </p:nvSpPr>
        <p:spPr>
          <a:xfrm>
            <a:off x="1028700" y="5161311"/>
            <a:ext cx="9105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Podràs sol·licitar el reconeixement d'entre</a:t>
            </a: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1 i 6 crèdits ECTS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Informa’t, no totes les activitats són susceptibles a ser convalidades!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6" name="Google Shape;386;g2e3c304267a_0_205"/>
          <p:cNvGrpSpPr/>
          <p:nvPr/>
        </p:nvGrpSpPr>
        <p:grpSpPr>
          <a:xfrm>
            <a:off x="1028780" y="2546281"/>
            <a:ext cx="9703075" cy="1251151"/>
            <a:chOff x="0" y="19050"/>
            <a:chExt cx="12937433" cy="1668201"/>
          </a:xfrm>
        </p:grpSpPr>
        <p:sp>
          <p:nvSpPr>
            <p:cNvPr id="387" name="Google Shape;387;g2e3c304267a_0_205"/>
            <p:cNvSpPr txBox="1"/>
            <p:nvPr/>
          </p:nvSpPr>
          <p:spPr>
            <a:xfrm>
              <a:off x="0" y="19050"/>
              <a:ext cx="129330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600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ACTIVITATS FORMATIVES GRATUÏTES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g2e3c304267a_0_205"/>
            <p:cNvSpPr txBox="1"/>
            <p:nvPr/>
          </p:nvSpPr>
          <p:spPr>
            <a:xfrm>
              <a:off x="4433" y="763551"/>
              <a:ext cx="12933000" cy="92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3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Fomenta les teves </a:t>
              </a:r>
              <a:r>
                <a:rPr b="1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competències professionals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i les </a:t>
              </a:r>
              <a:r>
                <a:rPr b="1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habilitats personals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per facilitar  l’accés al món professional.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d0702430da_0_6"/>
          <p:cNvSpPr txBox="1"/>
          <p:nvPr>
            <p:ph idx="4294967295" type="title"/>
          </p:nvPr>
        </p:nvSpPr>
        <p:spPr>
          <a:xfrm>
            <a:off x="3053025" y="1044275"/>
            <a:ext cx="141063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25" spcFirstLastPara="1" rIns="137125" wrap="square" tIns="68550">
            <a:noAutofit/>
          </a:bodyPr>
          <a:lstStyle/>
          <a:p>
            <a:pPr indent="0" lvl="0" marL="0" marR="0" rtl="0" algn="just">
              <a:lnSpc>
                <a:spcPct val="113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69"/>
              <a:buFont typeface="Arial"/>
              <a:buNone/>
            </a:pPr>
            <a:r>
              <a:rPr b="1" lang="en-US" sz="5769">
                <a:solidFill>
                  <a:srgbClr val="09A8DC"/>
                </a:solidFill>
                <a:latin typeface="Montserrat"/>
                <a:ea typeface="Montserrat"/>
                <a:cs typeface="Montserrat"/>
                <a:sym typeface="Montserrat"/>
              </a:rPr>
              <a:t>IV Fòrum de Talent en Comunicació</a:t>
            </a:r>
            <a:endParaRPr b="1" sz="5769">
              <a:solidFill>
                <a:srgbClr val="09A8D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g2d0702430da_0_6"/>
          <p:cNvSpPr txBox="1"/>
          <p:nvPr/>
        </p:nvSpPr>
        <p:spPr>
          <a:xfrm>
            <a:off x="9524600" y="3592182"/>
            <a:ext cx="7340700" cy="28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25" spcFirstLastPara="1" rIns="137125" wrap="square" tIns="6855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Vine a conèixer a les empreses i  institucions del sector de la Comunicació, t’estan esperant amb ofertes reals de pràctiques i/o feina.</a:t>
            </a:r>
            <a:endParaRPr b="0" i="0" sz="2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5" name="Google Shape;395;g2d0702430da_0_6"/>
          <p:cNvSpPr txBox="1"/>
          <p:nvPr/>
        </p:nvSpPr>
        <p:spPr>
          <a:xfrm>
            <a:off x="3268100" y="6060375"/>
            <a:ext cx="39327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25" spcFirstLastPara="1" rIns="137125" wrap="square" tIns="685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1" lang="en-US" sz="3900" u="none" cap="none" strike="noStrike">
                <a:solidFill>
                  <a:srgbClr val="C8102E"/>
                </a:solidFill>
                <a:latin typeface="Montserrat"/>
                <a:ea typeface="Montserrat"/>
                <a:cs typeface="Montserrat"/>
                <a:sym typeface="Montserrat"/>
              </a:rPr>
              <a:t>1 ABRIL 2025</a:t>
            </a:r>
            <a:endParaRPr b="1" i="1" sz="3900" u="none" cap="none" strike="noStrike">
              <a:solidFill>
                <a:srgbClr val="C8102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6" name="Google Shape;396;g2d0702430da_0_6"/>
          <p:cNvSpPr txBox="1"/>
          <p:nvPr/>
        </p:nvSpPr>
        <p:spPr>
          <a:xfrm>
            <a:off x="12269091" y="6493507"/>
            <a:ext cx="4437900" cy="8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25" spcFirstLastPara="1" rIns="137125" wrap="square" tIns="6855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5A5A5A"/>
                </a:solidFill>
                <a:latin typeface="Georgia"/>
                <a:ea typeface="Georgia"/>
                <a:cs typeface="Georgia"/>
                <a:sym typeface="Georgia"/>
              </a:rPr>
              <a:t>Auditori</a:t>
            </a:r>
            <a:endParaRPr b="0" i="0" sz="2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5A5A5A"/>
                </a:solidFill>
                <a:latin typeface="Georgia"/>
                <a:ea typeface="Georgia"/>
                <a:cs typeface="Georgia"/>
                <a:sym typeface="Georgia"/>
              </a:rPr>
              <a:t>CAMPUS POBLENOU</a:t>
            </a:r>
            <a:endParaRPr b="0" i="0" sz="27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7" name="Google Shape;397;g2d0702430da_0_6"/>
          <p:cNvSpPr txBox="1"/>
          <p:nvPr/>
        </p:nvSpPr>
        <p:spPr>
          <a:xfrm>
            <a:off x="5243246" y="8051081"/>
            <a:ext cx="8757600" cy="687300"/>
          </a:xfrm>
          <a:prstGeom prst="rect">
            <a:avLst/>
          </a:prstGeom>
          <a:solidFill>
            <a:srgbClr val="C8102E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50" lIns="137125" spcFirstLastPara="1" rIns="137125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Cal inscripció prèvia</a:t>
            </a:r>
            <a:endParaRPr b="1" i="0" sz="24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398" name="Google Shape;398;g2d0702430da_0_6"/>
          <p:cNvGrpSpPr/>
          <p:nvPr/>
        </p:nvGrpSpPr>
        <p:grpSpPr>
          <a:xfrm>
            <a:off x="3168621" y="2088629"/>
            <a:ext cx="2201364" cy="289250"/>
            <a:chOff x="0" y="-38100"/>
            <a:chExt cx="535260" cy="70331"/>
          </a:xfrm>
        </p:grpSpPr>
        <p:sp>
          <p:nvSpPr>
            <p:cNvPr id="399" name="Google Shape;399;g2d0702430da_0_6"/>
            <p:cNvSpPr/>
            <p:nvPr/>
          </p:nvSpPr>
          <p:spPr>
            <a:xfrm>
              <a:off x="0" y="0"/>
              <a:ext cx="535260" cy="32231"/>
            </a:xfrm>
            <a:custGeom>
              <a:rect b="b" l="l" r="r" t="t"/>
              <a:pathLst>
                <a:path extrusionOk="0" h="32231" w="535260">
                  <a:moveTo>
                    <a:pt x="3517" y="0"/>
                  </a:moveTo>
                  <a:lnTo>
                    <a:pt x="531743" y="0"/>
                  </a:lnTo>
                  <a:cubicBezTo>
                    <a:pt x="533685" y="0"/>
                    <a:pt x="535260" y="1575"/>
                    <a:pt x="535260" y="3517"/>
                  </a:cubicBezTo>
                  <a:lnTo>
                    <a:pt x="535260" y="28714"/>
                  </a:lnTo>
                  <a:cubicBezTo>
                    <a:pt x="535260" y="30657"/>
                    <a:pt x="533685" y="32231"/>
                    <a:pt x="531743" y="32231"/>
                  </a:cubicBezTo>
                  <a:lnTo>
                    <a:pt x="3517" y="32231"/>
                  </a:lnTo>
                  <a:cubicBezTo>
                    <a:pt x="1575" y="32231"/>
                    <a:pt x="0" y="30657"/>
                    <a:pt x="0" y="28714"/>
                  </a:cubicBezTo>
                  <a:lnTo>
                    <a:pt x="0" y="3517"/>
                  </a:lnTo>
                  <a:cubicBezTo>
                    <a:pt x="0" y="1575"/>
                    <a:pt x="1575" y="0"/>
                    <a:pt x="3517" y="0"/>
                  </a:cubicBezTo>
                  <a:close/>
                </a:path>
              </a:pathLst>
            </a:custGeom>
            <a:solidFill>
              <a:srgbClr val="C810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g2d0702430da_0_6"/>
            <p:cNvSpPr txBox="1"/>
            <p:nvPr/>
          </p:nvSpPr>
          <p:spPr>
            <a:xfrm>
              <a:off x="0" y="-38100"/>
              <a:ext cx="535200" cy="7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1" name="Google Shape;401;g2d0702430da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5563" y="3810675"/>
            <a:ext cx="6763023" cy="1690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5"/>
          <p:cNvSpPr/>
          <p:nvPr/>
        </p:nvSpPr>
        <p:spPr>
          <a:xfrm>
            <a:off x="10001674" y="3711946"/>
            <a:ext cx="268740" cy="268740"/>
          </a:xfrm>
          <a:custGeom>
            <a:rect b="b" l="l" r="r" t="t"/>
            <a:pathLst>
              <a:path extrusionOk="0" h="268740" w="268740">
                <a:moveTo>
                  <a:pt x="0" y="0"/>
                </a:moveTo>
                <a:lnTo>
                  <a:pt x="268739" y="0"/>
                </a:lnTo>
                <a:lnTo>
                  <a:pt x="268739" y="268740"/>
                </a:lnTo>
                <a:lnTo>
                  <a:pt x="0" y="2687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7" name="Google Shape;407;p15"/>
          <p:cNvSpPr/>
          <p:nvPr/>
        </p:nvSpPr>
        <p:spPr>
          <a:xfrm>
            <a:off x="9918124" y="5138041"/>
            <a:ext cx="268740" cy="268740"/>
          </a:xfrm>
          <a:custGeom>
            <a:rect b="b" l="l" r="r" t="t"/>
            <a:pathLst>
              <a:path extrusionOk="0" h="268740" w="268740">
                <a:moveTo>
                  <a:pt x="0" y="0"/>
                </a:moveTo>
                <a:lnTo>
                  <a:pt x="268739" y="0"/>
                </a:lnTo>
                <a:lnTo>
                  <a:pt x="268739" y="268739"/>
                </a:lnTo>
                <a:lnTo>
                  <a:pt x="0" y="268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8" name="Google Shape;408;p15"/>
          <p:cNvSpPr/>
          <p:nvPr/>
        </p:nvSpPr>
        <p:spPr>
          <a:xfrm>
            <a:off x="10001683" y="7618568"/>
            <a:ext cx="268740" cy="268740"/>
          </a:xfrm>
          <a:custGeom>
            <a:rect b="b" l="l" r="r" t="t"/>
            <a:pathLst>
              <a:path extrusionOk="0" h="268740" w="268740">
                <a:moveTo>
                  <a:pt x="0" y="0"/>
                </a:moveTo>
                <a:lnTo>
                  <a:pt x="268739" y="0"/>
                </a:lnTo>
                <a:lnTo>
                  <a:pt x="268739" y="268740"/>
                </a:lnTo>
                <a:lnTo>
                  <a:pt x="0" y="2687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9" name="Google Shape;409;p15"/>
          <p:cNvSpPr/>
          <p:nvPr/>
        </p:nvSpPr>
        <p:spPr>
          <a:xfrm>
            <a:off x="10001674" y="6378311"/>
            <a:ext cx="268740" cy="268740"/>
          </a:xfrm>
          <a:custGeom>
            <a:rect b="b" l="l" r="r" t="t"/>
            <a:pathLst>
              <a:path extrusionOk="0" h="268740" w="268740">
                <a:moveTo>
                  <a:pt x="0" y="0"/>
                </a:moveTo>
                <a:lnTo>
                  <a:pt x="268739" y="0"/>
                </a:lnTo>
                <a:lnTo>
                  <a:pt x="268739" y="268739"/>
                </a:lnTo>
                <a:lnTo>
                  <a:pt x="0" y="268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0" name="Google Shape;410;p15"/>
          <p:cNvSpPr/>
          <p:nvPr/>
        </p:nvSpPr>
        <p:spPr>
          <a:xfrm>
            <a:off x="1534355" y="3711946"/>
            <a:ext cx="268740" cy="268740"/>
          </a:xfrm>
          <a:custGeom>
            <a:rect b="b" l="l" r="r" t="t"/>
            <a:pathLst>
              <a:path extrusionOk="0" h="268740" w="268740">
                <a:moveTo>
                  <a:pt x="0" y="0"/>
                </a:moveTo>
                <a:lnTo>
                  <a:pt x="268739" y="0"/>
                </a:lnTo>
                <a:lnTo>
                  <a:pt x="268739" y="268740"/>
                </a:lnTo>
                <a:lnTo>
                  <a:pt x="0" y="2687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1" name="Google Shape;411;p15"/>
          <p:cNvSpPr/>
          <p:nvPr/>
        </p:nvSpPr>
        <p:spPr>
          <a:xfrm>
            <a:off x="1534355" y="5045117"/>
            <a:ext cx="268740" cy="268740"/>
          </a:xfrm>
          <a:custGeom>
            <a:rect b="b" l="l" r="r" t="t"/>
            <a:pathLst>
              <a:path extrusionOk="0" h="268740" w="268740">
                <a:moveTo>
                  <a:pt x="0" y="0"/>
                </a:moveTo>
                <a:lnTo>
                  <a:pt x="268739" y="0"/>
                </a:lnTo>
                <a:lnTo>
                  <a:pt x="268739" y="268740"/>
                </a:lnTo>
                <a:lnTo>
                  <a:pt x="0" y="2687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2" name="Google Shape;412;p15"/>
          <p:cNvSpPr/>
          <p:nvPr/>
        </p:nvSpPr>
        <p:spPr>
          <a:xfrm>
            <a:off x="1526954" y="6378300"/>
            <a:ext cx="268740" cy="268740"/>
          </a:xfrm>
          <a:custGeom>
            <a:rect b="b" l="l" r="r" t="t"/>
            <a:pathLst>
              <a:path extrusionOk="0" h="268740" w="268740">
                <a:moveTo>
                  <a:pt x="0" y="0"/>
                </a:moveTo>
                <a:lnTo>
                  <a:pt x="268739" y="0"/>
                </a:lnTo>
                <a:lnTo>
                  <a:pt x="268739" y="268739"/>
                </a:lnTo>
                <a:lnTo>
                  <a:pt x="0" y="268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3" name="Google Shape;413;p15"/>
          <p:cNvSpPr/>
          <p:nvPr/>
        </p:nvSpPr>
        <p:spPr>
          <a:xfrm>
            <a:off x="1526961" y="7740618"/>
            <a:ext cx="268740" cy="268740"/>
          </a:xfrm>
          <a:custGeom>
            <a:rect b="b" l="l" r="r" t="t"/>
            <a:pathLst>
              <a:path extrusionOk="0" h="268740" w="268740">
                <a:moveTo>
                  <a:pt x="0" y="0"/>
                </a:moveTo>
                <a:lnTo>
                  <a:pt x="268739" y="0"/>
                </a:lnTo>
                <a:lnTo>
                  <a:pt x="268739" y="268740"/>
                </a:lnTo>
                <a:lnTo>
                  <a:pt x="0" y="2687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4" name="Google Shape;414;p15"/>
          <p:cNvSpPr/>
          <p:nvPr/>
        </p:nvSpPr>
        <p:spPr>
          <a:xfrm>
            <a:off x="15832262" y="1028700"/>
            <a:ext cx="1427038" cy="1354476"/>
          </a:xfrm>
          <a:custGeom>
            <a:rect b="b" l="l" r="r" t="t"/>
            <a:pathLst>
              <a:path extrusionOk="0" h="1354476" w="1427038">
                <a:moveTo>
                  <a:pt x="0" y="0"/>
                </a:moveTo>
                <a:lnTo>
                  <a:pt x="1427038" y="0"/>
                </a:lnTo>
                <a:lnTo>
                  <a:pt x="1427038" y="1354476"/>
                </a:lnTo>
                <a:lnTo>
                  <a:pt x="0" y="13544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5" name="Google Shape;415;p15"/>
          <p:cNvSpPr txBox="1"/>
          <p:nvPr/>
        </p:nvSpPr>
        <p:spPr>
          <a:xfrm>
            <a:off x="1028780" y="1057275"/>
            <a:ext cx="9699675" cy="683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b="1" i="0" lang="en-US" sz="46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Informació d’interès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5"/>
          <p:cNvSpPr txBox="1"/>
          <p:nvPr/>
        </p:nvSpPr>
        <p:spPr>
          <a:xfrm>
            <a:off x="10530695" y="3637511"/>
            <a:ext cx="6222900" cy="47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r>
              <a:rPr b="1" i="0" lang="en-US" sz="2290" u="sng" cap="none" strike="noStrike">
                <a:solidFill>
                  <a:srgbClr val="004AAD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Orientació Professional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r>
              <a:t/>
            </a:r>
            <a:endParaRPr b="1" i="0" sz="2290" u="sng" cap="none" strike="noStrike">
              <a:solidFill>
                <a:srgbClr val="004AAD"/>
              </a:solidFill>
              <a:latin typeface="Montserrat"/>
              <a:ea typeface="Montserrat"/>
              <a:cs typeface="Montserrat"/>
              <a:sym typeface="Montserrat"/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r>
              <a:t/>
            </a:r>
            <a:endParaRPr b="1" i="0" sz="2290" u="sng" cap="none" strike="noStrike">
              <a:solidFill>
                <a:srgbClr val="004AAD"/>
              </a:solidFill>
              <a:latin typeface="Montserrat"/>
              <a:ea typeface="Montserrat"/>
              <a:cs typeface="Montserrat"/>
              <a:sym typeface="Montserrat"/>
              <a:hlinkClick r:id="rId7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r>
              <a:rPr b="1" i="0" lang="en-US" sz="2290" u="sng" cap="none" strike="noStrike">
                <a:solidFill>
                  <a:srgbClr val="004AAD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Activitats</a:t>
            </a:r>
            <a:endParaRPr b="1" i="0" sz="2290" u="sng" cap="none" strike="noStrike">
              <a:solidFill>
                <a:srgbClr val="004AAD"/>
              </a:solidFill>
              <a:latin typeface="Montserrat"/>
              <a:ea typeface="Montserrat"/>
              <a:cs typeface="Montserrat"/>
              <a:sym typeface="Montserrat"/>
              <a:hlinkClick r:id="rId9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r>
              <a:t/>
            </a:r>
            <a:endParaRPr b="1" i="0" sz="2290" u="sng" cap="none" strike="noStrike">
              <a:solidFill>
                <a:srgbClr val="004AAD"/>
              </a:solidFill>
              <a:latin typeface="Montserrat"/>
              <a:ea typeface="Montserrat"/>
              <a:cs typeface="Montserrat"/>
              <a:sym typeface="Montserrat"/>
              <a:hlinkClick r:id="rId10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r>
              <a:t/>
            </a:r>
            <a:endParaRPr b="1" i="0" sz="2290" u="sng" cap="none" strike="noStrike">
              <a:solidFill>
                <a:srgbClr val="004AAD"/>
              </a:solidFill>
              <a:latin typeface="Montserrat"/>
              <a:ea typeface="Montserrat"/>
              <a:cs typeface="Montserrat"/>
              <a:sym typeface="Montserrat"/>
              <a:hlinkClick r:id="rId11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r>
              <a:rPr b="1" i="0" lang="en-US" sz="2290" u="sng" cap="none" strike="noStrike">
                <a:solidFill>
                  <a:srgbClr val="004AAD"/>
                </a:solidFill>
                <a:latin typeface="Montserrat"/>
                <a:ea typeface="Montserrat"/>
                <a:cs typeface="Montserrat"/>
                <a:sym typeface="Montserrat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 Servei de Carreres Professionals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r>
              <a:t/>
            </a:r>
            <a:endParaRPr b="1" i="0" sz="2290" u="sng" cap="none" strike="noStrike">
              <a:solidFill>
                <a:srgbClr val="004AAD"/>
              </a:solidFill>
              <a:latin typeface="Montserrat"/>
              <a:ea typeface="Montserrat"/>
              <a:cs typeface="Montserrat"/>
              <a:sym typeface="Montserrat"/>
              <a:hlinkClick r:id="rId1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r>
              <a:rPr b="1" i="0" lang="en-US" sz="2290" u="sng" cap="none" strike="noStrike">
                <a:solidFill>
                  <a:srgbClr val="004AAD"/>
                </a:solidFill>
                <a:latin typeface="Montserrat"/>
                <a:ea typeface="Montserrat"/>
                <a:cs typeface="Montserrat"/>
                <a:sym typeface="Montserrat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Informació Erasmus+ Pràctiques</a:t>
            </a:r>
            <a:endParaRPr b="1" i="0" sz="2290" u="sng" cap="none" strike="noStrike">
              <a:solidFill>
                <a:srgbClr val="004AAD"/>
              </a:solidFill>
              <a:latin typeface="Montserrat"/>
              <a:ea typeface="Montserrat"/>
              <a:cs typeface="Montserrat"/>
              <a:sym typeface="Montserrat"/>
              <a:hlinkClick r:id="rId1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r>
              <a:t/>
            </a:r>
            <a:endParaRPr b="1" i="0" sz="2290" u="sng" cap="none" strike="noStrike">
              <a:solidFill>
                <a:srgbClr val="004AAD"/>
              </a:solidFill>
              <a:latin typeface="Montserrat"/>
              <a:ea typeface="Montserrat"/>
              <a:cs typeface="Montserrat"/>
              <a:sym typeface="Montserrat"/>
              <a:hlinkClick r:id="rId1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sp>
        <p:nvSpPr>
          <p:cNvPr id="417" name="Google Shape;417;p15"/>
          <p:cNvSpPr txBox="1"/>
          <p:nvPr/>
        </p:nvSpPr>
        <p:spPr>
          <a:xfrm>
            <a:off x="2063376" y="3637511"/>
            <a:ext cx="6838200" cy="49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r>
              <a:rPr b="1" i="0" lang="en-US" sz="2290" u="sng" cap="none" strike="noStrike">
                <a:solidFill>
                  <a:srgbClr val="004AAD"/>
                </a:solidFill>
                <a:latin typeface="Montserrat"/>
                <a:ea typeface="Montserrat"/>
                <a:cs typeface="Montserrat"/>
                <a:sym typeface="Montserrat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Preguntes Freqüents - Estudiants</a:t>
            </a:r>
            <a:endParaRPr b="1" i="0" sz="2290" u="sng" cap="none" strike="noStrike">
              <a:solidFill>
                <a:srgbClr val="004AAD"/>
              </a:solidFill>
              <a:latin typeface="Montserrat"/>
              <a:ea typeface="Montserrat"/>
              <a:cs typeface="Montserrat"/>
              <a:sym typeface="Montserrat"/>
              <a:hlinkClick r:id="rId1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r>
              <a:t/>
            </a:r>
            <a:endParaRPr b="1" i="0" sz="2290" u="sng" cap="none" strike="noStrike">
              <a:solidFill>
                <a:srgbClr val="004AAD"/>
              </a:solidFill>
              <a:latin typeface="Montserrat"/>
              <a:ea typeface="Montserrat"/>
              <a:cs typeface="Montserrat"/>
              <a:sym typeface="Montserrat"/>
              <a:hlinkClick r:id="rId19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r>
              <a:t/>
            </a:r>
            <a:endParaRPr b="1" i="0" sz="2290" u="sng" cap="none" strike="noStrike">
              <a:solidFill>
                <a:srgbClr val="004AAD"/>
              </a:solidFill>
              <a:latin typeface="Montserrat"/>
              <a:ea typeface="Montserrat"/>
              <a:cs typeface="Montserrat"/>
              <a:sym typeface="Montserrat"/>
              <a:hlinkClick r:id="rId20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r>
              <a:rPr b="1" i="0" lang="en-US" sz="2290" u="sng" cap="none" strike="noStrike">
                <a:solidFill>
                  <a:srgbClr val="004AAD"/>
                </a:solidFill>
                <a:latin typeface="Montserrat"/>
                <a:ea typeface="Montserrat"/>
                <a:cs typeface="Montserrat"/>
                <a:sym typeface="Montserrat"/>
                <a:hlinkClick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Preguntes Freqüents - Empreses</a:t>
            </a:r>
            <a:endParaRPr b="1" i="0" sz="2290" u="sng" cap="none" strike="noStrike">
              <a:solidFill>
                <a:srgbClr val="004AA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r>
              <a:t/>
            </a:r>
            <a:endParaRPr b="1" i="0" sz="2290" u="sng" cap="none" strike="noStrike">
              <a:solidFill>
                <a:srgbClr val="004AA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r>
              <a:t/>
            </a:r>
            <a:endParaRPr b="1" i="0" sz="2290" u="sng" cap="none" strike="noStrike">
              <a:solidFill>
                <a:srgbClr val="004AA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r>
              <a:rPr b="1" i="0" lang="en-US" sz="2290" u="sng" cap="none" strike="noStrike">
                <a:solidFill>
                  <a:srgbClr val="004AAD"/>
                </a:solidFill>
                <a:latin typeface="Montserrat"/>
                <a:ea typeface="Montserrat"/>
                <a:cs typeface="Montserrat"/>
                <a:sym typeface="Montserrat"/>
                <a:hlinkClick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Videotutorial de Campus Treball</a:t>
            </a:r>
            <a:endParaRPr b="1" i="0" sz="2290" u="sng" cap="none" strike="noStrike">
              <a:solidFill>
                <a:srgbClr val="004AAD"/>
              </a:solidFill>
              <a:latin typeface="Montserrat"/>
              <a:ea typeface="Montserrat"/>
              <a:cs typeface="Montserrat"/>
              <a:sym typeface="Montserrat"/>
              <a:hlinkClick r:id="rId2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r>
              <a:t/>
            </a:r>
            <a:endParaRPr b="1" i="0" sz="2290" u="sng" cap="none" strike="noStrike">
              <a:solidFill>
                <a:srgbClr val="004AAD"/>
              </a:solidFill>
              <a:latin typeface="Montserrat"/>
              <a:ea typeface="Montserrat"/>
              <a:cs typeface="Montserrat"/>
              <a:sym typeface="Montserrat"/>
              <a:hlinkClick r:id="rId2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r>
              <a:t/>
            </a:r>
            <a:endParaRPr b="1" i="0" sz="2290" u="sng" cap="none" strike="noStrike">
              <a:solidFill>
                <a:srgbClr val="004AAD"/>
              </a:solidFill>
              <a:latin typeface="Montserrat"/>
              <a:ea typeface="Montserrat"/>
              <a:cs typeface="Montserrat"/>
              <a:sym typeface="Montserrat"/>
              <a:hlinkClick r:id="rId2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r>
              <a:rPr b="1" i="0" lang="en-US" sz="2290" u="sng" cap="none" strike="noStrike">
                <a:solidFill>
                  <a:srgbClr val="004AAD"/>
                </a:solidFill>
                <a:latin typeface="Montserrat"/>
                <a:ea typeface="Montserrat"/>
                <a:cs typeface="Montserrat"/>
                <a:sym typeface="Montserrat"/>
                <a:hlinkClick r:id="rId2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Convocatòries</a:t>
            </a:r>
            <a:endParaRPr b="1" i="0" sz="2290" u="sng" cap="none" strike="noStrike">
              <a:solidFill>
                <a:srgbClr val="004AAD"/>
              </a:solidFill>
              <a:latin typeface="Montserrat"/>
              <a:ea typeface="Montserrat"/>
              <a:cs typeface="Montserrat"/>
              <a:sym typeface="Montserrat"/>
              <a:hlinkClick r:id="rId27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r>
              <a:t/>
            </a:r>
            <a:endParaRPr b="1" i="0" sz="2290" u="sng" cap="none" strike="noStrike">
              <a:solidFill>
                <a:srgbClr val="004AAD"/>
              </a:solidFill>
              <a:latin typeface="Montserrat"/>
              <a:ea typeface="Montserrat"/>
              <a:cs typeface="Montserrat"/>
              <a:sym typeface="Montserrat"/>
              <a:hlinkClick r:id="rId2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0" y="0"/>
            <a:ext cx="8585949" cy="10801350"/>
          </a:xfrm>
          <a:custGeom>
            <a:rect b="b" l="l" r="r" t="t"/>
            <a:pathLst>
              <a:path extrusionOk="0" h="10801350" w="8585949">
                <a:moveTo>
                  <a:pt x="0" y="0"/>
                </a:moveTo>
                <a:lnTo>
                  <a:pt x="8585949" y="0"/>
                </a:lnTo>
                <a:lnTo>
                  <a:pt x="8585949" y="10801350"/>
                </a:lnTo>
                <a:lnTo>
                  <a:pt x="0" y="10801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3581" r="-44197" t="0"/>
            </a:stretch>
          </a:blipFill>
          <a:ln>
            <a:noFill/>
          </a:ln>
        </p:spPr>
      </p:sp>
      <p:sp>
        <p:nvSpPr>
          <p:cNvPr id="102" name="Google Shape;102;p2"/>
          <p:cNvSpPr txBox="1"/>
          <p:nvPr/>
        </p:nvSpPr>
        <p:spPr>
          <a:xfrm>
            <a:off x="9144000" y="3228133"/>
            <a:ext cx="8146780" cy="9736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3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69"/>
              <a:buFont typeface="Arial"/>
              <a:buNone/>
            </a:pPr>
            <a:r>
              <a:rPr b="1" i="0" lang="en-US" sz="6669" u="none" cap="none" strike="noStrike">
                <a:solidFill>
                  <a:srgbClr val="09A8DC"/>
                </a:solidFill>
                <a:latin typeface="Montserrat"/>
                <a:ea typeface="Montserrat"/>
                <a:cs typeface="Montserrat"/>
                <a:sym typeface="Montserrat"/>
              </a:rPr>
              <a:t>Pràctiques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2"/>
          <p:cNvGrpSpPr/>
          <p:nvPr/>
        </p:nvGrpSpPr>
        <p:grpSpPr>
          <a:xfrm>
            <a:off x="9144000" y="4045134"/>
            <a:ext cx="2201368" cy="289252"/>
            <a:chOff x="0" y="-38100"/>
            <a:chExt cx="535260" cy="70331"/>
          </a:xfrm>
        </p:grpSpPr>
        <p:sp>
          <p:nvSpPr>
            <p:cNvPr id="104" name="Google Shape;104;p2"/>
            <p:cNvSpPr/>
            <p:nvPr/>
          </p:nvSpPr>
          <p:spPr>
            <a:xfrm>
              <a:off x="0" y="0"/>
              <a:ext cx="535260" cy="32231"/>
            </a:xfrm>
            <a:custGeom>
              <a:rect b="b" l="l" r="r" t="t"/>
              <a:pathLst>
                <a:path extrusionOk="0" h="32231" w="535260">
                  <a:moveTo>
                    <a:pt x="3517" y="0"/>
                  </a:moveTo>
                  <a:lnTo>
                    <a:pt x="531743" y="0"/>
                  </a:lnTo>
                  <a:cubicBezTo>
                    <a:pt x="533685" y="0"/>
                    <a:pt x="535260" y="1575"/>
                    <a:pt x="535260" y="3517"/>
                  </a:cubicBezTo>
                  <a:lnTo>
                    <a:pt x="535260" y="28714"/>
                  </a:lnTo>
                  <a:cubicBezTo>
                    <a:pt x="535260" y="30657"/>
                    <a:pt x="533685" y="32231"/>
                    <a:pt x="531743" y="32231"/>
                  </a:cubicBezTo>
                  <a:lnTo>
                    <a:pt x="3517" y="32231"/>
                  </a:lnTo>
                  <a:cubicBezTo>
                    <a:pt x="1575" y="32231"/>
                    <a:pt x="0" y="30657"/>
                    <a:pt x="0" y="28714"/>
                  </a:cubicBezTo>
                  <a:lnTo>
                    <a:pt x="0" y="3517"/>
                  </a:lnTo>
                  <a:cubicBezTo>
                    <a:pt x="0" y="1575"/>
                    <a:pt x="1575" y="0"/>
                    <a:pt x="3517" y="0"/>
                  </a:cubicBezTo>
                  <a:close/>
                </a:path>
              </a:pathLst>
            </a:custGeom>
            <a:solidFill>
              <a:srgbClr val="C810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0" y="-38100"/>
              <a:ext cx="535260" cy="70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2"/>
          <p:cNvSpPr txBox="1"/>
          <p:nvPr/>
        </p:nvSpPr>
        <p:spPr>
          <a:xfrm>
            <a:off x="9144000" y="5076825"/>
            <a:ext cx="8146780" cy="8510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398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70"/>
              <a:buFont typeface="Arial"/>
              <a:buNone/>
            </a:pPr>
            <a:r>
              <a:rPr b="1" i="0" lang="en-US" sz="517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Què cal saber...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5452367" y="8600425"/>
            <a:ext cx="1662131" cy="531174"/>
          </a:xfrm>
          <a:custGeom>
            <a:rect b="b" l="l" r="r" t="t"/>
            <a:pathLst>
              <a:path extrusionOk="0" h="531174" w="1662131">
                <a:moveTo>
                  <a:pt x="0" y="0"/>
                </a:moveTo>
                <a:lnTo>
                  <a:pt x="1662131" y="0"/>
                </a:lnTo>
                <a:lnTo>
                  <a:pt x="1662131" y="531174"/>
                </a:lnTo>
                <a:lnTo>
                  <a:pt x="0" y="531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2"/>
          <p:cNvSpPr/>
          <p:nvPr/>
        </p:nvSpPr>
        <p:spPr>
          <a:xfrm>
            <a:off x="13553040" y="8600425"/>
            <a:ext cx="1535924" cy="531174"/>
          </a:xfrm>
          <a:custGeom>
            <a:rect b="b" l="l" r="r" t="t"/>
            <a:pathLst>
              <a:path extrusionOk="0" h="531174" w="1535924">
                <a:moveTo>
                  <a:pt x="0" y="0"/>
                </a:moveTo>
                <a:lnTo>
                  <a:pt x="1535924" y="0"/>
                </a:lnTo>
                <a:lnTo>
                  <a:pt x="1535924" y="531174"/>
                </a:lnTo>
                <a:lnTo>
                  <a:pt x="0" y="531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6"/>
          <p:cNvSpPr/>
          <p:nvPr/>
        </p:nvSpPr>
        <p:spPr>
          <a:xfrm>
            <a:off x="0" y="0"/>
            <a:ext cx="8585949" cy="10801350"/>
          </a:xfrm>
          <a:custGeom>
            <a:rect b="b" l="l" r="r" t="t"/>
            <a:pathLst>
              <a:path extrusionOk="0" h="10801350" w="8585949">
                <a:moveTo>
                  <a:pt x="0" y="0"/>
                </a:moveTo>
                <a:lnTo>
                  <a:pt x="8585949" y="0"/>
                </a:lnTo>
                <a:lnTo>
                  <a:pt x="8585949" y="10801350"/>
                </a:lnTo>
                <a:lnTo>
                  <a:pt x="0" y="10801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3581" r="-44197" t="0"/>
            </a:stretch>
          </a:blipFill>
          <a:ln>
            <a:noFill/>
          </a:ln>
        </p:spPr>
      </p:sp>
      <p:sp>
        <p:nvSpPr>
          <p:cNvPr id="423" name="Google Shape;423;p16"/>
          <p:cNvSpPr/>
          <p:nvPr/>
        </p:nvSpPr>
        <p:spPr>
          <a:xfrm>
            <a:off x="15569166" y="8727126"/>
            <a:ext cx="1662131" cy="531174"/>
          </a:xfrm>
          <a:custGeom>
            <a:rect b="b" l="l" r="r" t="t"/>
            <a:pathLst>
              <a:path extrusionOk="0" h="531174" w="1662131">
                <a:moveTo>
                  <a:pt x="0" y="0"/>
                </a:moveTo>
                <a:lnTo>
                  <a:pt x="1662131" y="0"/>
                </a:lnTo>
                <a:lnTo>
                  <a:pt x="1662131" y="531174"/>
                </a:lnTo>
                <a:lnTo>
                  <a:pt x="0" y="531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4" name="Google Shape;424;p16"/>
          <p:cNvSpPr/>
          <p:nvPr/>
        </p:nvSpPr>
        <p:spPr>
          <a:xfrm>
            <a:off x="13669839" y="8727126"/>
            <a:ext cx="1535924" cy="531174"/>
          </a:xfrm>
          <a:custGeom>
            <a:rect b="b" l="l" r="r" t="t"/>
            <a:pathLst>
              <a:path extrusionOk="0" h="531174" w="1535924">
                <a:moveTo>
                  <a:pt x="0" y="0"/>
                </a:moveTo>
                <a:lnTo>
                  <a:pt x="1535924" y="0"/>
                </a:lnTo>
                <a:lnTo>
                  <a:pt x="1535924" y="531174"/>
                </a:lnTo>
                <a:lnTo>
                  <a:pt x="0" y="531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25" name="Google Shape;425;p16"/>
          <p:cNvGrpSpPr/>
          <p:nvPr/>
        </p:nvGrpSpPr>
        <p:grpSpPr>
          <a:xfrm>
            <a:off x="9187171" y="3390504"/>
            <a:ext cx="2201364" cy="289250"/>
            <a:chOff x="0" y="-38100"/>
            <a:chExt cx="535260" cy="70331"/>
          </a:xfrm>
        </p:grpSpPr>
        <p:sp>
          <p:nvSpPr>
            <p:cNvPr id="426" name="Google Shape;426;p16"/>
            <p:cNvSpPr/>
            <p:nvPr/>
          </p:nvSpPr>
          <p:spPr>
            <a:xfrm>
              <a:off x="0" y="0"/>
              <a:ext cx="535260" cy="32231"/>
            </a:xfrm>
            <a:custGeom>
              <a:rect b="b" l="l" r="r" t="t"/>
              <a:pathLst>
                <a:path extrusionOk="0" h="32231" w="535260">
                  <a:moveTo>
                    <a:pt x="3517" y="0"/>
                  </a:moveTo>
                  <a:lnTo>
                    <a:pt x="531743" y="0"/>
                  </a:lnTo>
                  <a:cubicBezTo>
                    <a:pt x="533685" y="0"/>
                    <a:pt x="535260" y="1575"/>
                    <a:pt x="535260" y="3517"/>
                  </a:cubicBezTo>
                  <a:lnTo>
                    <a:pt x="535260" y="28714"/>
                  </a:lnTo>
                  <a:cubicBezTo>
                    <a:pt x="535260" y="30657"/>
                    <a:pt x="533685" y="32231"/>
                    <a:pt x="531743" y="32231"/>
                  </a:cubicBezTo>
                  <a:lnTo>
                    <a:pt x="3517" y="32231"/>
                  </a:lnTo>
                  <a:cubicBezTo>
                    <a:pt x="1575" y="32231"/>
                    <a:pt x="0" y="30657"/>
                    <a:pt x="0" y="28714"/>
                  </a:cubicBezTo>
                  <a:lnTo>
                    <a:pt x="0" y="3517"/>
                  </a:lnTo>
                  <a:cubicBezTo>
                    <a:pt x="0" y="1575"/>
                    <a:pt x="1575" y="0"/>
                    <a:pt x="3517" y="0"/>
                  </a:cubicBezTo>
                  <a:close/>
                </a:path>
              </a:pathLst>
            </a:custGeom>
            <a:solidFill>
              <a:srgbClr val="C810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6"/>
            <p:cNvSpPr txBox="1"/>
            <p:nvPr/>
          </p:nvSpPr>
          <p:spPr>
            <a:xfrm>
              <a:off x="0" y="-38100"/>
              <a:ext cx="535260" cy="70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8" name="Google Shape;428;p16"/>
          <p:cNvSpPr/>
          <p:nvPr/>
        </p:nvSpPr>
        <p:spPr>
          <a:xfrm>
            <a:off x="11753533" y="4478372"/>
            <a:ext cx="334645" cy="334645"/>
          </a:xfrm>
          <a:custGeom>
            <a:rect b="b" l="l" r="r" t="t"/>
            <a:pathLst>
              <a:path extrusionOk="0" h="334645" w="334645">
                <a:moveTo>
                  <a:pt x="0" y="0"/>
                </a:moveTo>
                <a:lnTo>
                  <a:pt x="334645" y="0"/>
                </a:lnTo>
                <a:lnTo>
                  <a:pt x="334645" y="334645"/>
                </a:lnTo>
                <a:lnTo>
                  <a:pt x="0" y="334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9" name="Google Shape;429;p16"/>
          <p:cNvSpPr txBox="1"/>
          <p:nvPr/>
        </p:nvSpPr>
        <p:spPr>
          <a:xfrm>
            <a:off x="9112520" y="1362075"/>
            <a:ext cx="8146780" cy="17814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6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69"/>
              <a:buFont typeface="Arial"/>
              <a:buNone/>
            </a:pPr>
            <a:r>
              <a:rPr b="1" i="0" lang="en-US" sz="6669" u="none" cap="none" strike="noStrike">
                <a:solidFill>
                  <a:srgbClr val="09A8DC"/>
                </a:solidFill>
                <a:latin typeface="Montserrat"/>
                <a:ea typeface="Montserrat"/>
                <a:cs typeface="Montserrat"/>
                <a:sym typeface="Montserrat"/>
              </a:rPr>
              <a:t>T’ajudem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6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69"/>
              <a:buFont typeface="Arial"/>
              <a:buNone/>
            </a:pPr>
            <a:r>
              <a:t/>
            </a:r>
            <a:endParaRPr b="1" i="0" sz="6669" u="none" cap="none" strike="noStrike">
              <a:solidFill>
                <a:srgbClr val="09A8D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6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69"/>
              <a:buFont typeface="Arial"/>
              <a:buNone/>
            </a:pPr>
            <a:r>
              <a:rPr b="1" i="0" lang="en-US" sz="666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enlairar-te!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6"/>
          <p:cNvSpPr txBox="1"/>
          <p:nvPr/>
        </p:nvSpPr>
        <p:spPr>
          <a:xfrm>
            <a:off x="12248763" y="4459322"/>
            <a:ext cx="2842153" cy="291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rPr b="0" i="0" lang="en-US" sz="17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@carreresUPF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6"/>
          <p:cNvSpPr txBox="1"/>
          <p:nvPr/>
        </p:nvSpPr>
        <p:spPr>
          <a:xfrm>
            <a:off x="9468679" y="4459322"/>
            <a:ext cx="2842153" cy="291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rPr b="1" i="0" lang="en-US" sz="17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Segueix-nos a: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6"/>
          <p:cNvSpPr txBox="1"/>
          <p:nvPr/>
        </p:nvSpPr>
        <p:spPr>
          <a:xfrm>
            <a:off x="10112023" y="5700073"/>
            <a:ext cx="1641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rPr b="1" i="0" lang="en-US" sz="17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Contacte: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6"/>
          <p:cNvSpPr txBox="1"/>
          <p:nvPr/>
        </p:nvSpPr>
        <p:spPr>
          <a:xfrm>
            <a:off x="11834758" y="5625373"/>
            <a:ext cx="42012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rPr b="0" i="0" lang="en-US" sz="17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scp.comunicacio@upf.edu</a:t>
            </a:r>
            <a:endParaRPr b="0" i="0" sz="1799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rPr b="0" i="0" lang="en-US" sz="17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93 542 24 29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 txBox="1"/>
          <p:nvPr/>
        </p:nvSpPr>
        <p:spPr>
          <a:xfrm>
            <a:off x="9780823" y="7586310"/>
            <a:ext cx="6810174" cy="586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rPr b="1" i="0" lang="en-US" sz="1799" u="sng" cap="none" strike="noStrike">
                <a:solidFill>
                  <a:srgbClr val="004AAD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www.upf.edu/web/carreres-professionals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9"/>
              <a:buFont typeface="Arial"/>
              <a:buNone/>
            </a:pPr>
            <a:r>
              <a:t/>
            </a:r>
            <a:endParaRPr b="1" i="0" sz="1799" u="sng" cap="none" strike="noStrike">
              <a:solidFill>
                <a:srgbClr val="004AAD"/>
              </a:solidFill>
              <a:latin typeface="Montserrat"/>
              <a:ea typeface="Montserrat"/>
              <a:cs typeface="Montserrat"/>
              <a:sym typeface="Montserrat"/>
              <a:hlinkClick r:id="rId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3dc39e91eb_0_0"/>
          <p:cNvSpPr txBox="1"/>
          <p:nvPr/>
        </p:nvSpPr>
        <p:spPr>
          <a:xfrm>
            <a:off x="1028775" y="1057275"/>
            <a:ext cx="6977700" cy="15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b="1" i="0" lang="en-US" sz="46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Què cal saber?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4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t/>
            </a:r>
            <a:endParaRPr b="1" i="0" sz="4699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g33dc39e91eb_0_0"/>
          <p:cNvSpPr/>
          <p:nvPr/>
        </p:nvSpPr>
        <p:spPr>
          <a:xfrm>
            <a:off x="1597512" y="2637427"/>
            <a:ext cx="238723" cy="238723"/>
          </a:xfrm>
          <a:custGeom>
            <a:rect b="b" l="l" r="r" t="t"/>
            <a:pathLst>
              <a:path extrusionOk="0" h="238723" w="238723">
                <a:moveTo>
                  <a:pt x="0" y="0"/>
                </a:moveTo>
                <a:lnTo>
                  <a:pt x="238723" y="0"/>
                </a:lnTo>
                <a:lnTo>
                  <a:pt x="238723" y="238723"/>
                </a:lnTo>
                <a:lnTo>
                  <a:pt x="0" y="238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5" name="Google Shape;115;g33dc39e91eb_0_0"/>
          <p:cNvGrpSpPr/>
          <p:nvPr/>
        </p:nvGrpSpPr>
        <p:grpSpPr>
          <a:xfrm>
            <a:off x="2238233" y="5693009"/>
            <a:ext cx="7406850" cy="1483907"/>
            <a:chOff x="0" y="19050"/>
            <a:chExt cx="9875800" cy="1978542"/>
          </a:xfrm>
        </p:grpSpPr>
        <p:sp>
          <p:nvSpPr>
            <p:cNvPr id="116" name="Google Shape;116;g33dc39e91eb_0_0"/>
            <p:cNvSpPr txBox="1"/>
            <p:nvPr/>
          </p:nvSpPr>
          <p:spPr>
            <a:xfrm>
              <a:off x="0" y="19050"/>
              <a:ext cx="54789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600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 TROBAR-LES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33dc39e91eb_0_0"/>
            <p:cNvSpPr txBox="1"/>
            <p:nvPr/>
          </p:nvSpPr>
          <p:spPr>
            <a:xfrm>
              <a:off x="100" y="819792"/>
              <a:ext cx="9875700" cy="11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429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Montserrat"/>
                <a:buAutoNum type="arabicPeriod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Taulers d’ofertes de </a:t>
              </a:r>
              <a:r>
                <a:rPr b="1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CAMPUS TREBALL</a:t>
              </a:r>
              <a:endParaRPr b="1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3429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Montserrat"/>
                <a:buAutoNum type="arabicPeriod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Proactivament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99"/>
                <a:buFont typeface="Arial"/>
                <a:buNone/>
              </a:pPr>
              <a:r>
                <a:t/>
              </a:r>
              <a:endParaRPr b="0" i="0" sz="1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18" name="Google Shape;118;g33dc39e91eb_0_0"/>
          <p:cNvGrpSpPr/>
          <p:nvPr/>
        </p:nvGrpSpPr>
        <p:grpSpPr>
          <a:xfrm>
            <a:off x="2238154" y="2583751"/>
            <a:ext cx="7406775" cy="787719"/>
            <a:chOff x="0" y="19050"/>
            <a:chExt cx="9875700" cy="1050292"/>
          </a:xfrm>
        </p:grpSpPr>
        <p:sp>
          <p:nvSpPr>
            <p:cNvPr id="119" name="Google Shape;119;g33dc39e91eb_0_0"/>
            <p:cNvSpPr txBox="1"/>
            <p:nvPr/>
          </p:nvSpPr>
          <p:spPr>
            <a:xfrm>
              <a:off x="0" y="19050"/>
              <a:ext cx="54789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600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MATRÍCULA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33dc39e91eb_0_0"/>
            <p:cNvSpPr txBox="1"/>
            <p:nvPr/>
          </p:nvSpPr>
          <p:spPr>
            <a:xfrm>
              <a:off x="0" y="700042"/>
              <a:ext cx="9875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 un ensenyament oficial. No es podrà sol·licitar el títol.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121;g33dc39e91eb_0_0"/>
          <p:cNvGrpSpPr/>
          <p:nvPr/>
        </p:nvGrpSpPr>
        <p:grpSpPr>
          <a:xfrm>
            <a:off x="2238154" y="4000053"/>
            <a:ext cx="7406775" cy="1147944"/>
            <a:chOff x="0" y="19050"/>
            <a:chExt cx="9875700" cy="1530592"/>
          </a:xfrm>
        </p:grpSpPr>
        <p:sp>
          <p:nvSpPr>
            <p:cNvPr id="122" name="Google Shape;122;g33dc39e91eb_0_0"/>
            <p:cNvSpPr txBox="1"/>
            <p:nvPr/>
          </p:nvSpPr>
          <p:spPr>
            <a:xfrm>
              <a:off x="0" y="19050"/>
              <a:ext cx="54789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600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ON FER-LES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33dc39e91eb_0_0"/>
            <p:cNvSpPr txBox="1"/>
            <p:nvPr/>
          </p:nvSpPr>
          <p:spPr>
            <a:xfrm>
              <a:off x="0" y="700042"/>
              <a:ext cx="9875700" cy="84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Empreses, institucions i entitats públiques nacionals i internacionals.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g33dc39e91eb_0_0"/>
          <p:cNvSpPr txBox="1"/>
          <p:nvPr/>
        </p:nvSpPr>
        <p:spPr>
          <a:xfrm>
            <a:off x="2223208" y="7416629"/>
            <a:ext cx="7406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MÀXIM 800 HORES PER CURS ACADÈMIC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33dc39e91eb_0_0"/>
          <p:cNvSpPr txBox="1"/>
          <p:nvPr/>
        </p:nvSpPr>
        <p:spPr>
          <a:xfrm>
            <a:off x="2238225" y="8040925"/>
            <a:ext cx="77103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Curriculars (250-400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 h)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Extracurriculars (fins a 800h sumant curriculars i extracurriculars)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33dc39e91eb_0_0"/>
          <p:cNvSpPr txBox="1"/>
          <p:nvPr/>
        </p:nvSpPr>
        <p:spPr>
          <a:xfrm>
            <a:off x="10686988" y="3928615"/>
            <a:ext cx="6690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TUTOR ACADÈMIC I TUTOR A L’ENTITAT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b="1" i="0" sz="2499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g33dc39e91eb_0_0"/>
          <p:cNvSpPr txBox="1"/>
          <p:nvPr/>
        </p:nvSpPr>
        <p:spPr>
          <a:xfrm>
            <a:off x="10685489" y="4935771"/>
            <a:ext cx="57789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CONVENIS SIMULTANIS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33dc39e91eb_0_0"/>
          <p:cNvSpPr txBox="1"/>
          <p:nvPr/>
        </p:nvSpPr>
        <p:spPr>
          <a:xfrm>
            <a:off x="10685314" y="5472034"/>
            <a:ext cx="59376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1. Màxim 800 h/curs, 8 h/dia i 40 h/set.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2. No interfereixi les obligacions acadèmiques</a:t>
            </a:r>
            <a:r>
              <a:rPr b="0" i="0" lang="en-US" sz="1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33dc39e91eb_0_0"/>
          <p:cNvSpPr txBox="1"/>
          <p:nvPr/>
        </p:nvSpPr>
        <p:spPr>
          <a:xfrm>
            <a:off x="10686908" y="6545100"/>
            <a:ext cx="33969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AJUT A L’ESTUDI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33dc39e91eb_0_0"/>
          <p:cNvSpPr txBox="1"/>
          <p:nvPr/>
        </p:nvSpPr>
        <p:spPr>
          <a:xfrm>
            <a:off x="10686900" y="7048700"/>
            <a:ext cx="74067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 Consell Social estableix un ajut mínim de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6,30 € b/h</a:t>
            </a: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Excepció: pràctiques curriculars 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g33dc39e91eb_0_0"/>
          <p:cNvSpPr txBox="1"/>
          <p:nvPr/>
        </p:nvSpPr>
        <p:spPr>
          <a:xfrm>
            <a:off x="10685330" y="8315884"/>
            <a:ext cx="4284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QUAN PUC COMENÇAR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33dc39e91eb_0_0"/>
          <p:cNvSpPr txBox="1"/>
          <p:nvPr/>
        </p:nvSpPr>
        <p:spPr>
          <a:xfrm>
            <a:off x="10685324" y="8819475"/>
            <a:ext cx="69777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Quan s’hagi </a:t>
            </a:r>
            <a:r>
              <a:rPr b="1" i="0" lang="en-US" sz="1800" u="none" cap="none" strike="noStrike">
                <a:solidFill>
                  <a:srgbClr val="C8102E"/>
                </a:solidFill>
                <a:latin typeface="Montserrat"/>
                <a:ea typeface="Montserrat"/>
                <a:cs typeface="Montserrat"/>
                <a:sym typeface="Montserrat"/>
              </a:rPr>
              <a:t>validat</a:t>
            </a: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 estigui </a:t>
            </a:r>
            <a:r>
              <a:rPr b="1" i="0" lang="en-US" sz="1800" u="none" cap="none" strike="noStrike">
                <a:solidFill>
                  <a:srgbClr val="C8102E"/>
                </a:solidFill>
                <a:latin typeface="Montserrat"/>
                <a:ea typeface="Montserrat"/>
                <a:cs typeface="Montserrat"/>
                <a:sym typeface="Montserrat"/>
              </a:rPr>
              <a:t>en procés de signatura.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1" i="0" sz="1599" u="none" cap="none" strike="noStrike">
              <a:solidFill>
                <a:srgbClr val="C8102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g33dc39e91eb_0_0"/>
          <p:cNvSpPr/>
          <p:nvPr/>
        </p:nvSpPr>
        <p:spPr>
          <a:xfrm>
            <a:off x="1597512" y="4067879"/>
            <a:ext cx="238723" cy="238723"/>
          </a:xfrm>
          <a:custGeom>
            <a:rect b="b" l="l" r="r" t="t"/>
            <a:pathLst>
              <a:path extrusionOk="0" h="238723" w="238723">
                <a:moveTo>
                  <a:pt x="0" y="0"/>
                </a:moveTo>
                <a:lnTo>
                  <a:pt x="238723" y="0"/>
                </a:lnTo>
                <a:lnTo>
                  <a:pt x="238723" y="238723"/>
                </a:lnTo>
                <a:lnTo>
                  <a:pt x="0" y="238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g33dc39e91eb_0_0"/>
          <p:cNvSpPr/>
          <p:nvPr/>
        </p:nvSpPr>
        <p:spPr>
          <a:xfrm>
            <a:off x="1597512" y="5736659"/>
            <a:ext cx="238723" cy="238723"/>
          </a:xfrm>
          <a:custGeom>
            <a:rect b="b" l="l" r="r" t="t"/>
            <a:pathLst>
              <a:path extrusionOk="0" h="238723" w="238723">
                <a:moveTo>
                  <a:pt x="0" y="0"/>
                </a:moveTo>
                <a:lnTo>
                  <a:pt x="238723" y="0"/>
                </a:lnTo>
                <a:lnTo>
                  <a:pt x="238723" y="238723"/>
                </a:lnTo>
                <a:lnTo>
                  <a:pt x="0" y="238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g33dc39e91eb_0_0"/>
          <p:cNvSpPr/>
          <p:nvPr/>
        </p:nvSpPr>
        <p:spPr>
          <a:xfrm>
            <a:off x="1597512" y="7510042"/>
            <a:ext cx="238723" cy="238723"/>
          </a:xfrm>
          <a:custGeom>
            <a:rect b="b" l="l" r="r" t="t"/>
            <a:pathLst>
              <a:path extrusionOk="0" h="238723" w="238723">
                <a:moveTo>
                  <a:pt x="0" y="0"/>
                </a:moveTo>
                <a:lnTo>
                  <a:pt x="238723" y="0"/>
                </a:lnTo>
                <a:lnTo>
                  <a:pt x="238723" y="238723"/>
                </a:lnTo>
                <a:lnTo>
                  <a:pt x="0" y="238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g33dc39e91eb_0_0"/>
          <p:cNvSpPr/>
          <p:nvPr/>
        </p:nvSpPr>
        <p:spPr>
          <a:xfrm>
            <a:off x="10046636" y="3977529"/>
            <a:ext cx="238723" cy="238723"/>
          </a:xfrm>
          <a:custGeom>
            <a:rect b="b" l="l" r="r" t="t"/>
            <a:pathLst>
              <a:path extrusionOk="0" h="238723" w="238723">
                <a:moveTo>
                  <a:pt x="0" y="0"/>
                </a:moveTo>
                <a:lnTo>
                  <a:pt x="238723" y="0"/>
                </a:lnTo>
                <a:lnTo>
                  <a:pt x="238723" y="238723"/>
                </a:lnTo>
                <a:lnTo>
                  <a:pt x="0" y="238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g33dc39e91eb_0_0"/>
          <p:cNvSpPr/>
          <p:nvPr/>
        </p:nvSpPr>
        <p:spPr>
          <a:xfrm>
            <a:off x="10044978" y="4984684"/>
            <a:ext cx="238723" cy="238723"/>
          </a:xfrm>
          <a:custGeom>
            <a:rect b="b" l="l" r="r" t="t"/>
            <a:pathLst>
              <a:path extrusionOk="0" h="238723" w="238723">
                <a:moveTo>
                  <a:pt x="0" y="0"/>
                </a:moveTo>
                <a:lnTo>
                  <a:pt x="238723" y="0"/>
                </a:lnTo>
                <a:lnTo>
                  <a:pt x="238723" y="238723"/>
                </a:lnTo>
                <a:lnTo>
                  <a:pt x="0" y="238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g33dc39e91eb_0_0"/>
          <p:cNvSpPr/>
          <p:nvPr/>
        </p:nvSpPr>
        <p:spPr>
          <a:xfrm>
            <a:off x="10046636" y="6594014"/>
            <a:ext cx="238723" cy="238723"/>
          </a:xfrm>
          <a:custGeom>
            <a:rect b="b" l="l" r="r" t="t"/>
            <a:pathLst>
              <a:path extrusionOk="0" h="238723" w="238723">
                <a:moveTo>
                  <a:pt x="0" y="0"/>
                </a:moveTo>
                <a:lnTo>
                  <a:pt x="238723" y="0"/>
                </a:lnTo>
                <a:lnTo>
                  <a:pt x="238723" y="238722"/>
                </a:lnTo>
                <a:lnTo>
                  <a:pt x="0" y="238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g33dc39e91eb_0_0"/>
          <p:cNvSpPr/>
          <p:nvPr/>
        </p:nvSpPr>
        <p:spPr>
          <a:xfrm>
            <a:off x="10044978" y="8367633"/>
            <a:ext cx="238723" cy="238723"/>
          </a:xfrm>
          <a:custGeom>
            <a:rect b="b" l="l" r="r" t="t"/>
            <a:pathLst>
              <a:path extrusionOk="0" h="238723" w="238723">
                <a:moveTo>
                  <a:pt x="0" y="0"/>
                </a:moveTo>
                <a:lnTo>
                  <a:pt x="238723" y="0"/>
                </a:lnTo>
                <a:lnTo>
                  <a:pt x="238723" y="238723"/>
                </a:lnTo>
                <a:lnTo>
                  <a:pt x="0" y="238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g33dc39e91eb_0_0"/>
          <p:cNvSpPr txBox="1"/>
          <p:nvPr/>
        </p:nvSpPr>
        <p:spPr>
          <a:xfrm>
            <a:off x="10645983" y="2434822"/>
            <a:ext cx="7406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PROJECTE FORMATIU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33dc39e91eb_0_0"/>
          <p:cNvSpPr txBox="1"/>
          <p:nvPr/>
        </p:nvSpPr>
        <p:spPr>
          <a:xfrm>
            <a:off x="10645983" y="2938423"/>
            <a:ext cx="7406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Activitats relacionades amb els estudis.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33dc39e91eb_0_0"/>
          <p:cNvSpPr/>
          <p:nvPr/>
        </p:nvSpPr>
        <p:spPr>
          <a:xfrm>
            <a:off x="10046636" y="2529729"/>
            <a:ext cx="238723" cy="238723"/>
          </a:xfrm>
          <a:custGeom>
            <a:rect b="b" l="l" r="r" t="t"/>
            <a:pathLst>
              <a:path extrusionOk="0" h="238723" w="238723">
                <a:moveTo>
                  <a:pt x="0" y="0"/>
                </a:moveTo>
                <a:lnTo>
                  <a:pt x="238723" y="0"/>
                </a:lnTo>
                <a:lnTo>
                  <a:pt x="238723" y="238723"/>
                </a:lnTo>
                <a:lnTo>
                  <a:pt x="0" y="238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/>
          <p:nvPr/>
        </p:nvSpPr>
        <p:spPr>
          <a:xfrm>
            <a:off x="1028780" y="1057275"/>
            <a:ext cx="7624240" cy="13597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b="1" i="0" lang="en-US" sz="46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Accés a Campus Treball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4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t/>
            </a:r>
            <a:endParaRPr b="1" i="0" sz="4699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1683020" y="3747817"/>
            <a:ext cx="6315759" cy="2902162"/>
          </a:xfrm>
          <a:custGeom>
            <a:rect b="b" l="l" r="r" t="t"/>
            <a:pathLst>
              <a:path extrusionOk="0" h="2866542" w="6238240">
                <a:moveTo>
                  <a:pt x="3119120" y="0"/>
                </a:moveTo>
                <a:lnTo>
                  <a:pt x="0" y="0"/>
                </a:lnTo>
                <a:lnTo>
                  <a:pt x="0" y="1416202"/>
                </a:lnTo>
                <a:lnTo>
                  <a:pt x="3119120" y="2866542"/>
                </a:lnTo>
                <a:lnTo>
                  <a:pt x="6238240" y="1416202"/>
                </a:lnTo>
                <a:lnTo>
                  <a:pt x="6238240" y="0"/>
                </a:lnTo>
                <a:lnTo>
                  <a:pt x="3119120" y="0"/>
                </a:lnTo>
                <a:close/>
              </a:path>
            </a:pathLst>
          </a:custGeom>
          <a:solidFill>
            <a:srgbClr val="C8102E"/>
          </a:solidFill>
          <a:ln>
            <a:noFill/>
          </a:ln>
        </p:spPr>
      </p:sp>
      <p:sp>
        <p:nvSpPr>
          <p:cNvPr id="149" name="Google Shape;149;p4"/>
          <p:cNvSpPr/>
          <p:nvPr/>
        </p:nvSpPr>
        <p:spPr>
          <a:xfrm>
            <a:off x="1683020" y="4531157"/>
            <a:ext cx="6315759" cy="3046031"/>
          </a:xfrm>
          <a:custGeom>
            <a:rect b="b" l="l" r="r" t="t"/>
            <a:pathLst>
              <a:path extrusionOk="0" h="1755006" w="3638897">
                <a:moveTo>
                  <a:pt x="0" y="0"/>
                </a:moveTo>
                <a:lnTo>
                  <a:pt x="3638897" y="0"/>
                </a:lnTo>
                <a:lnTo>
                  <a:pt x="3638897" y="1755006"/>
                </a:lnTo>
                <a:lnTo>
                  <a:pt x="0" y="17550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50" name="Google Shape;150;p4"/>
          <p:cNvPicPr preferRelativeResize="0"/>
          <p:nvPr/>
        </p:nvPicPr>
        <p:blipFill rotWithShape="1">
          <a:blip r:embed="rId3">
            <a:alphaModFix/>
          </a:blip>
          <a:srcRect b="20286" l="21543" r="24033" t="41231"/>
          <a:stretch/>
        </p:blipFill>
        <p:spPr>
          <a:xfrm>
            <a:off x="1683020" y="5198898"/>
            <a:ext cx="6315759" cy="2310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 txBox="1"/>
          <p:nvPr/>
        </p:nvSpPr>
        <p:spPr>
          <a:xfrm>
            <a:off x="2558098" y="3897487"/>
            <a:ext cx="4565603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1. Des de Campus Global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1255210" y="2248789"/>
            <a:ext cx="4109201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Dues opcions: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8714942" y="3747817"/>
            <a:ext cx="8333575" cy="3829371"/>
          </a:xfrm>
          <a:custGeom>
            <a:rect b="b" l="l" r="r" t="t"/>
            <a:pathLst>
              <a:path extrusionOk="0" h="2866542" w="6238240">
                <a:moveTo>
                  <a:pt x="3119120" y="0"/>
                </a:moveTo>
                <a:lnTo>
                  <a:pt x="0" y="0"/>
                </a:lnTo>
                <a:lnTo>
                  <a:pt x="0" y="1416202"/>
                </a:lnTo>
                <a:lnTo>
                  <a:pt x="3119120" y="2866542"/>
                </a:lnTo>
                <a:lnTo>
                  <a:pt x="6238240" y="1416202"/>
                </a:lnTo>
                <a:lnTo>
                  <a:pt x="6238240" y="0"/>
                </a:lnTo>
                <a:lnTo>
                  <a:pt x="3119120" y="0"/>
                </a:lnTo>
                <a:close/>
              </a:path>
            </a:pathLst>
          </a:custGeom>
          <a:solidFill>
            <a:srgbClr val="C8102E"/>
          </a:solidFill>
          <a:ln>
            <a:noFill/>
          </a:ln>
        </p:spPr>
      </p:sp>
      <p:sp>
        <p:nvSpPr>
          <p:cNvPr id="154" name="Google Shape;154;p4"/>
          <p:cNvSpPr/>
          <p:nvPr/>
        </p:nvSpPr>
        <p:spPr>
          <a:xfrm>
            <a:off x="8714942" y="4531157"/>
            <a:ext cx="8333575" cy="4019204"/>
          </a:xfrm>
          <a:custGeom>
            <a:rect b="b" l="l" r="r" t="t"/>
            <a:pathLst>
              <a:path extrusionOk="0" h="1755006" w="3638897">
                <a:moveTo>
                  <a:pt x="0" y="0"/>
                </a:moveTo>
                <a:lnTo>
                  <a:pt x="3638897" y="0"/>
                </a:lnTo>
                <a:lnTo>
                  <a:pt x="3638897" y="1755006"/>
                </a:lnTo>
                <a:lnTo>
                  <a:pt x="0" y="17550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 b="5862" l="0" r="4465" t="20217"/>
          <a:stretch/>
        </p:blipFill>
        <p:spPr>
          <a:xfrm>
            <a:off x="8714942" y="5198898"/>
            <a:ext cx="8333575" cy="299620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/>
          <p:nvPr/>
        </p:nvSpPr>
        <p:spPr>
          <a:xfrm>
            <a:off x="9036940" y="3897487"/>
            <a:ext cx="7689577" cy="379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</a:pPr>
            <a:r>
              <a:rPr b="1" i="0" lang="en-US" sz="23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2. Des de l’URL </a:t>
            </a:r>
            <a:r>
              <a:rPr b="0" i="0" lang="en-US" sz="2399" u="sng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http://campustreball.upf.edu/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/>
          <p:nvPr/>
        </p:nvSpPr>
        <p:spPr>
          <a:xfrm>
            <a:off x="1028780" y="1057275"/>
            <a:ext cx="8823017" cy="683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b="1" i="0" lang="en-US" sz="46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Dins de Campus Treball...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/>
          <p:nvPr/>
        </p:nvSpPr>
        <p:spPr>
          <a:xfrm rot="10800000">
            <a:off x="2963028" y="4478431"/>
            <a:ext cx="336147" cy="336147"/>
          </a:xfrm>
          <a:custGeom>
            <a:rect b="b" l="l" r="r" t="t"/>
            <a:pathLst>
              <a:path extrusionOk="0" h="336147" w="336147">
                <a:moveTo>
                  <a:pt x="0" y="0"/>
                </a:moveTo>
                <a:lnTo>
                  <a:pt x="336147" y="0"/>
                </a:lnTo>
                <a:lnTo>
                  <a:pt x="336147" y="336147"/>
                </a:lnTo>
                <a:lnTo>
                  <a:pt x="0" y="336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63" name="Google Shape;163;p5"/>
          <p:cNvPicPr preferRelativeResize="0"/>
          <p:nvPr/>
        </p:nvPicPr>
        <p:blipFill rotWithShape="1">
          <a:blip r:embed="rId4">
            <a:alphaModFix/>
          </a:blip>
          <a:srcRect b="0" l="10865" r="27778" t="0"/>
          <a:stretch/>
        </p:blipFill>
        <p:spPr>
          <a:xfrm>
            <a:off x="7606884" y="4471440"/>
            <a:ext cx="727143" cy="77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 txBox="1"/>
          <p:nvPr/>
        </p:nvSpPr>
        <p:spPr>
          <a:xfrm>
            <a:off x="1887306" y="2481481"/>
            <a:ext cx="841631" cy="667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80"/>
              <a:buFont typeface="Arial"/>
              <a:buNone/>
            </a:pPr>
            <a:r>
              <a:rPr b="1" i="0" lang="en-US" sz="428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2445101" y="2622172"/>
            <a:ext cx="7406695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COMPLETA EL TEU CURRÍCULUM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2445101" y="3125772"/>
            <a:ext cx="74067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través de l'opció “</a:t>
            </a: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 meu perfil</a:t>
            </a: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 podràs personalitzar les teves candidatures afegint tantes versions com desitgis del teu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CV</a:t>
            </a: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 de la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carta de presentació</a:t>
            </a: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3541399" y="4545475"/>
            <a:ext cx="3711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Dades errònies? Fes un CAU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1887306" y="5675392"/>
            <a:ext cx="841631" cy="667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80"/>
              <a:buFont typeface="Arial"/>
              <a:buNone/>
            </a:pPr>
            <a:r>
              <a:rPr b="1" i="0" lang="en-US" sz="428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2445101" y="5811320"/>
            <a:ext cx="7406775" cy="1147943"/>
            <a:chOff x="0" y="19050"/>
            <a:chExt cx="9875700" cy="1530592"/>
          </a:xfrm>
        </p:grpSpPr>
        <p:sp>
          <p:nvSpPr>
            <p:cNvPr id="170" name="Google Shape;170;p5"/>
            <p:cNvSpPr txBox="1"/>
            <p:nvPr/>
          </p:nvSpPr>
          <p:spPr>
            <a:xfrm>
              <a:off x="0" y="19050"/>
              <a:ext cx="9875593" cy="480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600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INSCRIU-TE ALS TAULERS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0" y="700042"/>
              <a:ext cx="9875700" cy="84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Clica a l’opció “</a:t>
              </a:r>
              <a:r>
                <a:rPr b="1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Taulers d’ofertes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” i inscriu-te als que més t’interessin.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5"/>
          <p:cNvSpPr txBox="1"/>
          <p:nvPr/>
        </p:nvSpPr>
        <p:spPr>
          <a:xfrm>
            <a:off x="1887306" y="7627362"/>
            <a:ext cx="8415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80"/>
              <a:buFont typeface="Arial"/>
              <a:buNone/>
            </a:pPr>
            <a:r>
              <a:rPr b="1" i="0" lang="en-US" sz="428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" name="Google Shape;173;p5"/>
          <p:cNvGrpSpPr/>
          <p:nvPr/>
        </p:nvGrpSpPr>
        <p:grpSpPr>
          <a:xfrm>
            <a:off x="2445100" y="7763300"/>
            <a:ext cx="7407022" cy="1745311"/>
            <a:chOff x="-1" y="19050"/>
            <a:chExt cx="10199700" cy="2327081"/>
          </a:xfrm>
        </p:grpSpPr>
        <p:sp>
          <p:nvSpPr>
            <p:cNvPr id="174" name="Google Shape;174;p5"/>
            <p:cNvSpPr txBox="1"/>
            <p:nvPr/>
          </p:nvSpPr>
          <p:spPr>
            <a:xfrm>
              <a:off x="0" y="19050"/>
              <a:ext cx="98757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600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INSCRIU-TE A LES OFERTES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-1" y="700031"/>
              <a:ext cx="10199700" cy="16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 visualitzar les ofertes cal clicar l’opció “</a:t>
              </a:r>
              <a:r>
                <a:rPr b="1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Anar al llistat d’ofertes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” que trobaràs dins de cada tauler.</a:t>
              </a:r>
              <a:endPara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23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ℹ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Ofertes “Exclusiu Pràcticum COM-PUB”</a:t>
              </a:r>
              <a:endPara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76" name="Google Shape;176;p5"/>
          <p:cNvSpPr/>
          <p:nvPr/>
        </p:nvSpPr>
        <p:spPr>
          <a:xfrm>
            <a:off x="11696163" y="2786275"/>
            <a:ext cx="3711753" cy="1883013"/>
          </a:xfrm>
          <a:custGeom>
            <a:rect b="b" l="l" r="r" t="t"/>
            <a:pathLst>
              <a:path extrusionOk="0" h="3061809" w="6238240">
                <a:moveTo>
                  <a:pt x="3119120" y="0"/>
                </a:moveTo>
                <a:lnTo>
                  <a:pt x="0" y="0"/>
                </a:lnTo>
                <a:lnTo>
                  <a:pt x="0" y="1611469"/>
                </a:lnTo>
                <a:lnTo>
                  <a:pt x="3119120" y="3061809"/>
                </a:lnTo>
                <a:lnTo>
                  <a:pt x="6238240" y="1611469"/>
                </a:lnTo>
                <a:lnTo>
                  <a:pt x="6238240" y="0"/>
                </a:lnTo>
                <a:lnTo>
                  <a:pt x="3119120" y="0"/>
                </a:lnTo>
                <a:close/>
              </a:path>
            </a:pathLst>
          </a:custGeom>
          <a:solidFill>
            <a:srgbClr val="C8102E"/>
          </a:solidFill>
          <a:ln>
            <a:noFill/>
          </a:ln>
        </p:spPr>
      </p:sp>
      <p:sp>
        <p:nvSpPr>
          <p:cNvPr id="177" name="Google Shape;177;p5"/>
          <p:cNvSpPr/>
          <p:nvPr/>
        </p:nvSpPr>
        <p:spPr>
          <a:xfrm>
            <a:off x="11699900" y="3414050"/>
            <a:ext cx="3711675" cy="4019585"/>
          </a:xfrm>
          <a:custGeom>
            <a:rect b="b" l="l" r="r" t="t"/>
            <a:pathLst>
              <a:path extrusionOk="0" h="4872224" w="3638897">
                <a:moveTo>
                  <a:pt x="0" y="0"/>
                </a:moveTo>
                <a:lnTo>
                  <a:pt x="3638897" y="0"/>
                </a:lnTo>
                <a:lnTo>
                  <a:pt x="3638897" y="4872224"/>
                </a:lnTo>
                <a:lnTo>
                  <a:pt x="0" y="4872224"/>
                </a:lnTo>
                <a:close/>
              </a:path>
            </a:pathLst>
          </a:custGeom>
          <a:solidFill>
            <a:srgbClr val="DBDEDF"/>
          </a:solidFill>
          <a:ln cap="flat" cmpd="sng" w="9525">
            <a:solidFill>
              <a:srgbClr val="C8102E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5"/>
          <p:cNvSpPr txBox="1"/>
          <p:nvPr/>
        </p:nvSpPr>
        <p:spPr>
          <a:xfrm>
            <a:off x="11778276" y="3741638"/>
            <a:ext cx="3536700" cy="3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500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COMUNICACIÓ</a:t>
            </a:r>
            <a:endParaRPr b="0" i="0" sz="1500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500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MÀRQUETING I VENDES</a:t>
            </a:r>
            <a:endParaRPr b="0" i="0" sz="1500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500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GESTIÓ CULTURAL, SERVEIS </a:t>
            </a:r>
            <a:endParaRPr b="0" i="0" sz="1500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500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LINGÜÍSTICS I EDITORIALS</a:t>
            </a:r>
            <a:endParaRPr b="0" i="0" sz="1500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500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CONVOCATÒRIES MAEC</a:t>
            </a:r>
            <a:endParaRPr b="0" i="0" sz="1500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500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PRÀCTIQUES A UNITATS I SERVEIS DE LA UPF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4"/>
              <a:buFont typeface="Arial"/>
              <a:buNone/>
            </a:pPr>
            <a:r>
              <a:t/>
            </a:r>
            <a:endParaRPr b="1" i="0" sz="1304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11756315" y="2873760"/>
            <a:ext cx="3607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Arial"/>
              <a:buNone/>
            </a:pPr>
            <a:r>
              <a:rPr b="1" i="0" lang="en-US" sz="1463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TAULERS DE L’ÀMBIT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8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None/>
            </a:pPr>
            <a:r>
              <a:rPr b="1" i="0" lang="en-US" sz="146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COMUNICACIÓ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11697950" y="7717800"/>
            <a:ext cx="3711823" cy="540591"/>
          </a:xfrm>
          <a:custGeom>
            <a:rect b="b" l="l" r="r" t="t"/>
            <a:pathLst>
              <a:path extrusionOk="0" h="769525" w="4328657">
                <a:moveTo>
                  <a:pt x="0" y="0"/>
                </a:moveTo>
                <a:lnTo>
                  <a:pt x="4328657" y="0"/>
                </a:lnTo>
                <a:lnTo>
                  <a:pt x="4328657" y="769525"/>
                </a:lnTo>
                <a:lnTo>
                  <a:pt x="0" y="769525"/>
                </a:lnTo>
                <a:close/>
              </a:path>
            </a:pathLst>
          </a:custGeom>
          <a:solidFill>
            <a:srgbClr val="DBDEDF"/>
          </a:solidFill>
          <a:ln cap="flat" cmpd="sng" w="9525">
            <a:solidFill>
              <a:srgbClr val="C8102E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5"/>
          <p:cNvSpPr txBox="1"/>
          <p:nvPr/>
        </p:nvSpPr>
        <p:spPr>
          <a:xfrm>
            <a:off x="12636687" y="7880388"/>
            <a:ext cx="1846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BORSA DE TREBALL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/>
          <p:nvPr/>
        </p:nvSpPr>
        <p:spPr>
          <a:xfrm>
            <a:off x="1031310" y="2289352"/>
            <a:ext cx="3750020" cy="1629036"/>
          </a:xfrm>
          <a:custGeom>
            <a:rect b="b" l="l" r="r" t="t"/>
            <a:pathLst>
              <a:path extrusionOk="0" h="3205480" w="7530683">
                <a:moveTo>
                  <a:pt x="6740743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6740743" y="0"/>
                </a:lnTo>
                <a:lnTo>
                  <a:pt x="7530683" y="1602740"/>
                </a:lnTo>
                <a:lnTo>
                  <a:pt x="6740743" y="3205480"/>
                </a:lnTo>
                <a:close/>
              </a:path>
            </a:pathLst>
          </a:custGeom>
          <a:solidFill>
            <a:srgbClr val="FF5757"/>
          </a:solidFill>
          <a:ln>
            <a:noFill/>
          </a:ln>
        </p:spPr>
      </p:sp>
      <p:sp>
        <p:nvSpPr>
          <p:cNvPr id="187" name="Google Shape;187;p6"/>
          <p:cNvSpPr/>
          <p:nvPr/>
        </p:nvSpPr>
        <p:spPr>
          <a:xfrm>
            <a:off x="4945420" y="2289352"/>
            <a:ext cx="4193521" cy="1629036"/>
          </a:xfrm>
          <a:custGeom>
            <a:rect b="b" l="l" r="r" t="t"/>
            <a:pathLst>
              <a:path extrusionOk="0" h="3205480" w="8421308">
                <a:moveTo>
                  <a:pt x="7631368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7631368" y="0"/>
                </a:lnTo>
                <a:lnTo>
                  <a:pt x="8421308" y="1602740"/>
                </a:lnTo>
                <a:lnTo>
                  <a:pt x="7631368" y="3205480"/>
                </a:lnTo>
                <a:close/>
              </a:path>
            </a:pathLst>
          </a:custGeom>
          <a:solidFill>
            <a:srgbClr val="FF3131"/>
          </a:solidFill>
          <a:ln>
            <a:noFill/>
          </a:ln>
        </p:spPr>
      </p:sp>
      <p:sp>
        <p:nvSpPr>
          <p:cNvPr id="188" name="Google Shape;188;p6"/>
          <p:cNvSpPr/>
          <p:nvPr/>
        </p:nvSpPr>
        <p:spPr>
          <a:xfrm>
            <a:off x="9298925" y="2310725"/>
            <a:ext cx="3397885" cy="1626781"/>
          </a:xfrm>
          <a:custGeom>
            <a:rect b="b" l="l" r="r" t="t"/>
            <a:pathLst>
              <a:path extrusionOk="0" h="3205480" w="6829920">
                <a:moveTo>
                  <a:pt x="6039979" y="3205480"/>
                </a:moveTo>
                <a:lnTo>
                  <a:pt x="0" y="3205480"/>
                </a:lnTo>
                <a:lnTo>
                  <a:pt x="791210" y="1602740"/>
                </a:lnTo>
                <a:lnTo>
                  <a:pt x="0" y="0"/>
                </a:lnTo>
                <a:lnTo>
                  <a:pt x="6039979" y="0"/>
                </a:lnTo>
                <a:lnTo>
                  <a:pt x="6829920" y="1602740"/>
                </a:lnTo>
                <a:lnTo>
                  <a:pt x="6039979" y="3205480"/>
                </a:lnTo>
                <a:close/>
              </a:path>
            </a:pathLst>
          </a:custGeom>
          <a:solidFill>
            <a:srgbClr val="C8102E"/>
          </a:solidFill>
          <a:ln>
            <a:noFill/>
          </a:ln>
        </p:spPr>
      </p:sp>
      <p:sp>
        <p:nvSpPr>
          <p:cNvPr id="189" name="Google Shape;189;p6"/>
          <p:cNvSpPr/>
          <p:nvPr/>
        </p:nvSpPr>
        <p:spPr>
          <a:xfrm>
            <a:off x="1483733" y="2643869"/>
            <a:ext cx="814911" cy="814911"/>
          </a:xfrm>
          <a:custGeom>
            <a:rect b="b" l="l" r="r" t="t"/>
            <a:pathLst>
              <a:path extrusionOk="0" h="814911" w="814911">
                <a:moveTo>
                  <a:pt x="0" y="0"/>
                </a:moveTo>
                <a:lnTo>
                  <a:pt x="814911" y="0"/>
                </a:lnTo>
                <a:lnTo>
                  <a:pt x="814911" y="814910"/>
                </a:lnTo>
                <a:lnTo>
                  <a:pt x="0" y="814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6"/>
          <p:cNvSpPr/>
          <p:nvPr/>
        </p:nvSpPr>
        <p:spPr>
          <a:xfrm>
            <a:off x="5357351" y="2731644"/>
            <a:ext cx="744452" cy="744452"/>
          </a:xfrm>
          <a:custGeom>
            <a:rect b="b" l="l" r="r" t="t"/>
            <a:pathLst>
              <a:path extrusionOk="0" h="744452" w="744452">
                <a:moveTo>
                  <a:pt x="0" y="0"/>
                </a:moveTo>
                <a:lnTo>
                  <a:pt x="744452" y="0"/>
                </a:lnTo>
                <a:lnTo>
                  <a:pt x="744452" y="744453"/>
                </a:lnTo>
                <a:lnTo>
                  <a:pt x="0" y="744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6"/>
          <p:cNvSpPr/>
          <p:nvPr/>
        </p:nvSpPr>
        <p:spPr>
          <a:xfrm>
            <a:off x="9720984" y="2696415"/>
            <a:ext cx="719745" cy="719745"/>
          </a:xfrm>
          <a:custGeom>
            <a:rect b="b" l="l" r="r" t="t"/>
            <a:pathLst>
              <a:path extrusionOk="0" h="719745" w="719745">
                <a:moveTo>
                  <a:pt x="0" y="0"/>
                </a:moveTo>
                <a:lnTo>
                  <a:pt x="719745" y="0"/>
                </a:lnTo>
                <a:lnTo>
                  <a:pt x="719745" y="719745"/>
                </a:lnTo>
                <a:lnTo>
                  <a:pt x="0" y="719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192" name="Google Shape;192;p6"/>
          <p:cNvGraphicFramePr/>
          <p:nvPr/>
        </p:nvGraphicFramePr>
        <p:xfrm>
          <a:off x="13444234" y="22828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{5512FB40-F582-452A-AA36-9131F5C780DD}</a:tableStyleId>
              </a:tblPr>
              <a:tblGrid>
                <a:gridCol w="3777750"/>
              </a:tblGrid>
              <a:tr h="1259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99"/>
                        <a:buFont typeface="Arial"/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  PRÀCTICA 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99"/>
                        <a:buFont typeface="Arial"/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     VALIDADA</a:t>
                      </a:r>
                      <a:endParaRPr sz="14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D957"/>
                    </a:solidFill>
                  </a:tcPr>
                </a:tc>
              </a:tr>
            </a:tbl>
          </a:graphicData>
        </a:graphic>
      </p:graphicFrame>
      <p:sp>
        <p:nvSpPr>
          <p:cNvPr id="193" name="Google Shape;193;p6"/>
          <p:cNvSpPr/>
          <p:nvPr/>
        </p:nvSpPr>
        <p:spPr>
          <a:xfrm>
            <a:off x="13964149" y="2736342"/>
            <a:ext cx="709818" cy="709818"/>
          </a:xfrm>
          <a:custGeom>
            <a:rect b="b" l="l" r="r" t="t"/>
            <a:pathLst>
              <a:path extrusionOk="0" h="709818" w="709818">
                <a:moveTo>
                  <a:pt x="0" y="0"/>
                </a:moveTo>
                <a:lnTo>
                  <a:pt x="709819" y="0"/>
                </a:lnTo>
                <a:lnTo>
                  <a:pt x="709819" y="709819"/>
                </a:lnTo>
                <a:lnTo>
                  <a:pt x="0" y="7098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6"/>
          <p:cNvSpPr txBox="1"/>
          <p:nvPr/>
        </p:nvSpPr>
        <p:spPr>
          <a:xfrm>
            <a:off x="1028780" y="1057275"/>
            <a:ext cx="8367844" cy="13597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b="1" i="0" lang="en-US" sz="46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 gestiono el conveni?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4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t/>
            </a:r>
            <a:endParaRPr b="1" i="0" sz="4699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4607243" y="4763714"/>
            <a:ext cx="554862" cy="829536"/>
          </a:xfrm>
          <a:custGeom>
            <a:rect b="b" l="l" r="r" t="t"/>
            <a:pathLst>
              <a:path extrusionOk="0" h="829536" w="554862">
                <a:moveTo>
                  <a:pt x="0" y="0"/>
                </a:moveTo>
                <a:lnTo>
                  <a:pt x="554862" y="0"/>
                </a:lnTo>
                <a:lnTo>
                  <a:pt x="554862" y="829536"/>
                </a:lnTo>
                <a:lnTo>
                  <a:pt x="0" y="829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6" name="Google Shape;196;p6"/>
          <p:cNvGrpSpPr/>
          <p:nvPr/>
        </p:nvGrpSpPr>
        <p:grpSpPr>
          <a:xfrm>
            <a:off x="1712483" y="4309309"/>
            <a:ext cx="2390203" cy="1700469"/>
            <a:chOff x="0" y="-28575"/>
            <a:chExt cx="1803204" cy="1282858"/>
          </a:xfrm>
        </p:grpSpPr>
        <p:sp>
          <p:nvSpPr>
            <p:cNvPr id="197" name="Google Shape;197;p6"/>
            <p:cNvSpPr/>
            <p:nvPr/>
          </p:nvSpPr>
          <p:spPr>
            <a:xfrm>
              <a:off x="0" y="0"/>
              <a:ext cx="1803204" cy="1254283"/>
            </a:xfrm>
            <a:custGeom>
              <a:rect b="b" l="l" r="r" t="t"/>
              <a:pathLst>
                <a:path extrusionOk="0" h="1254283" w="1803204">
                  <a:moveTo>
                    <a:pt x="97171" y="0"/>
                  </a:moveTo>
                  <a:lnTo>
                    <a:pt x="1706033" y="0"/>
                  </a:lnTo>
                  <a:cubicBezTo>
                    <a:pt x="1731804" y="0"/>
                    <a:pt x="1756520" y="10238"/>
                    <a:pt x="1774743" y="28461"/>
                  </a:cubicBezTo>
                  <a:cubicBezTo>
                    <a:pt x="1792966" y="46684"/>
                    <a:pt x="1803204" y="71399"/>
                    <a:pt x="1803204" y="97171"/>
                  </a:cubicBezTo>
                  <a:lnTo>
                    <a:pt x="1803204" y="1157113"/>
                  </a:lnTo>
                  <a:cubicBezTo>
                    <a:pt x="1803204" y="1210778"/>
                    <a:pt x="1759699" y="1254283"/>
                    <a:pt x="1706033" y="1254283"/>
                  </a:cubicBezTo>
                  <a:lnTo>
                    <a:pt x="97171" y="1254283"/>
                  </a:lnTo>
                  <a:cubicBezTo>
                    <a:pt x="71399" y="1254283"/>
                    <a:pt x="46684" y="1244046"/>
                    <a:pt x="28461" y="1225823"/>
                  </a:cubicBezTo>
                  <a:cubicBezTo>
                    <a:pt x="10238" y="1207599"/>
                    <a:pt x="0" y="1182884"/>
                    <a:pt x="0" y="1157113"/>
                  </a:cubicBezTo>
                  <a:lnTo>
                    <a:pt x="0" y="97171"/>
                  </a:lnTo>
                  <a:cubicBezTo>
                    <a:pt x="0" y="43505"/>
                    <a:pt x="43505" y="0"/>
                    <a:pt x="97171" y="0"/>
                  </a:cubicBezTo>
                  <a:close/>
                </a:path>
              </a:pathLst>
            </a:custGeom>
            <a:solidFill>
              <a:srgbClr val="DBDE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 txBox="1"/>
            <p:nvPr/>
          </p:nvSpPr>
          <p:spPr>
            <a:xfrm>
              <a:off x="0" y="-28575"/>
              <a:ext cx="1803204" cy="1282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99"/>
                <a:buFont typeface="Arial"/>
                <a:buNone/>
              </a:pPr>
              <a:r>
                <a:rPr b="0" i="0" lang="en-US" sz="1599" u="none" cap="none" strike="noStrike">
                  <a:solidFill>
                    <a:srgbClr val="100F0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He trobat pràctiques pel meu compte.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6"/>
          <p:cNvGrpSpPr/>
          <p:nvPr/>
        </p:nvGrpSpPr>
        <p:grpSpPr>
          <a:xfrm>
            <a:off x="5589263" y="4309309"/>
            <a:ext cx="3006649" cy="1700469"/>
            <a:chOff x="0" y="-28575"/>
            <a:chExt cx="2268259" cy="1282858"/>
          </a:xfrm>
        </p:grpSpPr>
        <p:sp>
          <p:nvSpPr>
            <p:cNvPr id="200" name="Google Shape;200;p6"/>
            <p:cNvSpPr/>
            <p:nvPr/>
          </p:nvSpPr>
          <p:spPr>
            <a:xfrm>
              <a:off x="0" y="0"/>
              <a:ext cx="2268259" cy="1254283"/>
            </a:xfrm>
            <a:custGeom>
              <a:rect b="b" l="l" r="r" t="t"/>
              <a:pathLst>
                <a:path extrusionOk="0" h="1254283" w="2268259">
                  <a:moveTo>
                    <a:pt x="77248" y="0"/>
                  </a:moveTo>
                  <a:lnTo>
                    <a:pt x="2191011" y="0"/>
                  </a:lnTo>
                  <a:cubicBezTo>
                    <a:pt x="2211499" y="0"/>
                    <a:pt x="2231147" y="8139"/>
                    <a:pt x="2245634" y="22625"/>
                  </a:cubicBezTo>
                  <a:cubicBezTo>
                    <a:pt x="2260121" y="37112"/>
                    <a:pt x="2268259" y="56761"/>
                    <a:pt x="2268259" y="77248"/>
                  </a:cubicBezTo>
                  <a:lnTo>
                    <a:pt x="2268259" y="1177035"/>
                  </a:lnTo>
                  <a:cubicBezTo>
                    <a:pt x="2268259" y="1219698"/>
                    <a:pt x="2233674" y="1254283"/>
                    <a:pt x="2191011" y="1254283"/>
                  </a:cubicBezTo>
                  <a:lnTo>
                    <a:pt x="77248" y="1254283"/>
                  </a:lnTo>
                  <a:cubicBezTo>
                    <a:pt x="56761" y="1254283"/>
                    <a:pt x="37112" y="1246144"/>
                    <a:pt x="22625" y="1231658"/>
                  </a:cubicBezTo>
                  <a:cubicBezTo>
                    <a:pt x="8139" y="1217171"/>
                    <a:pt x="0" y="1197523"/>
                    <a:pt x="0" y="1177035"/>
                  </a:cubicBezTo>
                  <a:lnTo>
                    <a:pt x="0" y="77248"/>
                  </a:lnTo>
                  <a:cubicBezTo>
                    <a:pt x="0" y="56761"/>
                    <a:pt x="8139" y="37112"/>
                    <a:pt x="22625" y="22625"/>
                  </a:cubicBezTo>
                  <a:cubicBezTo>
                    <a:pt x="37112" y="8139"/>
                    <a:pt x="56761" y="0"/>
                    <a:pt x="77248" y="0"/>
                  </a:cubicBezTo>
                  <a:close/>
                </a:path>
              </a:pathLst>
            </a:custGeom>
            <a:solidFill>
              <a:srgbClr val="DBDE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 txBox="1"/>
            <p:nvPr/>
          </p:nvSpPr>
          <p:spPr>
            <a:xfrm>
              <a:off x="0" y="-28575"/>
              <a:ext cx="2268259" cy="1282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99"/>
                <a:buFont typeface="Arial"/>
                <a:buNone/>
              </a:pPr>
              <a:r>
                <a:rPr b="1" i="0" lang="en-US" sz="1599" u="none" cap="none" strike="noStrike">
                  <a:solidFill>
                    <a:srgbClr val="100F0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L’entitat ha d’iniciar el tràmit</a:t>
              </a:r>
              <a:r>
                <a:rPr b="0" i="0" lang="en-US" sz="1599" u="none" cap="none" strike="noStrike">
                  <a:solidFill>
                    <a:srgbClr val="100F0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2720" lvl="1" marL="345439" marR="0" rtl="0" algn="l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100F0D"/>
                </a:buClr>
                <a:buSzPts val="1599"/>
                <a:buFont typeface="Arial"/>
                <a:buChar char="•"/>
              </a:pPr>
              <a:r>
                <a:rPr b="0" i="0" lang="en-US" sz="1599" u="none" cap="none" strike="noStrike">
                  <a:solidFill>
                    <a:srgbClr val="100F0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 registra a CT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2720" lvl="1" marL="345439" marR="0" rtl="0" algn="l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100F0D"/>
                </a:buClr>
                <a:buSzPts val="1599"/>
                <a:buFont typeface="Arial"/>
                <a:buChar char="•"/>
              </a:pPr>
              <a:r>
                <a:rPr b="0" i="0" lang="en-US" sz="1599" u="none" cap="none" strike="noStrike">
                  <a:solidFill>
                    <a:srgbClr val="100F0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Sol·licita la pràctica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6"/>
          <p:cNvGrpSpPr/>
          <p:nvPr/>
        </p:nvGrpSpPr>
        <p:grpSpPr>
          <a:xfrm>
            <a:off x="1712483" y="6391001"/>
            <a:ext cx="2390203" cy="1700469"/>
            <a:chOff x="0" y="-28575"/>
            <a:chExt cx="1803204" cy="1282858"/>
          </a:xfrm>
        </p:grpSpPr>
        <p:sp>
          <p:nvSpPr>
            <p:cNvPr id="203" name="Google Shape;203;p6"/>
            <p:cNvSpPr/>
            <p:nvPr/>
          </p:nvSpPr>
          <p:spPr>
            <a:xfrm>
              <a:off x="0" y="0"/>
              <a:ext cx="1803204" cy="1254283"/>
            </a:xfrm>
            <a:custGeom>
              <a:rect b="b" l="l" r="r" t="t"/>
              <a:pathLst>
                <a:path extrusionOk="0" h="1254283" w="1803204">
                  <a:moveTo>
                    <a:pt x="97171" y="0"/>
                  </a:moveTo>
                  <a:lnTo>
                    <a:pt x="1706033" y="0"/>
                  </a:lnTo>
                  <a:cubicBezTo>
                    <a:pt x="1731804" y="0"/>
                    <a:pt x="1756520" y="10238"/>
                    <a:pt x="1774743" y="28461"/>
                  </a:cubicBezTo>
                  <a:cubicBezTo>
                    <a:pt x="1792966" y="46684"/>
                    <a:pt x="1803204" y="71399"/>
                    <a:pt x="1803204" y="97171"/>
                  </a:cubicBezTo>
                  <a:lnTo>
                    <a:pt x="1803204" y="1157113"/>
                  </a:lnTo>
                  <a:cubicBezTo>
                    <a:pt x="1803204" y="1210778"/>
                    <a:pt x="1759699" y="1254283"/>
                    <a:pt x="1706033" y="1254283"/>
                  </a:cubicBezTo>
                  <a:lnTo>
                    <a:pt x="97171" y="1254283"/>
                  </a:lnTo>
                  <a:cubicBezTo>
                    <a:pt x="71399" y="1254283"/>
                    <a:pt x="46684" y="1244046"/>
                    <a:pt x="28461" y="1225823"/>
                  </a:cubicBezTo>
                  <a:cubicBezTo>
                    <a:pt x="10238" y="1207599"/>
                    <a:pt x="0" y="1182884"/>
                    <a:pt x="0" y="1157113"/>
                  </a:cubicBezTo>
                  <a:lnTo>
                    <a:pt x="0" y="97171"/>
                  </a:lnTo>
                  <a:cubicBezTo>
                    <a:pt x="0" y="43505"/>
                    <a:pt x="43505" y="0"/>
                    <a:pt x="97171" y="0"/>
                  </a:cubicBezTo>
                  <a:close/>
                </a:path>
              </a:pathLst>
            </a:custGeom>
            <a:solidFill>
              <a:srgbClr val="DBDE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 txBox="1"/>
            <p:nvPr/>
          </p:nvSpPr>
          <p:spPr>
            <a:xfrm>
              <a:off x="0" y="-28575"/>
              <a:ext cx="1803204" cy="1282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99"/>
                <a:buFont typeface="Arial"/>
                <a:buNone/>
              </a:pPr>
              <a:r>
                <a:rPr b="0" i="0" lang="en-US" sz="1599" u="none" cap="none" strike="noStrike">
                  <a:solidFill>
                    <a:srgbClr val="100F0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M’han seleccionat a través d’una oferta de </a:t>
              </a:r>
              <a:r>
                <a:rPr b="1" i="0" lang="en-US" sz="1599" u="none" cap="none" strike="noStrike">
                  <a:solidFill>
                    <a:srgbClr val="100F0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Campus Treball</a:t>
              </a:r>
              <a:r>
                <a:rPr b="0" i="0" lang="en-US" sz="1599" u="none" cap="none" strike="noStrike">
                  <a:solidFill>
                    <a:srgbClr val="100F0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6"/>
          <p:cNvGrpSpPr/>
          <p:nvPr/>
        </p:nvGrpSpPr>
        <p:grpSpPr>
          <a:xfrm>
            <a:off x="5589263" y="6391001"/>
            <a:ext cx="3006649" cy="1700469"/>
            <a:chOff x="0" y="-28575"/>
            <a:chExt cx="2268259" cy="1282858"/>
          </a:xfrm>
        </p:grpSpPr>
        <p:sp>
          <p:nvSpPr>
            <p:cNvPr id="206" name="Google Shape;206;p6"/>
            <p:cNvSpPr/>
            <p:nvPr/>
          </p:nvSpPr>
          <p:spPr>
            <a:xfrm>
              <a:off x="0" y="0"/>
              <a:ext cx="2268259" cy="1254283"/>
            </a:xfrm>
            <a:custGeom>
              <a:rect b="b" l="l" r="r" t="t"/>
              <a:pathLst>
                <a:path extrusionOk="0" h="1254283" w="2268259">
                  <a:moveTo>
                    <a:pt x="77248" y="0"/>
                  </a:moveTo>
                  <a:lnTo>
                    <a:pt x="2191011" y="0"/>
                  </a:lnTo>
                  <a:cubicBezTo>
                    <a:pt x="2211499" y="0"/>
                    <a:pt x="2231147" y="8139"/>
                    <a:pt x="2245634" y="22625"/>
                  </a:cubicBezTo>
                  <a:cubicBezTo>
                    <a:pt x="2260121" y="37112"/>
                    <a:pt x="2268259" y="56761"/>
                    <a:pt x="2268259" y="77248"/>
                  </a:cubicBezTo>
                  <a:lnTo>
                    <a:pt x="2268259" y="1177035"/>
                  </a:lnTo>
                  <a:cubicBezTo>
                    <a:pt x="2268259" y="1219698"/>
                    <a:pt x="2233674" y="1254283"/>
                    <a:pt x="2191011" y="1254283"/>
                  </a:cubicBezTo>
                  <a:lnTo>
                    <a:pt x="77248" y="1254283"/>
                  </a:lnTo>
                  <a:cubicBezTo>
                    <a:pt x="56761" y="1254283"/>
                    <a:pt x="37112" y="1246144"/>
                    <a:pt x="22625" y="1231658"/>
                  </a:cubicBezTo>
                  <a:cubicBezTo>
                    <a:pt x="8139" y="1217171"/>
                    <a:pt x="0" y="1197523"/>
                    <a:pt x="0" y="1177035"/>
                  </a:cubicBezTo>
                  <a:lnTo>
                    <a:pt x="0" y="77248"/>
                  </a:lnTo>
                  <a:cubicBezTo>
                    <a:pt x="0" y="56761"/>
                    <a:pt x="8139" y="37112"/>
                    <a:pt x="22625" y="22625"/>
                  </a:cubicBezTo>
                  <a:cubicBezTo>
                    <a:pt x="37112" y="8139"/>
                    <a:pt x="56761" y="0"/>
                    <a:pt x="77248" y="0"/>
                  </a:cubicBezTo>
                  <a:close/>
                </a:path>
              </a:pathLst>
            </a:custGeom>
            <a:solidFill>
              <a:srgbClr val="DBDE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 txBox="1"/>
            <p:nvPr/>
          </p:nvSpPr>
          <p:spPr>
            <a:xfrm>
              <a:off x="0" y="-28575"/>
              <a:ext cx="2268259" cy="1282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99"/>
                <a:buFont typeface="Arial"/>
                <a:buNone/>
              </a:pPr>
              <a:r>
                <a:rPr b="0" i="0" lang="en-US" sz="1599" u="none" cap="none" strike="noStrike">
                  <a:solidFill>
                    <a:srgbClr val="100F0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L’entitat </a:t>
              </a:r>
              <a:r>
                <a:rPr b="1" i="0" lang="en-US" sz="1599" u="none" cap="none" strike="noStrike">
                  <a:solidFill>
                    <a:srgbClr val="100F0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sol·licita </a:t>
              </a:r>
              <a:r>
                <a:rPr b="0" i="0" lang="en-US" sz="1599" u="none" cap="none" strike="noStrike">
                  <a:solidFill>
                    <a:srgbClr val="100F0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 pràctica des de l’oferta.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6"/>
          <p:cNvSpPr/>
          <p:nvPr/>
        </p:nvSpPr>
        <p:spPr>
          <a:xfrm>
            <a:off x="4558101" y="6845406"/>
            <a:ext cx="554862" cy="829536"/>
          </a:xfrm>
          <a:custGeom>
            <a:rect b="b" l="l" r="r" t="t"/>
            <a:pathLst>
              <a:path extrusionOk="0" h="829536" w="554862">
                <a:moveTo>
                  <a:pt x="0" y="0"/>
                </a:moveTo>
                <a:lnTo>
                  <a:pt x="554861" y="0"/>
                </a:lnTo>
                <a:lnTo>
                  <a:pt x="554861" y="829536"/>
                </a:lnTo>
                <a:lnTo>
                  <a:pt x="0" y="829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9" name="Google Shape;209;p6"/>
          <p:cNvGrpSpPr/>
          <p:nvPr/>
        </p:nvGrpSpPr>
        <p:grpSpPr>
          <a:xfrm>
            <a:off x="9497402" y="4309309"/>
            <a:ext cx="3006649" cy="3769950"/>
            <a:chOff x="0" y="-28575"/>
            <a:chExt cx="2268259" cy="2844104"/>
          </a:xfrm>
        </p:grpSpPr>
        <p:sp>
          <p:nvSpPr>
            <p:cNvPr id="210" name="Google Shape;210;p6"/>
            <p:cNvSpPr/>
            <p:nvPr/>
          </p:nvSpPr>
          <p:spPr>
            <a:xfrm>
              <a:off x="0" y="0"/>
              <a:ext cx="2268259" cy="2815529"/>
            </a:xfrm>
            <a:custGeom>
              <a:rect b="b" l="l" r="r" t="t"/>
              <a:pathLst>
                <a:path extrusionOk="0" h="2815529" w="2268259">
                  <a:moveTo>
                    <a:pt x="77248" y="0"/>
                  </a:moveTo>
                  <a:lnTo>
                    <a:pt x="2191011" y="0"/>
                  </a:lnTo>
                  <a:cubicBezTo>
                    <a:pt x="2211499" y="0"/>
                    <a:pt x="2231147" y="8139"/>
                    <a:pt x="2245634" y="22625"/>
                  </a:cubicBezTo>
                  <a:cubicBezTo>
                    <a:pt x="2260121" y="37112"/>
                    <a:pt x="2268259" y="56761"/>
                    <a:pt x="2268259" y="77248"/>
                  </a:cubicBezTo>
                  <a:lnTo>
                    <a:pt x="2268259" y="2738281"/>
                  </a:lnTo>
                  <a:cubicBezTo>
                    <a:pt x="2268259" y="2758769"/>
                    <a:pt x="2260121" y="2778417"/>
                    <a:pt x="2245634" y="2792904"/>
                  </a:cubicBezTo>
                  <a:cubicBezTo>
                    <a:pt x="2231147" y="2807391"/>
                    <a:pt x="2211499" y="2815529"/>
                    <a:pt x="2191011" y="2815529"/>
                  </a:cubicBezTo>
                  <a:lnTo>
                    <a:pt x="77248" y="2815529"/>
                  </a:lnTo>
                  <a:cubicBezTo>
                    <a:pt x="34585" y="2815529"/>
                    <a:pt x="0" y="2780944"/>
                    <a:pt x="0" y="2738281"/>
                  </a:cubicBezTo>
                  <a:lnTo>
                    <a:pt x="0" y="77248"/>
                  </a:lnTo>
                  <a:cubicBezTo>
                    <a:pt x="0" y="56761"/>
                    <a:pt x="8139" y="37112"/>
                    <a:pt x="22625" y="22625"/>
                  </a:cubicBezTo>
                  <a:cubicBezTo>
                    <a:pt x="37112" y="8139"/>
                    <a:pt x="56761" y="0"/>
                    <a:pt x="77248" y="0"/>
                  </a:cubicBezTo>
                  <a:close/>
                </a:path>
              </a:pathLst>
            </a:custGeom>
            <a:solidFill>
              <a:srgbClr val="DBDE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 txBox="1"/>
            <p:nvPr/>
          </p:nvSpPr>
          <p:spPr>
            <a:xfrm>
              <a:off x="0" y="-28575"/>
              <a:ext cx="2268259" cy="2844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99"/>
                <a:buFont typeface="Arial"/>
                <a:buNone/>
              </a:pPr>
              <a:r>
                <a:rPr b="1" i="0" lang="en-US" sz="1599" u="none" cap="none" strike="noStrike">
                  <a:solidFill>
                    <a:srgbClr val="C8102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1. ENTITAT I ESTUDIANT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99"/>
                <a:buFont typeface="Arial"/>
                <a:buNone/>
              </a:pPr>
              <a:r>
                <a:rPr b="0" i="0" lang="en-US" sz="1599" u="none" cap="none" strike="noStrike">
                  <a:solidFill>
                    <a:srgbClr val="100F0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     Afegir dades</a:t>
              </a:r>
              <a:endParaRPr b="0" i="0" sz="1599" u="none" cap="none" strike="noStrike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99"/>
                <a:buFont typeface="Arial"/>
                <a:buNone/>
              </a:pPr>
              <a:r>
                <a:t/>
              </a:r>
              <a:endParaRPr b="0" i="0" sz="1599" u="none" cap="none" strike="noStrike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99"/>
                <a:buFont typeface="Arial"/>
                <a:buNone/>
              </a:pPr>
              <a:r>
                <a:rPr b="1" i="0" lang="en-US" sz="1599" u="none" cap="none" strike="noStrike">
                  <a:solidFill>
                    <a:srgbClr val="C8102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2. SCP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99"/>
                <a:buFont typeface="Arial"/>
                <a:buNone/>
              </a:pPr>
              <a:r>
                <a:rPr b="0" i="0" lang="en-US" sz="1599" u="none" cap="none" strike="noStrike">
                  <a:solidFill>
                    <a:srgbClr val="100F0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     Revisar pràctica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99"/>
                <a:buFont typeface="Arial"/>
                <a:buNone/>
              </a:pPr>
              <a:r>
                <a:t/>
              </a:r>
              <a:endParaRPr b="0" i="0" sz="1599" u="none" cap="none" strike="noStrike">
                <a:solidFill>
                  <a:srgbClr val="100F0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99"/>
                <a:buFont typeface="Arial"/>
                <a:buNone/>
              </a:pPr>
              <a:r>
                <a:rPr b="1" i="0" lang="en-US" sz="1599" u="none" cap="none" strike="noStrike">
                  <a:solidFill>
                    <a:srgbClr val="C8102E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3. VALIDACIÓ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2720" lvl="1" marL="345439" marR="0" rtl="0" algn="just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100F0D"/>
                </a:buClr>
                <a:buSzPts val="1599"/>
                <a:buFont typeface="Arial"/>
                <a:buChar char="•"/>
              </a:pPr>
              <a:r>
                <a:rPr b="0" i="0" lang="en-US" sz="1599" u="none" cap="none" strike="noStrike">
                  <a:solidFill>
                    <a:srgbClr val="100F0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Entitat i estudiant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2720" lvl="1" marL="345439" marR="0" rtl="0" algn="just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100F0D"/>
                </a:buClr>
                <a:buSzPts val="1599"/>
                <a:buFont typeface="Arial"/>
                <a:buChar char="•"/>
              </a:pPr>
              <a:r>
                <a:rPr b="0" i="0" lang="en-US" sz="1599" u="none" cap="none" strike="noStrike">
                  <a:solidFill>
                    <a:srgbClr val="100F0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Facultat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2720" lvl="1" marL="345439" marR="0" rtl="0" algn="just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100F0D"/>
                </a:buClr>
                <a:buSzPts val="1599"/>
                <a:buFont typeface="Arial"/>
                <a:buChar char="•"/>
              </a:pPr>
              <a:r>
                <a:rPr b="0" i="0" lang="en-US" sz="1599" u="none" cap="none" strike="noStrike">
                  <a:solidFill>
                    <a:srgbClr val="100F0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Tutor/a acadèmic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6"/>
          <p:cNvGrpSpPr/>
          <p:nvPr/>
        </p:nvGrpSpPr>
        <p:grpSpPr>
          <a:xfrm>
            <a:off x="13867101" y="4309309"/>
            <a:ext cx="3006649" cy="3769950"/>
            <a:chOff x="0" y="-28575"/>
            <a:chExt cx="2268259" cy="2844104"/>
          </a:xfrm>
        </p:grpSpPr>
        <p:sp>
          <p:nvSpPr>
            <p:cNvPr id="213" name="Google Shape;213;p6"/>
            <p:cNvSpPr/>
            <p:nvPr/>
          </p:nvSpPr>
          <p:spPr>
            <a:xfrm>
              <a:off x="0" y="0"/>
              <a:ext cx="2268259" cy="2815529"/>
            </a:xfrm>
            <a:custGeom>
              <a:rect b="b" l="l" r="r" t="t"/>
              <a:pathLst>
                <a:path extrusionOk="0" h="2815529" w="2268259">
                  <a:moveTo>
                    <a:pt x="77248" y="0"/>
                  </a:moveTo>
                  <a:lnTo>
                    <a:pt x="2191011" y="0"/>
                  </a:lnTo>
                  <a:cubicBezTo>
                    <a:pt x="2211499" y="0"/>
                    <a:pt x="2231147" y="8139"/>
                    <a:pt x="2245634" y="22625"/>
                  </a:cubicBezTo>
                  <a:cubicBezTo>
                    <a:pt x="2260121" y="37112"/>
                    <a:pt x="2268259" y="56761"/>
                    <a:pt x="2268259" y="77248"/>
                  </a:cubicBezTo>
                  <a:lnTo>
                    <a:pt x="2268259" y="2738281"/>
                  </a:lnTo>
                  <a:cubicBezTo>
                    <a:pt x="2268259" y="2758769"/>
                    <a:pt x="2260121" y="2778417"/>
                    <a:pt x="2245634" y="2792904"/>
                  </a:cubicBezTo>
                  <a:cubicBezTo>
                    <a:pt x="2231147" y="2807391"/>
                    <a:pt x="2211499" y="2815529"/>
                    <a:pt x="2191011" y="2815529"/>
                  </a:cubicBezTo>
                  <a:lnTo>
                    <a:pt x="77248" y="2815529"/>
                  </a:lnTo>
                  <a:cubicBezTo>
                    <a:pt x="34585" y="2815529"/>
                    <a:pt x="0" y="2780944"/>
                    <a:pt x="0" y="2738281"/>
                  </a:cubicBezTo>
                  <a:lnTo>
                    <a:pt x="0" y="77248"/>
                  </a:lnTo>
                  <a:cubicBezTo>
                    <a:pt x="0" y="56761"/>
                    <a:pt x="8139" y="37112"/>
                    <a:pt x="22625" y="22625"/>
                  </a:cubicBezTo>
                  <a:cubicBezTo>
                    <a:pt x="37112" y="8139"/>
                    <a:pt x="56761" y="0"/>
                    <a:pt x="77248" y="0"/>
                  </a:cubicBezTo>
                  <a:close/>
                </a:path>
              </a:pathLst>
            </a:custGeom>
            <a:solidFill>
              <a:srgbClr val="DFFF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 txBox="1"/>
            <p:nvPr/>
          </p:nvSpPr>
          <p:spPr>
            <a:xfrm>
              <a:off x="0" y="-28575"/>
              <a:ext cx="2268259" cy="2844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99"/>
                <a:buFont typeface="Arial"/>
                <a:buNone/>
              </a:pPr>
              <a:r>
                <a:rPr b="0" i="0" lang="en-US" sz="15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 poden </a:t>
              </a:r>
              <a:r>
                <a:rPr b="1" i="0" lang="en-US" sz="15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iniciar </a:t>
              </a:r>
              <a:r>
                <a:rPr b="0" i="0" lang="en-US" sz="15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les pràctiques.</a:t>
              </a:r>
              <a:endParaRPr b="0" i="0" sz="1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99"/>
                <a:buFont typeface="Arial"/>
                <a:buNone/>
              </a:pPr>
              <a:r>
                <a:t/>
              </a:r>
              <a:endParaRPr b="0" i="0" sz="1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172720" lvl="1" marL="345439" marR="0" rtl="0" algn="l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99"/>
                <a:buFont typeface="Arial"/>
                <a:buChar char="•"/>
              </a:pPr>
              <a:r>
                <a:rPr b="0" i="0" lang="en-US" sz="15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Descarregar </a:t>
              </a:r>
              <a:r>
                <a:rPr b="1" i="0" lang="en-US" sz="15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conveni</a:t>
              </a:r>
              <a:r>
                <a:rPr b="0" i="0" lang="en-US" sz="15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en PDF.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99"/>
                <a:buFont typeface="Arial"/>
                <a:buNone/>
              </a:pPr>
              <a:r>
                <a:t/>
              </a:r>
              <a:endParaRPr b="0" i="0" sz="1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-172720" lvl="1" marL="345439" marR="0" rtl="0" algn="l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99"/>
                <a:buFont typeface="Arial"/>
                <a:buChar char="•"/>
              </a:pPr>
              <a:r>
                <a:rPr b="0" i="0" lang="en-US" sz="15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Signatura amb </a:t>
              </a:r>
              <a:r>
                <a:rPr b="1" i="0" lang="en-US" sz="15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certificat digital.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99"/>
                <a:buFont typeface="Arial"/>
                <a:buNone/>
              </a:pPr>
              <a:r>
                <a:t/>
              </a:r>
              <a:endParaRPr b="1" i="0" sz="1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ctr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99"/>
                <a:buFont typeface="Arial"/>
                <a:buNone/>
              </a:pPr>
              <a:r>
                <a:rPr b="1" i="0" lang="en-US" sz="1599" u="sng" cap="none" strike="noStrike">
                  <a:solidFill>
                    <a:srgbClr val="004AAD"/>
                  </a:solidFill>
                  <a:latin typeface="Montserrat"/>
                  <a:ea typeface="Montserrat"/>
                  <a:cs typeface="Montserrat"/>
                  <a:sym typeface="Montserrat"/>
                  <a:hlinkClick r:id="rId8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Enviar documentació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6"/>
          <p:cNvSpPr txBox="1"/>
          <p:nvPr/>
        </p:nvSpPr>
        <p:spPr>
          <a:xfrm>
            <a:off x="2298644" y="2630837"/>
            <a:ext cx="2259456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TROBO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PRÀCTIQUES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6"/>
          <p:cNvSpPr txBox="1"/>
          <p:nvPr/>
        </p:nvSpPr>
        <p:spPr>
          <a:xfrm>
            <a:off x="6101803" y="2704960"/>
            <a:ext cx="3042197" cy="10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SOL·LICITUD DE LA PRÀCTICA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b="1" i="0" sz="2499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6"/>
          <p:cNvSpPr txBox="1"/>
          <p:nvPr/>
        </p:nvSpPr>
        <p:spPr>
          <a:xfrm>
            <a:off x="10440729" y="2715465"/>
            <a:ext cx="3042197" cy="10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PRÀCTICA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 TRÀMIT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b="1" i="0" sz="2499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18" name="Google Shape;218;p6"/>
          <p:cNvGrpSpPr/>
          <p:nvPr/>
        </p:nvGrpSpPr>
        <p:grpSpPr>
          <a:xfrm>
            <a:off x="3845275" y="8106150"/>
            <a:ext cx="10571249" cy="1079502"/>
            <a:chOff x="0" y="-38100"/>
            <a:chExt cx="1539876" cy="147019"/>
          </a:xfrm>
        </p:grpSpPr>
        <p:sp>
          <p:nvSpPr>
            <p:cNvPr id="219" name="Google Shape;219;p6"/>
            <p:cNvSpPr/>
            <p:nvPr/>
          </p:nvSpPr>
          <p:spPr>
            <a:xfrm>
              <a:off x="0" y="0"/>
              <a:ext cx="1539876" cy="108919"/>
            </a:xfrm>
            <a:custGeom>
              <a:rect b="b" l="l" r="r" t="t"/>
              <a:pathLst>
                <a:path extrusionOk="0" h="108919" w="1539876">
                  <a:moveTo>
                    <a:pt x="26365" y="0"/>
                  </a:moveTo>
                  <a:lnTo>
                    <a:pt x="1513511" y="0"/>
                  </a:lnTo>
                  <a:cubicBezTo>
                    <a:pt x="1528072" y="0"/>
                    <a:pt x="1539876" y="11804"/>
                    <a:pt x="1539876" y="26365"/>
                  </a:cubicBezTo>
                  <a:lnTo>
                    <a:pt x="1539876" y="82554"/>
                  </a:lnTo>
                  <a:cubicBezTo>
                    <a:pt x="1539876" y="89546"/>
                    <a:pt x="1537098" y="96252"/>
                    <a:pt x="1532154" y="101197"/>
                  </a:cubicBezTo>
                  <a:cubicBezTo>
                    <a:pt x="1527209" y="106141"/>
                    <a:pt x="1520504" y="108919"/>
                    <a:pt x="1513511" y="108919"/>
                  </a:cubicBezTo>
                  <a:lnTo>
                    <a:pt x="26365" y="108919"/>
                  </a:lnTo>
                  <a:cubicBezTo>
                    <a:pt x="19372" y="108919"/>
                    <a:pt x="12666" y="106141"/>
                    <a:pt x="7722" y="101197"/>
                  </a:cubicBezTo>
                  <a:cubicBezTo>
                    <a:pt x="2778" y="96252"/>
                    <a:pt x="0" y="89546"/>
                    <a:pt x="0" y="82554"/>
                  </a:cubicBezTo>
                  <a:lnTo>
                    <a:pt x="0" y="26365"/>
                  </a:lnTo>
                  <a:cubicBezTo>
                    <a:pt x="0" y="19372"/>
                    <a:pt x="2778" y="12666"/>
                    <a:pt x="7722" y="7722"/>
                  </a:cubicBezTo>
                  <a:cubicBezTo>
                    <a:pt x="12666" y="2778"/>
                    <a:pt x="19372" y="0"/>
                    <a:pt x="26365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C8102E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 txBox="1"/>
            <p:nvPr/>
          </p:nvSpPr>
          <p:spPr>
            <a:xfrm>
              <a:off x="0" y="-38100"/>
              <a:ext cx="1539876" cy="147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p6"/>
          <p:cNvSpPr txBox="1"/>
          <p:nvPr/>
        </p:nvSpPr>
        <p:spPr>
          <a:xfrm>
            <a:off x="3845285" y="8501045"/>
            <a:ext cx="10597430" cy="760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través de Campus Treball podreu seguir en tot moment l’</a:t>
            </a:r>
            <a:r>
              <a:rPr b="1" i="0" lang="en-US" sz="1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estat de gestió de la pràctica</a:t>
            </a:r>
            <a:r>
              <a:rPr b="0" i="0" lang="en-US" sz="1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Rebreu les </a:t>
            </a:r>
            <a:r>
              <a:rPr b="1" i="0" lang="en-US" sz="1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notificacions de CT al correu de la UPF</a:t>
            </a:r>
            <a:r>
              <a:rPr b="0" i="0" lang="en-US" sz="15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0" i="0" sz="1599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13031343" y="5733239"/>
            <a:ext cx="554862" cy="829536"/>
          </a:xfrm>
          <a:custGeom>
            <a:rect b="b" l="l" r="r" t="t"/>
            <a:pathLst>
              <a:path extrusionOk="0" h="829536" w="554862">
                <a:moveTo>
                  <a:pt x="0" y="0"/>
                </a:moveTo>
                <a:lnTo>
                  <a:pt x="554862" y="0"/>
                </a:lnTo>
                <a:lnTo>
                  <a:pt x="554862" y="829536"/>
                </a:lnTo>
                <a:lnTo>
                  <a:pt x="0" y="829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6"/>
          <p:cNvSpPr/>
          <p:nvPr/>
        </p:nvSpPr>
        <p:spPr>
          <a:xfrm>
            <a:off x="8769193" y="5727977"/>
            <a:ext cx="554862" cy="829536"/>
          </a:xfrm>
          <a:custGeom>
            <a:rect b="b" l="l" r="r" t="t"/>
            <a:pathLst>
              <a:path extrusionOk="0" h="829536" w="554862">
                <a:moveTo>
                  <a:pt x="0" y="0"/>
                </a:moveTo>
                <a:lnTo>
                  <a:pt x="554862" y="0"/>
                </a:lnTo>
                <a:lnTo>
                  <a:pt x="554862" y="829536"/>
                </a:lnTo>
                <a:lnTo>
                  <a:pt x="0" y="829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"/>
          <p:cNvSpPr txBox="1"/>
          <p:nvPr/>
        </p:nvSpPr>
        <p:spPr>
          <a:xfrm>
            <a:off x="1028780" y="1057275"/>
            <a:ext cx="7624240" cy="683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b="1" i="0" lang="en-US" sz="46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Recorda...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7"/>
          <p:cNvSpPr/>
          <p:nvPr/>
        </p:nvSpPr>
        <p:spPr>
          <a:xfrm>
            <a:off x="2083446" y="2241338"/>
            <a:ext cx="6315679" cy="2309402"/>
          </a:xfrm>
          <a:custGeom>
            <a:rect b="b" l="l" r="r" t="t"/>
            <a:pathLst>
              <a:path extrusionOk="0" h="2281085" w="6238240">
                <a:moveTo>
                  <a:pt x="3119120" y="0"/>
                </a:moveTo>
                <a:lnTo>
                  <a:pt x="0" y="0"/>
                </a:lnTo>
                <a:lnTo>
                  <a:pt x="0" y="830744"/>
                </a:lnTo>
                <a:lnTo>
                  <a:pt x="3119120" y="2281085"/>
                </a:lnTo>
                <a:lnTo>
                  <a:pt x="6238240" y="830744"/>
                </a:lnTo>
                <a:lnTo>
                  <a:pt x="6238240" y="0"/>
                </a:lnTo>
                <a:lnTo>
                  <a:pt x="3119120" y="0"/>
                </a:lnTo>
                <a:close/>
              </a:path>
            </a:pathLst>
          </a:custGeom>
          <a:solidFill>
            <a:srgbClr val="C8102E"/>
          </a:solidFill>
          <a:ln>
            <a:noFill/>
          </a:ln>
        </p:spPr>
      </p:sp>
      <p:sp>
        <p:nvSpPr>
          <p:cNvPr id="230" name="Google Shape;230;p7"/>
          <p:cNvSpPr/>
          <p:nvPr/>
        </p:nvSpPr>
        <p:spPr>
          <a:xfrm>
            <a:off x="2083366" y="2704793"/>
            <a:ext cx="6315759" cy="1845975"/>
          </a:xfrm>
          <a:custGeom>
            <a:rect b="b" l="l" r="r" t="t"/>
            <a:pathLst>
              <a:path extrusionOk="0" h="1063580" w="3638897">
                <a:moveTo>
                  <a:pt x="0" y="0"/>
                </a:moveTo>
                <a:lnTo>
                  <a:pt x="3638897" y="0"/>
                </a:lnTo>
                <a:lnTo>
                  <a:pt x="3638897" y="1063580"/>
                </a:lnTo>
                <a:lnTo>
                  <a:pt x="0" y="1063580"/>
                </a:lnTo>
                <a:close/>
              </a:path>
            </a:pathLst>
          </a:custGeom>
          <a:solidFill>
            <a:srgbClr val="DBDEDF"/>
          </a:solidFill>
          <a:ln>
            <a:noFill/>
          </a:ln>
        </p:spPr>
      </p:sp>
      <p:sp>
        <p:nvSpPr>
          <p:cNvPr id="231" name="Google Shape;231;p7"/>
          <p:cNvSpPr/>
          <p:nvPr/>
        </p:nvSpPr>
        <p:spPr>
          <a:xfrm>
            <a:off x="2083366" y="4874589"/>
            <a:ext cx="6315759" cy="2309431"/>
          </a:xfrm>
          <a:custGeom>
            <a:rect b="b" l="l" r="r" t="t"/>
            <a:pathLst>
              <a:path extrusionOk="0" h="2281085" w="6238240">
                <a:moveTo>
                  <a:pt x="3119120" y="0"/>
                </a:moveTo>
                <a:lnTo>
                  <a:pt x="0" y="0"/>
                </a:lnTo>
                <a:lnTo>
                  <a:pt x="0" y="830744"/>
                </a:lnTo>
                <a:lnTo>
                  <a:pt x="3119120" y="2281085"/>
                </a:lnTo>
                <a:lnTo>
                  <a:pt x="6238240" y="830744"/>
                </a:lnTo>
                <a:lnTo>
                  <a:pt x="6238240" y="0"/>
                </a:lnTo>
                <a:lnTo>
                  <a:pt x="3119120" y="0"/>
                </a:lnTo>
                <a:close/>
              </a:path>
            </a:pathLst>
          </a:custGeom>
          <a:solidFill>
            <a:srgbClr val="C8102E"/>
          </a:solidFill>
          <a:ln>
            <a:noFill/>
          </a:ln>
        </p:spPr>
      </p:sp>
      <p:sp>
        <p:nvSpPr>
          <p:cNvPr id="232" name="Google Shape;232;p7"/>
          <p:cNvSpPr/>
          <p:nvPr/>
        </p:nvSpPr>
        <p:spPr>
          <a:xfrm>
            <a:off x="2083375" y="5338051"/>
            <a:ext cx="6313486" cy="4174770"/>
          </a:xfrm>
          <a:custGeom>
            <a:rect b="b" l="l" r="r" t="t"/>
            <a:pathLst>
              <a:path extrusionOk="0" h="1995111" w="3638897">
                <a:moveTo>
                  <a:pt x="0" y="0"/>
                </a:moveTo>
                <a:lnTo>
                  <a:pt x="3638897" y="0"/>
                </a:lnTo>
                <a:lnTo>
                  <a:pt x="3638897" y="1995111"/>
                </a:lnTo>
                <a:lnTo>
                  <a:pt x="0" y="1995111"/>
                </a:lnTo>
                <a:close/>
              </a:path>
            </a:pathLst>
          </a:custGeom>
          <a:solidFill>
            <a:srgbClr val="DBDEDF"/>
          </a:solidFill>
          <a:ln>
            <a:noFill/>
          </a:ln>
        </p:spPr>
      </p:sp>
      <p:sp>
        <p:nvSpPr>
          <p:cNvPr id="233" name="Google Shape;233;p7"/>
          <p:cNvSpPr/>
          <p:nvPr/>
        </p:nvSpPr>
        <p:spPr>
          <a:xfrm>
            <a:off x="2456900" y="8001025"/>
            <a:ext cx="286053" cy="251206"/>
          </a:xfrm>
          <a:custGeom>
            <a:rect b="b" l="l" r="r" t="t"/>
            <a:pathLst>
              <a:path extrusionOk="0" h="251206" w="286053">
                <a:moveTo>
                  <a:pt x="0" y="0"/>
                </a:moveTo>
                <a:lnTo>
                  <a:pt x="286052" y="0"/>
                </a:lnTo>
                <a:lnTo>
                  <a:pt x="286052" y="251206"/>
                </a:lnTo>
                <a:lnTo>
                  <a:pt x="0" y="2512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7"/>
          <p:cNvSpPr txBox="1"/>
          <p:nvPr/>
        </p:nvSpPr>
        <p:spPr>
          <a:xfrm>
            <a:off x="2522736" y="3067076"/>
            <a:ext cx="5299790" cy="1092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4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El </a:t>
            </a:r>
            <a:r>
              <a:rPr b="1" i="0" lang="en-US" sz="1600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primer dia</a:t>
            </a:r>
            <a:r>
              <a:rPr b="0" i="0" lang="en-US" sz="1600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 de pràctiques.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2720" lvl="1" marL="34544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Pots sol·licitar el</a:t>
            </a:r>
            <a:r>
              <a:rPr b="1" i="0" lang="en-US" sz="1600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 CERTIFICAT DIGITAL</a:t>
            </a:r>
            <a:r>
              <a:rPr b="0" i="0" lang="en-US" sz="1600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 al PIE.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2720" lvl="1" marL="34544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Enviar conveni signat a SCP.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7"/>
          <p:cNvSpPr txBox="1"/>
          <p:nvPr/>
        </p:nvSpPr>
        <p:spPr>
          <a:xfrm>
            <a:off x="3343229" y="2240810"/>
            <a:ext cx="3658803" cy="412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SIGNAR CONVENI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7"/>
          <p:cNvSpPr txBox="1"/>
          <p:nvPr/>
        </p:nvSpPr>
        <p:spPr>
          <a:xfrm>
            <a:off x="2522725" y="5580827"/>
            <a:ext cx="5876400" cy="4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599"/>
              <a:buFont typeface="Arial"/>
              <a:buChar char="•"/>
            </a:pPr>
            <a:r>
              <a:rPr b="1" i="0" lang="en-US" sz="1599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ENQUESTES DE SEGUIMENT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rPr b="1" i="0" lang="en-US" sz="1599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          </a:t>
            </a:r>
            <a:r>
              <a:rPr b="0" i="0" lang="en-US" sz="1599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5 setmanes després d’iniciar les pràctiques.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0" i="0" sz="1599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2720" lvl="1" marL="345439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599"/>
              <a:buFont typeface="Arial"/>
              <a:buChar char="•"/>
            </a:pPr>
            <a:r>
              <a:rPr b="1" i="0" lang="en-US" sz="1599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ENQUESTES D’AVALUACIÓ FINAL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rPr b="1" i="0" lang="en-US" sz="1599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          </a:t>
            </a:r>
            <a:r>
              <a:rPr b="0" i="0" lang="en-US" sz="1599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En finalitzar el període curricular o l’estada, en les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rPr b="0" i="0" lang="en-US" sz="1599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           extracurriculars.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0" i="0" sz="1599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rPr b="0" i="0" lang="en-US" sz="1599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       És </a:t>
            </a:r>
            <a:r>
              <a:rPr b="1" i="0" lang="en-US" sz="1599" u="none" cap="none" strike="noStrike">
                <a:solidFill>
                  <a:srgbClr val="C8102E"/>
                </a:solidFill>
                <a:latin typeface="Montserrat"/>
                <a:ea typeface="Montserrat"/>
                <a:cs typeface="Montserrat"/>
                <a:sym typeface="Montserrat"/>
              </a:rPr>
              <a:t>IMPRESCINDIBLE</a:t>
            </a:r>
            <a:r>
              <a:rPr b="0" i="0" lang="en-US" sz="1599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 que el </a:t>
            </a:r>
            <a:r>
              <a:rPr b="1" i="0" lang="en-US" sz="1599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tutor/a de l’entitat</a:t>
            </a:r>
            <a:r>
              <a:rPr b="0" i="0" lang="en-US" sz="1599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rPr b="0" i="0" lang="en-US" sz="1599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       respongui les enquestes.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0" i="0" sz="1599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rPr b="0" i="0" lang="en-US" sz="1599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       Tots els resultats són confidencials.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0" i="0" sz="1599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7"/>
          <p:cNvSpPr txBox="1"/>
          <p:nvPr/>
        </p:nvSpPr>
        <p:spPr>
          <a:xfrm>
            <a:off x="3343229" y="4854654"/>
            <a:ext cx="3658803" cy="412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ENQUESTES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7"/>
          <p:cNvSpPr/>
          <p:nvPr/>
        </p:nvSpPr>
        <p:spPr>
          <a:xfrm>
            <a:off x="2456892" y="8950644"/>
            <a:ext cx="286053" cy="251206"/>
          </a:xfrm>
          <a:custGeom>
            <a:rect b="b" l="l" r="r" t="t"/>
            <a:pathLst>
              <a:path extrusionOk="0" h="251206" w="286053">
                <a:moveTo>
                  <a:pt x="0" y="0"/>
                </a:moveTo>
                <a:lnTo>
                  <a:pt x="286052" y="0"/>
                </a:lnTo>
                <a:lnTo>
                  <a:pt x="286052" y="251206"/>
                </a:lnTo>
                <a:lnTo>
                  <a:pt x="0" y="2512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7"/>
          <p:cNvSpPr/>
          <p:nvPr/>
        </p:nvSpPr>
        <p:spPr>
          <a:xfrm>
            <a:off x="9831557" y="2241338"/>
            <a:ext cx="6315759" cy="2309431"/>
          </a:xfrm>
          <a:custGeom>
            <a:rect b="b" l="l" r="r" t="t"/>
            <a:pathLst>
              <a:path extrusionOk="0" h="2281085" w="6238240">
                <a:moveTo>
                  <a:pt x="3119120" y="0"/>
                </a:moveTo>
                <a:lnTo>
                  <a:pt x="0" y="0"/>
                </a:lnTo>
                <a:lnTo>
                  <a:pt x="0" y="830744"/>
                </a:lnTo>
                <a:lnTo>
                  <a:pt x="3119120" y="2281085"/>
                </a:lnTo>
                <a:lnTo>
                  <a:pt x="6238240" y="830744"/>
                </a:lnTo>
                <a:lnTo>
                  <a:pt x="6238240" y="0"/>
                </a:lnTo>
                <a:lnTo>
                  <a:pt x="3119120" y="0"/>
                </a:lnTo>
                <a:close/>
              </a:path>
            </a:pathLst>
          </a:custGeom>
          <a:solidFill>
            <a:srgbClr val="09A8DC"/>
          </a:solidFill>
          <a:ln>
            <a:noFill/>
          </a:ln>
        </p:spPr>
      </p:sp>
      <p:sp>
        <p:nvSpPr>
          <p:cNvPr id="240" name="Google Shape;240;p7"/>
          <p:cNvSpPr/>
          <p:nvPr/>
        </p:nvSpPr>
        <p:spPr>
          <a:xfrm>
            <a:off x="9831550" y="2704800"/>
            <a:ext cx="6313486" cy="6805060"/>
          </a:xfrm>
          <a:custGeom>
            <a:rect b="b" l="l" r="r" t="t"/>
            <a:pathLst>
              <a:path extrusionOk="0" h="3512289" w="3638897">
                <a:moveTo>
                  <a:pt x="0" y="0"/>
                </a:moveTo>
                <a:lnTo>
                  <a:pt x="3638897" y="0"/>
                </a:lnTo>
                <a:lnTo>
                  <a:pt x="3638897" y="3512289"/>
                </a:lnTo>
                <a:lnTo>
                  <a:pt x="0" y="3512289"/>
                </a:lnTo>
                <a:close/>
              </a:path>
            </a:pathLst>
          </a:custGeom>
          <a:solidFill>
            <a:srgbClr val="DBDEDF"/>
          </a:solidFill>
          <a:ln>
            <a:noFill/>
          </a:ln>
        </p:spPr>
      </p:sp>
      <p:sp>
        <p:nvSpPr>
          <p:cNvPr id="241" name="Google Shape;241;p7"/>
          <p:cNvSpPr txBox="1"/>
          <p:nvPr/>
        </p:nvSpPr>
        <p:spPr>
          <a:xfrm>
            <a:off x="10310158" y="3344021"/>
            <a:ext cx="5358600" cy="57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599"/>
              <a:buFont typeface="Arial"/>
              <a:buChar char="•"/>
            </a:pPr>
            <a:r>
              <a:rPr b="1" i="0" lang="en-US" sz="1599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Canvis en les condicions</a:t>
            </a:r>
            <a:r>
              <a:rPr b="0" i="0" lang="en-US" sz="1599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 de les pràctiques (hores totals, horaris, tutor, etc.).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0" i="0" sz="1599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2720" lvl="1" marL="345439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Rescissió del conveni.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0" i="0" sz="1599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2720" lvl="1" marL="345439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Extensió del conveni.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0" i="0" sz="1599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2720" lvl="1" marL="345439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Incompliment de les condicions pactades amb l’entitat.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0" i="0" sz="1599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2720" lvl="1" marL="345439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Dubtes i consultes relatives a la gestió del conveni de pràctiques.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0" i="0" sz="1599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0" i="0" sz="1599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rPr b="1" i="0" lang="en-US" sz="1599" u="none" cap="none" strike="noStrike">
                <a:solidFill>
                  <a:srgbClr val="09A8DC"/>
                </a:solidFill>
                <a:latin typeface="Montserrat"/>
                <a:ea typeface="Montserrat"/>
                <a:cs typeface="Montserrat"/>
                <a:sym typeface="Montserrat"/>
              </a:rPr>
              <a:t>Contacte per correu electrònic o a través de Campus Treball (notes de la pràctica)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1" i="0" sz="1599" u="none" cap="none" strike="noStrike">
              <a:solidFill>
                <a:srgbClr val="09A8D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7"/>
          <p:cNvSpPr txBox="1"/>
          <p:nvPr/>
        </p:nvSpPr>
        <p:spPr>
          <a:xfrm>
            <a:off x="9984874" y="2240810"/>
            <a:ext cx="6162442" cy="412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CONTACTAR / INFORMAR A SCP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"/>
          <p:cNvSpPr txBox="1"/>
          <p:nvPr/>
        </p:nvSpPr>
        <p:spPr>
          <a:xfrm>
            <a:off x="1028780" y="1057275"/>
            <a:ext cx="7624240" cy="683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b="1" i="0" lang="en-US" sz="46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 faig la consulta?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8"/>
          <p:cNvSpPr/>
          <p:nvPr/>
        </p:nvSpPr>
        <p:spPr>
          <a:xfrm>
            <a:off x="2072006" y="3230050"/>
            <a:ext cx="6315679" cy="3511462"/>
          </a:xfrm>
          <a:custGeom>
            <a:rect b="b" l="l" r="r" t="t"/>
            <a:pathLst>
              <a:path extrusionOk="0" h="3468407" w="6238240">
                <a:moveTo>
                  <a:pt x="3119120" y="0"/>
                </a:moveTo>
                <a:lnTo>
                  <a:pt x="0" y="0"/>
                </a:lnTo>
                <a:lnTo>
                  <a:pt x="0" y="2018067"/>
                </a:lnTo>
                <a:lnTo>
                  <a:pt x="3119120" y="3468407"/>
                </a:lnTo>
                <a:lnTo>
                  <a:pt x="6238240" y="2018067"/>
                </a:lnTo>
                <a:lnTo>
                  <a:pt x="6238240" y="0"/>
                </a:lnTo>
                <a:lnTo>
                  <a:pt x="3119120" y="0"/>
                </a:lnTo>
                <a:close/>
              </a:path>
            </a:pathLst>
          </a:custGeom>
          <a:solidFill>
            <a:srgbClr val="7ED957"/>
          </a:solidFill>
          <a:ln>
            <a:noFill/>
          </a:ln>
        </p:spPr>
      </p:sp>
      <p:sp>
        <p:nvSpPr>
          <p:cNvPr id="249" name="Google Shape;249;p8"/>
          <p:cNvSpPr/>
          <p:nvPr/>
        </p:nvSpPr>
        <p:spPr>
          <a:xfrm>
            <a:off x="2072000" y="4256200"/>
            <a:ext cx="6313408" cy="4502823"/>
          </a:xfrm>
          <a:custGeom>
            <a:rect b="b" l="l" r="r" t="t"/>
            <a:pathLst>
              <a:path extrusionOk="0" h="2277028" w="3638852">
                <a:moveTo>
                  <a:pt x="0" y="0"/>
                </a:moveTo>
                <a:lnTo>
                  <a:pt x="3638852" y="0"/>
                </a:lnTo>
                <a:lnTo>
                  <a:pt x="3638852" y="2277028"/>
                </a:lnTo>
                <a:lnTo>
                  <a:pt x="0" y="2277028"/>
                </a:lnTo>
                <a:close/>
              </a:path>
            </a:pathLst>
          </a:custGeom>
          <a:solidFill>
            <a:srgbClr val="DBDEDF"/>
          </a:solidFill>
          <a:ln>
            <a:noFill/>
          </a:ln>
        </p:spPr>
      </p:sp>
      <p:sp>
        <p:nvSpPr>
          <p:cNvPr id="250" name="Google Shape;250;p8"/>
          <p:cNvSpPr/>
          <p:nvPr/>
        </p:nvSpPr>
        <p:spPr>
          <a:xfrm>
            <a:off x="9900315" y="3230050"/>
            <a:ext cx="6315759" cy="2902162"/>
          </a:xfrm>
          <a:custGeom>
            <a:rect b="b" l="l" r="r" t="t"/>
            <a:pathLst>
              <a:path extrusionOk="0" h="2866542" w="6238240">
                <a:moveTo>
                  <a:pt x="3119120" y="0"/>
                </a:moveTo>
                <a:lnTo>
                  <a:pt x="0" y="0"/>
                </a:lnTo>
                <a:lnTo>
                  <a:pt x="0" y="1416202"/>
                </a:lnTo>
                <a:lnTo>
                  <a:pt x="3119120" y="2866542"/>
                </a:lnTo>
                <a:lnTo>
                  <a:pt x="6238240" y="1416202"/>
                </a:lnTo>
                <a:lnTo>
                  <a:pt x="6238240" y="0"/>
                </a:lnTo>
                <a:lnTo>
                  <a:pt x="3119120" y="0"/>
                </a:lnTo>
                <a:close/>
              </a:path>
            </a:pathLst>
          </a:custGeom>
          <a:solidFill>
            <a:srgbClr val="C8102E"/>
          </a:solidFill>
          <a:ln>
            <a:noFill/>
          </a:ln>
        </p:spPr>
      </p:sp>
      <p:sp>
        <p:nvSpPr>
          <p:cNvPr id="251" name="Google Shape;251;p8"/>
          <p:cNvSpPr/>
          <p:nvPr/>
        </p:nvSpPr>
        <p:spPr>
          <a:xfrm>
            <a:off x="9900325" y="4256200"/>
            <a:ext cx="6313486" cy="4502823"/>
          </a:xfrm>
          <a:custGeom>
            <a:rect b="b" l="l" r="r" t="t"/>
            <a:pathLst>
              <a:path extrusionOk="0" h="2277028" w="3638897">
                <a:moveTo>
                  <a:pt x="0" y="0"/>
                </a:moveTo>
                <a:lnTo>
                  <a:pt x="3638897" y="0"/>
                </a:lnTo>
                <a:lnTo>
                  <a:pt x="3638897" y="2277028"/>
                </a:lnTo>
                <a:lnTo>
                  <a:pt x="0" y="2277028"/>
                </a:lnTo>
                <a:close/>
              </a:path>
            </a:pathLst>
          </a:custGeom>
          <a:solidFill>
            <a:srgbClr val="DBDEDF"/>
          </a:solidFill>
          <a:ln>
            <a:noFill/>
          </a:ln>
        </p:spPr>
      </p:sp>
      <p:sp>
        <p:nvSpPr>
          <p:cNvPr id="252" name="Google Shape;252;p8"/>
          <p:cNvSpPr/>
          <p:nvPr/>
        </p:nvSpPr>
        <p:spPr>
          <a:xfrm>
            <a:off x="15216548" y="1028700"/>
            <a:ext cx="972913" cy="1271188"/>
          </a:xfrm>
          <a:custGeom>
            <a:rect b="b" l="l" r="r" t="t"/>
            <a:pathLst>
              <a:path extrusionOk="0" h="1271188" w="972913">
                <a:moveTo>
                  <a:pt x="0" y="0"/>
                </a:moveTo>
                <a:lnTo>
                  <a:pt x="972913" y="0"/>
                </a:lnTo>
                <a:lnTo>
                  <a:pt x="972913" y="1271188"/>
                </a:lnTo>
                <a:lnTo>
                  <a:pt x="0" y="12711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8"/>
          <p:cNvSpPr txBox="1"/>
          <p:nvPr/>
        </p:nvSpPr>
        <p:spPr>
          <a:xfrm>
            <a:off x="2502431" y="4661570"/>
            <a:ext cx="5454600" cy="39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9144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2720" lvl="1" marL="34544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Matrícula d’assignatures i/o modificació de matrícula.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2720" lvl="1" marL="345443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Consulta sobre l’estat de progressió acadèmica.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9A8DC"/>
                </a:solidFill>
                <a:latin typeface="Montserrat"/>
                <a:ea typeface="Montserrat"/>
                <a:cs typeface="Montserrat"/>
                <a:sym typeface="Montserrat"/>
              </a:rPr>
              <a:t>CONTACTE &gt; CAU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9A8D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8"/>
          <p:cNvSpPr txBox="1"/>
          <p:nvPr/>
        </p:nvSpPr>
        <p:spPr>
          <a:xfrm>
            <a:off x="2071926" y="3280755"/>
            <a:ext cx="6315759" cy="1289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CONTACTA AMB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UGA / Secretaria de la Facultat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b="1" i="0" sz="2499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8"/>
          <p:cNvSpPr txBox="1"/>
          <p:nvPr/>
        </p:nvSpPr>
        <p:spPr>
          <a:xfrm>
            <a:off x="10378916" y="4661570"/>
            <a:ext cx="5609700" cy="3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91440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0" i="0" sz="1599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2720" lvl="1" marL="345439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Memòria de pràctiques (quan i com presentar-la).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0" i="0" sz="1599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0" i="0" sz="1599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2720" lvl="1" marL="345439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Avaluació de l’assignatura de Pràctiques.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0" i="0" sz="1599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0" i="0" sz="1599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0" i="0" sz="1599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0" i="0" sz="1599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0" i="0" sz="1599" u="none" cap="none" strike="noStrike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rPr b="1" i="0" lang="en-US" sz="1599" u="none" cap="none" strike="noStrike">
                <a:solidFill>
                  <a:srgbClr val="09A8DC"/>
                </a:solidFill>
                <a:latin typeface="Montserrat"/>
                <a:ea typeface="Montserrat"/>
                <a:cs typeface="Montserrat"/>
                <a:sym typeface="Montserrat"/>
              </a:rPr>
              <a:t>CONTACTE &gt; CORREU ELECTRÒNIC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8"/>
          <p:cNvSpPr txBox="1"/>
          <p:nvPr/>
        </p:nvSpPr>
        <p:spPr>
          <a:xfrm>
            <a:off x="9976974" y="3280755"/>
            <a:ext cx="6162300" cy="9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CONTACTA AMB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Tutor acadèmic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"/>
          <p:cNvSpPr txBox="1"/>
          <p:nvPr/>
        </p:nvSpPr>
        <p:spPr>
          <a:xfrm>
            <a:off x="1028780" y="1057275"/>
            <a:ext cx="8824064" cy="683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b="1" i="0" lang="en-US" sz="46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Seguretat Social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9"/>
          <p:cNvSpPr txBox="1"/>
          <p:nvPr/>
        </p:nvSpPr>
        <p:spPr>
          <a:xfrm>
            <a:off x="2279461" y="5711355"/>
            <a:ext cx="6127703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Calendari seguiment de dies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9"/>
          <p:cNvSpPr txBox="1"/>
          <p:nvPr/>
        </p:nvSpPr>
        <p:spPr>
          <a:xfrm>
            <a:off x="2279461" y="6214955"/>
            <a:ext cx="61278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5483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Hauràs de confirmar els dies de pràctiques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(només per les N-R).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0" i="0" sz="1599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9"/>
          <p:cNvSpPr txBox="1"/>
          <p:nvPr/>
        </p:nvSpPr>
        <p:spPr>
          <a:xfrm>
            <a:off x="2279382" y="2423663"/>
            <a:ext cx="689024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Alta / baixa i cotització. Qui?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9"/>
          <p:cNvSpPr txBox="1"/>
          <p:nvPr/>
        </p:nvSpPr>
        <p:spPr>
          <a:xfrm>
            <a:off x="2279382" y="2898688"/>
            <a:ext cx="7406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5483" lvl="1" marL="345439" marR="0" rtl="0" algn="l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Remunerades: L’entitat que t’acull.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5483" lvl="1" marL="345439" marR="0" rtl="0" algn="l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No-remunerades: La UPF.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6" name="Google Shape;266;p9"/>
          <p:cNvGrpSpPr/>
          <p:nvPr/>
        </p:nvGrpSpPr>
        <p:grpSpPr>
          <a:xfrm>
            <a:off x="2279382" y="4063802"/>
            <a:ext cx="7406775" cy="1182089"/>
            <a:chOff x="0" y="19050"/>
            <a:chExt cx="9875700" cy="1576117"/>
          </a:xfrm>
        </p:grpSpPr>
        <p:sp>
          <p:nvSpPr>
            <p:cNvPr id="267" name="Google Shape;267;p9"/>
            <p:cNvSpPr txBox="1"/>
            <p:nvPr/>
          </p:nvSpPr>
          <p:spPr>
            <a:xfrm>
              <a:off x="0" y="19050"/>
              <a:ext cx="5478934" cy="480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600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 es cotitza?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9"/>
            <p:cNvSpPr txBox="1"/>
            <p:nvPr/>
          </p:nvSpPr>
          <p:spPr>
            <a:xfrm>
              <a:off x="0" y="671467"/>
              <a:ext cx="9875700" cy="92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85483" lvl="1" marL="345439" marR="0" rtl="0" algn="l">
                <a:lnSpc>
                  <a:spcPct val="15003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Remunerades: cotització per mes.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85483" lvl="1" marL="345439" marR="0" rtl="0" algn="l">
                <a:lnSpc>
                  <a:spcPct val="15003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No-remunerades: cotització per dia.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" name="Google Shape;269;p9"/>
          <p:cNvSpPr txBox="1"/>
          <p:nvPr/>
        </p:nvSpPr>
        <p:spPr>
          <a:xfrm>
            <a:off x="2279461" y="7573555"/>
            <a:ext cx="7406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 a què cotitzo?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9"/>
          <p:cNvSpPr txBox="1"/>
          <p:nvPr/>
        </p:nvSpPr>
        <p:spPr>
          <a:xfrm>
            <a:off x="2279461" y="8048581"/>
            <a:ext cx="74067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5483" lvl="1" marL="345439" marR="0" rtl="0" algn="l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 contingències professionals.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5483" lvl="1" marL="345439" marR="0" rtl="0" algn="l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efectes de jubilació.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5483" lvl="1" marL="345439" marR="0" rtl="0" algn="l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 per atur.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9"/>
          <p:cNvSpPr txBox="1"/>
          <p:nvPr/>
        </p:nvSpPr>
        <p:spPr>
          <a:xfrm>
            <a:off x="10561608" y="2423663"/>
            <a:ext cx="5903425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Número de la Seguretat Social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b="1" i="0" sz="2499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9"/>
          <p:cNvSpPr txBox="1"/>
          <p:nvPr/>
        </p:nvSpPr>
        <p:spPr>
          <a:xfrm>
            <a:off x="10561608" y="2927263"/>
            <a:ext cx="70731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5482" lvl="1" marL="345438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És imprescindible abans d’iniciar l’estada de pràctiques.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85482" lvl="1" marL="345438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Instruccions per a l'obtenció del NUSS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73" name="Google Shape;273;p9"/>
          <p:cNvGrpSpPr/>
          <p:nvPr/>
        </p:nvGrpSpPr>
        <p:grpSpPr>
          <a:xfrm>
            <a:off x="10561687" y="4063802"/>
            <a:ext cx="7406775" cy="1182089"/>
            <a:chOff x="0" y="19050"/>
            <a:chExt cx="9875700" cy="1576117"/>
          </a:xfrm>
        </p:grpSpPr>
        <p:sp>
          <p:nvSpPr>
            <p:cNvPr id="274" name="Google Shape;274;p9"/>
            <p:cNvSpPr txBox="1"/>
            <p:nvPr/>
          </p:nvSpPr>
          <p:spPr>
            <a:xfrm>
              <a:off x="0" y="19050"/>
              <a:ext cx="5478934" cy="480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600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Incompatibilitats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9"/>
            <p:cNvSpPr txBox="1"/>
            <p:nvPr/>
          </p:nvSpPr>
          <p:spPr>
            <a:xfrm>
              <a:off x="0" y="671467"/>
              <a:ext cx="9875700" cy="92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85483" lvl="1" marL="345439" marR="0" rtl="0" algn="l">
                <a:lnSpc>
                  <a:spcPct val="15003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 ja cotitzes (treballes o altres prestacions) NO alta.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85483" lvl="1" marL="345439" marR="0" rtl="0" algn="l">
                <a:lnSpc>
                  <a:spcPct val="15003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UPF ha d’informar.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276;p9"/>
          <p:cNvSpPr txBox="1"/>
          <p:nvPr/>
        </p:nvSpPr>
        <p:spPr>
          <a:xfrm>
            <a:off x="10561926" y="5711355"/>
            <a:ext cx="6935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Canvis un cop iniciada l’estada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b="1" i="0" sz="2499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9"/>
          <p:cNvSpPr txBox="1"/>
          <p:nvPr/>
        </p:nvSpPr>
        <p:spPr>
          <a:xfrm>
            <a:off x="10561926" y="6214955"/>
            <a:ext cx="70728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5483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 es podrà canviar la tipologia (curriculars o extracurriculars) ni l’ajut a l’estudi (remunerada o no-remunerada) una vegada iniciada la pràctica.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9"/>
          <p:cNvSpPr txBox="1"/>
          <p:nvPr/>
        </p:nvSpPr>
        <p:spPr>
          <a:xfrm>
            <a:off x="10561449" y="7573555"/>
            <a:ext cx="7406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Tens més dubtes?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9"/>
          <p:cNvSpPr txBox="1"/>
          <p:nvPr/>
        </p:nvSpPr>
        <p:spPr>
          <a:xfrm>
            <a:off x="10561449" y="8077156"/>
            <a:ext cx="70731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85483" lvl="1" marL="345439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Consulta les </a:t>
            </a:r>
            <a:r>
              <a:rPr b="0" i="0" lang="en-US" sz="1800" u="sng" cap="none" strike="noStrike">
                <a:solidFill>
                  <a:srgbClr val="004AAD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FAQs a la nostra web</a:t>
            </a: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t/>
            </a:r>
            <a:endParaRPr b="0" i="0" sz="1599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9"/>
          <p:cNvSpPr/>
          <p:nvPr/>
        </p:nvSpPr>
        <p:spPr>
          <a:xfrm>
            <a:off x="1706704" y="2477291"/>
            <a:ext cx="238723" cy="238723"/>
          </a:xfrm>
          <a:custGeom>
            <a:rect b="b" l="l" r="r" t="t"/>
            <a:pathLst>
              <a:path extrusionOk="0" h="238723" w="238723">
                <a:moveTo>
                  <a:pt x="0" y="0"/>
                </a:moveTo>
                <a:lnTo>
                  <a:pt x="238723" y="0"/>
                </a:lnTo>
                <a:lnTo>
                  <a:pt x="238723" y="238723"/>
                </a:lnTo>
                <a:lnTo>
                  <a:pt x="0" y="238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9"/>
          <p:cNvSpPr/>
          <p:nvPr/>
        </p:nvSpPr>
        <p:spPr>
          <a:xfrm>
            <a:off x="1706704" y="4117478"/>
            <a:ext cx="238723" cy="238723"/>
          </a:xfrm>
          <a:custGeom>
            <a:rect b="b" l="l" r="r" t="t"/>
            <a:pathLst>
              <a:path extrusionOk="0" h="238723" w="238723">
                <a:moveTo>
                  <a:pt x="0" y="0"/>
                </a:moveTo>
                <a:lnTo>
                  <a:pt x="238723" y="0"/>
                </a:lnTo>
                <a:lnTo>
                  <a:pt x="238723" y="238723"/>
                </a:lnTo>
                <a:lnTo>
                  <a:pt x="0" y="238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p9"/>
          <p:cNvSpPr/>
          <p:nvPr/>
        </p:nvSpPr>
        <p:spPr>
          <a:xfrm>
            <a:off x="1706704" y="5756376"/>
            <a:ext cx="238723" cy="238723"/>
          </a:xfrm>
          <a:custGeom>
            <a:rect b="b" l="l" r="r" t="t"/>
            <a:pathLst>
              <a:path extrusionOk="0" h="238723" w="238723">
                <a:moveTo>
                  <a:pt x="0" y="0"/>
                </a:moveTo>
                <a:lnTo>
                  <a:pt x="238723" y="0"/>
                </a:lnTo>
                <a:lnTo>
                  <a:pt x="238723" y="238722"/>
                </a:lnTo>
                <a:lnTo>
                  <a:pt x="0" y="238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p9"/>
          <p:cNvSpPr/>
          <p:nvPr/>
        </p:nvSpPr>
        <p:spPr>
          <a:xfrm>
            <a:off x="1706704" y="7622469"/>
            <a:ext cx="238723" cy="238723"/>
          </a:xfrm>
          <a:custGeom>
            <a:rect b="b" l="l" r="r" t="t"/>
            <a:pathLst>
              <a:path extrusionOk="0" h="238723" w="238723">
                <a:moveTo>
                  <a:pt x="0" y="0"/>
                </a:moveTo>
                <a:lnTo>
                  <a:pt x="238723" y="0"/>
                </a:lnTo>
                <a:lnTo>
                  <a:pt x="238723" y="238723"/>
                </a:lnTo>
                <a:lnTo>
                  <a:pt x="0" y="238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p9"/>
          <p:cNvSpPr/>
          <p:nvPr/>
        </p:nvSpPr>
        <p:spPr>
          <a:xfrm>
            <a:off x="9988771" y="2472576"/>
            <a:ext cx="238723" cy="238723"/>
          </a:xfrm>
          <a:custGeom>
            <a:rect b="b" l="l" r="r" t="t"/>
            <a:pathLst>
              <a:path extrusionOk="0" h="238723" w="238723">
                <a:moveTo>
                  <a:pt x="0" y="0"/>
                </a:moveTo>
                <a:lnTo>
                  <a:pt x="238723" y="0"/>
                </a:lnTo>
                <a:lnTo>
                  <a:pt x="238723" y="238723"/>
                </a:lnTo>
                <a:lnTo>
                  <a:pt x="0" y="238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5" name="Google Shape;285;p9"/>
          <p:cNvSpPr/>
          <p:nvPr/>
        </p:nvSpPr>
        <p:spPr>
          <a:xfrm>
            <a:off x="9988771" y="4120082"/>
            <a:ext cx="238723" cy="238723"/>
          </a:xfrm>
          <a:custGeom>
            <a:rect b="b" l="l" r="r" t="t"/>
            <a:pathLst>
              <a:path extrusionOk="0" h="238723" w="238723">
                <a:moveTo>
                  <a:pt x="0" y="0"/>
                </a:moveTo>
                <a:lnTo>
                  <a:pt x="238723" y="0"/>
                </a:lnTo>
                <a:lnTo>
                  <a:pt x="238723" y="238723"/>
                </a:lnTo>
                <a:lnTo>
                  <a:pt x="0" y="238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9"/>
          <p:cNvSpPr/>
          <p:nvPr/>
        </p:nvSpPr>
        <p:spPr>
          <a:xfrm>
            <a:off x="9988771" y="5756376"/>
            <a:ext cx="238723" cy="238723"/>
          </a:xfrm>
          <a:custGeom>
            <a:rect b="b" l="l" r="r" t="t"/>
            <a:pathLst>
              <a:path extrusionOk="0" h="238723" w="238723">
                <a:moveTo>
                  <a:pt x="0" y="0"/>
                </a:moveTo>
                <a:lnTo>
                  <a:pt x="238723" y="0"/>
                </a:lnTo>
                <a:lnTo>
                  <a:pt x="238723" y="238722"/>
                </a:lnTo>
                <a:lnTo>
                  <a:pt x="0" y="238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9"/>
          <p:cNvSpPr/>
          <p:nvPr/>
        </p:nvSpPr>
        <p:spPr>
          <a:xfrm>
            <a:off x="9988771" y="7622469"/>
            <a:ext cx="238723" cy="238723"/>
          </a:xfrm>
          <a:custGeom>
            <a:rect b="b" l="l" r="r" t="t"/>
            <a:pathLst>
              <a:path extrusionOk="0" h="238723" w="238723">
                <a:moveTo>
                  <a:pt x="0" y="0"/>
                </a:moveTo>
                <a:lnTo>
                  <a:pt x="238723" y="0"/>
                </a:lnTo>
                <a:lnTo>
                  <a:pt x="238723" y="238723"/>
                </a:lnTo>
                <a:lnTo>
                  <a:pt x="0" y="238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u33473</dc:creator>
</cp:coreProperties>
</file>