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gc7fxHL1Rf45QSc1vwhXNqPudr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9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3" name="Google Shape;2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0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2" name="Google Shape;2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1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9" name="Google Shape;24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8" name="Google Shape;25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3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4" name="Google Shape;26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7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0" name="Google Shape;20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5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5"/>
          <p:cNvSpPr txBox="1"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cxnSp>
        <p:nvCxnSpPr>
          <p:cNvPr id="22" name="Google Shape;22;p15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4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body" idx="1"/>
          </p:nvPr>
        </p:nvSpPr>
        <p:spPr>
          <a:xfrm rot="5400000">
            <a:off x="2583179" y="85514"/>
            <a:ext cx="4023360" cy="7543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ítulo vertical y texto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5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5"/>
          <p:cNvSpPr txBox="1">
            <a:spLocks noGrp="1"/>
          </p:cNvSpPr>
          <p:nvPr>
            <p:ph type="title"/>
          </p:nvPr>
        </p:nvSpPr>
        <p:spPr>
          <a:xfrm rot="5400000">
            <a:off x="4649564" y="2306414"/>
            <a:ext cx="575989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5"/>
          <p:cNvSpPr txBox="1">
            <a:spLocks noGrp="1"/>
          </p:cNvSpPr>
          <p:nvPr>
            <p:ph type="body" idx="1"/>
          </p:nvPr>
        </p:nvSpPr>
        <p:spPr>
          <a:xfrm rot="5400000">
            <a:off x="649064" y="391889"/>
            <a:ext cx="575989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25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5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5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cabezado de sección" type="secHead">
  <p:cSld name="SECTION_HEADER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7"/>
          <p:cNvSpPr txBox="1"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cxnSp>
        <p:nvCxnSpPr>
          <p:cNvPr id="37" name="Google Shape;37;p17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2"/>
          </p:nvPr>
        </p:nvSpPr>
        <p:spPr>
          <a:xfrm>
            <a:off x="4663440" y="1845735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2"/>
          </p:nvPr>
        </p:nvSpPr>
        <p:spPr>
          <a:xfrm>
            <a:off x="822960" y="2582334"/>
            <a:ext cx="370332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body" idx="3"/>
          </p:nvPr>
        </p:nvSpPr>
        <p:spPr>
          <a:xfrm>
            <a:off x="466344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4"/>
          </p:nvPr>
        </p:nvSpPr>
        <p:spPr>
          <a:xfrm>
            <a:off x="4663440" y="2582334"/>
            <a:ext cx="370332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 blanco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1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1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ido con título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2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body" idx="1"/>
          </p:nvPr>
        </p:nvSpPr>
        <p:spPr>
          <a:xfrm>
            <a:off x="3600450" y="731520"/>
            <a:ext cx="486918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2"/>
          </p:nvPr>
        </p:nvSpPr>
        <p:spPr>
          <a:xfrm>
            <a:off x="342900" y="2926080"/>
            <a:ext cx="24003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n con título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3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3"/>
          <p:cNvSpPr txBox="1"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>
            <a:spLocks noGrp="1"/>
          </p:cNvSpPr>
          <p:nvPr>
            <p:ph type="pic" idx="2"/>
          </p:nvPr>
        </p:nvSpPr>
        <p:spPr>
          <a:xfrm>
            <a:off x="12" y="0"/>
            <a:ext cx="9143989" cy="4915076"/>
          </a:xfrm>
          <a:prstGeom prst="rect">
            <a:avLst/>
          </a:prstGeom>
          <a:solidFill>
            <a:srgbClr val="D7D0C0"/>
          </a:solidFill>
          <a:ln>
            <a:noFill/>
          </a:ln>
        </p:spPr>
      </p:sp>
      <p:sp>
        <p:nvSpPr>
          <p:cNvPr id="79" name="Google Shape;79;p23"/>
          <p:cNvSpPr txBox="1">
            <a:spLocks noGrp="1"/>
          </p:cNvSpPr>
          <p:nvPr>
            <p:ph type="body" idx="1"/>
          </p:nvPr>
        </p:nvSpPr>
        <p:spPr>
          <a:xfrm>
            <a:off x="822960" y="5907024"/>
            <a:ext cx="758952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4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4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cxnSp>
        <p:nvCxnSpPr>
          <p:cNvPr id="13" name="Google Shape;13;p14"/>
          <p:cNvCxnSpPr/>
          <p:nvPr/>
        </p:nvCxnSpPr>
        <p:spPr>
          <a:xfrm>
            <a:off x="895149" y="1737845"/>
            <a:ext cx="74752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f.edu/web/humanitats/tfg-humanitat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>
            <a:spLocks noGrp="1"/>
          </p:cNvSpPr>
          <p:nvPr>
            <p:ph type="ctrTitle"/>
          </p:nvPr>
        </p:nvSpPr>
        <p:spPr>
          <a:xfrm>
            <a:off x="723900" y="643467"/>
            <a:ext cx="4691270" cy="5054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200"/>
              <a:buFont typeface="Calibri"/>
              <a:buNone/>
            </a:pPr>
            <a:r>
              <a:rPr lang="ca-ES" sz="6200"/>
              <a:t>Treball de Fi de Grau  </a:t>
            </a:r>
            <a:br>
              <a:rPr lang="ca-ES" sz="6200"/>
            </a:br>
            <a:r>
              <a:rPr lang="ca-ES" sz="6200"/>
              <a:t>als estudis d’Humanitats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subTitle" idx="1"/>
          </p:nvPr>
        </p:nvSpPr>
        <p:spPr>
          <a:xfrm>
            <a:off x="5903246" y="643467"/>
            <a:ext cx="2506116" cy="5054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a-ES" sz="2800" b="1" u="sng">
                <a:solidFill>
                  <a:schemeClr val="dk1"/>
                </a:solidFill>
              </a:rPr>
              <a:t>CURS 2022-23</a:t>
            </a:r>
            <a:endParaRPr sz="2800" b="1" u="sng">
              <a:solidFill>
                <a:schemeClr val="dk1"/>
              </a:solidFill>
            </a:endParaRPr>
          </a:p>
        </p:txBody>
      </p:sp>
      <p:cxnSp>
        <p:nvCxnSpPr>
          <p:cNvPr id="104" name="Google Shape;104;p1"/>
          <p:cNvCxnSpPr/>
          <p:nvPr/>
        </p:nvCxnSpPr>
        <p:spPr>
          <a:xfrm>
            <a:off x="5650992" y="1391367"/>
            <a:ext cx="0" cy="3558208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"/>
          <p:cNvSpPr/>
          <p:nvPr/>
        </p:nvSpPr>
        <p:spPr>
          <a:xfrm>
            <a:off x="11" y="6340942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7"/>
          <p:cNvSpPr txBox="1">
            <a:spLocks noGrp="1"/>
          </p:cNvSpPr>
          <p:nvPr>
            <p:ph type="title"/>
          </p:nvPr>
        </p:nvSpPr>
        <p:spPr>
          <a:xfrm>
            <a:off x="648000" y="0"/>
            <a:ext cx="7869600" cy="1357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a-ES" b="1">
                <a:solidFill>
                  <a:srgbClr val="9E3611"/>
                </a:solidFill>
              </a:rPr>
              <a:t>Defensa pública del</a:t>
            </a:r>
            <a:br>
              <a:rPr lang="ca-ES" b="1">
                <a:solidFill>
                  <a:srgbClr val="9E3611"/>
                </a:solidFill>
              </a:rPr>
            </a:br>
            <a:r>
              <a:rPr lang="ca-ES" b="1">
                <a:solidFill>
                  <a:srgbClr val="9E3611"/>
                </a:solidFill>
              </a:rPr>
              <a:t>Treball de Fi de Grau </a:t>
            </a:r>
            <a:endParaRPr/>
          </a:p>
        </p:txBody>
      </p:sp>
      <p:pic>
        <p:nvPicPr>
          <p:cNvPr id="203" name="Google Shape;203;p27" descr="Calendari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14016" y="0"/>
            <a:ext cx="1452744" cy="14527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4" name="Google Shape;204;p27"/>
          <p:cNvGrpSpPr/>
          <p:nvPr/>
        </p:nvGrpSpPr>
        <p:grpSpPr>
          <a:xfrm>
            <a:off x="324350" y="1391199"/>
            <a:ext cx="8322839" cy="4916686"/>
            <a:chOff x="0" y="782"/>
            <a:chExt cx="8322839" cy="4854548"/>
          </a:xfrm>
        </p:grpSpPr>
        <p:sp>
          <p:nvSpPr>
            <p:cNvPr id="205" name="Google Shape;205;p27"/>
            <p:cNvSpPr/>
            <p:nvPr/>
          </p:nvSpPr>
          <p:spPr>
            <a:xfrm rot="5400000">
              <a:off x="-198465" y="199247"/>
              <a:ext cx="1323101" cy="926170"/>
            </a:xfrm>
            <a:prstGeom prst="chevron">
              <a:avLst>
                <a:gd name="adj" fmla="val 50000"/>
              </a:avLst>
            </a:prstGeom>
            <a:solidFill>
              <a:srgbClr val="D34614"/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254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7"/>
            <p:cNvSpPr txBox="1"/>
            <p:nvPr/>
          </p:nvSpPr>
          <p:spPr>
            <a:xfrm>
              <a:off x="1" y="463866"/>
              <a:ext cx="926170" cy="3969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ca-ES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Documentació?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7"/>
            <p:cNvSpPr/>
            <p:nvPr/>
          </p:nvSpPr>
          <p:spPr>
            <a:xfrm rot="5400000">
              <a:off x="4194497" y="-3267544"/>
              <a:ext cx="860015" cy="7396669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7"/>
            <p:cNvSpPr txBox="1"/>
            <p:nvPr/>
          </p:nvSpPr>
          <p:spPr>
            <a:xfrm>
              <a:off x="926165" y="42755"/>
              <a:ext cx="7354800" cy="86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9525" rIns="9525" bIns="95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Char char="•"/>
              </a:pPr>
              <a:r>
                <a:rPr lang="ca-ES" sz="15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Suport visual </a:t>
              </a:r>
              <a:r>
                <a:rPr lang="ca-ES" sz="15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en format pdf </a:t>
              </a:r>
              <a:r>
                <a:rPr lang="ca-ES" sz="15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s'haurà de pujar a l'Aula Global abans del 26 de juny, a les 9.00 hores</a:t>
              </a:r>
              <a:endPara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Char char="•"/>
              </a:pPr>
              <a:r>
                <a:rPr lang="ca-ES" sz="15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Títol del fitxer: "Curs 2022-2023- 1r Cognom 2n Cognom, Nom, NIA - Tema o títol abreujat_Defensa"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7"/>
            <p:cNvSpPr/>
            <p:nvPr/>
          </p:nvSpPr>
          <p:spPr>
            <a:xfrm rot="5400000">
              <a:off x="-198465" y="1376396"/>
              <a:ext cx="1323101" cy="926170"/>
            </a:xfrm>
            <a:prstGeom prst="chevron">
              <a:avLst>
                <a:gd name="adj" fmla="val 50000"/>
              </a:avLst>
            </a:prstGeom>
            <a:solidFill>
              <a:srgbClr val="D34614"/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254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7"/>
            <p:cNvSpPr txBox="1"/>
            <p:nvPr/>
          </p:nvSpPr>
          <p:spPr>
            <a:xfrm>
              <a:off x="1" y="1641015"/>
              <a:ext cx="926170" cy="3969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ca-ES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Llengua?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7"/>
            <p:cNvSpPr/>
            <p:nvPr/>
          </p:nvSpPr>
          <p:spPr>
            <a:xfrm rot="5400000">
              <a:off x="4194497" y="-2090395"/>
              <a:ext cx="860015" cy="7396669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7"/>
            <p:cNvSpPr txBox="1"/>
            <p:nvPr/>
          </p:nvSpPr>
          <p:spPr>
            <a:xfrm>
              <a:off x="926170" y="1219914"/>
              <a:ext cx="7354687" cy="7760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9525" rIns="9525" bIns="95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Char char="•"/>
              </a:pPr>
              <a:r>
                <a:rPr lang="ca-ES" sz="15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La defensa es podrà fer en català, en castellà, en anglès o en qualsevol altra llengua de docència de l’ensenyament.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7"/>
            <p:cNvSpPr/>
            <p:nvPr/>
          </p:nvSpPr>
          <p:spPr>
            <a:xfrm rot="5400000">
              <a:off x="-198465" y="2553545"/>
              <a:ext cx="1323101" cy="926170"/>
            </a:xfrm>
            <a:prstGeom prst="chevron">
              <a:avLst>
                <a:gd name="adj" fmla="val 50000"/>
              </a:avLst>
            </a:prstGeom>
            <a:solidFill>
              <a:srgbClr val="D34614"/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254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7"/>
            <p:cNvSpPr txBox="1"/>
            <p:nvPr/>
          </p:nvSpPr>
          <p:spPr>
            <a:xfrm>
              <a:off x="1" y="2818164"/>
              <a:ext cx="926170" cy="3969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ca-ES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NEE?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7"/>
            <p:cNvSpPr/>
            <p:nvPr/>
          </p:nvSpPr>
          <p:spPr>
            <a:xfrm rot="5400000">
              <a:off x="4194497" y="-913246"/>
              <a:ext cx="860015" cy="7396669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7"/>
            <p:cNvSpPr txBox="1"/>
            <p:nvPr/>
          </p:nvSpPr>
          <p:spPr>
            <a:xfrm>
              <a:off x="926170" y="2397063"/>
              <a:ext cx="7354687" cy="7760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9525" rIns="9525" bIns="95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Char char="•"/>
              </a:pPr>
              <a:r>
                <a:rPr lang="ca-ES" sz="15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Si ets estudiant amb necessitats acadèmiques especials podràs sol·licitar l’adaptació dels espais, equipaments, format, duració, etc</a:t>
              </a:r>
              <a:endPara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7"/>
            <p:cNvSpPr/>
            <p:nvPr/>
          </p:nvSpPr>
          <p:spPr>
            <a:xfrm rot="5400000">
              <a:off x="-198465" y="3730694"/>
              <a:ext cx="1323101" cy="926170"/>
            </a:xfrm>
            <a:prstGeom prst="chevron">
              <a:avLst>
                <a:gd name="adj" fmla="val 50000"/>
              </a:avLst>
            </a:prstGeom>
            <a:solidFill>
              <a:srgbClr val="D34614"/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254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7"/>
            <p:cNvSpPr txBox="1"/>
            <p:nvPr/>
          </p:nvSpPr>
          <p:spPr>
            <a:xfrm>
              <a:off x="1" y="3995313"/>
              <a:ext cx="926170" cy="3969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ca-ES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Recuperació?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7"/>
            <p:cNvSpPr/>
            <p:nvPr/>
          </p:nvSpPr>
          <p:spPr>
            <a:xfrm rot="5400000">
              <a:off x="4194497" y="263903"/>
              <a:ext cx="860015" cy="7396669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7"/>
            <p:cNvSpPr txBox="1"/>
            <p:nvPr/>
          </p:nvSpPr>
          <p:spPr>
            <a:xfrm>
              <a:off x="926170" y="3574212"/>
              <a:ext cx="7354687" cy="7760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9525" rIns="9525" bIns="95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Char char="•"/>
              </a:pPr>
              <a:r>
                <a:rPr lang="ca-ES" sz="15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La defensa pública és un element no recuperable de l’avaluació del TFG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9"/>
          <p:cNvSpPr txBox="1">
            <a:spLocks noGrp="1"/>
          </p:cNvSpPr>
          <p:nvPr>
            <p:ph type="title"/>
          </p:nvPr>
        </p:nvSpPr>
        <p:spPr>
          <a:xfrm>
            <a:off x="822960" y="500041"/>
            <a:ext cx="7133416" cy="1214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a-ES" b="1" u="sng">
                <a:solidFill>
                  <a:srgbClr val="9E3611"/>
                </a:solidFill>
              </a:rPr>
              <a:t>Recuperació del</a:t>
            </a:r>
            <a:br>
              <a:rPr lang="ca-ES" b="1" u="sng">
                <a:solidFill>
                  <a:srgbClr val="9E3611"/>
                </a:solidFill>
              </a:rPr>
            </a:br>
            <a:r>
              <a:rPr lang="ca-ES" b="1" u="sng">
                <a:solidFill>
                  <a:srgbClr val="9E3611"/>
                </a:solidFill>
              </a:rPr>
              <a:t>Treball de Fi de Grau </a:t>
            </a:r>
            <a:endParaRPr/>
          </a:p>
        </p:txBody>
      </p:sp>
      <p:pic>
        <p:nvPicPr>
          <p:cNvPr id="226" name="Google Shape;226;p9" descr="Calendari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14016" y="0"/>
            <a:ext cx="1452744" cy="14527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7" name="Google Shape;227;p9"/>
          <p:cNvGrpSpPr/>
          <p:nvPr/>
        </p:nvGrpSpPr>
        <p:grpSpPr>
          <a:xfrm>
            <a:off x="822959" y="1847698"/>
            <a:ext cx="7543800" cy="4019430"/>
            <a:chOff x="0" y="1964"/>
            <a:chExt cx="7543800" cy="4019430"/>
          </a:xfrm>
        </p:grpSpPr>
        <p:sp>
          <p:nvSpPr>
            <p:cNvPr id="228" name="Google Shape;228;p9"/>
            <p:cNvSpPr/>
            <p:nvPr/>
          </p:nvSpPr>
          <p:spPr>
            <a:xfrm rot="5400000">
              <a:off x="4611148" y="-1763756"/>
              <a:ext cx="1037272" cy="482803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EFCECA">
                <a:alpha val="89411"/>
              </a:srgbClr>
            </a:solidFill>
            <a:ln w="25400" cap="flat" cmpd="sng">
              <a:solidFill>
                <a:srgbClr val="EFCECA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9"/>
            <p:cNvSpPr txBox="1"/>
            <p:nvPr/>
          </p:nvSpPr>
          <p:spPr>
            <a:xfrm>
              <a:off x="2715769" y="182258"/>
              <a:ext cx="4777397" cy="936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0950" rIns="41900" bIns="20950" anchor="ctr" anchorCtr="0">
              <a:noAutofit/>
            </a:bodyPr>
            <a:lstStyle/>
            <a:p>
              <a:pPr marL="57150" marR="0" lvl="1" indent="-698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Char char="•"/>
              </a:pPr>
              <a:r>
                <a:rPr lang="ca-ES" sz="11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Dipòsit</a:t>
              </a:r>
              <a:r>
                <a:rPr lang="ca-ES" sz="11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: 7 de juliol fins a les 23.59 hores, a l’Aula Global</a:t>
              </a:r>
              <a:endPara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Char char="•"/>
              </a:pPr>
              <a:r>
                <a:rPr lang="ca-ES" sz="11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Qualificacions definitives</a:t>
              </a:r>
              <a:r>
                <a:rPr lang="ca-ES" sz="11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: 19 de juliol.</a:t>
              </a:r>
              <a:endPara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9"/>
            <p:cNvSpPr/>
            <p:nvPr/>
          </p:nvSpPr>
          <p:spPr>
            <a:xfrm>
              <a:off x="0" y="1964"/>
              <a:ext cx="2715768" cy="1296590"/>
            </a:xfrm>
            <a:prstGeom prst="roundRect">
              <a:avLst>
                <a:gd name="adj" fmla="val 16667"/>
              </a:avLst>
            </a:prstGeom>
            <a:solidFill>
              <a:srgbClr val="D3461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9"/>
            <p:cNvSpPr txBox="1"/>
            <p:nvPr/>
          </p:nvSpPr>
          <p:spPr>
            <a:xfrm>
              <a:off x="63294" y="65258"/>
              <a:ext cx="2589180" cy="1170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51425" rIns="102850" bIns="5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rPr lang="ca-ES" sz="27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Calendari</a:t>
              </a:r>
              <a:endParaRPr sz="2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9"/>
            <p:cNvSpPr/>
            <p:nvPr/>
          </p:nvSpPr>
          <p:spPr>
            <a:xfrm rot="5400000">
              <a:off x="4611148" y="-402336"/>
              <a:ext cx="1037272" cy="482803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EFCECA">
                <a:alpha val="89411"/>
              </a:srgbClr>
            </a:solidFill>
            <a:ln w="25400" cap="flat" cmpd="sng">
              <a:solidFill>
                <a:srgbClr val="EFCECA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9"/>
            <p:cNvSpPr txBox="1"/>
            <p:nvPr/>
          </p:nvSpPr>
          <p:spPr>
            <a:xfrm>
              <a:off x="2715769" y="1543678"/>
              <a:ext cx="4777397" cy="936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0950" rIns="41900" bIns="20950" anchor="ctr" anchorCtr="0">
              <a:noAutofit/>
            </a:bodyPr>
            <a:lstStyle/>
            <a:p>
              <a:pPr marL="57150" marR="0" lvl="1" indent="-698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Char char="•"/>
              </a:pPr>
              <a:r>
                <a:rPr lang="ca-ES" sz="11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Només els treballs amb la qualificació “Suspens” </a:t>
              </a:r>
              <a:endPara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9"/>
            <p:cNvSpPr/>
            <p:nvPr/>
          </p:nvSpPr>
          <p:spPr>
            <a:xfrm>
              <a:off x="0" y="1363384"/>
              <a:ext cx="2715768" cy="1296590"/>
            </a:xfrm>
            <a:prstGeom prst="roundRect">
              <a:avLst>
                <a:gd name="adj" fmla="val 16667"/>
              </a:avLst>
            </a:prstGeom>
            <a:solidFill>
              <a:srgbClr val="D3461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9"/>
            <p:cNvSpPr txBox="1"/>
            <p:nvPr/>
          </p:nvSpPr>
          <p:spPr>
            <a:xfrm>
              <a:off x="63294" y="1426678"/>
              <a:ext cx="2589180" cy="1170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51425" rIns="102850" bIns="5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rPr lang="ca-ES" sz="27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Qui pot optar a la recuperació?</a:t>
              </a:r>
              <a:endParaRPr sz="2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9"/>
            <p:cNvSpPr/>
            <p:nvPr/>
          </p:nvSpPr>
          <p:spPr>
            <a:xfrm rot="5400000">
              <a:off x="4611148" y="959083"/>
              <a:ext cx="1037272" cy="482803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EFCECA">
                <a:alpha val="89411"/>
              </a:srgbClr>
            </a:solidFill>
            <a:ln w="25400" cap="flat" cmpd="sng">
              <a:solidFill>
                <a:srgbClr val="EFCECA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9"/>
            <p:cNvSpPr txBox="1"/>
            <p:nvPr/>
          </p:nvSpPr>
          <p:spPr>
            <a:xfrm>
              <a:off x="2715769" y="2905098"/>
              <a:ext cx="4777397" cy="936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0950" rIns="41900" bIns="20950" anchor="ctr" anchorCtr="0">
              <a:noAutofit/>
            </a:bodyPr>
            <a:lstStyle/>
            <a:p>
              <a:pPr marL="57150" marR="0" lvl="1" indent="-698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Char char="•"/>
              </a:pPr>
              <a:r>
                <a:rPr lang="ca-ES" sz="11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S’hauran introduir al TFG les esmenes i suggeriments indicats en l’informe pel tribunal avaluador. </a:t>
              </a:r>
              <a:endPara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Char char="•"/>
              </a:pPr>
              <a:r>
                <a:rPr lang="ca-ES" sz="11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Els canvis es realitzaran en el mateix text i s’indicaran en un color diferent.</a:t>
              </a:r>
              <a:r>
                <a:rPr lang="ca-ES" sz="11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Char char="•"/>
              </a:pPr>
              <a:r>
                <a:rPr lang="ca-ES" sz="11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No hi haurà defenses orals</a:t>
              </a:r>
              <a:r>
                <a:rPr lang="ca-ES" sz="11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: correspondrà la nota de la defensa realitzada al juny</a:t>
              </a:r>
              <a:endPara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0" y="2724804"/>
              <a:ext cx="2715768" cy="1296590"/>
            </a:xfrm>
            <a:prstGeom prst="roundRect">
              <a:avLst>
                <a:gd name="adj" fmla="val 16667"/>
              </a:avLst>
            </a:prstGeom>
            <a:solidFill>
              <a:srgbClr val="D3461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9"/>
            <p:cNvSpPr txBox="1"/>
            <p:nvPr/>
          </p:nvSpPr>
          <p:spPr>
            <a:xfrm>
              <a:off x="63294" y="2788098"/>
              <a:ext cx="2589180" cy="1170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51425" rIns="102850" bIns="5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rPr lang="ca-ES" sz="27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En que consisteix la recuperació?</a:t>
              </a:r>
              <a:endParaRPr sz="2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0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a-ES" b="1" u="sng">
                <a:solidFill>
                  <a:srgbClr val="9E3611"/>
                </a:solidFill>
              </a:rPr>
              <a:t>Etapes finals</a:t>
            </a:r>
            <a:r>
              <a:rPr lang="ca-ES" b="1">
                <a:solidFill>
                  <a:srgbClr val="9E3611"/>
                </a:solidFill>
              </a:rPr>
              <a:t> del </a:t>
            </a:r>
            <a:br>
              <a:rPr lang="ca-ES" b="1">
                <a:solidFill>
                  <a:srgbClr val="9E3611"/>
                </a:solidFill>
              </a:rPr>
            </a:br>
            <a:r>
              <a:rPr lang="ca-ES" b="1">
                <a:solidFill>
                  <a:srgbClr val="9E3611"/>
                </a:solidFill>
              </a:rPr>
              <a:t>Treball de Fi de Grau </a:t>
            </a:r>
            <a:endParaRPr/>
          </a:p>
        </p:txBody>
      </p:sp>
      <p:sp>
        <p:nvSpPr>
          <p:cNvPr id="245" name="Google Shape;245;p10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92500" lnSpcReduction="20000"/>
          </a:bodyPr>
          <a:lstStyle/>
          <a:p>
            <a:pPr marL="91440" lvl="0" indent="-1644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 "/>
            </a:pPr>
            <a:r>
              <a:rPr lang="ca-ES" sz="2800"/>
              <a:t>Si no es presenta el TFG o es renuncia a l’avaluació o no s’aprova:</a:t>
            </a:r>
            <a:endParaRPr sz="2800"/>
          </a:p>
          <a:p>
            <a:pPr marL="514350" lvl="0" indent="-50101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Calibri"/>
              <a:buAutoNum type="arabicPeriod"/>
            </a:pPr>
            <a:r>
              <a:rPr lang="ca-ES" sz="2800" b="1"/>
              <a:t>Nova matrícula Treball de Fi de Grau</a:t>
            </a:r>
            <a:r>
              <a:rPr lang="ca-ES" sz="2800"/>
              <a:t>, codi 22441: juliol 2023; comporta recàrrec</a:t>
            </a:r>
            <a:endParaRPr sz="2800"/>
          </a:p>
          <a:p>
            <a:pPr marL="514350" lvl="0" indent="-50101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Calibri"/>
              <a:buAutoNum type="arabicPeriod"/>
            </a:pPr>
            <a:r>
              <a:rPr lang="ca-ES" sz="2800" b="1"/>
              <a:t>Nou dipòsit</a:t>
            </a:r>
            <a:r>
              <a:rPr lang="ca-ES" sz="2800"/>
              <a:t>:</a:t>
            </a:r>
            <a:endParaRPr/>
          </a:p>
          <a:p>
            <a:pPr marL="749808" lvl="3" indent="-171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ca-ES" sz="2400"/>
              <a:t> 1r trimestre, curs 2023-2024:  24 de novembre 2023 fins a les 23.59 hores </a:t>
            </a:r>
            <a:br>
              <a:rPr lang="ca-ES" sz="2400"/>
            </a:br>
            <a:r>
              <a:rPr lang="ca-ES" sz="2400" b="1"/>
              <a:t>o bé </a:t>
            </a:r>
            <a:endParaRPr sz="2400" b="1"/>
          </a:p>
          <a:p>
            <a:pPr marL="749808" lvl="3" indent="-171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ca-ES" sz="2400" b="1"/>
              <a:t> </a:t>
            </a:r>
            <a:r>
              <a:rPr lang="ca-ES" sz="2400"/>
              <a:t>al juny’24</a:t>
            </a:r>
            <a:endParaRPr/>
          </a:p>
          <a:p>
            <a:pPr marL="91440" lvl="0" indent="-164465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 "/>
            </a:pPr>
            <a:r>
              <a:rPr lang="ca-ES" sz="2800" b="1"/>
              <a:t>Dates defenses i recuperació</a:t>
            </a:r>
            <a:r>
              <a:rPr lang="ca-ES" sz="2800"/>
              <a:t>: per determinar a la Instrucció del curs vinent</a:t>
            </a:r>
            <a:endParaRPr sz="280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  <p:pic>
        <p:nvPicPr>
          <p:cNvPr id="246" name="Google Shape;246;p10" descr="Calendari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14016" y="0"/>
            <a:ext cx="1452744" cy="14527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1"/>
          <p:cNvSpPr/>
          <p:nvPr/>
        </p:nvSpPr>
        <p:spPr>
          <a:xfrm>
            <a:off x="0" y="0"/>
            <a:ext cx="913973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1"/>
          <p:cNvSpPr txBox="1">
            <a:spLocks noGrp="1"/>
          </p:cNvSpPr>
          <p:nvPr>
            <p:ph type="title"/>
          </p:nvPr>
        </p:nvSpPr>
        <p:spPr>
          <a:xfrm>
            <a:off x="743199" y="286603"/>
            <a:ext cx="5063240" cy="127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a-ES" b="1">
                <a:solidFill>
                  <a:schemeClr val="accent2"/>
                </a:solidFill>
              </a:rPr>
              <a:t>Regulació del TFG</a:t>
            </a:r>
            <a:endParaRPr b="1">
              <a:solidFill>
                <a:schemeClr val="accent2"/>
              </a:solidFill>
            </a:endParaRPr>
          </a:p>
        </p:txBody>
      </p:sp>
      <p:sp>
        <p:nvSpPr>
          <p:cNvPr id="253" name="Google Shape;253;p11"/>
          <p:cNvSpPr txBox="1">
            <a:spLocks noGrp="1"/>
          </p:cNvSpPr>
          <p:nvPr>
            <p:ph type="body" idx="1"/>
          </p:nvPr>
        </p:nvSpPr>
        <p:spPr>
          <a:xfrm>
            <a:off x="642910" y="1571612"/>
            <a:ext cx="5214974" cy="5183405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45700" rIns="0" bIns="45700" anchor="t" anchorCtr="0">
            <a:normAutofit lnSpcReduction="10000"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ca-ES" sz="2200"/>
              <a:t> </a:t>
            </a:r>
            <a:r>
              <a:rPr lang="ca-ES" sz="2200" b="1">
                <a:solidFill>
                  <a:schemeClr val="accent2"/>
                </a:solidFill>
              </a:rPr>
              <a:t>El plagi o el frau acadèmic en el treball implica una qualificació de 0</a:t>
            </a:r>
            <a:r>
              <a:rPr lang="ca-ES" sz="2200"/>
              <a:t>, sense possibilitat de recuperació dins del mateix curs acadèmic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ca-ES" sz="2200"/>
              <a:t> Les defenses són: orals, públiques i obligatòries. Amb exposició màxima de 8 minuts. No recuperables. Suport amb ppt (màxim 8 diapositives), que es penjarà a l’Aula Global no més tard del 26/06/2023, a les 9.00 hores.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ca-ES" sz="2200"/>
              <a:t> Tribunals d’itinerari (Art, Història, Literatura i Pensament) + 1 transversal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ca-ES" sz="2200"/>
              <a:t> </a:t>
            </a:r>
            <a:r>
              <a:rPr lang="ca-ES" sz="2200" b="1">
                <a:solidFill>
                  <a:schemeClr val="accent1"/>
                </a:solidFill>
              </a:rPr>
              <a:t>Premi al Millor TFG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ca-ES" sz="2200"/>
              <a:t> Tota la informació disponible a:</a:t>
            </a:r>
            <a:r>
              <a:rPr lang="ca-ES" sz="2600"/>
              <a:t/>
            </a:r>
            <a:br>
              <a:rPr lang="ca-ES" sz="2600"/>
            </a:br>
            <a:r>
              <a:rPr lang="ca-ES" sz="1800" u="sng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https://www.upf.edu/web/humanitats/tfg-humanitats</a:t>
            </a:r>
            <a:endParaRPr sz="1800">
              <a:solidFill>
                <a:schemeClr val="accent2"/>
              </a:solidFill>
            </a:endParaRPr>
          </a:p>
        </p:txBody>
      </p:sp>
      <p:sp>
        <p:nvSpPr>
          <p:cNvPr id="254" name="Google Shape;254;p11"/>
          <p:cNvSpPr/>
          <p:nvPr/>
        </p:nvSpPr>
        <p:spPr>
          <a:xfrm>
            <a:off x="61081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1"/>
          <p:cNvSpPr/>
          <p:nvPr/>
        </p:nvSpPr>
        <p:spPr>
          <a:xfrm>
            <a:off x="6099617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2"/>
          <p:cNvSpPr txBox="1">
            <a:spLocks noGrp="1"/>
          </p:cNvSpPr>
          <p:nvPr>
            <p:ph type="title"/>
          </p:nvPr>
        </p:nvSpPr>
        <p:spPr>
          <a:xfrm>
            <a:off x="822960" y="286605"/>
            <a:ext cx="7543800" cy="127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a-ES" b="1">
                <a:solidFill>
                  <a:schemeClr val="accent2"/>
                </a:solidFill>
              </a:rPr>
              <a:t>Criteris d’avaluació</a:t>
            </a:r>
            <a:r>
              <a:rPr lang="ca-ES">
                <a:solidFill>
                  <a:srgbClr val="9E3611"/>
                </a:solidFill>
              </a:rPr>
              <a:t> ...</a:t>
            </a:r>
            <a:endParaRPr/>
          </a:p>
        </p:txBody>
      </p:sp>
      <p:sp>
        <p:nvSpPr>
          <p:cNvPr id="261" name="Google Shape;261;p12"/>
          <p:cNvSpPr txBox="1">
            <a:spLocks noGrp="1"/>
          </p:cNvSpPr>
          <p:nvPr>
            <p:ph type="body" idx="1"/>
          </p:nvPr>
        </p:nvSpPr>
        <p:spPr>
          <a:xfrm>
            <a:off x="822959" y="2132856"/>
            <a:ext cx="7543801" cy="3736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ca-ES" sz="2200"/>
              <a:t> Originalitat i pertinença del plantejament</a:t>
            </a:r>
            <a:endParaRPr sz="2200"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ca-ES" sz="2200"/>
              <a:t> Correcció i claredat expositiva 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ca-ES" sz="2200"/>
              <a:t> Agudesa analítica i capacitat de síntesi 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ca-ES" sz="2200"/>
              <a:t> Coherència i rigor de la recerca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ca-ES" sz="2200"/>
              <a:t> Precisió argumentativa i adequació bibliogràfica. 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ca-ES" sz="2200"/>
              <a:t> Correcció formal en relació als paràmetres de l’escriptura acadèmica.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Google Shape;2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62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/>
          <p:nvPr/>
        </p:nvSpPr>
        <p:spPr>
          <a:xfrm>
            <a:off x="0" y="0"/>
            <a:ext cx="913973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 txBox="1">
            <a:spLocks noGrp="1"/>
          </p:cNvSpPr>
          <p:nvPr>
            <p:ph type="title"/>
          </p:nvPr>
        </p:nvSpPr>
        <p:spPr>
          <a:xfrm>
            <a:off x="743199" y="286603"/>
            <a:ext cx="5063240" cy="1361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a-ES" b="1">
                <a:solidFill>
                  <a:schemeClr val="accent2"/>
                </a:solidFill>
              </a:rPr>
              <a:t>Objectius del TFG</a:t>
            </a:r>
            <a:endParaRPr/>
          </a:p>
        </p:txBody>
      </p:sp>
      <p:sp>
        <p:nvSpPr>
          <p:cNvPr id="113" name="Google Shape;113;p2"/>
          <p:cNvSpPr txBox="1">
            <a:spLocks noGrp="1"/>
          </p:cNvSpPr>
          <p:nvPr>
            <p:ph type="body" idx="1"/>
          </p:nvPr>
        </p:nvSpPr>
        <p:spPr>
          <a:xfrm>
            <a:off x="783153" y="2348880"/>
            <a:ext cx="5023286" cy="3520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 "/>
            </a:pPr>
            <a:r>
              <a:rPr lang="ca-ES" sz="2800"/>
              <a:t>Aplicar, integrar i  desenvolupar: </a:t>
            </a:r>
            <a:endParaRPr/>
          </a:p>
          <a:p>
            <a:pPr marL="384048" lvl="1" indent="-304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384048" lvl="1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◦"/>
            </a:pPr>
            <a:r>
              <a:rPr lang="ca-ES" sz="2400"/>
              <a:t>Coneixements</a:t>
            </a:r>
            <a:endParaRPr/>
          </a:p>
          <a:p>
            <a:pPr marL="384048" lvl="1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◦"/>
            </a:pPr>
            <a:r>
              <a:rPr lang="ca-ES" sz="2400"/>
              <a:t>Capacitats i competències  </a:t>
            </a:r>
            <a:endParaRPr/>
          </a:p>
          <a:p>
            <a:pPr marL="384048" lvl="1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◦"/>
            </a:pPr>
            <a:r>
              <a:rPr lang="ca-ES" sz="2400"/>
              <a:t>Eines metodològiques i de cerca documental</a:t>
            </a:r>
            <a:endParaRPr/>
          </a:p>
          <a:p>
            <a:pPr marL="384048" lvl="1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◦"/>
            </a:pPr>
            <a:r>
              <a:rPr lang="ca-ES" sz="2400"/>
              <a:t>Enfocament transversal</a:t>
            </a:r>
            <a:endParaRPr/>
          </a:p>
          <a:p>
            <a:pPr marL="384048" lvl="1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Calibri"/>
              <a:buNone/>
            </a:pPr>
            <a:endParaRPr/>
          </a:p>
          <a:p>
            <a:pPr marL="384048" lvl="1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384048" lvl="1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Calibri"/>
              <a:buNone/>
            </a:pPr>
            <a:endParaRPr/>
          </a:p>
        </p:txBody>
      </p:sp>
      <p:sp>
        <p:nvSpPr>
          <p:cNvPr id="114" name="Google Shape;114;p2"/>
          <p:cNvSpPr/>
          <p:nvPr/>
        </p:nvSpPr>
        <p:spPr>
          <a:xfrm>
            <a:off x="61081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6099617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/>
          <p:nvPr/>
        </p:nvSpPr>
        <p:spPr>
          <a:xfrm>
            <a:off x="0" y="-180000"/>
            <a:ext cx="913973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 txBox="1">
            <a:spLocks noGrp="1"/>
          </p:cNvSpPr>
          <p:nvPr>
            <p:ph type="title"/>
          </p:nvPr>
        </p:nvSpPr>
        <p:spPr>
          <a:xfrm>
            <a:off x="743199" y="286603"/>
            <a:ext cx="5063240" cy="141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a-ES" b="1">
                <a:solidFill>
                  <a:schemeClr val="accent2"/>
                </a:solidFill>
              </a:rPr>
              <a:t>Tipus de treballs</a:t>
            </a:r>
            <a:endParaRPr/>
          </a:p>
        </p:txBody>
      </p:sp>
      <p:sp>
        <p:nvSpPr>
          <p:cNvPr id="122" name="Google Shape;122;p3"/>
          <p:cNvSpPr txBox="1">
            <a:spLocks noGrp="1"/>
          </p:cNvSpPr>
          <p:nvPr>
            <p:ph type="body" idx="1"/>
          </p:nvPr>
        </p:nvSpPr>
        <p:spPr>
          <a:xfrm>
            <a:off x="726025" y="1900025"/>
            <a:ext cx="5097600" cy="3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77500" lnSpcReduction="20000"/>
          </a:bodyPr>
          <a:lstStyle/>
          <a:p>
            <a:pPr marL="457200" lvl="0" indent="-3930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a-ES" sz="2800"/>
              <a:t>Estudi monogràfic d’iniciació a la recerca o comparatiu</a:t>
            </a:r>
            <a:endParaRPr/>
          </a:p>
          <a:p>
            <a:pPr marL="457200" lvl="0" indent="-2946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457200" lvl="0" indent="-3930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a-ES" sz="2800"/>
              <a:t> Estat de la qüestió</a:t>
            </a:r>
            <a:endParaRPr/>
          </a:p>
          <a:p>
            <a:pPr marL="457200" lvl="0" indent="-2946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457200" lvl="0" indent="-3930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a-ES" sz="2800"/>
              <a:t> Edició de textos</a:t>
            </a:r>
            <a:endParaRPr/>
          </a:p>
          <a:p>
            <a:pPr marL="457200" lvl="0" indent="-2946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457200" lvl="0" indent="-3930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a-ES" sz="2800"/>
              <a:t> Projecte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16128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lang="ca-ES" sz="2800" b="1">
                <a:solidFill>
                  <a:srgbClr val="742117"/>
                </a:solidFill>
              </a:rPr>
              <a:t>🙢         ✵        🙠  </a:t>
            </a:r>
            <a:endParaRPr sz="2800" b="1">
              <a:solidFill>
                <a:srgbClr val="742117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lang="ca-ES" sz="2800" b="1">
                <a:solidFill>
                  <a:srgbClr val="742117"/>
                </a:solidFill>
              </a:rPr>
              <a:t>Estudi acompanyat, en tots els casos, d’unes anàlisis i d’uns comentaris.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endParaRPr sz="2800"/>
          </a:p>
        </p:txBody>
      </p:sp>
      <p:sp>
        <p:nvSpPr>
          <p:cNvPr id="123" name="Google Shape;123;p3"/>
          <p:cNvSpPr/>
          <p:nvPr/>
        </p:nvSpPr>
        <p:spPr>
          <a:xfrm>
            <a:off x="61081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6099617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 txBox="1"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Calibri"/>
              <a:buNone/>
            </a:pPr>
            <a:r>
              <a:rPr lang="ca-ES" b="1">
                <a:solidFill>
                  <a:schemeClr val="accent2"/>
                </a:solidFill>
              </a:rPr>
              <a:t>Característiques generals comunes</a:t>
            </a:r>
            <a:endParaRPr/>
          </a:p>
        </p:txBody>
      </p:sp>
      <p:grpSp>
        <p:nvGrpSpPr>
          <p:cNvPr id="130" name="Google Shape;130;p4"/>
          <p:cNvGrpSpPr/>
          <p:nvPr/>
        </p:nvGrpSpPr>
        <p:grpSpPr>
          <a:xfrm>
            <a:off x="822722" y="2459220"/>
            <a:ext cx="7543799" cy="3064668"/>
            <a:chOff x="0" y="360705"/>
            <a:chExt cx="7543799" cy="3064668"/>
          </a:xfrm>
        </p:grpSpPr>
        <p:sp>
          <p:nvSpPr>
            <p:cNvPr id="131" name="Google Shape;131;p4"/>
            <p:cNvSpPr/>
            <p:nvPr/>
          </p:nvSpPr>
          <p:spPr>
            <a:xfrm>
              <a:off x="0" y="360705"/>
              <a:ext cx="2357437" cy="1414462"/>
            </a:xfrm>
            <a:prstGeom prst="rect">
              <a:avLst/>
            </a:prstGeom>
            <a:solidFill>
              <a:srgbClr val="9B2B1C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4"/>
            <p:cNvSpPr txBox="1"/>
            <p:nvPr/>
          </p:nvSpPr>
          <p:spPr>
            <a:xfrm>
              <a:off x="0" y="360705"/>
              <a:ext cx="2357437" cy="14144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ca-ES" sz="22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Treball individual i original</a:t>
              </a:r>
              <a:endParaRPr sz="2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2593181" y="360705"/>
              <a:ext cx="2357437" cy="1414462"/>
            </a:xfrm>
            <a:prstGeom prst="rect">
              <a:avLst/>
            </a:prstGeom>
            <a:solidFill>
              <a:srgbClr val="A0492C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4"/>
            <p:cNvSpPr txBox="1"/>
            <p:nvPr/>
          </p:nvSpPr>
          <p:spPr>
            <a:xfrm>
              <a:off x="2593181" y="360705"/>
              <a:ext cx="2357437" cy="14144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ca-ES" sz="22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10 crèdits ECTS</a:t>
              </a:r>
              <a:r>
                <a:rPr lang="ca-ES" sz="2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= 250 hores</a:t>
              </a: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5186362" y="360705"/>
              <a:ext cx="2357437" cy="1414462"/>
            </a:xfrm>
            <a:prstGeom prst="rect">
              <a:avLst/>
            </a:prstGeom>
            <a:solidFill>
              <a:srgbClr val="A3633D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4"/>
            <p:cNvSpPr txBox="1"/>
            <p:nvPr/>
          </p:nvSpPr>
          <p:spPr>
            <a:xfrm>
              <a:off x="5186362" y="360705"/>
              <a:ext cx="2357437" cy="14144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ca-ES" sz="2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Relacionat amb el perfil escollit o itinerari transversal</a:t>
              </a: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508923" y="2010911"/>
              <a:ext cx="3932771" cy="1414462"/>
            </a:xfrm>
            <a:prstGeom prst="rect">
              <a:avLst/>
            </a:prstGeom>
            <a:solidFill>
              <a:srgbClr val="A57C5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4"/>
            <p:cNvSpPr txBox="1"/>
            <p:nvPr/>
          </p:nvSpPr>
          <p:spPr>
            <a:xfrm>
              <a:off x="508923" y="2010911"/>
              <a:ext cx="3932771" cy="14144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ca-ES" sz="22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Extensió</a:t>
              </a:r>
              <a:r>
                <a:rPr lang="ca-ES" sz="2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aproximada: </a:t>
              </a:r>
              <a:r>
                <a:rPr lang="ca-ES" sz="2200" b="1" i="0" u="sng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80.000</a:t>
              </a:r>
              <a:r>
                <a:rPr lang="ca-ES" sz="2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caràcters sense espais = </a:t>
              </a:r>
              <a:r>
                <a:rPr lang="ca-ES" sz="2200" b="1" i="0" u="sng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40</a:t>
              </a:r>
              <a:r>
                <a:rPr lang="ca-ES" sz="2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pàgines de text sense imatges amb interlínia 1,5 </a:t>
              </a: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4677438" y="2010911"/>
              <a:ext cx="2357437" cy="1414462"/>
            </a:xfrm>
            <a:prstGeom prst="rect">
              <a:avLst/>
            </a:prstGeom>
            <a:solidFill>
              <a:srgbClr val="A28C67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4"/>
            <p:cNvSpPr txBox="1"/>
            <p:nvPr/>
          </p:nvSpPr>
          <p:spPr>
            <a:xfrm>
              <a:off x="4677438" y="2010911"/>
              <a:ext cx="2357437" cy="14144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ca-ES" sz="2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Il·lustracions / Annexos (sense límit de pàgines…)</a:t>
              </a: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 txBox="1">
            <a:spLocks noGrp="1"/>
          </p:cNvSpPr>
          <p:nvPr>
            <p:ph type="title"/>
          </p:nvPr>
        </p:nvSpPr>
        <p:spPr>
          <a:xfrm>
            <a:off x="822960" y="286605"/>
            <a:ext cx="7543800" cy="1198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Calibri"/>
              <a:buNone/>
            </a:pPr>
            <a:r>
              <a:rPr lang="ca-ES" b="1" dirty="0">
                <a:solidFill>
                  <a:schemeClr val="accent2"/>
                </a:solidFill>
              </a:rPr>
              <a:t>Director/a del TFG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46" name="Google Shape;146;p5"/>
          <p:cNvSpPr txBox="1">
            <a:spLocks noGrp="1"/>
          </p:cNvSpPr>
          <p:nvPr>
            <p:ph type="body" idx="1"/>
          </p:nvPr>
        </p:nvSpPr>
        <p:spPr>
          <a:xfrm>
            <a:off x="693950" y="1864124"/>
            <a:ext cx="7672810" cy="401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a-ES" sz="2400"/>
              <a:t> Assignació per </a:t>
            </a:r>
            <a:r>
              <a:rPr lang="ca-ES" sz="2400" b="1"/>
              <a:t>dos anys.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 b="1"/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a-ES" sz="2400" b="1"/>
              <a:t>Funcions:</a:t>
            </a:r>
            <a:endParaRPr/>
          </a:p>
          <a:p>
            <a:pPr marL="53340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914400" lvl="1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a-ES" sz="16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Informar l’estudiant sobre les característiques i els objectius del treball.</a:t>
            </a:r>
            <a:endParaRPr/>
          </a:p>
          <a:p>
            <a:pPr marL="914400" lvl="1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endParaRPr sz="1600"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a-ES" sz="16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Assegurar la viabilitat del treball amb el nombre d’hores de feina que es corresponguin amb els crèdits ECTS assignats al treball.</a:t>
            </a:r>
            <a:endParaRPr/>
          </a:p>
          <a:p>
            <a:pPr marL="914400" lvl="1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endParaRPr sz="1600"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a-ES" sz="16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Orientar l’estudiant en el desenvolupament del treball i fer-ne el seguiment.</a:t>
            </a:r>
            <a:endParaRPr/>
          </a:p>
          <a:p>
            <a:pPr marL="914400" lvl="1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endParaRPr sz="1600"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a-ES" sz="16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Autoritzar la presentació del treball, </a:t>
            </a:r>
            <a:r>
              <a:rPr lang="ca-ES" sz="16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sempre que en la seva opinió compleixi els requisits mínims per ser aprovat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1283857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ts val="4800"/>
            </a:pPr>
            <a:r>
              <a:rPr lang="es-ES" sz="4800" b="1" dirty="0" err="1" smtClean="0">
                <a:solidFill>
                  <a:schemeClr val="accent2"/>
                </a:solidFill>
              </a:rPr>
              <a:t>Estudiant</a:t>
            </a:r>
            <a:endParaRPr lang="es-ES" sz="4800" b="1" dirty="0">
              <a:solidFill>
                <a:schemeClr val="accent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5038" y="2188723"/>
            <a:ext cx="7543800" cy="1945532"/>
          </a:xfrm>
        </p:spPr>
        <p:txBody>
          <a:bodyPr/>
          <a:lstStyle/>
          <a:p>
            <a:pPr algn="just"/>
            <a:r>
              <a:rPr lang="es-ES" dirty="0" err="1" smtClean="0">
                <a:solidFill>
                  <a:schemeClr val="tx1"/>
                </a:solidFill>
              </a:rPr>
              <a:t>Correspon</a:t>
            </a:r>
            <a:r>
              <a:rPr lang="es-ES" dirty="0" smtClean="0">
                <a:solidFill>
                  <a:schemeClr val="tx1"/>
                </a:solidFill>
              </a:rPr>
              <a:t> a </a:t>
            </a:r>
            <a:r>
              <a:rPr lang="es-ES" dirty="0" err="1" smtClean="0">
                <a:solidFill>
                  <a:schemeClr val="tx1"/>
                </a:solidFill>
              </a:rPr>
              <a:t>l’estudiant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establir</a:t>
            </a:r>
            <a:r>
              <a:rPr lang="es-ES" dirty="0" smtClean="0">
                <a:solidFill>
                  <a:schemeClr val="tx1"/>
                </a:solidFill>
              </a:rPr>
              <a:t> un </a:t>
            </a:r>
            <a:r>
              <a:rPr lang="es-ES" b="1" dirty="0" smtClean="0">
                <a:solidFill>
                  <a:schemeClr val="tx1"/>
                </a:solidFill>
              </a:rPr>
              <a:t>contacte regular </a:t>
            </a:r>
            <a:r>
              <a:rPr lang="es-ES" dirty="0" err="1" smtClean="0">
                <a:solidFill>
                  <a:schemeClr val="tx1"/>
                </a:solidFill>
              </a:rPr>
              <a:t>amb</a:t>
            </a:r>
            <a:r>
              <a:rPr lang="es-ES" dirty="0" smtClean="0">
                <a:solidFill>
                  <a:schemeClr val="tx1"/>
                </a:solidFill>
              </a:rPr>
              <a:t> el </a:t>
            </a:r>
            <a:r>
              <a:rPr lang="es-ES" dirty="0" smtClean="0">
                <a:solidFill>
                  <a:schemeClr val="tx1"/>
                </a:solidFill>
              </a:rPr>
              <a:t>director o directora del </a:t>
            </a:r>
            <a:r>
              <a:rPr lang="es-ES" dirty="0" err="1" smtClean="0">
                <a:solidFill>
                  <a:schemeClr val="tx1"/>
                </a:solidFill>
              </a:rPr>
              <a:t>treball</a:t>
            </a:r>
            <a:r>
              <a:rPr lang="es-ES" dirty="0" smtClean="0">
                <a:solidFill>
                  <a:schemeClr val="tx1"/>
                </a:solidFill>
              </a:rPr>
              <a:t> que </a:t>
            </a:r>
            <a:r>
              <a:rPr lang="es-ES" dirty="0" err="1" smtClean="0">
                <a:solidFill>
                  <a:schemeClr val="tx1"/>
                </a:solidFill>
              </a:rPr>
              <a:t>pugui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assegurar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la </a:t>
            </a:r>
            <a:r>
              <a:rPr lang="es-ES" dirty="0" err="1" smtClean="0">
                <a:solidFill>
                  <a:schemeClr val="tx1"/>
                </a:solidFill>
              </a:rPr>
              <a:t>seva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correcta </a:t>
            </a:r>
            <a:r>
              <a:rPr lang="es-ES" dirty="0" err="1" smtClean="0">
                <a:solidFill>
                  <a:schemeClr val="tx1"/>
                </a:solidFill>
              </a:rPr>
              <a:t>tutorització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tot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incorporant-hi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els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resultats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smtClean="0">
                <a:solidFill>
                  <a:schemeClr val="tx1"/>
                </a:solidFill>
              </a:rPr>
              <a:t>de la </a:t>
            </a:r>
            <a:r>
              <a:rPr lang="es-ES" b="1" dirty="0" err="1" smtClean="0">
                <a:solidFill>
                  <a:schemeClr val="tx1"/>
                </a:solidFill>
              </a:rPr>
              <a:t>discussió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acadèmica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amb</a:t>
            </a:r>
            <a:r>
              <a:rPr lang="es-ES" dirty="0" smtClean="0">
                <a:solidFill>
                  <a:schemeClr val="tx1"/>
                </a:solidFill>
              </a:rPr>
              <a:t> el director/a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"/>
          <p:cNvSpPr txBox="1">
            <a:spLocks noGrp="1"/>
          </p:cNvSpPr>
          <p:nvPr>
            <p:ph type="title"/>
          </p:nvPr>
        </p:nvSpPr>
        <p:spPr>
          <a:xfrm>
            <a:off x="822960" y="285729"/>
            <a:ext cx="7133416" cy="1357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a-ES" b="1">
                <a:solidFill>
                  <a:srgbClr val="9E3611"/>
                </a:solidFill>
              </a:rPr>
              <a:t>Etapes finals del </a:t>
            </a:r>
            <a:br>
              <a:rPr lang="ca-ES" b="1">
                <a:solidFill>
                  <a:srgbClr val="9E3611"/>
                </a:solidFill>
              </a:rPr>
            </a:br>
            <a:r>
              <a:rPr lang="ca-ES" b="1">
                <a:solidFill>
                  <a:srgbClr val="9E3611"/>
                </a:solidFill>
              </a:rPr>
              <a:t>Treball de Fi de Grau </a:t>
            </a:r>
            <a:endParaRPr/>
          </a:p>
        </p:txBody>
      </p:sp>
      <p:pic>
        <p:nvPicPr>
          <p:cNvPr id="158" name="Google Shape;158;p8" descr="Calendari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14016" y="0"/>
            <a:ext cx="1452744" cy="1452744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8"/>
          <p:cNvSpPr txBox="1">
            <a:spLocks noGrp="1"/>
          </p:cNvSpPr>
          <p:nvPr>
            <p:ph type="body" idx="1"/>
          </p:nvPr>
        </p:nvSpPr>
        <p:spPr>
          <a:xfrm>
            <a:off x="785786" y="1785926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a-ES" sz="2400"/>
              <a:t>Lliurament de l’</a:t>
            </a:r>
            <a:r>
              <a:rPr lang="ca-ES" sz="2400" b="1"/>
              <a:t>esborrany</a:t>
            </a:r>
            <a:r>
              <a:rPr lang="ca-ES" sz="2400"/>
              <a:t> al/a la directora/a: abans </a:t>
            </a:r>
            <a:r>
              <a:rPr lang="ca-ES" sz="2400" b="1"/>
              <a:t>del 15 maig del 2023</a:t>
            </a:r>
            <a:endParaRPr/>
          </a:p>
          <a:p>
            <a:pPr marL="91440" lvl="0" indent="-40639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800"/>
              <a:buNone/>
            </a:pPr>
            <a:endParaRPr sz="800" b="1"/>
          </a:p>
          <a:p>
            <a:pPr marL="9144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ca-ES" sz="2400" b="1"/>
              <a:t>Convocatòria ordinària:</a:t>
            </a:r>
            <a:endParaRPr/>
          </a:p>
          <a:p>
            <a:pPr marL="22860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a-ES" sz="2400" b="1"/>
              <a:t>Dipòsit</a:t>
            </a:r>
            <a:r>
              <a:rPr lang="ca-ES" sz="2400"/>
              <a:t>: </a:t>
            </a:r>
            <a:r>
              <a:rPr lang="ca-ES" sz="2400" u="sng"/>
              <a:t>13 de juny</a:t>
            </a:r>
            <a:r>
              <a:rPr lang="ca-ES" sz="2400"/>
              <a:t>, fins a les 23.59 hores, a l’Aula Global</a:t>
            </a:r>
            <a:endParaRPr sz="2400"/>
          </a:p>
          <a:p>
            <a:pPr marL="22860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a-ES" sz="2400" b="1"/>
              <a:t>Defenses públiques</a:t>
            </a:r>
            <a:r>
              <a:rPr lang="ca-ES" sz="2400"/>
              <a:t>: </a:t>
            </a:r>
            <a:r>
              <a:rPr lang="ca-ES" sz="2400" u="sng"/>
              <a:t>27 i 28 de juny</a:t>
            </a:r>
            <a:endParaRPr sz="2400"/>
          </a:p>
          <a:p>
            <a:pPr marL="22860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a-ES" sz="2400" b="1"/>
              <a:t>Qualificacions definitives</a:t>
            </a:r>
            <a:r>
              <a:rPr lang="ca-ES" sz="2400"/>
              <a:t>: 4 de juliol</a:t>
            </a:r>
            <a:endParaRPr sz="240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822960" y="285729"/>
            <a:ext cx="7133416" cy="1357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a-ES" b="1">
                <a:solidFill>
                  <a:srgbClr val="9E3611"/>
                </a:solidFill>
              </a:rPr>
              <a:t>Dipòsit del</a:t>
            </a:r>
            <a:br>
              <a:rPr lang="ca-ES" b="1">
                <a:solidFill>
                  <a:srgbClr val="9E3611"/>
                </a:solidFill>
              </a:rPr>
            </a:br>
            <a:r>
              <a:rPr lang="ca-ES" b="1">
                <a:solidFill>
                  <a:srgbClr val="9E3611"/>
                </a:solidFill>
              </a:rPr>
              <a:t>Treball de Fi de Grau </a:t>
            </a:r>
            <a:endParaRPr/>
          </a:p>
        </p:txBody>
      </p:sp>
      <p:pic>
        <p:nvPicPr>
          <p:cNvPr id="165" name="Google Shape;165;p7" descr="Calendari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14016" y="0"/>
            <a:ext cx="1452744" cy="14527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6" name="Google Shape;166;p7"/>
          <p:cNvGrpSpPr/>
          <p:nvPr/>
        </p:nvGrpSpPr>
        <p:grpSpPr>
          <a:xfrm>
            <a:off x="785787" y="1790299"/>
            <a:ext cx="7543799" cy="4014612"/>
            <a:chOff x="1" y="4373"/>
            <a:chExt cx="7543799" cy="4014612"/>
          </a:xfrm>
        </p:grpSpPr>
        <p:sp>
          <p:nvSpPr>
            <p:cNvPr id="167" name="Google Shape;167;p7"/>
            <p:cNvSpPr/>
            <p:nvPr/>
          </p:nvSpPr>
          <p:spPr>
            <a:xfrm rot="5400000">
              <a:off x="-191354" y="195728"/>
              <a:ext cx="1275698" cy="892988"/>
            </a:xfrm>
            <a:prstGeom prst="chevron">
              <a:avLst>
                <a:gd name="adj" fmla="val 50000"/>
              </a:avLst>
            </a:prstGeom>
            <a:solidFill>
              <a:srgbClr val="D34614"/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7"/>
            <p:cNvSpPr txBox="1"/>
            <p:nvPr/>
          </p:nvSpPr>
          <p:spPr>
            <a:xfrm>
              <a:off x="1" y="450867"/>
              <a:ext cx="892988" cy="3827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950" tIns="13950" rIns="13950" bIns="13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ca-ES" sz="2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Quan?</a:t>
              </a:r>
              <a:endPara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7"/>
            <p:cNvSpPr/>
            <p:nvPr/>
          </p:nvSpPr>
          <p:spPr>
            <a:xfrm rot="5400000">
              <a:off x="3803792" y="-2906430"/>
              <a:ext cx="829203" cy="665081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7"/>
            <p:cNvSpPr txBox="1"/>
            <p:nvPr/>
          </p:nvSpPr>
          <p:spPr>
            <a:xfrm>
              <a:off x="892988" y="44852"/>
              <a:ext cx="6610334" cy="7482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1100" tIns="6350" rIns="6350" bIns="6350" anchor="ctr" anchorCtr="0">
              <a:noAutofit/>
            </a:bodyPr>
            <a:lstStyle/>
            <a:p>
              <a:pPr marL="57150" marR="0" lvl="1" indent="-571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Char char="•"/>
              </a:pPr>
              <a:r>
                <a:rPr lang="ca-ES" sz="1000" u="sng"/>
                <a:t>13 </a:t>
              </a:r>
              <a:r>
                <a:rPr lang="ca-ES" sz="1000" b="0" i="0" u="sng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de juny</a:t>
              </a:r>
              <a:r>
                <a:rPr lang="ca-ES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, fins a les 23.59 hores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7"/>
            <p:cNvSpPr/>
            <p:nvPr/>
          </p:nvSpPr>
          <p:spPr>
            <a:xfrm rot="5400000">
              <a:off x="-191354" y="1410725"/>
              <a:ext cx="1275698" cy="892988"/>
            </a:xfrm>
            <a:prstGeom prst="chevron">
              <a:avLst>
                <a:gd name="adj" fmla="val 50000"/>
              </a:avLst>
            </a:prstGeom>
            <a:solidFill>
              <a:srgbClr val="D34614"/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7"/>
            <p:cNvSpPr txBox="1"/>
            <p:nvPr/>
          </p:nvSpPr>
          <p:spPr>
            <a:xfrm>
              <a:off x="1" y="1665864"/>
              <a:ext cx="892988" cy="3827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950" tIns="13950" rIns="13950" bIns="13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ca-ES" sz="2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On? </a:t>
              </a:r>
              <a:endPara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 rot="5400000">
              <a:off x="3694644" y="-1691433"/>
              <a:ext cx="1047500" cy="665081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7"/>
            <p:cNvSpPr txBox="1"/>
            <p:nvPr/>
          </p:nvSpPr>
          <p:spPr>
            <a:xfrm>
              <a:off x="892989" y="1161357"/>
              <a:ext cx="6599677" cy="9452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1100" tIns="6350" rIns="6350" bIns="6350" anchor="ctr" anchorCtr="0">
              <a:noAutofit/>
            </a:bodyPr>
            <a:lstStyle/>
            <a:p>
              <a:pPr marL="57150" marR="0" lvl="1" indent="-571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Char char="•"/>
              </a:pPr>
              <a:r>
                <a:rPr lang="ca-ES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Aula Global: Escollir una de les 5 tasques Turnitin habilitades a l’efecte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2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Noto Sans Symbols"/>
                <a:buChar char="⮚"/>
              </a:pPr>
              <a:r>
                <a:rPr lang="ca-ES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Art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2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Noto Sans Symbols"/>
                <a:buChar char="⮚"/>
              </a:pPr>
              <a:r>
                <a:rPr lang="ca-ES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Història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2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Noto Sans Symbols"/>
                <a:buChar char="⮚"/>
              </a:pPr>
              <a:r>
                <a:rPr lang="ca-ES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Literatura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2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Noto Sans Symbols"/>
                <a:buChar char="⮚"/>
              </a:pPr>
              <a:r>
                <a:rPr lang="ca-ES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Pensament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2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Noto Sans Symbols"/>
                <a:buChar char="⮚"/>
              </a:pPr>
              <a:r>
                <a:rPr lang="ca-ES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Transversal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7"/>
            <p:cNvSpPr/>
            <p:nvPr/>
          </p:nvSpPr>
          <p:spPr>
            <a:xfrm rot="5400000">
              <a:off x="-191354" y="2934642"/>
              <a:ext cx="1275698" cy="892988"/>
            </a:xfrm>
            <a:prstGeom prst="chevron">
              <a:avLst>
                <a:gd name="adj" fmla="val 50000"/>
              </a:avLst>
            </a:prstGeom>
            <a:solidFill>
              <a:srgbClr val="D34614"/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7"/>
            <p:cNvSpPr txBox="1"/>
            <p:nvPr/>
          </p:nvSpPr>
          <p:spPr>
            <a:xfrm>
              <a:off x="1" y="3189781"/>
              <a:ext cx="892988" cy="3827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950" tIns="13950" rIns="13950" bIns="13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ca-ES" sz="2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Com? </a:t>
              </a:r>
              <a:endPara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7"/>
            <p:cNvSpPr/>
            <p:nvPr/>
          </p:nvSpPr>
          <p:spPr>
            <a:xfrm rot="5400000">
              <a:off x="3385724" y="-167516"/>
              <a:ext cx="1665339" cy="665081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7"/>
            <p:cNvSpPr txBox="1"/>
            <p:nvPr/>
          </p:nvSpPr>
          <p:spPr>
            <a:xfrm>
              <a:off x="892988" y="2406515"/>
              <a:ext cx="6569517" cy="15027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1100" tIns="6350" rIns="6350" bIns="6350" anchor="ctr" anchorCtr="0">
              <a:noAutofit/>
            </a:bodyPr>
            <a:lstStyle/>
            <a:p>
              <a:pPr marL="57150" marR="0" lvl="1" indent="-571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Char char="•"/>
              </a:pPr>
              <a:r>
                <a:rPr lang="ca-ES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Fitxer pdf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Char char="•"/>
              </a:pPr>
              <a:r>
                <a:rPr lang="ca-ES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Document únic amb els següents elements: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2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Noto Sans Symbols"/>
                <a:buChar char="⮚"/>
              </a:pPr>
              <a:r>
                <a:rPr lang="ca-ES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1. Portada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2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Noto Sans Symbols"/>
                <a:buChar char="⮚"/>
              </a:pPr>
              <a:r>
                <a:rPr lang="ca-ES" sz="1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2.  Full d’autorització de dipòsit signat pel director/a del treball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2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Noto Sans Symbols"/>
                <a:buChar char="⮚"/>
              </a:pPr>
              <a:r>
                <a:rPr lang="ca-ES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3.  TFG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Noto Sans Symbols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Char char="•"/>
              </a:pPr>
              <a:r>
                <a:rPr lang="ca-ES" sz="1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3. Títol: </a:t>
              </a:r>
              <a:r>
                <a:rPr lang="ca-ES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: "Curs 2022-2023- 1r Cognom 2n Cognom, Nom, NIA - Tema o títol abreujat"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Char char="•"/>
              </a:pPr>
              <a:r>
                <a:rPr lang="ca-ES" sz="10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4. Omplir </a:t>
              </a:r>
              <a:r>
                <a:rPr lang="ca-ES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formulari electrònic de dipòsit que trobareu al web https://www.upf.edu/web/humanitats/tfg-humanitats</a:t>
              </a:r>
              <a:r>
                <a:rPr lang="ca-ES" sz="7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>
            <a:spLocks noGrp="1"/>
          </p:cNvSpPr>
          <p:nvPr>
            <p:ph type="title"/>
          </p:nvPr>
        </p:nvSpPr>
        <p:spPr>
          <a:xfrm>
            <a:off x="648000" y="0"/>
            <a:ext cx="7869600" cy="1357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4800"/>
              <a:buFont typeface="Calibri"/>
              <a:buNone/>
            </a:pPr>
            <a:r>
              <a:rPr lang="ca-ES" b="1">
                <a:solidFill>
                  <a:srgbClr val="9E3611"/>
                </a:solidFill>
              </a:rPr>
              <a:t>Defensa pública del</a:t>
            </a:r>
            <a:br>
              <a:rPr lang="ca-ES" b="1">
                <a:solidFill>
                  <a:srgbClr val="9E3611"/>
                </a:solidFill>
              </a:rPr>
            </a:br>
            <a:r>
              <a:rPr lang="ca-ES" b="1">
                <a:solidFill>
                  <a:srgbClr val="9E3611"/>
                </a:solidFill>
              </a:rPr>
              <a:t>Treball de Fi de Grau </a:t>
            </a:r>
            <a:endParaRPr/>
          </a:p>
        </p:txBody>
      </p:sp>
      <p:pic>
        <p:nvPicPr>
          <p:cNvPr id="184" name="Google Shape;184;p26" descr="Calendari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14016" y="0"/>
            <a:ext cx="1452744" cy="14527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5" name="Google Shape;185;p26"/>
          <p:cNvGrpSpPr/>
          <p:nvPr/>
        </p:nvGrpSpPr>
        <p:grpSpPr>
          <a:xfrm>
            <a:off x="281161" y="1467214"/>
            <a:ext cx="8322839" cy="4926315"/>
            <a:chOff x="1" y="70"/>
            <a:chExt cx="8322839" cy="4926315"/>
          </a:xfrm>
        </p:grpSpPr>
        <p:sp>
          <p:nvSpPr>
            <p:cNvPr id="186" name="Google Shape;186;p26"/>
            <p:cNvSpPr/>
            <p:nvPr/>
          </p:nvSpPr>
          <p:spPr>
            <a:xfrm rot="5400000">
              <a:off x="-265566" y="265637"/>
              <a:ext cx="1770445" cy="1239311"/>
            </a:xfrm>
            <a:prstGeom prst="chevron">
              <a:avLst>
                <a:gd name="adj" fmla="val 50000"/>
              </a:avLst>
            </a:prstGeom>
            <a:solidFill>
              <a:srgbClr val="D34614"/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254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6"/>
            <p:cNvSpPr txBox="1"/>
            <p:nvPr/>
          </p:nvSpPr>
          <p:spPr>
            <a:xfrm>
              <a:off x="2" y="619726"/>
              <a:ext cx="1239311" cy="531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ca-ES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Quan? </a:t>
              </a: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6"/>
            <p:cNvSpPr/>
            <p:nvPr/>
          </p:nvSpPr>
          <p:spPr>
            <a:xfrm rot="5400000">
              <a:off x="4205681" y="-2966299"/>
              <a:ext cx="1150789" cy="7083528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26"/>
            <p:cNvSpPr txBox="1"/>
            <p:nvPr/>
          </p:nvSpPr>
          <p:spPr>
            <a:xfrm>
              <a:off x="1239312" y="56247"/>
              <a:ext cx="7027351" cy="10384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0150" rIns="10150" bIns="10150" anchor="ctr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lang="ca-ES" sz="16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27 i 28 de juny. </a:t>
              </a:r>
              <a:endPara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26"/>
            <p:cNvSpPr/>
            <p:nvPr/>
          </p:nvSpPr>
          <p:spPr>
            <a:xfrm rot="5400000">
              <a:off x="-265566" y="1843572"/>
              <a:ext cx="1770445" cy="1239311"/>
            </a:xfrm>
            <a:prstGeom prst="chevron">
              <a:avLst>
                <a:gd name="adj" fmla="val 50000"/>
              </a:avLst>
            </a:prstGeom>
            <a:solidFill>
              <a:srgbClr val="D34614"/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254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26"/>
            <p:cNvSpPr txBox="1"/>
            <p:nvPr/>
          </p:nvSpPr>
          <p:spPr>
            <a:xfrm>
              <a:off x="2" y="2197661"/>
              <a:ext cx="1239311" cy="531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ca-ES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En què consisteix?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26"/>
            <p:cNvSpPr/>
            <p:nvPr/>
          </p:nvSpPr>
          <p:spPr>
            <a:xfrm rot="5400000">
              <a:off x="4205681" y="-1388364"/>
              <a:ext cx="1150789" cy="7083528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6"/>
            <p:cNvSpPr txBox="1"/>
            <p:nvPr/>
          </p:nvSpPr>
          <p:spPr>
            <a:xfrm>
              <a:off x="1239312" y="1634182"/>
              <a:ext cx="7027351" cy="10384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0150" rIns="10150" bIns="10150" anchor="ctr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lang="ca-ES" sz="16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Breu presentació oral dels objectius, perspectives, metodologia i aportacions més rellevants del TFG.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lang="ca-ES" sz="16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Format de presentación 8x8:  8 minuts d’exposició amb l’acompanyament d’un suport visual de 8 diapositives (1 minut per diapositiva!)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6"/>
            <p:cNvSpPr/>
            <p:nvPr/>
          </p:nvSpPr>
          <p:spPr>
            <a:xfrm rot="5400000">
              <a:off x="-265566" y="3421507"/>
              <a:ext cx="1770445" cy="1239311"/>
            </a:xfrm>
            <a:prstGeom prst="chevron">
              <a:avLst>
                <a:gd name="adj" fmla="val 50000"/>
              </a:avLst>
            </a:prstGeom>
            <a:solidFill>
              <a:srgbClr val="D34614"/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254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6"/>
            <p:cNvSpPr txBox="1"/>
            <p:nvPr/>
          </p:nvSpPr>
          <p:spPr>
            <a:xfrm>
              <a:off x="2" y="3775596"/>
              <a:ext cx="1239311" cy="531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ca-ES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Com serà?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6"/>
            <p:cNvSpPr/>
            <p:nvPr/>
          </p:nvSpPr>
          <p:spPr>
            <a:xfrm rot="5400000">
              <a:off x="4205681" y="189571"/>
              <a:ext cx="1150789" cy="7083528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411"/>
              </a:schemeClr>
            </a:solidFill>
            <a:ln w="25400" cap="flat" cmpd="sng">
              <a:solidFill>
                <a:srgbClr val="D346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6"/>
            <p:cNvSpPr txBox="1"/>
            <p:nvPr/>
          </p:nvSpPr>
          <p:spPr>
            <a:xfrm>
              <a:off x="1239312" y="3212118"/>
              <a:ext cx="7027351" cy="10384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0150" rIns="10150" bIns="10150" anchor="ctr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lang="ca-ES" sz="16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Presentació de l’estudiant: 8 minuts</a:t>
              </a:r>
              <a:endPara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lang="ca-ES" sz="16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Valoració del treball per part del tribunal: 2 minuts</a:t>
              </a:r>
              <a:endPara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lang="ca-ES" sz="16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En cas de dubtes el tribunal pot estendre la seva intervenció plantejant preguntes i demanant aclariments a l'estudiant.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861</Words>
  <PresentationFormat>Presentación en pantalla (4:3)</PresentationFormat>
  <Paragraphs>119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Retrospección</vt:lpstr>
      <vt:lpstr>Treball de Fi de Grau   als estudis d’Humanitats</vt:lpstr>
      <vt:lpstr>Objectius del TFG</vt:lpstr>
      <vt:lpstr>Tipus de treballs</vt:lpstr>
      <vt:lpstr>Característiques generals comunes</vt:lpstr>
      <vt:lpstr>Director/a del TFG</vt:lpstr>
      <vt:lpstr>Estudiant</vt:lpstr>
      <vt:lpstr>Etapes finals del  Treball de Fi de Grau </vt:lpstr>
      <vt:lpstr>Dipòsit del Treball de Fi de Grau </vt:lpstr>
      <vt:lpstr>Defensa pública del Treball de Fi de Grau </vt:lpstr>
      <vt:lpstr>Defensa pública del Treball de Fi de Grau </vt:lpstr>
      <vt:lpstr>Recuperació del Treball de Fi de Grau </vt:lpstr>
      <vt:lpstr>Etapes finals del  Treball de Fi de Grau </vt:lpstr>
      <vt:lpstr>Regulació del TFG</vt:lpstr>
      <vt:lpstr>Criteris d’avaluació ...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Treball de Fi de Grau   als estudis d’Humanitats</dc:title>
  <dc:creator>Lecture 4</dc:creator>
  <cp:lastModifiedBy>upf</cp:lastModifiedBy>
  <cp:revision>1</cp:revision>
  <dcterms:created xsi:type="dcterms:W3CDTF">2020-11-04T14:58:47Z</dcterms:created>
  <dcterms:modified xsi:type="dcterms:W3CDTF">2023-04-05T08:18:45Z</dcterms:modified>
</cp:coreProperties>
</file>