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91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8" roundtripDataSignature="AMtx7mio7IcASWX6Cg4lzUqqDlxDpqPR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C78E387-1DB8-4950-91D4-647E29FF3AA4}">
  <a:tblStyle styleId="{EC78E387-1DB8-4950-91D4-647E29FF3AA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91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6462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79450" y="4716462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upf.edu/web/saludpublica/informacion-academi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295275" y="92075"/>
            <a:ext cx="8115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Verdana"/>
              <a:buNone/>
            </a:pPr>
            <a:r>
              <a:rPr b="1" i="0" lang="en-US" sz="14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PLAN DE ESTUDIOS, CURSO 202</a:t>
            </a:r>
            <a:r>
              <a:rPr b="1" lang="en-US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b="1" i="0" lang="en-US" sz="14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-202</a:t>
            </a:r>
            <a:r>
              <a:rPr b="1" lang="en-US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b="1" i="0" sz="14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0" name="Google Shape;90;p1"/>
          <p:cNvGraphicFramePr/>
          <p:nvPr/>
        </p:nvGraphicFramePr>
        <p:xfrm>
          <a:off x="1057275" y="158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828800"/>
              </a:tblGrid>
              <a:tr h="4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PROMOCIÓN*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(30 ECTS)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"/>
          <p:cNvGraphicFramePr/>
          <p:nvPr/>
        </p:nvGraphicFramePr>
        <p:xfrm>
          <a:off x="2962275" y="158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684325"/>
              </a:tblGrid>
              <a:tr h="428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PREVENCIÓN*   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(30 ECTS)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2" name="Google Shape;92;p1"/>
          <p:cNvGraphicFramePr/>
          <p:nvPr/>
        </p:nvGraphicFramePr>
        <p:xfrm>
          <a:off x="4732337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716075"/>
              </a:tblGrid>
              <a:tr h="400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PROTECCIÓN*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(30 ECTS)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6562725" y="15922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876425"/>
              </a:tblGrid>
              <a:tr h="427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"/>
                        <a:buFont typeface="Calibri"/>
                        <a:buNone/>
                      </a:pPr>
                      <a:r>
                        <a:t/>
                      </a:r>
                      <a:endParaRPr b="0" i="0" sz="2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SERVICIOS </a:t>
                      </a:r>
                      <a:r>
                        <a:rPr lang="en-US" sz="10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 SALUD</a:t>
                      </a: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*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Verdana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(30 ECTS)</a:t>
                      </a:r>
                      <a:endParaRPr/>
                    </a:p>
                  </a:txBody>
                  <a:tcPr marT="45750" marB="4575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" name="Google Shape;94;p1"/>
          <p:cNvSpPr txBox="1"/>
          <p:nvPr/>
        </p:nvSpPr>
        <p:spPr>
          <a:xfrm>
            <a:off x="1047750" y="1276350"/>
            <a:ext cx="971550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5" name="Google Shape;95;p1"/>
          <p:cNvGraphicFramePr/>
          <p:nvPr/>
        </p:nvGraphicFramePr>
        <p:xfrm>
          <a:off x="1076325" y="207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809750"/>
              </a:tblGrid>
              <a:tr h="317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Adicciones y Salud Mental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Atención en Salud a la Población Inmigrante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Comunicación en SP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Economía de la Salud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Understanding Global Health Inequalities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Epidemiología Social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Investigación Cualitativa Avanzada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Cuestionarios de Salud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 cap="none" strike="noStrik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Salud Comunitaria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-Planetary Wellbeing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6" name="Google Shape;96;p1"/>
          <p:cNvGraphicFramePr/>
          <p:nvPr/>
        </p:nvGraphicFramePr>
        <p:xfrm>
          <a:off x="2971800" y="2085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674800"/>
              </a:tblGrid>
              <a:tr h="3162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-Epidemiología de las Enfermedades Crónicas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Environmental Epidemiology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Epidemiología Enfermedades Transmisibles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Estadística III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Epidemiology III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Medicina Preventiva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Salud Laboral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Investigación en Servicios Sanitarios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Salud Comunitaria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Vigilancia de la SP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7" name="Google Shape;97;p1"/>
          <p:cNvGraphicFramePr/>
          <p:nvPr/>
        </p:nvGraphicFramePr>
        <p:xfrm>
          <a:off x="4732337" y="207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716075"/>
              </a:tblGrid>
              <a:tr h="317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Environmental Epidemiology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Epidemiología Enfermedades Transmisibles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Epidemiología Social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Lecturas en Salud Pública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Salud Laboral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Salud Pública en la práctica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Seguridad Alimentaria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Exposure and </a:t>
                      </a: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isk </a:t>
                      </a: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ssessment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-Planetary Wellbeing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Vigilancia de la SP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8" name="Google Shape;98;p1"/>
          <p:cNvGraphicFramePr/>
          <p:nvPr/>
        </p:nvGraphicFramePr>
        <p:xfrm>
          <a:off x="6572250" y="2095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1857375"/>
              </a:tblGrid>
              <a:tr h="3152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Adicciones y Salud Mental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Atención en Salud a la Población Inmigrante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Economía de la Salud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Epidemiology III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Epidemiología Clínica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Estadística III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Investigación Cualitativa Avanzada 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-Epidemiología de las Enfermedades Crónicas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Cuestionarios de Salud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Verdana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-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Investigación en Servicios Sanitarios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1"/>
          <p:cNvSpPr txBox="1"/>
          <p:nvPr/>
        </p:nvSpPr>
        <p:spPr>
          <a:xfrm>
            <a:off x="1271587" y="5697537"/>
            <a:ext cx="622935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1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30 ECTS TFM                     14 ECTS Prácticas </a:t>
            </a:r>
            <a:endParaRPr/>
          </a:p>
        </p:txBody>
      </p:sp>
      <p:graphicFrame>
        <p:nvGraphicFramePr>
          <p:cNvPr id="100" name="Google Shape;100;p1"/>
          <p:cNvGraphicFramePr/>
          <p:nvPr/>
        </p:nvGraphicFramePr>
        <p:xfrm>
          <a:off x="1076325" y="535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7372350"/>
              </a:tblGrid>
              <a:tr h="365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400" marB="454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1"/>
          <p:cNvSpPr txBox="1"/>
          <p:nvPr/>
        </p:nvSpPr>
        <p:spPr>
          <a:xfrm>
            <a:off x="1504950" y="5378450"/>
            <a:ext cx="6238875" cy="26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Verdana"/>
              <a:buNone/>
            </a:pPr>
            <a:r>
              <a:rPr b="0" i="0" lang="en-US" sz="11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 ECTS asignaturas especialización (externas u optativas)</a:t>
            </a:r>
            <a:endParaRPr/>
          </a:p>
        </p:txBody>
      </p:sp>
      <p:graphicFrame>
        <p:nvGraphicFramePr>
          <p:cNvPr id="102" name="Google Shape;102;p1"/>
          <p:cNvGraphicFramePr/>
          <p:nvPr/>
        </p:nvGraphicFramePr>
        <p:xfrm>
          <a:off x="1076325" y="57991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{EC78E387-1DB8-4950-91D4-647E29FF3AA4}</a:tableStyleId>
              </a:tblPr>
              <a:tblGrid>
                <a:gridCol w="7372350"/>
              </a:tblGrid>
              <a:tr h="371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3" name="Google Shape;103;p1"/>
          <p:cNvSpPr txBox="1"/>
          <p:nvPr/>
        </p:nvSpPr>
        <p:spPr>
          <a:xfrm>
            <a:off x="3114675" y="469900"/>
            <a:ext cx="2476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Organización de la SP  (3)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Salud y Sociedad  (4,5)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Ética en SP (3)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Protección de la Salud  (3)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Promoción de la Salud  (3)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Evaluación de Políticas (3)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3024187" y="522287"/>
            <a:ext cx="57150" cy="942975"/>
          </a:xfrm>
          <a:prstGeom prst="leftBrace">
            <a:avLst>
              <a:gd fmla="val 109" name="adj1"/>
              <a:gd fmla="val 50000" name="adj2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1866900" y="695325"/>
            <a:ext cx="1143000" cy="554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Asignaturas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obligatorias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(39 ECTS**) 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5233987" y="488950"/>
            <a:ext cx="337185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Estadística I  (4,5)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Epidemiología I  (3)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Métodos Cualitativos (3)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Estadística II  (3)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Epidemiología II  (3)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</a:pPr>
            <a:r>
              <a:rPr b="0" i="0" lang="en-US" sz="100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Elaboración de un protocolo de investigación  (3)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-33337" y="1343025"/>
            <a:ext cx="6572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 ECTS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(1º)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-33337" y="4870450"/>
            <a:ext cx="63817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 ECTS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(2º)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636587" y="538162"/>
            <a:ext cx="40005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1T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642937" y="1054100"/>
            <a:ext cx="45243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2T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630237" y="2765425"/>
            <a:ext cx="40005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3T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608012" y="4038600"/>
            <a:ext cx="400050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1T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608012" y="4779962"/>
            <a:ext cx="363537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2T</a:t>
            </a:r>
            <a:endParaRPr/>
          </a:p>
        </p:txBody>
      </p:sp>
      <p:sp>
        <p:nvSpPr>
          <p:cNvPr id="114" name="Google Shape;114;p1"/>
          <p:cNvSpPr/>
          <p:nvPr/>
        </p:nvSpPr>
        <p:spPr>
          <a:xfrm>
            <a:off x="944562" y="2095500"/>
            <a:ext cx="46037" cy="1701800"/>
          </a:xfrm>
          <a:prstGeom prst="leftBrace">
            <a:avLst>
              <a:gd fmla="val 49" name="adj1"/>
              <a:gd fmla="val 50000" name="adj2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935037" y="4006850"/>
            <a:ext cx="55562" cy="339725"/>
          </a:xfrm>
          <a:prstGeom prst="leftBrace">
            <a:avLst>
              <a:gd fmla="val 294" name="adj1"/>
              <a:gd fmla="val 50000" name="adj2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/>
          <p:nvPr/>
        </p:nvSpPr>
        <p:spPr>
          <a:xfrm>
            <a:off x="939800" y="4529137"/>
            <a:ext cx="44450" cy="625475"/>
          </a:xfrm>
          <a:prstGeom prst="leftBrace">
            <a:avLst>
              <a:gd fmla="val 128" name="adj1"/>
              <a:gd fmla="val 50000" name="adj2"/>
            </a:avLst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1030287" y="6194425"/>
            <a:ext cx="591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 Se recomienda un máximo de 1</a:t>
            </a:r>
            <a:r>
              <a:rPr lang="en-US" sz="900">
                <a:solidFill>
                  <a:schemeClr val="dk1"/>
                </a:solidFill>
              </a:rPr>
              <a:t>5</a:t>
            </a: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estudiantes por itinerario. Puedes </a:t>
            </a:r>
            <a:r>
              <a:rPr b="0" i="0" lang="en-US" sz="900" u="sng">
                <a:solidFill>
                  <a:srgbClr val="558ED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consultar aquí los criterios de asignación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0705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rgbClr val="070705"/>
                </a:solidFill>
                <a:latin typeface="Arial"/>
                <a:ea typeface="Arial"/>
                <a:cs typeface="Arial"/>
                <a:sym typeface="Arial"/>
              </a:rPr>
              <a:t>** European Credit Transfer and Accumulation System</a:t>
            </a:r>
            <a:endParaRPr/>
          </a:p>
        </p:txBody>
      </p:sp>
      <p:sp>
        <p:nvSpPr>
          <p:cNvPr id="118" name="Google Shape;118;p1"/>
          <p:cNvSpPr/>
          <p:nvPr/>
        </p:nvSpPr>
        <p:spPr>
          <a:xfrm>
            <a:off x="509587" y="5307012"/>
            <a:ext cx="188912" cy="863600"/>
          </a:xfrm>
          <a:prstGeom prst="downArrow">
            <a:avLst>
              <a:gd fmla="val 19238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rgbClr val="07070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509587" y="525462"/>
            <a:ext cx="188912" cy="1055687"/>
          </a:xfrm>
          <a:prstGeom prst="upArrow">
            <a:avLst>
              <a:gd fmla="val 1933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rgbClr val="07070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560387" y="1581150"/>
            <a:ext cx="90487" cy="3740150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rgbClr val="07070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7500937" y="273050"/>
            <a:ext cx="1714500" cy="1062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Asignaturas a realizar en: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1er curso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1er o 2º curso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2º curso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7581900" y="476250"/>
            <a:ext cx="209550" cy="117475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07070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7581900" y="615950"/>
            <a:ext cx="209550" cy="115887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rgbClr val="07070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7581900" y="750887"/>
            <a:ext cx="209550" cy="117475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7070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7500937" y="273050"/>
            <a:ext cx="1473200" cy="673100"/>
          </a:xfrm>
          <a:prstGeom prst="rect">
            <a:avLst/>
          </a:prstGeom>
          <a:noFill/>
          <a:ln cap="flat" cmpd="sng" w="9525">
            <a:solidFill>
              <a:srgbClr val="07070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2008-04-17T13:35:48Z</dcterms:created>
  <dc:creator>U57617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KSOProductBuildVer">
    <vt:lpstr>1033-10.2.0.5811</vt:lpstr>
  </property>
</Properties>
</file>