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51"/>
  </p:notesMasterIdLst>
  <p:sldIdLst>
    <p:sldId id="256" r:id="rId6"/>
    <p:sldId id="257" r:id="rId7"/>
    <p:sldId id="258" r:id="rId8"/>
    <p:sldId id="264" r:id="rId9"/>
    <p:sldId id="265" r:id="rId10"/>
    <p:sldId id="266" r:id="rId11"/>
    <p:sldId id="419" r:id="rId12"/>
    <p:sldId id="421" r:id="rId13"/>
    <p:sldId id="422" r:id="rId14"/>
    <p:sldId id="423" r:id="rId15"/>
    <p:sldId id="262" r:id="rId16"/>
    <p:sldId id="425" r:id="rId17"/>
    <p:sldId id="426" r:id="rId18"/>
    <p:sldId id="427" r:id="rId19"/>
    <p:sldId id="428" r:id="rId20"/>
    <p:sldId id="429" r:id="rId21"/>
    <p:sldId id="430" r:id="rId22"/>
    <p:sldId id="431" r:id="rId23"/>
    <p:sldId id="432" r:id="rId24"/>
    <p:sldId id="424" r:id="rId25"/>
    <p:sldId id="433" r:id="rId26"/>
    <p:sldId id="437" r:id="rId27"/>
    <p:sldId id="438" r:id="rId28"/>
    <p:sldId id="439" r:id="rId29"/>
    <p:sldId id="440" r:id="rId30"/>
    <p:sldId id="436" r:id="rId31"/>
    <p:sldId id="441" r:id="rId32"/>
    <p:sldId id="354" r:id="rId33"/>
    <p:sldId id="512" r:id="rId34"/>
    <p:sldId id="516" r:id="rId35"/>
    <p:sldId id="305" r:id="rId36"/>
    <p:sldId id="509" r:id="rId37"/>
    <p:sldId id="503" r:id="rId38"/>
    <p:sldId id="514" r:id="rId39"/>
    <p:sldId id="399" r:id="rId40"/>
    <p:sldId id="302" r:id="rId41"/>
    <p:sldId id="403" r:id="rId42"/>
    <p:sldId id="371" r:id="rId43"/>
    <p:sldId id="513" r:id="rId44"/>
    <p:sldId id="508" r:id="rId45"/>
    <p:sldId id="506" r:id="rId46"/>
    <p:sldId id="511" r:id="rId47"/>
    <p:sldId id="445" r:id="rId48"/>
    <p:sldId id="449" r:id="rId49"/>
    <p:sldId id="263" r:id="rId5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FF7"/>
    <a:srgbClr val="3A7CC9"/>
    <a:srgbClr val="1299D0"/>
    <a:srgbClr val="099CCF"/>
    <a:srgbClr val="002F52"/>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985" autoAdjust="0"/>
    <p:restoredTop sz="75191"/>
  </p:normalViewPr>
  <p:slideViewPr>
    <p:cSldViewPr snapToGrid="0">
      <p:cViewPr varScale="1">
        <p:scale>
          <a:sx n="83" d="100"/>
          <a:sy n="83" d="100"/>
        </p:scale>
        <p:origin x="70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charts/_rels/chart1.xml.rels><?xml version="1.0" encoding="UTF-8" standalone="yes"?>
<Relationships xmlns="http://schemas.openxmlformats.org/package/2006/relationships"><Relationship Id="rId3" Type="http://schemas.openxmlformats.org/officeDocument/2006/relationships/oleObject" Target="file:////Users\josefahenriquez\Desktop\Papers\RA%20Italy\Results%20v27Sep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josefahenriquez/Desktop/Papers/RA%20Italy/Results%20v3.10.23.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'OU Age and gender'!$D$2:$D$4</c:f>
              <c:strCache>
                <c:ptCount val="3"/>
                <c:pt idx="0">
                  <c:v>Current formula</c:v>
                </c:pt>
              </c:strCache>
            </c:strRef>
          </c:tx>
          <c:spPr>
            <a:solidFill>
              <a:schemeClr val="dk1">
                <a:tint val="88500"/>
              </a:schemeClr>
            </a:solidFill>
            <a:ln>
              <a:noFill/>
            </a:ln>
            <a:effectLst/>
          </c:spPr>
          <c:invertIfNegative val="0"/>
          <c:cat>
            <c:strRef>
              <c:f>'OU Age and gender'!$C$5:$C$44</c:f>
              <c:strCache>
                <c:ptCount val="40"/>
                <c:pt idx="0">
                  <c:v>      M*0 </c:v>
                </c:pt>
                <c:pt idx="1">
                  <c:v>    M*1-4 </c:v>
                </c:pt>
                <c:pt idx="2">
                  <c:v>    M*5-9 </c:v>
                </c:pt>
                <c:pt idx="3">
                  <c:v>  M*10-14 </c:v>
                </c:pt>
                <c:pt idx="4">
                  <c:v>  M*15-19 </c:v>
                </c:pt>
                <c:pt idx="5">
                  <c:v>  M*20-24 </c:v>
                </c:pt>
                <c:pt idx="6">
                  <c:v>  M*25-29 </c:v>
                </c:pt>
                <c:pt idx="7">
                  <c:v>  M*30-34 </c:v>
                </c:pt>
                <c:pt idx="8">
                  <c:v>  M*35-39 </c:v>
                </c:pt>
                <c:pt idx="9">
                  <c:v>  M*40-44 </c:v>
                </c:pt>
                <c:pt idx="10">
                  <c:v>  M*45-49 </c:v>
                </c:pt>
                <c:pt idx="11">
                  <c:v>  M*50-54 </c:v>
                </c:pt>
                <c:pt idx="12">
                  <c:v>  M*55-59 </c:v>
                </c:pt>
                <c:pt idx="13">
                  <c:v>  M*60-64 </c:v>
                </c:pt>
                <c:pt idx="14">
                  <c:v>  M*65-69 </c:v>
                </c:pt>
                <c:pt idx="15">
                  <c:v>  M*70-74 </c:v>
                </c:pt>
                <c:pt idx="16">
                  <c:v>  M*75-79 </c:v>
                </c:pt>
                <c:pt idx="17">
                  <c:v>  M*80-84 </c:v>
                </c:pt>
                <c:pt idx="18">
                  <c:v>  M*85-89 </c:v>
                </c:pt>
                <c:pt idx="19">
                  <c:v>    M*90+ </c:v>
                </c:pt>
                <c:pt idx="20">
                  <c:v>      F*0 </c:v>
                </c:pt>
                <c:pt idx="21">
                  <c:v>    F*1-4 </c:v>
                </c:pt>
                <c:pt idx="22">
                  <c:v>    F*5-9 </c:v>
                </c:pt>
                <c:pt idx="23">
                  <c:v>  F*10-14 </c:v>
                </c:pt>
                <c:pt idx="24">
                  <c:v>  F*15-19 </c:v>
                </c:pt>
                <c:pt idx="25">
                  <c:v>  F*20-24 </c:v>
                </c:pt>
                <c:pt idx="26">
                  <c:v>  F*25-29 </c:v>
                </c:pt>
                <c:pt idx="27">
                  <c:v>  F*30-34 </c:v>
                </c:pt>
                <c:pt idx="28">
                  <c:v>  F*35-39 </c:v>
                </c:pt>
                <c:pt idx="29">
                  <c:v>  F*40-44 </c:v>
                </c:pt>
                <c:pt idx="30">
                  <c:v>  F*45-49 </c:v>
                </c:pt>
                <c:pt idx="31">
                  <c:v>  F*50-54 </c:v>
                </c:pt>
                <c:pt idx="32">
                  <c:v>  F*55-59 </c:v>
                </c:pt>
                <c:pt idx="33">
                  <c:v>  F*60-64 </c:v>
                </c:pt>
                <c:pt idx="34">
                  <c:v>  F*65-69 </c:v>
                </c:pt>
                <c:pt idx="35">
                  <c:v>  F*70-74 </c:v>
                </c:pt>
                <c:pt idx="36">
                  <c:v>  F*75-79 </c:v>
                </c:pt>
                <c:pt idx="37">
                  <c:v>  F*80-84 </c:v>
                </c:pt>
                <c:pt idx="38">
                  <c:v>  F*85-89 </c:v>
                </c:pt>
                <c:pt idx="39">
                  <c:v>    F*90+ </c:v>
                </c:pt>
              </c:strCache>
            </c:strRef>
          </c:cat>
          <c:val>
            <c:numRef>
              <c:f>'OU Age and gender'!$D$5:$D$44</c:f>
              <c:numCache>
                <c:formatCode>General</c:formatCode>
                <c:ptCount val="40"/>
                <c:pt idx="0">
                  <c:v>-127.3115</c:v>
                </c:pt>
                <c:pt idx="1">
                  <c:v>393.77658000000002</c:v>
                </c:pt>
                <c:pt idx="2">
                  <c:v>405.75216999999998</c:v>
                </c:pt>
                <c:pt idx="3">
                  <c:v>394.74740000000003</c:v>
                </c:pt>
                <c:pt idx="4">
                  <c:v>311.79948000000002</c:v>
                </c:pt>
                <c:pt idx="5">
                  <c:v>329.86076000000003</c:v>
                </c:pt>
                <c:pt idx="6">
                  <c:v>407.33296000000001</c:v>
                </c:pt>
                <c:pt idx="7">
                  <c:v>397.48383000000001</c:v>
                </c:pt>
                <c:pt idx="8">
                  <c:v>361.74139000000002</c:v>
                </c:pt>
                <c:pt idx="9">
                  <c:v>293.25857000000002</c:v>
                </c:pt>
                <c:pt idx="10">
                  <c:v>288.67327999999998</c:v>
                </c:pt>
                <c:pt idx="11">
                  <c:v>112.88899000000001</c:v>
                </c:pt>
                <c:pt idx="12">
                  <c:v>-123.51882000000001</c:v>
                </c:pt>
                <c:pt idx="13">
                  <c:v>-394.11353000000003</c:v>
                </c:pt>
                <c:pt idx="14">
                  <c:v>-451.37281000000002</c:v>
                </c:pt>
                <c:pt idx="15">
                  <c:v>-891.89182000000005</c:v>
                </c:pt>
                <c:pt idx="16">
                  <c:v>-1016.0765</c:v>
                </c:pt>
                <c:pt idx="17">
                  <c:v>-1188.4561799999999</c:v>
                </c:pt>
                <c:pt idx="18">
                  <c:v>-1310.6801</c:v>
                </c:pt>
                <c:pt idx="19">
                  <c:v>-1278.3354400000001</c:v>
                </c:pt>
                <c:pt idx="20">
                  <c:v>126.86266999999999</c:v>
                </c:pt>
                <c:pt idx="21">
                  <c:v>486.55234999999999</c:v>
                </c:pt>
                <c:pt idx="22">
                  <c:v>497.83184999999997</c:v>
                </c:pt>
                <c:pt idx="23">
                  <c:v>447.95812000000001</c:v>
                </c:pt>
                <c:pt idx="24">
                  <c:v>456.77584000000002</c:v>
                </c:pt>
                <c:pt idx="25">
                  <c:v>389.42849000000001</c:v>
                </c:pt>
                <c:pt idx="26">
                  <c:v>351.03564999999998</c:v>
                </c:pt>
                <c:pt idx="27">
                  <c:v>273.80504999999999</c:v>
                </c:pt>
                <c:pt idx="28">
                  <c:v>249.93100999999999</c:v>
                </c:pt>
                <c:pt idx="29">
                  <c:v>249.43957</c:v>
                </c:pt>
                <c:pt idx="30">
                  <c:v>305.22615000000002</c:v>
                </c:pt>
                <c:pt idx="31">
                  <c:v>196.40556000000001</c:v>
                </c:pt>
                <c:pt idx="32">
                  <c:v>50.533389999999997</c:v>
                </c:pt>
                <c:pt idx="33">
                  <c:v>-131.22749999999999</c:v>
                </c:pt>
                <c:pt idx="34">
                  <c:v>-122.66413</c:v>
                </c:pt>
                <c:pt idx="35">
                  <c:v>-441.67567000000003</c:v>
                </c:pt>
                <c:pt idx="36">
                  <c:v>-491.72514999999999</c:v>
                </c:pt>
                <c:pt idx="37">
                  <c:v>-663.78941999999995</c:v>
                </c:pt>
                <c:pt idx="38">
                  <c:v>-740.87449000000004</c:v>
                </c:pt>
                <c:pt idx="39">
                  <c:v>-772.21159999999998</c:v>
                </c:pt>
              </c:numCache>
            </c:numRef>
          </c:val>
          <c:extLst>
            <c:ext xmlns:c16="http://schemas.microsoft.com/office/drawing/2014/chart" uri="{C3380CC4-5D6E-409C-BE32-E72D297353CC}">
              <c16:uniqueId val="{00000000-BA7D-9948-BDED-F33E6C9B9318}"/>
            </c:ext>
          </c:extLst>
        </c:ser>
        <c:dLbls>
          <c:showLegendKey val="0"/>
          <c:showVal val="0"/>
          <c:showCatName val="0"/>
          <c:showSerName val="0"/>
          <c:showPercent val="0"/>
          <c:showBubbleSize val="0"/>
        </c:dLbls>
        <c:gapWidth val="219"/>
        <c:overlap val="-27"/>
        <c:axId val="1903587984"/>
        <c:axId val="1903589632"/>
      </c:barChart>
      <c:catAx>
        <c:axId val="1903587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03589632"/>
        <c:crosses val="autoZero"/>
        <c:auto val="1"/>
        <c:lblAlgn val="ctr"/>
        <c:lblOffset val="100"/>
        <c:noMultiLvlLbl val="0"/>
      </c:catAx>
      <c:valAx>
        <c:axId val="1903589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Euros (per person)</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03587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'OU Outpatient'!$M$9</c:f>
              <c:strCache>
                <c:ptCount val="1"/>
                <c:pt idx="0">
                  <c:v>Radiotherapy</c:v>
                </c:pt>
              </c:strCache>
            </c:strRef>
          </c:tx>
          <c:spPr>
            <a:solidFill>
              <a:schemeClr val="dk1">
                <a:tint val="88500"/>
              </a:schemeClr>
            </a:solidFill>
            <a:ln>
              <a:noFill/>
            </a:ln>
            <a:effectLst/>
          </c:spPr>
          <c:invertIfNegative val="0"/>
          <c:dLbls>
            <c:dLbl>
              <c:idx val="6"/>
              <c:layout>
                <c:manualLayout>
                  <c:x val="0"/>
                  <c:y val="-4.166684893554972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8.1222222222222223E-2"/>
                      <c:h val="7.8634441528142307E-2"/>
                    </c:manualLayout>
                  </c15:layout>
                </c:ext>
                <c:ext xmlns:c16="http://schemas.microsoft.com/office/drawing/2014/chart" uri="{C3380CC4-5D6E-409C-BE32-E72D297353CC}">
                  <c16:uniqueId val="{00000000-FB27-9E4D-B61A-811FECB3754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 Outpatient'!$N$8:$T$8</c:f>
              <c:strCache>
                <c:ptCount val="7"/>
                <c:pt idx="0">
                  <c:v>Current</c:v>
                </c:pt>
                <c:pt idx="1">
                  <c:v>Formula 1</c:v>
                </c:pt>
                <c:pt idx="2">
                  <c:v>Formula 2</c:v>
                </c:pt>
                <c:pt idx="3">
                  <c:v>Formula 3</c:v>
                </c:pt>
                <c:pt idx="4">
                  <c:v>Formula 4</c:v>
                </c:pt>
                <c:pt idx="5">
                  <c:v>Formula 5</c:v>
                </c:pt>
                <c:pt idx="6">
                  <c:v>Formula 6</c:v>
                </c:pt>
              </c:strCache>
            </c:strRef>
          </c:cat>
          <c:val>
            <c:numRef>
              <c:f>'OU Outpatient'!$N$9:$T$9</c:f>
              <c:numCache>
                <c:formatCode>_(* #,##0_);_(* \(#,##0\);_(* "-"_);_(@_)</c:formatCode>
                <c:ptCount val="7"/>
                <c:pt idx="0">
                  <c:v>-8312.9997000000003</c:v>
                </c:pt>
                <c:pt idx="1">
                  <c:v>-12709.74055</c:v>
                </c:pt>
                <c:pt idx="2">
                  <c:v>-6353.6844799999999</c:v>
                </c:pt>
                <c:pt idx="3">
                  <c:v>-6144.51343</c:v>
                </c:pt>
                <c:pt idx="4">
                  <c:v>-12678</c:v>
                </c:pt>
                <c:pt idx="5">
                  <c:v>-5401.2201699999996</c:v>
                </c:pt>
                <c:pt idx="6">
                  <c:v>-4486.7203099999997</c:v>
                </c:pt>
              </c:numCache>
            </c:numRef>
          </c:val>
          <c:extLst>
            <c:ext xmlns:c16="http://schemas.microsoft.com/office/drawing/2014/chart" uri="{C3380CC4-5D6E-409C-BE32-E72D297353CC}">
              <c16:uniqueId val="{00000001-FB27-9E4D-B61A-811FECB37549}"/>
            </c:ext>
          </c:extLst>
        </c:ser>
        <c:ser>
          <c:idx val="1"/>
          <c:order val="1"/>
          <c:tx>
            <c:strRef>
              <c:f>'OU Outpatient'!$M$10</c:f>
              <c:strCache>
                <c:ptCount val="1"/>
                <c:pt idx="0">
                  <c:v>Chemotherapy</c:v>
                </c:pt>
              </c:strCache>
            </c:strRef>
          </c:tx>
          <c:spPr>
            <a:solidFill>
              <a:schemeClr val="dk1">
                <a:tint val="5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 Outpatient'!$N$8:$T$8</c:f>
              <c:strCache>
                <c:ptCount val="7"/>
                <c:pt idx="0">
                  <c:v>Current</c:v>
                </c:pt>
                <c:pt idx="1">
                  <c:v>Formula 1</c:v>
                </c:pt>
                <c:pt idx="2">
                  <c:v>Formula 2</c:v>
                </c:pt>
                <c:pt idx="3">
                  <c:v>Formula 3</c:v>
                </c:pt>
                <c:pt idx="4">
                  <c:v>Formula 4</c:v>
                </c:pt>
                <c:pt idx="5">
                  <c:v>Formula 5</c:v>
                </c:pt>
                <c:pt idx="6">
                  <c:v>Formula 6</c:v>
                </c:pt>
              </c:strCache>
            </c:strRef>
          </c:cat>
          <c:val>
            <c:numRef>
              <c:f>'OU Outpatient'!$N$10:$T$10</c:f>
              <c:numCache>
                <c:formatCode>_(* #,##0_);_(* \(#,##0\);_(* "-"_);_(@_)</c:formatCode>
                <c:ptCount val="7"/>
                <c:pt idx="0">
                  <c:v>-17505.917700000002</c:v>
                </c:pt>
                <c:pt idx="1">
                  <c:v>-20421.23126</c:v>
                </c:pt>
                <c:pt idx="2">
                  <c:v>-12739.22804</c:v>
                </c:pt>
                <c:pt idx="3">
                  <c:v>-12217.773937</c:v>
                </c:pt>
                <c:pt idx="4">
                  <c:v>-20403</c:v>
                </c:pt>
                <c:pt idx="5">
                  <c:v>-9417.9882990000006</c:v>
                </c:pt>
                <c:pt idx="6">
                  <c:v>-3911.5941440000001</c:v>
                </c:pt>
              </c:numCache>
            </c:numRef>
          </c:val>
          <c:extLst>
            <c:ext xmlns:c16="http://schemas.microsoft.com/office/drawing/2014/chart" uri="{C3380CC4-5D6E-409C-BE32-E72D297353CC}">
              <c16:uniqueId val="{00000002-FB27-9E4D-B61A-811FECB37549}"/>
            </c:ext>
          </c:extLst>
        </c:ser>
        <c:dLbls>
          <c:dLblPos val="outEnd"/>
          <c:showLegendKey val="0"/>
          <c:showVal val="1"/>
          <c:showCatName val="0"/>
          <c:showSerName val="0"/>
          <c:showPercent val="0"/>
          <c:showBubbleSize val="0"/>
        </c:dLbls>
        <c:gapWidth val="219"/>
        <c:overlap val="-27"/>
        <c:axId val="2138898031"/>
        <c:axId val="2138894959"/>
      </c:barChart>
      <c:catAx>
        <c:axId val="2138898031"/>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8894959"/>
        <c:crosses val="autoZero"/>
        <c:auto val="1"/>
        <c:lblAlgn val="ctr"/>
        <c:lblOffset val="100"/>
        <c:noMultiLvlLbl val="0"/>
      </c:catAx>
      <c:valAx>
        <c:axId val="2138894959"/>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88980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0680C9-F0F1-4A58-B944-D11FE3B75556}" type="datetimeFigureOut">
              <a:rPr lang="en-US" smtClean="0"/>
              <a:t>11/2/23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C8760E-8AD5-4C65-98DF-9921138211D5}" type="slidenum">
              <a:rPr lang="en-US" smtClean="0"/>
              <a:t>‹#›</a:t>
            </a:fld>
            <a:endParaRPr lang="en-US"/>
          </a:p>
        </p:txBody>
      </p:sp>
    </p:spTree>
    <p:extLst>
      <p:ext uri="{BB962C8B-B14F-4D97-AF65-F5344CB8AC3E}">
        <p14:creationId xmlns:p14="http://schemas.microsoft.com/office/powerpoint/2010/main" val="2100794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L" dirty="0"/>
              <a:t>Challenges with payment in healthcare: we dont </a:t>
            </a:r>
            <a:r>
              <a:rPr lang="en-US" dirty="0"/>
              <a:t>h</a:t>
            </a:r>
            <a:r>
              <a:rPr lang="en-CL" dirty="0"/>
              <a:t>ave prices, we have fairness issues to cover and struggle with the payment</a:t>
            </a:r>
          </a:p>
        </p:txBody>
      </p:sp>
      <p:sp>
        <p:nvSpPr>
          <p:cNvPr id="4" name="Slide Number Placeholder 3"/>
          <p:cNvSpPr>
            <a:spLocks noGrp="1"/>
          </p:cNvSpPr>
          <p:nvPr>
            <p:ph type="sldNum" sz="quarter" idx="5"/>
          </p:nvPr>
        </p:nvSpPr>
        <p:spPr/>
        <p:txBody>
          <a:bodyPr/>
          <a:lstStyle/>
          <a:p>
            <a:fld id="{1EC8760E-8AD5-4C65-98DF-9921138211D5}" type="slidenum">
              <a:rPr lang="en-US" smtClean="0"/>
              <a:t>3</a:t>
            </a:fld>
            <a:endParaRPr lang="en-US"/>
          </a:p>
        </p:txBody>
      </p:sp>
    </p:spTree>
    <p:extLst>
      <p:ext uri="{BB962C8B-B14F-4D97-AF65-F5344CB8AC3E}">
        <p14:creationId xmlns:p14="http://schemas.microsoft.com/office/powerpoint/2010/main" val="2305833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L" dirty="0"/>
          </a:p>
        </p:txBody>
      </p:sp>
      <p:sp>
        <p:nvSpPr>
          <p:cNvPr id="4" name="Slide Number Placeholder 3"/>
          <p:cNvSpPr>
            <a:spLocks noGrp="1"/>
          </p:cNvSpPr>
          <p:nvPr>
            <p:ph type="sldNum" sz="quarter" idx="5"/>
          </p:nvPr>
        </p:nvSpPr>
        <p:spPr/>
        <p:txBody>
          <a:bodyPr/>
          <a:lstStyle/>
          <a:p>
            <a:fld id="{1EC8760E-8AD5-4C65-98DF-9921138211D5}" type="slidenum">
              <a:rPr lang="en-US" smtClean="0"/>
              <a:t>22</a:t>
            </a:fld>
            <a:endParaRPr lang="en-US"/>
          </a:p>
        </p:txBody>
      </p:sp>
    </p:spTree>
    <p:extLst>
      <p:ext uri="{BB962C8B-B14F-4D97-AF65-F5344CB8AC3E}">
        <p14:creationId xmlns:p14="http://schemas.microsoft.com/office/powerpoint/2010/main" val="1300617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We select 65% as the share of spending over the attachment point to be covered by reinsurance. Why: control some of the costs</a:t>
            </a:r>
          </a:p>
          <a:p>
            <a:endParaRPr lang="en-CL" dirty="0"/>
          </a:p>
        </p:txBody>
      </p:sp>
      <p:sp>
        <p:nvSpPr>
          <p:cNvPr id="4" name="Slide Number Placeholder 3"/>
          <p:cNvSpPr>
            <a:spLocks noGrp="1"/>
          </p:cNvSpPr>
          <p:nvPr>
            <p:ph type="sldNum" sz="quarter" idx="5"/>
          </p:nvPr>
        </p:nvSpPr>
        <p:spPr/>
        <p:txBody>
          <a:bodyPr/>
          <a:lstStyle/>
          <a:p>
            <a:fld id="{1EC8760E-8AD5-4C65-98DF-9921138211D5}" type="slidenum">
              <a:rPr lang="en-US" smtClean="0"/>
              <a:t>23</a:t>
            </a:fld>
            <a:endParaRPr lang="en-US"/>
          </a:p>
        </p:txBody>
      </p:sp>
    </p:spTree>
    <p:extLst>
      <p:ext uri="{BB962C8B-B14F-4D97-AF65-F5344CB8AC3E}">
        <p14:creationId xmlns:p14="http://schemas.microsoft.com/office/powerpoint/2010/main" val="3426976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L" dirty="0"/>
          </a:p>
        </p:txBody>
      </p:sp>
      <p:sp>
        <p:nvSpPr>
          <p:cNvPr id="4" name="Slide Number Placeholder 3"/>
          <p:cNvSpPr>
            <a:spLocks noGrp="1"/>
          </p:cNvSpPr>
          <p:nvPr>
            <p:ph type="sldNum" sz="quarter" idx="5"/>
          </p:nvPr>
        </p:nvSpPr>
        <p:spPr/>
        <p:txBody>
          <a:bodyPr/>
          <a:lstStyle/>
          <a:p>
            <a:fld id="{1EC8760E-8AD5-4C65-98DF-9921138211D5}" type="slidenum">
              <a:rPr lang="en-US" smtClean="0"/>
              <a:t>24</a:t>
            </a:fld>
            <a:endParaRPr lang="en-US"/>
          </a:p>
        </p:txBody>
      </p:sp>
    </p:spTree>
    <p:extLst>
      <p:ext uri="{BB962C8B-B14F-4D97-AF65-F5344CB8AC3E}">
        <p14:creationId xmlns:p14="http://schemas.microsoft.com/office/powerpoint/2010/main" val="3880938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L" dirty="0"/>
          </a:p>
        </p:txBody>
      </p:sp>
      <p:sp>
        <p:nvSpPr>
          <p:cNvPr id="4" name="Slide Number Placeholder 3"/>
          <p:cNvSpPr>
            <a:spLocks noGrp="1"/>
          </p:cNvSpPr>
          <p:nvPr>
            <p:ph type="sldNum" sz="quarter" idx="5"/>
          </p:nvPr>
        </p:nvSpPr>
        <p:spPr/>
        <p:txBody>
          <a:bodyPr/>
          <a:lstStyle/>
          <a:p>
            <a:fld id="{1EC8760E-8AD5-4C65-98DF-9921138211D5}" type="slidenum">
              <a:rPr lang="en-US" smtClean="0"/>
              <a:t>25</a:t>
            </a:fld>
            <a:endParaRPr lang="en-US"/>
          </a:p>
        </p:txBody>
      </p:sp>
    </p:spTree>
    <p:extLst>
      <p:ext uri="{BB962C8B-B14F-4D97-AF65-F5344CB8AC3E}">
        <p14:creationId xmlns:p14="http://schemas.microsoft.com/office/powerpoint/2010/main" val="256601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L" dirty="0"/>
          </a:p>
        </p:txBody>
      </p:sp>
      <p:sp>
        <p:nvSpPr>
          <p:cNvPr id="4" name="Slide Number Placeholder 3"/>
          <p:cNvSpPr>
            <a:spLocks noGrp="1"/>
          </p:cNvSpPr>
          <p:nvPr>
            <p:ph type="sldNum" sz="quarter" idx="5"/>
          </p:nvPr>
        </p:nvSpPr>
        <p:spPr/>
        <p:txBody>
          <a:bodyPr/>
          <a:lstStyle/>
          <a:p>
            <a:fld id="{1EC8760E-8AD5-4C65-98DF-9921138211D5}" type="slidenum">
              <a:rPr lang="en-US" smtClean="0"/>
              <a:t>27</a:t>
            </a:fld>
            <a:endParaRPr lang="en-US"/>
          </a:p>
        </p:txBody>
      </p:sp>
    </p:spTree>
    <p:extLst>
      <p:ext uri="{BB962C8B-B14F-4D97-AF65-F5344CB8AC3E}">
        <p14:creationId xmlns:p14="http://schemas.microsoft.com/office/powerpoint/2010/main" val="168307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SAY: </a:t>
            </a:r>
          </a:p>
          <a:p>
            <a:endParaRPr lang="en-AU" b="0" dirty="0"/>
          </a:p>
          <a:p>
            <a:pPr algn="just"/>
            <a:r>
              <a:rPr lang="en-US" sz="1800" dirty="0">
                <a:effectLst/>
                <a:latin typeface="Calibri" panose="020F0502020204030204" pitchFamily="34" charset="0"/>
                <a:ea typeface="Times New Roman" panose="02020603050405020304" pitchFamily="18" charset="0"/>
              </a:rPr>
              <a:t>In public systems based on national health service (NHS) (e.g., Italy, UK), risk adjustment plays a pivotal role in allocating health budgets from central governments across Regions and/or local health authorities (LHA) and across levels of care (primary, secondary and tertiary) to ensure adequate funding for the population’s health needs.</a:t>
            </a:r>
          </a:p>
          <a:p>
            <a:pPr algn="just"/>
            <a:endParaRPr lang="en-US" sz="1800" b="0" dirty="0">
              <a:effectLst/>
              <a:latin typeface="Calibri" panose="020F0502020204030204" pitchFamily="34" charset="0"/>
            </a:endParaRPr>
          </a:p>
          <a:p>
            <a:pPr algn="just"/>
            <a:r>
              <a:rPr lang="en-US" sz="1800" dirty="0">
                <a:effectLst/>
                <a:latin typeface="Calibri" panose="020F0502020204030204" pitchFamily="34" charset="0"/>
                <a:ea typeface="Times New Roman" panose="02020603050405020304" pitchFamily="18" charset="0"/>
              </a:rPr>
              <a:t>Why is optimal resource allocation in global health systems important? Given limited resources, as seen in the NHS, enhancing efficiency and fairness in resource allocation – achieving more with less – directly contributes to expanded and improved services. </a:t>
            </a:r>
          </a:p>
        </p:txBody>
      </p:sp>
      <p:sp>
        <p:nvSpPr>
          <p:cNvPr id="4" name="Slide Number Placeholder 3"/>
          <p:cNvSpPr>
            <a:spLocks noGrp="1"/>
          </p:cNvSpPr>
          <p:nvPr>
            <p:ph type="sldNum" sz="quarter" idx="10"/>
          </p:nvPr>
        </p:nvSpPr>
        <p:spPr/>
        <p:txBody>
          <a:bodyPr/>
          <a:lstStyle/>
          <a:p>
            <a:fld id="{6BF0AC94-D7FC-4DF0-BC32-AEF76745FC3D}" type="slidenum">
              <a:rPr lang="en-AU" smtClean="0"/>
              <a:t>28</a:t>
            </a:fld>
            <a:endParaRPr lang="en-AU"/>
          </a:p>
        </p:txBody>
      </p:sp>
    </p:spTree>
    <p:extLst>
      <p:ext uri="{BB962C8B-B14F-4D97-AF65-F5344CB8AC3E}">
        <p14:creationId xmlns:p14="http://schemas.microsoft.com/office/powerpoint/2010/main" val="993335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SAY: </a:t>
            </a:r>
          </a:p>
          <a:p>
            <a:pPr algn="just"/>
            <a:endParaRPr lang="en-US" sz="1800" b="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How do we do it? By building a resource allocation formula such that it matches expected healthcare costs with actual healthcare costs, ensuring that individuals who have higher healthcare needs receive relatively more funding levels, regardless of where they live or seek care.</a:t>
            </a:r>
            <a:r>
              <a:rPr lang="en-CL" dirty="0">
                <a:effectLst/>
              </a:rPr>
              <a:t> In this way, a </a:t>
            </a:r>
            <a:r>
              <a:rPr lang="en-US" b="0" i="0" u="none" strike="noStrike" dirty="0">
                <a:effectLst/>
              </a:rPr>
              <a:t>refined allocation with risk adjustment reduces inequalities, enhances efficiency, and strengthens system resilience.</a:t>
            </a:r>
          </a:p>
          <a:p>
            <a:endParaRPr lang="en-AU" b="0" dirty="0"/>
          </a:p>
          <a:p>
            <a:r>
              <a:rPr lang="en-US" sz="1800" dirty="0">
                <a:effectLst/>
                <a:latin typeface="Calibri" panose="020F0502020204030204" pitchFamily="34" charset="0"/>
                <a:ea typeface="Times New Roman" panose="02020603050405020304" pitchFamily="18" charset="0"/>
              </a:rPr>
              <a:t>This paper demonstrates how resource allocation formulas to regional funds can be refined and evaluated, beyond statistical goodness-of fit, within National Health Service (NHS) systems to ensure fair and efficient allocation of healthcare resources across regions and patient groups. </a:t>
            </a:r>
            <a:endParaRPr lang="en-AU" b="0" dirty="0"/>
          </a:p>
        </p:txBody>
      </p:sp>
      <p:sp>
        <p:nvSpPr>
          <p:cNvPr id="4" name="Slide Number Placeholder 3"/>
          <p:cNvSpPr>
            <a:spLocks noGrp="1"/>
          </p:cNvSpPr>
          <p:nvPr>
            <p:ph type="sldNum" sz="quarter" idx="10"/>
          </p:nvPr>
        </p:nvSpPr>
        <p:spPr/>
        <p:txBody>
          <a:bodyPr/>
          <a:lstStyle/>
          <a:p>
            <a:fld id="{6BF0AC94-D7FC-4DF0-BC32-AEF76745FC3D}" type="slidenum">
              <a:rPr lang="en-AU" smtClean="0"/>
              <a:t>29</a:t>
            </a:fld>
            <a:endParaRPr lang="en-AU"/>
          </a:p>
        </p:txBody>
      </p:sp>
    </p:spTree>
    <p:extLst>
      <p:ext uri="{BB962C8B-B14F-4D97-AF65-F5344CB8AC3E}">
        <p14:creationId xmlns:p14="http://schemas.microsoft.com/office/powerpoint/2010/main" val="914025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dirty="0"/>
          </a:p>
        </p:txBody>
      </p:sp>
      <p:sp>
        <p:nvSpPr>
          <p:cNvPr id="4" name="Slide Number Placeholder 3"/>
          <p:cNvSpPr>
            <a:spLocks noGrp="1"/>
          </p:cNvSpPr>
          <p:nvPr>
            <p:ph type="sldNum" sz="quarter" idx="10"/>
          </p:nvPr>
        </p:nvSpPr>
        <p:spPr/>
        <p:txBody>
          <a:bodyPr/>
          <a:lstStyle/>
          <a:p>
            <a:fld id="{6BF0AC94-D7FC-4DF0-BC32-AEF76745FC3D}" type="slidenum">
              <a:rPr lang="en-AU" smtClean="0"/>
              <a:t>30</a:t>
            </a:fld>
            <a:endParaRPr lang="en-AU"/>
          </a:p>
        </p:txBody>
      </p:sp>
    </p:spTree>
    <p:extLst>
      <p:ext uri="{BB962C8B-B14F-4D97-AF65-F5344CB8AC3E}">
        <p14:creationId xmlns:p14="http://schemas.microsoft.com/office/powerpoint/2010/main" val="2075797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1" dirty="0"/>
              <a:t>SAY:</a:t>
            </a:r>
          </a:p>
          <a:p>
            <a:endParaRPr lang="en-US" sz="1800" dirty="0">
              <a:effectLst/>
              <a:latin typeface="Calibri" panose="020F0502020204030204" pitchFamily="34"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We use Italy’s health system, </a:t>
            </a:r>
            <a:r>
              <a:rPr lang="en-US" sz="1800" dirty="0" err="1">
                <a:effectLst/>
                <a:latin typeface="Calibri" panose="020F0502020204030204" pitchFamily="34" charset="0"/>
                <a:ea typeface="Times New Roman" panose="02020603050405020304" pitchFamily="18" charset="0"/>
              </a:rPr>
              <a:t>Servizio</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Sanitario</a:t>
            </a:r>
            <a:r>
              <a:rPr lang="en-US" sz="1800" dirty="0">
                <a:solidFill>
                  <a:srgbClr val="000000"/>
                </a:solidFill>
                <a:effectLst/>
                <a:latin typeface="Calibri" panose="020F0502020204030204" pitchFamily="34" charset="0"/>
                <a:ea typeface="Times New Roman" panose="02020603050405020304" pitchFamily="18" charset="0"/>
              </a:rPr>
              <a:t> Nazionale (SSN), as a case study because of its unique </a:t>
            </a:r>
            <a:r>
              <a:rPr lang="en-US" sz="1800" dirty="0">
                <a:effectLst/>
                <a:latin typeface="Calibri" panose="020F0502020204030204" pitchFamily="34" charset="0"/>
                <a:ea typeface="Times New Roman" panose="02020603050405020304" pitchFamily="18" charset="0"/>
              </a:rPr>
              <a:t>characteristics, which make it an ideal context to examine risk adjustment scheme performance.</a:t>
            </a:r>
            <a:r>
              <a:rPr lang="en-CL" dirty="0">
                <a:effectLst/>
              </a:rPr>
              <a:t> </a:t>
            </a:r>
          </a:p>
          <a:p>
            <a:endParaRPr lang="en-CL" dirty="0">
              <a:effectLst/>
            </a:endParaRPr>
          </a:p>
          <a:p>
            <a:r>
              <a:rPr lang="en-US" sz="1800" dirty="0">
                <a:effectLst/>
                <a:latin typeface="Calibri" panose="020F0502020204030204" pitchFamily="34" charset="0"/>
                <a:ea typeface="Times New Roman" panose="02020603050405020304" pitchFamily="18" charset="0"/>
              </a:rPr>
              <a:t>The decentralized nature of the health system exhibits significant disparities in health indicators, expenditure, distribution of the medical workforce and quality (de </a:t>
            </a:r>
            <a:r>
              <a:rPr lang="en-US" sz="1800" dirty="0" err="1">
                <a:effectLst/>
                <a:latin typeface="Calibri" panose="020F0502020204030204" pitchFamily="34" charset="0"/>
                <a:ea typeface="Times New Roman" panose="02020603050405020304" pitchFamily="18" charset="0"/>
              </a:rPr>
              <a:t>Belvis</a:t>
            </a:r>
            <a:r>
              <a:rPr lang="en-US" sz="1800" dirty="0">
                <a:effectLst/>
                <a:latin typeface="Calibri" panose="020F0502020204030204" pitchFamily="34" charset="0"/>
                <a:ea typeface="Times New Roman" panose="02020603050405020304" pitchFamily="18" charset="0"/>
              </a:rPr>
              <a:t>, et al., 2022), emphasizing the importance of understanding how risk adjustment can contribute to  equity across Regions</a:t>
            </a:r>
            <a:r>
              <a:rPr lang="en-CL" sz="1800" dirty="0">
                <a:effectLst/>
                <a:latin typeface="Calibri" panose="020F0502020204030204" pitchFamily="34" charset="0"/>
                <a:ea typeface="Times New Roman" panose="02020603050405020304" pitchFamily="18" charset="0"/>
              </a:rPr>
              <a:t>.</a:t>
            </a:r>
          </a:p>
          <a:p>
            <a:endParaRPr lang="en-CL" sz="1800" dirty="0">
              <a:effectLst/>
              <a:latin typeface="Calibri" panose="020F0502020204030204" pitchFamily="34" charset="0"/>
            </a:endParaRPr>
          </a:p>
          <a:p>
            <a:r>
              <a:rPr lang="en-US" sz="1800" dirty="0">
                <a:effectLst/>
                <a:latin typeface="Calibri" panose="020F0502020204030204" pitchFamily="34" charset="0"/>
                <a:ea typeface="Times New Roman" panose="02020603050405020304" pitchFamily="18" charset="0"/>
              </a:rPr>
              <a:t>Additionally, Italy has a high proportion of elderly population, with one of the highest life expectancies in Europe, as well as a higher prevalence of chronic diseases, highlighting the need to account for age differences and to provide appropriate funding for medical conditions. </a:t>
            </a:r>
          </a:p>
          <a:p>
            <a:endParaRPr lang="en-US" sz="180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The regional differences and the legislative autonomy within a national legislative framework further contribute heterogeneity, including challenges in data collection due to limitations in information infrastructures and barriers in linkage across databases (OECD, 2015) which constrain the availability of data. As a result, it becomes more challenging to accurately estimate the relationship between expenditures and risk  (</a:t>
            </a:r>
            <a:r>
              <a:rPr lang="en-US" sz="1800" dirty="0" err="1">
                <a:effectLst/>
                <a:latin typeface="Calibri" panose="020F0502020204030204" pitchFamily="34" charset="0"/>
                <a:ea typeface="Times New Roman" panose="02020603050405020304" pitchFamily="18" charset="0"/>
              </a:rPr>
              <a:t>Skrami</a:t>
            </a:r>
            <a:r>
              <a:rPr lang="en-US" sz="1800" dirty="0">
                <a:effectLst/>
                <a:latin typeface="Calibri" panose="020F0502020204030204" pitchFamily="34" charset="0"/>
                <a:ea typeface="Times New Roman" panose="02020603050405020304" pitchFamily="18" charset="0"/>
              </a:rPr>
              <a:t>, et al., 2020). </a:t>
            </a:r>
            <a:endParaRPr lang="en-CL" sz="1800" dirty="0">
              <a:effectLst/>
              <a:latin typeface="Times New Roman" panose="02020603050405020304" pitchFamily="18" charset="0"/>
              <a:ea typeface="Times New Roman" panose="02020603050405020304" pitchFamily="18" charset="0"/>
            </a:endParaRPr>
          </a:p>
          <a:p>
            <a:endParaRPr lang="en-AU" dirty="0"/>
          </a:p>
        </p:txBody>
      </p:sp>
      <p:sp>
        <p:nvSpPr>
          <p:cNvPr id="4" name="Slide Number Placeholder 3"/>
          <p:cNvSpPr>
            <a:spLocks noGrp="1"/>
          </p:cNvSpPr>
          <p:nvPr>
            <p:ph type="sldNum" sz="quarter" idx="10"/>
          </p:nvPr>
        </p:nvSpPr>
        <p:spPr/>
        <p:txBody>
          <a:bodyPr/>
          <a:lstStyle/>
          <a:p>
            <a:fld id="{6BF0AC94-D7FC-4DF0-BC32-AEF76745FC3D}" type="slidenum">
              <a:rPr lang="en-AU" smtClean="0"/>
              <a:t>31</a:t>
            </a:fld>
            <a:endParaRPr lang="en-AU"/>
          </a:p>
        </p:txBody>
      </p:sp>
    </p:spTree>
    <p:extLst>
      <p:ext uri="{BB962C8B-B14F-4D97-AF65-F5344CB8AC3E}">
        <p14:creationId xmlns:p14="http://schemas.microsoft.com/office/powerpoint/2010/main" val="1634505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SAY: </a:t>
            </a:r>
          </a:p>
          <a:p>
            <a:endParaRPr lang="en-AU" dirty="0"/>
          </a:p>
          <a:p>
            <a:r>
              <a:rPr lang="en-US" sz="1800" dirty="0">
                <a:effectLst/>
                <a:latin typeface="Calibri" panose="020F0502020204030204" pitchFamily="34" charset="0"/>
                <a:ea typeface="Times New Roman" panose="02020603050405020304" pitchFamily="18" charset="0"/>
              </a:rPr>
              <a:t>To overcome feasibility of formulas given the barriers of data availability at the regional level that constrain possible models, we utilize the formulas presented by (Iommi, Bergquist, </a:t>
            </a:r>
            <a:r>
              <a:rPr lang="en-US" sz="1800" dirty="0" err="1">
                <a:effectLst/>
                <a:latin typeface="Calibri" panose="020F0502020204030204" pitchFamily="34" charset="0"/>
                <a:ea typeface="Times New Roman" panose="02020603050405020304" pitchFamily="18" charset="0"/>
              </a:rPr>
              <a:t>Fiorentini</a:t>
            </a:r>
            <a:r>
              <a:rPr lang="en-US" sz="1800" dirty="0">
                <a:effectLst/>
                <a:latin typeface="Calibri" panose="020F0502020204030204" pitchFamily="34" charset="0"/>
                <a:ea typeface="Times New Roman" panose="02020603050405020304" pitchFamily="18" charset="0"/>
              </a:rPr>
              <a:t>, &amp; Paolucci, 2022) which consider data variability which</a:t>
            </a:r>
            <a:r>
              <a:rPr lang="en-US" sz="1800" dirty="0">
                <a:effectLst/>
                <a:latin typeface="Times New Roman" panose="02020603050405020304" pitchFamily="18" charset="0"/>
                <a:ea typeface="Times New Roman" panose="02020603050405020304" pitchFamily="18" charset="0"/>
              </a:rPr>
              <a:t> </a:t>
            </a:r>
            <a:r>
              <a:rPr lang="en-CL" sz="1800" dirty="0">
                <a:effectLst/>
                <a:latin typeface="Times New Roman" panose="02020603050405020304" pitchFamily="18" charset="0"/>
                <a:ea typeface="Times New Roman" panose="02020603050405020304" pitchFamily="18" charset="0"/>
              </a:rPr>
              <a:t> </a:t>
            </a:r>
            <a:r>
              <a:rPr lang="en-CL" sz="1800" dirty="0">
                <a:effectLst/>
                <a:latin typeface="Calibri" panose="020F0502020204030204" pitchFamily="34" charset="0"/>
                <a:ea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rPr>
              <a:t>constrains the possible models to be implemented at a national level. </a:t>
            </a:r>
            <a:r>
              <a:rPr lang="en-CL" sz="1800" dirty="0">
                <a:effectLst/>
                <a:latin typeface="Times New Roman" panose="02020603050405020304" pitchFamily="18" charset="0"/>
                <a:ea typeface="Times New Roman" panose="02020603050405020304" pitchFamily="18" charset="0"/>
              </a:rPr>
              <a:t> </a:t>
            </a:r>
          </a:p>
          <a:p>
            <a:endParaRPr lang="en-AU" dirty="0"/>
          </a:p>
          <a:p>
            <a:r>
              <a:rPr lang="en-US" sz="1800" dirty="0">
                <a:effectLst/>
                <a:latin typeface="Calibri" panose="020F0502020204030204" pitchFamily="34" charset="0"/>
                <a:ea typeface="Times New Roman" panose="02020603050405020304" pitchFamily="18" charset="0"/>
              </a:rPr>
              <a:t>The focus of the latter work was to study the advantages and disadvantages of using different methodologies for predicting healthcare spending (from OLS to ML algorithms).</a:t>
            </a:r>
          </a:p>
          <a:p>
            <a:endParaRPr lang="en-US" sz="1800" dirty="0">
              <a:effectLst/>
              <a:latin typeface="Calibri" panose="020F0502020204030204" pitchFamily="34" charset="0"/>
            </a:endParaRPr>
          </a:p>
          <a:p>
            <a:r>
              <a:rPr lang="en-US" sz="1800" dirty="0">
                <a:effectLst/>
                <a:latin typeface="Calibri" panose="020F0502020204030204" pitchFamily="34" charset="0"/>
                <a:ea typeface="Times New Roman" panose="02020603050405020304" pitchFamily="18" charset="0"/>
              </a:rPr>
              <a:t>The objective of the present paper is rather to assess the impact of potential variables on the models’ ability to achieve fairness</a:t>
            </a:r>
            <a:r>
              <a:rPr lang="en-CL" sz="1800" dirty="0">
                <a:effectLst/>
                <a:latin typeface="Calibri" panose="020F0502020204030204" pitchFamily="34" charset="0"/>
                <a:ea typeface="Times New Roman" panose="02020603050405020304" pitchFamily="18" charset="0"/>
              </a:rPr>
              <a:t>.</a:t>
            </a:r>
          </a:p>
          <a:p>
            <a:endParaRPr lang="en-CL" sz="1800" dirty="0">
              <a:effectLst/>
              <a:latin typeface="Calibri" panose="020F0502020204030204" pitchFamily="34"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There is considerable agreement that the use of morbidity indicators, ranging from crude variables such as prior hospital use to more refined variables such as DCG’s</a:t>
            </a:r>
            <a:r>
              <a:rPr lang="en-US" sz="1800" dirty="0">
                <a:solidFill>
                  <a:srgbClr val="000000"/>
                </a:solidFill>
                <a:effectLst/>
                <a:latin typeface="Calibri" panose="020F0502020204030204" pitchFamily="34" charset="0"/>
                <a:ea typeface="Arial" panose="020B0604020202020204" pitchFamily="34" charset="0"/>
              </a:rPr>
              <a:t> improves resource allocation for high-risk groups</a:t>
            </a:r>
            <a:r>
              <a:rPr lang="en-CL" sz="2800" dirty="0">
                <a:solidFill>
                  <a:srgbClr val="000000"/>
                </a:solidFill>
                <a:effectLst/>
                <a:latin typeface="Calibri" panose="020F0502020204030204" pitchFamily="34" charset="0"/>
                <a:ea typeface="Arial" panose="020B0604020202020204" pitchFamily="34" charset="0"/>
              </a:rPr>
              <a:t>.</a:t>
            </a:r>
          </a:p>
          <a:p>
            <a:endParaRPr lang="en-CL" sz="2800" dirty="0">
              <a:solidFill>
                <a:srgbClr val="000000"/>
              </a:solidFill>
              <a:effectLst/>
              <a:latin typeface="Calibri" panose="020F0502020204030204" pitchFamily="34" charset="0"/>
              <a:ea typeface="Times New Roman" panose="02020603050405020304" pitchFamily="18" charset="0"/>
            </a:endParaRPr>
          </a:p>
          <a:p>
            <a:r>
              <a:rPr lang="en-US" sz="1800" dirty="0">
                <a:solidFill>
                  <a:srgbClr val="000000"/>
                </a:solidFill>
                <a:effectLst/>
                <a:latin typeface="Calibri" panose="020F0502020204030204" pitchFamily="34" charset="0"/>
                <a:ea typeface="Arial" panose="020B0604020202020204" pitchFamily="34" charset="0"/>
              </a:rPr>
              <a:t>It remains an open question whether “more variables” is the best direction for improvement of payment models.</a:t>
            </a:r>
            <a:endParaRPr lang="en-CL" sz="1800" dirty="0">
              <a:effectLst/>
              <a:latin typeface="Calibri" panose="020F0502020204030204" pitchFamily="34" charset="0"/>
              <a:ea typeface="Times New Roman" panose="02020603050405020304" pitchFamily="18" charset="0"/>
            </a:endParaRPr>
          </a:p>
          <a:p>
            <a:endParaRPr lang="en-AU" dirty="0"/>
          </a:p>
        </p:txBody>
      </p:sp>
      <p:sp>
        <p:nvSpPr>
          <p:cNvPr id="4" name="Slide Number Placeholder 3"/>
          <p:cNvSpPr>
            <a:spLocks noGrp="1"/>
          </p:cNvSpPr>
          <p:nvPr>
            <p:ph type="sldNum" sz="quarter" idx="10"/>
          </p:nvPr>
        </p:nvSpPr>
        <p:spPr/>
        <p:txBody>
          <a:bodyPr/>
          <a:lstStyle/>
          <a:p>
            <a:fld id="{6BF0AC94-D7FC-4DF0-BC32-AEF76745FC3D}" type="slidenum">
              <a:rPr lang="en-AU" smtClean="0"/>
              <a:t>32</a:t>
            </a:fld>
            <a:endParaRPr lang="en-AU"/>
          </a:p>
        </p:txBody>
      </p:sp>
    </p:spTree>
    <p:extLst>
      <p:ext uri="{BB962C8B-B14F-4D97-AF65-F5344CB8AC3E}">
        <p14:creationId xmlns:p14="http://schemas.microsoft.com/office/powerpoint/2010/main" val="476290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L" dirty="0"/>
          </a:p>
        </p:txBody>
      </p:sp>
      <p:sp>
        <p:nvSpPr>
          <p:cNvPr id="4" name="Slide Number Placeholder 3"/>
          <p:cNvSpPr>
            <a:spLocks noGrp="1"/>
          </p:cNvSpPr>
          <p:nvPr>
            <p:ph type="sldNum" sz="quarter" idx="5"/>
          </p:nvPr>
        </p:nvSpPr>
        <p:spPr/>
        <p:txBody>
          <a:bodyPr/>
          <a:lstStyle/>
          <a:p>
            <a:fld id="{1EC8760E-8AD5-4C65-98DF-9921138211D5}" type="slidenum">
              <a:rPr lang="en-US" smtClean="0"/>
              <a:t>4</a:t>
            </a:fld>
            <a:endParaRPr lang="en-US"/>
          </a:p>
        </p:txBody>
      </p:sp>
    </p:spTree>
    <p:extLst>
      <p:ext uri="{BB962C8B-B14F-4D97-AF65-F5344CB8AC3E}">
        <p14:creationId xmlns:p14="http://schemas.microsoft.com/office/powerpoint/2010/main" val="432011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SAY: </a:t>
            </a:r>
          </a:p>
          <a:p>
            <a:endParaRPr lang="en-AU" b="1" dirty="0"/>
          </a:p>
          <a:p>
            <a:r>
              <a:rPr lang="en-US" sz="1800" dirty="0">
                <a:effectLst/>
                <a:latin typeface="Calibri" panose="020F0502020204030204" pitchFamily="34" charset="0"/>
                <a:ea typeface="Times New Roman" panose="02020603050405020304" pitchFamily="18" charset="0"/>
              </a:rPr>
              <a:t>We utilize a comprehensive administrative dataset for the Emilia-Romagna region in Italy for the year 2016</a:t>
            </a:r>
            <a:r>
              <a:rPr lang="en-CL" dirty="0">
                <a:effectLst/>
              </a:rPr>
              <a:t> </a:t>
            </a:r>
            <a:r>
              <a:rPr lang="en-US" sz="1800" dirty="0">
                <a:effectLst/>
                <a:latin typeface="Calibri" panose="020F0502020204030204" pitchFamily="34" charset="0"/>
                <a:ea typeface="Times New Roman" panose="02020603050405020304" pitchFamily="18" charset="0"/>
              </a:rPr>
              <a:t>which comprises a total of 4,2mill individuals</a:t>
            </a:r>
            <a:r>
              <a:rPr lang="en-CL" sz="1800" dirty="0">
                <a:effectLst/>
                <a:latin typeface="Calibri" panose="020F0502020204030204" pitchFamily="34" charset="0"/>
                <a:ea typeface="Times New Roman" panose="02020603050405020304" pitchFamily="18" charset="0"/>
              </a:rPr>
              <a:t>.</a:t>
            </a:r>
          </a:p>
          <a:p>
            <a:endParaRPr lang="en-CL" sz="1800" b="1" dirty="0">
              <a:effectLst/>
              <a:latin typeface="Calibri" panose="020F0502020204030204" pitchFamily="34" charset="0"/>
            </a:endParaRPr>
          </a:p>
          <a:p>
            <a:r>
              <a:rPr lang="en-US" sz="1800" dirty="0">
                <a:effectLst/>
                <a:latin typeface="Calibri" panose="020F0502020204030204" pitchFamily="34" charset="0"/>
                <a:ea typeface="Times New Roman" panose="02020603050405020304" pitchFamily="18" charset="0"/>
              </a:rPr>
              <a:t>This dataset contains detailed information at the individual level, focusing on spending in three areas of healthcare related to the package of services (LEA). The areas include </a:t>
            </a:r>
            <a:r>
              <a:rPr lang="en-US" sz="1800" dirty="0">
                <a:solidFill>
                  <a:srgbClr val="000000"/>
                </a:solidFill>
                <a:effectLst/>
                <a:latin typeface="Calibri" panose="020F0502020204030204" pitchFamily="34" charset="0"/>
                <a:ea typeface="Calibri" panose="020F0502020204030204" pitchFamily="34" charset="0"/>
              </a:rPr>
              <a:t>specialist outpatient care and </a:t>
            </a:r>
            <a:r>
              <a:rPr lang="en-US" sz="1800" dirty="0">
                <a:solidFill>
                  <a:srgbClr val="000000"/>
                </a:solidFill>
                <a:effectLst/>
                <a:latin typeface="Calibri" panose="020F0502020204030204" pitchFamily="34" charset="0"/>
                <a:ea typeface="Times New Roman" panose="02020603050405020304" pitchFamily="18" charset="0"/>
              </a:rPr>
              <a:t>laboratory tests provided within the in-patient setting</a:t>
            </a:r>
            <a:r>
              <a:rPr lang="en-US" sz="1800" dirty="0">
                <a:effectLst/>
                <a:latin typeface="Calibri" panose="020F0502020204030204" pitchFamily="34" charset="0"/>
                <a:ea typeface="Times New Roman" panose="02020603050405020304" pitchFamily="18" charset="0"/>
              </a:rPr>
              <a:t>, hospital care, as well as pharmaceuticals</a:t>
            </a:r>
            <a:r>
              <a:rPr lang="en-CL" sz="1800" dirty="0">
                <a:effectLst/>
                <a:latin typeface="Calibri" panose="020F0502020204030204" pitchFamily="34" charset="0"/>
                <a:ea typeface="Times New Roman" panose="02020603050405020304" pitchFamily="18" charset="0"/>
              </a:rPr>
              <a:t>.</a:t>
            </a:r>
          </a:p>
          <a:p>
            <a:endParaRPr lang="en-CL" sz="1800" b="1" dirty="0">
              <a:effectLst/>
              <a:latin typeface="Calibri" panose="020F0502020204030204" pitchFamily="34" charset="0"/>
            </a:endParaRPr>
          </a:p>
          <a:p>
            <a:r>
              <a:rPr lang="en-US" sz="1800" dirty="0">
                <a:effectLst/>
                <a:latin typeface="Calibri" panose="020F0502020204030204" pitchFamily="34" charset="0"/>
                <a:ea typeface="Times New Roman" panose="02020603050405020304" pitchFamily="18" charset="0"/>
              </a:rPr>
              <a:t>In addition, the dataset includes various characteristics of the individuals, such as age, gender, citizenship, place of residence, exemption codes (which allow us to derive proxies to income), degree of urbanization, and morbidity variables. The morbidity variables include diagnostic cost groups (DCGs) based on ICD-9 codes (while the ICD-9 codes are not available), type of specialist outpatient care and laboratory tests (e.g., blood exams, specialist visit, chemotherapy, radiotherapy and eco-doppler), and pharmaceutical information deriving from inpatient care and from prescriptions sent to pharmacies coded into pharmacy costs groups (PCGs) (ATC codes not available). </a:t>
            </a:r>
            <a:endParaRPr lang="en-AU" b="1" dirty="0"/>
          </a:p>
        </p:txBody>
      </p:sp>
      <p:sp>
        <p:nvSpPr>
          <p:cNvPr id="4" name="Slide Number Placeholder 3"/>
          <p:cNvSpPr>
            <a:spLocks noGrp="1"/>
          </p:cNvSpPr>
          <p:nvPr>
            <p:ph type="sldNum" sz="quarter" idx="10"/>
          </p:nvPr>
        </p:nvSpPr>
        <p:spPr/>
        <p:txBody>
          <a:bodyPr/>
          <a:lstStyle/>
          <a:p>
            <a:fld id="{6BF0AC94-D7FC-4DF0-BC32-AEF76745FC3D}" type="slidenum">
              <a:rPr lang="en-AU" smtClean="0"/>
              <a:t>33</a:t>
            </a:fld>
            <a:endParaRPr lang="en-AU"/>
          </a:p>
        </p:txBody>
      </p:sp>
    </p:spTree>
    <p:extLst>
      <p:ext uri="{BB962C8B-B14F-4D97-AF65-F5344CB8AC3E}">
        <p14:creationId xmlns:p14="http://schemas.microsoft.com/office/powerpoint/2010/main" val="4182932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SAY: </a:t>
            </a:r>
          </a:p>
          <a:p>
            <a:endParaRPr lang="en-AU" b="1" dirty="0"/>
          </a:p>
          <a:p>
            <a:pPr algn="just"/>
            <a:r>
              <a:rPr lang="en-US" sz="1800" dirty="0">
                <a:effectLst/>
                <a:latin typeface="Calibri" panose="020F0502020204030204" pitchFamily="34" charset="0"/>
                <a:ea typeface="Times New Roman" panose="02020603050405020304" pitchFamily="18" charset="0"/>
              </a:rPr>
              <a:t>Table 1 presents the descriptive statistics of our sample, which comprises a total of 4,262,377 individuals. On average, the spending in our sample amounts to 1,010 euros. The majority of the spending is attributed to hospital care (549.8 euros), followed by pharmaceuticals (289.8 euros), and finally, </a:t>
            </a:r>
            <a:r>
              <a:rPr lang="en-US" sz="1800" dirty="0">
                <a:solidFill>
                  <a:srgbClr val="000000"/>
                </a:solidFill>
                <a:effectLst/>
                <a:latin typeface="Calibri" panose="020F0502020204030204" pitchFamily="34" charset="0"/>
                <a:ea typeface="Calibri" panose="020F0502020204030204" pitchFamily="34" charset="0"/>
              </a:rPr>
              <a:t>specialist outpatient care</a:t>
            </a:r>
            <a:r>
              <a:rPr lang="en-US" sz="1800" dirty="0">
                <a:effectLst/>
                <a:latin typeface="Calibri" panose="020F0502020204030204" pitchFamily="34" charset="0"/>
                <a:ea typeface="Times New Roman" panose="02020603050405020304" pitchFamily="18" charset="0"/>
              </a:rPr>
              <a:t> and laboratory tests (170.6 euros).</a:t>
            </a:r>
            <a:endParaRPr lang="en-CL" sz="1800" dirty="0">
              <a:effectLst/>
              <a:latin typeface="Times New Roman" panose="02020603050405020304" pitchFamily="18" charset="0"/>
              <a:ea typeface="Times New Roman" panose="02020603050405020304" pitchFamily="18" charset="0"/>
            </a:endParaRPr>
          </a:p>
          <a:p>
            <a:pPr algn="just"/>
            <a:r>
              <a:rPr lang="en-US" sz="1800" dirty="0">
                <a:effectLst/>
                <a:latin typeface="Calibri" panose="020F0502020204030204" pitchFamily="34" charset="0"/>
                <a:ea typeface="Times New Roman" panose="02020603050405020304" pitchFamily="18" charset="0"/>
              </a:rPr>
              <a:t> </a:t>
            </a:r>
            <a:endParaRPr lang="en-CL" sz="1800" dirty="0">
              <a:effectLst/>
              <a:latin typeface="Times New Roman" panose="02020603050405020304" pitchFamily="18" charset="0"/>
              <a:ea typeface="Times New Roman" panose="02020603050405020304" pitchFamily="18" charset="0"/>
            </a:endParaRPr>
          </a:p>
          <a:p>
            <a:pPr algn="just"/>
            <a:r>
              <a:rPr lang="en-US" sz="1800" dirty="0">
                <a:effectLst/>
                <a:latin typeface="Calibri" panose="020F0502020204030204" pitchFamily="34" charset="0"/>
                <a:ea typeface="Times New Roman" panose="02020603050405020304" pitchFamily="18" charset="0"/>
              </a:rPr>
              <a:t>The majority of the population in our sample is younger than 65 years old (74.5%), female (51.8%), holds Italian citizenship (91.7%), and resides in either Bologna (19.1%) or Romagna (25.4%), and in peri-urban areas (44.5%). When it comes to the income distribution, </a:t>
            </a:r>
            <a:r>
              <a:rPr lang="en-US" sz="1800" dirty="0">
                <a:solidFill>
                  <a:srgbClr val="000000"/>
                </a:solidFill>
                <a:effectLst/>
                <a:latin typeface="Calibri" panose="020F0502020204030204" pitchFamily="34" charset="0"/>
                <a:ea typeface="Times New Roman" panose="02020603050405020304" pitchFamily="18" charset="0"/>
              </a:rPr>
              <a:t>most individual fall into the low-income category (41%), or other income category (those with </a:t>
            </a:r>
            <a:r>
              <a:rPr lang="en-US" sz="1800" dirty="0">
                <a:effectLst/>
                <a:latin typeface="Calibri" panose="020F0502020204030204" pitchFamily="34" charset="0"/>
                <a:ea typeface="Times New Roman" panose="02020603050405020304" pitchFamily="18" charset="0"/>
              </a:rPr>
              <a:t>unspecified income, which includes individuals with only the exemption for pathology and/or other)</a:t>
            </a:r>
            <a:r>
              <a:rPr lang="en-US" sz="1800" dirty="0">
                <a:solidFill>
                  <a:srgbClr val="000000"/>
                </a:solidFill>
                <a:effectLst/>
                <a:latin typeface="Calibri" panose="020F0502020204030204" pitchFamily="34" charset="0"/>
                <a:ea typeface="Times New Roman" panose="02020603050405020304" pitchFamily="18" charset="0"/>
              </a:rPr>
              <a:t> (33.7%).</a:t>
            </a:r>
            <a:endParaRPr lang="en-CL" sz="1800" dirty="0">
              <a:effectLst/>
              <a:latin typeface="Times New Roman" panose="02020603050405020304" pitchFamily="18" charset="0"/>
              <a:ea typeface="Times New Roman" panose="02020603050405020304" pitchFamily="18" charset="0"/>
            </a:endParaRP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Times New Roman" panose="02020603050405020304" pitchFamily="18" charset="0"/>
              </a:rPr>
              <a:t>Regarding the morbidity variables, the average number of hospitalizations in our sample is 0.15, with a standard deviation of 0.51 and the number of prescriptions drugs averages at 10.1 (with a standard deviation of 1</a:t>
            </a:r>
            <a:r>
              <a:rPr lang="en-US" sz="1800" dirty="0">
                <a:effectLst/>
                <a:latin typeface="Calibri" panose="020F0502020204030204" pitchFamily="34" charset="0"/>
                <a:ea typeface="Times New Roman" panose="02020603050405020304" pitchFamily="18" charset="0"/>
              </a:rPr>
              <a:t>6.6).</a:t>
            </a:r>
            <a:r>
              <a:rPr lang="en-US" sz="1800" dirty="0">
                <a:solidFill>
                  <a:srgbClr val="000000"/>
                </a:solidFill>
                <a:effectLst/>
                <a:latin typeface="Calibri" panose="020F0502020204030204" pitchFamily="34" charset="0"/>
                <a:ea typeface="Times New Roman" panose="02020603050405020304" pitchFamily="18" charset="0"/>
              </a:rPr>
              <a:t> In terms of the distribution of specialist outpatient care and laboratory tests, 77.5% of the sample had received at least one of these services. Similarly, pharmaceuticals were utilized by 32.2% of the sample with at least one record of prescription. Last, when considering the DCG groups, 11.2% had of the sample had at least one record in one of the groups. </a:t>
            </a:r>
            <a:endParaRPr lang="en-CL" sz="1800" dirty="0">
              <a:effectLst/>
              <a:latin typeface="Times New Roman" panose="02020603050405020304" pitchFamily="18" charset="0"/>
              <a:ea typeface="Times New Roman" panose="02020603050405020304" pitchFamily="18" charset="0"/>
            </a:endParaRPr>
          </a:p>
          <a:p>
            <a:endParaRPr lang="en-AU" b="1" dirty="0"/>
          </a:p>
        </p:txBody>
      </p:sp>
      <p:sp>
        <p:nvSpPr>
          <p:cNvPr id="4" name="Slide Number Placeholder 3"/>
          <p:cNvSpPr>
            <a:spLocks noGrp="1"/>
          </p:cNvSpPr>
          <p:nvPr>
            <p:ph type="sldNum" sz="quarter" idx="10"/>
          </p:nvPr>
        </p:nvSpPr>
        <p:spPr/>
        <p:txBody>
          <a:bodyPr/>
          <a:lstStyle/>
          <a:p>
            <a:fld id="{6BF0AC94-D7FC-4DF0-BC32-AEF76745FC3D}" type="slidenum">
              <a:rPr lang="en-AU" smtClean="0"/>
              <a:t>34</a:t>
            </a:fld>
            <a:endParaRPr lang="en-AU"/>
          </a:p>
        </p:txBody>
      </p:sp>
    </p:spTree>
    <p:extLst>
      <p:ext uri="{BB962C8B-B14F-4D97-AF65-F5344CB8AC3E}">
        <p14:creationId xmlns:p14="http://schemas.microsoft.com/office/powerpoint/2010/main" val="2167216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CL" b="1" dirty="0"/>
              <a:t>SAY: </a:t>
            </a:r>
          </a:p>
          <a:p>
            <a:endParaRPr lang="en-CL"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CL" b="0" dirty="0"/>
              <a:t>Recalling, th</a:t>
            </a:r>
            <a:r>
              <a:rPr lang="en-US" sz="12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is paper assesses funding formulas, beyond goodness-of-fit, to improve fairness in NHS resource allocation using Italian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r>
              <a:rPr lang="en-US" sz="12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The starting point of this assessment will be the current resource allocation formula. </a:t>
            </a:r>
            <a:r>
              <a:rPr lang="en-US" sz="1800" dirty="0">
                <a:effectLst/>
                <a:latin typeface="Calibri" panose="020F0502020204030204" pitchFamily="34" charset="0"/>
                <a:ea typeface="Times New Roman" panose="02020603050405020304" pitchFamily="18" charset="0"/>
              </a:rPr>
              <a:t>The formula uses a combination of unweighted and weighted capitation depending on the spending type. </a:t>
            </a:r>
            <a:endParaRPr lang="en-CL" sz="1800" dirty="0">
              <a:effectLst/>
              <a:latin typeface="Times New Roman" panose="02020603050405020304" pitchFamily="18"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 </a:t>
            </a:r>
            <a:endParaRPr lang="en-CL"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L" sz="12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endParaRPr lang="en-CL" b="1" dirty="0"/>
          </a:p>
        </p:txBody>
      </p:sp>
      <p:sp>
        <p:nvSpPr>
          <p:cNvPr id="4" name="Slide Number Placeholder 3"/>
          <p:cNvSpPr>
            <a:spLocks noGrp="1"/>
          </p:cNvSpPr>
          <p:nvPr>
            <p:ph type="sldNum" sz="quarter" idx="5"/>
          </p:nvPr>
        </p:nvSpPr>
        <p:spPr/>
        <p:txBody>
          <a:bodyPr/>
          <a:lstStyle/>
          <a:p>
            <a:fld id="{12E57EA9-BE04-2C40-89C4-A3BADCAF8207}" type="slidenum">
              <a:rPr lang="en-CL" smtClean="0"/>
              <a:t>35</a:t>
            </a:fld>
            <a:endParaRPr lang="en-CL"/>
          </a:p>
        </p:txBody>
      </p:sp>
    </p:spTree>
    <p:extLst>
      <p:ext uri="{BB962C8B-B14F-4D97-AF65-F5344CB8AC3E}">
        <p14:creationId xmlns:p14="http://schemas.microsoft.com/office/powerpoint/2010/main" val="19428906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SAY:</a:t>
            </a:r>
          </a:p>
          <a:p>
            <a:endParaRPr lang="en-AU" dirty="0"/>
          </a:p>
          <a:p>
            <a:pPr algn="just"/>
            <a:r>
              <a:rPr lang="en-US" sz="1800" dirty="0">
                <a:effectLst/>
                <a:latin typeface="Calibri" panose="020F0502020204030204" pitchFamily="34" charset="0"/>
                <a:ea typeface="Times New Roman" panose="02020603050405020304" pitchFamily="18" charset="0"/>
              </a:rPr>
              <a:t>The alternative resource allocation formulas are based on risk adjustment, which involves using indicators of expected health care costs to redistribute resources in order to better align with the expected costs. We use a concurrent form of risk adjustment, wherein the 2016 spending is modelled against characteristics of individuals from the same year. </a:t>
            </a:r>
            <a:endParaRPr lang="en-CL" sz="1800" dirty="0">
              <a:effectLst/>
              <a:latin typeface="Times New Roman" panose="02020603050405020304" pitchFamily="18" charset="0"/>
              <a:ea typeface="Times New Roman" panose="02020603050405020304" pitchFamily="18" charset="0"/>
            </a:endParaRPr>
          </a:p>
          <a:p>
            <a:pPr algn="just"/>
            <a:r>
              <a:rPr lang="en-US" sz="1800" dirty="0">
                <a:effectLst/>
                <a:latin typeface="Calibri" panose="020F0502020204030204" pitchFamily="34" charset="0"/>
                <a:ea typeface="Times New Roman" panose="02020603050405020304" pitchFamily="18" charset="0"/>
              </a:rPr>
              <a:t> </a:t>
            </a:r>
            <a:endParaRPr lang="en-CL" sz="1800" dirty="0">
              <a:effectLst/>
              <a:latin typeface="Times New Roman" panose="02020603050405020304" pitchFamily="18" charset="0"/>
              <a:ea typeface="Times New Roman" panose="02020603050405020304" pitchFamily="18" charset="0"/>
            </a:endParaRPr>
          </a:p>
          <a:p>
            <a:pPr algn="just"/>
            <a:r>
              <a:rPr lang="en-US" sz="1800" dirty="0">
                <a:effectLst/>
                <a:latin typeface="Calibri" panose="020F0502020204030204" pitchFamily="34" charset="0"/>
                <a:ea typeface="Times New Roman" panose="02020603050405020304" pitchFamily="18" charset="0"/>
              </a:rPr>
              <a:t>Our spending outcome, or dependent variable, is represented by the sum of the three available spending items: specialist outpatient care and laboratory tests, hospital care, and pharmaceuticals. We refer to this combined spending as “Total health care costs”.</a:t>
            </a:r>
            <a:endParaRPr lang="en-CL" sz="1800" dirty="0">
              <a:effectLst/>
              <a:latin typeface="Times New Roman" panose="02020603050405020304" pitchFamily="18" charset="0"/>
              <a:ea typeface="Times New Roman" panose="02020603050405020304" pitchFamily="18" charset="0"/>
            </a:endParaRPr>
          </a:p>
          <a:p>
            <a:endParaRPr lang="en-AU" dirty="0"/>
          </a:p>
          <a:p>
            <a:r>
              <a:rPr lang="en-US" sz="1800" dirty="0">
                <a:effectLst/>
                <a:latin typeface="Calibri" panose="020F0502020204030204" pitchFamily="34" charset="0"/>
                <a:ea typeface="Times New Roman" panose="02020603050405020304" pitchFamily="18" charset="0"/>
              </a:rPr>
              <a:t>By range of variables, we mean the particular risk adjustors that are included in the formulas, from demographic (poor range), to rich range of variables (includes demographics and morbidity indicators). By granularity, we mean the detail level of the variables. Coarse granularity includes aggregate type variables such as number of hospitalization or prescriptions, represents a higher-level summary of healthcare events without delving into the specifics of individual medical conditions or diagnoses. while fine granularity includes variables that capture specifics on the diseases diagnosed of individuals.</a:t>
            </a:r>
            <a:r>
              <a:rPr lang="en-CL" dirty="0">
                <a:effectLst/>
              </a:rPr>
              <a:t> </a:t>
            </a:r>
            <a:endParaRPr lang="en-AU" dirty="0"/>
          </a:p>
        </p:txBody>
      </p:sp>
      <p:sp>
        <p:nvSpPr>
          <p:cNvPr id="4" name="Slide Number Placeholder 3"/>
          <p:cNvSpPr>
            <a:spLocks noGrp="1"/>
          </p:cNvSpPr>
          <p:nvPr>
            <p:ph type="sldNum" sz="quarter" idx="10"/>
          </p:nvPr>
        </p:nvSpPr>
        <p:spPr/>
        <p:txBody>
          <a:bodyPr/>
          <a:lstStyle/>
          <a:p>
            <a:fld id="{6BF0AC94-D7FC-4DF0-BC32-AEF76745FC3D}" type="slidenum">
              <a:rPr lang="en-AU" smtClean="0"/>
              <a:t>36</a:t>
            </a:fld>
            <a:endParaRPr lang="en-AU"/>
          </a:p>
        </p:txBody>
      </p:sp>
    </p:spTree>
    <p:extLst>
      <p:ext uri="{BB962C8B-B14F-4D97-AF65-F5344CB8AC3E}">
        <p14:creationId xmlns:p14="http://schemas.microsoft.com/office/powerpoint/2010/main" val="4191363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L" b="1" dirty="0"/>
              <a:t>SAY:</a:t>
            </a:r>
          </a:p>
          <a:p>
            <a:endParaRPr lang="en-CL" b="1" dirty="0"/>
          </a:p>
          <a:p>
            <a:r>
              <a:rPr lang="en-CL" b="1" dirty="0"/>
              <a:t>We will show you first, goodness of fit measure by R2.</a:t>
            </a:r>
          </a:p>
          <a:p>
            <a:endParaRPr lang="en-CL" dirty="0"/>
          </a:p>
          <a:p>
            <a:r>
              <a:rPr lang="en-CL" dirty="0"/>
              <a:t>What’s in the slide…</a:t>
            </a:r>
          </a:p>
          <a:p>
            <a:endParaRPr lang="en-CL" dirty="0"/>
          </a:p>
          <a:p>
            <a:r>
              <a:rPr lang="en-CL" dirty="0"/>
              <a:t>I will walk you through three main results:</a:t>
            </a:r>
          </a:p>
          <a:p>
            <a:endParaRPr lang="en-CL" dirty="0"/>
          </a:p>
          <a:p>
            <a:pPr marL="171450" indent="-171450">
              <a:buFont typeface="Arial" panose="020B0604020202020204" pitchFamily="34" charset="0"/>
              <a:buChar char="•"/>
            </a:pPr>
            <a:r>
              <a:rPr lang="en-CL" dirty="0"/>
              <a:t>The current formula, even if it is adjusting for age, overpays the young and significantly underpays the elderly.</a:t>
            </a:r>
          </a:p>
          <a:p>
            <a:pPr marL="171450" indent="-171450">
              <a:buFont typeface="Arial" panose="020B0604020202020204" pitchFamily="34" charset="0"/>
              <a:buChar char="•"/>
            </a:pPr>
            <a:r>
              <a:rPr lang="en-CL" dirty="0"/>
              <a:t>Sociodemographics show little effect statistically, but would neutralize over/undercompensations if included.  </a:t>
            </a:r>
          </a:p>
          <a:p>
            <a:pPr marL="171450" indent="-171450">
              <a:buFont typeface="Arial" panose="020B0604020202020204" pitchFamily="34" charset="0"/>
              <a:buChar char="•"/>
            </a:pPr>
            <a:r>
              <a:rPr lang="en-CL" dirty="0"/>
              <a:t>Including a simple measure of morbidity such as the numner of hospitalizations significanly reduces the large undercompenssations for key patient groups (such as those diagnosed with cancer).</a:t>
            </a:r>
          </a:p>
        </p:txBody>
      </p:sp>
      <p:sp>
        <p:nvSpPr>
          <p:cNvPr id="4" name="Slide Number Placeholder 3"/>
          <p:cNvSpPr>
            <a:spLocks noGrp="1"/>
          </p:cNvSpPr>
          <p:nvPr>
            <p:ph type="sldNum" sz="quarter" idx="5"/>
          </p:nvPr>
        </p:nvSpPr>
        <p:spPr/>
        <p:txBody>
          <a:bodyPr/>
          <a:lstStyle/>
          <a:p>
            <a:fld id="{6BF0AC94-D7FC-4DF0-BC32-AEF76745FC3D}" type="slidenum">
              <a:rPr lang="en-AU" smtClean="0"/>
              <a:t>37</a:t>
            </a:fld>
            <a:endParaRPr lang="en-AU"/>
          </a:p>
        </p:txBody>
      </p:sp>
    </p:spTree>
    <p:extLst>
      <p:ext uri="{BB962C8B-B14F-4D97-AF65-F5344CB8AC3E}">
        <p14:creationId xmlns:p14="http://schemas.microsoft.com/office/powerpoint/2010/main" val="26421738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SAY: </a:t>
            </a:r>
          </a:p>
          <a:p>
            <a:pPr algn="just"/>
            <a:r>
              <a:rPr lang="en-US" sz="1800" dirty="0">
                <a:solidFill>
                  <a:srgbClr val="000000"/>
                </a:solidFill>
                <a:effectLst/>
                <a:latin typeface="Calibri" panose="020F0502020204030204" pitchFamily="34" charset="0"/>
                <a:ea typeface="Times New Roman" panose="02020603050405020304" pitchFamily="18" charset="0"/>
              </a:rPr>
              <a:t>This superiority may be due to separate accounting of spending items and better cost matching,</a:t>
            </a:r>
            <a:r>
              <a:rPr lang="en-US" sz="1800" dirty="0">
                <a:solidFill>
                  <a:srgbClr val="374151"/>
                </a:solidFill>
                <a:effectLst/>
                <a:latin typeface="Segoe UI" panose="020B0502040204020203" pitchFamily="34" charset="0"/>
                <a:ea typeface="Times New Roman" panose="02020603050405020304" pitchFamily="18" charset="0"/>
              </a:rPr>
              <a:t> </a:t>
            </a:r>
            <a:r>
              <a:rPr lang="en-US" sz="1800" dirty="0">
                <a:solidFill>
                  <a:srgbClr val="000000"/>
                </a:solidFill>
                <a:effectLst/>
                <a:latin typeface="Calibri" panose="020F0502020204030204" pitchFamily="34" charset="0"/>
                <a:ea typeface="Times New Roman" panose="02020603050405020304" pitchFamily="18" charset="0"/>
              </a:rPr>
              <a:t>and a larger proportion of the actual costs are shared. Adding socioeconomic indicators (Formula 4), marginally improves R2 to 2.9%, similar to what is observed in the literature showing little statistical association between socioeconomic indicators and healthcare expenditures. </a:t>
            </a:r>
          </a:p>
          <a:p>
            <a:pPr algn="just"/>
            <a:endParaRPr lang="en-US" sz="1800" dirty="0">
              <a:solidFill>
                <a:srgbClr val="000000"/>
              </a:solidFill>
              <a:effectLst/>
              <a:latin typeface="Calibri" panose="020F0502020204030204" pitchFamily="34" charset="0"/>
              <a:ea typeface="Times New Roman" panose="02020603050405020304" pitchFamily="18" charset="0"/>
            </a:endParaRPr>
          </a:p>
          <a:p>
            <a:pPr algn="just"/>
            <a:endParaRPr lang="en-US" sz="1800" dirty="0">
              <a:solidFill>
                <a:srgbClr val="000000"/>
              </a:solidFill>
              <a:effectLst/>
              <a:latin typeface="Calibri" panose="020F0502020204030204" pitchFamily="34" charset="0"/>
              <a:ea typeface="Times New Roman" panose="02020603050405020304" pitchFamily="18" charset="0"/>
            </a:endParaRPr>
          </a:p>
          <a:p>
            <a:pPr algn="just"/>
            <a:r>
              <a:rPr lang="en-US" sz="1800" dirty="0">
                <a:solidFill>
                  <a:srgbClr val="000000"/>
                </a:solidFill>
                <a:effectLst/>
                <a:latin typeface="Calibri" panose="020F0502020204030204" pitchFamily="34" charset="0"/>
                <a:ea typeface="Times New Roman" panose="02020603050405020304" pitchFamily="18" charset="0"/>
              </a:rPr>
              <a:t>The second observation is that substantial improvement is obtained when morbidity (Formula 2) is added (even in a </a:t>
            </a:r>
            <a:r>
              <a:rPr lang="en-US" sz="1800" dirty="0">
                <a:effectLst/>
                <a:latin typeface="Calibri" panose="020F0502020204030204" pitchFamily="34" charset="0"/>
                <a:ea typeface="Times New Roman" panose="02020603050405020304" pitchFamily="18" charset="0"/>
              </a:rPr>
              <a:t>scarcely detailed measure such as the number </a:t>
            </a:r>
            <a:r>
              <a:rPr lang="en-US" sz="1800" dirty="0">
                <a:solidFill>
                  <a:srgbClr val="000000"/>
                </a:solidFill>
                <a:effectLst/>
                <a:latin typeface="Calibri" panose="020F0502020204030204" pitchFamily="34" charset="0"/>
                <a:ea typeface="Times New Roman" panose="02020603050405020304" pitchFamily="18" charset="0"/>
              </a:rPr>
              <a:t>of hospitalizations or number of prescriptions), increasing R2 from 2.8% to 29.3%, and </a:t>
            </a:r>
            <a:r>
              <a:rPr lang="en-US" sz="1800" kern="1200" dirty="0">
                <a:solidFill>
                  <a:srgbClr val="000000"/>
                </a:solidFill>
                <a:effectLst/>
                <a:latin typeface="Calibri" panose="020F0502020204030204" pitchFamily="34" charset="0"/>
                <a:ea typeface="Times New Roman" panose="02020603050405020304" pitchFamily="18" charset="0"/>
              </a:rPr>
              <a:t>30.5%, respectively</a:t>
            </a:r>
            <a:r>
              <a:rPr lang="en-CL" sz="2800" dirty="0">
                <a:effectLst/>
              </a:rPr>
              <a:t> </a:t>
            </a:r>
            <a:endParaRPr lang="en-CL"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BF0AC94-D7FC-4DF0-BC32-AEF76745FC3D}" type="slidenum">
              <a:rPr lang="en-AU" smtClean="0"/>
              <a:t>38</a:t>
            </a:fld>
            <a:endParaRPr lang="en-AU"/>
          </a:p>
        </p:txBody>
      </p:sp>
    </p:spTree>
    <p:extLst>
      <p:ext uri="{BB962C8B-B14F-4D97-AF65-F5344CB8AC3E}">
        <p14:creationId xmlns:p14="http://schemas.microsoft.com/office/powerpoint/2010/main" val="35325082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SAY: </a:t>
            </a:r>
          </a:p>
          <a:p>
            <a:r>
              <a:rPr lang="en-US" sz="1800" dirty="0">
                <a:solidFill>
                  <a:srgbClr val="000000"/>
                </a:solidFill>
                <a:effectLst/>
                <a:latin typeface="Calibri" panose="020F0502020204030204" pitchFamily="34" charset="0"/>
                <a:ea typeface="Times New Roman" panose="02020603050405020304" pitchFamily="18" charset="0"/>
              </a:rPr>
              <a:t>Our goal is to assess the impact of risk adjustment. When a risk adjustor for a particular group is included in the model, their over/under compensation drops to zero. In the current system, males aged 55 and older and females aged 65 and older experience significant under compensations that worsen with age. Conversely, males aged 5 to 9 and females aged 0 exhibit overcompensations. The elderly are notably underfunded, averaging around 1200 euros per person for those 75 and older.</a:t>
            </a:r>
            <a:r>
              <a:rPr lang="en-CL" dirty="0">
                <a:effectLst/>
              </a:rPr>
              <a:t> </a:t>
            </a:r>
            <a:endParaRPr lang="en-AU" dirty="0"/>
          </a:p>
          <a:p>
            <a:endParaRPr lang="en-AU" dirty="0"/>
          </a:p>
          <a:p>
            <a:r>
              <a:rPr lang="en-US" sz="1800" dirty="0">
                <a:solidFill>
                  <a:srgbClr val="000000"/>
                </a:solidFill>
                <a:effectLst/>
                <a:latin typeface="Calibri" panose="020F0502020204030204" pitchFamily="34" charset="0"/>
                <a:ea typeface="Times New Roman" panose="02020603050405020304" pitchFamily="18" charset="0"/>
              </a:rPr>
              <a:t>Unlike the current formula with set age group weights for hospital and outpatient visits, risk adjustment by construction precisely aligns payments with the average individual expenditure in each group, eliminating group-based under compensations.</a:t>
            </a:r>
            <a:r>
              <a:rPr lang="en-CL" dirty="0">
                <a:effectLst/>
              </a:rPr>
              <a:t> </a:t>
            </a:r>
            <a:endParaRPr lang="en-AU" dirty="0"/>
          </a:p>
        </p:txBody>
      </p:sp>
      <p:sp>
        <p:nvSpPr>
          <p:cNvPr id="4" name="Slide Number Placeholder 3"/>
          <p:cNvSpPr>
            <a:spLocks noGrp="1"/>
          </p:cNvSpPr>
          <p:nvPr>
            <p:ph type="sldNum" sz="quarter" idx="10"/>
          </p:nvPr>
        </p:nvSpPr>
        <p:spPr/>
        <p:txBody>
          <a:bodyPr/>
          <a:lstStyle/>
          <a:p>
            <a:fld id="{6BF0AC94-D7FC-4DF0-BC32-AEF76745FC3D}" type="slidenum">
              <a:rPr lang="en-AU" smtClean="0"/>
              <a:t>39</a:t>
            </a:fld>
            <a:endParaRPr lang="en-AU"/>
          </a:p>
        </p:txBody>
      </p:sp>
    </p:spTree>
    <p:extLst>
      <p:ext uri="{BB962C8B-B14F-4D97-AF65-F5344CB8AC3E}">
        <p14:creationId xmlns:p14="http://schemas.microsoft.com/office/powerpoint/2010/main" val="3200430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Times New Roman" panose="02020603050405020304" pitchFamily="18" charset="0"/>
              </a:rPr>
              <a:t>If there is evidence of under compensation for certain deprived areas/poorer individuals, it is crucial to assess if these represent significant policy issues as for the fairness objectives of the system. In fact, such evidence would motivate prima facie the inclusion of these indicators but, if it is due to disparities in healthcare utilization and not in needs (appropriately defined), efficiency considerations might lead to a different conclusion.</a:t>
            </a:r>
            <a:r>
              <a:rPr lang="en-CL" dirty="0">
                <a:effectLst/>
              </a:rPr>
              <a:t> </a:t>
            </a:r>
          </a:p>
          <a:p>
            <a:endParaRPr lang="en-CL" dirty="0">
              <a:effectLst/>
            </a:endParaRPr>
          </a:p>
          <a:p>
            <a:r>
              <a:rPr lang="en-US" sz="1800" dirty="0">
                <a:solidFill>
                  <a:srgbClr val="000000"/>
                </a:solidFill>
                <a:effectLst/>
                <a:latin typeface="Calibri" panose="020F0502020204030204" pitchFamily="34" charset="0"/>
                <a:ea typeface="Times New Roman" panose="02020603050405020304" pitchFamily="18" charset="0"/>
              </a:rPr>
              <a:t>In this light, When analyzing at the level of local health authorities, the goal is that underpayments reduce when improving the formula. We observe that the current formula underpays Piacenza, </a:t>
            </a:r>
            <a:r>
              <a:rPr lang="en-US" sz="1800" dirty="0" err="1">
                <a:solidFill>
                  <a:srgbClr val="000000"/>
                </a:solidFill>
                <a:effectLst/>
                <a:latin typeface="Calibri" panose="020F0502020204030204" pitchFamily="34" charset="0"/>
                <a:ea typeface="Times New Roman" panose="02020603050405020304" pitchFamily="18" charset="0"/>
              </a:rPr>
              <a:t>parma</a:t>
            </a:r>
            <a:r>
              <a:rPr lang="en-US" sz="1800" dirty="0">
                <a:solidFill>
                  <a:srgbClr val="000000"/>
                </a:solidFill>
                <a:effectLst/>
                <a:latin typeface="Calibri" panose="020F0502020204030204" pitchFamily="34" charset="0"/>
                <a:ea typeface="Times New Roman" panose="02020603050405020304" pitchFamily="18" charset="0"/>
              </a:rPr>
              <a:t>, bologna, </a:t>
            </a:r>
            <a:r>
              <a:rPr lang="en-US" sz="1800" dirty="0" err="1">
                <a:solidFill>
                  <a:srgbClr val="000000"/>
                </a:solidFill>
                <a:effectLst/>
                <a:latin typeface="Calibri" panose="020F0502020204030204" pitchFamily="34" charset="0"/>
                <a:ea typeface="Times New Roman" panose="02020603050405020304" pitchFamily="18" charset="0"/>
              </a:rPr>
              <a:t>imola</a:t>
            </a:r>
            <a:r>
              <a:rPr lang="en-US" sz="1800" dirty="0">
                <a:solidFill>
                  <a:srgbClr val="000000"/>
                </a:solidFill>
                <a:effectLst/>
                <a:latin typeface="Calibri" panose="020F0502020204030204" pitchFamily="34" charset="0"/>
                <a:ea typeface="Times New Roman" panose="02020603050405020304" pitchFamily="18" charset="0"/>
              </a:rPr>
              <a:t> and </a:t>
            </a:r>
            <a:r>
              <a:rPr lang="en-US" sz="1800" dirty="0" err="1">
                <a:solidFill>
                  <a:srgbClr val="000000"/>
                </a:solidFill>
                <a:effectLst/>
                <a:latin typeface="Calibri" panose="020F0502020204030204" pitchFamily="34" charset="0"/>
                <a:ea typeface="Times New Roman" panose="02020603050405020304" pitchFamily="18" charset="0"/>
              </a:rPr>
              <a:t>ferrara</a:t>
            </a:r>
            <a:r>
              <a:rPr lang="en-US" sz="1800" dirty="0">
                <a:solidFill>
                  <a:srgbClr val="000000"/>
                </a:solidFill>
                <a:effectLst/>
                <a:latin typeface="Calibri" panose="020F0502020204030204" pitchFamily="34" charset="0"/>
                <a:ea typeface="Times New Roman" panose="02020603050405020304" pitchFamily="18" charset="0"/>
              </a:rPr>
              <a:t>, while overpays the remaining.</a:t>
            </a:r>
            <a:r>
              <a:rPr lang="en-CL" dirty="0">
                <a:effectLst/>
              </a:rPr>
              <a:t> </a:t>
            </a:r>
          </a:p>
          <a:p>
            <a:endParaRPr lang="en-CL"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Times New Roman" panose="02020603050405020304" pitchFamily="18" charset="0"/>
              </a:rPr>
              <a:t>Importantly, for the more “deprived” area of </a:t>
            </a:r>
            <a:r>
              <a:rPr lang="en-US" sz="1800" dirty="0" err="1">
                <a:solidFill>
                  <a:srgbClr val="000000"/>
                </a:solidFill>
                <a:effectLst/>
                <a:latin typeface="Calibri" panose="020F0502020204030204" pitchFamily="34" charset="0"/>
                <a:ea typeface="Times New Roman" panose="02020603050405020304" pitchFamily="18" charset="0"/>
              </a:rPr>
              <a:t>ferrara</a:t>
            </a:r>
            <a:r>
              <a:rPr lang="en-US" sz="1800" dirty="0">
                <a:solidFill>
                  <a:srgbClr val="000000"/>
                </a:solidFill>
                <a:effectLst/>
                <a:latin typeface="Calibri" panose="020F0502020204030204" pitchFamily="34" charset="0"/>
                <a:ea typeface="Times New Roman" panose="02020603050405020304" pitchFamily="18" charset="0"/>
              </a:rPr>
              <a:t>, further refinement of the formula overall cut </a:t>
            </a:r>
            <a:r>
              <a:rPr lang="en-US" sz="1800" dirty="0" err="1">
                <a:solidFill>
                  <a:srgbClr val="000000"/>
                </a:solidFill>
                <a:effectLst/>
                <a:latin typeface="Calibri" panose="020F0502020204030204" pitchFamily="34" charset="0"/>
                <a:ea typeface="Times New Roman" panose="02020603050405020304" pitchFamily="18" charset="0"/>
              </a:rPr>
              <a:t>undercompensations</a:t>
            </a:r>
            <a:r>
              <a:rPr lang="en-US" sz="1800" dirty="0">
                <a:solidFill>
                  <a:srgbClr val="000000"/>
                </a:solidFill>
                <a:effectLst/>
                <a:latin typeface="Calibri" panose="020F0502020204030204" pitchFamily="34" charset="0"/>
                <a:ea typeface="Times New Roman" panose="02020603050405020304" pitchFamily="18" charset="0"/>
              </a:rPr>
              <a:t> by roughly 60%.  As formula 4 which doesn’t contain any indication of morbidity Overall, the inclusion of morbidity risk adjustors brings over/under compensations closer to 0.</a:t>
            </a:r>
            <a:endParaRPr lang="en-CL" sz="1800" dirty="0">
              <a:effectLst/>
              <a:latin typeface="Times New Roman" panose="02020603050405020304" pitchFamily="18" charset="0"/>
              <a:ea typeface="Times New Roman" panose="02020603050405020304" pitchFamily="18" charset="0"/>
            </a:endParaRPr>
          </a:p>
          <a:p>
            <a:endParaRPr lang="en-AU" dirty="0"/>
          </a:p>
        </p:txBody>
      </p:sp>
      <p:sp>
        <p:nvSpPr>
          <p:cNvPr id="4" name="Slide Number Placeholder 3"/>
          <p:cNvSpPr>
            <a:spLocks noGrp="1"/>
          </p:cNvSpPr>
          <p:nvPr>
            <p:ph type="sldNum" sz="quarter" idx="10"/>
          </p:nvPr>
        </p:nvSpPr>
        <p:spPr/>
        <p:txBody>
          <a:bodyPr/>
          <a:lstStyle/>
          <a:p>
            <a:fld id="{6BF0AC94-D7FC-4DF0-BC32-AEF76745FC3D}" type="slidenum">
              <a:rPr lang="en-AU" smtClean="0"/>
              <a:t>40</a:t>
            </a:fld>
            <a:endParaRPr lang="en-AU"/>
          </a:p>
        </p:txBody>
      </p:sp>
    </p:spTree>
    <p:extLst>
      <p:ext uri="{BB962C8B-B14F-4D97-AF65-F5344CB8AC3E}">
        <p14:creationId xmlns:p14="http://schemas.microsoft.com/office/powerpoint/2010/main" val="16765283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Calibri" panose="020F0502020204030204" pitchFamily="34" charset="0"/>
                <a:ea typeface="Times New Roman" panose="02020603050405020304" pitchFamily="18" charset="0"/>
              </a:rPr>
              <a:t>SAY: </a:t>
            </a:r>
            <a:endParaRPr lang="en-US" sz="12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Times New Roman" panose="02020603050405020304" pitchFamily="18" charset="0"/>
              </a:rPr>
              <a:t>These groups are of particular concern as they significantly impact fairness and align with the government goals outlined in the National and Regional Plans to manage and reduce the waiting lists. It is worth noting that there is no universally defined set of relevant groups applicable across all contexts.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Times New Roman" panose="02020603050405020304" pitchFamily="18" charset="0"/>
            </a:endParaRPr>
          </a:p>
          <a:p>
            <a:r>
              <a:rPr lang="en-US" sz="1200" dirty="0">
                <a:effectLst/>
                <a:latin typeface="Arial" panose="020B0604020202020204" pitchFamily="34" charset="0"/>
                <a:ea typeface="Times New Roman" panose="02020603050405020304" pitchFamily="18" charset="0"/>
                <a:cs typeface="Arial" panose="020B0604020202020204" pitchFamily="34" charset="0"/>
              </a:rPr>
              <a:t>Results show that large under compensations exist for our three groups.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The largest improvement happens with Formula 2, where a coarse granularity variable of morbidity (number of hospitalizations) is added. Further improvements are achieved with greater granularity.</a:t>
            </a:r>
            <a:endParaRPr lang="en-CL"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Times New Roman" panose="02020603050405020304" pitchFamily="18" charset="0"/>
            </a:endParaRPr>
          </a:p>
          <a:p>
            <a:r>
              <a:rPr lang="en-AU" dirty="0"/>
              <a:t>Not shown in this presentation but results showed important improvements in terms of statistical fit (R2)</a:t>
            </a:r>
          </a:p>
        </p:txBody>
      </p:sp>
      <p:sp>
        <p:nvSpPr>
          <p:cNvPr id="4" name="Slide Number Placeholder 3"/>
          <p:cNvSpPr>
            <a:spLocks noGrp="1"/>
          </p:cNvSpPr>
          <p:nvPr>
            <p:ph type="sldNum" sz="quarter" idx="10"/>
          </p:nvPr>
        </p:nvSpPr>
        <p:spPr/>
        <p:txBody>
          <a:bodyPr/>
          <a:lstStyle/>
          <a:p>
            <a:fld id="{6BF0AC94-D7FC-4DF0-BC32-AEF76745FC3D}" type="slidenum">
              <a:rPr lang="en-AU" smtClean="0"/>
              <a:t>41</a:t>
            </a:fld>
            <a:endParaRPr lang="en-AU"/>
          </a:p>
        </p:txBody>
      </p:sp>
    </p:spTree>
    <p:extLst>
      <p:ext uri="{BB962C8B-B14F-4D97-AF65-F5344CB8AC3E}">
        <p14:creationId xmlns:p14="http://schemas.microsoft.com/office/powerpoint/2010/main" val="40709886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Calibri" panose="020F0502020204030204" pitchFamily="34" charset="0"/>
                <a:ea typeface="Times New Roman" panose="02020603050405020304" pitchFamily="18" charset="0"/>
              </a:rPr>
              <a:t>SAY: </a:t>
            </a:r>
            <a:endParaRPr lang="en-US" sz="12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Figure 2 illustrates the under compensations for selected oncology groups related to specialist outpatient care and laboratory tests, specifically, chemotherapy and radiotherapy. The current model exhibits substantial under compensations for both radiotherapy and chemotherapy and specifically equal to 8,313 euros and 17,506 euros, respectively</a:t>
            </a:r>
            <a:r>
              <a:rPr lang="en-CL" dirty="0">
                <a:effectLst/>
              </a:rPr>
              <a:t> </a:t>
            </a:r>
            <a:r>
              <a:rPr lang="en-AU" dirty="0"/>
              <a:t>)</a:t>
            </a:r>
          </a:p>
        </p:txBody>
      </p:sp>
      <p:sp>
        <p:nvSpPr>
          <p:cNvPr id="4" name="Slide Number Placeholder 3"/>
          <p:cNvSpPr>
            <a:spLocks noGrp="1"/>
          </p:cNvSpPr>
          <p:nvPr>
            <p:ph type="sldNum" sz="quarter" idx="10"/>
          </p:nvPr>
        </p:nvSpPr>
        <p:spPr/>
        <p:txBody>
          <a:bodyPr/>
          <a:lstStyle/>
          <a:p>
            <a:fld id="{6BF0AC94-D7FC-4DF0-BC32-AEF76745FC3D}" type="slidenum">
              <a:rPr lang="en-AU" smtClean="0"/>
              <a:t>42</a:t>
            </a:fld>
            <a:endParaRPr lang="en-AU"/>
          </a:p>
        </p:txBody>
      </p:sp>
    </p:spTree>
    <p:extLst>
      <p:ext uri="{BB962C8B-B14F-4D97-AF65-F5344CB8AC3E}">
        <p14:creationId xmlns:p14="http://schemas.microsoft.com/office/powerpoint/2010/main" val="2477110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Calibri" panose="020F0502020204030204" pitchFamily="34" charset="0"/>
                <a:ea typeface="Times New Roman" panose="02020603050405020304" pitchFamily="18" charset="0"/>
              </a:rPr>
              <a:t>The computation of </a:t>
            </a:r>
            <a:r>
              <a:rPr lang="en-US" sz="1800" dirty="0">
                <a:effectLst/>
                <a:latin typeface="Calibri" panose="020F0502020204030204" pitchFamily="34" charset="0"/>
                <a:ea typeface="Times New Roman" panose="02020603050405020304" pitchFamily="18" charset="0"/>
              </a:rPr>
              <a:t>R2 involved the formula 1-SSR/SST, where SSR represents the sum of squared residuals, and SST represents the sum of squared differences between the spending and the mean spending. Higher values of R2 are preferred, indicating better fit.</a:t>
            </a:r>
            <a:r>
              <a:rPr lang="en-CL" dirty="0">
                <a:effectLst/>
              </a:rPr>
              <a:t> </a:t>
            </a:r>
          </a:p>
          <a:p>
            <a:endParaRPr lang="en-CL" sz="1200" dirty="0">
              <a:effectLst/>
              <a:latin typeface="Calibri" panose="020F0502020204030204" pitchFamily="34" charset="0"/>
              <a:cs typeface="Calibri" panose="020F0502020204030204" pitchFamily="34" charset="0"/>
            </a:endParaRPr>
          </a:p>
          <a:p>
            <a:r>
              <a:rPr lang="en-US" sz="1800" dirty="0">
                <a:solidFill>
                  <a:srgbClr val="000000"/>
                </a:solidFill>
                <a:effectLst/>
                <a:latin typeface="Calibri" panose="020F0502020204030204" pitchFamily="34" charset="0"/>
                <a:ea typeface="Times New Roman" panose="02020603050405020304" pitchFamily="18" charset="0"/>
              </a:rPr>
              <a:t>The CPM, captures </a:t>
            </a:r>
            <a:r>
              <a:rPr lang="en-US" sz="1800" dirty="0">
                <a:effectLst/>
                <a:latin typeface="Calibri" panose="020F0502020204030204" pitchFamily="34" charset="0"/>
                <a:ea typeface="Calibri" panose="020F0502020204030204" pitchFamily="34" charset="0"/>
              </a:rPr>
              <a:t>predictive accuracy in absolute terms, specifically the extent to which the observed values deviate from predictions. This measures is calculated using the formula 1 − (Mean Absolute Prediction Error)/(Mean Absolute Deviation from Average).</a:t>
            </a:r>
            <a:r>
              <a:rPr lang="en-CL" dirty="0">
                <a:effectLst/>
              </a:rPr>
              <a:t> </a:t>
            </a:r>
          </a:p>
          <a:p>
            <a:endParaRPr lang="en-CL" sz="1200" dirty="0">
              <a:effectLst/>
              <a:latin typeface="Calibri" panose="020F0502020204030204" pitchFamily="34" charset="0"/>
              <a:cs typeface="Calibri" panose="020F0502020204030204" pitchFamily="34" charset="0"/>
            </a:endParaRPr>
          </a:p>
          <a:p>
            <a:r>
              <a:rPr lang="en-CL" sz="1200" dirty="0">
                <a:effectLst/>
                <a:latin typeface="Calibri" panose="020F0502020204030204" pitchFamily="34" charset="0"/>
                <a:cs typeface="Calibri" panose="020F0502020204030204" pitchFamily="34" charset="0"/>
              </a:rPr>
              <a:t>See:</a:t>
            </a:r>
            <a:r>
              <a:rPr lang="en-US" sz="1800" dirty="0">
                <a:effectLst/>
                <a:latin typeface="Calibri" panose="020F0502020204030204" pitchFamily="34" charset="0"/>
                <a:ea typeface="Times New Roman" panose="02020603050405020304" pitchFamily="18" charset="0"/>
              </a:rPr>
              <a:t> (Van Veen, Van </a:t>
            </a:r>
            <a:r>
              <a:rPr lang="en-US" sz="1800" dirty="0" err="1">
                <a:effectLst/>
                <a:latin typeface="Calibri" panose="020F0502020204030204" pitchFamily="34" charset="0"/>
                <a:ea typeface="Times New Roman" panose="02020603050405020304" pitchFamily="18" charset="0"/>
              </a:rPr>
              <a:t>Kleef</a:t>
            </a:r>
            <a:r>
              <a:rPr lang="en-US" sz="1800" dirty="0">
                <a:effectLst/>
                <a:latin typeface="Calibri" panose="020F0502020204030204" pitchFamily="34" charset="0"/>
                <a:ea typeface="Times New Roman" panose="02020603050405020304" pitchFamily="18" charset="0"/>
              </a:rPr>
              <a:t>, Van de Ven, &amp; Van Vliet, 2015)</a:t>
            </a:r>
            <a:r>
              <a:rPr lang="en-CL" dirty="0">
                <a:effectLst/>
              </a:rPr>
              <a:t> </a:t>
            </a:r>
            <a:endParaRPr lang="en-AU" sz="1200" dirty="0">
              <a:latin typeface="Calibri" panose="020F0502020204030204" pitchFamily="34" charset="0"/>
              <a:cs typeface="Calibri" panose="020F0502020204030204" pitchFamily="34" charset="0"/>
            </a:endParaRPr>
          </a:p>
          <a:p>
            <a:endParaRPr lang="en-AU" sz="1200" dirty="0">
              <a:latin typeface="Calibri" panose="020F0502020204030204" pitchFamily="34" charset="0"/>
              <a:cs typeface="Calibri" panose="020F0502020204030204" pitchFamily="34" charset="0"/>
            </a:endParaRPr>
          </a:p>
          <a:p>
            <a:endParaRPr lang="en-AU" sz="1200" dirty="0">
              <a:latin typeface="Calibri" panose="020F0502020204030204" pitchFamily="34" charset="0"/>
              <a:cs typeface="Calibri" panose="020F0502020204030204" pitchFamily="34" charset="0"/>
            </a:endParaRPr>
          </a:p>
          <a:p>
            <a:r>
              <a:rPr lang="en-AU" sz="1200" dirty="0">
                <a:latin typeface="Calibri" panose="020F0502020204030204" pitchFamily="34" charset="0"/>
                <a:cs typeface="Calibri" panose="020F0502020204030204" pitchFamily="34" charset="0"/>
              </a:rPr>
              <a:t>Predictive ratios: the ratio between actual and predicted spending</a:t>
            </a:r>
          </a:p>
          <a:p>
            <a:r>
              <a:rPr lang="en-AU" sz="1200" dirty="0">
                <a:latin typeface="Calibri" panose="020F0502020204030204" pitchFamily="34" charset="0"/>
                <a:cs typeface="Calibri" panose="020F0502020204030204" pitchFamily="34" charset="0"/>
              </a:rPr>
              <a:t>Over and under compensations: the difference between actual and predicted spending</a:t>
            </a:r>
            <a:endParaRPr lang="en-CL" dirty="0"/>
          </a:p>
        </p:txBody>
      </p:sp>
      <p:sp>
        <p:nvSpPr>
          <p:cNvPr id="4" name="Slide Number Placeholder 3"/>
          <p:cNvSpPr>
            <a:spLocks noGrp="1"/>
          </p:cNvSpPr>
          <p:nvPr>
            <p:ph type="sldNum" sz="quarter" idx="5"/>
          </p:nvPr>
        </p:nvSpPr>
        <p:spPr/>
        <p:txBody>
          <a:bodyPr/>
          <a:lstStyle/>
          <a:p>
            <a:fld id="{1EC8760E-8AD5-4C65-98DF-9921138211D5}" type="slidenum">
              <a:rPr lang="en-US" smtClean="0"/>
              <a:t>10</a:t>
            </a:fld>
            <a:endParaRPr lang="en-US"/>
          </a:p>
        </p:txBody>
      </p:sp>
    </p:spTree>
    <p:extLst>
      <p:ext uri="{BB962C8B-B14F-4D97-AF65-F5344CB8AC3E}">
        <p14:creationId xmlns:p14="http://schemas.microsoft.com/office/powerpoint/2010/main" val="41788552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L" dirty="0"/>
          </a:p>
        </p:txBody>
      </p:sp>
      <p:sp>
        <p:nvSpPr>
          <p:cNvPr id="4" name="Slide Number Placeholder 3"/>
          <p:cNvSpPr>
            <a:spLocks noGrp="1"/>
          </p:cNvSpPr>
          <p:nvPr>
            <p:ph type="sldNum" sz="quarter" idx="5"/>
          </p:nvPr>
        </p:nvSpPr>
        <p:spPr/>
        <p:txBody>
          <a:bodyPr/>
          <a:lstStyle/>
          <a:p>
            <a:fld id="{1EC8760E-8AD5-4C65-98DF-9921138211D5}" type="slidenum">
              <a:rPr lang="en-US" smtClean="0"/>
              <a:t>43</a:t>
            </a:fld>
            <a:endParaRPr lang="en-US"/>
          </a:p>
        </p:txBody>
      </p:sp>
    </p:spTree>
    <p:extLst>
      <p:ext uri="{BB962C8B-B14F-4D97-AF65-F5344CB8AC3E}">
        <p14:creationId xmlns:p14="http://schemas.microsoft.com/office/powerpoint/2010/main" val="35131665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L" dirty="0"/>
          </a:p>
        </p:txBody>
      </p:sp>
      <p:sp>
        <p:nvSpPr>
          <p:cNvPr id="4" name="Slide Number Placeholder 3"/>
          <p:cNvSpPr>
            <a:spLocks noGrp="1"/>
          </p:cNvSpPr>
          <p:nvPr>
            <p:ph type="sldNum" sz="quarter" idx="5"/>
          </p:nvPr>
        </p:nvSpPr>
        <p:spPr/>
        <p:txBody>
          <a:bodyPr/>
          <a:lstStyle/>
          <a:p>
            <a:fld id="{1EC8760E-8AD5-4C65-98DF-9921138211D5}" type="slidenum">
              <a:rPr lang="en-US" smtClean="0"/>
              <a:t>44</a:t>
            </a:fld>
            <a:endParaRPr lang="en-US"/>
          </a:p>
        </p:txBody>
      </p:sp>
    </p:spTree>
    <p:extLst>
      <p:ext uri="{BB962C8B-B14F-4D97-AF65-F5344CB8AC3E}">
        <p14:creationId xmlns:p14="http://schemas.microsoft.com/office/powerpoint/2010/main" val="120279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L" dirty="0"/>
          </a:p>
        </p:txBody>
      </p:sp>
      <p:sp>
        <p:nvSpPr>
          <p:cNvPr id="4" name="Slide Number Placeholder 3"/>
          <p:cNvSpPr>
            <a:spLocks noGrp="1"/>
          </p:cNvSpPr>
          <p:nvPr>
            <p:ph type="sldNum" sz="quarter" idx="5"/>
          </p:nvPr>
        </p:nvSpPr>
        <p:spPr/>
        <p:txBody>
          <a:bodyPr/>
          <a:lstStyle/>
          <a:p>
            <a:fld id="{1EC8760E-8AD5-4C65-98DF-9921138211D5}" type="slidenum">
              <a:rPr lang="en-US" smtClean="0"/>
              <a:t>11</a:t>
            </a:fld>
            <a:endParaRPr lang="en-US"/>
          </a:p>
        </p:txBody>
      </p:sp>
    </p:spTree>
    <p:extLst>
      <p:ext uri="{BB962C8B-B14F-4D97-AF65-F5344CB8AC3E}">
        <p14:creationId xmlns:p14="http://schemas.microsoft.com/office/powerpoint/2010/main" val="2783655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L" dirty="0"/>
          </a:p>
        </p:txBody>
      </p:sp>
      <p:sp>
        <p:nvSpPr>
          <p:cNvPr id="4" name="Slide Number Placeholder 3"/>
          <p:cNvSpPr>
            <a:spLocks noGrp="1"/>
          </p:cNvSpPr>
          <p:nvPr>
            <p:ph type="sldNum" sz="quarter" idx="5"/>
          </p:nvPr>
        </p:nvSpPr>
        <p:spPr/>
        <p:txBody>
          <a:bodyPr/>
          <a:lstStyle/>
          <a:p>
            <a:fld id="{1EC8760E-8AD5-4C65-98DF-9921138211D5}" type="slidenum">
              <a:rPr lang="en-US" smtClean="0"/>
              <a:t>16</a:t>
            </a:fld>
            <a:endParaRPr lang="en-US"/>
          </a:p>
        </p:txBody>
      </p:sp>
    </p:spTree>
    <p:extLst>
      <p:ext uri="{BB962C8B-B14F-4D97-AF65-F5344CB8AC3E}">
        <p14:creationId xmlns:p14="http://schemas.microsoft.com/office/powerpoint/2010/main" val="2869236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L" dirty="0"/>
          </a:p>
        </p:txBody>
      </p:sp>
      <p:sp>
        <p:nvSpPr>
          <p:cNvPr id="4" name="Slide Number Placeholder 3"/>
          <p:cNvSpPr>
            <a:spLocks noGrp="1"/>
          </p:cNvSpPr>
          <p:nvPr>
            <p:ph type="sldNum" sz="quarter" idx="5"/>
          </p:nvPr>
        </p:nvSpPr>
        <p:spPr/>
        <p:txBody>
          <a:bodyPr/>
          <a:lstStyle/>
          <a:p>
            <a:fld id="{1EC8760E-8AD5-4C65-98DF-9921138211D5}" type="slidenum">
              <a:rPr lang="en-US" smtClean="0"/>
              <a:t>17</a:t>
            </a:fld>
            <a:endParaRPr lang="en-US"/>
          </a:p>
        </p:txBody>
      </p:sp>
    </p:spTree>
    <p:extLst>
      <p:ext uri="{BB962C8B-B14F-4D97-AF65-F5344CB8AC3E}">
        <p14:creationId xmlns:p14="http://schemas.microsoft.com/office/powerpoint/2010/main" val="1022105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L" dirty="0"/>
          </a:p>
        </p:txBody>
      </p:sp>
      <p:sp>
        <p:nvSpPr>
          <p:cNvPr id="4" name="Slide Number Placeholder 3"/>
          <p:cNvSpPr>
            <a:spLocks noGrp="1"/>
          </p:cNvSpPr>
          <p:nvPr>
            <p:ph type="sldNum" sz="quarter" idx="5"/>
          </p:nvPr>
        </p:nvSpPr>
        <p:spPr/>
        <p:txBody>
          <a:bodyPr/>
          <a:lstStyle/>
          <a:p>
            <a:fld id="{1EC8760E-8AD5-4C65-98DF-9921138211D5}" type="slidenum">
              <a:rPr lang="en-US" smtClean="0"/>
              <a:t>18</a:t>
            </a:fld>
            <a:endParaRPr lang="en-US"/>
          </a:p>
        </p:txBody>
      </p:sp>
    </p:spTree>
    <p:extLst>
      <p:ext uri="{BB962C8B-B14F-4D97-AF65-F5344CB8AC3E}">
        <p14:creationId xmlns:p14="http://schemas.microsoft.com/office/powerpoint/2010/main" val="1443895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L" dirty="0"/>
          </a:p>
        </p:txBody>
      </p:sp>
      <p:sp>
        <p:nvSpPr>
          <p:cNvPr id="4" name="Slide Number Placeholder 3"/>
          <p:cNvSpPr>
            <a:spLocks noGrp="1"/>
          </p:cNvSpPr>
          <p:nvPr>
            <p:ph type="sldNum" sz="quarter" idx="5"/>
          </p:nvPr>
        </p:nvSpPr>
        <p:spPr/>
        <p:txBody>
          <a:bodyPr/>
          <a:lstStyle/>
          <a:p>
            <a:fld id="{1EC8760E-8AD5-4C65-98DF-9921138211D5}" type="slidenum">
              <a:rPr lang="en-US" smtClean="0"/>
              <a:t>20</a:t>
            </a:fld>
            <a:endParaRPr lang="en-US"/>
          </a:p>
        </p:txBody>
      </p:sp>
    </p:spTree>
    <p:extLst>
      <p:ext uri="{BB962C8B-B14F-4D97-AF65-F5344CB8AC3E}">
        <p14:creationId xmlns:p14="http://schemas.microsoft.com/office/powerpoint/2010/main" val="2804502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tabLst>
                <a:tab pos="450215" algn="l"/>
                <a:tab pos="4775200" algn="l"/>
              </a:tabLst>
            </a:pPr>
            <a:r>
              <a:rPr lang="en-US" sz="1800" dirty="0">
                <a:effectLst/>
                <a:latin typeface="Cambria" panose="02040503050406030204" pitchFamily="18" charset="0"/>
                <a:ea typeface="Calibri" panose="020F0502020204030204" pitchFamily="34" charset="0"/>
              </a:rPr>
              <a:t>One of the guiding principles for the design of risk-equalization models is feasibility</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s-ES" sz="1800" dirty="0">
                <a:effectLst/>
                <a:latin typeface="Cambria" panose="02040503050406030204" pitchFamily="18" charset="0"/>
                <a:ea typeface="Calibri" panose="020F0502020204030204" pitchFamily="34" charset="0"/>
                <a:cs typeface="Times New Roman" panose="02020603050405020304" pitchFamily="18" charset="0"/>
              </a:rPr>
              <a:t>(Ellis, </a:t>
            </a:r>
            <a:r>
              <a:rPr lang="es-ES" sz="1800" dirty="0" err="1">
                <a:effectLst/>
                <a:latin typeface="Cambria" panose="02040503050406030204" pitchFamily="18" charset="0"/>
                <a:ea typeface="Calibri" panose="020F0502020204030204" pitchFamily="34" charset="0"/>
                <a:cs typeface="Times New Roman" panose="02020603050405020304" pitchFamily="18" charset="0"/>
              </a:rPr>
              <a:t>Martins</a:t>
            </a:r>
            <a:r>
              <a:rPr lang="es-ES" sz="1800" dirty="0">
                <a:effectLst/>
                <a:latin typeface="Cambria" panose="02040503050406030204" pitchFamily="18" charset="0"/>
                <a:ea typeface="Calibri" panose="020F0502020204030204" pitchFamily="34" charset="0"/>
                <a:cs typeface="Times New Roman" panose="02020603050405020304" pitchFamily="18" charset="0"/>
              </a:rPr>
              <a:t>, &amp; Rose, 2018)</a:t>
            </a:r>
            <a:r>
              <a:rPr lang="en-US" sz="1800" dirty="0">
                <a:effectLst/>
                <a:latin typeface="Cambria" panose="02040503050406030204" pitchFamily="18" charset="0"/>
                <a:ea typeface="Calibri" panose="020F0502020204030204" pitchFamily="34" charset="0"/>
              </a:rPr>
              <a:t>. The availability of data on which to base risk equalization differs radically across countries. Even in some high-income countries (e.g. Switzerland) diagnostic data are not available for use in risk equalization. Data limitations tend to be more severe in middle-income countries. To be feasible in a particular institutional context, design of an effective risk equalization system must accommodate the local reality regarding data availability. </a:t>
            </a:r>
            <a:endParaRPr lang="en-CL" sz="1800" dirty="0">
              <a:effectLst/>
              <a:latin typeface="Calibri" panose="020F0502020204030204" pitchFamily="34" charset="0"/>
              <a:ea typeface="Calibri" panose="020F0502020204030204" pitchFamily="34" charset="0"/>
            </a:endParaRPr>
          </a:p>
          <a:p>
            <a:pPr algn="just"/>
            <a:r>
              <a:rPr lang="en-AU" sz="1800" dirty="0">
                <a:effectLst/>
                <a:latin typeface="Cambria" panose="02040503050406030204" pitchFamily="18" charset="0"/>
                <a:ea typeface="Calibri" panose="020F0502020204030204" pitchFamily="34" charset="0"/>
              </a:rPr>
              <a:t> </a:t>
            </a:r>
            <a:endParaRPr lang="en-CL" sz="1800" dirty="0">
              <a:effectLst/>
              <a:latin typeface="Calibri" panose="020F0502020204030204" pitchFamily="34" charset="0"/>
              <a:ea typeface="Calibri" panose="020F0502020204030204" pitchFamily="34" charset="0"/>
            </a:endParaRPr>
          </a:p>
          <a:p>
            <a:pPr algn="just"/>
            <a:r>
              <a:rPr lang="en-US" sz="1800" dirty="0">
                <a:solidFill>
                  <a:srgbClr val="000000"/>
                </a:solidFill>
                <a:effectLst/>
                <a:latin typeface="Cambria" panose="02040503050406030204" pitchFamily="18" charset="0"/>
                <a:ea typeface="Calibri" panose="020F0502020204030204" pitchFamily="34" charset="0"/>
              </a:rPr>
              <a:t>This paper constructs a novel risk equalization scheme, adding new risk adjusters and incorporating risk sharing, using data from all privately insured in Chile. The paper proposes, estimates, and evaluates a feasible model adaptable to settings where information and institutional capacities are in development, as is the case of Chile. </a:t>
            </a:r>
            <a:endParaRPr lang="en-CL" sz="1800" dirty="0">
              <a:effectLst/>
              <a:latin typeface="Calibri" panose="020F0502020204030204" pitchFamily="34" charset="0"/>
              <a:ea typeface="Calibri" panose="020F0502020204030204" pitchFamily="34" charset="0"/>
            </a:endParaRPr>
          </a:p>
          <a:p>
            <a:endParaRPr lang="en-CL" dirty="0"/>
          </a:p>
        </p:txBody>
      </p:sp>
      <p:sp>
        <p:nvSpPr>
          <p:cNvPr id="4" name="Slide Number Placeholder 3"/>
          <p:cNvSpPr>
            <a:spLocks noGrp="1"/>
          </p:cNvSpPr>
          <p:nvPr>
            <p:ph type="sldNum" sz="quarter" idx="5"/>
          </p:nvPr>
        </p:nvSpPr>
        <p:spPr/>
        <p:txBody>
          <a:bodyPr/>
          <a:lstStyle/>
          <a:p>
            <a:fld id="{1EC8760E-8AD5-4C65-98DF-9921138211D5}" type="slidenum">
              <a:rPr lang="en-US" smtClean="0"/>
              <a:t>21</a:t>
            </a:fld>
            <a:endParaRPr lang="en-US"/>
          </a:p>
        </p:txBody>
      </p:sp>
    </p:spTree>
    <p:extLst>
      <p:ext uri="{BB962C8B-B14F-4D97-AF65-F5344CB8AC3E}">
        <p14:creationId xmlns:p14="http://schemas.microsoft.com/office/powerpoint/2010/main" val="1792756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3396FFFF-4712-4BE0-96BD-C00BAC32F139}" type="datetime1">
              <a:rPr lang="vi-VN" smtClean="0"/>
              <a:t>02/11/2023</a:t>
            </a:fld>
            <a:endParaRPr lang="vi-VN"/>
          </a:p>
        </p:txBody>
      </p:sp>
      <p:sp>
        <p:nvSpPr>
          <p:cNvPr id="5" name="Footer Placeholder 4"/>
          <p:cNvSpPr>
            <a:spLocks noGrp="1"/>
          </p:cNvSpPr>
          <p:nvPr>
            <p:ph type="ftr" sz="quarter" idx="11"/>
          </p:nvPr>
        </p:nvSpPr>
        <p:spPr/>
        <p:txBody>
          <a:bodyPr/>
          <a:lstStyle/>
          <a:p>
            <a:r>
              <a:rPr lang="en-US"/>
              <a:t>Data Driven Decision Making for Universal Health Coverage  </a:t>
            </a:r>
            <a:endParaRPr lang="vi-VN"/>
          </a:p>
        </p:txBody>
      </p:sp>
      <p:sp>
        <p:nvSpPr>
          <p:cNvPr id="6" name="Slide Number Placeholder 5"/>
          <p:cNvSpPr>
            <a:spLocks noGrp="1"/>
          </p:cNvSpPr>
          <p:nvPr>
            <p:ph type="sldNum" sz="quarter" idx="12"/>
          </p:nvPr>
        </p:nvSpPr>
        <p:spPr/>
        <p:txBody>
          <a:bodyPr/>
          <a:lstStyle/>
          <a:p>
            <a:fld id="{6752BB6C-ECFF-4F03-8E4A-AAD73AF6A601}" type="slidenum">
              <a:rPr lang="vi-VN" smtClean="0"/>
              <a:t>‹#›</a:t>
            </a:fld>
            <a:endParaRPr lang="vi-VN"/>
          </a:p>
        </p:txBody>
      </p:sp>
    </p:spTree>
    <p:extLst>
      <p:ext uri="{BB962C8B-B14F-4D97-AF65-F5344CB8AC3E}">
        <p14:creationId xmlns:p14="http://schemas.microsoft.com/office/powerpoint/2010/main" val="2018170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E6715216-95D5-45EA-9C87-6F13497D0C53}" type="datetime1">
              <a:rPr lang="vi-VN" smtClean="0"/>
              <a:t>02/11/2023</a:t>
            </a:fld>
            <a:endParaRPr lang="vi-VN"/>
          </a:p>
        </p:txBody>
      </p:sp>
      <p:sp>
        <p:nvSpPr>
          <p:cNvPr id="5" name="Footer Placeholder 4"/>
          <p:cNvSpPr>
            <a:spLocks noGrp="1"/>
          </p:cNvSpPr>
          <p:nvPr>
            <p:ph type="ftr" sz="quarter" idx="11"/>
          </p:nvPr>
        </p:nvSpPr>
        <p:spPr/>
        <p:txBody>
          <a:bodyPr/>
          <a:lstStyle/>
          <a:p>
            <a:r>
              <a:rPr lang="en-US"/>
              <a:t>Data Driven Decision Making for Universal Health Coverage  </a:t>
            </a:r>
            <a:endParaRPr lang="vi-VN"/>
          </a:p>
        </p:txBody>
      </p:sp>
      <p:sp>
        <p:nvSpPr>
          <p:cNvPr id="6" name="Slide Number Placeholder 5"/>
          <p:cNvSpPr>
            <a:spLocks noGrp="1"/>
          </p:cNvSpPr>
          <p:nvPr>
            <p:ph type="sldNum" sz="quarter" idx="12"/>
          </p:nvPr>
        </p:nvSpPr>
        <p:spPr/>
        <p:txBody>
          <a:bodyPr/>
          <a:lstStyle/>
          <a:p>
            <a:fld id="{6752BB6C-ECFF-4F03-8E4A-AAD73AF6A601}" type="slidenum">
              <a:rPr lang="vi-VN" smtClean="0"/>
              <a:t>‹#›</a:t>
            </a:fld>
            <a:endParaRPr lang="vi-VN"/>
          </a:p>
        </p:txBody>
      </p:sp>
    </p:spTree>
    <p:extLst>
      <p:ext uri="{BB962C8B-B14F-4D97-AF65-F5344CB8AC3E}">
        <p14:creationId xmlns:p14="http://schemas.microsoft.com/office/powerpoint/2010/main" val="3791791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57755F6-18FE-4AAE-BA2D-9EA514055172}" type="datetime1">
              <a:rPr lang="vi-VN" smtClean="0"/>
              <a:t>02/11/2023</a:t>
            </a:fld>
            <a:endParaRPr lang="vi-VN"/>
          </a:p>
        </p:txBody>
      </p:sp>
      <p:sp>
        <p:nvSpPr>
          <p:cNvPr id="5" name="Footer Placeholder 4"/>
          <p:cNvSpPr>
            <a:spLocks noGrp="1"/>
          </p:cNvSpPr>
          <p:nvPr>
            <p:ph type="ftr" sz="quarter" idx="11"/>
          </p:nvPr>
        </p:nvSpPr>
        <p:spPr/>
        <p:txBody>
          <a:bodyPr/>
          <a:lstStyle/>
          <a:p>
            <a:r>
              <a:rPr lang="en-US"/>
              <a:t>Data Driven Decision Making for Universal Health Coverage  </a:t>
            </a:r>
            <a:endParaRPr lang="vi-VN"/>
          </a:p>
        </p:txBody>
      </p:sp>
      <p:sp>
        <p:nvSpPr>
          <p:cNvPr id="6" name="Slide Number Placeholder 5"/>
          <p:cNvSpPr>
            <a:spLocks noGrp="1"/>
          </p:cNvSpPr>
          <p:nvPr>
            <p:ph type="sldNum" sz="quarter" idx="12"/>
          </p:nvPr>
        </p:nvSpPr>
        <p:spPr/>
        <p:txBody>
          <a:bodyPr/>
          <a:lstStyle/>
          <a:p>
            <a:fld id="{6752BB6C-ECFF-4F03-8E4A-AAD73AF6A601}" type="slidenum">
              <a:rPr lang="vi-VN" smtClean="0"/>
              <a:t>‹#›</a:t>
            </a:fld>
            <a:endParaRPr lang="vi-VN"/>
          </a:p>
        </p:txBody>
      </p:sp>
    </p:spTree>
    <p:extLst>
      <p:ext uri="{BB962C8B-B14F-4D97-AF65-F5344CB8AC3E}">
        <p14:creationId xmlns:p14="http://schemas.microsoft.com/office/powerpoint/2010/main" val="2261354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FFF35760-A372-495B-9771-19A9402F3C43}" type="datetime1">
              <a:rPr lang="vi-VN" smtClean="0"/>
              <a:t>02/11/2023</a:t>
            </a:fld>
            <a:endParaRPr lang="vi-VN"/>
          </a:p>
        </p:txBody>
      </p:sp>
      <p:sp>
        <p:nvSpPr>
          <p:cNvPr id="5" name="Footer Placeholder 4"/>
          <p:cNvSpPr>
            <a:spLocks noGrp="1"/>
          </p:cNvSpPr>
          <p:nvPr>
            <p:ph type="ftr" sz="quarter" idx="11"/>
          </p:nvPr>
        </p:nvSpPr>
        <p:spPr/>
        <p:txBody>
          <a:bodyPr/>
          <a:lstStyle/>
          <a:p>
            <a:r>
              <a:rPr lang="en-US"/>
              <a:t>Data Driven Decision Making for Universal Health Coverage  </a:t>
            </a:r>
            <a:endParaRPr lang="vi-VN"/>
          </a:p>
        </p:txBody>
      </p:sp>
      <p:sp>
        <p:nvSpPr>
          <p:cNvPr id="6" name="Slide Number Placeholder 5"/>
          <p:cNvSpPr>
            <a:spLocks noGrp="1"/>
          </p:cNvSpPr>
          <p:nvPr>
            <p:ph type="sldNum" sz="quarter" idx="12"/>
          </p:nvPr>
        </p:nvSpPr>
        <p:spPr/>
        <p:txBody>
          <a:bodyPr/>
          <a:lstStyle/>
          <a:p>
            <a:fld id="{6752BB6C-ECFF-4F03-8E4A-AAD73AF6A601}" type="slidenum">
              <a:rPr lang="vi-VN" smtClean="0"/>
              <a:t>‹#›</a:t>
            </a:fld>
            <a:endParaRPr lang="vi-VN"/>
          </a:p>
        </p:txBody>
      </p:sp>
    </p:spTree>
    <p:extLst>
      <p:ext uri="{BB962C8B-B14F-4D97-AF65-F5344CB8AC3E}">
        <p14:creationId xmlns:p14="http://schemas.microsoft.com/office/powerpoint/2010/main" val="530384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AE5794-3520-4FB1-8B1A-E7E2932AFA17}" type="datetime1">
              <a:rPr lang="vi-VN" smtClean="0"/>
              <a:t>02/11/2023</a:t>
            </a:fld>
            <a:endParaRPr lang="vi-VN"/>
          </a:p>
        </p:txBody>
      </p:sp>
      <p:sp>
        <p:nvSpPr>
          <p:cNvPr id="5" name="Footer Placeholder 4"/>
          <p:cNvSpPr>
            <a:spLocks noGrp="1"/>
          </p:cNvSpPr>
          <p:nvPr>
            <p:ph type="ftr" sz="quarter" idx="11"/>
          </p:nvPr>
        </p:nvSpPr>
        <p:spPr/>
        <p:txBody>
          <a:bodyPr/>
          <a:lstStyle/>
          <a:p>
            <a:r>
              <a:rPr lang="en-US"/>
              <a:t>Data Driven Decision Making for Universal Health Coverage  </a:t>
            </a:r>
            <a:endParaRPr lang="vi-VN"/>
          </a:p>
        </p:txBody>
      </p:sp>
      <p:sp>
        <p:nvSpPr>
          <p:cNvPr id="6" name="Slide Number Placeholder 5"/>
          <p:cNvSpPr>
            <a:spLocks noGrp="1"/>
          </p:cNvSpPr>
          <p:nvPr>
            <p:ph type="sldNum" sz="quarter" idx="12"/>
          </p:nvPr>
        </p:nvSpPr>
        <p:spPr/>
        <p:txBody>
          <a:bodyPr/>
          <a:lstStyle/>
          <a:p>
            <a:fld id="{6752BB6C-ECFF-4F03-8E4A-AAD73AF6A601}" type="slidenum">
              <a:rPr lang="vi-VN" smtClean="0"/>
              <a:t>‹#›</a:t>
            </a:fld>
            <a:endParaRPr lang="vi-VN"/>
          </a:p>
        </p:txBody>
      </p:sp>
    </p:spTree>
    <p:extLst>
      <p:ext uri="{BB962C8B-B14F-4D97-AF65-F5344CB8AC3E}">
        <p14:creationId xmlns:p14="http://schemas.microsoft.com/office/powerpoint/2010/main" val="75428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E00E11CB-399C-4F80-B8D4-A4BB23790339}" type="datetime1">
              <a:rPr lang="vi-VN" smtClean="0"/>
              <a:t>02/11/2023</a:t>
            </a:fld>
            <a:endParaRPr lang="vi-VN"/>
          </a:p>
        </p:txBody>
      </p:sp>
      <p:sp>
        <p:nvSpPr>
          <p:cNvPr id="6" name="Footer Placeholder 5"/>
          <p:cNvSpPr>
            <a:spLocks noGrp="1"/>
          </p:cNvSpPr>
          <p:nvPr>
            <p:ph type="ftr" sz="quarter" idx="11"/>
          </p:nvPr>
        </p:nvSpPr>
        <p:spPr/>
        <p:txBody>
          <a:bodyPr/>
          <a:lstStyle/>
          <a:p>
            <a:r>
              <a:rPr lang="en-US"/>
              <a:t>Data Driven Decision Making for Universal Health Coverage  </a:t>
            </a:r>
            <a:endParaRPr lang="vi-VN"/>
          </a:p>
        </p:txBody>
      </p:sp>
      <p:sp>
        <p:nvSpPr>
          <p:cNvPr id="7" name="Slide Number Placeholder 6"/>
          <p:cNvSpPr>
            <a:spLocks noGrp="1"/>
          </p:cNvSpPr>
          <p:nvPr>
            <p:ph type="sldNum" sz="quarter" idx="12"/>
          </p:nvPr>
        </p:nvSpPr>
        <p:spPr/>
        <p:txBody>
          <a:bodyPr/>
          <a:lstStyle/>
          <a:p>
            <a:fld id="{6752BB6C-ECFF-4F03-8E4A-AAD73AF6A601}" type="slidenum">
              <a:rPr lang="vi-VN" smtClean="0"/>
              <a:t>‹#›</a:t>
            </a:fld>
            <a:endParaRPr lang="vi-VN"/>
          </a:p>
        </p:txBody>
      </p:sp>
    </p:spTree>
    <p:extLst>
      <p:ext uri="{BB962C8B-B14F-4D97-AF65-F5344CB8AC3E}">
        <p14:creationId xmlns:p14="http://schemas.microsoft.com/office/powerpoint/2010/main" val="1627932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93EE17E3-E14B-4538-AFCC-04922D999E67}" type="datetime1">
              <a:rPr lang="vi-VN" smtClean="0"/>
              <a:t>02/11/2023</a:t>
            </a:fld>
            <a:endParaRPr lang="vi-VN"/>
          </a:p>
        </p:txBody>
      </p:sp>
      <p:sp>
        <p:nvSpPr>
          <p:cNvPr id="8" name="Footer Placeholder 7"/>
          <p:cNvSpPr>
            <a:spLocks noGrp="1"/>
          </p:cNvSpPr>
          <p:nvPr>
            <p:ph type="ftr" sz="quarter" idx="11"/>
          </p:nvPr>
        </p:nvSpPr>
        <p:spPr/>
        <p:txBody>
          <a:bodyPr/>
          <a:lstStyle/>
          <a:p>
            <a:r>
              <a:rPr lang="en-US"/>
              <a:t>Data Driven Decision Making for Universal Health Coverage  </a:t>
            </a:r>
            <a:endParaRPr lang="vi-VN"/>
          </a:p>
        </p:txBody>
      </p:sp>
      <p:sp>
        <p:nvSpPr>
          <p:cNvPr id="9" name="Slide Number Placeholder 8"/>
          <p:cNvSpPr>
            <a:spLocks noGrp="1"/>
          </p:cNvSpPr>
          <p:nvPr>
            <p:ph type="sldNum" sz="quarter" idx="12"/>
          </p:nvPr>
        </p:nvSpPr>
        <p:spPr/>
        <p:txBody>
          <a:bodyPr/>
          <a:lstStyle/>
          <a:p>
            <a:fld id="{6752BB6C-ECFF-4F03-8E4A-AAD73AF6A601}" type="slidenum">
              <a:rPr lang="vi-VN" smtClean="0"/>
              <a:t>‹#›</a:t>
            </a:fld>
            <a:endParaRPr lang="vi-VN"/>
          </a:p>
        </p:txBody>
      </p:sp>
    </p:spTree>
    <p:extLst>
      <p:ext uri="{BB962C8B-B14F-4D97-AF65-F5344CB8AC3E}">
        <p14:creationId xmlns:p14="http://schemas.microsoft.com/office/powerpoint/2010/main" val="169508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BBE478E1-549E-4934-BD20-96B466578A92}" type="datetime1">
              <a:rPr lang="vi-VN" smtClean="0"/>
              <a:t>02/11/2023</a:t>
            </a:fld>
            <a:endParaRPr lang="vi-VN"/>
          </a:p>
        </p:txBody>
      </p:sp>
      <p:sp>
        <p:nvSpPr>
          <p:cNvPr id="4" name="Footer Placeholder 3"/>
          <p:cNvSpPr>
            <a:spLocks noGrp="1"/>
          </p:cNvSpPr>
          <p:nvPr>
            <p:ph type="ftr" sz="quarter" idx="11"/>
          </p:nvPr>
        </p:nvSpPr>
        <p:spPr/>
        <p:txBody>
          <a:bodyPr/>
          <a:lstStyle/>
          <a:p>
            <a:r>
              <a:rPr lang="en-US"/>
              <a:t>Data Driven Decision Making for Universal Health Coverage  </a:t>
            </a:r>
            <a:endParaRPr lang="vi-VN"/>
          </a:p>
        </p:txBody>
      </p:sp>
      <p:sp>
        <p:nvSpPr>
          <p:cNvPr id="5" name="Slide Number Placeholder 4"/>
          <p:cNvSpPr>
            <a:spLocks noGrp="1"/>
          </p:cNvSpPr>
          <p:nvPr>
            <p:ph type="sldNum" sz="quarter" idx="12"/>
          </p:nvPr>
        </p:nvSpPr>
        <p:spPr/>
        <p:txBody>
          <a:bodyPr/>
          <a:lstStyle/>
          <a:p>
            <a:fld id="{6752BB6C-ECFF-4F03-8E4A-AAD73AF6A601}" type="slidenum">
              <a:rPr lang="vi-VN" smtClean="0"/>
              <a:t>‹#›</a:t>
            </a:fld>
            <a:endParaRPr lang="vi-VN"/>
          </a:p>
        </p:txBody>
      </p:sp>
    </p:spTree>
    <p:extLst>
      <p:ext uri="{BB962C8B-B14F-4D97-AF65-F5344CB8AC3E}">
        <p14:creationId xmlns:p14="http://schemas.microsoft.com/office/powerpoint/2010/main" val="1976574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FD98C-67B4-4FAA-BA80-7D4D61BB57E8}" type="datetime1">
              <a:rPr lang="vi-VN" smtClean="0"/>
              <a:t>02/11/2023</a:t>
            </a:fld>
            <a:endParaRPr lang="vi-VN"/>
          </a:p>
        </p:txBody>
      </p:sp>
      <p:sp>
        <p:nvSpPr>
          <p:cNvPr id="3" name="Footer Placeholder 2"/>
          <p:cNvSpPr>
            <a:spLocks noGrp="1"/>
          </p:cNvSpPr>
          <p:nvPr>
            <p:ph type="ftr" sz="quarter" idx="11"/>
          </p:nvPr>
        </p:nvSpPr>
        <p:spPr/>
        <p:txBody>
          <a:bodyPr/>
          <a:lstStyle/>
          <a:p>
            <a:r>
              <a:rPr lang="en-US"/>
              <a:t>Data Driven Decision Making for Universal Health Coverage  </a:t>
            </a:r>
            <a:endParaRPr lang="vi-VN"/>
          </a:p>
        </p:txBody>
      </p:sp>
      <p:sp>
        <p:nvSpPr>
          <p:cNvPr id="4" name="Slide Number Placeholder 3"/>
          <p:cNvSpPr>
            <a:spLocks noGrp="1"/>
          </p:cNvSpPr>
          <p:nvPr>
            <p:ph type="sldNum" sz="quarter" idx="12"/>
          </p:nvPr>
        </p:nvSpPr>
        <p:spPr/>
        <p:txBody>
          <a:bodyPr/>
          <a:lstStyle/>
          <a:p>
            <a:fld id="{6752BB6C-ECFF-4F03-8E4A-AAD73AF6A601}" type="slidenum">
              <a:rPr lang="vi-VN" smtClean="0"/>
              <a:t>‹#›</a:t>
            </a:fld>
            <a:endParaRPr lang="vi-VN"/>
          </a:p>
        </p:txBody>
      </p:sp>
    </p:spTree>
    <p:extLst>
      <p:ext uri="{BB962C8B-B14F-4D97-AF65-F5344CB8AC3E}">
        <p14:creationId xmlns:p14="http://schemas.microsoft.com/office/powerpoint/2010/main" val="421761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C40C12-8DE2-4186-AE5D-054445D99D81}" type="datetime1">
              <a:rPr lang="vi-VN" smtClean="0"/>
              <a:t>02/11/2023</a:t>
            </a:fld>
            <a:endParaRPr lang="vi-VN"/>
          </a:p>
        </p:txBody>
      </p:sp>
      <p:sp>
        <p:nvSpPr>
          <p:cNvPr id="6" name="Footer Placeholder 5"/>
          <p:cNvSpPr>
            <a:spLocks noGrp="1"/>
          </p:cNvSpPr>
          <p:nvPr>
            <p:ph type="ftr" sz="quarter" idx="11"/>
          </p:nvPr>
        </p:nvSpPr>
        <p:spPr/>
        <p:txBody>
          <a:bodyPr/>
          <a:lstStyle/>
          <a:p>
            <a:r>
              <a:rPr lang="en-US"/>
              <a:t>Data Driven Decision Making for Universal Health Coverage  </a:t>
            </a:r>
            <a:endParaRPr lang="vi-VN"/>
          </a:p>
        </p:txBody>
      </p:sp>
      <p:sp>
        <p:nvSpPr>
          <p:cNvPr id="7" name="Slide Number Placeholder 6"/>
          <p:cNvSpPr>
            <a:spLocks noGrp="1"/>
          </p:cNvSpPr>
          <p:nvPr>
            <p:ph type="sldNum" sz="quarter" idx="12"/>
          </p:nvPr>
        </p:nvSpPr>
        <p:spPr/>
        <p:txBody>
          <a:bodyPr/>
          <a:lstStyle/>
          <a:p>
            <a:fld id="{6752BB6C-ECFF-4F03-8E4A-AAD73AF6A601}" type="slidenum">
              <a:rPr lang="vi-VN" smtClean="0"/>
              <a:t>‹#›</a:t>
            </a:fld>
            <a:endParaRPr lang="vi-VN"/>
          </a:p>
        </p:txBody>
      </p:sp>
    </p:spTree>
    <p:extLst>
      <p:ext uri="{BB962C8B-B14F-4D97-AF65-F5344CB8AC3E}">
        <p14:creationId xmlns:p14="http://schemas.microsoft.com/office/powerpoint/2010/main" val="2799927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B12F56-1DB8-405D-B27B-A8ACCC13B635}" type="datetime1">
              <a:rPr lang="vi-VN" smtClean="0"/>
              <a:t>02/11/2023</a:t>
            </a:fld>
            <a:endParaRPr lang="vi-VN"/>
          </a:p>
        </p:txBody>
      </p:sp>
      <p:sp>
        <p:nvSpPr>
          <p:cNvPr id="6" name="Footer Placeholder 5"/>
          <p:cNvSpPr>
            <a:spLocks noGrp="1"/>
          </p:cNvSpPr>
          <p:nvPr>
            <p:ph type="ftr" sz="quarter" idx="11"/>
          </p:nvPr>
        </p:nvSpPr>
        <p:spPr/>
        <p:txBody>
          <a:bodyPr/>
          <a:lstStyle/>
          <a:p>
            <a:r>
              <a:rPr lang="en-US"/>
              <a:t>Data Driven Decision Making for Universal Health Coverage  </a:t>
            </a:r>
            <a:endParaRPr lang="vi-VN"/>
          </a:p>
        </p:txBody>
      </p:sp>
      <p:sp>
        <p:nvSpPr>
          <p:cNvPr id="7" name="Slide Number Placeholder 6"/>
          <p:cNvSpPr>
            <a:spLocks noGrp="1"/>
          </p:cNvSpPr>
          <p:nvPr>
            <p:ph type="sldNum" sz="quarter" idx="12"/>
          </p:nvPr>
        </p:nvSpPr>
        <p:spPr/>
        <p:txBody>
          <a:bodyPr/>
          <a:lstStyle/>
          <a:p>
            <a:fld id="{6752BB6C-ECFF-4F03-8E4A-AAD73AF6A601}" type="slidenum">
              <a:rPr lang="vi-VN" smtClean="0"/>
              <a:t>‹#›</a:t>
            </a:fld>
            <a:endParaRPr lang="vi-VN"/>
          </a:p>
        </p:txBody>
      </p:sp>
    </p:spTree>
    <p:extLst>
      <p:ext uri="{BB962C8B-B14F-4D97-AF65-F5344CB8AC3E}">
        <p14:creationId xmlns:p14="http://schemas.microsoft.com/office/powerpoint/2010/main" val="3225996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AC90C5-327A-450C-8502-4F84A994F1D9}" type="datetime1">
              <a:rPr lang="vi-VN" smtClean="0"/>
              <a:t>02/11/2023</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Data Driven Decision Making for Universal Health Coverage  </a:t>
            </a:r>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52BB6C-ECFF-4F03-8E4A-AAD73AF6A601}" type="slidenum">
              <a:rPr lang="vi-VN" smtClean="0"/>
              <a:t>‹#›</a:t>
            </a:fld>
            <a:endParaRPr lang="vi-VN"/>
          </a:p>
        </p:txBody>
      </p:sp>
    </p:spTree>
    <p:extLst>
      <p:ext uri="{BB962C8B-B14F-4D97-AF65-F5344CB8AC3E}">
        <p14:creationId xmlns:p14="http://schemas.microsoft.com/office/powerpoint/2010/main" val="224709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jp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14.bin"/></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15.bin"/></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jp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emf"/><Relationship Id="rId4" Type="http://schemas.openxmlformats.org/officeDocument/2006/relationships/oleObject" Target="../embeddings/oleObject17.bin"/></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jp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3.emf"/><Relationship Id="rId4" Type="http://schemas.openxmlformats.org/officeDocument/2006/relationships/oleObject" Target="../embeddings/oleObject18.bin"/></Relationships>
</file>

<file path=ppt/slides/_rels/slide2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jp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emf"/><Relationship Id="rId4" Type="http://schemas.openxmlformats.org/officeDocument/2006/relationships/oleObject" Target="../embeddings/oleObject19.bin"/></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20.bin"/></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3.emf"/></Relationships>
</file>

<file path=ppt/slides/_rels/slide2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jpg"/><Relationship Id="rId7" Type="http://schemas.openxmlformats.org/officeDocument/2006/relationships/hyperlink" Target="https://doi.org/10.1002/"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3.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22.bin"/></Relationships>
</file>

<file path=ppt/slides/_rels/slide4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23.bin"/></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24106"/>
            <a:ext cx="10647336" cy="2237792"/>
          </a:xfrm>
        </p:spPr>
        <p:txBody>
          <a:bodyPr>
            <a:normAutofit/>
          </a:bodyPr>
          <a:lstStyle/>
          <a:p>
            <a:pPr algn="l"/>
            <a:r>
              <a:rPr lang="vi-VN" sz="4800" b="1" dirty="0">
                <a:solidFill>
                  <a:srgbClr val="002F52"/>
                </a:solidFill>
                <a:latin typeface="+mn-lt"/>
                <a:cs typeface="Adobe Devanagari" panose="02040503050201020203" pitchFamily="18" charset="0"/>
              </a:rPr>
              <a:t>Risk Adjustment &amp; </a:t>
            </a:r>
            <a:br>
              <a:rPr lang="vi-VN" sz="4800" b="1" dirty="0">
                <a:solidFill>
                  <a:srgbClr val="002F52"/>
                </a:solidFill>
                <a:latin typeface="+mn-lt"/>
                <a:cs typeface="Adobe Devanagari" panose="02040503050201020203" pitchFamily="18" charset="0"/>
              </a:rPr>
            </a:br>
            <a:r>
              <a:rPr lang="vi-VN" sz="4800" b="1" dirty="0">
                <a:solidFill>
                  <a:srgbClr val="002F52"/>
                </a:solidFill>
                <a:latin typeface="+mn-lt"/>
                <a:cs typeface="Adobe Devanagari" panose="02040503050201020203" pitchFamily="18" charset="0"/>
              </a:rPr>
              <a:t>Risk sharing </a:t>
            </a:r>
          </a:p>
        </p:txBody>
      </p:sp>
      <p:sp>
        <p:nvSpPr>
          <p:cNvPr id="7" name="Subtitle 6">
            <a:extLst>
              <a:ext uri="{FF2B5EF4-FFF2-40B4-BE49-F238E27FC236}">
                <a16:creationId xmlns:a16="http://schemas.microsoft.com/office/drawing/2014/main" id="{A38FB842-857F-6212-DF92-1D9B5B35E9CF}"/>
              </a:ext>
            </a:extLst>
          </p:cNvPr>
          <p:cNvSpPr>
            <a:spLocks noGrp="1"/>
          </p:cNvSpPr>
          <p:nvPr>
            <p:ph type="subTitle" idx="1"/>
          </p:nvPr>
        </p:nvSpPr>
        <p:spPr>
          <a:xfrm>
            <a:off x="279399" y="3673098"/>
            <a:ext cx="5461001" cy="1584702"/>
          </a:xfrm>
        </p:spPr>
        <p:txBody>
          <a:bodyPr>
            <a:normAutofit fontScale="92500" lnSpcReduction="10000"/>
          </a:bodyPr>
          <a:lstStyle/>
          <a:p>
            <a:pPr algn="l"/>
            <a:r>
              <a:rPr lang="en-US" i="1" dirty="0">
                <a:solidFill>
                  <a:srgbClr val="000000"/>
                </a:solidFill>
                <a:effectLst/>
                <a:latin typeface="Arial" panose="020B0604020202020204" pitchFamily="34" charset="0"/>
                <a:ea typeface="Calibri" panose="020F0502020204030204" pitchFamily="34" charset="0"/>
                <a:cs typeface="Arial" panose="020B0604020202020204" pitchFamily="34" charset="0"/>
              </a:rPr>
              <a:t>Prof. Francesco </a:t>
            </a:r>
            <a:r>
              <a:rPr lang="en-US"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Paolucci</a:t>
            </a:r>
            <a:r>
              <a:rPr lang="en-US"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PhD</a:t>
            </a:r>
          </a:p>
          <a:p>
            <a:pPr algn="l"/>
            <a:r>
              <a:rPr lang="en-US" i="1" dirty="0">
                <a:solidFill>
                  <a:srgbClr val="000000"/>
                </a:solidFill>
                <a:latin typeface="Arial" panose="020B0604020202020204" pitchFamily="34" charset="0"/>
                <a:cs typeface="Arial" panose="020B0604020202020204" pitchFamily="34" charset="0"/>
              </a:rPr>
              <a:t>University of Newcastle</a:t>
            </a:r>
          </a:p>
          <a:p>
            <a:pPr algn="l"/>
            <a:r>
              <a:rPr lang="en-US" i="1" dirty="0">
                <a:solidFill>
                  <a:srgbClr val="000000"/>
                </a:solidFill>
                <a:latin typeface="Arial" panose="020B0604020202020204" pitchFamily="34" charset="0"/>
                <a:cs typeface="Arial" panose="020B0604020202020204" pitchFamily="34" charset="0"/>
              </a:rPr>
              <a:t>University of Bologna</a:t>
            </a:r>
          </a:p>
          <a:p>
            <a:pPr algn="l"/>
            <a:r>
              <a:rPr lang="en-US" i="1" dirty="0" err="1">
                <a:solidFill>
                  <a:srgbClr val="000000"/>
                </a:solidFill>
                <a:latin typeface="Arial" panose="020B0604020202020204" pitchFamily="34" charset="0"/>
                <a:cs typeface="Arial" panose="020B0604020202020204" pitchFamily="34" charset="0"/>
              </a:rPr>
              <a:t>Francesco.Paolucci@newcastle.edu.au</a:t>
            </a:r>
            <a:endParaRPr lang="en-US" dirty="0"/>
          </a:p>
        </p:txBody>
      </p:sp>
      <p:sp>
        <p:nvSpPr>
          <p:cNvPr id="8" name="Footer Placeholder 5">
            <a:extLst>
              <a:ext uri="{FF2B5EF4-FFF2-40B4-BE49-F238E27FC236}">
                <a16:creationId xmlns:a16="http://schemas.microsoft.com/office/drawing/2014/main" id="{12D0DF33-7E67-4411-DF2D-FAEC391A552A}"/>
              </a:ext>
            </a:extLst>
          </p:cNvPr>
          <p:cNvSpPr>
            <a:spLocks noGrp="1"/>
          </p:cNvSpPr>
          <p:nvPr>
            <p:ph type="ftr" sz="quarter" idx="11"/>
          </p:nvPr>
        </p:nvSpPr>
        <p:spPr>
          <a:xfrm>
            <a:off x="127000" y="5969000"/>
            <a:ext cx="5461001" cy="546966"/>
          </a:xfrm>
        </p:spPr>
        <p:txBody>
          <a:bodyPr/>
          <a:lstStyle/>
          <a:p>
            <a:endParaRPr lang="vi-VN" dirty="0"/>
          </a:p>
        </p:txBody>
      </p:sp>
    </p:spTree>
    <p:extLst>
      <p:ext uri="{BB962C8B-B14F-4D97-AF65-F5344CB8AC3E}">
        <p14:creationId xmlns:p14="http://schemas.microsoft.com/office/powerpoint/2010/main" val="2995601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964095" y="323821"/>
            <a:ext cx="10391882" cy="66592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3600" b="1" dirty="0">
                <a:solidFill>
                  <a:srgbClr val="002F52"/>
                </a:solidFill>
                <a:latin typeface="+mn-lt"/>
              </a:rPr>
              <a:t>Performance</a:t>
            </a:r>
          </a:p>
        </p:txBody>
      </p:sp>
      <p:graphicFrame>
        <p:nvGraphicFramePr>
          <p:cNvPr id="6" name="Object 5"/>
          <p:cNvGraphicFramePr>
            <a:graphicFrameLocks noChangeAspect="1"/>
          </p:cNvGraphicFramePr>
          <p:nvPr/>
        </p:nvGraphicFramePr>
        <p:xfrm>
          <a:off x="620713" y="0"/>
          <a:ext cx="343383" cy="839662"/>
        </p:xfrm>
        <a:graphic>
          <a:graphicData uri="http://schemas.openxmlformats.org/presentationml/2006/ole">
            <mc:AlternateContent xmlns:mc="http://schemas.openxmlformats.org/markup-compatibility/2006">
              <mc:Choice xmlns:v="urn:schemas-microsoft-com:vml" Requires="v">
                <p:oleObj name="CorelDRAW" r:id="rId4" imgW="217126" imgH="532342" progId="CorelDraw.Graphic.22">
                  <p:embed/>
                </p:oleObj>
              </mc:Choice>
              <mc:Fallback>
                <p:oleObj name="CorelDRAW" r:id="rId4" imgW="217126" imgH="532342" progId="CorelDraw.Graphic.22">
                  <p:embed/>
                  <p:pic>
                    <p:nvPicPr>
                      <p:cNvPr id="6" name="Object 5"/>
                      <p:cNvPicPr/>
                      <p:nvPr/>
                    </p:nvPicPr>
                    <p:blipFill>
                      <a:blip r:embed="rId5"/>
                      <a:stretch>
                        <a:fillRect/>
                      </a:stretch>
                    </p:blipFill>
                    <p:spPr>
                      <a:xfrm>
                        <a:off x="620713" y="0"/>
                        <a:ext cx="343383" cy="839662"/>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FB10ADF0-5DAB-4227-21B0-F9984B16D0CB}"/>
              </a:ext>
            </a:extLst>
          </p:cNvPr>
          <p:cNvSpPr>
            <a:spLocks noGrp="1"/>
          </p:cNvSpPr>
          <p:nvPr>
            <p:ph idx="1"/>
          </p:nvPr>
        </p:nvSpPr>
        <p:spPr/>
        <p:txBody>
          <a:bodyPr>
            <a:noAutofit/>
          </a:bodyPr>
          <a:lstStyle/>
          <a:p>
            <a:pPr>
              <a:spcAft>
                <a:spcPts val="1200"/>
              </a:spcAft>
            </a:pPr>
            <a:r>
              <a:rPr lang="en-AU" dirty="0">
                <a:latin typeface="Calibri" panose="020F0502020204030204" pitchFamily="34" charset="0"/>
                <a:cs typeface="Calibri" panose="020F0502020204030204" pitchFamily="34" charset="0"/>
              </a:rPr>
              <a:t>How to measure performance? How to measure prediction?</a:t>
            </a:r>
          </a:p>
          <a:p>
            <a:pPr>
              <a:spcAft>
                <a:spcPts val="1200"/>
              </a:spcAft>
            </a:pPr>
            <a:r>
              <a:rPr lang="en-AU" dirty="0">
                <a:latin typeface="Calibri" panose="020F0502020204030204" pitchFamily="34" charset="0"/>
                <a:cs typeface="Calibri" panose="020F0502020204030204" pitchFamily="34" charset="0"/>
              </a:rPr>
              <a:t>Statistical/goodness of fit:</a:t>
            </a:r>
          </a:p>
          <a:p>
            <a:pPr lvl="1">
              <a:spcAft>
                <a:spcPts val="1200"/>
              </a:spcAft>
            </a:pPr>
            <a:r>
              <a:rPr lang="en-AU" sz="2800" dirty="0">
                <a:latin typeface="Calibri" panose="020F0502020204030204" pitchFamily="34" charset="0"/>
                <a:cs typeface="Calibri" panose="020F0502020204030204" pitchFamily="34" charset="0"/>
              </a:rPr>
              <a:t>R2</a:t>
            </a:r>
            <a:r>
              <a:rPr lang="en-AU" sz="2800" dirty="0">
                <a:latin typeface="Calibri" panose="020F0502020204030204" pitchFamily="34" charset="0"/>
                <a:cs typeface="Calibri" panose="020F0502020204030204" pitchFamily="34" charset="0"/>
                <a:sym typeface="Wingdings" pitchFamily="2" charset="2"/>
              </a:rPr>
              <a:t> Payment system fit</a:t>
            </a:r>
            <a:endParaRPr lang="en-AU" sz="2800" dirty="0">
              <a:latin typeface="Calibri" panose="020F0502020204030204" pitchFamily="34" charset="0"/>
              <a:cs typeface="Calibri" panose="020F0502020204030204" pitchFamily="34" charset="0"/>
            </a:endParaRPr>
          </a:p>
          <a:p>
            <a:pPr lvl="1">
              <a:spcAft>
                <a:spcPts val="1200"/>
              </a:spcAft>
            </a:pPr>
            <a:r>
              <a:rPr lang="en-AU" sz="2800" dirty="0">
                <a:latin typeface="Calibri" panose="020F0502020204030204" pitchFamily="34" charset="0"/>
                <a:cs typeface="Calibri" panose="020F0502020204030204" pitchFamily="34" charset="0"/>
              </a:rPr>
              <a:t>CPM</a:t>
            </a:r>
          </a:p>
          <a:p>
            <a:pPr>
              <a:spcAft>
                <a:spcPts val="1200"/>
              </a:spcAft>
            </a:pPr>
            <a:r>
              <a:rPr lang="en-AU" dirty="0">
                <a:latin typeface="Calibri" panose="020F0502020204030204" pitchFamily="34" charset="0"/>
                <a:cs typeface="Calibri" panose="020F0502020204030204" pitchFamily="34" charset="0"/>
              </a:rPr>
              <a:t>Predictive ratios or over and under compensations (at group level)</a:t>
            </a:r>
          </a:p>
          <a:p>
            <a:pPr>
              <a:spcAft>
                <a:spcPts val="1200"/>
              </a:spcAft>
            </a:pPr>
            <a:r>
              <a:rPr lang="en-AU" dirty="0">
                <a:latin typeface="Calibri" panose="020F0502020204030204" pitchFamily="34" charset="0"/>
                <a:cs typeface="Calibri" panose="020F0502020204030204" pitchFamily="34" charset="0"/>
              </a:rPr>
              <a:t>Power of the payment system (e.g. share of actual costs shared from total)</a:t>
            </a:r>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CL" dirty="0">
              <a:latin typeface="Calibri" panose="020F0502020204030204" pitchFamily="34" charset="0"/>
              <a:cs typeface="Calibri" panose="020F0502020204030204" pitchFamily="34" charset="0"/>
            </a:endParaRPr>
          </a:p>
        </p:txBody>
      </p:sp>
      <p:pic>
        <p:nvPicPr>
          <p:cNvPr id="3" name="Picture 2" descr="Logo, company name&#10;&#10;Description automatically generated">
            <a:extLst>
              <a:ext uri="{FF2B5EF4-FFF2-40B4-BE49-F238E27FC236}">
                <a16:creationId xmlns:a16="http://schemas.microsoft.com/office/drawing/2014/main" id="{2A5B813D-8803-7F05-26B3-D672ABFAA747}"/>
              </a:ext>
            </a:extLst>
          </p:cNvPr>
          <p:cNvPicPr>
            <a:picLocks noChangeAspect="1"/>
          </p:cNvPicPr>
          <p:nvPr/>
        </p:nvPicPr>
        <p:blipFill>
          <a:blip r:embed="rId6"/>
          <a:stretch>
            <a:fillRect/>
          </a:stretch>
        </p:blipFill>
        <p:spPr>
          <a:xfrm>
            <a:off x="10104895" y="6030780"/>
            <a:ext cx="1766806" cy="847639"/>
          </a:xfrm>
          <a:prstGeom prst="rect">
            <a:avLst/>
          </a:prstGeom>
        </p:spPr>
      </p:pic>
      <p:pic>
        <p:nvPicPr>
          <p:cNvPr id="4" name="Picture 3">
            <a:extLst>
              <a:ext uri="{FF2B5EF4-FFF2-40B4-BE49-F238E27FC236}">
                <a16:creationId xmlns:a16="http://schemas.microsoft.com/office/drawing/2014/main" id="{4534B1F7-5ACA-7614-1EF5-F003A35553F6}"/>
              </a:ext>
            </a:extLst>
          </p:cNvPr>
          <p:cNvPicPr>
            <a:picLocks noChangeAspect="1"/>
          </p:cNvPicPr>
          <p:nvPr/>
        </p:nvPicPr>
        <p:blipFill>
          <a:blip r:embed="rId7"/>
          <a:stretch>
            <a:fillRect/>
          </a:stretch>
        </p:blipFill>
        <p:spPr>
          <a:xfrm>
            <a:off x="8369085" y="6051200"/>
            <a:ext cx="1135306" cy="806800"/>
          </a:xfrm>
          <a:prstGeom prst="rect">
            <a:avLst/>
          </a:prstGeom>
        </p:spPr>
      </p:pic>
    </p:spTree>
    <p:extLst>
      <p:ext uri="{BB962C8B-B14F-4D97-AF65-F5344CB8AC3E}">
        <p14:creationId xmlns:p14="http://schemas.microsoft.com/office/powerpoint/2010/main" val="1928824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5B59AE-1500-8348-B0F6-F470C9BFA2F7}"/>
              </a:ext>
            </a:extLst>
          </p:cNvPr>
          <p:cNvPicPr>
            <a:picLocks noChangeAspect="1"/>
          </p:cNvPicPr>
          <p:nvPr/>
        </p:nvPicPr>
        <p:blipFill rotWithShape="1">
          <a:blip r:embed="rId3"/>
          <a:srcRect l="-26502" r="26502"/>
          <a:stretch/>
        </p:blipFill>
        <p:spPr>
          <a:xfrm>
            <a:off x="1983766" y="0"/>
            <a:ext cx="10197769" cy="6857999"/>
          </a:xfrm>
          <a:prstGeom prst="rect">
            <a:avLst/>
          </a:prstGeom>
        </p:spPr>
      </p:pic>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0" y="0"/>
            <a:ext cx="8482261" cy="6857999"/>
          </a:xfrm>
        </p:spPr>
      </p:pic>
      <p:sp>
        <p:nvSpPr>
          <p:cNvPr id="5" name="Title 1"/>
          <p:cNvSpPr txBox="1">
            <a:spLocks/>
          </p:cNvSpPr>
          <p:nvPr/>
        </p:nvSpPr>
        <p:spPr>
          <a:xfrm>
            <a:off x="679174" y="2281453"/>
            <a:ext cx="5552661" cy="23158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a:solidFill>
                  <a:srgbClr val="002F52"/>
                </a:solidFill>
                <a:latin typeface="+mn-lt"/>
                <a:cs typeface="Adobe Devanagari" panose="02040503050201020203" pitchFamily="18" charset="0"/>
              </a:rPr>
              <a:t>Case study 1:</a:t>
            </a:r>
          </a:p>
          <a:p>
            <a:r>
              <a:rPr lang="en-US" sz="5400" b="1">
                <a:solidFill>
                  <a:srgbClr val="002F52"/>
                </a:solidFill>
                <a:latin typeface="+mn-lt"/>
                <a:cs typeface="Adobe Devanagari" panose="02040503050201020203" pitchFamily="18" charset="0"/>
              </a:rPr>
              <a:t>Australia</a:t>
            </a:r>
            <a:endParaRPr lang="vi-VN" sz="5400" b="1" dirty="0">
              <a:solidFill>
                <a:srgbClr val="002F52"/>
              </a:solidFill>
              <a:latin typeface="+mn-lt"/>
              <a:cs typeface="Adobe Devanagari" panose="02040503050201020203" pitchFamily="18"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694" y="625247"/>
            <a:ext cx="1274285" cy="562937"/>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4296" y="623542"/>
            <a:ext cx="2150026" cy="430006"/>
          </a:xfrm>
          <a:prstGeom prst="rect">
            <a:avLst/>
          </a:prstGeom>
        </p:spPr>
      </p:pic>
      <p:sp>
        <p:nvSpPr>
          <p:cNvPr id="9" name="TextBox 8">
            <a:extLst>
              <a:ext uri="{FF2B5EF4-FFF2-40B4-BE49-F238E27FC236}">
                <a16:creationId xmlns:a16="http://schemas.microsoft.com/office/drawing/2014/main" id="{FA8DDCBD-6F2F-63D3-F8E9-CE69DDC0E66C}"/>
              </a:ext>
            </a:extLst>
          </p:cNvPr>
          <p:cNvSpPr txBox="1"/>
          <p:nvPr/>
        </p:nvSpPr>
        <p:spPr>
          <a:xfrm>
            <a:off x="118533" y="6176963"/>
            <a:ext cx="4114801" cy="369332"/>
          </a:xfrm>
          <a:prstGeom prst="rect">
            <a:avLst/>
          </a:prstGeom>
          <a:noFill/>
        </p:spPr>
        <p:txBody>
          <a:bodyPr wrap="square" rtlCol="0">
            <a:spAutoFit/>
          </a:bodyPr>
          <a:lstStyle/>
          <a:p>
            <a:r>
              <a:rPr lang="en-CL" sz="1000">
                <a:latin typeface="Calibri" panose="020F0502020204030204" pitchFamily="34" charset="0"/>
                <a:cs typeface="Calibri" panose="020F0502020204030204" pitchFamily="34" charset="0"/>
              </a:rPr>
              <a:t>Source: </a:t>
            </a:r>
            <a:r>
              <a:rPr lang="en-US" sz="800" dirty="0"/>
              <a:t>https://</a:t>
            </a:r>
            <a:r>
              <a:rPr lang="en-US" sz="800" dirty="0" err="1"/>
              <a:t>consultations.health.gov.au</a:t>
            </a:r>
            <a:r>
              <a:rPr lang="en-US" sz="800" dirty="0"/>
              <a:t>/medical-benefits-division/consultation-on-phi-studies/</a:t>
            </a:r>
            <a:endParaRPr lang="en-CL" sz="800" dirty="0"/>
          </a:p>
        </p:txBody>
      </p:sp>
      <p:pic>
        <p:nvPicPr>
          <p:cNvPr id="3" name="Picture 2" descr="Logo, company name&#10;&#10;Description automatically generated">
            <a:extLst>
              <a:ext uri="{FF2B5EF4-FFF2-40B4-BE49-F238E27FC236}">
                <a16:creationId xmlns:a16="http://schemas.microsoft.com/office/drawing/2014/main" id="{F97CD16A-B353-D3CD-3B6D-8DFDFBF287D2}"/>
              </a:ext>
            </a:extLst>
          </p:cNvPr>
          <p:cNvPicPr>
            <a:picLocks noChangeAspect="1"/>
          </p:cNvPicPr>
          <p:nvPr/>
        </p:nvPicPr>
        <p:blipFill>
          <a:blip r:embed="rId7"/>
          <a:stretch>
            <a:fillRect/>
          </a:stretch>
        </p:blipFill>
        <p:spPr>
          <a:xfrm>
            <a:off x="3067808" y="463360"/>
            <a:ext cx="2226513" cy="1023625"/>
          </a:xfrm>
          <a:prstGeom prst="rect">
            <a:avLst/>
          </a:prstGeom>
        </p:spPr>
      </p:pic>
      <p:pic>
        <p:nvPicPr>
          <p:cNvPr id="10" name="Picture 9">
            <a:extLst>
              <a:ext uri="{FF2B5EF4-FFF2-40B4-BE49-F238E27FC236}">
                <a16:creationId xmlns:a16="http://schemas.microsoft.com/office/drawing/2014/main" id="{E6A1ACDE-854E-49E7-F9FC-33E4E3F945E4}"/>
              </a:ext>
            </a:extLst>
          </p:cNvPr>
          <p:cNvPicPr>
            <a:picLocks noChangeAspect="1"/>
          </p:cNvPicPr>
          <p:nvPr/>
        </p:nvPicPr>
        <p:blipFill>
          <a:blip r:embed="rId8"/>
          <a:stretch>
            <a:fillRect/>
          </a:stretch>
        </p:blipFill>
        <p:spPr>
          <a:xfrm>
            <a:off x="679173" y="427487"/>
            <a:ext cx="1646583" cy="1023625"/>
          </a:xfrm>
          <a:prstGeom prst="rect">
            <a:avLst/>
          </a:prstGeom>
        </p:spPr>
      </p:pic>
    </p:spTree>
    <p:extLst>
      <p:ext uri="{BB962C8B-B14F-4D97-AF65-F5344CB8AC3E}">
        <p14:creationId xmlns:p14="http://schemas.microsoft.com/office/powerpoint/2010/main" val="3558520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964095" y="323821"/>
            <a:ext cx="10391882" cy="66592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3600" b="1" dirty="0">
                <a:solidFill>
                  <a:srgbClr val="002F52"/>
                </a:solidFill>
                <a:latin typeface="+mn-lt"/>
              </a:rPr>
              <a:t>Problem analysis and study objective</a:t>
            </a:r>
          </a:p>
        </p:txBody>
      </p:sp>
      <p:graphicFrame>
        <p:nvGraphicFramePr>
          <p:cNvPr id="6" name="Object 5"/>
          <p:cNvGraphicFramePr>
            <a:graphicFrameLocks noChangeAspect="1"/>
          </p:cNvGraphicFramePr>
          <p:nvPr/>
        </p:nvGraphicFramePr>
        <p:xfrm>
          <a:off x="620713" y="0"/>
          <a:ext cx="343383" cy="839662"/>
        </p:xfrm>
        <a:graphic>
          <a:graphicData uri="http://schemas.openxmlformats.org/presentationml/2006/ole">
            <mc:AlternateContent xmlns:mc="http://schemas.openxmlformats.org/markup-compatibility/2006">
              <mc:Choice xmlns:v="urn:schemas-microsoft-com:vml" Requires="v">
                <p:oleObj name="CorelDRAW" r:id="rId3" imgW="217126" imgH="532342" progId="CorelDraw.Graphic.22">
                  <p:embed/>
                </p:oleObj>
              </mc:Choice>
              <mc:Fallback>
                <p:oleObj name="CorelDRAW" r:id="rId3" imgW="217126" imgH="532342" progId="CorelDraw.Graphic.22">
                  <p:embed/>
                  <p:pic>
                    <p:nvPicPr>
                      <p:cNvPr id="6" name="Object 5"/>
                      <p:cNvPicPr/>
                      <p:nvPr/>
                    </p:nvPicPr>
                    <p:blipFill>
                      <a:blip r:embed="rId4"/>
                      <a:stretch>
                        <a:fillRect/>
                      </a:stretch>
                    </p:blipFill>
                    <p:spPr>
                      <a:xfrm>
                        <a:off x="620713" y="0"/>
                        <a:ext cx="343383" cy="839662"/>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FB10ADF0-5DAB-4227-21B0-F9984B16D0CB}"/>
              </a:ext>
            </a:extLst>
          </p:cNvPr>
          <p:cNvSpPr>
            <a:spLocks noGrp="1"/>
          </p:cNvSpPr>
          <p:nvPr>
            <p:ph idx="1"/>
          </p:nvPr>
        </p:nvSpPr>
        <p:spPr/>
        <p:txBody>
          <a:bodyPr>
            <a:noAutofit/>
          </a:bodyPr>
          <a:lstStyle/>
          <a:p>
            <a:pPr>
              <a:spcAft>
                <a:spcPts val="1200"/>
              </a:spcAft>
            </a:pPr>
            <a:r>
              <a:rPr lang="en-AU" dirty="0">
                <a:latin typeface="Calibri" panose="020F0502020204030204" pitchFamily="34" charset="0"/>
                <a:cs typeface="Calibri" panose="020F0502020204030204" pitchFamily="34" charset="0"/>
              </a:rPr>
              <a:t>Premiums in Australia’s private health insurance are community-rated</a:t>
            </a:r>
          </a:p>
          <a:p>
            <a:pPr>
              <a:spcAft>
                <a:spcPts val="1200"/>
              </a:spcAft>
            </a:pPr>
            <a:r>
              <a:rPr lang="en-AU" dirty="0">
                <a:latin typeface="Calibri" panose="020F0502020204030204" pitchFamily="34" charset="0"/>
                <a:cs typeface="Calibri" panose="020F0502020204030204" pitchFamily="34" charset="0"/>
              </a:rPr>
              <a:t>The regulator relies on “risk sharing” to mitigate selection incentives</a:t>
            </a:r>
          </a:p>
          <a:p>
            <a:pPr>
              <a:spcAft>
                <a:spcPts val="1200"/>
              </a:spcAft>
            </a:pPr>
            <a:r>
              <a:rPr lang="en-AU" dirty="0">
                <a:latin typeface="Calibri" panose="020F0502020204030204" pitchFamily="34" charset="0"/>
                <a:cs typeface="Calibri" panose="020F0502020204030204" pitchFamily="34" charset="0"/>
              </a:rPr>
              <a:t>A disadvantage of the current “risk sharing” system is that it reduces incentives for cost control by 47% (as we show in the paper)</a:t>
            </a:r>
          </a:p>
          <a:p>
            <a:pPr>
              <a:spcAft>
                <a:spcPts val="1200"/>
              </a:spcAft>
            </a:pPr>
            <a:r>
              <a:rPr lang="en-AU" dirty="0">
                <a:latin typeface="Calibri" panose="020F0502020204030204" pitchFamily="34" charset="0"/>
                <a:cs typeface="Calibri" panose="020F0502020204030204" pitchFamily="34" charset="0"/>
              </a:rPr>
              <a:t>Key question: Can “risk adjustment” or combinations of “risk adjustment and risk sharing” outperform the current system?</a:t>
            </a:r>
          </a:p>
        </p:txBody>
      </p:sp>
      <p:pic>
        <p:nvPicPr>
          <p:cNvPr id="3" name="Picture 2" descr="Logo, company name&#10;&#10;Description automatically generated">
            <a:extLst>
              <a:ext uri="{FF2B5EF4-FFF2-40B4-BE49-F238E27FC236}">
                <a16:creationId xmlns:a16="http://schemas.microsoft.com/office/drawing/2014/main" id="{E1EB02FC-ED0E-71E9-D2FF-39C9982F456A}"/>
              </a:ext>
            </a:extLst>
          </p:cNvPr>
          <p:cNvPicPr>
            <a:picLocks noChangeAspect="1"/>
          </p:cNvPicPr>
          <p:nvPr/>
        </p:nvPicPr>
        <p:blipFill>
          <a:blip r:embed="rId5"/>
          <a:stretch>
            <a:fillRect/>
          </a:stretch>
        </p:blipFill>
        <p:spPr>
          <a:xfrm>
            <a:off x="10104895" y="6030780"/>
            <a:ext cx="1766806" cy="847639"/>
          </a:xfrm>
          <a:prstGeom prst="rect">
            <a:avLst/>
          </a:prstGeom>
        </p:spPr>
      </p:pic>
      <p:pic>
        <p:nvPicPr>
          <p:cNvPr id="4" name="Picture 3">
            <a:extLst>
              <a:ext uri="{FF2B5EF4-FFF2-40B4-BE49-F238E27FC236}">
                <a16:creationId xmlns:a16="http://schemas.microsoft.com/office/drawing/2014/main" id="{A8F2363D-3216-54B1-2ECF-41F523E77CB9}"/>
              </a:ext>
            </a:extLst>
          </p:cNvPr>
          <p:cNvPicPr>
            <a:picLocks noChangeAspect="1"/>
          </p:cNvPicPr>
          <p:nvPr/>
        </p:nvPicPr>
        <p:blipFill>
          <a:blip r:embed="rId6"/>
          <a:stretch>
            <a:fillRect/>
          </a:stretch>
        </p:blipFill>
        <p:spPr>
          <a:xfrm>
            <a:off x="8369085" y="6051200"/>
            <a:ext cx="1135306" cy="806800"/>
          </a:xfrm>
          <a:prstGeom prst="rect">
            <a:avLst/>
          </a:prstGeom>
        </p:spPr>
      </p:pic>
    </p:spTree>
    <p:extLst>
      <p:ext uri="{BB962C8B-B14F-4D97-AF65-F5344CB8AC3E}">
        <p14:creationId xmlns:p14="http://schemas.microsoft.com/office/powerpoint/2010/main" val="1626691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964095" y="323821"/>
            <a:ext cx="10391882" cy="66592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3600" b="1" dirty="0">
                <a:solidFill>
                  <a:srgbClr val="002F52"/>
                </a:solidFill>
                <a:latin typeface="+mn-lt"/>
              </a:rPr>
              <a:t>The Current “Risk Sharing” Scheme</a:t>
            </a:r>
          </a:p>
        </p:txBody>
      </p:sp>
      <p:graphicFrame>
        <p:nvGraphicFramePr>
          <p:cNvPr id="6" name="Object 5"/>
          <p:cNvGraphicFramePr>
            <a:graphicFrameLocks noChangeAspect="1"/>
          </p:cNvGraphicFramePr>
          <p:nvPr/>
        </p:nvGraphicFramePr>
        <p:xfrm>
          <a:off x="620713" y="0"/>
          <a:ext cx="343383" cy="839662"/>
        </p:xfrm>
        <a:graphic>
          <a:graphicData uri="http://schemas.openxmlformats.org/presentationml/2006/ole">
            <mc:AlternateContent xmlns:mc="http://schemas.openxmlformats.org/markup-compatibility/2006">
              <mc:Choice xmlns:v="urn:schemas-microsoft-com:vml" Requires="v">
                <p:oleObj name="CorelDRAW" r:id="rId3" imgW="217126" imgH="532342" progId="CorelDraw.Graphic.22">
                  <p:embed/>
                </p:oleObj>
              </mc:Choice>
              <mc:Fallback>
                <p:oleObj name="CorelDRAW" r:id="rId3" imgW="217126" imgH="532342" progId="CorelDraw.Graphic.22">
                  <p:embed/>
                  <p:pic>
                    <p:nvPicPr>
                      <p:cNvPr id="6" name="Object 5"/>
                      <p:cNvPicPr/>
                      <p:nvPr/>
                    </p:nvPicPr>
                    <p:blipFill>
                      <a:blip r:embed="rId4"/>
                      <a:stretch>
                        <a:fillRect/>
                      </a:stretch>
                    </p:blipFill>
                    <p:spPr>
                      <a:xfrm>
                        <a:off x="620713" y="0"/>
                        <a:ext cx="343383" cy="839662"/>
                      </a:xfrm>
                      <a:prstGeom prst="rect">
                        <a:avLst/>
                      </a:prstGeom>
                    </p:spPr>
                  </p:pic>
                </p:oleObj>
              </mc:Fallback>
            </mc:AlternateContent>
          </a:graphicData>
        </a:graphic>
      </p:graphicFrame>
      <p:graphicFrame>
        <p:nvGraphicFramePr>
          <p:cNvPr id="8" name="Content Placeholder 3">
            <a:extLst>
              <a:ext uri="{FF2B5EF4-FFF2-40B4-BE49-F238E27FC236}">
                <a16:creationId xmlns:a16="http://schemas.microsoft.com/office/drawing/2014/main" id="{F86AC6A0-8152-8E5A-16CD-D1E2CDDBB730}"/>
              </a:ext>
            </a:extLst>
          </p:cNvPr>
          <p:cNvGraphicFramePr>
            <a:graphicFrameLocks/>
          </p:cNvGraphicFramePr>
          <p:nvPr>
            <p:extLst>
              <p:ext uri="{D42A27DB-BD31-4B8C-83A1-F6EECF244321}">
                <p14:modId xmlns:p14="http://schemas.microsoft.com/office/powerpoint/2010/main" val="2100494597"/>
              </p:ext>
            </p:extLst>
          </p:nvPr>
        </p:nvGraphicFramePr>
        <p:xfrm>
          <a:off x="908309" y="2480428"/>
          <a:ext cx="5901794" cy="3913200"/>
        </p:xfrm>
        <a:graphic>
          <a:graphicData uri="http://schemas.openxmlformats.org/drawingml/2006/table">
            <a:tbl>
              <a:tblPr firstRow="1" firstCol="1" bandRow="1">
                <a:tableStyleId>{5C22544A-7EE6-4342-B048-85BDC9FD1C3A}</a:tableStyleId>
              </a:tblPr>
              <a:tblGrid>
                <a:gridCol w="2812597">
                  <a:extLst>
                    <a:ext uri="{9D8B030D-6E8A-4147-A177-3AD203B41FA5}">
                      <a16:colId xmlns:a16="http://schemas.microsoft.com/office/drawing/2014/main" val="2877049612"/>
                    </a:ext>
                  </a:extLst>
                </a:gridCol>
                <a:gridCol w="3089197">
                  <a:extLst>
                    <a:ext uri="{9D8B030D-6E8A-4147-A177-3AD203B41FA5}">
                      <a16:colId xmlns:a16="http://schemas.microsoft.com/office/drawing/2014/main" val="4005796387"/>
                    </a:ext>
                  </a:extLst>
                </a:gridCol>
              </a:tblGrid>
              <a:tr h="432000">
                <a:tc>
                  <a:txBody>
                    <a:bodyPr/>
                    <a:lstStyle/>
                    <a:p>
                      <a:pPr>
                        <a:lnSpc>
                          <a:spcPct val="100000"/>
                        </a:lnSpc>
                        <a:spcAft>
                          <a:spcPts val="0"/>
                        </a:spcAft>
                      </a:pPr>
                      <a:r>
                        <a:rPr lang="en-AU" sz="2400" b="0" dirty="0">
                          <a:effectLst/>
                          <a:latin typeface="Calibri" panose="020F0502020204030204" pitchFamily="34" charset="0"/>
                          <a:cs typeface="Calibri" panose="020F0502020204030204" pitchFamily="34" charset="0"/>
                        </a:rPr>
                        <a:t>Age group</a:t>
                      </a:r>
                      <a:endParaRPr lang="en-CL" sz="2400" b="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algn="ctr">
                        <a:lnSpc>
                          <a:spcPct val="100000"/>
                        </a:lnSpc>
                        <a:spcAft>
                          <a:spcPts val="0"/>
                        </a:spcAft>
                      </a:pPr>
                      <a:r>
                        <a:rPr lang="en-AU" sz="2400" b="0" dirty="0">
                          <a:effectLst/>
                          <a:latin typeface="Calibri" panose="020F0502020204030204" pitchFamily="34" charset="0"/>
                          <a:cs typeface="Calibri" panose="020F0502020204030204" pitchFamily="34" charset="0"/>
                        </a:rPr>
                        <a:t>X</a:t>
                      </a:r>
                      <a:endParaRPr lang="en-CL" sz="2400" b="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extLst>
                  <a:ext uri="{0D108BD9-81ED-4DB2-BD59-A6C34878D82A}">
                    <a16:rowId xmlns:a16="http://schemas.microsoft.com/office/drawing/2014/main" val="2399969045"/>
                  </a:ext>
                </a:extLst>
              </a:tr>
              <a:tr h="432000">
                <a:tc>
                  <a:txBody>
                    <a:bodyPr/>
                    <a:lstStyle/>
                    <a:p>
                      <a:pPr>
                        <a:lnSpc>
                          <a:spcPct val="100000"/>
                        </a:lnSpc>
                        <a:spcAft>
                          <a:spcPts val="0"/>
                        </a:spcAft>
                      </a:pPr>
                      <a:r>
                        <a:rPr lang="en-AU" sz="2400" b="0" dirty="0">
                          <a:effectLst/>
                          <a:latin typeface="Calibri" panose="020F0502020204030204" pitchFamily="34" charset="0"/>
                          <a:cs typeface="Calibri" panose="020F0502020204030204" pitchFamily="34" charset="0"/>
                        </a:rPr>
                        <a:t>0-54</a:t>
                      </a:r>
                      <a:endParaRPr lang="en-CL" sz="2400" b="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algn="ctr">
                        <a:lnSpc>
                          <a:spcPct val="100000"/>
                        </a:lnSpc>
                        <a:spcAft>
                          <a:spcPts val="0"/>
                        </a:spcAft>
                      </a:pPr>
                      <a:r>
                        <a:rPr lang="en-AU" sz="2400" b="0" dirty="0">
                          <a:effectLst/>
                          <a:latin typeface="Calibri" panose="020F0502020204030204" pitchFamily="34" charset="0"/>
                          <a:cs typeface="Calibri" panose="020F0502020204030204" pitchFamily="34" charset="0"/>
                        </a:rPr>
                        <a:t>0%</a:t>
                      </a:r>
                      <a:endParaRPr lang="en-CL" sz="2400" b="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extLst>
                  <a:ext uri="{0D108BD9-81ED-4DB2-BD59-A6C34878D82A}">
                    <a16:rowId xmlns:a16="http://schemas.microsoft.com/office/drawing/2014/main" val="809277744"/>
                  </a:ext>
                </a:extLst>
              </a:tr>
              <a:tr h="432000">
                <a:tc>
                  <a:txBody>
                    <a:bodyPr/>
                    <a:lstStyle/>
                    <a:p>
                      <a:pPr>
                        <a:lnSpc>
                          <a:spcPct val="100000"/>
                        </a:lnSpc>
                        <a:spcAft>
                          <a:spcPts val="0"/>
                        </a:spcAft>
                      </a:pPr>
                      <a:r>
                        <a:rPr lang="en-AU" sz="2400" b="0" dirty="0">
                          <a:effectLst/>
                          <a:latin typeface="Calibri" panose="020F0502020204030204" pitchFamily="34" charset="0"/>
                          <a:cs typeface="Calibri" panose="020F0502020204030204" pitchFamily="34" charset="0"/>
                        </a:rPr>
                        <a:t>55-59</a:t>
                      </a:r>
                      <a:endParaRPr lang="en-CL" sz="2400" b="0" dirty="0">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tc>
                  <a:txBody>
                    <a:bodyPr/>
                    <a:lstStyle/>
                    <a:p>
                      <a:pPr algn="ctr">
                        <a:lnSpc>
                          <a:spcPct val="100000"/>
                        </a:lnSpc>
                        <a:spcAft>
                          <a:spcPts val="0"/>
                        </a:spcAft>
                      </a:pPr>
                      <a:r>
                        <a:rPr lang="en-AU" sz="2400" b="0" dirty="0">
                          <a:effectLst/>
                          <a:latin typeface="Calibri" panose="020F0502020204030204" pitchFamily="34" charset="0"/>
                          <a:cs typeface="Calibri" panose="020F0502020204030204" pitchFamily="34" charset="0"/>
                        </a:rPr>
                        <a:t>15%</a:t>
                      </a:r>
                      <a:endParaRPr lang="en-CL" sz="2400" b="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extLst>
                  <a:ext uri="{0D108BD9-81ED-4DB2-BD59-A6C34878D82A}">
                    <a16:rowId xmlns:a16="http://schemas.microsoft.com/office/drawing/2014/main" val="3855599904"/>
                  </a:ext>
                </a:extLst>
              </a:tr>
              <a:tr h="432000">
                <a:tc>
                  <a:txBody>
                    <a:bodyPr/>
                    <a:lstStyle/>
                    <a:p>
                      <a:pPr>
                        <a:lnSpc>
                          <a:spcPct val="100000"/>
                        </a:lnSpc>
                        <a:spcAft>
                          <a:spcPts val="0"/>
                        </a:spcAft>
                      </a:pPr>
                      <a:r>
                        <a:rPr lang="en-AU" sz="2400" b="0">
                          <a:effectLst/>
                          <a:latin typeface="Calibri" panose="020F0502020204030204" pitchFamily="34" charset="0"/>
                          <a:cs typeface="Calibri" panose="020F0502020204030204" pitchFamily="34" charset="0"/>
                        </a:rPr>
                        <a:t>60-64</a:t>
                      </a:r>
                      <a:endParaRPr lang="en-CL" sz="2400" b="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algn="ctr">
                        <a:lnSpc>
                          <a:spcPct val="100000"/>
                        </a:lnSpc>
                        <a:spcAft>
                          <a:spcPts val="0"/>
                        </a:spcAft>
                      </a:pPr>
                      <a:r>
                        <a:rPr lang="en-AU" sz="2400" b="0" dirty="0">
                          <a:effectLst/>
                          <a:latin typeface="Calibri" panose="020F0502020204030204" pitchFamily="34" charset="0"/>
                          <a:cs typeface="Calibri" panose="020F0502020204030204" pitchFamily="34" charset="0"/>
                        </a:rPr>
                        <a:t>42,5%</a:t>
                      </a:r>
                      <a:endParaRPr lang="en-CL" sz="2400" b="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extLst>
                  <a:ext uri="{0D108BD9-81ED-4DB2-BD59-A6C34878D82A}">
                    <a16:rowId xmlns:a16="http://schemas.microsoft.com/office/drawing/2014/main" val="3578481564"/>
                  </a:ext>
                </a:extLst>
              </a:tr>
              <a:tr h="432000">
                <a:tc>
                  <a:txBody>
                    <a:bodyPr/>
                    <a:lstStyle/>
                    <a:p>
                      <a:pPr>
                        <a:lnSpc>
                          <a:spcPct val="100000"/>
                        </a:lnSpc>
                        <a:spcAft>
                          <a:spcPts val="0"/>
                        </a:spcAft>
                      </a:pPr>
                      <a:r>
                        <a:rPr lang="en-AU" sz="2400" b="0" dirty="0">
                          <a:effectLst/>
                          <a:latin typeface="Calibri" panose="020F0502020204030204" pitchFamily="34" charset="0"/>
                          <a:cs typeface="Calibri" panose="020F0502020204030204" pitchFamily="34" charset="0"/>
                        </a:rPr>
                        <a:t>65-69</a:t>
                      </a:r>
                      <a:endParaRPr lang="en-CL" sz="2400" b="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algn="ctr">
                        <a:lnSpc>
                          <a:spcPct val="100000"/>
                        </a:lnSpc>
                        <a:spcAft>
                          <a:spcPts val="0"/>
                        </a:spcAft>
                      </a:pPr>
                      <a:r>
                        <a:rPr lang="en-AU" sz="2400" b="0" dirty="0">
                          <a:effectLst/>
                          <a:latin typeface="Calibri" panose="020F0502020204030204" pitchFamily="34" charset="0"/>
                          <a:cs typeface="Calibri" panose="020F0502020204030204" pitchFamily="34" charset="0"/>
                        </a:rPr>
                        <a:t>60%</a:t>
                      </a:r>
                      <a:endParaRPr lang="en-CL" sz="2400" b="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extLst>
                  <a:ext uri="{0D108BD9-81ED-4DB2-BD59-A6C34878D82A}">
                    <a16:rowId xmlns:a16="http://schemas.microsoft.com/office/drawing/2014/main" val="1103157078"/>
                  </a:ext>
                </a:extLst>
              </a:tr>
              <a:tr h="432000">
                <a:tc>
                  <a:txBody>
                    <a:bodyPr/>
                    <a:lstStyle/>
                    <a:p>
                      <a:pPr>
                        <a:lnSpc>
                          <a:spcPct val="100000"/>
                        </a:lnSpc>
                        <a:spcAft>
                          <a:spcPts val="0"/>
                        </a:spcAft>
                      </a:pPr>
                      <a:r>
                        <a:rPr lang="en-AU" sz="2400" b="0">
                          <a:effectLst/>
                          <a:latin typeface="Calibri" panose="020F0502020204030204" pitchFamily="34" charset="0"/>
                          <a:cs typeface="Calibri" panose="020F0502020204030204" pitchFamily="34" charset="0"/>
                        </a:rPr>
                        <a:t>70-74</a:t>
                      </a:r>
                      <a:endParaRPr lang="en-CL" sz="2400" b="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algn="ctr">
                        <a:lnSpc>
                          <a:spcPct val="100000"/>
                        </a:lnSpc>
                        <a:spcAft>
                          <a:spcPts val="0"/>
                        </a:spcAft>
                      </a:pPr>
                      <a:r>
                        <a:rPr lang="en-AU" sz="2400" b="0" dirty="0">
                          <a:effectLst/>
                          <a:latin typeface="Calibri" panose="020F0502020204030204" pitchFamily="34" charset="0"/>
                          <a:cs typeface="Calibri" panose="020F0502020204030204" pitchFamily="34" charset="0"/>
                        </a:rPr>
                        <a:t>70%</a:t>
                      </a:r>
                      <a:endParaRPr lang="en-CL" sz="2400" b="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extLst>
                  <a:ext uri="{0D108BD9-81ED-4DB2-BD59-A6C34878D82A}">
                    <a16:rowId xmlns:a16="http://schemas.microsoft.com/office/drawing/2014/main" val="4062028595"/>
                  </a:ext>
                </a:extLst>
              </a:tr>
              <a:tr h="432000">
                <a:tc>
                  <a:txBody>
                    <a:bodyPr/>
                    <a:lstStyle/>
                    <a:p>
                      <a:pPr>
                        <a:lnSpc>
                          <a:spcPct val="100000"/>
                        </a:lnSpc>
                        <a:spcAft>
                          <a:spcPts val="0"/>
                        </a:spcAft>
                      </a:pPr>
                      <a:r>
                        <a:rPr lang="en-AU" sz="2400" b="0">
                          <a:effectLst/>
                          <a:latin typeface="Calibri" panose="020F0502020204030204" pitchFamily="34" charset="0"/>
                          <a:cs typeface="Calibri" panose="020F0502020204030204" pitchFamily="34" charset="0"/>
                        </a:rPr>
                        <a:t>75-79</a:t>
                      </a:r>
                      <a:endParaRPr lang="en-CL" sz="2400" b="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algn="ctr">
                        <a:lnSpc>
                          <a:spcPct val="100000"/>
                        </a:lnSpc>
                        <a:spcAft>
                          <a:spcPts val="0"/>
                        </a:spcAft>
                      </a:pPr>
                      <a:r>
                        <a:rPr lang="en-AU" sz="2400" b="0" dirty="0">
                          <a:effectLst/>
                          <a:latin typeface="Calibri" panose="020F0502020204030204" pitchFamily="34" charset="0"/>
                          <a:cs typeface="Calibri" panose="020F0502020204030204" pitchFamily="34" charset="0"/>
                        </a:rPr>
                        <a:t>76%</a:t>
                      </a:r>
                      <a:endParaRPr lang="en-CL" sz="2400" b="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extLst>
                  <a:ext uri="{0D108BD9-81ED-4DB2-BD59-A6C34878D82A}">
                    <a16:rowId xmlns:a16="http://schemas.microsoft.com/office/drawing/2014/main" val="3869105292"/>
                  </a:ext>
                </a:extLst>
              </a:tr>
              <a:tr h="432000">
                <a:tc>
                  <a:txBody>
                    <a:bodyPr/>
                    <a:lstStyle/>
                    <a:p>
                      <a:pPr>
                        <a:lnSpc>
                          <a:spcPct val="100000"/>
                        </a:lnSpc>
                        <a:spcAft>
                          <a:spcPts val="0"/>
                        </a:spcAft>
                      </a:pPr>
                      <a:r>
                        <a:rPr lang="en-AU" sz="2400" b="0">
                          <a:effectLst/>
                          <a:latin typeface="Calibri" panose="020F0502020204030204" pitchFamily="34" charset="0"/>
                          <a:cs typeface="Calibri" panose="020F0502020204030204" pitchFamily="34" charset="0"/>
                        </a:rPr>
                        <a:t>80-84</a:t>
                      </a:r>
                      <a:endParaRPr lang="en-CL" sz="2400" b="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algn="ctr">
                        <a:lnSpc>
                          <a:spcPct val="100000"/>
                        </a:lnSpc>
                        <a:spcAft>
                          <a:spcPts val="0"/>
                        </a:spcAft>
                      </a:pPr>
                      <a:r>
                        <a:rPr lang="en-AU" sz="2400" b="0" dirty="0">
                          <a:effectLst/>
                          <a:latin typeface="Calibri" panose="020F0502020204030204" pitchFamily="34" charset="0"/>
                          <a:cs typeface="Calibri" panose="020F0502020204030204" pitchFamily="34" charset="0"/>
                        </a:rPr>
                        <a:t>78%</a:t>
                      </a:r>
                      <a:endParaRPr lang="en-CL" sz="2400" b="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extLst>
                  <a:ext uri="{0D108BD9-81ED-4DB2-BD59-A6C34878D82A}">
                    <a16:rowId xmlns:a16="http://schemas.microsoft.com/office/drawing/2014/main" val="491360185"/>
                  </a:ext>
                </a:extLst>
              </a:tr>
              <a:tr h="432000">
                <a:tc>
                  <a:txBody>
                    <a:bodyPr/>
                    <a:lstStyle/>
                    <a:p>
                      <a:pPr>
                        <a:lnSpc>
                          <a:spcPct val="100000"/>
                        </a:lnSpc>
                        <a:spcAft>
                          <a:spcPts val="0"/>
                        </a:spcAft>
                      </a:pPr>
                      <a:r>
                        <a:rPr lang="en-AU" sz="2400" b="0">
                          <a:effectLst/>
                          <a:latin typeface="Calibri" panose="020F0502020204030204" pitchFamily="34" charset="0"/>
                          <a:cs typeface="Calibri" panose="020F0502020204030204" pitchFamily="34" charset="0"/>
                        </a:rPr>
                        <a:t>85+</a:t>
                      </a:r>
                      <a:endParaRPr lang="en-CL" sz="2400" b="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algn="ctr">
                        <a:lnSpc>
                          <a:spcPct val="100000"/>
                        </a:lnSpc>
                        <a:spcAft>
                          <a:spcPts val="0"/>
                        </a:spcAft>
                      </a:pPr>
                      <a:r>
                        <a:rPr lang="en-AU" sz="2400" b="0" dirty="0">
                          <a:effectLst/>
                          <a:latin typeface="Calibri" panose="020F0502020204030204" pitchFamily="34" charset="0"/>
                          <a:cs typeface="Calibri" panose="020F0502020204030204" pitchFamily="34" charset="0"/>
                        </a:rPr>
                        <a:t>82%</a:t>
                      </a:r>
                      <a:endParaRPr lang="en-CL" sz="2400" b="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extLst>
                  <a:ext uri="{0D108BD9-81ED-4DB2-BD59-A6C34878D82A}">
                    <a16:rowId xmlns:a16="http://schemas.microsoft.com/office/drawing/2014/main" val="1262235086"/>
                  </a:ext>
                </a:extLst>
              </a:tr>
            </a:tbl>
          </a:graphicData>
        </a:graphic>
      </p:graphicFrame>
      <p:sp>
        <p:nvSpPr>
          <p:cNvPr id="9" name="TextBox 8">
            <a:extLst>
              <a:ext uri="{FF2B5EF4-FFF2-40B4-BE49-F238E27FC236}">
                <a16:creationId xmlns:a16="http://schemas.microsoft.com/office/drawing/2014/main" id="{98B6EEE5-C192-D20C-D179-7A72B52B5382}"/>
              </a:ext>
            </a:extLst>
          </p:cNvPr>
          <p:cNvSpPr txBox="1"/>
          <p:nvPr/>
        </p:nvSpPr>
        <p:spPr>
          <a:xfrm>
            <a:off x="8760821" y="3467532"/>
            <a:ext cx="2852373" cy="1938992"/>
          </a:xfrm>
          <a:prstGeom prst="rect">
            <a:avLst/>
          </a:prstGeom>
          <a:noFill/>
          <a:ln>
            <a:solidFill>
              <a:schemeClr val="accent1"/>
            </a:solidFill>
          </a:ln>
        </p:spPr>
        <p:txBody>
          <a:bodyPr wrap="square" rtlCol="0">
            <a:spAutoFit/>
          </a:bodyPr>
          <a:lstStyle/>
          <a:p>
            <a:pPr algn="ctr"/>
            <a:r>
              <a:rPr lang="nl-NL" sz="2400" dirty="0">
                <a:latin typeface="Calibri" panose="020F0502020204030204" pitchFamily="34" charset="0"/>
                <a:cs typeface="Calibri" panose="020F0502020204030204" pitchFamily="34" charset="0"/>
              </a:rPr>
              <a:t>High-</a:t>
            </a:r>
            <a:r>
              <a:rPr lang="nl-NL" sz="2400" dirty="0" err="1">
                <a:latin typeface="Calibri" panose="020F0502020204030204" pitchFamily="34" charset="0"/>
                <a:cs typeface="Calibri" panose="020F0502020204030204" pitchFamily="34" charset="0"/>
              </a:rPr>
              <a:t>cost</a:t>
            </a:r>
            <a:r>
              <a:rPr lang="nl-NL" sz="2400" dirty="0">
                <a:latin typeface="Calibri" panose="020F0502020204030204" pitchFamily="34" charset="0"/>
                <a:cs typeface="Calibri" panose="020F0502020204030204" pitchFamily="34" charset="0"/>
              </a:rPr>
              <a:t> </a:t>
            </a:r>
            <a:r>
              <a:rPr lang="nl-NL" sz="2400" dirty="0" err="1">
                <a:latin typeface="Calibri" panose="020F0502020204030204" pitchFamily="34" charset="0"/>
                <a:cs typeface="Calibri" panose="020F0502020204030204" pitchFamily="34" charset="0"/>
              </a:rPr>
              <a:t>claimants</a:t>
            </a:r>
            <a:r>
              <a:rPr lang="nl-NL" sz="2400" dirty="0">
                <a:latin typeface="Calibri" panose="020F0502020204030204" pitchFamily="34" charset="0"/>
                <a:cs typeface="Calibri" panose="020F0502020204030204" pitchFamily="34" charset="0"/>
              </a:rPr>
              <a:t> pool (HCC): </a:t>
            </a:r>
            <a:r>
              <a:rPr lang="nl-NL" sz="2400" dirty="0" err="1">
                <a:latin typeface="Calibri" panose="020F0502020204030204" pitchFamily="34" charset="0"/>
                <a:cs typeface="Calibri" panose="020F0502020204030204" pitchFamily="34" charset="0"/>
              </a:rPr>
              <a:t>sharing</a:t>
            </a:r>
            <a:r>
              <a:rPr lang="nl-NL" sz="2400" dirty="0">
                <a:latin typeface="Calibri" panose="020F0502020204030204" pitchFamily="34" charset="0"/>
                <a:cs typeface="Calibri" panose="020F0502020204030204" pitchFamily="34" charset="0"/>
              </a:rPr>
              <a:t> of </a:t>
            </a:r>
            <a:r>
              <a:rPr lang="en-CL" sz="2400" dirty="0">
                <a:latin typeface="Calibri" panose="020F0502020204030204" pitchFamily="34" charset="0"/>
                <a:cs typeface="Calibri" panose="020F0502020204030204" pitchFamily="34" charset="0"/>
              </a:rPr>
              <a:t>82% of </a:t>
            </a:r>
            <a:r>
              <a:rPr lang="nl-NL" sz="2400" dirty="0">
                <a:latin typeface="Calibri" panose="020F0502020204030204" pitchFamily="34" charset="0"/>
                <a:cs typeface="Calibri" panose="020F0502020204030204" pitchFamily="34" charset="0"/>
              </a:rPr>
              <a:t>claims </a:t>
            </a:r>
          </a:p>
          <a:p>
            <a:pPr algn="ctr"/>
            <a:r>
              <a:rPr lang="nl-NL" sz="2400" dirty="0" err="1">
                <a:latin typeface="Calibri" panose="020F0502020204030204" pitchFamily="34" charset="0"/>
                <a:cs typeface="Calibri" panose="020F0502020204030204" pitchFamily="34" charset="0"/>
              </a:rPr>
              <a:t>cost</a:t>
            </a:r>
            <a:r>
              <a:rPr lang="nl-NL" sz="2400" dirty="0">
                <a:latin typeface="Calibri" panose="020F0502020204030204" pitchFamily="34" charset="0"/>
                <a:cs typeface="Calibri" panose="020F0502020204030204" pitchFamily="34" charset="0"/>
              </a:rPr>
              <a:t> </a:t>
            </a:r>
            <a:r>
              <a:rPr lang="nl-NL" sz="2400" dirty="0" err="1">
                <a:latin typeface="Calibri" panose="020F0502020204030204" pitchFamily="34" charset="0"/>
                <a:cs typeface="Calibri" panose="020F0502020204030204" pitchFamily="34" charset="0"/>
              </a:rPr>
              <a:t>above</a:t>
            </a:r>
            <a:r>
              <a:rPr lang="nl-NL" sz="2400" dirty="0">
                <a:latin typeface="Calibri" panose="020F0502020204030204" pitchFamily="34" charset="0"/>
                <a:cs typeface="Calibri" panose="020F0502020204030204" pitchFamily="34" charset="0"/>
              </a:rPr>
              <a:t> </a:t>
            </a:r>
            <a:r>
              <a:rPr lang="en-CL" sz="2400" dirty="0">
                <a:latin typeface="Calibri" panose="020F0502020204030204" pitchFamily="34" charset="0"/>
                <a:cs typeface="Calibri" panose="020F0502020204030204" pitchFamily="34" charset="0"/>
              </a:rPr>
              <a:t>$50k</a:t>
            </a:r>
            <a:r>
              <a:rPr lang="en-US" sz="2400" dirty="0">
                <a:latin typeface="Calibri" panose="020F0502020204030204" pitchFamily="34" charset="0"/>
                <a:cs typeface="Calibri" panose="020F0502020204030204" pitchFamily="34" charset="0"/>
              </a:rPr>
              <a:t> </a:t>
            </a:r>
          </a:p>
          <a:p>
            <a:pPr algn="ctr"/>
            <a:r>
              <a:rPr lang="nl-NL" sz="2400" i="1" dirty="0">
                <a:latin typeface="Calibri" panose="020F0502020204030204" pitchFamily="34" charset="0"/>
                <a:cs typeface="Calibri" panose="020F0502020204030204" pitchFamily="34" charset="0"/>
              </a:rPr>
              <a:t>net of </a:t>
            </a:r>
            <a:r>
              <a:rPr lang="nl-NL" sz="2400" dirty="0">
                <a:latin typeface="Calibri" panose="020F0502020204030204" pitchFamily="34" charset="0"/>
                <a:cs typeface="Calibri" panose="020F0502020204030204" pitchFamily="34" charset="0"/>
              </a:rPr>
              <a:t>ABP </a:t>
            </a:r>
            <a:endParaRPr lang="en-CL" sz="24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C9FBC4BA-26E8-B86B-0989-2A66D970E50B}"/>
              </a:ext>
            </a:extLst>
          </p:cNvPr>
          <p:cNvSpPr txBox="1"/>
          <p:nvPr/>
        </p:nvSpPr>
        <p:spPr>
          <a:xfrm>
            <a:off x="838200" y="1550595"/>
            <a:ext cx="6588641" cy="830997"/>
          </a:xfrm>
          <a:prstGeom prst="rect">
            <a:avLst/>
          </a:prstGeom>
          <a:noFill/>
        </p:spPr>
        <p:txBody>
          <a:bodyPr wrap="square" rtlCol="0">
            <a:spAutoFit/>
          </a:bodyPr>
          <a:lstStyle/>
          <a:p>
            <a:r>
              <a:rPr lang="nl-NL" sz="2400" dirty="0">
                <a:latin typeface="Calibri" panose="020F0502020204030204" pitchFamily="34" charset="0"/>
                <a:cs typeface="Calibri" panose="020F0502020204030204" pitchFamily="34" charset="0"/>
              </a:rPr>
              <a:t>Age-</a:t>
            </a:r>
            <a:r>
              <a:rPr lang="nl-NL" sz="2400" dirty="0" err="1">
                <a:latin typeface="Calibri" panose="020F0502020204030204" pitchFamily="34" charset="0"/>
                <a:cs typeface="Calibri" panose="020F0502020204030204" pitchFamily="34" charset="0"/>
              </a:rPr>
              <a:t>based</a:t>
            </a:r>
            <a:r>
              <a:rPr lang="nl-NL" sz="2400" dirty="0">
                <a:latin typeface="Calibri" panose="020F0502020204030204" pitchFamily="34" charset="0"/>
                <a:cs typeface="Calibri" panose="020F0502020204030204" pitchFamily="34" charset="0"/>
              </a:rPr>
              <a:t> pool (ABP): </a:t>
            </a:r>
            <a:r>
              <a:rPr lang="nl-NL" sz="2400" dirty="0" err="1">
                <a:latin typeface="Calibri" panose="020F0502020204030204" pitchFamily="34" charset="0"/>
                <a:cs typeface="Calibri" panose="020F0502020204030204" pitchFamily="34" charset="0"/>
              </a:rPr>
              <a:t>sharing</a:t>
            </a:r>
            <a:r>
              <a:rPr lang="nl-NL" sz="2400" dirty="0">
                <a:latin typeface="Calibri" panose="020F0502020204030204" pitchFamily="34" charset="0"/>
                <a:cs typeface="Calibri" panose="020F0502020204030204" pitchFamily="34" charset="0"/>
              </a:rPr>
              <a:t> of X% of claims </a:t>
            </a:r>
          </a:p>
          <a:p>
            <a:r>
              <a:rPr lang="nl-NL" sz="2400" dirty="0" err="1">
                <a:latin typeface="Calibri" panose="020F0502020204030204" pitchFamily="34" charset="0"/>
                <a:cs typeface="Calibri" panose="020F0502020204030204" pitchFamily="34" charset="0"/>
              </a:rPr>
              <a:t>cost</a:t>
            </a:r>
            <a:r>
              <a:rPr lang="nl-NL" sz="2400" dirty="0">
                <a:latin typeface="Calibri" panose="020F0502020204030204" pitchFamily="34" charset="0"/>
                <a:cs typeface="Calibri" panose="020F0502020204030204" pitchFamily="34" charset="0"/>
              </a:rPr>
              <a:t> </a:t>
            </a:r>
            <a:r>
              <a:rPr lang="nl-NL" sz="2400" dirty="0" err="1">
                <a:latin typeface="Calibri" panose="020F0502020204030204" pitchFamily="34" charset="0"/>
                <a:cs typeface="Calibri" panose="020F0502020204030204" pitchFamily="34" charset="0"/>
              </a:rPr>
              <a:t>with</a:t>
            </a:r>
            <a:r>
              <a:rPr lang="nl-NL" sz="2400" dirty="0">
                <a:latin typeface="Calibri" panose="020F0502020204030204" pitchFamily="34" charset="0"/>
                <a:cs typeface="Calibri" panose="020F0502020204030204" pitchFamily="34" charset="0"/>
              </a:rPr>
              <a:t> X </a:t>
            </a:r>
            <a:r>
              <a:rPr lang="nl-NL" sz="2400" dirty="0" err="1">
                <a:latin typeface="Calibri" panose="020F0502020204030204" pitchFamily="34" charset="0"/>
                <a:cs typeface="Calibri" panose="020F0502020204030204" pitchFamily="34" charset="0"/>
              </a:rPr>
              <a:t>differentiated</a:t>
            </a:r>
            <a:r>
              <a:rPr lang="nl-NL" sz="2400" dirty="0">
                <a:latin typeface="Calibri" panose="020F0502020204030204" pitchFamily="34" charset="0"/>
                <a:cs typeface="Calibri" panose="020F0502020204030204" pitchFamily="34" charset="0"/>
              </a:rPr>
              <a:t> </a:t>
            </a:r>
            <a:r>
              <a:rPr lang="nl-NL" sz="2400" dirty="0" err="1">
                <a:latin typeface="Calibri" panose="020F0502020204030204" pitchFamily="34" charset="0"/>
                <a:cs typeface="Calibri" panose="020F0502020204030204" pitchFamily="34" charset="0"/>
              </a:rPr>
              <a:t>according</a:t>
            </a:r>
            <a:r>
              <a:rPr lang="nl-NL" sz="2400" dirty="0">
                <a:latin typeface="Calibri" panose="020F0502020204030204" pitchFamily="34" charset="0"/>
                <a:cs typeface="Calibri" panose="020F0502020204030204" pitchFamily="34" charset="0"/>
              </a:rPr>
              <a:t> </a:t>
            </a:r>
            <a:r>
              <a:rPr lang="nl-NL" sz="2400" dirty="0" err="1">
                <a:latin typeface="Calibri" panose="020F0502020204030204" pitchFamily="34" charset="0"/>
                <a:cs typeface="Calibri" panose="020F0502020204030204" pitchFamily="34" charset="0"/>
              </a:rPr>
              <a:t>to</a:t>
            </a:r>
            <a:r>
              <a:rPr lang="nl-NL" sz="2400" dirty="0">
                <a:latin typeface="Calibri" panose="020F0502020204030204" pitchFamily="34" charset="0"/>
                <a:cs typeface="Calibri" panose="020F0502020204030204" pitchFamily="34" charset="0"/>
              </a:rPr>
              <a:t> </a:t>
            </a:r>
            <a:r>
              <a:rPr lang="nl-NL" sz="2400" dirty="0" err="1">
                <a:latin typeface="Calibri" panose="020F0502020204030204" pitchFamily="34" charset="0"/>
                <a:cs typeface="Calibri" panose="020F0502020204030204" pitchFamily="34" charset="0"/>
              </a:rPr>
              <a:t>age</a:t>
            </a:r>
            <a:r>
              <a:rPr lang="nl-NL" sz="2400" dirty="0">
                <a:latin typeface="Calibri" panose="020F0502020204030204" pitchFamily="34" charset="0"/>
                <a:cs typeface="Calibri" panose="020F0502020204030204" pitchFamily="34" charset="0"/>
              </a:rPr>
              <a:t>:</a:t>
            </a:r>
            <a:endParaRPr lang="en-CL" sz="2400" dirty="0">
              <a:latin typeface="Calibri" panose="020F0502020204030204" pitchFamily="34" charset="0"/>
              <a:cs typeface="Calibri" panose="020F0502020204030204" pitchFamily="34" charset="0"/>
            </a:endParaRPr>
          </a:p>
        </p:txBody>
      </p:sp>
      <p:sp>
        <p:nvSpPr>
          <p:cNvPr id="11" name="Plusteken 6">
            <a:extLst>
              <a:ext uri="{FF2B5EF4-FFF2-40B4-BE49-F238E27FC236}">
                <a16:creationId xmlns:a16="http://schemas.microsoft.com/office/drawing/2014/main" id="{A3570404-3F12-0019-7694-161A97FB0E5A}"/>
              </a:ext>
            </a:extLst>
          </p:cNvPr>
          <p:cNvSpPr/>
          <p:nvPr/>
        </p:nvSpPr>
        <p:spPr>
          <a:xfrm>
            <a:off x="7065462" y="3717028"/>
            <a:ext cx="1440000" cy="1440000"/>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12" name="TextBox 4">
            <a:extLst>
              <a:ext uri="{FF2B5EF4-FFF2-40B4-BE49-F238E27FC236}">
                <a16:creationId xmlns:a16="http://schemas.microsoft.com/office/drawing/2014/main" id="{59D6BFAA-1543-9E75-0482-0DB738F2A158}"/>
              </a:ext>
            </a:extLst>
          </p:cNvPr>
          <p:cNvSpPr txBox="1"/>
          <p:nvPr/>
        </p:nvSpPr>
        <p:spPr>
          <a:xfrm>
            <a:off x="8760820" y="1117560"/>
            <a:ext cx="2852373" cy="1969770"/>
          </a:xfrm>
          <a:prstGeom prst="rect">
            <a:avLst/>
          </a:prstGeom>
          <a:solidFill>
            <a:srgbClr val="FF0000"/>
          </a:solidFill>
          <a:ln>
            <a:solidFill>
              <a:schemeClr val="accent1"/>
            </a:solidFill>
          </a:ln>
        </p:spPr>
        <p:txBody>
          <a:bodyPr wrap="square" rtlCol="0">
            <a:spAutoFit/>
          </a:bodyPr>
          <a:lstStyle/>
          <a:p>
            <a:pPr algn="ctr"/>
            <a:r>
              <a:rPr lang="nl-NL" sz="2400" dirty="0" err="1">
                <a:solidFill>
                  <a:schemeClr val="bg1"/>
                </a:solidFill>
                <a:latin typeface="Calibri" panose="020F0502020204030204" pitchFamily="34" charset="0"/>
                <a:cs typeface="Calibri" panose="020F0502020204030204" pitchFamily="34" charset="0"/>
              </a:rPr>
              <a:t>Reduction</a:t>
            </a:r>
            <a:r>
              <a:rPr lang="nl-NL" sz="2400" dirty="0">
                <a:solidFill>
                  <a:schemeClr val="bg1"/>
                </a:solidFill>
                <a:latin typeface="Calibri" panose="020F0502020204030204" pitchFamily="34" charset="0"/>
                <a:cs typeface="Calibri" panose="020F0502020204030204" pitchFamily="34" charset="0"/>
              </a:rPr>
              <a:t> in incentives </a:t>
            </a:r>
            <a:r>
              <a:rPr lang="nl-NL" sz="2400" dirty="0" err="1">
                <a:solidFill>
                  <a:schemeClr val="bg1"/>
                </a:solidFill>
                <a:latin typeface="Calibri" panose="020F0502020204030204" pitchFamily="34" charset="0"/>
                <a:cs typeface="Calibri" panose="020F0502020204030204" pitchFamily="34" charset="0"/>
              </a:rPr>
              <a:t>for</a:t>
            </a:r>
            <a:r>
              <a:rPr lang="nl-NL" sz="2400" dirty="0">
                <a:solidFill>
                  <a:schemeClr val="bg1"/>
                </a:solidFill>
                <a:latin typeface="Calibri" panose="020F0502020204030204" pitchFamily="34" charset="0"/>
                <a:cs typeface="Calibri" panose="020F0502020204030204" pitchFamily="34" charset="0"/>
              </a:rPr>
              <a:t> </a:t>
            </a:r>
            <a:r>
              <a:rPr lang="nl-NL" sz="2400" dirty="0" err="1">
                <a:solidFill>
                  <a:schemeClr val="bg1"/>
                </a:solidFill>
                <a:latin typeface="Calibri" panose="020F0502020204030204" pitchFamily="34" charset="0"/>
                <a:cs typeface="Calibri" panose="020F0502020204030204" pitchFamily="34" charset="0"/>
              </a:rPr>
              <a:t>cost</a:t>
            </a:r>
            <a:r>
              <a:rPr lang="nl-NL" sz="2400" dirty="0">
                <a:solidFill>
                  <a:schemeClr val="bg1"/>
                </a:solidFill>
                <a:latin typeface="Calibri" panose="020F0502020204030204" pitchFamily="34" charset="0"/>
                <a:cs typeface="Calibri" panose="020F0502020204030204" pitchFamily="34" charset="0"/>
              </a:rPr>
              <a:t> control of </a:t>
            </a:r>
          </a:p>
          <a:p>
            <a:pPr algn="ctr"/>
            <a:r>
              <a:rPr lang="nl-NL" sz="5000" dirty="0">
                <a:solidFill>
                  <a:schemeClr val="bg1"/>
                </a:solidFill>
                <a:latin typeface="Calibri" panose="020F0502020204030204" pitchFamily="34" charset="0"/>
                <a:cs typeface="Calibri" panose="020F0502020204030204" pitchFamily="34" charset="0"/>
              </a:rPr>
              <a:t>47%!</a:t>
            </a:r>
            <a:endParaRPr lang="en-CL" sz="5000" dirty="0">
              <a:solidFill>
                <a:schemeClr val="bg1"/>
              </a:solidFill>
              <a:latin typeface="Calibri" panose="020F0502020204030204" pitchFamily="34" charset="0"/>
              <a:cs typeface="Calibri" panose="020F0502020204030204" pitchFamily="34" charset="0"/>
            </a:endParaRPr>
          </a:p>
        </p:txBody>
      </p:sp>
      <p:pic>
        <p:nvPicPr>
          <p:cNvPr id="3" name="Picture 2" descr="Logo, company name&#10;&#10;Description automatically generated">
            <a:extLst>
              <a:ext uri="{FF2B5EF4-FFF2-40B4-BE49-F238E27FC236}">
                <a16:creationId xmlns:a16="http://schemas.microsoft.com/office/drawing/2014/main" id="{05D5FF6E-CBCB-2988-A618-7B754220A30A}"/>
              </a:ext>
            </a:extLst>
          </p:cNvPr>
          <p:cNvPicPr>
            <a:picLocks noChangeAspect="1"/>
          </p:cNvPicPr>
          <p:nvPr/>
        </p:nvPicPr>
        <p:blipFill>
          <a:blip r:embed="rId5"/>
          <a:stretch>
            <a:fillRect/>
          </a:stretch>
        </p:blipFill>
        <p:spPr>
          <a:xfrm>
            <a:off x="10104895" y="6030780"/>
            <a:ext cx="1766806" cy="847639"/>
          </a:xfrm>
          <a:prstGeom prst="rect">
            <a:avLst/>
          </a:prstGeom>
        </p:spPr>
      </p:pic>
      <p:pic>
        <p:nvPicPr>
          <p:cNvPr id="4" name="Picture 3">
            <a:extLst>
              <a:ext uri="{FF2B5EF4-FFF2-40B4-BE49-F238E27FC236}">
                <a16:creationId xmlns:a16="http://schemas.microsoft.com/office/drawing/2014/main" id="{84EE9B9B-AD6D-2059-5DE2-D669625E8B77}"/>
              </a:ext>
            </a:extLst>
          </p:cNvPr>
          <p:cNvPicPr>
            <a:picLocks noChangeAspect="1"/>
          </p:cNvPicPr>
          <p:nvPr/>
        </p:nvPicPr>
        <p:blipFill>
          <a:blip r:embed="rId6"/>
          <a:stretch>
            <a:fillRect/>
          </a:stretch>
        </p:blipFill>
        <p:spPr>
          <a:xfrm>
            <a:off x="8369085" y="6051200"/>
            <a:ext cx="1135306" cy="806800"/>
          </a:xfrm>
          <a:prstGeom prst="rect">
            <a:avLst/>
          </a:prstGeom>
        </p:spPr>
      </p:pic>
    </p:spTree>
    <p:extLst>
      <p:ext uri="{BB962C8B-B14F-4D97-AF65-F5344CB8AC3E}">
        <p14:creationId xmlns:p14="http://schemas.microsoft.com/office/powerpoint/2010/main" val="427308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964095" y="323821"/>
            <a:ext cx="10391882" cy="66592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3600" b="1" dirty="0">
                <a:solidFill>
                  <a:srgbClr val="002F52"/>
                </a:solidFill>
                <a:latin typeface="+mn-lt"/>
              </a:rPr>
              <a:t>Empirical simulation: four alternative models</a:t>
            </a:r>
          </a:p>
        </p:txBody>
      </p:sp>
      <p:graphicFrame>
        <p:nvGraphicFramePr>
          <p:cNvPr id="6" name="Object 5"/>
          <p:cNvGraphicFramePr>
            <a:graphicFrameLocks noChangeAspect="1"/>
          </p:cNvGraphicFramePr>
          <p:nvPr/>
        </p:nvGraphicFramePr>
        <p:xfrm>
          <a:off x="620713" y="0"/>
          <a:ext cx="343383" cy="839662"/>
        </p:xfrm>
        <a:graphic>
          <a:graphicData uri="http://schemas.openxmlformats.org/presentationml/2006/ole">
            <mc:AlternateContent xmlns:mc="http://schemas.openxmlformats.org/markup-compatibility/2006">
              <mc:Choice xmlns:v="urn:schemas-microsoft-com:vml" Requires="v">
                <p:oleObj name="CorelDRAW" r:id="rId3" imgW="217126" imgH="532342" progId="CorelDraw.Graphic.22">
                  <p:embed/>
                </p:oleObj>
              </mc:Choice>
              <mc:Fallback>
                <p:oleObj name="CorelDRAW" r:id="rId3" imgW="217126" imgH="532342" progId="CorelDraw.Graphic.22">
                  <p:embed/>
                  <p:pic>
                    <p:nvPicPr>
                      <p:cNvPr id="6" name="Object 5"/>
                      <p:cNvPicPr/>
                      <p:nvPr/>
                    </p:nvPicPr>
                    <p:blipFill>
                      <a:blip r:embed="rId4"/>
                      <a:stretch>
                        <a:fillRect/>
                      </a:stretch>
                    </p:blipFill>
                    <p:spPr>
                      <a:xfrm>
                        <a:off x="620713" y="0"/>
                        <a:ext cx="343383" cy="839662"/>
                      </a:xfrm>
                      <a:prstGeom prst="rect">
                        <a:avLst/>
                      </a:prstGeom>
                    </p:spPr>
                  </p:pic>
                </p:oleObj>
              </mc:Fallback>
            </mc:AlternateContent>
          </a:graphicData>
        </a:graphic>
      </p:graphicFrame>
      <p:graphicFrame>
        <p:nvGraphicFramePr>
          <p:cNvPr id="8" name="Content Placeholder 3">
            <a:extLst>
              <a:ext uri="{FF2B5EF4-FFF2-40B4-BE49-F238E27FC236}">
                <a16:creationId xmlns:a16="http://schemas.microsoft.com/office/drawing/2014/main" id="{C790F0E7-E809-A2CD-D841-9D2DCFC89586}"/>
              </a:ext>
            </a:extLst>
          </p:cNvPr>
          <p:cNvGraphicFramePr>
            <a:graphicFrameLocks noGrp="1"/>
          </p:cNvGraphicFramePr>
          <p:nvPr>
            <p:ph idx="1"/>
            <p:extLst>
              <p:ext uri="{D42A27DB-BD31-4B8C-83A1-F6EECF244321}">
                <p14:modId xmlns:p14="http://schemas.microsoft.com/office/powerpoint/2010/main" val="904259292"/>
              </p:ext>
            </p:extLst>
          </p:nvPr>
        </p:nvGraphicFramePr>
        <p:xfrm>
          <a:off x="792404" y="1163483"/>
          <a:ext cx="10422700" cy="4665458"/>
        </p:xfrm>
        <a:graphic>
          <a:graphicData uri="http://schemas.openxmlformats.org/drawingml/2006/table">
            <a:tbl>
              <a:tblPr firstRow="1" firstCol="1" bandRow="1">
                <a:tableStyleId>{5C22544A-7EE6-4342-B048-85BDC9FD1C3A}</a:tableStyleId>
              </a:tblPr>
              <a:tblGrid>
                <a:gridCol w="2735396">
                  <a:extLst>
                    <a:ext uri="{9D8B030D-6E8A-4147-A177-3AD203B41FA5}">
                      <a16:colId xmlns:a16="http://schemas.microsoft.com/office/drawing/2014/main" val="2877049612"/>
                    </a:ext>
                  </a:extLst>
                </a:gridCol>
                <a:gridCol w="3927975">
                  <a:extLst>
                    <a:ext uri="{9D8B030D-6E8A-4147-A177-3AD203B41FA5}">
                      <a16:colId xmlns:a16="http://schemas.microsoft.com/office/drawing/2014/main" val="4005796387"/>
                    </a:ext>
                  </a:extLst>
                </a:gridCol>
                <a:gridCol w="3759329">
                  <a:extLst>
                    <a:ext uri="{9D8B030D-6E8A-4147-A177-3AD203B41FA5}">
                      <a16:colId xmlns:a16="http://schemas.microsoft.com/office/drawing/2014/main" val="2740997097"/>
                    </a:ext>
                  </a:extLst>
                </a:gridCol>
              </a:tblGrid>
              <a:tr h="654002">
                <a:tc>
                  <a:txBody>
                    <a:bodyPr/>
                    <a:lstStyle/>
                    <a:p>
                      <a:pPr>
                        <a:lnSpc>
                          <a:spcPct val="100000"/>
                        </a:lnSpc>
                        <a:spcAft>
                          <a:spcPts val="0"/>
                        </a:spcAft>
                      </a:pPr>
                      <a:r>
                        <a:rPr lang="en-AU" sz="2400" b="1" dirty="0">
                          <a:effectLst/>
                          <a:latin typeface="Calibri" panose="020F0502020204030204" pitchFamily="34" charset="0"/>
                          <a:cs typeface="Calibri" panose="020F0502020204030204" pitchFamily="34" charset="0"/>
                        </a:rPr>
                        <a:t>Model</a:t>
                      </a:r>
                      <a:endParaRPr lang="en-CL" sz="2400" b="1"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algn="ctr">
                        <a:lnSpc>
                          <a:spcPct val="100000"/>
                        </a:lnSpc>
                        <a:spcAft>
                          <a:spcPts val="0"/>
                        </a:spcAft>
                      </a:pPr>
                      <a:r>
                        <a:rPr lang="en-AU" sz="2400" b="1" dirty="0">
                          <a:effectLst/>
                          <a:latin typeface="Calibri" panose="020F0502020204030204" pitchFamily="34" charset="0"/>
                          <a:cs typeface="Calibri" panose="020F0502020204030204" pitchFamily="34" charset="0"/>
                        </a:rPr>
                        <a:t>Risk adjustment</a:t>
                      </a:r>
                      <a:endParaRPr lang="en-CL" sz="2400" b="1"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algn="ctr">
                        <a:lnSpc>
                          <a:spcPct val="100000"/>
                        </a:lnSpc>
                        <a:spcAft>
                          <a:spcPts val="0"/>
                        </a:spcAft>
                      </a:pPr>
                      <a:r>
                        <a:rPr lang="nl-NL" sz="2400" b="1" dirty="0">
                          <a:effectLst/>
                          <a:latin typeface="Calibri" panose="020F0502020204030204" pitchFamily="34" charset="0"/>
                          <a:ea typeface="Calibri" panose="020F0502020204030204" pitchFamily="34" charset="0"/>
                          <a:cs typeface="Calibri" panose="020F0502020204030204" pitchFamily="34" charset="0"/>
                        </a:rPr>
                        <a:t>Risk </a:t>
                      </a:r>
                      <a:r>
                        <a:rPr lang="nl-NL" sz="2400" b="1" dirty="0" err="1">
                          <a:effectLst/>
                          <a:latin typeface="Calibri" panose="020F0502020204030204" pitchFamily="34" charset="0"/>
                          <a:ea typeface="Calibri" panose="020F0502020204030204" pitchFamily="34" charset="0"/>
                          <a:cs typeface="Calibri" panose="020F0502020204030204" pitchFamily="34" charset="0"/>
                        </a:rPr>
                        <a:t>sharing</a:t>
                      </a:r>
                      <a:endParaRPr lang="en-CL" sz="2400" b="1"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extLst>
                  <a:ext uri="{0D108BD9-81ED-4DB2-BD59-A6C34878D82A}">
                    <a16:rowId xmlns:a16="http://schemas.microsoft.com/office/drawing/2014/main" val="2399969045"/>
                  </a:ext>
                </a:extLst>
              </a:tr>
              <a:tr h="654002">
                <a:tc>
                  <a:txBody>
                    <a:bodyPr/>
                    <a:lstStyle/>
                    <a:p>
                      <a:pPr>
                        <a:lnSpc>
                          <a:spcPct val="100000"/>
                        </a:lnSpc>
                        <a:spcAft>
                          <a:spcPts val="0"/>
                        </a:spcAft>
                      </a:pPr>
                      <a:r>
                        <a:rPr lang="en-AU" sz="2400" b="0" dirty="0">
                          <a:effectLst/>
                          <a:latin typeface="Calibri" panose="020F0502020204030204" pitchFamily="34" charset="0"/>
                          <a:cs typeface="Calibri" panose="020F0502020204030204" pitchFamily="34" charset="0"/>
                        </a:rPr>
                        <a:t>Current model</a:t>
                      </a:r>
                      <a:endParaRPr lang="en-CL" sz="2400" b="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algn="ctr">
                        <a:lnSpc>
                          <a:spcPct val="100000"/>
                        </a:lnSpc>
                        <a:spcAft>
                          <a:spcPts val="0"/>
                        </a:spcAft>
                      </a:pPr>
                      <a:r>
                        <a:rPr lang="en-AU" sz="2400" b="0" dirty="0">
                          <a:effectLst/>
                          <a:latin typeface="Calibri" panose="020F0502020204030204" pitchFamily="34" charset="0"/>
                          <a:cs typeface="Calibri" panose="020F0502020204030204" pitchFamily="34" charset="0"/>
                        </a:rPr>
                        <a:t>---</a:t>
                      </a:r>
                      <a:endParaRPr lang="en-CL" sz="2400" b="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algn="ctr">
                        <a:lnSpc>
                          <a:spcPct val="100000"/>
                        </a:lnSpc>
                        <a:spcAft>
                          <a:spcPts val="0"/>
                        </a:spcAft>
                      </a:pPr>
                      <a:r>
                        <a:rPr lang="nl-NL" sz="2400" b="0" dirty="0">
                          <a:effectLst/>
                          <a:latin typeface="Calibri" panose="020F0502020204030204" pitchFamily="34" charset="0"/>
                          <a:ea typeface="Calibri" panose="020F0502020204030204" pitchFamily="34" charset="0"/>
                          <a:cs typeface="Calibri" panose="020F0502020204030204" pitchFamily="34" charset="0"/>
                        </a:rPr>
                        <a:t>ABP+HCC</a:t>
                      </a:r>
                      <a:endParaRPr lang="en-CL" sz="2400" b="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extLst>
                  <a:ext uri="{0D108BD9-81ED-4DB2-BD59-A6C34878D82A}">
                    <a16:rowId xmlns:a16="http://schemas.microsoft.com/office/drawing/2014/main" val="809277744"/>
                  </a:ext>
                </a:extLst>
              </a:tr>
              <a:tr h="692152">
                <a:tc>
                  <a:txBody>
                    <a:bodyPr/>
                    <a:lstStyle/>
                    <a:p>
                      <a:pPr>
                        <a:lnSpc>
                          <a:spcPct val="100000"/>
                        </a:lnSpc>
                        <a:spcAft>
                          <a:spcPts val="0"/>
                        </a:spcAft>
                      </a:pPr>
                      <a:r>
                        <a:rPr lang="nl-NL" sz="2400" b="0" dirty="0">
                          <a:effectLst/>
                          <a:latin typeface="Calibri" panose="020F0502020204030204" pitchFamily="34" charset="0"/>
                          <a:ea typeface="Calibri" panose="020F0502020204030204" pitchFamily="34" charset="0"/>
                          <a:cs typeface="Calibri" panose="020F0502020204030204" pitchFamily="34" charset="0"/>
                        </a:rPr>
                        <a:t>Model 1</a:t>
                      </a:r>
                      <a:endParaRPr lang="en-CL" sz="2400" b="0" dirty="0">
                        <a:effectLst/>
                        <a:latin typeface="Calibri" panose="020F0502020204030204" pitchFamily="34" charset="0"/>
                        <a:ea typeface="Calibri" panose="020F0502020204030204" pitchFamily="34" charset="0"/>
                        <a:cs typeface="Calibri" panose="020F0502020204030204" pitchFamily="34" charset="0"/>
                      </a:endParaRPr>
                    </a:p>
                  </a:txBody>
                  <a:tcPr marL="45720" marR="45720" anchor="ctr"/>
                </a:tc>
                <a:tc>
                  <a:txBody>
                    <a:bodyPr/>
                    <a:lstStyle/>
                    <a:p>
                      <a:pPr algn="ctr">
                        <a:lnSpc>
                          <a:spcPct val="100000"/>
                        </a:lnSpc>
                        <a:spcAft>
                          <a:spcPts val="0"/>
                        </a:spcAft>
                      </a:pPr>
                      <a:r>
                        <a:rPr lang="nl-NL" sz="2400" b="0" dirty="0">
                          <a:effectLst/>
                          <a:latin typeface="Calibri" panose="020F0502020204030204" pitchFamily="34" charset="0"/>
                          <a:ea typeface="Calibri" panose="020F0502020204030204" pitchFamily="34" charset="0"/>
                          <a:cs typeface="Calibri" panose="020F0502020204030204" pitchFamily="34" charset="0"/>
                        </a:rPr>
                        <a:t>Age, gender</a:t>
                      </a:r>
                      <a:endParaRPr lang="en-CL" sz="2400" b="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algn="ctr">
                        <a:lnSpc>
                          <a:spcPct val="100000"/>
                        </a:lnSpc>
                        <a:spcAft>
                          <a:spcPts val="0"/>
                        </a:spcAft>
                      </a:pPr>
                      <a:r>
                        <a:rPr lang="nl-NL" sz="2400" b="0" dirty="0">
                          <a:effectLst/>
                          <a:latin typeface="Calibri" panose="020F0502020204030204" pitchFamily="34" charset="0"/>
                          <a:ea typeface="Calibri" panose="020F0502020204030204" pitchFamily="34" charset="0"/>
                          <a:cs typeface="Calibri" panose="020F0502020204030204" pitchFamily="34" charset="0"/>
                        </a:rPr>
                        <a:t>---</a:t>
                      </a:r>
                      <a:endParaRPr lang="en-CL" sz="2400" b="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extLst>
                  <a:ext uri="{0D108BD9-81ED-4DB2-BD59-A6C34878D82A}">
                    <a16:rowId xmlns:a16="http://schemas.microsoft.com/office/drawing/2014/main" val="3855599904"/>
                  </a:ext>
                </a:extLst>
              </a:tr>
              <a:tr h="966891">
                <a:tc>
                  <a:txBody>
                    <a:bodyPr/>
                    <a:lstStyle/>
                    <a:p>
                      <a:pPr>
                        <a:lnSpc>
                          <a:spcPct val="100000"/>
                        </a:lnSpc>
                        <a:spcAft>
                          <a:spcPts val="0"/>
                        </a:spcAft>
                      </a:pPr>
                      <a:r>
                        <a:rPr lang="nl-NL" sz="2400" b="0" dirty="0">
                          <a:effectLst/>
                          <a:latin typeface="Calibri" panose="020F0502020204030204" pitchFamily="34" charset="0"/>
                          <a:ea typeface="Calibri" panose="020F0502020204030204" pitchFamily="34" charset="0"/>
                          <a:cs typeface="Calibri" panose="020F0502020204030204" pitchFamily="34" charset="0"/>
                        </a:rPr>
                        <a:t>Model 2</a:t>
                      </a:r>
                      <a:endParaRPr lang="en-CL" sz="2400" b="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algn="ctr">
                        <a:lnSpc>
                          <a:spcPct val="100000"/>
                        </a:lnSpc>
                        <a:spcAft>
                          <a:spcPts val="0"/>
                        </a:spcAft>
                      </a:pPr>
                      <a:r>
                        <a:rPr lang="nl-NL" sz="2400" b="0" dirty="0">
                          <a:effectLst/>
                          <a:latin typeface="Calibri" panose="020F0502020204030204" pitchFamily="34" charset="0"/>
                          <a:ea typeface="Calibri" panose="020F0502020204030204" pitchFamily="34" charset="0"/>
                          <a:cs typeface="Calibri" panose="020F0502020204030204" pitchFamily="34" charset="0"/>
                        </a:rPr>
                        <a:t>Age, gender, yes/no</a:t>
                      </a:r>
                    </a:p>
                    <a:p>
                      <a:pPr algn="ctr">
                        <a:lnSpc>
                          <a:spcPct val="100000"/>
                        </a:lnSpc>
                        <a:spcAft>
                          <a:spcPts val="0"/>
                        </a:spcAft>
                      </a:pPr>
                      <a:r>
                        <a:rPr lang="nl-NL" sz="2400" b="0" dirty="0" err="1">
                          <a:effectLst/>
                          <a:latin typeface="Calibri" panose="020F0502020204030204" pitchFamily="34" charset="0"/>
                          <a:ea typeface="Calibri" panose="020F0502020204030204" pitchFamily="34" charset="0"/>
                          <a:cs typeface="Calibri" panose="020F0502020204030204" pitchFamily="34" charset="0"/>
                        </a:rPr>
                        <a:t>hospital</a:t>
                      </a:r>
                      <a:r>
                        <a:rPr lang="nl-NL" sz="2400" b="0" dirty="0">
                          <a:effectLst/>
                          <a:latin typeface="Calibri" panose="020F0502020204030204" pitchFamily="34" charset="0"/>
                          <a:ea typeface="Calibri" panose="020F0502020204030204" pitchFamily="34" charset="0"/>
                          <a:cs typeface="Calibri" panose="020F0502020204030204" pitchFamily="34" charset="0"/>
                        </a:rPr>
                        <a:t> episode in prior </a:t>
                      </a:r>
                      <a:r>
                        <a:rPr lang="nl-NL" sz="2400" b="0" dirty="0" err="1">
                          <a:effectLst/>
                          <a:latin typeface="Calibri" panose="020F0502020204030204" pitchFamily="34" charset="0"/>
                          <a:ea typeface="Calibri" panose="020F0502020204030204" pitchFamily="34" charset="0"/>
                          <a:cs typeface="Calibri" panose="020F0502020204030204" pitchFamily="34" charset="0"/>
                        </a:rPr>
                        <a:t>year</a:t>
                      </a:r>
                      <a:endParaRPr lang="en-CL" sz="2400" b="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algn="ctr">
                        <a:lnSpc>
                          <a:spcPct val="100000"/>
                        </a:lnSpc>
                        <a:spcAft>
                          <a:spcPts val="0"/>
                        </a:spcAft>
                      </a:pPr>
                      <a:r>
                        <a:rPr lang="nl-NL" sz="2400" b="0" dirty="0">
                          <a:effectLst/>
                          <a:latin typeface="Calibri" panose="020F0502020204030204" pitchFamily="34" charset="0"/>
                          <a:ea typeface="Calibri" panose="020F0502020204030204" pitchFamily="34" charset="0"/>
                          <a:cs typeface="Calibri" panose="020F0502020204030204" pitchFamily="34" charset="0"/>
                        </a:rPr>
                        <a:t>---</a:t>
                      </a:r>
                      <a:endParaRPr lang="en-CL" sz="2400" b="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extLst>
                  <a:ext uri="{0D108BD9-81ED-4DB2-BD59-A6C34878D82A}">
                    <a16:rowId xmlns:a16="http://schemas.microsoft.com/office/drawing/2014/main" val="3578481564"/>
                  </a:ext>
                </a:extLst>
              </a:tr>
              <a:tr h="644594">
                <a:tc>
                  <a:txBody>
                    <a:bodyPr/>
                    <a:lstStyle/>
                    <a:p>
                      <a:pPr>
                        <a:lnSpc>
                          <a:spcPct val="100000"/>
                        </a:lnSpc>
                        <a:spcAft>
                          <a:spcPts val="0"/>
                        </a:spcAft>
                      </a:pPr>
                      <a:r>
                        <a:rPr lang="nl-NL" sz="2400" b="0" dirty="0">
                          <a:effectLst/>
                          <a:latin typeface="Calibri" panose="020F0502020204030204" pitchFamily="34" charset="0"/>
                          <a:ea typeface="Calibri" panose="020F0502020204030204" pitchFamily="34" charset="0"/>
                          <a:cs typeface="Calibri" panose="020F0502020204030204" pitchFamily="34" charset="0"/>
                        </a:rPr>
                        <a:t>Model 3</a:t>
                      </a:r>
                      <a:endParaRPr lang="en-CL" sz="2400" b="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algn="ctr">
                        <a:lnSpc>
                          <a:spcPct val="100000"/>
                        </a:lnSpc>
                        <a:spcAft>
                          <a:spcPts val="0"/>
                        </a:spcAft>
                      </a:pPr>
                      <a:r>
                        <a:rPr lang="nl-NL" sz="2400" b="0" dirty="0">
                          <a:effectLst/>
                          <a:latin typeface="Calibri" panose="020F0502020204030204" pitchFamily="34" charset="0"/>
                          <a:ea typeface="Calibri" panose="020F0502020204030204" pitchFamily="34" charset="0"/>
                          <a:cs typeface="Calibri" panose="020F0502020204030204" pitchFamily="34" charset="0"/>
                        </a:rPr>
                        <a:t>Age/gender</a:t>
                      </a:r>
                      <a:endParaRPr lang="en-CL" sz="2400" b="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algn="ctr">
                        <a:lnSpc>
                          <a:spcPct val="100000"/>
                        </a:lnSpc>
                        <a:spcAft>
                          <a:spcPts val="0"/>
                        </a:spcAft>
                      </a:pPr>
                      <a:r>
                        <a:rPr lang="nl-NL" sz="2400" b="0" dirty="0" err="1">
                          <a:effectLst/>
                          <a:latin typeface="Calibri" panose="020F0502020204030204" pitchFamily="34" charset="0"/>
                          <a:ea typeface="Calibri" panose="020F0502020204030204" pitchFamily="34" charset="0"/>
                          <a:cs typeface="Calibri" panose="020F0502020204030204" pitchFamily="34" charset="0"/>
                        </a:rPr>
                        <a:t>Sharing</a:t>
                      </a:r>
                      <a:r>
                        <a:rPr lang="nl-NL" sz="2400" b="0" dirty="0">
                          <a:effectLst/>
                          <a:latin typeface="Calibri" panose="020F0502020204030204" pitchFamily="34" charset="0"/>
                          <a:ea typeface="Calibri" panose="020F0502020204030204" pitchFamily="34" charset="0"/>
                          <a:cs typeface="Calibri" panose="020F0502020204030204" pitchFamily="34" charset="0"/>
                        </a:rPr>
                        <a:t> of 90% </a:t>
                      </a:r>
                    </a:p>
                    <a:p>
                      <a:pPr algn="ctr">
                        <a:lnSpc>
                          <a:spcPct val="100000"/>
                        </a:lnSpc>
                        <a:spcAft>
                          <a:spcPts val="0"/>
                        </a:spcAft>
                      </a:pPr>
                      <a:r>
                        <a:rPr lang="nl-NL" sz="2400" b="0" dirty="0">
                          <a:effectLst/>
                          <a:latin typeface="Calibri" panose="020F0502020204030204" pitchFamily="34" charset="0"/>
                          <a:ea typeface="Calibri" panose="020F0502020204030204" pitchFamily="34" charset="0"/>
                          <a:cs typeface="Calibri" panose="020F0502020204030204" pitchFamily="34" charset="0"/>
                        </a:rPr>
                        <a:t>of claims </a:t>
                      </a:r>
                      <a:r>
                        <a:rPr lang="nl-NL" sz="2400" b="0" dirty="0" err="1">
                          <a:effectLst/>
                          <a:latin typeface="Calibri" panose="020F0502020204030204" pitchFamily="34" charset="0"/>
                          <a:ea typeface="Calibri" panose="020F0502020204030204" pitchFamily="34" charset="0"/>
                          <a:cs typeface="Calibri" panose="020F0502020204030204" pitchFamily="34" charset="0"/>
                        </a:rPr>
                        <a:t>cost</a:t>
                      </a:r>
                      <a:r>
                        <a:rPr lang="nl-NL" sz="2400" b="0" dirty="0">
                          <a:effectLst/>
                          <a:latin typeface="Calibri" panose="020F0502020204030204" pitchFamily="34" charset="0"/>
                          <a:ea typeface="Calibri" panose="020F0502020204030204" pitchFamily="34" charset="0"/>
                          <a:cs typeface="Calibri" panose="020F0502020204030204" pitchFamily="34" charset="0"/>
                        </a:rPr>
                        <a:t> &gt; $20k</a:t>
                      </a:r>
                      <a:endParaRPr lang="en-CL" sz="2400" b="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extLst>
                  <a:ext uri="{0D108BD9-81ED-4DB2-BD59-A6C34878D82A}">
                    <a16:rowId xmlns:a16="http://schemas.microsoft.com/office/drawing/2014/main" val="1103157078"/>
                  </a:ext>
                </a:extLst>
              </a:tr>
              <a:tr h="966891">
                <a:tc>
                  <a:txBody>
                    <a:bodyPr/>
                    <a:lstStyle/>
                    <a:p>
                      <a:pPr>
                        <a:lnSpc>
                          <a:spcPct val="100000"/>
                        </a:lnSpc>
                        <a:spcAft>
                          <a:spcPts val="0"/>
                        </a:spcAft>
                      </a:pPr>
                      <a:r>
                        <a:rPr lang="nl-NL" sz="2400" b="0" dirty="0">
                          <a:effectLst/>
                          <a:latin typeface="Calibri" panose="020F0502020204030204" pitchFamily="34" charset="0"/>
                          <a:ea typeface="Calibri" panose="020F0502020204030204" pitchFamily="34" charset="0"/>
                          <a:cs typeface="Calibri" panose="020F0502020204030204" pitchFamily="34" charset="0"/>
                        </a:rPr>
                        <a:t>Model 4</a:t>
                      </a:r>
                      <a:endParaRPr lang="en-CL" sz="2400" b="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algn="ctr">
                        <a:lnSpc>
                          <a:spcPct val="100000"/>
                        </a:lnSpc>
                        <a:spcAft>
                          <a:spcPts val="0"/>
                        </a:spcAft>
                      </a:pPr>
                      <a:r>
                        <a:rPr lang="nl-NL" sz="2400" b="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Age, gender, yes/no</a:t>
                      </a:r>
                    </a:p>
                    <a:p>
                      <a:pPr algn="ctr">
                        <a:lnSpc>
                          <a:spcPct val="100000"/>
                        </a:lnSpc>
                        <a:spcAft>
                          <a:spcPts val="0"/>
                        </a:spcAft>
                      </a:pPr>
                      <a:r>
                        <a:rPr lang="nl-NL" sz="2400" b="0" kern="1200" dirty="0" err="1">
                          <a:solidFill>
                            <a:schemeClr val="dk1"/>
                          </a:solidFill>
                          <a:effectLst/>
                          <a:latin typeface="Calibri" panose="020F0502020204030204" pitchFamily="34" charset="0"/>
                          <a:ea typeface="Calibri" panose="020F0502020204030204" pitchFamily="34" charset="0"/>
                          <a:cs typeface="Calibri" panose="020F0502020204030204" pitchFamily="34" charset="0"/>
                        </a:rPr>
                        <a:t>hospital</a:t>
                      </a:r>
                      <a:r>
                        <a:rPr lang="nl-NL" sz="2400" b="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episode in prior </a:t>
                      </a:r>
                      <a:r>
                        <a:rPr lang="nl-NL" sz="2400" b="0" kern="1200" dirty="0" err="1">
                          <a:solidFill>
                            <a:schemeClr val="dk1"/>
                          </a:solidFill>
                          <a:effectLst/>
                          <a:latin typeface="Calibri" panose="020F0502020204030204" pitchFamily="34" charset="0"/>
                          <a:ea typeface="Calibri" panose="020F0502020204030204" pitchFamily="34" charset="0"/>
                          <a:cs typeface="Calibri" panose="020F0502020204030204" pitchFamily="34" charset="0"/>
                        </a:rPr>
                        <a:t>year</a:t>
                      </a:r>
                      <a:endParaRPr lang="en-CL" sz="2400" b="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b="0" kern="1200" dirty="0" err="1">
                          <a:solidFill>
                            <a:schemeClr val="dk1"/>
                          </a:solidFill>
                          <a:effectLst/>
                          <a:latin typeface="Calibri" panose="020F0502020204030204" pitchFamily="34" charset="0"/>
                          <a:ea typeface="Calibri" panose="020F0502020204030204" pitchFamily="34" charset="0"/>
                          <a:cs typeface="Calibri" panose="020F0502020204030204" pitchFamily="34" charset="0"/>
                        </a:rPr>
                        <a:t>Sharing</a:t>
                      </a:r>
                      <a:r>
                        <a:rPr lang="nl-NL" sz="2400" b="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of 90% </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b="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of claims </a:t>
                      </a:r>
                      <a:r>
                        <a:rPr lang="nl-NL" sz="2400" b="0" kern="1200" dirty="0" err="1">
                          <a:solidFill>
                            <a:schemeClr val="dk1"/>
                          </a:solidFill>
                          <a:effectLst/>
                          <a:latin typeface="Calibri" panose="020F0502020204030204" pitchFamily="34" charset="0"/>
                          <a:ea typeface="Calibri" panose="020F0502020204030204" pitchFamily="34" charset="0"/>
                          <a:cs typeface="Calibri" panose="020F0502020204030204" pitchFamily="34" charset="0"/>
                        </a:rPr>
                        <a:t>cost</a:t>
                      </a:r>
                      <a:r>
                        <a:rPr lang="nl-NL" sz="2400" b="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&gt; $20k</a:t>
                      </a:r>
                      <a:endParaRPr lang="en-CL" sz="2400" b="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extLst>
                  <a:ext uri="{0D108BD9-81ED-4DB2-BD59-A6C34878D82A}">
                    <a16:rowId xmlns:a16="http://schemas.microsoft.com/office/drawing/2014/main" val="4062028595"/>
                  </a:ext>
                </a:extLst>
              </a:tr>
            </a:tbl>
          </a:graphicData>
        </a:graphic>
      </p:graphicFrame>
      <p:pic>
        <p:nvPicPr>
          <p:cNvPr id="3" name="Picture 2" descr="Logo, company name&#10;&#10;Description automatically generated">
            <a:extLst>
              <a:ext uri="{FF2B5EF4-FFF2-40B4-BE49-F238E27FC236}">
                <a16:creationId xmlns:a16="http://schemas.microsoft.com/office/drawing/2014/main" id="{4B7E3820-B5B0-2C2A-B586-351B39D4849F}"/>
              </a:ext>
            </a:extLst>
          </p:cNvPr>
          <p:cNvPicPr>
            <a:picLocks noChangeAspect="1"/>
          </p:cNvPicPr>
          <p:nvPr/>
        </p:nvPicPr>
        <p:blipFill>
          <a:blip r:embed="rId5"/>
          <a:stretch>
            <a:fillRect/>
          </a:stretch>
        </p:blipFill>
        <p:spPr>
          <a:xfrm>
            <a:off x="10104895" y="6030780"/>
            <a:ext cx="1766806" cy="847639"/>
          </a:xfrm>
          <a:prstGeom prst="rect">
            <a:avLst/>
          </a:prstGeom>
        </p:spPr>
      </p:pic>
      <p:pic>
        <p:nvPicPr>
          <p:cNvPr id="4" name="Picture 3">
            <a:extLst>
              <a:ext uri="{FF2B5EF4-FFF2-40B4-BE49-F238E27FC236}">
                <a16:creationId xmlns:a16="http://schemas.microsoft.com/office/drawing/2014/main" id="{3396BEA2-123F-F87B-32F8-13F3A63DC8B7}"/>
              </a:ext>
            </a:extLst>
          </p:cNvPr>
          <p:cNvPicPr>
            <a:picLocks noChangeAspect="1"/>
          </p:cNvPicPr>
          <p:nvPr/>
        </p:nvPicPr>
        <p:blipFill>
          <a:blip r:embed="rId6"/>
          <a:stretch>
            <a:fillRect/>
          </a:stretch>
        </p:blipFill>
        <p:spPr>
          <a:xfrm>
            <a:off x="8369085" y="6051200"/>
            <a:ext cx="1135306" cy="806800"/>
          </a:xfrm>
          <a:prstGeom prst="rect">
            <a:avLst/>
          </a:prstGeom>
        </p:spPr>
      </p:pic>
    </p:spTree>
    <p:extLst>
      <p:ext uri="{BB962C8B-B14F-4D97-AF65-F5344CB8AC3E}">
        <p14:creationId xmlns:p14="http://schemas.microsoft.com/office/powerpoint/2010/main" val="3974716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964095" y="323821"/>
            <a:ext cx="10391882" cy="66592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3600" b="1" dirty="0">
                <a:solidFill>
                  <a:srgbClr val="002F52"/>
                </a:solidFill>
                <a:latin typeface="+mn-lt"/>
              </a:rPr>
              <a:t>Data from private health insurance market</a:t>
            </a:r>
          </a:p>
        </p:txBody>
      </p:sp>
      <p:graphicFrame>
        <p:nvGraphicFramePr>
          <p:cNvPr id="6" name="Object 5"/>
          <p:cNvGraphicFramePr>
            <a:graphicFrameLocks noChangeAspect="1"/>
          </p:cNvGraphicFramePr>
          <p:nvPr/>
        </p:nvGraphicFramePr>
        <p:xfrm>
          <a:off x="620713" y="0"/>
          <a:ext cx="343383" cy="839662"/>
        </p:xfrm>
        <a:graphic>
          <a:graphicData uri="http://schemas.openxmlformats.org/presentationml/2006/ole">
            <mc:AlternateContent xmlns:mc="http://schemas.openxmlformats.org/markup-compatibility/2006">
              <mc:Choice xmlns:v="urn:schemas-microsoft-com:vml" Requires="v">
                <p:oleObj name="CorelDRAW" r:id="rId3" imgW="217126" imgH="532342" progId="CorelDraw.Graphic.22">
                  <p:embed/>
                </p:oleObj>
              </mc:Choice>
              <mc:Fallback>
                <p:oleObj name="CorelDRAW" r:id="rId3" imgW="217126" imgH="532342" progId="CorelDraw.Graphic.22">
                  <p:embed/>
                  <p:pic>
                    <p:nvPicPr>
                      <p:cNvPr id="6" name="Object 5"/>
                      <p:cNvPicPr/>
                      <p:nvPr/>
                    </p:nvPicPr>
                    <p:blipFill>
                      <a:blip r:embed="rId4"/>
                      <a:stretch>
                        <a:fillRect/>
                      </a:stretch>
                    </p:blipFill>
                    <p:spPr>
                      <a:xfrm>
                        <a:off x="620713" y="0"/>
                        <a:ext cx="343383" cy="839662"/>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C053BB14-6BC1-F58D-CEE8-2E21C979EE00}"/>
              </a:ext>
            </a:extLst>
          </p:cNvPr>
          <p:cNvSpPr>
            <a:spLocks noGrp="1"/>
          </p:cNvSpPr>
          <p:nvPr>
            <p:ph idx="1"/>
          </p:nvPr>
        </p:nvSpPr>
        <p:spPr/>
        <p:txBody>
          <a:bodyPr/>
          <a:lstStyle/>
          <a:p>
            <a:endParaRPr lang="en-CL"/>
          </a:p>
        </p:txBody>
      </p:sp>
      <p:graphicFrame>
        <p:nvGraphicFramePr>
          <p:cNvPr id="9" name="Content Placeholder 3">
            <a:extLst>
              <a:ext uri="{FF2B5EF4-FFF2-40B4-BE49-F238E27FC236}">
                <a16:creationId xmlns:a16="http://schemas.microsoft.com/office/drawing/2014/main" id="{EC9EDEEB-F0ED-1DC7-497F-0EA2FFBEA00D}"/>
              </a:ext>
            </a:extLst>
          </p:cNvPr>
          <p:cNvGraphicFramePr>
            <a:graphicFrameLocks/>
          </p:cNvGraphicFramePr>
          <p:nvPr>
            <p:extLst>
              <p:ext uri="{D42A27DB-BD31-4B8C-83A1-F6EECF244321}">
                <p14:modId xmlns:p14="http://schemas.microsoft.com/office/powerpoint/2010/main" val="190436415"/>
              </p:ext>
            </p:extLst>
          </p:nvPr>
        </p:nvGraphicFramePr>
        <p:xfrm>
          <a:off x="917016" y="1071862"/>
          <a:ext cx="10221247" cy="4707335"/>
        </p:xfrm>
        <a:graphic>
          <a:graphicData uri="http://schemas.openxmlformats.org/drawingml/2006/table">
            <a:tbl>
              <a:tblPr firstRow="1" firstCol="1" bandRow="1">
                <a:tableStyleId>{5C22544A-7EE6-4342-B048-85BDC9FD1C3A}</a:tableStyleId>
              </a:tblPr>
              <a:tblGrid>
                <a:gridCol w="2953526">
                  <a:extLst>
                    <a:ext uri="{9D8B030D-6E8A-4147-A177-3AD203B41FA5}">
                      <a16:colId xmlns:a16="http://schemas.microsoft.com/office/drawing/2014/main" val="2877049612"/>
                    </a:ext>
                  </a:extLst>
                </a:gridCol>
                <a:gridCol w="7267721">
                  <a:extLst>
                    <a:ext uri="{9D8B030D-6E8A-4147-A177-3AD203B41FA5}">
                      <a16:colId xmlns:a16="http://schemas.microsoft.com/office/drawing/2014/main" val="4005796387"/>
                    </a:ext>
                  </a:extLst>
                </a:gridCol>
              </a:tblGrid>
              <a:tr h="898727">
                <a:tc>
                  <a:txBody>
                    <a:bodyPr/>
                    <a:lstStyle/>
                    <a:p>
                      <a:pPr>
                        <a:lnSpc>
                          <a:spcPct val="100000"/>
                        </a:lnSpc>
                        <a:spcAft>
                          <a:spcPts val="0"/>
                        </a:spcAft>
                      </a:pPr>
                      <a:endParaRPr lang="en-CL" sz="2400" b="1" dirty="0">
                        <a:effectLst/>
                        <a:latin typeface="+mj-lt"/>
                        <a:ea typeface="Calibri" panose="020F0502020204030204" pitchFamily="34" charset="0"/>
                      </a:endParaRPr>
                    </a:p>
                  </a:txBody>
                  <a:tcPr marL="180000" marR="51435" marT="0" marB="0" anchor="ctr">
                    <a:noFill/>
                  </a:tcPr>
                </a:tc>
                <a:tc>
                  <a:txBody>
                    <a:bodyPr/>
                    <a:lstStyle/>
                    <a:p>
                      <a:pPr algn="ctr">
                        <a:lnSpc>
                          <a:spcPct val="100000"/>
                        </a:lnSpc>
                        <a:spcAft>
                          <a:spcPts val="0"/>
                        </a:spcAft>
                      </a:pPr>
                      <a:endParaRPr lang="en-CL" sz="2400" b="1" dirty="0">
                        <a:effectLst/>
                        <a:latin typeface="+mj-lt"/>
                        <a:ea typeface="Calibri" panose="020F0502020204030204" pitchFamily="34" charset="0"/>
                      </a:endParaRPr>
                    </a:p>
                  </a:txBody>
                  <a:tcPr marL="180000" marR="51435" marT="0" marB="0" anchor="ctr">
                    <a:noFill/>
                  </a:tcPr>
                </a:tc>
                <a:extLst>
                  <a:ext uri="{0D108BD9-81ED-4DB2-BD59-A6C34878D82A}">
                    <a16:rowId xmlns:a16="http://schemas.microsoft.com/office/drawing/2014/main" val="2399969045"/>
                  </a:ext>
                </a:extLst>
              </a:tr>
              <a:tr h="898727">
                <a:tc>
                  <a:txBody>
                    <a:bodyPr/>
                    <a:lstStyle/>
                    <a:p>
                      <a:pPr>
                        <a:lnSpc>
                          <a:spcPct val="100000"/>
                        </a:lnSpc>
                        <a:spcAft>
                          <a:spcPts val="0"/>
                        </a:spcAft>
                      </a:pPr>
                      <a:r>
                        <a:rPr lang="en-AU" sz="2400" b="0" dirty="0">
                          <a:effectLst/>
                          <a:latin typeface="Calibri" panose="020F0502020204030204" pitchFamily="34" charset="0"/>
                          <a:cs typeface="Calibri" panose="020F0502020204030204" pitchFamily="34" charset="0"/>
                        </a:rPr>
                        <a:t>Years</a:t>
                      </a:r>
                      <a:endParaRPr lang="en-CL" sz="2400" b="0" dirty="0">
                        <a:effectLst/>
                        <a:latin typeface="Calibri" panose="020F0502020204030204" pitchFamily="34" charset="0"/>
                        <a:ea typeface="Calibri" panose="020F0502020204030204" pitchFamily="34" charset="0"/>
                        <a:cs typeface="Calibri" panose="020F0502020204030204" pitchFamily="34" charset="0"/>
                      </a:endParaRPr>
                    </a:p>
                  </a:txBody>
                  <a:tcPr marL="180000" marR="51435" marT="0" marB="0" anchor="ctr"/>
                </a:tc>
                <a:tc>
                  <a:txBody>
                    <a:bodyPr/>
                    <a:lstStyle/>
                    <a:p>
                      <a:pPr algn="l">
                        <a:lnSpc>
                          <a:spcPct val="100000"/>
                        </a:lnSpc>
                        <a:spcAft>
                          <a:spcPts val="0"/>
                        </a:spcAft>
                      </a:pPr>
                      <a:r>
                        <a:rPr lang="en-AU" sz="2400" b="0" dirty="0">
                          <a:effectLst/>
                          <a:latin typeface="Calibri" panose="020F0502020204030204" pitchFamily="34" charset="0"/>
                          <a:cs typeface="Calibri" panose="020F0502020204030204" pitchFamily="34" charset="0"/>
                        </a:rPr>
                        <a:t>2018 and 2019</a:t>
                      </a:r>
                      <a:endParaRPr lang="en-CL" sz="2400" b="0" dirty="0">
                        <a:effectLst/>
                        <a:latin typeface="Calibri" panose="020F0502020204030204" pitchFamily="34" charset="0"/>
                        <a:ea typeface="Calibri" panose="020F0502020204030204" pitchFamily="34" charset="0"/>
                        <a:cs typeface="Calibri" panose="020F0502020204030204" pitchFamily="34" charset="0"/>
                      </a:endParaRPr>
                    </a:p>
                  </a:txBody>
                  <a:tcPr marL="180000" marR="51435" marT="0" marB="0" anchor="ctr"/>
                </a:tc>
                <a:extLst>
                  <a:ext uri="{0D108BD9-81ED-4DB2-BD59-A6C34878D82A}">
                    <a16:rowId xmlns:a16="http://schemas.microsoft.com/office/drawing/2014/main" val="809277744"/>
                  </a:ext>
                </a:extLst>
              </a:tr>
              <a:tr h="951153">
                <a:tc>
                  <a:txBody>
                    <a:bodyPr/>
                    <a:lstStyle/>
                    <a:p>
                      <a:pPr>
                        <a:lnSpc>
                          <a:spcPct val="100000"/>
                        </a:lnSpc>
                        <a:spcAft>
                          <a:spcPts val="0"/>
                        </a:spcAft>
                      </a:pPr>
                      <a:r>
                        <a:rPr lang="nl-NL" sz="2400" b="0" dirty="0">
                          <a:effectLst/>
                          <a:latin typeface="Calibri" panose="020F0502020204030204" pitchFamily="34" charset="0"/>
                          <a:ea typeface="Calibri" panose="020F0502020204030204" pitchFamily="34" charset="0"/>
                          <a:cs typeface="Calibri" panose="020F0502020204030204" pitchFamily="34" charset="0"/>
                        </a:rPr>
                        <a:t>N</a:t>
                      </a:r>
                      <a:endParaRPr lang="en-CL" sz="2400" b="0" dirty="0">
                        <a:effectLst/>
                        <a:latin typeface="Calibri" panose="020F0502020204030204" pitchFamily="34" charset="0"/>
                        <a:ea typeface="Calibri" panose="020F0502020204030204" pitchFamily="34" charset="0"/>
                        <a:cs typeface="Calibri" panose="020F0502020204030204" pitchFamily="34" charset="0"/>
                      </a:endParaRPr>
                    </a:p>
                  </a:txBody>
                  <a:tcPr marL="180000" marR="45720" anchor="ctr"/>
                </a:tc>
                <a:tc>
                  <a:txBody>
                    <a:bodyPr/>
                    <a:lstStyle/>
                    <a:p>
                      <a:pPr algn="l">
                        <a:lnSpc>
                          <a:spcPct val="100000"/>
                        </a:lnSpc>
                        <a:spcAft>
                          <a:spcPts val="0"/>
                        </a:spcAft>
                      </a:pPr>
                      <a:r>
                        <a:rPr lang="nl-NL" sz="2400" b="0" dirty="0">
                          <a:effectLst/>
                          <a:latin typeface="Calibri" panose="020F0502020204030204" pitchFamily="34" charset="0"/>
                          <a:ea typeface="Calibri" panose="020F0502020204030204" pitchFamily="34" charset="0"/>
                          <a:cs typeface="Calibri" panose="020F0502020204030204" pitchFamily="34" charset="0"/>
                        </a:rPr>
                        <a:t>8.4 </a:t>
                      </a:r>
                      <a:r>
                        <a:rPr lang="nl-NL" sz="2400" b="0" dirty="0" err="1">
                          <a:effectLst/>
                          <a:latin typeface="Calibri" panose="020F0502020204030204" pitchFamily="34" charset="0"/>
                          <a:ea typeface="Calibri" panose="020F0502020204030204" pitchFamily="34" charset="0"/>
                          <a:cs typeface="Calibri" panose="020F0502020204030204" pitchFamily="34" charset="0"/>
                        </a:rPr>
                        <a:t>million</a:t>
                      </a:r>
                      <a:r>
                        <a:rPr lang="nl-NL" sz="2400" b="0" dirty="0">
                          <a:effectLst/>
                          <a:latin typeface="Calibri" panose="020F0502020204030204" pitchFamily="34" charset="0"/>
                          <a:ea typeface="Calibri" panose="020F0502020204030204" pitchFamily="34" charset="0"/>
                          <a:cs typeface="Calibri" panose="020F0502020204030204" pitchFamily="34" charset="0"/>
                        </a:rPr>
                        <a:t> (</a:t>
                      </a:r>
                      <a:r>
                        <a:rPr lang="nl-NL" sz="2400" b="0" dirty="0" err="1">
                          <a:effectLst/>
                          <a:latin typeface="Calibri" panose="020F0502020204030204" pitchFamily="34" charset="0"/>
                          <a:ea typeface="Calibri" panose="020F0502020204030204" pitchFamily="34" charset="0"/>
                          <a:cs typeface="Calibri" panose="020F0502020204030204" pitchFamily="34" charset="0"/>
                        </a:rPr>
                        <a:t>after</a:t>
                      </a:r>
                      <a:r>
                        <a:rPr lang="nl-NL" sz="2400" b="0" dirty="0">
                          <a:effectLst/>
                          <a:latin typeface="Calibri" panose="020F0502020204030204" pitchFamily="34" charset="0"/>
                          <a:ea typeface="Calibri" panose="020F0502020204030204" pitchFamily="34" charset="0"/>
                          <a:cs typeface="Calibri" panose="020F0502020204030204" pitchFamily="34" charset="0"/>
                        </a:rPr>
                        <a:t> data </a:t>
                      </a:r>
                      <a:r>
                        <a:rPr lang="nl-NL" sz="2400" b="0" dirty="0" err="1">
                          <a:effectLst/>
                          <a:latin typeface="Calibri" panose="020F0502020204030204" pitchFamily="34" charset="0"/>
                          <a:ea typeface="Calibri" panose="020F0502020204030204" pitchFamily="34" charset="0"/>
                          <a:cs typeface="Calibri" panose="020F0502020204030204" pitchFamily="34" charset="0"/>
                        </a:rPr>
                        <a:t>manipulation</a:t>
                      </a:r>
                      <a:r>
                        <a:rPr lang="nl-NL" sz="2400" b="0" dirty="0">
                          <a:effectLst/>
                          <a:latin typeface="Calibri" panose="020F0502020204030204" pitchFamily="34" charset="0"/>
                          <a:ea typeface="Calibri" panose="020F0502020204030204" pitchFamily="34" charset="0"/>
                          <a:cs typeface="Calibri" panose="020F0502020204030204" pitchFamily="34" charset="0"/>
                        </a:rPr>
                        <a:t>)</a:t>
                      </a:r>
                      <a:endParaRPr lang="en-CL" sz="2400" b="0" dirty="0">
                        <a:effectLst/>
                        <a:latin typeface="Calibri" panose="020F0502020204030204" pitchFamily="34" charset="0"/>
                        <a:ea typeface="Calibri" panose="020F0502020204030204" pitchFamily="34" charset="0"/>
                        <a:cs typeface="Calibri" panose="020F0502020204030204" pitchFamily="34" charset="0"/>
                      </a:endParaRPr>
                    </a:p>
                  </a:txBody>
                  <a:tcPr marL="180000" marR="51435" marT="0" marB="0" anchor="ctr"/>
                </a:tc>
                <a:extLst>
                  <a:ext uri="{0D108BD9-81ED-4DB2-BD59-A6C34878D82A}">
                    <a16:rowId xmlns:a16="http://schemas.microsoft.com/office/drawing/2014/main" val="3855599904"/>
                  </a:ext>
                </a:extLst>
              </a:tr>
              <a:tr h="979364">
                <a:tc>
                  <a:txBody>
                    <a:bodyPr/>
                    <a:lstStyle/>
                    <a:p>
                      <a:pPr>
                        <a:lnSpc>
                          <a:spcPct val="100000"/>
                        </a:lnSpc>
                        <a:spcAft>
                          <a:spcPts val="0"/>
                        </a:spcAft>
                      </a:pPr>
                      <a:r>
                        <a:rPr lang="nl-NL" sz="2400" b="0" dirty="0" err="1">
                          <a:effectLst/>
                          <a:latin typeface="Calibri" panose="020F0502020204030204" pitchFamily="34" charset="0"/>
                          <a:ea typeface="Calibri" panose="020F0502020204030204" pitchFamily="34" charset="0"/>
                          <a:cs typeface="Calibri" panose="020F0502020204030204" pitchFamily="34" charset="0"/>
                        </a:rPr>
                        <a:t>Spending</a:t>
                      </a:r>
                      <a:endParaRPr lang="en-CL" sz="2400" b="0" dirty="0">
                        <a:effectLst/>
                        <a:latin typeface="Calibri" panose="020F0502020204030204" pitchFamily="34" charset="0"/>
                        <a:ea typeface="Calibri" panose="020F0502020204030204" pitchFamily="34" charset="0"/>
                        <a:cs typeface="Calibri" panose="020F0502020204030204" pitchFamily="34" charset="0"/>
                      </a:endParaRPr>
                    </a:p>
                  </a:txBody>
                  <a:tcPr marL="180000" marR="51435" marT="0" marB="0" anchor="ctr"/>
                </a:tc>
                <a:tc>
                  <a:txBody>
                    <a:bodyPr/>
                    <a:lstStyle/>
                    <a:p>
                      <a:pPr algn="l">
                        <a:lnSpc>
                          <a:spcPct val="100000"/>
                        </a:lnSpc>
                        <a:spcAft>
                          <a:spcPts val="0"/>
                        </a:spcAft>
                      </a:pPr>
                      <a:r>
                        <a:rPr lang="nl-NL" sz="2400" b="0" dirty="0">
                          <a:effectLst/>
                          <a:latin typeface="Calibri" panose="020F0502020204030204" pitchFamily="34" charset="0"/>
                          <a:ea typeface="Calibri" panose="020F0502020204030204" pitchFamily="34" charset="0"/>
                          <a:cs typeface="Calibri" panose="020F0502020204030204" pitchFamily="34" charset="0"/>
                        </a:rPr>
                        <a:t>Claims </a:t>
                      </a:r>
                      <a:r>
                        <a:rPr lang="nl-NL" sz="2400" b="0" dirty="0" err="1">
                          <a:effectLst/>
                          <a:latin typeface="Calibri" panose="020F0502020204030204" pitchFamily="34" charset="0"/>
                          <a:ea typeface="Calibri" panose="020F0502020204030204" pitchFamily="34" charset="0"/>
                          <a:cs typeface="Calibri" panose="020F0502020204030204" pitchFamily="34" charset="0"/>
                        </a:rPr>
                        <a:t>cost</a:t>
                      </a:r>
                      <a:r>
                        <a:rPr lang="nl-NL" sz="2400" b="0" dirty="0">
                          <a:effectLst/>
                          <a:latin typeface="Calibri" panose="020F0502020204030204" pitchFamily="34" charset="0"/>
                          <a:ea typeface="Calibri" panose="020F0502020204030204" pitchFamily="34" charset="0"/>
                          <a:cs typeface="Calibri" panose="020F0502020204030204" pitchFamily="34" charset="0"/>
                        </a:rPr>
                        <a:t> (i.e., </a:t>
                      </a:r>
                      <a:r>
                        <a:rPr lang="nl-NL" sz="2400" b="0" dirty="0" err="1">
                          <a:effectLst/>
                          <a:latin typeface="Calibri" panose="020F0502020204030204" pitchFamily="34" charset="0"/>
                          <a:ea typeface="Calibri" panose="020F0502020204030204" pitchFamily="34" charset="0"/>
                          <a:cs typeface="Calibri" panose="020F0502020204030204" pitchFamily="34" charset="0"/>
                        </a:rPr>
                        <a:t>spending</a:t>
                      </a:r>
                      <a:r>
                        <a:rPr lang="nl-NL" sz="2400" b="0" dirty="0">
                          <a:effectLst/>
                          <a:latin typeface="Calibri" panose="020F0502020204030204" pitchFamily="34" charset="0"/>
                          <a:ea typeface="Calibri" panose="020F0502020204030204" pitchFamily="34" charset="0"/>
                          <a:cs typeface="Calibri" panose="020F0502020204030204" pitchFamily="34" charset="0"/>
                        </a:rPr>
                        <a:t> </a:t>
                      </a:r>
                      <a:r>
                        <a:rPr lang="nl-NL" sz="2400" b="0" dirty="0" err="1">
                          <a:effectLst/>
                          <a:latin typeface="Calibri" panose="020F0502020204030204" pitchFamily="34" charset="0"/>
                          <a:ea typeface="Calibri" panose="020F0502020204030204" pitchFamily="34" charset="0"/>
                          <a:cs typeface="Calibri" panose="020F0502020204030204" pitchFamily="34" charset="0"/>
                        </a:rPr>
                        <a:t>reimbursed</a:t>
                      </a:r>
                      <a:r>
                        <a:rPr lang="nl-NL" sz="2400" b="0" dirty="0">
                          <a:effectLst/>
                          <a:latin typeface="Calibri" panose="020F0502020204030204" pitchFamily="34" charset="0"/>
                          <a:ea typeface="Calibri" panose="020F0502020204030204" pitchFamily="34" charset="0"/>
                          <a:cs typeface="Calibri" panose="020F0502020204030204" pitchFamily="34" charset="0"/>
                        </a:rPr>
                        <a:t> </a:t>
                      </a:r>
                      <a:r>
                        <a:rPr lang="nl-NL" sz="2400" b="0" dirty="0" err="1">
                          <a:effectLst/>
                          <a:latin typeface="Calibri" panose="020F0502020204030204" pitchFamily="34" charset="0"/>
                          <a:ea typeface="Calibri" panose="020F0502020204030204" pitchFamily="34" charset="0"/>
                          <a:cs typeface="Calibri" panose="020F0502020204030204" pitchFamily="34" charset="0"/>
                        </a:rPr>
                        <a:t>by</a:t>
                      </a:r>
                      <a:r>
                        <a:rPr lang="nl-NL" sz="2400" b="0" dirty="0">
                          <a:effectLst/>
                          <a:latin typeface="Calibri" panose="020F0502020204030204" pitchFamily="34" charset="0"/>
                          <a:ea typeface="Calibri" panose="020F0502020204030204" pitchFamily="34" charset="0"/>
                          <a:cs typeface="Calibri" panose="020F0502020204030204" pitchFamily="34" charset="0"/>
                        </a:rPr>
                        <a:t> </a:t>
                      </a:r>
                      <a:r>
                        <a:rPr lang="nl-NL" sz="2400" b="0" dirty="0" err="1">
                          <a:effectLst/>
                          <a:latin typeface="Calibri" panose="020F0502020204030204" pitchFamily="34" charset="0"/>
                          <a:ea typeface="Calibri" panose="020F0502020204030204" pitchFamily="34" charset="0"/>
                          <a:cs typeface="Calibri" panose="020F0502020204030204" pitchFamily="34" charset="0"/>
                        </a:rPr>
                        <a:t>insurers</a:t>
                      </a:r>
                      <a:r>
                        <a:rPr lang="nl-NL" sz="2400" b="0" dirty="0">
                          <a:effectLst/>
                          <a:latin typeface="Calibri" panose="020F0502020204030204" pitchFamily="34" charset="0"/>
                          <a:ea typeface="Calibri" panose="020F0502020204030204" pitchFamily="34" charset="0"/>
                          <a:cs typeface="Calibri" panose="020F0502020204030204" pitchFamily="34" charset="0"/>
                        </a:rPr>
                        <a:t>)</a:t>
                      </a:r>
                      <a:endParaRPr lang="en-CL" sz="2400" b="0" dirty="0">
                        <a:effectLst/>
                        <a:latin typeface="Calibri" panose="020F0502020204030204" pitchFamily="34" charset="0"/>
                        <a:ea typeface="Calibri" panose="020F0502020204030204" pitchFamily="34" charset="0"/>
                        <a:cs typeface="Calibri" panose="020F0502020204030204" pitchFamily="34" charset="0"/>
                      </a:endParaRPr>
                    </a:p>
                  </a:txBody>
                  <a:tcPr marL="180000" marR="51435" marT="0" marB="0" anchor="ctr"/>
                </a:tc>
                <a:extLst>
                  <a:ext uri="{0D108BD9-81ED-4DB2-BD59-A6C34878D82A}">
                    <a16:rowId xmlns:a16="http://schemas.microsoft.com/office/drawing/2014/main" val="3578481564"/>
                  </a:ext>
                </a:extLst>
              </a:tr>
              <a:tr h="979364">
                <a:tc>
                  <a:txBody>
                    <a:bodyPr/>
                    <a:lstStyle/>
                    <a:p>
                      <a:pPr>
                        <a:lnSpc>
                          <a:spcPct val="100000"/>
                        </a:lnSpc>
                        <a:spcAft>
                          <a:spcPts val="0"/>
                        </a:spcAft>
                      </a:pPr>
                      <a:r>
                        <a:rPr lang="nl-NL" sz="2400" b="0" dirty="0" err="1">
                          <a:effectLst/>
                          <a:latin typeface="Calibri" panose="020F0502020204030204" pitchFamily="34" charset="0"/>
                          <a:ea typeface="Calibri" panose="020F0502020204030204" pitchFamily="34" charset="0"/>
                          <a:cs typeface="Calibri" panose="020F0502020204030204" pitchFamily="34" charset="0"/>
                        </a:rPr>
                        <a:t>Characteristics</a:t>
                      </a:r>
                      <a:endParaRPr lang="en-CL" sz="2400" b="0" dirty="0">
                        <a:effectLst/>
                        <a:latin typeface="Calibri" panose="020F0502020204030204" pitchFamily="34" charset="0"/>
                        <a:ea typeface="Calibri" panose="020F0502020204030204" pitchFamily="34" charset="0"/>
                        <a:cs typeface="Calibri" panose="020F0502020204030204" pitchFamily="34" charset="0"/>
                      </a:endParaRPr>
                    </a:p>
                  </a:txBody>
                  <a:tcPr marL="180000" marR="51435" marT="0" marB="0" anchor="ctr"/>
                </a:tc>
                <a:tc>
                  <a:txBody>
                    <a:bodyPr/>
                    <a:lstStyle/>
                    <a:p>
                      <a:pPr algn="l">
                        <a:lnSpc>
                          <a:spcPct val="100000"/>
                        </a:lnSpc>
                        <a:spcAft>
                          <a:spcPts val="0"/>
                        </a:spcAft>
                      </a:pPr>
                      <a:r>
                        <a:rPr lang="nl-NL" sz="2400" b="0" dirty="0">
                          <a:effectLst/>
                          <a:latin typeface="Calibri" panose="020F0502020204030204" pitchFamily="34" charset="0"/>
                          <a:ea typeface="Calibri" panose="020F0502020204030204" pitchFamily="34" charset="0"/>
                          <a:cs typeface="Calibri" panose="020F0502020204030204" pitchFamily="34" charset="0"/>
                        </a:rPr>
                        <a:t>Age, gender &amp; </a:t>
                      </a:r>
                      <a:r>
                        <a:rPr lang="nl-NL" sz="2400" b="0" dirty="0" err="1">
                          <a:effectLst/>
                          <a:latin typeface="Calibri" panose="020F0502020204030204" pitchFamily="34" charset="0"/>
                          <a:ea typeface="Calibri" panose="020F0502020204030204" pitchFamily="34" charset="0"/>
                          <a:cs typeface="Calibri" panose="020F0502020204030204" pitchFamily="34" charset="0"/>
                        </a:rPr>
                        <a:t>number</a:t>
                      </a:r>
                      <a:r>
                        <a:rPr lang="nl-NL" sz="2400" b="0" dirty="0">
                          <a:effectLst/>
                          <a:latin typeface="Calibri" panose="020F0502020204030204" pitchFamily="34" charset="0"/>
                          <a:ea typeface="Calibri" panose="020F0502020204030204" pitchFamily="34" charset="0"/>
                          <a:cs typeface="Calibri" panose="020F0502020204030204" pitchFamily="34" charset="0"/>
                        </a:rPr>
                        <a:t> of </a:t>
                      </a:r>
                      <a:r>
                        <a:rPr lang="nl-NL" sz="2400" b="0" dirty="0" err="1">
                          <a:effectLst/>
                          <a:latin typeface="Calibri" panose="020F0502020204030204" pitchFamily="34" charset="0"/>
                          <a:ea typeface="Calibri" panose="020F0502020204030204" pitchFamily="34" charset="0"/>
                          <a:cs typeface="Calibri" panose="020F0502020204030204" pitchFamily="34" charset="0"/>
                        </a:rPr>
                        <a:t>hospital</a:t>
                      </a:r>
                      <a:r>
                        <a:rPr lang="nl-NL" sz="2400" b="0" dirty="0">
                          <a:effectLst/>
                          <a:latin typeface="Calibri" panose="020F0502020204030204" pitchFamily="34" charset="0"/>
                          <a:ea typeface="Calibri" panose="020F0502020204030204" pitchFamily="34" charset="0"/>
                          <a:cs typeface="Calibri" panose="020F0502020204030204" pitchFamily="34" charset="0"/>
                        </a:rPr>
                        <a:t> episodes</a:t>
                      </a:r>
                      <a:endParaRPr lang="en-CL" sz="2400" b="0" dirty="0">
                        <a:effectLst/>
                        <a:latin typeface="Calibri" panose="020F0502020204030204" pitchFamily="34" charset="0"/>
                        <a:ea typeface="Calibri" panose="020F0502020204030204" pitchFamily="34" charset="0"/>
                        <a:cs typeface="Calibri" panose="020F0502020204030204" pitchFamily="34" charset="0"/>
                      </a:endParaRPr>
                    </a:p>
                  </a:txBody>
                  <a:tcPr marL="180000" marR="51435" marT="0" marB="0" anchor="ctr"/>
                </a:tc>
                <a:extLst>
                  <a:ext uri="{0D108BD9-81ED-4DB2-BD59-A6C34878D82A}">
                    <a16:rowId xmlns:a16="http://schemas.microsoft.com/office/drawing/2014/main" val="1103157078"/>
                  </a:ext>
                </a:extLst>
              </a:tr>
            </a:tbl>
          </a:graphicData>
        </a:graphic>
      </p:graphicFrame>
      <p:pic>
        <p:nvPicPr>
          <p:cNvPr id="3" name="Picture 2" descr="Logo, company name&#10;&#10;Description automatically generated">
            <a:extLst>
              <a:ext uri="{FF2B5EF4-FFF2-40B4-BE49-F238E27FC236}">
                <a16:creationId xmlns:a16="http://schemas.microsoft.com/office/drawing/2014/main" id="{9F76EED6-AB6F-D224-E9F9-60D9CE08F415}"/>
              </a:ext>
            </a:extLst>
          </p:cNvPr>
          <p:cNvPicPr>
            <a:picLocks noChangeAspect="1"/>
          </p:cNvPicPr>
          <p:nvPr/>
        </p:nvPicPr>
        <p:blipFill>
          <a:blip r:embed="rId5"/>
          <a:stretch>
            <a:fillRect/>
          </a:stretch>
        </p:blipFill>
        <p:spPr>
          <a:xfrm>
            <a:off x="10104895" y="6030780"/>
            <a:ext cx="1766806" cy="847639"/>
          </a:xfrm>
          <a:prstGeom prst="rect">
            <a:avLst/>
          </a:prstGeom>
        </p:spPr>
      </p:pic>
      <p:pic>
        <p:nvPicPr>
          <p:cNvPr id="7" name="Picture 6">
            <a:extLst>
              <a:ext uri="{FF2B5EF4-FFF2-40B4-BE49-F238E27FC236}">
                <a16:creationId xmlns:a16="http://schemas.microsoft.com/office/drawing/2014/main" id="{5E032D98-2DE8-6404-592B-8A2D11DE0E19}"/>
              </a:ext>
            </a:extLst>
          </p:cNvPr>
          <p:cNvPicPr>
            <a:picLocks noChangeAspect="1"/>
          </p:cNvPicPr>
          <p:nvPr/>
        </p:nvPicPr>
        <p:blipFill>
          <a:blip r:embed="rId6"/>
          <a:stretch>
            <a:fillRect/>
          </a:stretch>
        </p:blipFill>
        <p:spPr>
          <a:xfrm>
            <a:off x="8369085" y="6051200"/>
            <a:ext cx="1135306" cy="806800"/>
          </a:xfrm>
          <a:prstGeom prst="rect">
            <a:avLst/>
          </a:prstGeom>
        </p:spPr>
      </p:pic>
    </p:spTree>
    <p:extLst>
      <p:ext uri="{BB962C8B-B14F-4D97-AF65-F5344CB8AC3E}">
        <p14:creationId xmlns:p14="http://schemas.microsoft.com/office/powerpoint/2010/main" val="776736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964095" y="323821"/>
            <a:ext cx="10391882" cy="66592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3600" b="1" dirty="0">
                <a:solidFill>
                  <a:srgbClr val="002F52"/>
                </a:solidFill>
                <a:latin typeface="+mn-lt"/>
              </a:rPr>
              <a:t>Empirical simulation: steps</a:t>
            </a:r>
          </a:p>
        </p:txBody>
      </p:sp>
      <p:graphicFrame>
        <p:nvGraphicFramePr>
          <p:cNvPr id="6" name="Object 5"/>
          <p:cNvGraphicFramePr>
            <a:graphicFrameLocks noChangeAspect="1"/>
          </p:cNvGraphicFramePr>
          <p:nvPr/>
        </p:nvGraphicFramePr>
        <p:xfrm>
          <a:off x="620713" y="0"/>
          <a:ext cx="343383" cy="839662"/>
        </p:xfrm>
        <a:graphic>
          <a:graphicData uri="http://schemas.openxmlformats.org/presentationml/2006/ole">
            <mc:AlternateContent xmlns:mc="http://schemas.openxmlformats.org/markup-compatibility/2006">
              <mc:Choice xmlns:v="urn:schemas-microsoft-com:vml" Requires="v">
                <p:oleObj name="CorelDRAW" r:id="rId4" imgW="217126" imgH="532342" progId="CorelDraw.Graphic.22">
                  <p:embed/>
                </p:oleObj>
              </mc:Choice>
              <mc:Fallback>
                <p:oleObj name="CorelDRAW" r:id="rId4" imgW="217126" imgH="532342" progId="CorelDraw.Graphic.22">
                  <p:embed/>
                  <p:pic>
                    <p:nvPicPr>
                      <p:cNvPr id="6" name="Object 5"/>
                      <p:cNvPicPr/>
                      <p:nvPr/>
                    </p:nvPicPr>
                    <p:blipFill>
                      <a:blip r:embed="rId5"/>
                      <a:stretch>
                        <a:fillRect/>
                      </a:stretch>
                    </p:blipFill>
                    <p:spPr>
                      <a:xfrm>
                        <a:off x="620713" y="0"/>
                        <a:ext cx="343383" cy="839662"/>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C053BB14-6BC1-F58D-CEE8-2E21C979EE00}"/>
              </a:ext>
            </a:extLst>
          </p:cNvPr>
          <p:cNvSpPr>
            <a:spLocks noGrp="1"/>
          </p:cNvSpPr>
          <p:nvPr>
            <p:ph idx="1"/>
          </p:nvPr>
        </p:nvSpPr>
        <p:spPr/>
        <p:txBody>
          <a:bodyPr/>
          <a:lstStyle/>
          <a:p>
            <a:endParaRPr lang="en-CL"/>
          </a:p>
        </p:txBody>
      </p:sp>
      <p:graphicFrame>
        <p:nvGraphicFramePr>
          <p:cNvPr id="8" name="Content Placeholder 3">
            <a:extLst>
              <a:ext uri="{FF2B5EF4-FFF2-40B4-BE49-F238E27FC236}">
                <a16:creationId xmlns:a16="http://schemas.microsoft.com/office/drawing/2014/main" id="{A1496374-43E5-B7D0-27EC-B69B4D93C655}"/>
              </a:ext>
            </a:extLst>
          </p:cNvPr>
          <p:cNvGraphicFramePr>
            <a:graphicFrameLocks/>
          </p:cNvGraphicFramePr>
          <p:nvPr>
            <p:extLst>
              <p:ext uri="{D42A27DB-BD31-4B8C-83A1-F6EECF244321}">
                <p14:modId xmlns:p14="http://schemas.microsoft.com/office/powerpoint/2010/main" val="3595166555"/>
              </p:ext>
            </p:extLst>
          </p:nvPr>
        </p:nvGraphicFramePr>
        <p:xfrm>
          <a:off x="931984" y="1717675"/>
          <a:ext cx="10221247" cy="3245144"/>
        </p:xfrm>
        <a:graphic>
          <a:graphicData uri="http://schemas.openxmlformats.org/drawingml/2006/table">
            <a:tbl>
              <a:tblPr firstRow="1" firstCol="1" bandRow="1">
                <a:tableStyleId>{5C22544A-7EE6-4342-B048-85BDC9FD1C3A}</a:tableStyleId>
              </a:tblPr>
              <a:tblGrid>
                <a:gridCol w="2009064">
                  <a:extLst>
                    <a:ext uri="{9D8B030D-6E8A-4147-A177-3AD203B41FA5}">
                      <a16:colId xmlns:a16="http://schemas.microsoft.com/office/drawing/2014/main" val="2877049612"/>
                    </a:ext>
                  </a:extLst>
                </a:gridCol>
                <a:gridCol w="8212183">
                  <a:extLst>
                    <a:ext uri="{9D8B030D-6E8A-4147-A177-3AD203B41FA5}">
                      <a16:colId xmlns:a16="http://schemas.microsoft.com/office/drawing/2014/main" val="4005796387"/>
                    </a:ext>
                  </a:extLst>
                </a:gridCol>
              </a:tblGrid>
              <a:tr h="1030840">
                <a:tc>
                  <a:txBody>
                    <a:bodyPr/>
                    <a:lstStyle/>
                    <a:p>
                      <a:pPr>
                        <a:lnSpc>
                          <a:spcPct val="100000"/>
                        </a:lnSpc>
                        <a:spcAft>
                          <a:spcPts val="0"/>
                        </a:spcAft>
                      </a:pPr>
                      <a:r>
                        <a:rPr lang="en-AU" sz="2400" b="0" dirty="0">
                          <a:effectLst/>
                          <a:latin typeface="Calibri" panose="020F0502020204030204" pitchFamily="34" charset="0"/>
                          <a:cs typeface="Calibri" panose="020F0502020204030204" pitchFamily="34" charset="0"/>
                        </a:rPr>
                        <a:t>Step 1</a:t>
                      </a:r>
                      <a:endParaRPr lang="en-CL" sz="2400" b="0" dirty="0">
                        <a:effectLst/>
                        <a:latin typeface="Calibri" panose="020F0502020204030204" pitchFamily="34" charset="0"/>
                        <a:ea typeface="Calibri" panose="020F0502020204030204" pitchFamily="34" charset="0"/>
                        <a:cs typeface="Calibri" panose="020F0502020204030204" pitchFamily="34" charset="0"/>
                      </a:endParaRPr>
                    </a:p>
                  </a:txBody>
                  <a:tcPr marL="180000" marR="51435" marT="0" marB="0" anchor="ctr"/>
                </a:tc>
                <a:tc>
                  <a:txBody>
                    <a:bodyPr/>
                    <a:lstStyle/>
                    <a:p>
                      <a:pPr marL="0" algn="l" defTabSz="914400" rtl="0" eaLnBrk="1" latinLnBrk="0" hangingPunct="1">
                        <a:lnSpc>
                          <a:spcPct val="100000"/>
                        </a:lnSpc>
                        <a:spcAft>
                          <a:spcPts val="0"/>
                        </a:spcAft>
                      </a:pPr>
                      <a:r>
                        <a:rPr lang="en-AU" sz="2400" b="0" kern="1200" dirty="0">
                          <a:solidFill>
                            <a:schemeClr val="dk1"/>
                          </a:solidFill>
                          <a:effectLst/>
                          <a:latin typeface="Calibri" panose="020F0502020204030204" pitchFamily="34" charset="0"/>
                          <a:cs typeface="Calibri" panose="020F0502020204030204" pitchFamily="34" charset="0"/>
                        </a:rPr>
                        <a:t>Model simulation</a:t>
                      </a:r>
                      <a:endParaRPr lang="en-CL" sz="2400" b="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txBody>
                  <a:tcPr marL="180000" marR="51435" marT="0" marB="0" anchor="ctr">
                    <a:solidFill>
                      <a:srgbClr val="EBEFF7"/>
                    </a:solidFill>
                  </a:tcPr>
                </a:tc>
                <a:extLst>
                  <a:ext uri="{0D108BD9-81ED-4DB2-BD59-A6C34878D82A}">
                    <a16:rowId xmlns:a16="http://schemas.microsoft.com/office/drawing/2014/main" val="809277744"/>
                  </a:ext>
                </a:extLst>
              </a:tr>
              <a:tr h="1090973">
                <a:tc>
                  <a:txBody>
                    <a:bodyPr/>
                    <a:lstStyle/>
                    <a:p>
                      <a:pPr>
                        <a:lnSpc>
                          <a:spcPct val="100000"/>
                        </a:lnSpc>
                        <a:spcAft>
                          <a:spcPts val="0"/>
                        </a:spcAft>
                      </a:pPr>
                      <a:r>
                        <a:rPr lang="nl-NL" sz="2400" b="0" dirty="0">
                          <a:effectLst/>
                          <a:latin typeface="Calibri" panose="020F0502020204030204" pitchFamily="34" charset="0"/>
                          <a:ea typeface="Calibri" panose="020F0502020204030204" pitchFamily="34" charset="0"/>
                          <a:cs typeface="Calibri" panose="020F0502020204030204" pitchFamily="34" charset="0"/>
                        </a:rPr>
                        <a:t>Step 2</a:t>
                      </a:r>
                      <a:endParaRPr lang="en-CL" sz="2400" b="0" dirty="0">
                        <a:effectLst/>
                        <a:latin typeface="Calibri" panose="020F0502020204030204" pitchFamily="34" charset="0"/>
                        <a:ea typeface="Calibri" panose="020F0502020204030204" pitchFamily="34" charset="0"/>
                        <a:cs typeface="Calibri" panose="020F0502020204030204" pitchFamily="34" charset="0"/>
                      </a:endParaRPr>
                    </a:p>
                  </a:txBody>
                  <a:tcPr marL="180000" marR="45720" anchor="ctr"/>
                </a:tc>
                <a:tc>
                  <a:txBody>
                    <a:bodyPr/>
                    <a:lstStyle/>
                    <a:p>
                      <a:pPr algn="l">
                        <a:lnSpc>
                          <a:spcPct val="100000"/>
                        </a:lnSpc>
                        <a:spcAft>
                          <a:spcPts val="0"/>
                        </a:spcAft>
                      </a:pPr>
                      <a:r>
                        <a:rPr lang="nl-NL" sz="2400" b="0" dirty="0" err="1">
                          <a:effectLst/>
                          <a:latin typeface="Calibri" panose="020F0502020204030204" pitchFamily="34" charset="0"/>
                          <a:ea typeface="Calibri" panose="020F0502020204030204" pitchFamily="34" charset="0"/>
                          <a:cs typeface="Calibri" panose="020F0502020204030204" pitchFamily="34" charset="0"/>
                        </a:rPr>
                        <a:t>Define</a:t>
                      </a:r>
                      <a:r>
                        <a:rPr lang="nl-NL" sz="2400" b="0" dirty="0">
                          <a:effectLst/>
                          <a:latin typeface="Calibri" panose="020F0502020204030204" pitchFamily="34" charset="0"/>
                          <a:ea typeface="Calibri" panose="020F0502020204030204" pitchFamily="34" charset="0"/>
                          <a:cs typeface="Calibri" panose="020F0502020204030204" pitchFamily="34" charset="0"/>
                        </a:rPr>
                        <a:t> incentive </a:t>
                      </a:r>
                      <a:r>
                        <a:rPr lang="nl-NL" sz="2400" b="0" dirty="0" err="1">
                          <a:effectLst/>
                          <a:latin typeface="Calibri" panose="020F0502020204030204" pitchFamily="34" charset="0"/>
                          <a:ea typeface="Calibri" panose="020F0502020204030204" pitchFamily="34" charset="0"/>
                          <a:cs typeface="Calibri" panose="020F0502020204030204" pitchFamily="34" charset="0"/>
                        </a:rPr>
                        <a:t>measures</a:t>
                      </a:r>
                      <a:r>
                        <a:rPr lang="nl-NL" sz="2400" b="0" dirty="0">
                          <a:effectLst/>
                          <a:latin typeface="Calibri" panose="020F0502020204030204" pitchFamily="34" charset="0"/>
                          <a:ea typeface="Calibri" panose="020F0502020204030204" pitchFamily="34" charset="0"/>
                          <a:cs typeface="Calibri" panose="020F0502020204030204" pitchFamily="34" charset="0"/>
                        </a:rPr>
                        <a:t> </a:t>
                      </a:r>
                      <a:r>
                        <a:rPr lang="nl-NL" sz="2400" b="0" dirty="0" err="1">
                          <a:effectLst/>
                          <a:latin typeface="Calibri" panose="020F0502020204030204" pitchFamily="34" charset="0"/>
                          <a:ea typeface="Calibri" panose="020F0502020204030204" pitchFamily="34" charset="0"/>
                          <a:cs typeface="Calibri" panose="020F0502020204030204" pitchFamily="34" charset="0"/>
                        </a:rPr>
                        <a:t>for</a:t>
                      </a:r>
                      <a:r>
                        <a:rPr lang="nl-NL" sz="2400" b="0" dirty="0">
                          <a:effectLst/>
                          <a:latin typeface="Calibri" panose="020F0502020204030204" pitchFamily="34" charset="0"/>
                          <a:ea typeface="Calibri" panose="020F0502020204030204" pitchFamily="34" charset="0"/>
                          <a:cs typeface="Calibri" panose="020F0502020204030204" pitchFamily="34" charset="0"/>
                        </a:rPr>
                        <a:t> risk </a:t>
                      </a:r>
                      <a:r>
                        <a:rPr lang="nl-NL" sz="2400" b="0" dirty="0" err="1">
                          <a:effectLst/>
                          <a:latin typeface="Calibri" panose="020F0502020204030204" pitchFamily="34" charset="0"/>
                          <a:ea typeface="Calibri" panose="020F0502020204030204" pitchFamily="34" charset="0"/>
                          <a:cs typeface="Calibri" panose="020F0502020204030204" pitchFamily="34" charset="0"/>
                        </a:rPr>
                        <a:t>selection</a:t>
                      </a:r>
                      <a:r>
                        <a:rPr lang="nl-NL" sz="2400" b="0" dirty="0">
                          <a:effectLst/>
                          <a:latin typeface="Calibri" panose="020F0502020204030204" pitchFamily="34" charset="0"/>
                          <a:ea typeface="Calibri" panose="020F0502020204030204" pitchFamily="34" charset="0"/>
                          <a:cs typeface="Calibri" panose="020F0502020204030204" pitchFamily="34" charset="0"/>
                        </a:rPr>
                        <a:t> </a:t>
                      </a:r>
                      <a:r>
                        <a:rPr lang="nl-NL" sz="2400" b="0" dirty="0" err="1">
                          <a:effectLst/>
                          <a:latin typeface="Calibri" panose="020F0502020204030204" pitchFamily="34" charset="0"/>
                          <a:ea typeface="Calibri" panose="020F0502020204030204" pitchFamily="34" charset="0"/>
                          <a:cs typeface="Calibri" panose="020F0502020204030204" pitchFamily="34" charset="0"/>
                        </a:rPr>
                        <a:t>and</a:t>
                      </a:r>
                      <a:r>
                        <a:rPr lang="nl-NL" sz="2400" b="0" dirty="0">
                          <a:effectLst/>
                          <a:latin typeface="Calibri" panose="020F0502020204030204" pitchFamily="34" charset="0"/>
                          <a:ea typeface="Calibri" panose="020F0502020204030204" pitchFamily="34" charset="0"/>
                          <a:cs typeface="Calibri" panose="020F0502020204030204" pitchFamily="34" charset="0"/>
                        </a:rPr>
                        <a:t> </a:t>
                      </a:r>
                      <a:r>
                        <a:rPr lang="nl-NL" sz="2400" b="0" dirty="0" err="1">
                          <a:effectLst/>
                          <a:latin typeface="Calibri" panose="020F0502020204030204" pitchFamily="34" charset="0"/>
                          <a:ea typeface="Calibri" panose="020F0502020204030204" pitchFamily="34" charset="0"/>
                          <a:cs typeface="Calibri" panose="020F0502020204030204" pitchFamily="34" charset="0"/>
                        </a:rPr>
                        <a:t>cost</a:t>
                      </a:r>
                      <a:r>
                        <a:rPr lang="nl-NL" sz="2400" b="0" dirty="0">
                          <a:effectLst/>
                          <a:latin typeface="Calibri" panose="020F0502020204030204" pitchFamily="34" charset="0"/>
                          <a:ea typeface="Calibri" panose="020F0502020204030204" pitchFamily="34" charset="0"/>
                          <a:cs typeface="Calibri" panose="020F0502020204030204" pitchFamily="34" charset="0"/>
                        </a:rPr>
                        <a:t> control</a:t>
                      </a:r>
                      <a:endParaRPr lang="en-CL" sz="2400" b="0" dirty="0">
                        <a:effectLst/>
                        <a:latin typeface="Calibri" panose="020F0502020204030204" pitchFamily="34" charset="0"/>
                        <a:ea typeface="Calibri" panose="020F0502020204030204" pitchFamily="34" charset="0"/>
                        <a:cs typeface="Calibri" panose="020F0502020204030204" pitchFamily="34" charset="0"/>
                      </a:endParaRPr>
                    </a:p>
                  </a:txBody>
                  <a:tcPr marL="180000" marR="51435" marT="0" marB="0" anchor="ctr"/>
                </a:tc>
                <a:extLst>
                  <a:ext uri="{0D108BD9-81ED-4DB2-BD59-A6C34878D82A}">
                    <a16:rowId xmlns:a16="http://schemas.microsoft.com/office/drawing/2014/main" val="3855599904"/>
                  </a:ext>
                </a:extLst>
              </a:tr>
              <a:tr h="1123331">
                <a:tc>
                  <a:txBody>
                    <a:bodyPr/>
                    <a:lstStyle/>
                    <a:p>
                      <a:pPr>
                        <a:lnSpc>
                          <a:spcPct val="100000"/>
                        </a:lnSpc>
                        <a:spcAft>
                          <a:spcPts val="0"/>
                        </a:spcAft>
                      </a:pPr>
                      <a:r>
                        <a:rPr lang="nl-NL" sz="2400" b="0" dirty="0">
                          <a:effectLst/>
                          <a:latin typeface="Calibri" panose="020F0502020204030204" pitchFamily="34" charset="0"/>
                          <a:ea typeface="Calibri" panose="020F0502020204030204" pitchFamily="34" charset="0"/>
                          <a:cs typeface="Calibri" panose="020F0502020204030204" pitchFamily="34" charset="0"/>
                        </a:rPr>
                        <a:t>Step 3</a:t>
                      </a:r>
                      <a:endParaRPr lang="en-CL" sz="2400" b="0" dirty="0">
                        <a:effectLst/>
                        <a:latin typeface="Calibri" panose="020F0502020204030204" pitchFamily="34" charset="0"/>
                        <a:ea typeface="Calibri" panose="020F0502020204030204" pitchFamily="34" charset="0"/>
                        <a:cs typeface="Calibri" panose="020F0502020204030204" pitchFamily="34" charset="0"/>
                      </a:endParaRPr>
                    </a:p>
                  </a:txBody>
                  <a:tcPr marL="180000" marR="51435" marT="0" marB="0" anchor="ctr"/>
                </a:tc>
                <a:tc>
                  <a:txBody>
                    <a:bodyPr/>
                    <a:lstStyle/>
                    <a:p>
                      <a:pPr algn="l">
                        <a:lnSpc>
                          <a:spcPct val="100000"/>
                        </a:lnSpc>
                        <a:spcAft>
                          <a:spcPts val="0"/>
                        </a:spcAft>
                      </a:pPr>
                      <a:r>
                        <a:rPr lang="nl-NL" sz="2400" b="0" dirty="0" err="1">
                          <a:effectLst/>
                          <a:latin typeface="Calibri" panose="020F0502020204030204" pitchFamily="34" charset="0"/>
                          <a:ea typeface="Calibri" panose="020F0502020204030204" pitchFamily="34" charset="0"/>
                          <a:cs typeface="Calibri" panose="020F0502020204030204" pitchFamily="34" charset="0"/>
                        </a:rPr>
                        <a:t>Calculate</a:t>
                      </a:r>
                      <a:r>
                        <a:rPr lang="nl-NL" sz="2400" b="0" dirty="0">
                          <a:effectLst/>
                          <a:latin typeface="Calibri" panose="020F0502020204030204" pitchFamily="34" charset="0"/>
                          <a:ea typeface="Calibri" panose="020F0502020204030204" pitchFamily="34" charset="0"/>
                          <a:cs typeface="Calibri" panose="020F0502020204030204" pitchFamily="34" charset="0"/>
                        </a:rPr>
                        <a:t> incentive </a:t>
                      </a:r>
                      <a:r>
                        <a:rPr lang="nl-NL" sz="2400" b="0" dirty="0" err="1">
                          <a:effectLst/>
                          <a:latin typeface="Calibri" panose="020F0502020204030204" pitchFamily="34" charset="0"/>
                          <a:ea typeface="Calibri" panose="020F0502020204030204" pitchFamily="34" charset="0"/>
                          <a:cs typeface="Calibri" panose="020F0502020204030204" pitchFamily="34" charset="0"/>
                        </a:rPr>
                        <a:t>measures</a:t>
                      </a:r>
                      <a:r>
                        <a:rPr lang="nl-NL" sz="2400" b="0" dirty="0">
                          <a:effectLst/>
                          <a:latin typeface="Calibri" panose="020F0502020204030204" pitchFamily="34" charset="0"/>
                          <a:ea typeface="Calibri" panose="020F0502020204030204" pitchFamily="34" charset="0"/>
                          <a:cs typeface="Calibri" panose="020F0502020204030204" pitchFamily="34" charset="0"/>
                        </a:rPr>
                        <a:t> </a:t>
                      </a:r>
                      <a:r>
                        <a:rPr lang="nl-NL" sz="2400" b="0" dirty="0" err="1">
                          <a:effectLst/>
                          <a:latin typeface="Calibri" panose="020F0502020204030204" pitchFamily="34" charset="0"/>
                          <a:ea typeface="Calibri" panose="020F0502020204030204" pitchFamily="34" charset="0"/>
                          <a:cs typeface="Calibri" panose="020F0502020204030204" pitchFamily="34" charset="0"/>
                        </a:rPr>
                        <a:t>and</a:t>
                      </a:r>
                      <a:r>
                        <a:rPr lang="nl-NL" sz="2400" b="0" dirty="0">
                          <a:effectLst/>
                          <a:latin typeface="Calibri" panose="020F0502020204030204" pitchFamily="34" charset="0"/>
                          <a:ea typeface="Calibri" panose="020F0502020204030204" pitchFamily="34" charset="0"/>
                          <a:cs typeface="Calibri" panose="020F0502020204030204" pitchFamily="34" charset="0"/>
                        </a:rPr>
                        <a:t> </a:t>
                      </a:r>
                      <a:r>
                        <a:rPr lang="nl-NL" sz="2400" b="0" dirty="0" err="1">
                          <a:effectLst/>
                          <a:latin typeface="Calibri" panose="020F0502020204030204" pitchFamily="34" charset="0"/>
                          <a:ea typeface="Calibri" panose="020F0502020204030204" pitchFamily="34" charset="0"/>
                          <a:cs typeface="Calibri" panose="020F0502020204030204" pitchFamily="34" charset="0"/>
                        </a:rPr>
                        <a:t>compare</a:t>
                      </a:r>
                      <a:r>
                        <a:rPr lang="nl-NL" sz="2400" b="0" dirty="0">
                          <a:effectLst/>
                          <a:latin typeface="Calibri" panose="020F0502020204030204" pitchFamily="34" charset="0"/>
                          <a:ea typeface="Calibri" panose="020F0502020204030204" pitchFamily="34" charset="0"/>
                          <a:cs typeface="Calibri" panose="020F0502020204030204" pitchFamily="34" charset="0"/>
                        </a:rPr>
                        <a:t> </a:t>
                      </a:r>
                      <a:r>
                        <a:rPr lang="nl-NL" sz="2400" b="0" dirty="0" err="1">
                          <a:effectLst/>
                          <a:latin typeface="Calibri" panose="020F0502020204030204" pitchFamily="34" charset="0"/>
                          <a:ea typeface="Calibri" panose="020F0502020204030204" pitchFamily="34" charset="0"/>
                          <a:cs typeface="Calibri" panose="020F0502020204030204" pitchFamily="34" charset="0"/>
                        </a:rPr>
                        <a:t>models</a:t>
                      </a:r>
                      <a:endParaRPr lang="en-CL" sz="2400" b="0" dirty="0">
                        <a:effectLst/>
                        <a:latin typeface="Calibri" panose="020F0502020204030204" pitchFamily="34" charset="0"/>
                        <a:ea typeface="Calibri" panose="020F0502020204030204" pitchFamily="34" charset="0"/>
                        <a:cs typeface="Calibri" panose="020F0502020204030204" pitchFamily="34" charset="0"/>
                      </a:endParaRPr>
                    </a:p>
                  </a:txBody>
                  <a:tcPr marL="180000" marR="51435" marT="0" marB="0" anchor="ctr"/>
                </a:tc>
                <a:extLst>
                  <a:ext uri="{0D108BD9-81ED-4DB2-BD59-A6C34878D82A}">
                    <a16:rowId xmlns:a16="http://schemas.microsoft.com/office/drawing/2014/main" val="3578481564"/>
                  </a:ext>
                </a:extLst>
              </a:tr>
            </a:tbl>
          </a:graphicData>
        </a:graphic>
      </p:graphicFrame>
      <p:pic>
        <p:nvPicPr>
          <p:cNvPr id="3" name="Picture 2" descr="Logo, company name&#10;&#10;Description automatically generated">
            <a:extLst>
              <a:ext uri="{FF2B5EF4-FFF2-40B4-BE49-F238E27FC236}">
                <a16:creationId xmlns:a16="http://schemas.microsoft.com/office/drawing/2014/main" id="{FD8AB31D-3DF8-2A5C-4D10-C530AE8BCE03}"/>
              </a:ext>
            </a:extLst>
          </p:cNvPr>
          <p:cNvPicPr>
            <a:picLocks noChangeAspect="1"/>
          </p:cNvPicPr>
          <p:nvPr/>
        </p:nvPicPr>
        <p:blipFill>
          <a:blip r:embed="rId6"/>
          <a:stretch>
            <a:fillRect/>
          </a:stretch>
        </p:blipFill>
        <p:spPr>
          <a:xfrm>
            <a:off x="10104895" y="6030780"/>
            <a:ext cx="1766806" cy="847639"/>
          </a:xfrm>
          <a:prstGeom prst="rect">
            <a:avLst/>
          </a:prstGeom>
        </p:spPr>
      </p:pic>
      <p:pic>
        <p:nvPicPr>
          <p:cNvPr id="7" name="Picture 6">
            <a:extLst>
              <a:ext uri="{FF2B5EF4-FFF2-40B4-BE49-F238E27FC236}">
                <a16:creationId xmlns:a16="http://schemas.microsoft.com/office/drawing/2014/main" id="{D0179C6C-3B08-C500-333C-0EDC34BFAB91}"/>
              </a:ext>
            </a:extLst>
          </p:cNvPr>
          <p:cNvPicPr>
            <a:picLocks noChangeAspect="1"/>
          </p:cNvPicPr>
          <p:nvPr/>
        </p:nvPicPr>
        <p:blipFill>
          <a:blip r:embed="rId7"/>
          <a:stretch>
            <a:fillRect/>
          </a:stretch>
        </p:blipFill>
        <p:spPr>
          <a:xfrm>
            <a:off x="8369085" y="6051200"/>
            <a:ext cx="1135306" cy="806800"/>
          </a:xfrm>
          <a:prstGeom prst="rect">
            <a:avLst/>
          </a:prstGeom>
        </p:spPr>
      </p:pic>
    </p:spTree>
    <p:extLst>
      <p:ext uri="{BB962C8B-B14F-4D97-AF65-F5344CB8AC3E}">
        <p14:creationId xmlns:p14="http://schemas.microsoft.com/office/powerpoint/2010/main" val="3506771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7" name="Content Placeholder 3">
            <a:extLst>
              <a:ext uri="{FF2B5EF4-FFF2-40B4-BE49-F238E27FC236}">
                <a16:creationId xmlns:a16="http://schemas.microsoft.com/office/drawing/2014/main" id="{07258F0C-3294-C127-0CBF-1331364F41F8}"/>
              </a:ext>
            </a:extLst>
          </p:cNvPr>
          <p:cNvGraphicFramePr>
            <a:graphicFrameLocks/>
          </p:cNvGraphicFramePr>
          <p:nvPr>
            <p:extLst>
              <p:ext uri="{D42A27DB-BD31-4B8C-83A1-F6EECF244321}">
                <p14:modId xmlns:p14="http://schemas.microsoft.com/office/powerpoint/2010/main" val="1985768756"/>
              </p:ext>
            </p:extLst>
          </p:nvPr>
        </p:nvGraphicFramePr>
        <p:xfrm>
          <a:off x="917016" y="191589"/>
          <a:ext cx="10221247" cy="5155473"/>
        </p:xfrm>
        <a:graphic>
          <a:graphicData uri="http://schemas.openxmlformats.org/drawingml/2006/table">
            <a:tbl>
              <a:tblPr firstRow="1" firstCol="1" bandRow="1">
                <a:tableStyleId>{5C22544A-7EE6-4342-B048-85BDC9FD1C3A}</a:tableStyleId>
              </a:tblPr>
              <a:tblGrid>
                <a:gridCol w="2009064">
                  <a:extLst>
                    <a:ext uri="{9D8B030D-6E8A-4147-A177-3AD203B41FA5}">
                      <a16:colId xmlns:a16="http://schemas.microsoft.com/office/drawing/2014/main" val="2877049612"/>
                    </a:ext>
                  </a:extLst>
                </a:gridCol>
                <a:gridCol w="8212183">
                  <a:extLst>
                    <a:ext uri="{9D8B030D-6E8A-4147-A177-3AD203B41FA5}">
                      <a16:colId xmlns:a16="http://schemas.microsoft.com/office/drawing/2014/main" val="4005796387"/>
                    </a:ext>
                  </a:extLst>
                </a:gridCol>
              </a:tblGrid>
              <a:tr h="1685713">
                <a:tc>
                  <a:txBody>
                    <a:bodyPr/>
                    <a:lstStyle/>
                    <a:p>
                      <a:pPr>
                        <a:lnSpc>
                          <a:spcPct val="100000"/>
                        </a:lnSpc>
                        <a:spcAft>
                          <a:spcPts val="0"/>
                        </a:spcAft>
                      </a:pPr>
                      <a:endParaRPr lang="en-CL" sz="2400" b="1" dirty="0">
                        <a:effectLst/>
                        <a:latin typeface="+mj-lt"/>
                        <a:ea typeface="Calibri" panose="020F0502020204030204" pitchFamily="34" charset="0"/>
                      </a:endParaRPr>
                    </a:p>
                  </a:txBody>
                  <a:tcPr marL="180000" marR="51435" marT="0" marB="0" anchor="ctr">
                    <a:noFill/>
                  </a:tcPr>
                </a:tc>
                <a:tc>
                  <a:txBody>
                    <a:bodyPr/>
                    <a:lstStyle/>
                    <a:p>
                      <a:pPr algn="ctr">
                        <a:lnSpc>
                          <a:spcPct val="100000"/>
                        </a:lnSpc>
                        <a:spcAft>
                          <a:spcPts val="0"/>
                        </a:spcAft>
                      </a:pPr>
                      <a:endParaRPr lang="en-CL" sz="2400" b="1" dirty="0">
                        <a:effectLst/>
                        <a:latin typeface="+mj-lt"/>
                        <a:ea typeface="Calibri" panose="020F0502020204030204" pitchFamily="34" charset="0"/>
                      </a:endParaRPr>
                    </a:p>
                  </a:txBody>
                  <a:tcPr marL="180000" marR="51435" marT="0" marB="0" anchor="ctr">
                    <a:noFill/>
                  </a:tcPr>
                </a:tc>
                <a:extLst>
                  <a:ext uri="{0D108BD9-81ED-4DB2-BD59-A6C34878D82A}">
                    <a16:rowId xmlns:a16="http://schemas.microsoft.com/office/drawing/2014/main" val="2399969045"/>
                  </a:ext>
                </a:extLst>
              </a:tr>
              <a:tr h="1685713">
                <a:tc>
                  <a:txBody>
                    <a:bodyPr/>
                    <a:lstStyle/>
                    <a:p>
                      <a:pPr>
                        <a:lnSpc>
                          <a:spcPct val="100000"/>
                        </a:lnSpc>
                        <a:spcAft>
                          <a:spcPts val="0"/>
                        </a:spcAft>
                      </a:pPr>
                      <a:r>
                        <a:rPr lang="en-AU" sz="2400" b="0" dirty="0">
                          <a:effectLst/>
                          <a:latin typeface="Calibri" panose="020F0502020204030204" pitchFamily="34" charset="0"/>
                          <a:cs typeface="Calibri" panose="020F0502020204030204" pitchFamily="34" charset="0"/>
                        </a:rPr>
                        <a:t>Risk selection</a:t>
                      </a:r>
                      <a:endParaRPr lang="en-CL" sz="2400" b="0" dirty="0">
                        <a:effectLst/>
                        <a:latin typeface="Calibri" panose="020F0502020204030204" pitchFamily="34" charset="0"/>
                        <a:ea typeface="Calibri" panose="020F0502020204030204" pitchFamily="34" charset="0"/>
                        <a:cs typeface="Calibri" panose="020F0502020204030204" pitchFamily="34" charset="0"/>
                      </a:endParaRPr>
                    </a:p>
                  </a:txBody>
                  <a:tcPr marL="180000" marR="51435" marT="0" marB="0" anchor="ctr"/>
                </a:tc>
                <a:tc>
                  <a:txBody>
                    <a:bodyPr/>
                    <a:lstStyle/>
                    <a:p>
                      <a:pPr algn="l">
                        <a:lnSpc>
                          <a:spcPct val="100000"/>
                        </a:lnSpc>
                        <a:spcAft>
                          <a:spcPts val="0"/>
                        </a:spcAft>
                      </a:pPr>
                      <a:r>
                        <a:rPr lang="en-AU" sz="2400" b="0" dirty="0">
                          <a:effectLst/>
                          <a:latin typeface="Calibri" panose="020F0502020204030204" pitchFamily="34" charset="0"/>
                          <a:ea typeface="Calibri" panose="020F0502020204030204" pitchFamily="34" charset="0"/>
                          <a:cs typeface="Calibri" panose="020F0502020204030204" pitchFamily="34" charset="0"/>
                        </a:rPr>
                        <a:t>Predictable profits and losses for identifiable groups (over and under compensations)</a:t>
                      </a:r>
                      <a:endParaRPr lang="en-CL" sz="2400" b="0" dirty="0">
                        <a:effectLst/>
                        <a:latin typeface="Calibri" panose="020F0502020204030204" pitchFamily="34" charset="0"/>
                        <a:ea typeface="Calibri" panose="020F0502020204030204" pitchFamily="34" charset="0"/>
                        <a:cs typeface="Calibri" panose="020F0502020204030204" pitchFamily="34" charset="0"/>
                      </a:endParaRPr>
                    </a:p>
                  </a:txBody>
                  <a:tcPr marL="180000" marR="51435" marT="0" marB="0" anchor="ctr"/>
                </a:tc>
                <a:extLst>
                  <a:ext uri="{0D108BD9-81ED-4DB2-BD59-A6C34878D82A}">
                    <a16:rowId xmlns:a16="http://schemas.microsoft.com/office/drawing/2014/main" val="809277744"/>
                  </a:ext>
                </a:extLst>
              </a:tr>
              <a:tr h="1784047">
                <a:tc>
                  <a:txBody>
                    <a:bodyPr/>
                    <a:lstStyle/>
                    <a:p>
                      <a:pPr>
                        <a:lnSpc>
                          <a:spcPct val="100000"/>
                        </a:lnSpc>
                        <a:spcAft>
                          <a:spcPts val="0"/>
                        </a:spcAft>
                      </a:pPr>
                      <a:r>
                        <a:rPr lang="nl-NL" sz="2400" b="0" dirty="0" err="1">
                          <a:effectLst/>
                          <a:latin typeface="Calibri" panose="020F0502020204030204" pitchFamily="34" charset="0"/>
                          <a:ea typeface="Calibri" panose="020F0502020204030204" pitchFamily="34" charset="0"/>
                          <a:cs typeface="Calibri" panose="020F0502020204030204" pitchFamily="34" charset="0"/>
                        </a:rPr>
                        <a:t>Cost</a:t>
                      </a:r>
                      <a:r>
                        <a:rPr lang="nl-NL" sz="2400" b="0" dirty="0">
                          <a:effectLst/>
                          <a:latin typeface="Calibri" panose="020F0502020204030204" pitchFamily="34" charset="0"/>
                          <a:ea typeface="Calibri" panose="020F0502020204030204" pitchFamily="34" charset="0"/>
                          <a:cs typeface="Calibri" panose="020F0502020204030204" pitchFamily="34" charset="0"/>
                        </a:rPr>
                        <a:t> control</a:t>
                      </a:r>
                      <a:endParaRPr lang="en-CL" sz="2400" b="0" dirty="0">
                        <a:effectLst/>
                        <a:latin typeface="Calibri" panose="020F0502020204030204" pitchFamily="34" charset="0"/>
                        <a:ea typeface="Calibri" panose="020F0502020204030204" pitchFamily="34" charset="0"/>
                        <a:cs typeface="Calibri" panose="020F0502020204030204" pitchFamily="34" charset="0"/>
                      </a:endParaRPr>
                    </a:p>
                  </a:txBody>
                  <a:tcPr marL="180000" marR="45720" anchor="ctr"/>
                </a:tc>
                <a:tc>
                  <a:txBody>
                    <a:bodyPr/>
                    <a:lstStyle/>
                    <a:p>
                      <a:pPr algn="l">
                        <a:lnSpc>
                          <a:spcPct val="100000"/>
                        </a:lnSpc>
                        <a:spcAft>
                          <a:spcPts val="0"/>
                        </a:spcAft>
                      </a:pPr>
                      <a:r>
                        <a:rPr lang="nl-NL" sz="2400" b="0" dirty="0" err="1">
                          <a:effectLst/>
                          <a:latin typeface="Calibri" panose="020F0502020204030204" pitchFamily="34" charset="0"/>
                          <a:ea typeface="Calibri" panose="020F0502020204030204" pitchFamily="34" charset="0"/>
                          <a:cs typeface="Calibri" panose="020F0502020204030204" pitchFamily="34" charset="0"/>
                        </a:rPr>
                        <a:t>Proportion</a:t>
                      </a:r>
                      <a:r>
                        <a:rPr lang="nl-NL" sz="2400" b="0" dirty="0">
                          <a:effectLst/>
                          <a:latin typeface="Calibri" panose="020F0502020204030204" pitchFamily="34" charset="0"/>
                          <a:ea typeface="Calibri" panose="020F0502020204030204" pitchFamily="34" charset="0"/>
                          <a:cs typeface="Calibri" panose="020F0502020204030204" pitchFamily="34" charset="0"/>
                        </a:rPr>
                        <a:t> of </a:t>
                      </a:r>
                      <a:r>
                        <a:rPr lang="nl-NL" sz="2400" b="0" dirty="0" err="1">
                          <a:effectLst/>
                          <a:latin typeface="Calibri" panose="020F0502020204030204" pitchFamily="34" charset="0"/>
                          <a:ea typeface="Calibri" panose="020F0502020204030204" pitchFamily="34" charset="0"/>
                          <a:cs typeface="Calibri" panose="020F0502020204030204" pitchFamily="34" charset="0"/>
                        </a:rPr>
                        <a:t>actual</a:t>
                      </a:r>
                      <a:r>
                        <a:rPr lang="nl-NL" sz="2400" b="0" dirty="0">
                          <a:effectLst/>
                          <a:latin typeface="Calibri" panose="020F0502020204030204" pitchFamily="34" charset="0"/>
                          <a:ea typeface="Calibri" panose="020F0502020204030204" pitchFamily="34" charset="0"/>
                          <a:cs typeface="Calibri" panose="020F0502020204030204" pitchFamily="34" charset="0"/>
                        </a:rPr>
                        <a:t> claims </a:t>
                      </a:r>
                      <a:r>
                        <a:rPr lang="nl-NL" sz="2400" b="0" dirty="0" err="1">
                          <a:effectLst/>
                          <a:latin typeface="Calibri" panose="020F0502020204030204" pitchFamily="34" charset="0"/>
                          <a:ea typeface="Calibri" panose="020F0502020204030204" pitchFamily="34" charset="0"/>
                          <a:cs typeface="Calibri" panose="020F0502020204030204" pitchFamily="34" charset="0"/>
                        </a:rPr>
                        <a:t>cost</a:t>
                      </a:r>
                      <a:r>
                        <a:rPr lang="nl-NL" sz="2400" b="0" dirty="0">
                          <a:effectLst/>
                          <a:latin typeface="Calibri" panose="020F0502020204030204" pitchFamily="34" charset="0"/>
                          <a:ea typeface="Calibri" panose="020F0502020204030204" pitchFamily="34" charset="0"/>
                          <a:cs typeface="Calibri" panose="020F0502020204030204" pitchFamily="34" charset="0"/>
                        </a:rPr>
                        <a:t> “shared” (</a:t>
                      </a:r>
                      <a:r>
                        <a:rPr lang="nl-NL" sz="2400" b="0" dirty="0" err="1">
                          <a:effectLst/>
                          <a:latin typeface="Calibri" panose="020F0502020204030204" pitchFamily="34" charset="0"/>
                          <a:ea typeface="Calibri" panose="020F0502020204030204" pitchFamily="34" charset="0"/>
                          <a:cs typeface="Calibri" panose="020F0502020204030204" pitchFamily="34" charset="0"/>
                        </a:rPr>
                        <a:t>current</a:t>
                      </a:r>
                      <a:r>
                        <a:rPr lang="nl-NL" sz="2400" b="0" dirty="0">
                          <a:effectLst/>
                          <a:latin typeface="Calibri" panose="020F0502020204030204" pitchFamily="34" charset="0"/>
                          <a:ea typeface="Calibri" panose="020F0502020204030204" pitchFamily="34" charset="0"/>
                          <a:cs typeface="Calibri" panose="020F0502020204030204" pitchFamily="34" charset="0"/>
                        </a:rPr>
                        <a:t> system: 47%)</a:t>
                      </a:r>
                      <a:endParaRPr lang="en-CL" sz="2400" b="0" dirty="0">
                        <a:effectLst/>
                        <a:latin typeface="Calibri" panose="020F0502020204030204" pitchFamily="34" charset="0"/>
                        <a:ea typeface="Calibri" panose="020F0502020204030204" pitchFamily="34" charset="0"/>
                        <a:cs typeface="Calibri" panose="020F0502020204030204" pitchFamily="34" charset="0"/>
                      </a:endParaRPr>
                    </a:p>
                  </a:txBody>
                  <a:tcPr marL="180000" marR="51435" marT="0" marB="0" anchor="ctr"/>
                </a:tc>
                <a:extLst>
                  <a:ext uri="{0D108BD9-81ED-4DB2-BD59-A6C34878D82A}">
                    <a16:rowId xmlns:a16="http://schemas.microsoft.com/office/drawing/2014/main" val="3855599904"/>
                  </a:ext>
                </a:extLst>
              </a:tr>
            </a:tbl>
          </a:graphicData>
        </a:graphic>
      </p:graphicFrame>
      <p:sp>
        <p:nvSpPr>
          <p:cNvPr id="5" name="Title 1"/>
          <p:cNvSpPr txBox="1">
            <a:spLocks/>
          </p:cNvSpPr>
          <p:nvPr/>
        </p:nvSpPr>
        <p:spPr>
          <a:xfrm>
            <a:off x="964095" y="323821"/>
            <a:ext cx="10391882" cy="66592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3600" b="1" dirty="0">
                <a:solidFill>
                  <a:srgbClr val="002F52"/>
                </a:solidFill>
                <a:latin typeface="+mn-lt"/>
              </a:rPr>
              <a:t>Incentive measures</a:t>
            </a:r>
          </a:p>
        </p:txBody>
      </p:sp>
      <p:graphicFrame>
        <p:nvGraphicFramePr>
          <p:cNvPr id="6" name="Object 5"/>
          <p:cNvGraphicFramePr>
            <a:graphicFrameLocks noChangeAspect="1"/>
          </p:cNvGraphicFramePr>
          <p:nvPr/>
        </p:nvGraphicFramePr>
        <p:xfrm>
          <a:off x="620713" y="0"/>
          <a:ext cx="343383" cy="839662"/>
        </p:xfrm>
        <a:graphic>
          <a:graphicData uri="http://schemas.openxmlformats.org/presentationml/2006/ole">
            <mc:AlternateContent xmlns:mc="http://schemas.openxmlformats.org/markup-compatibility/2006">
              <mc:Choice xmlns:v="urn:schemas-microsoft-com:vml" Requires="v">
                <p:oleObj name="CorelDRAW" r:id="rId4" imgW="217126" imgH="532342" progId="CorelDraw.Graphic.22">
                  <p:embed/>
                </p:oleObj>
              </mc:Choice>
              <mc:Fallback>
                <p:oleObj name="CorelDRAW" r:id="rId4" imgW="217126" imgH="532342" progId="CorelDraw.Graphic.22">
                  <p:embed/>
                  <p:pic>
                    <p:nvPicPr>
                      <p:cNvPr id="6" name="Object 5"/>
                      <p:cNvPicPr/>
                      <p:nvPr/>
                    </p:nvPicPr>
                    <p:blipFill>
                      <a:blip r:embed="rId5"/>
                      <a:stretch>
                        <a:fillRect/>
                      </a:stretch>
                    </p:blipFill>
                    <p:spPr>
                      <a:xfrm>
                        <a:off x="620713" y="0"/>
                        <a:ext cx="343383" cy="839662"/>
                      </a:xfrm>
                      <a:prstGeom prst="rect">
                        <a:avLst/>
                      </a:prstGeom>
                    </p:spPr>
                  </p:pic>
                </p:oleObj>
              </mc:Fallback>
            </mc:AlternateContent>
          </a:graphicData>
        </a:graphic>
      </p:graphicFrame>
      <p:pic>
        <p:nvPicPr>
          <p:cNvPr id="3" name="Picture 2" descr="Logo, company name&#10;&#10;Description automatically generated">
            <a:extLst>
              <a:ext uri="{FF2B5EF4-FFF2-40B4-BE49-F238E27FC236}">
                <a16:creationId xmlns:a16="http://schemas.microsoft.com/office/drawing/2014/main" id="{FC2AA3FF-1CE6-B25D-5396-FACD32AD3DFE}"/>
              </a:ext>
            </a:extLst>
          </p:cNvPr>
          <p:cNvPicPr>
            <a:picLocks noChangeAspect="1"/>
          </p:cNvPicPr>
          <p:nvPr/>
        </p:nvPicPr>
        <p:blipFill>
          <a:blip r:embed="rId6"/>
          <a:stretch>
            <a:fillRect/>
          </a:stretch>
        </p:blipFill>
        <p:spPr>
          <a:xfrm>
            <a:off x="10104895" y="6030780"/>
            <a:ext cx="1766806" cy="847639"/>
          </a:xfrm>
          <a:prstGeom prst="rect">
            <a:avLst/>
          </a:prstGeom>
        </p:spPr>
      </p:pic>
      <p:pic>
        <p:nvPicPr>
          <p:cNvPr id="4" name="Picture 3">
            <a:extLst>
              <a:ext uri="{FF2B5EF4-FFF2-40B4-BE49-F238E27FC236}">
                <a16:creationId xmlns:a16="http://schemas.microsoft.com/office/drawing/2014/main" id="{46006D87-F4E5-9EC7-D8CD-C69AAA2E0706}"/>
              </a:ext>
            </a:extLst>
          </p:cNvPr>
          <p:cNvPicPr>
            <a:picLocks noChangeAspect="1"/>
          </p:cNvPicPr>
          <p:nvPr/>
        </p:nvPicPr>
        <p:blipFill>
          <a:blip r:embed="rId7"/>
          <a:stretch>
            <a:fillRect/>
          </a:stretch>
        </p:blipFill>
        <p:spPr>
          <a:xfrm>
            <a:off x="8369085" y="6051200"/>
            <a:ext cx="1135306" cy="806800"/>
          </a:xfrm>
          <a:prstGeom prst="rect">
            <a:avLst/>
          </a:prstGeom>
        </p:spPr>
      </p:pic>
    </p:spTree>
    <p:extLst>
      <p:ext uri="{BB962C8B-B14F-4D97-AF65-F5344CB8AC3E}">
        <p14:creationId xmlns:p14="http://schemas.microsoft.com/office/powerpoint/2010/main" val="176311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12FA25F-6508-8E62-52E1-DC8450D09D16}"/>
              </a:ext>
            </a:extLst>
          </p:cNvPr>
          <p:cNvSpPr>
            <a:spLocks noGrp="1"/>
          </p:cNvSpPr>
          <p:nvPr>
            <p:ph type="ftr" sz="quarter" idx="11"/>
          </p:nvPr>
        </p:nvSpPr>
        <p:spPr/>
        <p:txBody>
          <a:bodyPr/>
          <a:lstStyle/>
          <a:p>
            <a:r>
              <a:rPr lang="en-US"/>
              <a:t>Data Driven Decision Making for Universal Health Coverage  </a:t>
            </a:r>
            <a:endParaRPr lang="vi-VN"/>
          </a:p>
        </p:txBody>
      </p:sp>
      <p:sp>
        <p:nvSpPr>
          <p:cNvPr id="8" name="Slide Number Placeholder 6">
            <a:extLst>
              <a:ext uri="{FF2B5EF4-FFF2-40B4-BE49-F238E27FC236}">
                <a16:creationId xmlns:a16="http://schemas.microsoft.com/office/drawing/2014/main" id="{995BBF48-C0FE-0450-3C51-97212AF24A37}"/>
              </a:ext>
            </a:extLst>
          </p:cNvPr>
          <p:cNvSpPr>
            <a:spLocks noGrp="1"/>
          </p:cNvSpPr>
          <p:nvPr>
            <p:ph type="sldNum" sz="quarter" idx="12"/>
          </p:nvPr>
        </p:nvSpPr>
        <p:spPr>
          <a:xfrm>
            <a:off x="8610600" y="6199597"/>
            <a:ext cx="2743200" cy="365125"/>
          </a:xfrm>
        </p:spPr>
        <p:txBody>
          <a:bodyPr/>
          <a:lstStyle/>
          <a:p>
            <a:fld id="{F5699129-7EDF-48F1-88F1-9694A559BC3F}" type="slidenum">
              <a:rPr lang="nl-NL" smtClean="0">
                <a:latin typeface="Calibri" panose="020F0502020204030204" pitchFamily="34" charset="0"/>
                <a:cs typeface="Calibri" panose="020F0502020204030204" pitchFamily="34" charset="0"/>
              </a:rPr>
              <a:t>18</a:t>
            </a:fld>
            <a:endParaRPr lang="nl-NL">
              <a:latin typeface="Calibri" panose="020F0502020204030204" pitchFamily="34" charset="0"/>
              <a:cs typeface="Calibri" panose="020F0502020204030204" pitchFamily="34" charset="0"/>
            </a:endParaRPr>
          </a:p>
        </p:txBody>
      </p:sp>
      <p:graphicFrame>
        <p:nvGraphicFramePr>
          <p:cNvPr id="9" name="Table 8">
            <a:extLst>
              <a:ext uri="{FF2B5EF4-FFF2-40B4-BE49-F238E27FC236}">
                <a16:creationId xmlns:a16="http://schemas.microsoft.com/office/drawing/2014/main" id="{1FC1FD53-7BE7-D75C-E28A-80FBD403BDF3}"/>
              </a:ext>
            </a:extLst>
          </p:cNvPr>
          <p:cNvGraphicFramePr>
            <a:graphicFrameLocks noGrp="1"/>
          </p:cNvGraphicFramePr>
          <p:nvPr/>
        </p:nvGraphicFramePr>
        <p:xfrm>
          <a:off x="430902" y="230855"/>
          <a:ext cx="11244486" cy="2297657"/>
        </p:xfrm>
        <a:graphic>
          <a:graphicData uri="http://schemas.openxmlformats.org/drawingml/2006/table">
            <a:tbl>
              <a:tblPr firstRow="1" firstCol="1" bandRow="1">
                <a:tableStyleId>{5C22544A-7EE6-4342-B048-85BDC9FD1C3A}</a:tableStyleId>
              </a:tblPr>
              <a:tblGrid>
                <a:gridCol w="2389790">
                  <a:extLst>
                    <a:ext uri="{9D8B030D-6E8A-4147-A177-3AD203B41FA5}">
                      <a16:colId xmlns:a16="http://schemas.microsoft.com/office/drawing/2014/main" val="4057331459"/>
                    </a:ext>
                  </a:extLst>
                </a:gridCol>
                <a:gridCol w="1390773">
                  <a:extLst>
                    <a:ext uri="{9D8B030D-6E8A-4147-A177-3AD203B41FA5}">
                      <a16:colId xmlns:a16="http://schemas.microsoft.com/office/drawing/2014/main" val="2445598922"/>
                    </a:ext>
                  </a:extLst>
                </a:gridCol>
                <a:gridCol w="1841680">
                  <a:extLst>
                    <a:ext uri="{9D8B030D-6E8A-4147-A177-3AD203B41FA5}">
                      <a16:colId xmlns:a16="http://schemas.microsoft.com/office/drawing/2014/main" val="3261127055"/>
                    </a:ext>
                  </a:extLst>
                </a:gridCol>
                <a:gridCol w="1874081">
                  <a:extLst>
                    <a:ext uri="{9D8B030D-6E8A-4147-A177-3AD203B41FA5}">
                      <a16:colId xmlns:a16="http://schemas.microsoft.com/office/drawing/2014/main" val="1790017751"/>
                    </a:ext>
                  </a:extLst>
                </a:gridCol>
                <a:gridCol w="1874081">
                  <a:extLst>
                    <a:ext uri="{9D8B030D-6E8A-4147-A177-3AD203B41FA5}">
                      <a16:colId xmlns:a16="http://schemas.microsoft.com/office/drawing/2014/main" val="3461076879"/>
                    </a:ext>
                  </a:extLst>
                </a:gridCol>
                <a:gridCol w="1874081">
                  <a:extLst>
                    <a:ext uri="{9D8B030D-6E8A-4147-A177-3AD203B41FA5}">
                      <a16:colId xmlns:a16="http://schemas.microsoft.com/office/drawing/2014/main" val="4209478454"/>
                    </a:ext>
                  </a:extLst>
                </a:gridCol>
              </a:tblGrid>
              <a:tr h="632862">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600" b="0" kern="1200" dirty="0">
                          <a:solidFill>
                            <a:srgbClr val="FF0000"/>
                          </a:solidFill>
                          <a:effectLst/>
                          <a:latin typeface="Arial" panose="020B0604020202020204" pitchFamily="34" charset="0"/>
                          <a:ea typeface="+mn-ea"/>
                          <a:cs typeface="Arial" panose="020B0604020202020204" pitchFamily="34" charset="0"/>
                        </a:rPr>
                        <a:t>Simulation outcomes</a:t>
                      </a:r>
                      <a:endParaRPr lang="en-CL" sz="1600" b="0" kern="1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pPr>
                      <a:r>
                        <a:rPr lang="en-CL" sz="1600" b="1" kern="1200" dirty="0">
                          <a:solidFill>
                            <a:schemeClr val="tx1"/>
                          </a:solidFill>
                          <a:effectLst/>
                          <a:latin typeface="Arial" panose="020B0604020202020204" pitchFamily="34" charset="0"/>
                          <a:ea typeface="+mn-ea"/>
                          <a:cs typeface="Arial" panose="020B0604020202020204" pitchFamily="34" charset="0"/>
                        </a:rPr>
                        <a:t>Current model</a:t>
                      </a:r>
                    </a:p>
                  </a:txBody>
                  <a:tcPr marL="58792" marR="58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nl-NL"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Model 1</a:t>
                      </a:r>
                      <a:endParaRPr lang="en-CL"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pPr>
                      <a:r>
                        <a:rPr lang="nl-NL"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Model 2</a:t>
                      </a:r>
                      <a:endParaRPr lang="en-CL"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nl-NL"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Model 3</a:t>
                      </a:r>
                      <a:endParaRPr lang="en-CL"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nl-NL"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Model 4</a:t>
                      </a:r>
                      <a:endParaRPr lang="en-CL"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599611035"/>
                  </a:ext>
                </a:extLst>
              </a:tr>
              <a:tr h="958891">
                <a:tc>
                  <a:txBody>
                    <a:bodyPr/>
                    <a:lstStyle/>
                    <a:p>
                      <a:pPr algn="l">
                        <a:lnSpc>
                          <a:spcPct val="115000"/>
                        </a:lnSpc>
                      </a:pPr>
                      <a:r>
                        <a:rPr lang="nl-N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Risk </a:t>
                      </a:r>
                      <a:r>
                        <a:rPr lang="nl-NL" sz="1600" b="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adjustment</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pPr>
                      <a:r>
                        <a:rPr lang="nl-N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pPr>
                      <a:r>
                        <a:rPr lang="en-US" sz="1600" b="0" dirty="0">
                          <a:solidFill>
                            <a:schemeClr val="tx1"/>
                          </a:solidFill>
                          <a:effectLst/>
                          <a:latin typeface="Arial" panose="020B0604020202020204" pitchFamily="34" charset="0"/>
                          <a:cs typeface="Arial" panose="020B0604020202020204" pitchFamily="34" charset="0"/>
                        </a:rPr>
                        <a:t>Age/gender</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pPr>
                      <a:r>
                        <a:rPr lang="en-US" sz="1600" b="0" dirty="0">
                          <a:solidFill>
                            <a:schemeClr val="tx1"/>
                          </a:solidFill>
                          <a:effectLst/>
                          <a:latin typeface="Arial" panose="020B0604020202020204" pitchFamily="34" charset="0"/>
                          <a:cs typeface="Arial" panose="020B0604020202020204" pitchFamily="34" charset="0"/>
                        </a:rPr>
                        <a:t>Age, gender, yes/no hospital episode in prior year</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pPr>
                      <a:r>
                        <a:rPr lang="en-US" sz="1600" b="0" dirty="0">
                          <a:solidFill>
                            <a:schemeClr val="tx1"/>
                          </a:solidFill>
                          <a:effectLst/>
                          <a:latin typeface="Arial" panose="020B0604020202020204" pitchFamily="34" charset="0"/>
                          <a:cs typeface="Arial" panose="020B0604020202020204" pitchFamily="34" charset="0"/>
                        </a:rPr>
                        <a:t>Age/gender</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pPr>
                      <a:r>
                        <a:rPr lang="en-US" sz="1600" b="0" dirty="0">
                          <a:solidFill>
                            <a:schemeClr val="tx1"/>
                          </a:solidFill>
                          <a:effectLst/>
                          <a:latin typeface="Arial" panose="020B0604020202020204" pitchFamily="34" charset="0"/>
                          <a:cs typeface="Arial" panose="020B0604020202020204" pitchFamily="34" charset="0"/>
                        </a:rPr>
                        <a:t>Age, gender, yes/no hospital episode in prior year</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5814468"/>
                  </a:ext>
                </a:extLst>
              </a:tr>
              <a:tr h="567007">
                <a:tc>
                  <a:txBody>
                    <a:bodyPr/>
                    <a:lstStyle/>
                    <a:p>
                      <a:pPr algn="l">
                        <a:lnSpc>
                          <a:spcPct val="115000"/>
                        </a:lnSpc>
                      </a:pPr>
                      <a:r>
                        <a:rPr lang="nl-N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Risk </a:t>
                      </a:r>
                      <a:r>
                        <a:rPr lang="nl-NL" sz="1600" b="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sharing</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pPr>
                      <a:r>
                        <a:rPr lang="en-US" sz="1600" b="0" dirty="0">
                          <a:solidFill>
                            <a:schemeClr val="tx1"/>
                          </a:solidFill>
                          <a:effectLst/>
                          <a:latin typeface="Arial" panose="020B0604020202020204" pitchFamily="34" charset="0"/>
                          <a:cs typeface="Arial" panose="020B0604020202020204" pitchFamily="34" charset="0"/>
                        </a:rPr>
                        <a:t> ABP+HCC</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pPr>
                      <a:r>
                        <a:rPr lang="en-US" sz="1600" b="0" dirty="0">
                          <a:solidFill>
                            <a:schemeClr val="tx1"/>
                          </a:solidFill>
                          <a:effectLst/>
                          <a:latin typeface="Arial" panose="020B0604020202020204" pitchFamily="34" charset="0"/>
                          <a:cs typeface="Arial" panose="020B0604020202020204" pitchFamily="34" charset="0"/>
                        </a:rPr>
                        <a:t> ---</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pPr>
                      <a:r>
                        <a:rPr lang="en-US" sz="1600" b="0" dirty="0">
                          <a:solidFill>
                            <a:schemeClr val="tx1"/>
                          </a:solidFill>
                          <a:effectLst/>
                          <a:latin typeface="Arial" panose="020B0604020202020204" pitchFamily="34" charset="0"/>
                          <a:cs typeface="Arial" panose="020B0604020202020204" pitchFamily="34" charset="0"/>
                        </a:rPr>
                        <a:t> ---</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nl-NL"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90% </a:t>
                      </a:r>
                    </a:p>
                    <a:p>
                      <a:pPr algn="ctr">
                        <a:lnSpc>
                          <a:spcPct val="100000"/>
                        </a:lnSpc>
                        <a:spcAft>
                          <a:spcPts val="0"/>
                        </a:spcAft>
                      </a:pPr>
                      <a:r>
                        <a:rPr lang="nl-NL"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of </a:t>
                      </a:r>
                      <a:r>
                        <a:rPr lang="nl-NL" sz="1600" b="0" kern="12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spending</a:t>
                      </a:r>
                      <a:r>
                        <a:rPr lang="nl-NL"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&gt; $20k</a:t>
                      </a:r>
                      <a:endParaRPr lang="en-CL"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nl-NL"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90% </a:t>
                      </a:r>
                    </a:p>
                    <a:p>
                      <a:pPr algn="ctr">
                        <a:lnSpc>
                          <a:spcPct val="100000"/>
                        </a:lnSpc>
                        <a:spcAft>
                          <a:spcPts val="0"/>
                        </a:spcAft>
                      </a:pPr>
                      <a:r>
                        <a:rPr lang="nl-NL"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of </a:t>
                      </a:r>
                      <a:r>
                        <a:rPr lang="nl-NL" sz="1600" b="0" kern="12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spending</a:t>
                      </a:r>
                      <a:r>
                        <a:rPr lang="nl-NL"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&gt; $20k</a:t>
                      </a:r>
                      <a:endParaRPr lang="en-CL"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6182683"/>
                  </a:ext>
                </a:extLst>
              </a:tr>
            </a:tbl>
          </a:graphicData>
        </a:graphic>
      </p:graphicFrame>
      <p:sp>
        <p:nvSpPr>
          <p:cNvPr id="10" name="Tekstvak 3">
            <a:extLst>
              <a:ext uri="{FF2B5EF4-FFF2-40B4-BE49-F238E27FC236}">
                <a16:creationId xmlns:a16="http://schemas.microsoft.com/office/drawing/2014/main" id="{E5CE49C0-7EA2-73DB-9167-DBC0AC87F924}"/>
              </a:ext>
            </a:extLst>
          </p:cNvPr>
          <p:cNvSpPr txBox="1"/>
          <p:nvPr/>
        </p:nvSpPr>
        <p:spPr>
          <a:xfrm>
            <a:off x="402334" y="2523706"/>
            <a:ext cx="7810282" cy="358816"/>
          </a:xfrm>
          <a:prstGeom prst="rect">
            <a:avLst/>
          </a:prstGeom>
          <a:noFill/>
        </p:spPr>
        <p:txBody>
          <a:bodyPr wrap="square">
            <a:spAutoFit/>
          </a:bodyPr>
          <a:lstStyle/>
          <a:p>
            <a:pPr>
              <a:lnSpc>
                <a:spcPct val="115000"/>
              </a:lnSpc>
            </a:pPr>
            <a:r>
              <a:rPr lang="nl-NL" sz="1600" dirty="0">
                <a:solidFill>
                  <a:srgbClr val="FF0000"/>
                </a:solidFill>
                <a:effectLst/>
                <a:latin typeface="Calibri" panose="020F0502020204030204" pitchFamily="34" charset="0"/>
                <a:cs typeface="Calibri" panose="020F0502020204030204" pitchFamily="34" charset="0"/>
              </a:rPr>
              <a:t>Incentives </a:t>
            </a:r>
            <a:r>
              <a:rPr lang="nl-NL" sz="1600" dirty="0" err="1">
                <a:solidFill>
                  <a:srgbClr val="FF0000"/>
                </a:solidFill>
                <a:effectLst/>
                <a:latin typeface="Calibri" panose="020F0502020204030204" pitchFamily="34" charset="0"/>
                <a:cs typeface="Calibri" panose="020F0502020204030204" pitchFamily="34" charset="0"/>
              </a:rPr>
              <a:t>for</a:t>
            </a:r>
            <a:r>
              <a:rPr lang="nl-NL" sz="1600" dirty="0">
                <a:solidFill>
                  <a:srgbClr val="FF0000"/>
                </a:solidFill>
                <a:effectLst/>
                <a:latin typeface="Calibri" panose="020F0502020204030204" pitchFamily="34" charset="0"/>
                <a:cs typeface="Calibri" panose="020F0502020204030204" pitchFamily="34" charset="0"/>
              </a:rPr>
              <a:t> risk </a:t>
            </a:r>
            <a:r>
              <a:rPr lang="nl-NL" sz="1600" dirty="0" err="1">
                <a:solidFill>
                  <a:srgbClr val="FF0000"/>
                </a:solidFill>
                <a:effectLst/>
                <a:latin typeface="Calibri" panose="020F0502020204030204" pitchFamily="34" charset="0"/>
                <a:cs typeface="Calibri" panose="020F0502020204030204" pitchFamily="34" charset="0"/>
              </a:rPr>
              <a:t>selection</a:t>
            </a:r>
            <a:r>
              <a:rPr lang="nl-NL" sz="1600" dirty="0">
                <a:solidFill>
                  <a:srgbClr val="FF0000"/>
                </a:solidFill>
                <a:effectLst/>
                <a:latin typeface="Calibri" panose="020F0502020204030204" pitchFamily="34" charset="0"/>
                <a:cs typeface="Calibri" panose="020F0502020204030204" pitchFamily="34" charset="0"/>
              </a:rPr>
              <a:t> [</a:t>
            </a:r>
            <a:r>
              <a:rPr lang="nl-NL" sz="1600" dirty="0" err="1">
                <a:solidFill>
                  <a:srgbClr val="FF0000"/>
                </a:solidFill>
                <a:effectLst/>
                <a:latin typeface="Calibri" panose="020F0502020204030204" pitchFamily="34" charset="0"/>
                <a:cs typeface="Calibri" panose="020F0502020204030204" pitchFamily="34" charset="0"/>
              </a:rPr>
              <a:t>predictable</a:t>
            </a:r>
            <a:r>
              <a:rPr lang="nl-NL" sz="1600" dirty="0">
                <a:solidFill>
                  <a:srgbClr val="FF0000"/>
                </a:solidFill>
                <a:effectLst/>
                <a:latin typeface="Calibri" panose="020F0502020204030204" pitchFamily="34" charset="0"/>
                <a:cs typeface="Calibri" panose="020F0502020204030204" pitchFamily="34" charset="0"/>
              </a:rPr>
              <a:t> </a:t>
            </a:r>
            <a:r>
              <a:rPr lang="nl-NL" sz="1600" dirty="0" err="1">
                <a:solidFill>
                  <a:srgbClr val="FF0000"/>
                </a:solidFill>
                <a:effectLst/>
                <a:latin typeface="Calibri" panose="020F0502020204030204" pitchFamily="34" charset="0"/>
                <a:cs typeface="Calibri" panose="020F0502020204030204" pitchFamily="34" charset="0"/>
              </a:rPr>
              <a:t>profits</a:t>
            </a:r>
            <a:r>
              <a:rPr lang="nl-NL" sz="1600" dirty="0">
                <a:solidFill>
                  <a:srgbClr val="FF0000"/>
                </a:solidFill>
                <a:effectLst/>
                <a:latin typeface="Calibri" panose="020F0502020204030204" pitchFamily="34" charset="0"/>
                <a:cs typeface="Calibri" panose="020F0502020204030204" pitchFamily="34" charset="0"/>
              </a:rPr>
              <a:t> (+) </a:t>
            </a:r>
            <a:r>
              <a:rPr lang="nl-NL" sz="1600" dirty="0" err="1">
                <a:solidFill>
                  <a:srgbClr val="FF0000"/>
                </a:solidFill>
                <a:effectLst/>
                <a:latin typeface="Calibri" panose="020F0502020204030204" pitchFamily="34" charset="0"/>
                <a:cs typeface="Calibri" panose="020F0502020204030204" pitchFamily="34" charset="0"/>
              </a:rPr>
              <a:t>and</a:t>
            </a:r>
            <a:r>
              <a:rPr lang="nl-NL" sz="1600" dirty="0">
                <a:solidFill>
                  <a:srgbClr val="FF0000"/>
                </a:solidFill>
                <a:effectLst/>
                <a:latin typeface="Calibri" panose="020F0502020204030204" pitchFamily="34" charset="0"/>
                <a:cs typeface="Calibri" panose="020F0502020204030204" pitchFamily="34" charset="0"/>
              </a:rPr>
              <a:t> </a:t>
            </a:r>
            <a:r>
              <a:rPr lang="nl-NL" sz="1600" dirty="0" err="1">
                <a:solidFill>
                  <a:srgbClr val="FF0000"/>
                </a:solidFill>
                <a:effectLst/>
                <a:latin typeface="Calibri" panose="020F0502020204030204" pitchFamily="34" charset="0"/>
                <a:cs typeface="Calibri" panose="020F0502020204030204" pitchFamily="34" charset="0"/>
              </a:rPr>
              <a:t>losses</a:t>
            </a:r>
            <a:r>
              <a:rPr lang="nl-NL" sz="1600" dirty="0">
                <a:solidFill>
                  <a:srgbClr val="FF0000"/>
                </a:solidFill>
                <a:effectLst/>
                <a:latin typeface="Calibri" panose="020F0502020204030204" pitchFamily="34" charset="0"/>
                <a:cs typeface="Calibri" panose="020F0502020204030204" pitchFamily="34" charset="0"/>
              </a:rPr>
              <a:t> (-)]:</a:t>
            </a:r>
            <a:r>
              <a:rPr lang="en-US" sz="1600" dirty="0">
                <a:solidFill>
                  <a:srgbClr val="FF0000"/>
                </a:solidFill>
                <a:effectLst/>
                <a:latin typeface="Calibri" panose="020F0502020204030204" pitchFamily="34" charset="0"/>
                <a:cs typeface="Calibri" panose="020F0502020204030204" pitchFamily="34" charset="0"/>
              </a:rPr>
              <a:t> </a:t>
            </a:r>
            <a:endParaRPr lang="en-CL" sz="16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1" name="Tabel 4">
            <a:extLst>
              <a:ext uri="{FF2B5EF4-FFF2-40B4-BE49-F238E27FC236}">
                <a16:creationId xmlns:a16="http://schemas.microsoft.com/office/drawing/2014/main" id="{23EF9619-A609-41DD-4B21-0C37EAB6C054}"/>
              </a:ext>
            </a:extLst>
          </p:cNvPr>
          <p:cNvGraphicFramePr>
            <a:graphicFrameLocks noGrp="1"/>
          </p:cNvGraphicFramePr>
          <p:nvPr/>
        </p:nvGraphicFramePr>
        <p:xfrm>
          <a:off x="430902" y="2915116"/>
          <a:ext cx="3779471" cy="2991628"/>
        </p:xfrm>
        <a:graphic>
          <a:graphicData uri="http://schemas.openxmlformats.org/drawingml/2006/table">
            <a:tbl>
              <a:tblPr firstRow="1" firstCol="1" bandRow="1">
                <a:tableStyleId>{5C22544A-7EE6-4342-B048-85BDC9FD1C3A}</a:tableStyleId>
              </a:tblPr>
              <a:tblGrid>
                <a:gridCol w="2384623">
                  <a:extLst>
                    <a:ext uri="{9D8B030D-6E8A-4147-A177-3AD203B41FA5}">
                      <a16:colId xmlns:a16="http://schemas.microsoft.com/office/drawing/2014/main" val="1496650388"/>
                    </a:ext>
                  </a:extLst>
                </a:gridCol>
                <a:gridCol w="1394848">
                  <a:extLst>
                    <a:ext uri="{9D8B030D-6E8A-4147-A177-3AD203B41FA5}">
                      <a16:colId xmlns:a16="http://schemas.microsoft.com/office/drawing/2014/main" val="2043474852"/>
                    </a:ext>
                  </a:extLst>
                </a:gridCol>
              </a:tblGrid>
              <a:tr h="306834">
                <a:tc>
                  <a:txBody>
                    <a:bodyPr/>
                    <a:lstStyle/>
                    <a:p>
                      <a:pPr algn="l">
                        <a:lnSpc>
                          <a:spcPct val="115000"/>
                        </a:lnSpc>
                      </a:pPr>
                      <a:r>
                        <a:rPr lang="en-US" sz="1600" b="0" dirty="0">
                          <a:solidFill>
                            <a:schemeClr val="tx1"/>
                          </a:solidFill>
                          <a:effectLst/>
                          <a:latin typeface="Arial" panose="020B0604020202020204" pitchFamily="34" charset="0"/>
                          <a:cs typeface="Arial" panose="020B0604020202020204" pitchFamily="34" charset="0"/>
                        </a:rPr>
                        <a:t>Age: 0-54</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pPr>
                      <a:r>
                        <a:rPr lang="en-US" sz="1600" b="0">
                          <a:solidFill>
                            <a:schemeClr val="tx1"/>
                          </a:solidFill>
                          <a:effectLst/>
                          <a:latin typeface="Arial" panose="020B0604020202020204" pitchFamily="34" charset="0"/>
                          <a:cs typeface="Arial" panose="020B0604020202020204" pitchFamily="34" charset="0"/>
                        </a:rPr>
                        <a:t>191</a:t>
                      </a:r>
                      <a:endParaRPr lang="en-CL" sz="16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2831783"/>
                  </a:ext>
                </a:extLst>
              </a:tr>
              <a:tr h="306834">
                <a:tc>
                  <a:txBody>
                    <a:bodyPr/>
                    <a:lstStyle/>
                    <a:p>
                      <a:pPr algn="l">
                        <a:lnSpc>
                          <a:spcPct val="115000"/>
                        </a:lnSpc>
                      </a:pPr>
                      <a:r>
                        <a:rPr lang="en-US" sz="1600" b="0" dirty="0">
                          <a:solidFill>
                            <a:schemeClr val="tx1"/>
                          </a:solidFill>
                          <a:effectLst/>
                          <a:latin typeface="Arial" panose="020B0604020202020204" pitchFamily="34" charset="0"/>
                          <a:cs typeface="Arial" panose="020B0604020202020204" pitchFamily="34" charset="0"/>
                        </a:rPr>
                        <a:t>Age: 55+</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pPr>
                      <a:r>
                        <a:rPr lang="en-US" sz="1600" b="0" dirty="0">
                          <a:solidFill>
                            <a:schemeClr val="tx1"/>
                          </a:solidFill>
                          <a:effectLst/>
                          <a:latin typeface="Arial" panose="020B0604020202020204" pitchFamily="34" charset="0"/>
                          <a:cs typeface="Arial" panose="020B0604020202020204" pitchFamily="34" charset="0"/>
                        </a:rPr>
                        <a:t>-391</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0989324"/>
                  </a:ext>
                </a:extLst>
              </a:tr>
              <a:tr h="306834">
                <a:tc>
                  <a:txBody>
                    <a:bodyPr/>
                    <a:lstStyle/>
                    <a:p>
                      <a:pPr algn="l">
                        <a:lnSpc>
                          <a:spcPct val="115000"/>
                        </a:lnSpc>
                      </a:pPr>
                      <a:r>
                        <a:rPr lang="en-US" sz="1600" b="0" dirty="0">
                          <a:solidFill>
                            <a:schemeClr val="tx1"/>
                          </a:solidFill>
                          <a:effectLst/>
                          <a:latin typeface="Arial" panose="020B0604020202020204" pitchFamily="34" charset="0"/>
                          <a:cs typeface="Arial" panose="020B0604020202020204" pitchFamily="34" charset="0"/>
                        </a:rPr>
                        <a:t>Gender: Female</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pPr>
                      <a:r>
                        <a:rPr lang="en-US" sz="1600" b="0" dirty="0">
                          <a:solidFill>
                            <a:schemeClr val="tx1"/>
                          </a:solidFill>
                          <a:effectLst/>
                          <a:latin typeface="Arial" panose="020B0604020202020204" pitchFamily="34" charset="0"/>
                          <a:cs typeface="Arial" panose="020B0604020202020204" pitchFamily="34" charset="0"/>
                        </a:rPr>
                        <a:t>-67</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1725569"/>
                  </a:ext>
                </a:extLst>
              </a:tr>
              <a:tr h="306834">
                <a:tc>
                  <a:txBody>
                    <a:bodyPr/>
                    <a:lstStyle/>
                    <a:p>
                      <a:pPr algn="l">
                        <a:lnSpc>
                          <a:spcPct val="115000"/>
                        </a:lnSpc>
                      </a:pPr>
                      <a:r>
                        <a:rPr lang="en-US" sz="1600" b="0" dirty="0">
                          <a:solidFill>
                            <a:schemeClr val="tx1"/>
                          </a:solidFill>
                          <a:effectLst/>
                          <a:latin typeface="Arial" panose="020B0604020202020204" pitchFamily="34" charset="0"/>
                          <a:cs typeface="Arial" panose="020B0604020202020204" pitchFamily="34" charset="0"/>
                        </a:rPr>
                        <a:t>Gender: Male</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pPr>
                      <a:r>
                        <a:rPr lang="en-US" sz="1600" b="0" dirty="0">
                          <a:solidFill>
                            <a:schemeClr val="tx1"/>
                          </a:solidFill>
                          <a:effectLst/>
                          <a:latin typeface="Arial" panose="020B0604020202020204" pitchFamily="34" charset="0"/>
                          <a:cs typeface="Arial" panose="020B0604020202020204" pitchFamily="34" charset="0"/>
                        </a:rPr>
                        <a:t>71</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2352377"/>
                  </a:ext>
                </a:extLst>
              </a:tr>
              <a:tr h="306834">
                <a:tc>
                  <a:txBody>
                    <a:bodyPr/>
                    <a:lstStyle/>
                    <a:p>
                      <a:pPr algn="l">
                        <a:lnSpc>
                          <a:spcPct val="115000"/>
                        </a:lnSpc>
                      </a:pPr>
                      <a:r>
                        <a:rPr lang="en-US" sz="1600" b="0" dirty="0">
                          <a:solidFill>
                            <a:schemeClr val="tx1"/>
                          </a:solidFill>
                          <a:effectLst/>
                          <a:latin typeface="Arial" panose="020B0604020202020204" pitchFamily="34" charset="0"/>
                          <a:cs typeface="Arial" panose="020B0604020202020204" pitchFamily="34" charset="0"/>
                        </a:rPr>
                        <a:t># prior hosp. episodes: 0</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pPr>
                      <a:r>
                        <a:rPr lang="en-US" sz="1600" b="0" dirty="0">
                          <a:solidFill>
                            <a:schemeClr val="tx1"/>
                          </a:solidFill>
                          <a:effectLst/>
                          <a:latin typeface="Arial" panose="020B0604020202020204" pitchFamily="34" charset="0"/>
                          <a:cs typeface="Arial" panose="020B0604020202020204" pitchFamily="34" charset="0"/>
                        </a:rPr>
                        <a:t>229</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7000768"/>
                  </a:ext>
                </a:extLst>
              </a:tr>
              <a:tr h="306834">
                <a:tc>
                  <a:txBody>
                    <a:bodyPr/>
                    <a:lstStyle/>
                    <a:p>
                      <a:pPr algn="l">
                        <a:lnSpc>
                          <a:spcPct val="115000"/>
                        </a:lnSpc>
                      </a:pPr>
                      <a:r>
                        <a:rPr lang="en-US" sz="1600" b="0" dirty="0">
                          <a:solidFill>
                            <a:schemeClr val="tx1"/>
                          </a:solidFill>
                          <a:effectLst/>
                          <a:latin typeface="Arial" panose="020B0604020202020204" pitchFamily="34" charset="0"/>
                          <a:cs typeface="Arial" panose="020B0604020202020204" pitchFamily="34" charset="0"/>
                        </a:rPr>
                        <a:t># prior hosp. episodes: 1</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pPr>
                      <a:r>
                        <a:rPr lang="en-US" sz="1600" b="0" dirty="0">
                          <a:solidFill>
                            <a:schemeClr val="tx1"/>
                          </a:solidFill>
                          <a:effectLst/>
                          <a:latin typeface="Arial" panose="020B0604020202020204" pitchFamily="34" charset="0"/>
                          <a:cs typeface="Arial" panose="020B0604020202020204" pitchFamily="34" charset="0"/>
                        </a:rPr>
                        <a:t>-485</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2955445"/>
                  </a:ext>
                </a:extLst>
              </a:tr>
              <a:tr h="306834">
                <a:tc>
                  <a:txBody>
                    <a:bodyPr/>
                    <a:lstStyle/>
                    <a:p>
                      <a:pPr algn="l">
                        <a:lnSpc>
                          <a:spcPct val="115000"/>
                        </a:lnSpc>
                      </a:pPr>
                      <a:r>
                        <a:rPr lang="en-US" sz="1600" b="0" dirty="0">
                          <a:solidFill>
                            <a:schemeClr val="tx1"/>
                          </a:solidFill>
                          <a:effectLst/>
                          <a:latin typeface="Arial" panose="020B0604020202020204" pitchFamily="34" charset="0"/>
                          <a:cs typeface="Arial" panose="020B0604020202020204" pitchFamily="34" charset="0"/>
                        </a:rPr>
                        <a:t># prior hosp. episodes: 2</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pPr>
                      <a:r>
                        <a:rPr lang="en-US" sz="1600" b="0" dirty="0">
                          <a:solidFill>
                            <a:schemeClr val="tx1"/>
                          </a:solidFill>
                          <a:effectLst/>
                          <a:latin typeface="Arial" panose="020B0604020202020204" pitchFamily="34" charset="0"/>
                          <a:cs typeface="Arial" panose="020B0604020202020204" pitchFamily="34" charset="0"/>
                        </a:rPr>
                        <a:t>-1,085</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2333667"/>
                  </a:ext>
                </a:extLst>
              </a:tr>
              <a:tr h="306834">
                <a:tc>
                  <a:txBody>
                    <a:bodyPr/>
                    <a:lstStyle/>
                    <a:p>
                      <a:pPr algn="l">
                        <a:lnSpc>
                          <a:spcPct val="115000"/>
                        </a:lnSpc>
                      </a:pPr>
                      <a:r>
                        <a:rPr lang="en-US" sz="1600" b="0" dirty="0">
                          <a:solidFill>
                            <a:schemeClr val="tx1"/>
                          </a:solidFill>
                          <a:effectLst/>
                          <a:latin typeface="Arial" panose="020B0604020202020204" pitchFamily="34" charset="0"/>
                          <a:cs typeface="Arial" panose="020B0604020202020204" pitchFamily="34" charset="0"/>
                        </a:rPr>
                        <a:t># prior hosp. episodes: 3</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pPr>
                      <a:r>
                        <a:rPr lang="en-US" sz="1600" b="0" dirty="0">
                          <a:solidFill>
                            <a:schemeClr val="tx1"/>
                          </a:solidFill>
                          <a:effectLst/>
                          <a:latin typeface="Arial" panose="020B0604020202020204" pitchFamily="34" charset="0"/>
                          <a:cs typeface="Arial" panose="020B0604020202020204" pitchFamily="34" charset="0"/>
                        </a:rPr>
                        <a:t>-1,849</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140734"/>
                  </a:ext>
                </a:extLst>
              </a:tr>
              <a:tr h="306834">
                <a:tc>
                  <a:txBody>
                    <a:bodyPr/>
                    <a:lstStyle/>
                    <a:p>
                      <a:pPr algn="l">
                        <a:lnSpc>
                          <a:spcPct val="115000"/>
                        </a:lnSpc>
                      </a:pPr>
                      <a:r>
                        <a:rPr lang="en-US" sz="1600" b="0" dirty="0">
                          <a:solidFill>
                            <a:schemeClr val="tx1"/>
                          </a:solidFill>
                          <a:effectLst/>
                          <a:latin typeface="Arial" panose="020B0604020202020204" pitchFamily="34" charset="0"/>
                          <a:cs typeface="Arial" panose="020B0604020202020204" pitchFamily="34" charset="0"/>
                        </a:rPr>
                        <a:t># prior hosp. episodes: 4+</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pPr>
                      <a:r>
                        <a:rPr lang="en-US" sz="1600" b="0" dirty="0">
                          <a:solidFill>
                            <a:schemeClr val="tx1"/>
                          </a:solidFill>
                          <a:effectLst/>
                          <a:latin typeface="Arial" panose="020B0604020202020204" pitchFamily="34" charset="0"/>
                          <a:cs typeface="Arial" panose="020B0604020202020204" pitchFamily="34" charset="0"/>
                        </a:rPr>
                        <a:t>-4,388</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992890"/>
                  </a:ext>
                </a:extLst>
              </a:tr>
            </a:tbl>
          </a:graphicData>
        </a:graphic>
      </p:graphicFrame>
      <p:sp>
        <p:nvSpPr>
          <p:cNvPr id="12" name="Tekstvak 7">
            <a:extLst>
              <a:ext uri="{FF2B5EF4-FFF2-40B4-BE49-F238E27FC236}">
                <a16:creationId xmlns:a16="http://schemas.microsoft.com/office/drawing/2014/main" id="{1A2D3289-C00F-2ED7-079B-D9EC20B472DC}"/>
              </a:ext>
            </a:extLst>
          </p:cNvPr>
          <p:cNvSpPr txBox="1"/>
          <p:nvPr/>
        </p:nvSpPr>
        <p:spPr>
          <a:xfrm>
            <a:off x="315359" y="5871557"/>
            <a:ext cx="6095128" cy="358816"/>
          </a:xfrm>
          <a:prstGeom prst="rect">
            <a:avLst/>
          </a:prstGeom>
          <a:noFill/>
        </p:spPr>
        <p:txBody>
          <a:bodyPr wrap="square">
            <a:spAutoFit/>
          </a:bodyPr>
          <a:lstStyle/>
          <a:p>
            <a:pPr>
              <a:lnSpc>
                <a:spcPct val="115000"/>
              </a:lnSpc>
            </a:pPr>
            <a:r>
              <a:rPr lang="en-US" sz="1600" dirty="0">
                <a:solidFill>
                  <a:srgbClr val="FF0000"/>
                </a:solidFill>
                <a:effectLst/>
                <a:latin typeface="Calibri" panose="020F0502020204030204" pitchFamily="34" charset="0"/>
                <a:cs typeface="Calibri" panose="020F0502020204030204" pitchFamily="34" charset="0"/>
              </a:rPr>
              <a:t>Incentives for cost control</a:t>
            </a:r>
            <a:r>
              <a:rPr lang="en-US" sz="1600" dirty="0">
                <a:solidFill>
                  <a:srgbClr val="FFFF00"/>
                </a:solidFill>
                <a:effectLst/>
                <a:latin typeface="Calibri" panose="020F0502020204030204" pitchFamily="34" charset="0"/>
                <a:cs typeface="Calibri" panose="020F0502020204030204" pitchFamily="34" charset="0"/>
              </a:rPr>
              <a:t> (% of claims cost shared):</a:t>
            </a:r>
          </a:p>
        </p:txBody>
      </p:sp>
      <p:graphicFrame>
        <p:nvGraphicFramePr>
          <p:cNvPr id="13" name="Tabel 8">
            <a:extLst>
              <a:ext uri="{FF2B5EF4-FFF2-40B4-BE49-F238E27FC236}">
                <a16:creationId xmlns:a16="http://schemas.microsoft.com/office/drawing/2014/main" id="{F319674E-E817-EB21-A28C-4E0EFE9A9CFE}"/>
              </a:ext>
            </a:extLst>
          </p:cNvPr>
          <p:cNvGraphicFramePr>
            <a:graphicFrameLocks noGrp="1"/>
          </p:cNvGraphicFramePr>
          <p:nvPr/>
        </p:nvGraphicFramePr>
        <p:xfrm>
          <a:off x="430903" y="6228742"/>
          <a:ext cx="3779470" cy="306834"/>
        </p:xfrm>
        <a:graphic>
          <a:graphicData uri="http://schemas.openxmlformats.org/drawingml/2006/table">
            <a:tbl>
              <a:tblPr firstRow="1" firstCol="1" bandRow="1">
                <a:tableStyleId>{5C22544A-7EE6-4342-B048-85BDC9FD1C3A}</a:tableStyleId>
              </a:tblPr>
              <a:tblGrid>
                <a:gridCol w="2379456">
                  <a:extLst>
                    <a:ext uri="{9D8B030D-6E8A-4147-A177-3AD203B41FA5}">
                      <a16:colId xmlns:a16="http://schemas.microsoft.com/office/drawing/2014/main" val="3695700594"/>
                    </a:ext>
                  </a:extLst>
                </a:gridCol>
                <a:gridCol w="1400014">
                  <a:extLst>
                    <a:ext uri="{9D8B030D-6E8A-4147-A177-3AD203B41FA5}">
                      <a16:colId xmlns:a16="http://schemas.microsoft.com/office/drawing/2014/main" val="283891821"/>
                    </a:ext>
                  </a:extLst>
                </a:gridCol>
              </a:tblGrid>
              <a:tr h="306834">
                <a:tc>
                  <a:txBody>
                    <a:bodyPr/>
                    <a:lstStyle/>
                    <a:p>
                      <a:pPr algn="r">
                        <a:lnSpc>
                          <a:spcPct val="115000"/>
                        </a:lnSpc>
                      </a:pPr>
                      <a:endParaRPr lang="en-CL" sz="1600" b="0" dirty="0">
                        <a:solidFill>
                          <a:schemeClr val="tx1"/>
                        </a:solidFill>
                        <a:effectLst/>
                        <a:latin typeface="+mj-lt"/>
                        <a:ea typeface="Calibri" panose="020F0502020204030204" pitchFamily="34" charset="0"/>
                        <a:cs typeface="Calibri" panose="020F0502020204030204" pitchFamily="34" charset="0"/>
                      </a:endParaRPr>
                    </a:p>
                  </a:txBody>
                  <a:tcPr marL="58792" marR="58792"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pPr>
                      <a:r>
                        <a:rPr lang="en-US" sz="1600" b="0" dirty="0">
                          <a:solidFill>
                            <a:schemeClr val="tx1"/>
                          </a:solidFill>
                          <a:effectLst/>
                          <a:latin typeface="+mj-lt"/>
                          <a:cs typeface="Calibri" panose="020F0502020204030204" pitchFamily="34" charset="0"/>
                        </a:rPr>
                        <a:t>47%</a:t>
                      </a:r>
                      <a:endParaRPr lang="en-CL" sz="1600" b="0" dirty="0">
                        <a:solidFill>
                          <a:schemeClr val="tx1"/>
                        </a:solidFill>
                        <a:effectLst/>
                        <a:latin typeface="+mj-lt"/>
                        <a:ea typeface="Calibri" panose="020F0502020204030204" pitchFamily="34" charset="0"/>
                        <a:cs typeface="Calibri" panose="020F0502020204030204" pitchFamily="34" charset="0"/>
                      </a:endParaRPr>
                    </a:p>
                  </a:txBody>
                  <a:tcPr marL="58792" marR="587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8307195"/>
                  </a:ext>
                </a:extLst>
              </a:tr>
            </a:tbl>
          </a:graphicData>
        </a:graphic>
      </p:graphicFrame>
      <p:graphicFrame>
        <p:nvGraphicFramePr>
          <p:cNvPr id="14" name="Tabel 2">
            <a:extLst>
              <a:ext uri="{FF2B5EF4-FFF2-40B4-BE49-F238E27FC236}">
                <a16:creationId xmlns:a16="http://schemas.microsoft.com/office/drawing/2014/main" id="{85F05A4D-04CE-059F-9C7E-C4CF03DC340E}"/>
              </a:ext>
            </a:extLst>
          </p:cNvPr>
          <p:cNvGraphicFramePr>
            <a:graphicFrameLocks noGrp="1"/>
          </p:cNvGraphicFramePr>
          <p:nvPr/>
        </p:nvGraphicFramePr>
        <p:xfrm>
          <a:off x="4210373" y="2915116"/>
          <a:ext cx="1842772" cy="2761506"/>
        </p:xfrm>
        <a:graphic>
          <a:graphicData uri="http://schemas.openxmlformats.org/drawingml/2006/table">
            <a:tbl>
              <a:tblPr firstRow="1" firstCol="1" bandRow="1">
                <a:tableStyleId>{5C22544A-7EE6-4342-B048-85BDC9FD1C3A}</a:tableStyleId>
              </a:tblPr>
              <a:tblGrid>
                <a:gridCol w="1842772">
                  <a:extLst>
                    <a:ext uri="{9D8B030D-6E8A-4147-A177-3AD203B41FA5}">
                      <a16:colId xmlns:a16="http://schemas.microsoft.com/office/drawing/2014/main" val="3348071101"/>
                    </a:ext>
                  </a:extLst>
                </a:gridCol>
              </a:tblGrid>
              <a:tr h="306834">
                <a:tc>
                  <a:txBody>
                    <a:bodyPr/>
                    <a:lstStyle/>
                    <a:p>
                      <a:pPr algn="ctr">
                        <a:lnSpc>
                          <a:spcPct val="115000"/>
                        </a:lnSpc>
                      </a:pPr>
                      <a:r>
                        <a:rPr lang="en-US" sz="1600" b="0" dirty="0">
                          <a:solidFill>
                            <a:schemeClr val="tx1"/>
                          </a:solidFill>
                          <a:effectLst/>
                          <a:latin typeface="Arial" panose="020B0604020202020204" pitchFamily="34" charset="0"/>
                          <a:cs typeface="Arial" panose="020B0604020202020204" pitchFamily="34" charset="0"/>
                        </a:rPr>
                        <a:t>0</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2148311"/>
                  </a:ext>
                </a:extLst>
              </a:tr>
              <a:tr h="306834">
                <a:tc>
                  <a:txBody>
                    <a:bodyPr/>
                    <a:lstStyle/>
                    <a:p>
                      <a:pPr algn="ctr">
                        <a:lnSpc>
                          <a:spcPct val="115000"/>
                        </a:lnSpc>
                      </a:pPr>
                      <a:r>
                        <a:rPr lang="en-US" sz="1600" b="0" dirty="0">
                          <a:solidFill>
                            <a:schemeClr val="tx1"/>
                          </a:solidFill>
                          <a:effectLst/>
                          <a:latin typeface="Arial" panose="020B0604020202020204" pitchFamily="34" charset="0"/>
                          <a:cs typeface="Arial" panose="020B0604020202020204" pitchFamily="34" charset="0"/>
                        </a:rPr>
                        <a:t>0</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3574406"/>
                  </a:ext>
                </a:extLst>
              </a:tr>
              <a:tr h="306834">
                <a:tc>
                  <a:txBody>
                    <a:bodyPr/>
                    <a:lstStyle/>
                    <a:p>
                      <a:pPr algn="ctr">
                        <a:lnSpc>
                          <a:spcPct val="115000"/>
                        </a:lnSpc>
                      </a:pPr>
                      <a:r>
                        <a:rPr lang="en-US" sz="1600" b="0" dirty="0">
                          <a:solidFill>
                            <a:schemeClr val="tx1"/>
                          </a:solidFill>
                          <a:effectLst/>
                          <a:latin typeface="Arial" panose="020B0604020202020204" pitchFamily="34" charset="0"/>
                          <a:cs typeface="Arial" panose="020B0604020202020204" pitchFamily="34" charset="0"/>
                        </a:rPr>
                        <a:t>0</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0668725"/>
                  </a:ext>
                </a:extLst>
              </a:tr>
              <a:tr h="306834">
                <a:tc>
                  <a:txBody>
                    <a:bodyPr/>
                    <a:lstStyle/>
                    <a:p>
                      <a:pPr algn="ctr">
                        <a:lnSpc>
                          <a:spcPct val="115000"/>
                        </a:lnSpc>
                      </a:pPr>
                      <a:r>
                        <a:rPr lang="en-US" sz="1600" b="0" dirty="0">
                          <a:solidFill>
                            <a:schemeClr val="tx1"/>
                          </a:solidFill>
                          <a:effectLst/>
                          <a:latin typeface="Arial" panose="020B0604020202020204" pitchFamily="34" charset="0"/>
                          <a:cs typeface="Arial" panose="020B0604020202020204" pitchFamily="34" charset="0"/>
                        </a:rPr>
                        <a:t>0</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6669544"/>
                  </a:ext>
                </a:extLst>
              </a:tr>
              <a:tr h="306834">
                <a:tc>
                  <a:txBody>
                    <a:bodyPr/>
                    <a:lstStyle/>
                    <a:p>
                      <a:pPr algn="ctr">
                        <a:lnSpc>
                          <a:spcPct val="115000"/>
                        </a:lnSpc>
                      </a:pPr>
                      <a:r>
                        <a:rPr lang="en-US" sz="1600" b="0" dirty="0">
                          <a:solidFill>
                            <a:schemeClr val="tx1"/>
                          </a:solidFill>
                          <a:effectLst/>
                          <a:latin typeface="Arial" panose="020B0604020202020204" pitchFamily="34" charset="0"/>
                          <a:cs typeface="Arial" panose="020B0604020202020204" pitchFamily="34" charset="0"/>
                        </a:rPr>
                        <a:t>349</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7227657"/>
                  </a:ext>
                </a:extLst>
              </a:tr>
              <a:tr h="306834">
                <a:tc>
                  <a:txBody>
                    <a:bodyPr/>
                    <a:lstStyle/>
                    <a:p>
                      <a:pPr algn="ctr">
                        <a:lnSpc>
                          <a:spcPct val="115000"/>
                        </a:lnSpc>
                      </a:pPr>
                      <a:r>
                        <a:rPr lang="en-US" sz="1600" b="0" dirty="0">
                          <a:solidFill>
                            <a:schemeClr val="tx1"/>
                          </a:solidFill>
                          <a:effectLst/>
                          <a:latin typeface="Arial" panose="020B0604020202020204" pitchFamily="34" charset="0"/>
                          <a:cs typeface="Arial" panose="020B0604020202020204" pitchFamily="34" charset="0"/>
                        </a:rPr>
                        <a:t>-468</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3199817"/>
                  </a:ext>
                </a:extLst>
              </a:tr>
              <a:tr h="306834">
                <a:tc>
                  <a:txBody>
                    <a:bodyPr/>
                    <a:lstStyle/>
                    <a:p>
                      <a:pPr algn="ctr">
                        <a:lnSpc>
                          <a:spcPct val="115000"/>
                        </a:lnSpc>
                      </a:pPr>
                      <a:r>
                        <a:rPr lang="en-US" sz="1600" b="0" dirty="0">
                          <a:solidFill>
                            <a:schemeClr val="tx1"/>
                          </a:solidFill>
                          <a:effectLst/>
                          <a:latin typeface="Arial" panose="020B0604020202020204" pitchFamily="34" charset="0"/>
                          <a:cs typeface="Arial" panose="020B0604020202020204" pitchFamily="34" charset="0"/>
                        </a:rPr>
                        <a:t>-1,456</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8981804"/>
                  </a:ext>
                </a:extLst>
              </a:tr>
              <a:tr h="306834">
                <a:tc>
                  <a:txBody>
                    <a:bodyPr/>
                    <a:lstStyle/>
                    <a:p>
                      <a:pPr algn="ctr">
                        <a:lnSpc>
                          <a:spcPct val="115000"/>
                        </a:lnSpc>
                      </a:pPr>
                      <a:r>
                        <a:rPr lang="en-US" sz="1600" b="0" dirty="0">
                          <a:solidFill>
                            <a:schemeClr val="tx1"/>
                          </a:solidFill>
                          <a:effectLst/>
                          <a:latin typeface="Arial" panose="020B0604020202020204" pitchFamily="34" charset="0"/>
                          <a:cs typeface="Arial" panose="020B0604020202020204" pitchFamily="34" charset="0"/>
                        </a:rPr>
                        <a:t>-3,080</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1970047"/>
                  </a:ext>
                </a:extLst>
              </a:tr>
              <a:tr h="306834">
                <a:tc>
                  <a:txBody>
                    <a:bodyPr/>
                    <a:lstStyle/>
                    <a:p>
                      <a:pPr algn="ctr">
                        <a:lnSpc>
                          <a:spcPct val="115000"/>
                        </a:lnSpc>
                      </a:pPr>
                      <a:r>
                        <a:rPr lang="en-US" sz="1600" b="0" dirty="0">
                          <a:solidFill>
                            <a:schemeClr val="tx1"/>
                          </a:solidFill>
                          <a:effectLst/>
                          <a:latin typeface="Arial" panose="020B0604020202020204" pitchFamily="34" charset="0"/>
                          <a:cs typeface="Arial" panose="020B0604020202020204" pitchFamily="34" charset="0"/>
                        </a:rPr>
                        <a:t>-8,514</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5243004"/>
                  </a:ext>
                </a:extLst>
              </a:tr>
            </a:tbl>
          </a:graphicData>
        </a:graphic>
      </p:graphicFrame>
      <p:graphicFrame>
        <p:nvGraphicFramePr>
          <p:cNvPr id="15" name="Tabel 10">
            <a:extLst>
              <a:ext uri="{FF2B5EF4-FFF2-40B4-BE49-F238E27FC236}">
                <a16:creationId xmlns:a16="http://schemas.microsoft.com/office/drawing/2014/main" id="{7F50B6C8-9644-5131-70D9-DC5E799F5950}"/>
              </a:ext>
            </a:extLst>
          </p:cNvPr>
          <p:cNvGraphicFramePr>
            <a:graphicFrameLocks noGrp="1"/>
          </p:cNvGraphicFramePr>
          <p:nvPr/>
        </p:nvGraphicFramePr>
        <p:xfrm>
          <a:off x="4211581" y="6228742"/>
          <a:ext cx="1841564" cy="306834"/>
        </p:xfrm>
        <a:graphic>
          <a:graphicData uri="http://schemas.openxmlformats.org/drawingml/2006/table">
            <a:tbl>
              <a:tblPr firstRow="1" firstCol="1" bandRow="1">
                <a:tableStyleId>{5C22544A-7EE6-4342-B048-85BDC9FD1C3A}</a:tableStyleId>
              </a:tblPr>
              <a:tblGrid>
                <a:gridCol w="1841564">
                  <a:extLst>
                    <a:ext uri="{9D8B030D-6E8A-4147-A177-3AD203B41FA5}">
                      <a16:colId xmlns:a16="http://schemas.microsoft.com/office/drawing/2014/main" val="3367701921"/>
                    </a:ext>
                  </a:extLst>
                </a:gridCol>
              </a:tblGrid>
              <a:tr h="306834">
                <a:tc>
                  <a:txBody>
                    <a:bodyPr/>
                    <a:lstStyle/>
                    <a:p>
                      <a:pPr algn="ctr">
                        <a:lnSpc>
                          <a:spcPct val="115000"/>
                        </a:lnSpc>
                      </a:pPr>
                      <a:r>
                        <a:rPr lang="en-US" sz="1600" b="0" dirty="0">
                          <a:solidFill>
                            <a:schemeClr val="tx1"/>
                          </a:solidFill>
                          <a:effectLst/>
                          <a:latin typeface="Arial" panose="020B0604020202020204" pitchFamily="34" charset="0"/>
                          <a:cs typeface="Arial" panose="020B0604020202020204" pitchFamily="34" charset="0"/>
                        </a:rPr>
                        <a:t>0%</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8451761"/>
                  </a:ext>
                </a:extLst>
              </a:tr>
            </a:tbl>
          </a:graphicData>
        </a:graphic>
      </p:graphicFrame>
      <p:graphicFrame>
        <p:nvGraphicFramePr>
          <p:cNvPr id="16" name="Tabel 11">
            <a:extLst>
              <a:ext uri="{FF2B5EF4-FFF2-40B4-BE49-F238E27FC236}">
                <a16:creationId xmlns:a16="http://schemas.microsoft.com/office/drawing/2014/main" id="{2C8F7797-5014-8150-C02E-A0B27FA12609}"/>
              </a:ext>
            </a:extLst>
          </p:cNvPr>
          <p:cNvGraphicFramePr>
            <a:graphicFrameLocks noGrp="1"/>
          </p:cNvGraphicFramePr>
          <p:nvPr/>
        </p:nvGraphicFramePr>
        <p:xfrm>
          <a:off x="6053145" y="2916747"/>
          <a:ext cx="1874081" cy="2761506"/>
        </p:xfrm>
        <a:graphic>
          <a:graphicData uri="http://schemas.openxmlformats.org/drawingml/2006/table">
            <a:tbl>
              <a:tblPr firstRow="1" firstCol="1" bandRow="1">
                <a:tableStyleId>{5C22544A-7EE6-4342-B048-85BDC9FD1C3A}</a:tableStyleId>
              </a:tblPr>
              <a:tblGrid>
                <a:gridCol w="1874081">
                  <a:extLst>
                    <a:ext uri="{9D8B030D-6E8A-4147-A177-3AD203B41FA5}">
                      <a16:colId xmlns:a16="http://schemas.microsoft.com/office/drawing/2014/main" val="1124051318"/>
                    </a:ext>
                  </a:extLst>
                </a:gridCol>
              </a:tblGrid>
              <a:tr h="306834">
                <a:tc>
                  <a:txBody>
                    <a:bodyPr/>
                    <a:lstStyle/>
                    <a:p>
                      <a:pPr algn="ctr">
                        <a:lnSpc>
                          <a:spcPct val="115000"/>
                        </a:lnSpc>
                      </a:pPr>
                      <a:r>
                        <a:rPr lang="en-US" sz="1600" b="0" dirty="0">
                          <a:solidFill>
                            <a:schemeClr val="tx1"/>
                          </a:solidFill>
                          <a:effectLst/>
                          <a:latin typeface="Arial" panose="020B0604020202020204" pitchFamily="34" charset="0"/>
                          <a:cs typeface="Arial" panose="020B0604020202020204" pitchFamily="34" charset="0"/>
                        </a:rPr>
                        <a:t>0</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675008"/>
                  </a:ext>
                </a:extLst>
              </a:tr>
              <a:tr h="306834">
                <a:tc>
                  <a:txBody>
                    <a:bodyPr/>
                    <a:lstStyle/>
                    <a:p>
                      <a:pPr algn="ctr">
                        <a:lnSpc>
                          <a:spcPct val="115000"/>
                        </a:lnSpc>
                      </a:pPr>
                      <a:r>
                        <a:rPr lang="en-US" sz="1600" b="0" dirty="0">
                          <a:solidFill>
                            <a:schemeClr val="tx1"/>
                          </a:solidFill>
                          <a:effectLst/>
                          <a:latin typeface="Arial" panose="020B0604020202020204" pitchFamily="34" charset="0"/>
                          <a:cs typeface="Arial" panose="020B0604020202020204" pitchFamily="34" charset="0"/>
                        </a:rPr>
                        <a:t>0</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5152864"/>
                  </a:ext>
                </a:extLst>
              </a:tr>
              <a:tr h="306834">
                <a:tc>
                  <a:txBody>
                    <a:bodyPr/>
                    <a:lstStyle/>
                    <a:p>
                      <a:pPr algn="ctr">
                        <a:lnSpc>
                          <a:spcPct val="115000"/>
                        </a:lnSpc>
                      </a:pPr>
                      <a:r>
                        <a:rPr lang="en-US" sz="1600" b="0" dirty="0">
                          <a:solidFill>
                            <a:schemeClr val="tx1"/>
                          </a:solidFill>
                          <a:effectLst/>
                          <a:latin typeface="Arial" panose="020B0604020202020204" pitchFamily="34" charset="0"/>
                          <a:cs typeface="Arial" panose="020B0604020202020204" pitchFamily="34" charset="0"/>
                        </a:rPr>
                        <a:t>0</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2649253"/>
                  </a:ext>
                </a:extLst>
              </a:tr>
              <a:tr h="306834">
                <a:tc>
                  <a:txBody>
                    <a:bodyPr/>
                    <a:lstStyle/>
                    <a:p>
                      <a:pPr algn="ctr">
                        <a:lnSpc>
                          <a:spcPct val="115000"/>
                        </a:lnSpc>
                      </a:pPr>
                      <a:r>
                        <a:rPr lang="en-US" sz="1600" b="0" dirty="0">
                          <a:solidFill>
                            <a:schemeClr val="tx1"/>
                          </a:solidFill>
                          <a:effectLst/>
                          <a:latin typeface="Arial" panose="020B0604020202020204" pitchFamily="34" charset="0"/>
                          <a:cs typeface="Arial" panose="020B0604020202020204" pitchFamily="34" charset="0"/>
                        </a:rPr>
                        <a:t>0</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8166325"/>
                  </a:ext>
                </a:extLst>
              </a:tr>
              <a:tr h="306834">
                <a:tc>
                  <a:txBody>
                    <a:bodyPr/>
                    <a:lstStyle/>
                    <a:p>
                      <a:pPr algn="ctr">
                        <a:lnSpc>
                          <a:spcPct val="115000"/>
                        </a:lnSpc>
                      </a:pPr>
                      <a:r>
                        <a:rPr lang="en-US" sz="1600" b="0" dirty="0">
                          <a:solidFill>
                            <a:schemeClr val="tx1"/>
                          </a:solidFill>
                          <a:effectLst/>
                          <a:latin typeface="Arial" panose="020B0604020202020204" pitchFamily="34" charset="0"/>
                          <a:cs typeface="Arial" panose="020B0604020202020204" pitchFamily="34" charset="0"/>
                        </a:rPr>
                        <a:t>0</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5058911"/>
                  </a:ext>
                </a:extLst>
              </a:tr>
              <a:tr h="306834">
                <a:tc>
                  <a:txBody>
                    <a:bodyPr/>
                    <a:lstStyle/>
                    <a:p>
                      <a:pPr algn="ctr">
                        <a:lnSpc>
                          <a:spcPct val="115000"/>
                        </a:lnSpc>
                      </a:pPr>
                      <a:r>
                        <a:rPr lang="en-US" sz="1600" b="0" dirty="0">
                          <a:solidFill>
                            <a:schemeClr val="tx1"/>
                          </a:solidFill>
                          <a:effectLst/>
                          <a:latin typeface="Arial" panose="020B0604020202020204" pitchFamily="34" charset="0"/>
                          <a:cs typeface="Arial" panose="020B0604020202020204" pitchFamily="34" charset="0"/>
                        </a:rPr>
                        <a:t>1,273</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9363231"/>
                  </a:ext>
                </a:extLst>
              </a:tr>
              <a:tr h="306834">
                <a:tc>
                  <a:txBody>
                    <a:bodyPr/>
                    <a:lstStyle/>
                    <a:p>
                      <a:pPr algn="ctr">
                        <a:lnSpc>
                          <a:spcPct val="115000"/>
                        </a:lnSpc>
                      </a:pPr>
                      <a:r>
                        <a:rPr lang="en-US" sz="1600" b="0" dirty="0">
                          <a:solidFill>
                            <a:schemeClr val="tx1"/>
                          </a:solidFill>
                          <a:effectLst/>
                          <a:latin typeface="Arial" panose="020B0604020202020204" pitchFamily="34" charset="0"/>
                          <a:cs typeface="Arial" panose="020B0604020202020204" pitchFamily="34" charset="0"/>
                        </a:rPr>
                        <a:t>193</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167961"/>
                  </a:ext>
                </a:extLst>
              </a:tr>
              <a:tr h="306834">
                <a:tc>
                  <a:txBody>
                    <a:bodyPr/>
                    <a:lstStyle/>
                    <a:p>
                      <a:pPr algn="ctr">
                        <a:lnSpc>
                          <a:spcPct val="115000"/>
                        </a:lnSpc>
                      </a:pPr>
                      <a:r>
                        <a:rPr lang="en-US" sz="1600" b="0" dirty="0">
                          <a:solidFill>
                            <a:schemeClr val="tx1"/>
                          </a:solidFill>
                          <a:effectLst/>
                          <a:latin typeface="Arial" panose="020B0604020202020204" pitchFamily="34" charset="0"/>
                          <a:cs typeface="Arial" panose="020B0604020202020204" pitchFamily="34" charset="0"/>
                        </a:rPr>
                        <a:t>-1,484</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5083259"/>
                  </a:ext>
                </a:extLst>
              </a:tr>
              <a:tr h="306834">
                <a:tc>
                  <a:txBody>
                    <a:bodyPr/>
                    <a:lstStyle/>
                    <a:p>
                      <a:pPr algn="ctr">
                        <a:lnSpc>
                          <a:spcPct val="115000"/>
                        </a:lnSpc>
                      </a:pPr>
                      <a:r>
                        <a:rPr lang="en-US" sz="1600" b="0" dirty="0">
                          <a:solidFill>
                            <a:schemeClr val="tx1"/>
                          </a:solidFill>
                          <a:effectLst/>
                          <a:latin typeface="Arial" panose="020B0604020202020204" pitchFamily="34" charset="0"/>
                          <a:cs typeface="Arial" panose="020B0604020202020204" pitchFamily="34" charset="0"/>
                        </a:rPr>
                        <a:t>-6,950</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7220786"/>
                  </a:ext>
                </a:extLst>
              </a:tr>
            </a:tbl>
          </a:graphicData>
        </a:graphic>
      </p:graphicFrame>
      <p:graphicFrame>
        <p:nvGraphicFramePr>
          <p:cNvPr id="17" name="Tabel 12">
            <a:extLst>
              <a:ext uri="{FF2B5EF4-FFF2-40B4-BE49-F238E27FC236}">
                <a16:creationId xmlns:a16="http://schemas.microsoft.com/office/drawing/2014/main" id="{C6BC8D91-86C9-510F-E2EA-6FD1FB098204}"/>
              </a:ext>
            </a:extLst>
          </p:cNvPr>
          <p:cNvGraphicFramePr>
            <a:graphicFrameLocks noGrp="1"/>
          </p:cNvGraphicFramePr>
          <p:nvPr/>
        </p:nvGraphicFramePr>
        <p:xfrm>
          <a:off x="6053145" y="6228742"/>
          <a:ext cx="1873678" cy="306834"/>
        </p:xfrm>
        <a:graphic>
          <a:graphicData uri="http://schemas.openxmlformats.org/drawingml/2006/table">
            <a:tbl>
              <a:tblPr firstRow="1" firstCol="1" bandRow="1">
                <a:tableStyleId>{5C22544A-7EE6-4342-B048-85BDC9FD1C3A}</a:tableStyleId>
              </a:tblPr>
              <a:tblGrid>
                <a:gridCol w="1873678">
                  <a:extLst>
                    <a:ext uri="{9D8B030D-6E8A-4147-A177-3AD203B41FA5}">
                      <a16:colId xmlns:a16="http://schemas.microsoft.com/office/drawing/2014/main" val="1263153502"/>
                    </a:ext>
                  </a:extLst>
                </a:gridCol>
              </a:tblGrid>
              <a:tr h="306834">
                <a:tc>
                  <a:txBody>
                    <a:bodyPr/>
                    <a:lstStyle/>
                    <a:p>
                      <a:pPr algn="ctr">
                        <a:lnSpc>
                          <a:spcPct val="115000"/>
                        </a:lnSpc>
                      </a:pPr>
                      <a:r>
                        <a:rPr lang="en-US" sz="1600" b="0" dirty="0">
                          <a:solidFill>
                            <a:schemeClr val="tx1"/>
                          </a:solidFill>
                          <a:effectLst/>
                          <a:latin typeface="Arial" panose="020B0604020202020204" pitchFamily="34" charset="0"/>
                          <a:cs typeface="Arial" panose="020B0604020202020204" pitchFamily="34" charset="0"/>
                        </a:rPr>
                        <a:t>0%</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7681201"/>
                  </a:ext>
                </a:extLst>
              </a:tr>
            </a:tbl>
          </a:graphicData>
        </a:graphic>
      </p:graphicFrame>
      <p:graphicFrame>
        <p:nvGraphicFramePr>
          <p:cNvPr id="18" name="Tabel 13">
            <a:extLst>
              <a:ext uri="{FF2B5EF4-FFF2-40B4-BE49-F238E27FC236}">
                <a16:creationId xmlns:a16="http://schemas.microsoft.com/office/drawing/2014/main" id="{6CE71490-338C-EBCC-D634-D5EB392DC7D2}"/>
              </a:ext>
            </a:extLst>
          </p:cNvPr>
          <p:cNvGraphicFramePr>
            <a:graphicFrameLocks noGrp="1"/>
          </p:cNvGraphicFramePr>
          <p:nvPr/>
        </p:nvGraphicFramePr>
        <p:xfrm>
          <a:off x="7926823" y="2915116"/>
          <a:ext cx="1874081" cy="2761506"/>
        </p:xfrm>
        <a:graphic>
          <a:graphicData uri="http://schemas.openxmlformats.org/drawingml/2006/table">
            <a:tbl>
              <a:tblPr firstRow="1" firstCol="1" bandRow="1">
                <a:tableStyleId>{5C22544A-7EE6-4342-B048-85BDC9FD1C3A}</a:tableStyleId>
              </a:tblPr>
              <a:tblGrid>
                <a:gridCol w="1874081">
                  <a:extLst>
                    <a:ext uri="{9D8B030D-6E8A-4147-A177-3AD203B41FA5}">
                      <a16:colId xmlns:a16="http://schemas.microsoft.com/office/drawing/2014/main" val="1512327680"/>
                    </a:ext>
                  </a:extLst>
                </a:gridCol>
              </a:tblGrid>
              <a:tr h="306834">
                <a:tc>
                  <a:txBody>
                    <a:bodyPr/>
                    <a:lstStyle/>
                    <a:p>
                      <a:pPr algn="ctr">
                        <a:lnSpc>
                          <a:spcPct val="115000"/>
                        </a:lnSpc>
                      </a:pPr>
                      <a:r>
                        <a:rPr lang="en-US" sz="1600" b="0" dirty="0">
                          <a:solidFill>
                            <a:schemeClr val="tx1"/>
                          </a:solidFill>
                          <a:effectLst/>
                          <a:latin typeface="Arial" panose="020B0604020202020204" pitchFamily="34" charset="0"/>
                          <a:cs typeface="Arial" panose="020B0604020202020204" pitchFamily="34" charset="0"/>
                        </a:rPr>
                        <a:t>0</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9794916"/>
                  </a:ext>
                </a:extLst>
              </a:tr>
              <a:tr h="306834">
                <a:tc>
                  <a:txBody>
                    <a:bodyPr/>
                    <a:lstStyle/>
                    <a:p>
                      <a:pPr algn="ctr">
                        <a:lnSpc>
                          <a:spcPct val="115000"/>
                        </a:lnSpc>
                      </a:pPr>
                      <a:r>
                        <a:rPr lang="en-US" sz="1600" b="0" dirty="0">
                          <a:solidFill>
                            <a:schemeClr val="tx1"/>
                          </a:solidFill>
                          <a:effectLst/>
                          <a:latin typeface="Arial" panose="020B0604020202020204" pitchFamily="34" charset="0"/>
                          <a:cs typeface="Arial" panose="020B0604020202020204" pitchFamily="34" charset="0"/>
                        </a:rPr>
                        <a:t>0</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9478737"/>
                  </a:ext>
                </a:extLst>
              </a:tr>
              <a:tr h="306834">
                <a:tc>
                  <a:txBody>
                    <a:bodyPr/>
                    <a:lstStyle/>
                    <a:p>
                      <a:pPr algn="ctr">
                        <a:lnSpc>
                          <a:spcPct val="115000"/>
                        </a:lnSpc>
                      </a:pPr>
                      <a:r>
                        <a:rPr lang="en-US" sz="1600" b="0" dirty="0">
                          <a:solidFill>
                            <a:schemeClr val="tx1"/>
                          </a:solidFill>
                          <a:effectLst/>
                          <a:latin typeface="Arial" panose="020B0604020202020204" pitchFamily="34" charset="0"/>
                          <a:cs typeface="Arial" panose="020B0604020202020204" pitchFamily="34" charset="0"/>
                        </a:rPr>
                        <a:t>0</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3038428"/>
                  </a:ext>
                </a:extLst>
              </a:tr>
              <a:tr h="306834">
                <a:tc>
                  <a:txBody>
                    <a:bodyPr/>
                    <a:lstStyle/>
                    <a:p>
                      <a:pPr algn="ctr">
                        <a:lnSpc>
                          <a:spcPct val="115000"/>
                        </a:lnSpc>
                      </a:pPr>
                      <a:r>
                        <a:rPr lang="en-US" sz="1600" b="0" dirty="0">
                          <a:solidFill>
                            <a:schemeClr val="tx1"/>
                          </a:solidFill>
                          <a:effectLst/>
                          <a:latin typeface="Arial" panose="020B0604020202020204" pitchFamily="34" charset="0"/>
                          <a:cs typeface="Arial" panose="020B0604020202020204" pitchFamily="34" charset="0"/>
                        </a:rPr>
                        <a:t>0</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072834"/>
                  </a:ext>
                </a:extLst>
              </a:tr>
              <a:tr h="306834">
                <a:tc>
                  <a:txBody>
                    <a:bodyPr/>
                    <a:lstStyle/>
                    <a:p>
                      <a:pPr algn="ctr">
                        <a:lnSpc>
                          <a:spcPct val="115000"/>
                        </a:lnSpc>
                      </a:pPr>
                      <a:r>
                        <a:rPr lang="en-US" sz="16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240</a:t>
                      </a:r>
                      <a:endParaRPr lang="en-CL" sz="1600" b="0" dirty="0">
                        <a:solidFill>
                          <a:srgbClr val="1E1E1E"/>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22790"/>
                  </a:ext>
                </a:extLst>
              </a:tr>
              <a:tr h="306834">
                <a:tc>
                  <a:txBody>
                    <a:bodyPr/>
                    <a:lstStyle/>
                    <a:p>
                      <a:pPr algn="ctr">
                        <a:lnSpc>
                          <a:spcPct val="115000"/>
                        </a:lnSpc>
                      </a:pPr>
                      <a:r>
                        <a:rPr lang="en-US" sz="16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-415</a:t>
                      </a:r>
                      <a:endParaRPr lang="en-CL" sz="1600" b="0" dirty="0">
                        <a:solidFill>
                          <a:srgbClr val="1E1E1E"/>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0712243"/>
                  </a:ext>
                </a:extLst>
              </a:tr>
              <a:tr h="306834">
                <a:tc>
                  <a:txBody>
                    <a:bodyPr/>
                    <a:lstStyle/>
                    <a:p>
                      <a:pPr algn="ctr">
                        <a:lnSpc>
                          <a:spcPct val="115000"/>
                        </a:lnSpc>
                      </a:pPr>
                      <a:r>
                        <a:rPr lang="en-US" sz="16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-1,106</a:t>
                      </a:r>
                      <a:endParaRPr lang="en-CL" sz="1600" b="0" dirty="0">
                        <a:solidFill>
                          <a:srgbClr val="1E1E1E"/>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58519365"/>
                  </a:ext>
                </a:extLst>
              </a:tr>
              <a:tr h="306834">
                <a:tc>
                  <a:txBody>
                    <a:bodyPr/>
                    <a:lstStyle/>
                    <a:p>
                      <a:pPr algn="ctr">
                        <a:lnSpc>
                          <a:spcPct val="115000"/>
                        </a:lnSpc>
                      </a:pPr>
                      <a:r>
                        <a:rPr lang="en-US" sz="16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-2,129</a:t>
                      </a:r>
                      <a:endParaRPr lang="en-CL" sz="1600" b="0" dirty="0">
                        <a:solidFill>
                          <a:srgbClr val="1E1E1E"/>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1722190"/>
                  </a:ext>
                </a:extLst>
              </a:tr>
              <a:tr h="306834">
                <a:tc>
                  <a:txBody>
                    <a:bodyPr/>
                    <a:lstStyle/>
                    <a:p>
                      <a:pPr algn="ctr">
                        <a:lnSpc>
                          <a:spcPct val="115000"/>
                        </a:lnSpc>
                      </a:pPr>
                      <a:r>
                        <a:rPr lang="en-US" sz="16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-5,075</a:t>
                      </a:r>
                      <a:endParaRPr lang="en-CL" sz="1600" b="0" dirty="0">
                        <a:solidFill>
                          <a:srgbClr val="1E1E1E"/>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8786352"/>
                  </a:ext>
                </a:extLst>
              </a:tr>
            </a:tbl>
          </a:graphicData>
        </a:graphic>
      </p:graphicFrame>
      <p:graphicFrame>
        <p:nvGraphicFramePr>
          <p:cNvPr id="19" name="Tabel 14">
            <a:extLst>
              <a:ext uri="{FF2B5EF4-FFF2-40B4-BE49-F238E27FC236}">
                <a16:creationId xmlns:a16="http://schemas.microsoft.com/office/drawing/2014/main" id="{7DA31A4A-4A43-0E2F-68F6-1A6BD9D75AD1}"/>
              </a:ext>
            </a:extLst>
          </p:cNvPr>
          <p:cNvGraphicFramePr>
            <a:graphicFrameLocks noGrp="1"/>
          </p:cNvGraphicFramePr>
          <p:nvPr/>
        </p:nvGraphicFramePr>
        <p:xfrm>
          <a:off x="7927226" y="6228295"/>
          <a:ext cx="1873678" cy="306834"/>
        </p:xfrm>
        <a:graphic>
          <a:graphicData uri="http://schemas.openxmlformats.org/drawingml/2006/table">
            <a:tbl>
              <a:tblPr firstRow="1" firstCol="1" bandRow="1">
                <a:tableStyleId>{5C22544A-7EE6-4342-B048-85BDC9FD1C3A}</a:tableStyleId>
              </a:tblPr>
              <a:tblGrid>
                <a:gridCol w="1873678">
                  <a:extLst>
                    <a:ext uri="{9D8B030D-6E8A-4147-A177-3AD203B41FA5}">
                      <a16:colId xmlns:a16="http://schemas.microsoft.com/office/drawing/2014/main" val="1004651363"/>
                    </a:ext>
                  </a:extLst>
                </a:gridCol>
              </a:tblGrid>
              <a:tr h="306834">
                <a:tc>
                  <a:txBody>
                    <a:bodyPr/>
                    <a:lstStyle/>
                    <a:p>
                      <a:pPr algn="ctr">
                        <a:lnSpc>
                          <a:spcPct val="115000"/>
                        </a:lnSpc>
                      </a:pPr>
                      <a:r>
                        <a:rPr lang="nl-N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23%</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8291343"/>
                  </a:ext>
                </a:extLst>
              </a:tr>
            </a:tbl>
          </a:graphicData>
        </a:graphic>
      </p:graphicFrame>
      <p:graphicFrame>
        <p:nvGraphicFramePr>
          <p:cNvPr id="20" name="Tabel 15">
            <a:extLst>
              <a:ext uri="{FF2B5EF4-FFF2-40B4-BE49-F238E27FC236}">
                <a16:creationId xmlns:a16="http://schemas.microsoft.com/office/drawing/2014/main" id="{8C75E55E-66A8-311C-1370-DDEEAE82891C}"/>
              </a:ext>
            </a:extLst>
          </p:cNvPr>
          <p:cNvGraphicFramePr>
            <a:graphicFrameLocks noGrp="1"/>
          </p:cNvGraphicFramePr>
          <p:nvPr/>
        </p:nvGraphicFramePr>
        <p:xfrm>
          <a:off x="9800904" y="2909891"/>
          <a:ext cx="1874081" cy="2761506"/>
        </p:xfrm>
        <a:graphic>
          <a:graphicData uri="http://schemas.openxmlformats.org/drawingml/2006/table">
            <a:tbl>
              <a:tblPr firstRow="1" firstCol="1" bandRow="1">
                <a:tableStyleId>{5C22544A-7EE6-4342-B048-85BDC9FD1C3A}</a:tableStyleId>
              </a:tblPr>
              <a:tblGrid>
                <a:gridCol w="1874081">
                  <a:extLst>
                    <a:ext uri="{9D8B030D-6E8A-4147-A177-3AD203B41FA5}">
                      <a16:colId xmlns:a16="http://schemas.microsoft.com/office/drawing/2014/main" val="880742863"/>
                    </a:ext>
                  </a:extLst>
                </a:gridCol>
              </a:tblGrid>
              <a:tr h="306834">
                <a:tc>
                  <a:txBody>
                    <a:bodyPr/>
                    <a:lstStyle/>
                    <a:p>
                      <a:pPr algn="ctr">
                        <a:lnSpc>
                          <a:spcPct val="115000"/>
                        </a:lnSpc>
                      </a:pPr>
                      <a:r>
                        <a:rPr lang="en-US" sz="1600" b="0" dirty="0">
                          <a:solidFill>
                            <a:schemeClr val="tx1"/>
                          </a:solidFill>
                          <a:effectLst/>
                          <a:latin typeface="Arial" panose="020B0604020202020204" pitchFamily="34" charset="0"/>
                          <a:cs typeface="Arial" panose="020B0604020202020204" pitchFamily="34" charset="0"/>
                        </a:rPr>
                        <a:t>0</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405374"/>
                  </a:ext>
                </a:extLst>
              </a:tr>
              <a:tr h="306834">
                <a:tc>
                  <a:txBody>
                    <a:bodyPr/>
                    <a:lstStyle/>
                    <a:p>
                      <a:pPr algn="ctr">
                        <a:lnSpc>
                          <a:spcPct val="115000"/>
                        </a:lnSpc>
                      </a:pPr>
                      <a:r>
                        <a:rPr lang="en-US" sz="1600" b="0" dirty="0">
                          <a:solidFill>
                            <a:schemeClr val="tx1"/>
                          </a:solidFill>
                          <a:effectLst/>
                          <a:latin typeface="Arial" panose="020B0604020202020204" pitchFamily="34" charset="0"/>
                          <a:cs typeface="Arial" panose="020B0604020202020204" pitchFamily="34" charset="0"/>
                        </a:rPr>
                        <a:t>0</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2226715"/>
                  </a:ext>
                </a:extLst>
              </a:tr>
              <a:tr h="306834">
                <a:tc>
                  <a:txBody>
                    <a:bodyPr/>
                    <a:lstStyle/>
                    <a:p>
                      <a:pPr algn="ctr">
                        <a:lnSpc>
                          <a:spcPct val="115000"/>
                        </a:lnSpc>
                      </a:pPr>
                      <a:r>
                        <a:rPr lang="en-US" sz="1600" b="0" dirty="0">
                          <a:solidFill>
                            <a:schemeClr val="tx1"/>
                          </a:solidFill>
                          <a:effectLst/>
                          <a:latin typeface="Arial" panose="020B0604020202020204" pitchFamily="34" charset="0"/>
                          <a:cs typeface="Arial" panose="020B0604020202020204" pitchFamily="34" charset="0"/>
                        </a:rPr>
                        <a:t>0</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7834217"/>
                  </a:ext>
                </a:extLst>
              </a:tr>
              <a:tr h="306834">
                <a:tc>
                  <a:txBody>
                    <a:bodyPr/>
                    <a:lstStyle/>
                    <a:p>
                      <a:pPr algn="ctr">
                        <a:lnSpc>
                          <a:spcPct val="115000"/>
                        </a:lnSpc>
                      </a:pPr>
                      <a:r>
                        <a:rPr lang="en-US" sz="1600" b="0" dirty="0">
                          <a:solidFill>
                            <a:schemeClr val="tx1"/>
                          </a:solidFill>
                          <a:effectLst/>
                          <a:latin typeface="Arial" panose="020B0604020202020204" pitchFamily="34" charset="0"/>
                          <a:cs typeface="Arial" panose="020B0604020202020204" pitchFamily="34" charset="0"/>
                        </a:rPr>
                        <a:t>0</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2162382"/>
                  </a:ext>
                </a:extLst>
              </a:tr>
              <a:tr h="306834">
                <a:tc>
                  <a:txBody>
                    <a:bodyPr/>
                    <a:lstStyle/>
                    <a:p>
                      <a:pPr algn="ctr">
                        <a:lnSpc>
                          <a:spcPct val="115000"/>
                        </a:lnSpc>
                      </a:pPr>
                      <a:r>
                        <a:rPr lang="en-US" sz="16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0</a:t>
                      </a:r>
                      <a:endParaRPr lang="en-CL" sz="1600" b="0" dirty="0">
                        <a:solidFill>
                          <a:srgbClr val="1E1E1E"/>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793553"/>
                  </a:ext>
                </a:extLst>
              </a:tr>
              <a:tr h="306834">
                <a:tc>
                  <a:txBody>
                    <a:bodyPr/>
                    <a:lstStyle/>
                    <a:p>
                      <a:pPr algn="ctr">
                        <a:lnSpc>
                          <a:spcPct val="115000"/>
                        </a:lnSpc>
                      </a:pPr>
                      <a:r>
                        <a:rPr lang="en-US" sz="16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781</a:t>
                      </a:r>
                      <a:endParaRPr lang="en-CL" sz="1600" b="0" dirty="0">
                        <a:solidFill>
                          <a:srgbClr val="1E1E1E"/>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05938033"/>
                  </a:ext>
                </a:extLst>
              </a:tr>
              <a:tr h="306834">
                <a:tc>
                  <a:txBody>
                    <a:bodyPr/>
                    <a:lstStyle/>
                    <a:p>
                      <a:pPr algn="ctr">
                        <a:lnSpc>
                          <a:spcPct val="115000"/>
                        </a:lnSpc>
                      </a:pPr>
                      <a:r>
                        <a:rPr lang="en-US" sz="16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27</a:t>
                      </a:r>
                      <a:endParaRPr lang="en-CL" sz="1600" b="0" dirty="0">
                        <a:solidFill>
                          <a:srgbClr val="1E1E1E"/>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438784"/>
                  </a:ext>
                </a:extLst>
              </a:tr>
              <a:tr h="306834">
                <a:tc>
                  <a:txBody>
                    <a:bodyPr/>
                    <a:lstStyle/>
                    <a:p>
                      <a:pPr algn="ctr">
                        <a:lnSpc>
                          <a:spcPct val="115000"/>
                        </a:lnSpc>
                      </a:pPr>
                      <a:r>
                        <a:rPr lang="en-US" sz="16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-1,032</a:t>
                      </a:r>
                      <a:endParaRPr lang="en-CL" sz="1600" b="0" dirty="0">
                        <a:solidFill>
                          <a:srgbClr val="1E1E1E"/>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6669131"/>
                  </a:ext>
                </a:extLst>
              </a:tr>
              <a:tr h="306834">
                <a:tc>
                  <a:txBody>
                    <a:bodyPr/>
                    <a:lstStyle/>
                    <a:p>
                      <a:pPr algn="ctr">
                        <a:lnSpc>
                          <a:spcPct val="115000"/>
                        </a:lnSpc>
                      </a:pPr>
                      <a:r>
                        <a:rPr lang="en-US" sz="16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-4,000</a:t>
                      </a:r>
                      <a:endParaRPr lang="en-CL" sz="1600" b="0" dirty="0">
                        <a:solidFill>
                          <a:srgbClr val="1E1E1E"/>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6817117"/>
                  </a:ext>
                </a:extLst>
              </a:tr>
            </a:tbl>
          </a:graphicData>
        </a:graphic>
      </p:graphicFrame>
      <p:graphicFrame>
        <p:nvGraphicFramePr>
          <p:cNvPr id="21" name="Tabel 16">
            <a:extLst>
              <a:ext uri="{FF2B5EF4-FFF2-40B4-BE49-F238E27FC236}">
                <a16:creationId xmlns:a16="http://schemas.microsoft.com/office/drawing/2014/main" id="{B295BFDF-15B2-E98B-9C04-4DC03F53675F}"/>
              </a:ext>
            </a:extLst>
          </p:cNvPr>
          <p:cNvGraphicFramePr>
            <a:graphicFrameLocks noGrp="1"/>
          </p:cNvGraphicFramePr>
          <p:nvPr/>
        </p:nvGraphicFramePr>
        <p:xfrm>
          <a:off x="9801307" y="6223070"/>
          <a:ext cx="1873678" cy="306834"/>
        </p:xfrm>
        <a:graphic>
          <a:graphicData uri="http://schemas.openxmlformats.org/drawingml/2006/table">
            <a:tbl>
              <a:tblPr firstRow="1" firstCol="1" bandRow="1">
                <a:tableStyleId>{5C22544A-7EE6-4342-B048-85BDC9FD1C3A}</a:tableStyleId>
              </a:tblPr>
              <a:tblGrid>
                <a:gridCol w="1873678">
                  <a:extLst>
                    <a:ext uri="{9D8B030D-6E8A-4147-A177-3AD203B41FA5}">
                      <a16:colId xmlns:a16="http://schemas.microsoft.com/office/drawing/2014/main" val="2946260590"/>
                    </a:ext>
                  </a:extLst>
                </a:gridCol>
              </a:tblGrid>
              <a:tr h="306834">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nl-NL"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23%</a:t>
                      </a:r>
                      <a:endParaRPr lang="en-CL"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330902"/>
                  </a:ext>
                </a:extLst>
              </a:tr>
            </a:tbl>
          </a:graphicData>
        </a:graphic>
      </p:graphicFrame>
      <p:sp>
        <p:nvSpPr>
          <p:cNvPr id="22" name="Rectangle 21">
            <a:extLst>
              <a:ext uri="{FF2B5EF4-FFF2-40B4-BE49-F238E27FC236}">
                <a16:creationId xmlns:a16="http://schemas.microsoft.com/office/drawing/2014/main" id="{780B6F3C-B8A9-BF5E-07ED-DFFA6335B16F}"/>
              </a:ext>
            </a:extLst>
          </p:cNvPr>
          <p:cNvSpPr/>
          <p:nvPr/>
        </p:nvSpPr>
        <p:spPr>
          <a:xfrm>
            <a:off x="0" y="6591300"/>
            <a:ext cx="1257300" cy="266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4360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964095" y="323821"/>
            <a:ext cx="10391882" cy="66592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3600" b="1" dirty="0">
                <a:solidFill>
                  <a:srgbClr val="002F52"/>
                </a:solidFill>
                <a:latin typeface="+mn-lt"/>
              </a:rPr>
              <a:t>Key takeaways</a:t>
            </a:r>
          </a:p>
        </p:txBody>
      </p:sp>
      <p:graphicFrame>
        <p:nvGraphicFramePr>
          <p:cNvPr id="6" name="Object 5"/>
          <p:cNvGraphicFramePr>
            <a:graphicFrameLocks noChangeAspect="1"/>
          </p:cNvGraphicFramePr>
          <p:nvPr/>
        </p:nvGraphicFramePr>
        <p:xfrm>
          <a:off x="620713" y="0"/>
          <a:ext cx="343383" cy="839662"/>
        </p:xfrm>
        <a:graphic>
          <a:graphicData uri="http://schemas.openxmlformats.org/presentationml/2006/ole">
            <mc:AlternateContent xmlns:mc="http://schemas.openxmlformats.org/markup-compatibility/2006">
              <mc:Choice xmlns:v="urn:schemas-microsoft-com:vml" Requires="v">
                <p:oleObj name="CorelDRAW" r:id="rId3" imgW="217126" imgH="532342" progId="CorelDraw.Graphic.22">
                  <p:embed/>
                </p:oleObj>
              </mc:Choice>
              <mc:Fallback>
                <p:oleObj name="CorelDRAW" r:id="rId3" imgW="217126" imgH="532342" progId="CorelDraw.Graphic.22">
                  <p:embed/>
                  <p:pic>
                    <p:nvPicPr>
                      <p:cNvPr id="6" name="Object 5"/>
                      <p:cNvPicPr/>
                      <p:nvPr/>
                    </p:nvPicPr>
                    <p:blipFill>
                      <a:blip r:embed="rId4"/>
                      <a:stretch>
                        <a:fillRect/>
                      </a:stretch>
                    </p:blipFill>
                    <p:spPr>
                      <a:xfrm>
                        <a:off x="620713" y="0"/>
                        <a:ext cx="343383" cy="839662"/>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FB10ADF0-5DAB-4227-21B0-F9984B16D0CB}"/>
              </a:ext>
            </a:extLst>
          </p:cNvPr>
          <p:cNvSpPr>
            <a:spLocks noGrp="1"/>
          </p:cNvSpPr>
          <p:nvPr>
            <p:ph idx="1"/>
          </p:nvPr>
        </p:nvSpPr>
        <p:spPr/>
        <p:txBody>
          <a:bodyPr>
            <a:noAutofit/>
          </a:bodyPr>
          <a:lstStyle/>
          <a:p>
            <a:pPr>
              <a:spcAft>
                <a:spcPts val="1200"/>
              </a:spcAft>
            </a:pPr>
            <a:r>
              <a:rPr lang="en-AU" dirty="0">
                <a:latin typeface="Calibri" panose="020F0502020204030204" pitchFamily="34" charset="0"/>
                <a:cs typeface="Calibri" panose="020F0502020204030204" pitchFamily="34" charset="0"/>
              </a:rPr>
              <a:t>Payment systems (which is based on “risk sharing”/retrospective only) can be improved by introducing elements of “risk adjustment” (prospective).</a:t>
            </a:r>
          </a:p>
          <a:p>
            <a:pPr>
              <a:spcAft>
                <a:spcPts val="1200"/>
              </a:spcAft>
            </a:pPr>
            <a:r>
              <a:rPr lang="en-AU" dirty="0">
                <a:latin typeface="Calibri" panose="020F0502020204030204" pitchFamily="34" charset="0"/>
                <a:cs typeface="Calibri" panose="020F0502020204030204" pitchFamily="34" charset="0"/>
              </a:rPr>
              <a:t>More specifically, incentives for risk selection can be substantially reduced while incentives for cost control can be substantially increased.</a:t>
            </a:r>
          </a:p>
          <a:p>
            <a:pPr>
              <a:spcAft>
                <a:spcPts val="1200"/>
              </a:spcAft>
            </a:pPr>
            <a:endParaRPr lang="en-AU" dirty="0">
              <a:latin typeface="Calibri" panose="020F0502020204030204" pitchFamily="34" charset="0"/>
              <a:cs typeface="Calibri" panose="020F0502020204030204" pitchFamily="34" charset="0"/>
            </a:endParaRPr>
          </a:p>
        </p:txBody>
      </p:sp>
      <p:pic>
        <p:nvPicPr>
          <p:cNvPr id="3" name="Picture 2" descr="Logo, company name&#10;&#10;Description automatically generated">
            <a:extLst>
              <a:ext uri="{FF2B5EF4-FFF2-40B4-BE49-F238E27FC236}">
                <a16:creationId xmlns:a16="http://schemas.microsoft.com/office/drawing/2014/main" id="{78424111-9E75-204E-9E3E-E32D71F3A1F6}"/>
              </a:ext>
            </a:extLst>
          </p:cNvPr>
          <p:cNvPicPr>
            <a:picLocks noChangeAspect="1"/>
          </p:cNvPicPr>
          <p:nvPr/>
        </p:nvPicPr>
        <p:blipFill>
          <a:blip r:embed="rId5"/>
          <a:stretch>
            <a:fillRect/>
          </a:stretch>
        </p:blipFill>
        <p:spPr>
          <a:xfrm>
            <a:off x="10104895" y="6030780"/>
            <a:ext cx="1766806" cy="847639"/>
          </a:xfrm>
          <a:prstGeom prst="rect">
            <a:avLst/>
          </a:prstGeom>
        </p:spPr>
      </p:pic>
      <p:pic>
        <p:nvPicPr>
          <p:cNvPr id="4" name="Picture 3">
            <a:extLst>
              <a:ext uri="{FF2B5EF4-FFF2-40B4-BE49-F238E27FC236}">
                <a16:creationId xmlns:a16="http://schemas.microsoft.com/office/drawing/2014/main" id="{7FE14A10-EB49-25A1-9369-06D12D9EEB4C}"/>
              </a:ext>
            </a:extLst>
          </p:cNvPr>
          <p:cNvPicPr>
            <a:picLocks noChangeAspect="1"/>
          </p:cNvPicPr>
          <p:nvPr/>
        </p:nvPicPr>
        <p:blipFill>
          <a:blip r:embed="rId6"/>
          <a:stretch>
            <a:fillRect/>
          </a:stretch>
        </p:blipFill>
        <p:spPr>
          <a:xfrm>
            <a:off x="8369085" y="6051200"/>
            <a:ext cx="1135306" cy="806800"/>
          </a:xfrm>
          <a:prstGeom prst="rect">
            <a:avLst/>
          </a:prstGeom>
        </p:spPr>
      </p:pic>
    </p:spTree>
    <p:extLst>
      <p:ext uri="{BB962C8B-B14F-4D97-AF65-F5344CB8AC3E}">
        <p14:creationId xmlns:p14="http://schemas.microsoft.com/office/powerpoint/2010/main" val="639195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4095" y="323821"/>
            <a:ext cx="3737113" cy="665922"/>
          </a:xfrm>
        </p:spPr>
        <p:txBody>
          <a:bodyPr>
            <a:normAutofit fontScale="90000"/>
          </a:bodyPr>
          <a:lstStyle/>
          <a:p>
            <a:r>
              <a:rPr lang="vi-VN" sz="3600" b="1" dirty="0">
                <a:solidFill>
                  <a:srgbClr val="002F52"/>
                </a:solidFill>
                <a:latin typeface="+mn-lt"/>
              </a:rPr>
              <a:t>Agenda/Contents</a:t>
            </a:r>
          </a:p>
        </p:txBody>
      </p:sp>
      <p:graphicFrame>
        <p:nvGraphicFramePr>
          <p:cNvPr id="4" name="Object 3"/>
          <p:cNvGraphicFramePr>
            <a:graphicFrameLocks noChangeAspect="1"/>
          </p:cNvGraphicFramePr>
          <p:nvPr>
            <p:extLst>
              <p:ext uri="{D42A27DB-BD31-4B8C-83A1-F6EECF244321}">
                <p14:modId xmlns:p14="http://schemas.microsoft.com/office/powerpoint/2010/main" val="2083840017"/>
              </p:ext>
            </p:extLst>
          </p:nvPr>
        </p:nvGraphicFramePr>
        <p:xfrm>
          <a:off x="620713" y="0"/>
          <a:ext cx="343383" cy="839662"/>
        </p:xfrm>
        <a:graphic>
          <a:graphicData uri="http://schemas.openxmlformats.org/presentationml/2006/ole">
            <mc:AlternateContent xmlns:mc="http://schemas.openxmlformats.org/markup-compatibility/2006">
              <mc:Choice xmlns:v="urn:schemas-microsoft-com:vml" Requires="v">
                <p:oleObj name="CorelDRAW" r:id="rId3" imgW="217126" imgH="532342" progId="CorelDraw.Graphic.22">
                  <p:embed/>
                </p:oleObj>
              </mc:Choice>
              <mc:Fallback>
                <p:oleObj name="CorelDRAW" r:id="rId3" imgW="217126" imgH="532342" progId="CorelDraw.Graphic.22">
                  <p:embed/>
                  <p:pic>
                    <p:nvPicPr>
                      <p:cNvPr id="4" name="Object 3"/>
                      <p:cNvPicPr/>
                      <p:nvPr/>
                    </p:nvPicPr>
                    <p:blipFill>
                      <a:blip r:embed="rId4"/>
                      <a:stretch>
                        <a:fillRect/>
                      </a:stretch>
                    </p:blipFill>
                    <p:spPr>
                      <a:xfrm>
                        <a:off x="620713" y="0"/>
                        <a:ext cx="343383" cy="839662"/>
                      </a:xfrm>
                      <a:prstGeom prst="rect">
                        <a:avLst/>
                      </a:prstGeom>
                    </p:spPr>
                  </p:pic>
                </p:oleObj>
              </mc:Fallback>
            </mc:AlternateContent>
          </a:graphicData>
        </a:graphic>
      </p:graphicFrame>
      <p:sp>
        <p:nvSpPr>
          <p:cNvPr id="9" name="Content Placeholder 7">
            <a:extLst>
              <a:ext uri="{FF2B5EF4-FFF2-40B4-BE49-F238E27FC236}">
                <a16:creationId xmlns:a16="http://schemas.microsoft.com/office/drawing/2014/main" id="{9F6F41C0-D6F1-FDD1-BCF9-7EA8CB4573C3}"/>
              </a:ext>
            </a:extLst>
          </p:cNvPr>
          <p:cNvSpPr>
            <a:spLocks noGrp="1"/>
          </p:cNvSpPr>
          <p:nvPr>
            <p:ph idx="1"/>
          </p:nvPr>
        </p:nvSpPr>
        <p:spPr>
          <a:xfrm>
            <a:off x="838200" y="1825625"/>
            <a:ext cx="10515600" cy="4351338"/>
          </a:xfrm>
        </p:spPr>
        <p:txBody>
          <a:bodyPr/>
          <a:lstStyle/>
          <a:p>
            <a:r>
              <a:rPr lang="en-CL" dirty="0"/>
              <a:t>Introduction</a:t>
            </a:r>
          </a:p>
          <a:p>
            <a:r>
              <a:rPr lang="en-CL" dirty="0"/>
              <a:t>Case studies</a:t>
            </a:r>
          </a:p>
          <a:p>
            <a:pPr lvl="1"/>
            <a:r>
              <a:rPr lang="en-CL" dirty="0"/>
              <a:t>Australia</a:t>
            </a:r>
          </a:p>
          <a:p>
            <a:pPr lvl="1"/>
            <a:r>
              <a:rPr lang="en-CL" dirty="0"/>
              <a:t>Chile</a:t>
            </a:r>
          </a:p>
          <a:p>
            <a:pPr lvl="1"/>
            <a:r>
              <a:rPr lang="en-CL" dirty="0"/>
              <a:t>Italy</a:t>
            </a:r>
          </a:p>
        </p:txBody>
      </p:sp>
      <p:pic>
        <p:nvPicPr>
          <p:cNvPr id="6" name="Picture 5">
            <a:extLst>
              <a:ext uri="{FF2B5EF4-FFF2-40B4-BE49-F238E27FC236}">
                <a16:creationId xmlns:a16="http://schemas.microsoft.com/office/drawing/2014/main" id="{F803065F-403D-BE24-150B-CE9411FAD7C3}"/>
              </a:ext>
            </a:extLst>
          </p:cNvPr>
          <p:cNvPicPr>
            <a:picLocks noChangeAspect="1"/>
          </p:cNvPicPr>
          <p:nvPr/>
        </p:nvPicPr>
        <p:blipFill>
          <a:blip r:embed="rId5"/>
          <a:stretch>
            <a:fillRect/>
          </a:stretch>
        </p:blipFill>
        <p:spPr>
          <a:xfrm>
            <a:off x="8369085" y="6051200"/>
            <a:ext cx="1135306" cy="806800"/>
          </a:xfrm>
          <a:prstGeom prst="rect">
            <a:avLst/>
          </a:prstGeom>
        </p:spPr>
      </p:pic>
      <p:pic>
        <p:nvPicPr>
          <p:cNvPr id="7" name="Picture 6" descr="Logo, company name&#10;&#10;Description automatically generated">
            <a:extLst>
              <a:ext uri="{FF2B5EF4-FFF2-40B4-BE49-F238E27FC236}">
                <a16:creationId xmlns:a16="http://schemas.microsoft.com/office/drawing/2014/main" id="{D67535E8-F72B-E785-F327-0B45F744815B}"/>
              </a:ext>
            </a:extLst>
          </p:cNvPr>
          <p:cNvPicPr>
            <a:picLocks noChangeAspect="1"/>
          </p:cNvPicPr>
          <p:nvPr/>
        </p:nvPicPr>
        <p:blipFill>
          <a:blip r:embed="rId6"/>
          <a:stretch>
            <a:fillRect/>
          </a:stretch>
        </p:blipFill>
        <p:spPr>
          <a:xfrm>
            <a:off x="10104895" y="6030780"/>
            <a:ext cx="1766806" cy="847639"/>
          </a:xfrm>
          <a:prstGeom prst="rect">
            <a:avLst/>
          </a:prstGeom>
        </p:spPr>
      </p:pic>
    </p:spTree>
    <p:extLst>
      <p:ext uri="{BB962C8B-B14F-4D97-AF65-F5344CB8AC3E}">
        <p14:creationId xmlns:p14="http://schemas.microsoft.com/office/powerpoint/2010/main" val="1303217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wearing a dress shirt and tie&#10;&#10;Description automatically generated">
            <a:extLst>
              <a:ext uri="{FF2B5EF4-FFF2-40B4-BE49-F238E27FC236}">
                <a16:creationId xmlns:a16="http://schemas.microsoft.com/office/drawing/2014/main" id="{BE058D33-C503-E5DC-B557-89B96C04C610}"/>
              </a:ext>
            </a:extLst>
          </p:cNvPr>
          <p:cNvPicPr>
            <a:picLocks noChangeAspect="1"/>
          </p:cNvPicPr>
          <p:nvPr/>
        </p:nvPicPr>
        <p:blipFill rotWithShape="1">
          <a:blip r:embed="rId3"/>
          <a:srcRect l="3579" r="19667"/>
          <a:stretch/>
        </p:blipFill>
        <p:spPr>
          <a:xfrm>
            <a:off x="3925957" y="-2"/>
            <a:ext cx="8257475" cy="6885338"/>
          </a:xfrm>
          <a:prstGeom prst="rect">
            <a:avLst/>
          </a:prstGeom>
        </p:spPr>
      </p:pic>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0" y="0"/>
            <a:ext cx="8482261" cy="6857999"/>
          </a:xfrm>
        </p:spPr>
      </p:pic>
      <p:sp>
        <p:nvSpPr>
          <p:cNvPr id="5" name="Title 1"/>
          <p:cNvSpPr txBox="1">
            <a:spLocks/>
          </p:cNvSpPr>
          <p:nvPr/>
        </p:nvSpPr>
        <p:spPr>
          <a:xfrm>
            <a:off x="679174" y="2281453"/>
            <a:ext cx="5552661" cy="23158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solidFill>
                  <a:srgbClr val="002F52"/>
                </a:solidFill>
                <a:latin typeface="+mn-lt"/>
                <a:cs typeface="Adobe Devanagari" panose="02040503050201020203" pitchFamily="18" charset="0"/>
              </a:rPr>
              <a:t>Case study 2:</a:t>
            </a:r>
          </a:p>
          <a:p>
            <a:r>
              <a:rPr lang="en-US" sz="5400" b="1" dirty="0">
                <a:solidFill>
                  <a:srgbClr val="002F52"/>
                </a:solidFill>
                <a:latin typeface="+mn-lt"/>
                <a:cs typeface="Adobe Devanagari" panose="02040503050201020203" pitchFamily="18" charset="0"/>
              </a:rPr>
              <a:t>Chile</a:t>
            </a:r>
            <a:endParaRPr lang="vi-VN" sz="5400" b="1" dirty="0">
              <a:solidFill>
                <a:srgbClr val="002F52"/>
              </a:solidFill>
              <a:latin typeface="+mn-lt"/>
              <a:cs typeface="Adobe Devanagari" panose="02040503050201020203" pitchFamily="18"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694" y="625247"/>
            <a:ext cx="1274285" cy="562937"/>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4296" y="623542"/>
            <a:ext cx="2150026" cy="430006"/>
          </a:xfrm>
          <a:prstGeom prst="rect">
            <a:avLst/>
          </a:prstGeom>
        </p:spPr>
      </p:pic>
      <p:pic>
        <p:nvPicPr>
          <p:cNvPr id="3" name="Picture 2">
            <a:extLst>
              <a:ext uri="{FF2B5EF4-FFF2-40B4-BE49-F238E27FC236}">
                <a16:creationId xmlns:a16="http://schemas.microsoft.com/office/drawing/2014/main" id="{AFCB58E3-539B-CF38-3263-080F9903BBCF}"/>
              </a:ext>
            </a:extLst>
          </p:cNvPr>
          <p:cNvPicPr>
            <a:picLocks noChangeAspect="1"/>
          </p:cNvPicPr>
          <p:nvPr/>
        </p:nvPicPr>
        <p:blipFill>
          <a:blip r:embed="rId7"/>
          <a:stretch>
            <a:fillRect/>
          </a:stretch>
        </p:blipFill>
        <p:spPr>
          <a:xfrm>
            <a:off x="679173" y="524619"/>
            <a:ext cx="1567069" cy="806800"/>
          </a:xfrm>
          <a:prstGeom prst="rect">
            <a:avLst/>
          </a:prstGeom>
        </p:spPr>
      </p:pic>
      <p:pic>
        <p:nvPicPr>
          <p:cNvPr id="8" name="Picture 7" descr="Logo, company name&#10;&#10;Description automatically generated">
            <a:extLst>
              <a:ext uri="{FF2B5EF4-FFF2-40B4-BE49-F238E27FC236}">
                <a16:creationId xmlns:a16="http://schemas.microsoft.com/office/drawing/2014/main" id="{B983DC83-7AB2-0CAE-AE08-54CDAED62FD8}"/>
              </a:ext>
            </a:extLst>
          </p:cNvPr>
          <p:cNvPicPr>
            <a:picLocks noChangeAspect="1"/>
          </p:cNvPicPr>
          <p:nvPr/>
        </p:nvPicPr>
        <p:blipFill>
          <a:blip r:embed="rId8"/>
          <a:stretch>
            <a:fillRect/>
          </a:stretch>
        </p:blipFill>
        <p:spPr>
          <a:xfrm>
            <a:off x="3144296" y="504199"/>
            <a:ext cx="2188466" cy="847639"/>
          </a:xfrm>
          <a:prstGeom prst="rect">
            <a:avLst/>
          </a:prstGeom>
        </p:spPr>
      </p:pic>
    </p:spTree>
    <p:extLst>
      <p:ext uri="{BB962C8B-B14F-4D97-AF65-F5344CB8AC3E}">
        <p14:creationId xmlns:p14="http://schemas.microsoft.com/office/powerpoint/2010/main" val="2729932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964095" y="323821"/>
            <a:ext cx="10391882" cy="66592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3600" b="1" dirty="0">
                <a:solidFill>
                  <a:srgbClr val="002F52"/>
                </a:solidFill>
                <a:latin typeface="+mn-lt"/>
              </a:rPr>
              <a:t>Problem analysis and study objective</a:t>
            </a:r>
          </a:p>
        </p:txBody>
      </p:sp>
      <p:graphicFrame>
        <p:nvGraphicFramePr>
          <p:cNvPr id="6" name="Object 5"/>
          <p:cNvGraphicFramePr>
            <a:graphicFrameLocks noChangeAspect="1"/>
          </p:cNvGraphicFramePr>
          <p:nvPr/>
        </p:nvGraphicFramePr>
        <p:xfrm>
          <a:off x="620713" y="0"/>
          <a:ext cx="343383" cy="839662"/>
        </p:xfrm>
        <a:graphic>
          <a:graphicData uri="http://schemas.openxmlformats.org/presentationml/2006/ole">
            <mc:AlternateContent xmlns:mc="http://schemas.openxmlformats.org/markup-compatibility/2006">
              <mc:Choice xmlns:v="urn:schemas-microsoft-com:vml" Requires="v">
                <p:oleObj name="CorelDRAW" r:id="rId4" imgW="217126" imgH="532342" progId="CorelDraw.Graphic.22">
                  <p:embed/>
                </p:oleObj>
              </mc:Choice>
              <mc:Fallback>
                <p:oleObj name="CorelDRAW" r:id="rId4" imgW="217126" imgH="532342" progId="CorelDraw.Graphic.22">
                  <p:embed/>
                  <p:pic>
                    <p:nvPicPr>
                      <p:cNvPr id="6" name="Object 5"/>
                      <p:cNvPicPr/>
                      <p:nvPr/>
                    </p:nvPicPr>
                    <p:blipFill>
                      <a:blip r:embed="rId5"/>
                      <a:stretch>
                        <a:fillRect/>
                      </a:stretch>
                    </p:blipFill>
                    <p:spPr>
                      <a:xfrm>
                        <a:off x="620713" y="0"/>
                        <a:ext cx="343383" cy="839662"/>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FB10ADF0-5DAB-4227-21B0-F9984B16D0CB}"/>
              </a:ext>
            </a:extLst>
          </p:cNvPr>
          <p:cNvSpPr>
            <a:spLocks noGrp="1"/>
          </p:cNvSpPr>
          <p:nvPr>
            <p:ph idx="1"/>
          </p:nvPr>
        </p:nvSpPr>
        <p:spPr/>
        <p:txBody>
          <a:bodyPr>
            <a:noAutofit/>
          </a:bodyPr>
          <a:lstStyle/>
          <a:p>
            <a:pPr>
              <a:spcAft>
                <a:spcPts val="1200"/>
              </a:spcAft>
            </a:pPr>
            <a:r>
              <a:rPr lang="en-US" sz="2400" b="0" dirty="0">
                <a:latin typeface="Calibri" panose="020F0502020204030204" pitchFamily="34" charset="0"/>
                <a:cs typeface="Calibri" panose="020F0502020204030204" pitchFamily="34" charset="0"/>
              </a:rPr>
              <a:t>Risk-equalization models should consider feasibility based on varying data availability across countries and institutional contexts (Ellis, Martins, &amp; Rose, 2018).</a:t>
            </a:r>
          </a:p>
          <a:p>
            <a:pPr>
              <a:spcAft>
                <a:spcPts val="1200"/>
              </a:spcAft>
            </a:pPr>
            <a:r>
              <a:rPr lang="en-US" sz="2400" b="0" dirty="0">
                <a:latin typeface="Calibri" panose="020F0502020204030204" pitchFamily="34" charset="0"/>
                <a:cs typeface="Calibri" panose="020F0502020204030204" pitchFamily="34" charset="0"/>
              </a:rPr>
              <a:t>A novel risk equalization scheme is proposed and evaluated using data from all privately insured individuals in Chile, addressing data limitations in developing institutional settings.</a:t>
            </a:r>
            <a:endParaRPr lang="en-AU" sz="2400" dirty="0">
              <a:latin typeface="Calibri" panose="020F0502020204030204" pitchFamily="34" charset="0"/>
              <a:cs typeface="Calibri" panose="020F0502020204030204" pitchFamily="34" charset="0"/>
            </a:endParaRPr>
          </a:p>
        </p:txBody>
      </p:sp>
      <p:sp>
        <p:nvSpPr>
          <p:cNvPr id="2" name="Footer Placeholder 1">
            <a:extLst>
              <a:ext uri="{FF2B5EF4-FFF2-40B4-BE49-F238E27FC236}">
                <a16:creationId xmlns:a16="http://schemas.microsoft.com/office/drawing/2014/main" id="{212FA25F-6508-8E62-52E1-DC8450D09D16}"/>
              </a:ext>
            </a:extLst>
          </p:cNvPr>
          <p:cNvSpPr>
            <a:spLocks noGrp="1"/>
          </p:cNvSpPr>
          <p:nvPr>
            <p:ph type="ftr" sz="quarter" idx="11"/>
          </p:nvPr>
        </p:nvSpPr>
        <p:spPr/>
        <p:txBody>
          <a:bodyPr/>
          <a:lstStyle/>
          <a:p>
            <a:r>
              <a:rPr lang="en-US"/>
              <a:t>Data Driven Decision Making for Universal Health Coverage  </a:t>
            </a:r>
            <a:endParaRPr lang="vi-VN"/>
          </a:p>
        </p:txBody>
      </p:sp>
      <p:pic>
        <p:nvPicPr>
          <p:cNvPr id="8" name="Picture 7" descr="Graphical user interface, text, application, email&#10;&#10;Description automatically generated">
            <a:extLst>
              <a:ext uri="{FF2B5EF4-FFF2-40B4-BE49-F238E27FC236}">
                <a16:creationId xmlns:a16="http://schemas.microsoft.com/office/drawing/2014/main" id="{5F856FCB-735C-453E-8BE3-492F440F29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89854" y="4314784"/>
            <a:ext cx="4694239" cy="2406691"/>
          </a:xfrm>
          <a:prstGeom prst="rect">
            <a:avLst/>
          </a:prstGeom>
          <a:ln>
            <a:solidFill>
              <a:schemeClr val="tx1"/>
            </a:solidFill>
          </a:ln>
        </p:spPr>
      </p:pic>
      <p:pic>
        <p:nvPicPr>
          <p:cNvPr id="3" name="Picture 2" descr="Logo, company name&#10;&#10;Description automatically generated">
            <a:extLst>
              <a:ext uri="{FF2B5EF4-FFF2-40B4-BE49-F238E27FC236}">
                <a16:creationId xmlns:a16="http://schemas.microsoft.com/office/drawing/2014/main" id="{1F0ADF46-FEC7-164D-568E-EAEA5B52AF79}"/>
              </a:ext>
            </a:extLst>
          </p:cNvPr>
          <p:cNvPicPr>
            <a:picLocks noChangeAspect="1"/>
          </p:cNvPicPr>
          <p:nvPr/>
        </p:nvPicPr>
        <p:blipFill>
          <a:blip r:embed="rId7"/>
          <a:stretch>
            <a:fillRect/>
          </a:stretch>
        </p:blipFill>
        <p:spPr>
          <a:xfrm>
            <a:off x="10104895" y="6030780"/>
            <a:ext cx="1766806" cy="847639"/>
          </a:xfrm>
          <a:prstGeom prst="rect">
            <a:avLst/>
          </a:prstGeom>
        </p:spPr>
      </p:pic>
      <p:pic>
        <p:nvPicPr>
          <p:cNvPr id="4" name="Picture 3">
            <a:extLst>
              <a:ext uri="{FF2B5EF4-FFF2-40B4-BE49-F238E27FC236}">
                <a16:creationId xmlns:a16="http://schemas.microsoft.com/office/drawing/2014/main" id="{4FCCBD49-4004-73C6-CCCD-0DD76BE1C296}"/>
              </a:ext>
            </a:extLst>
          </p:cNvPr>
          <p:cNvPicPr>
            <a:picLocks noChangeAspect="1"/>
          </p:cNvPicPr>
          <p:nvPr/>
        </p:nvPicPr>
        <p:blipFill>
          <a:blip r:embed="rId8"/>
          <a:stretch>
            <a:fillRect/>
          </a:stretch>
        </p:blipFill>
        <p:spPr>
          <a:xfrm>
            <a:off x="8369085" y="6051200"/>
            <a:ext cx="1135306" cy="806800"/>
          </a:xfrm>
          <a:prstGeom prst="rect">
            <a:avLst/>
          </a:prstGeom>
        </p:spPr>
      </p:pic>
    </p:spTree>
    <p:extLst>
      <p:ext uri="{BB962C8B-B14F-4D97-AF65-F5344CB8AC3E}">
        <p14:creationId xmlns:p14="http://schemas.microsoft.com/office/powerpoint/2010/main" val="1322420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964095" y="323821"/>
            <a:ext cx="10391882" cy="66592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3600" b="1" dirty="0">
                <a:solidFill>
                  <a:srgbClr val="002F52"/>
                </a:solidFill>
                <a:latin typeface="+mn-lt"/>
              </a:rPr>
              <a:t>Approach</a:t>
            </a:r>
          </a:p>
        </p:txBody>
      </p:sp>
      <p:graphicFrame>
        <p:nvGraphicFramePr>
          <p:cNvPr id="6" name="Object 5"/>
          <p:cNvGraphicFramePr>
            <a:graphicFrameLocks noChangeAspect="1"/>
          </p:cNvGraphicFramePr>
          <p:nvPr/>
        </p:nvGraphicFramePr>
        <p:xfrm>
          <a:off x="620713" y="0"/>
          <a:ext cx="343383" cy="839662"/>
        </p:xfrm>
        <a:graphic>
          <a:graphicData uri="http://schemas.openxmlformats.org/presentationml/2006/ole">
            <mc:AlternateContent xmlns:mc="http://schemas.openxmlformats.org/markup-compatibility/2006">
              <mc:Choice xmlns:v="urn:schemas-microsoft-com:vml" Requires="v">
                <p:oleObj name="CorelDRAW" r:id="rId4" imgW="217126" imgH="532342" progId="CorelDraw.Graphic.22">
                  <p:embed/>
                </p:oleObj>
              </mc:Choice>
              <mc:Fallback>
                <p:oleObj name="CorelDRAW" r:id="rId4" imgW="217126" imgH="532342" progId="CorelDraw.Graphic.22">
                  <p:embed/>
                  <p:pic>
                    <p:nvPicPr>
                      <p:cNvPr id="6" name="Object 5"/>
                      <p:cNvPicPr/>
                      <p:nvPr/>
                    </p:nvPicPr>
                    <p:blipFill>
                      <a:blip r:embed="rId5"/>
                      <a:stretch>
                        <a:fillRect/>
                      </a:stretch>
                    </p:blipFill>
                    <p:spPr>
                      <a:xfrm>
                        <a:off x="620713" y="0"/>
                        <a:ext cx="343383" cy="839662"/>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FB10ADF0-5DAB-4227-21B0-F9984B16D0CB}"/>
                  </a:ext>
                </a:extLst>
              </p:cNvPr>
              <p:cNvSpPr>
                <a:spLocks noGrp="1"/>
              </p:cNvSpPr>
              <p:nvPr>
                <p:ph idx="1"/>
              </p:nvPr>
            </p:nvSpPr>
            <p:spPr/>
            <p:txBody>
              <a:bodyPr>
                <a:noAutofit/>
              </a:bodyPr>
              <a:lstStyle/>
              <a:p>
                <a:pPr algn="just"/>
                <a:r>
                  <a:rPr lang="en-US" sz="2400" dirty="0">
                    <a:latin typeface="Calibri" panose="020F0502020204030204" pitchFamily="34" charset="0"/>
                    <a:cs typeface="Calibri" panose="020F0502020204030204" pitchFamily="34" charset="0"/>
                  </a:rPr>
                  <a:t>Data from Superintendence of Health (Chile):</a:t>
                </a:r>
              </a:p>
              <a:p>
                <a:pPr lvl="1" algn="just"/>
                <a:r>
                  <a:rPr lang="en-US" dirty="0">
                    <a:latin typeface="Calibri" panose="020F0502020204030204" pitchFamily="34" charset="0"/>
                    <a:cs typeface="Calibri" panose="020F0502020204030204" pitchFamily="34" charset="0"/>
                  </a:rPr>
                  <a:t>All privately insured in 2017 </a:t>
                </a:r>
                <a:r>
                  <a:rPr lang="en-US" dirty="0">
                    <a:latin typeface="Calibri" panose="020F0502020204030204" pitchFamily="34" charset="0"/>
                    <a:cs typeface="Calibri" panose="020F0502020204030204" pitchFamily="34" charset="0"/>
                    <a:sym typeface="Wingdings" panose="05000000000000000000" pitchFamily="2" charset="2"/>
                  </a:rPr>
                  <a:t></a:t>
                </a:r>
                <a:r>
                  <a:rPr lang="en-US" dirty="0">
                    <a:latin typeface="Calibri" panose="020F0502020204030204" pitchFamily="34" charset="0"/>
                    <a:cs typeface="Calibri" panose="020F0502020204030204" pitchFamily="34" charset="0"/>
                  </a:rPr>
                  <a:t> N=3,661,280 individuals.</a:t>
                </a:r>
              </a:p>
              <a:p>
                <a:pPr algn="just"/>
                <a:endParaRPr lang="en-US" sz="2400" dirty="0">
                  <a:latin typeface="Calibri" panose="020F0502020204030204" pitchFamily="34" charset="0"/>
                  <a:cs typeface="Calibri" panose="020F0502020204030204" pitchFamily="34" charset="0"/>
                </a:endParaRPr>
              </a:p>
              <a:p>
                <a:pPr algn="just"/>
                <a:r>
                  <a:rPr lang="en-US" sz="2400" dirty="0">
                    <a:latin typeface="Calibri" panose="020F0502020204030204" pitchFamily="34" charset="0"/>
                    <a:cs typeface="Calibri" panose="020F0502020204030204" pitchFamily="34" charset="0"/>
                  </a:rPr>
                  <a:t>Integrating risk sharing at the estimation phase: </a:t>
                </a:r>
              </a:p>
              <a:p>
                <a:pPr algn="just"/>
                <a:endParaRPr lang="es-ES" sz="2400" i="1" dirty="0">
                  <a:latin typeface="Calibri" panose="020F0502020204030204" pitchFamily="34" charset="0"/>
                  <a:cs typeface="Calibri" panose="020F0502020204030204" pitchFamily="34" charset="0"/>
                </a:endParaRPr>
              </a:p>
              <a:p>
                <a:pPr algn="just"/>
                <a14:m>
                  <m:oMath xmlns:m="http://schemas.openxmlformats.org/officeDocument/2006/math">
                    <m:sSub>
                      <m:sSubPr>
                        <m:ctrlPr>
                          <a:rPr lang="es-CL"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rPr>
                      <m:t>𝛽</m:t>
                    </m:r>
                    <m:sSub>
                      <m:sSubPr>
                        <m:ctrlPr>
                          <a:rPr lang="es-CL"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𝑖</m:t>
                        </m:r>
                      </m:sub>
                    </m:sSub>
                    <m:r>
                      <a:rPr lang="en-US" sz="2400" i="1">
                        <a:latin typeface="Cambria Math" panose="02040503050406030204" pitchFamily="18" charset="0"/>
                      </a:rPr>
                      <m:t>+0.65</m:t>
                    </m:r>
                    <m:d>
                      <m:dPr>
                        <m:begChr m:val="{"/>
                        <m:endChr m:val="}"/>
                        <m:ctrlPr>
                          <a:rPr lang="es-CL" sz="2400" i="1">
                            <a:latin typeface="Cambria Math" panose="02040503050406030204" pitchFamily="18" charset="0"/>
                          </a:rPr>
                        </m:ctrlPr>
                      </m:dPr>
                      <m:e>
                        <m:sSub>
                          <m:sSubPr>
                            <m:ctrlPr>
                              <a:rPr lang="es-CL"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rPr>
                          <m:t>𝑇</m:t>
                        </m:r>
                      </m:e>
                    </m:d>
                    <m:d>
                      <m:dPr>
                        <m:ctrlPr>
                          <a:rPr lang="es-CL" sz="2400" i="1">
                            <a:latin typeface="Cambria Math" panose="02040503050406030204" pitchFamily="18" charset="0"/>
                          </a:rPr>
                        </m:ctrlPr>
                      </m:dPr>
                      <m:e>
                        <m:sSub>
                          <m:sSubPr>
                            <m:ctrlPr>
                              <a:rPr lang="es-CL"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rPr>
                          <m:t>𝑇</m:t>
                        </m:r>
                      </m:e>
                    </m:d>
                    <m:r>
                      <a:rPr lang="en-US" sz="2400" i="1">
                        <a:latin typeface="Cambria Math" panose="02040503050406030204" pitchFamily="18" charset="0"/>
                      </a:rPr>
                      <m:t>+</m:t>
                    </m:r>
                    <m:sSub>
                      <m:sSubPr>
                        <m:ctrlPr>
                          <a:rPr lang="es-CL" sz="2400" i="1">
                            <a:latin typeface="Cambria Math" panose="02040503050406030204" pitchFamily="18" charset="0"/>
                          </a:rPr>
                        </m:ctrlPr>
                      </m:sSubPr>
                      <m:e>
                        <m:r>
                          <a:rPr lang="en-US" sz="2400" i="1">
                            <a:latin typeface="Cambria Math" panose="02040503050406030204" pitchFamily="18" charset="0"/>
                          </a:rPr>
                          <m:t>𝜖</m:t>
                        </m:r>
                      </m:e>
                      <m:sub>
                        <m:r>
                          <a:rPr lang="en-US" sz="2400" i="1">
                            <a:latin typeface="Cambria Math" panose="02040503050406030204" pitchFamily="18" charset="0"/>
                          </a:rPr>
                          <m:t>𝑖</m:t>
                        </m:r>
                      </m:sub>
                    </m:sSub>
                  </m:oMath>
                </a14:m>
                <a:endParaRPr lang="en-US" sz="2400" dirty="0">
                  <a:latin typeface="Calibri" panose="020F0502020204030204" pitchFamily="34" charset="0"/>
                  <a:cs typeface="Calibri" panose="020F0502020204030204" pitchFamily="34" charset="0"/>
                </a:endParaRPr>
              </a:p>
              <a:p>
                <a:pPr algn="just"/>
                <a:endParaRPr lang="en-US" sz="2400" dirty="0">
                  <a:latin typeface="Calibri" panose="020F0502020204030204" pitchFamily="34" charset="0"/>
                  <a:cs typeface="Calibri" panose="020F0502020204030204" pitchFamily="34" charset="0"/>
                </a:endParaRPr>
              </a:p>
              <a:p>
                <a:pPr algn="just"/>
                <a:r>
                  <a:rPr lang="en-US" sz="2400" b="0" dirty="0">
                    <a:latin typeface="Calibri" panose="020F0502020204030204" pitchFamily="34" charset="0"/>
                    <a:cs typeface="Calibri" panose="020F0502020204030204" pitchFamily="34" charset="0"/>
                  </a:rPr>
                  <a:t>where </a:t>
                </a:r>
                <a14:m>
                  <m:oMath xmlns:m="http://schemas.openxmlformats.org/officeDocument/2006/math">
                    <m:sSub>
                      <m:sSubPr>
                        <m:ctrlPr>
                          <a:rPr lang="es-CL" sz="2400" b="0" i="1" u="sng">
                            <a:latin typeface="Cambria Math" panose="02040503050406030204" pitchFamily="18" charset="0"/>
                          </a:rPr>
                        </m:ctrlPr>
                      </m:sSubPr>
                      <m:e>
                        <m:r>
                          <a:rPr lang="en-US" sz="2400" b="0" i="1" u="sng">
                            <a:latin typeface="Cambria Math" panose="02040503050406030204" pitchFamily="18" charset="0"/>
                          </a:rPr>
                          <m:t>𝑦</m:t>
                        </m:r>
                      </m:e>
                      <m:sub>
                        <m:r>
                          <a:rPr lang="en-US" sz="2400" b="0" i="1" u="sng">
                            <a:latin typeface="Cambria Math" panose="02040503050406030204" pitchFamily="18" charset="0"/>
                          </a:rPr>
                          <m:t>𝑖</m:t>
                        </m:r>
                      </m:sub>
                    </m:sSub>
                  </m:oMath>
                </a14:m>
                <a:r>
                  <a:rPr lang="en-US" sz="2400" b="0" u="sng" dirty="0">
                    <a:latin typeface="Calibri" panose="020F0502020204030204" pitchFamily="34" charset="0"/>
                    <a:cs typeface="Calibri" panose="020F0502020204030204" pitchFamily="34" charset="0"/>
                  </a:rPr>
                  <a:t> reflects actual spending </a:t>
                </a:r>
                <a:r>
                  <a:rPr lang="en-US" sz="2400" b="0" dirty="0">
                    <a:latin typeface="Calibri" panose="020F0502020204030204" pitchFamily="34" charset="0"/>
                    <a:cs typeface="Calibri" panose="020F0502020204030204" pitchFamily="34" charset="0"/>
                  </a:rPr>
                  <a:t>for individual </a:t>
                </a:r>
                <a:r>
                  <a:rPr lang="en-US" sz="2400" b="0" i="1" dirty="0" err="1">
                    <a:latin typeface="Calibri" panose="020F0502020204030204" pitchFamily="34" charset="0"/>
                    <a:cs typeface="Calibri" panose="020F0502020204030204" pitchFamily="34" charset="0"/>
                  </a:rPr>
                  <a:t>i</a:t>
                </a:r>
                <a:r>
                  <a:rPr lang="en-US" sz="2400" b="0" i="1" dirty="0">
                    <a:latin typeface="Calibri" panose="020F0502020204030204" pitchFamily="34" charset="0"/>
                    <a:cs typeface="Calibri" panose="020F0502020204030204" pitchFamily="34" charset="0"/>
                  </a:rPr>
                  <a:t> </a:t>
                </a:r>
                <a:r>
                  <a:rPr lang="en-US" sz="2400" b="0" dirty="0">
                    <a:latin typeface="Calibri" panose="020F0502020204030204" pitchFamily="34" charset="0"/>
                    <a:cs typeface="Calibri" panose="020F0502020204030204" pitchFamily="34" charset="0"/>
                  </a:rPr>
                  <a:t>(dependent variable), </a:t>
                </a:r>
                <a14:m>
                  <m:oMath xmlns:m="http://schemas.openxmlformats.org/officeDocument/2006/math">
                    <m:sSub>
                      <m:sSubPr>
                        <m:ctrlPr>
                          <a:rPr lang="es-CL" sz="2400" b="0" i="1" u="sng">
                            <a:latin typeface="Cambria Math" panose="02040503050406030204" pitchFamily="18" charset="0"/>
                          </a:rPr>
                        </m:ctrlPr>
                      </m:sSubPr>
                      <m:e>
                        <m:r>
                          <a:rPr lang="en-US" sz="2400" b="0" i="1" u="sng">
                            <a:latin typeface="Cambria Math" panose="02040503050406030204" pitchFamily="18" charset="0"/>
                          </a:rPr>
                          <m:t>𝑥</m:t>
                        </m:r>
                      </m:e>
                      <m:sub>
                        <m:r>
                          <a:rPr lang="en-US" sz="2400" b="0" i="1" u="sng">
                            <a:latin typeface="Cambria Math" panose="02040503050406030204" pitchFamily="18" charset="0"/>
                          </a:rPr>
                          <m:t>𝑖</m:t>
                        </m:r>
                      </m:sub>
                    </m:sSub>
                  </m:oMath>
                </a14:m>
                <a:r>
                  <a:rPr lang="en-US" sz="2400" b="0" u="sng" dirty="0">
                    <a:latin typeface="Calibri" panose="020F0502020204030204" pitchFamily="34" charset="0"/>
                    <a:cs typeface="Calibri" panose="020F0502020204030204" pitchFamily="34" charset="0"/>
                  </a:rPr>
                  <a:t> is the vector of risk adjustors (factors)</a:t>
                </a:r>
                <a:r>
                  <a:rPr lang="en-US" sz="2400" b="0" dirty="0">
                    <a:latin typeface="Calibri" panose="020F0502020204030204" pitchFamily="34" charset="0"/>
                    <a:cs typeface="Calibri" panose="020F0502020204030204" pitchFamily="34" charset="0"/>
                  </a:rPr>
                  <a:t>, and </a:t>
                </a:r>
                <a14:m>
                  <m:oMath xmlns:m="http://schemas.openxmlformats.org/officeDocument/2006/math">
                    <m:r>
                      <a:rPr lang="en-US" sz="2400" b="0" i="1" u="sng">
                        <a:latin typeface="Cambria Math" panose="02040503050406030204" pitchFamily="18" charset="0"/>
                      </a:rPr>
                      <m:t>𝑇</m:t>
                    </m:r>
                  </m:oMath>
                </a14:m>
                <a:r>
                  <a:rPr lang="en-US" sz="2400" b="0" u="sng" dirty="0">
                    <a:latin typeface="Calibri" panose="020F0502020204030204" pitchFamily="34" charset="0"/>
                    <a:cs typeface="Calibri" panose="020F0502020204030204" pitchFamily="34" charset="0"/>
                  </a:rPr>
                  <a:t> </a:t>
                </a:r>
                <a:r>
                  <a:rPr lang="en-US" sz="2400" b="0" dirty="0">
                    <a:latin typeface="Calibri" panose="020F0502020204030204" pitchFamily="34" charset="0"/>
                    <a:cs typeface="Calibri" panose="020F0502020204030204" pitchFamily="34" charset="0"/>
                  </a:rPr>
                  <a:t>will take up the values of our thresholds.</a:t>
                </a:r>
                <a:endParaRPr lang="es-CL" sz="2400" b="0" dirty="0">
                  <a:latin typeface="Calibri" panose="020F0502020204030204" pitchFamily="34" charset="0"/>
                  <a:cs typeface="Calibri" panose="020F0502020204030204" pitchFamily="34" charset="0"/>
                </a:endParaRPr>
              </a:p>
              <a:p>
                <a:pPr algn="just"/>
                <a:endParaRPr lang="en-US" sz="2400" dirty="0">
                  <a:latin typeface="Calibri" panose="020F0502020204030204" pitchFamily="34" charset="0"/>
                  <a:cs typeface="Calibri" panose="020F0502020204030204" pitchFamily="34" charset="0"/>
                </a:endParaRPr>
              </a:p>
              <a:p>
                <a:endParaRPr lang="en-CL" sz="2400" dirty="0">
                  <a:latin typeface="Calibri" panose="020F0502020204030204" pitchFamily="34" charset="0"/>
                  <a:cs typeface="Calibri" panose="020F0502020204030204" pitchFamily="34" charset="0"/>
                </a:endParaRPr>
              </a:p>
            </p:txBody>
          </p:sp>
        </mc:Choice>
        <mc:Fallback xmlns="">
          <p:sp>
            <p:nvSpPr>
              <p:cNvPr id="7" name="Content Placeholder 6">
                <a:extLst>
                  <a:ext uri="{FF2B5EF4-FFF2-40B4-BE49-F238E27FC236}">
                    <a16:creationId xmlns:a16="http://schemas.microsoft.com/office/drawing/2014/main" id="{FB10ADF0-5DAB-4227-21B0-F9984B16D0CB}"/>
                  </a:ext>
                </a:extLst>
              </p:cNvPr>
              <p:cNvSpPr>
                <a:spLocks noGrp="1" noRot="1" noChangeAspect="1" noMove="1" noResize="1" noEditPoints="1" noAdjustHandles="1" noChangeArrowheads="1" noChangeShapeType="1" noTextEdit="1"/>
              </p:cNvSpPr>
              <p:nvPr>
                <p:ph idx="1"/>
              </p:nvPr>
            </p:nvSpPr>
            <p:spPr>
              <a:blipFill>
                <a:blip r:embed="rId6"/>
                <a:stretch>
                  <a:fillRect l="-844" t="-1744" r="-844"/>
                </a:stretch>
              </a:blipFill>
            </p:spPr>
            <p:txBody>
              <a:bodyPr/>
              <a:lstStyle/>
              <a:p>
                <a:r>
                  <a:rPr lang="en-CL">
                    <a:noFill/>
                  </a:rPr>
                  <a:t> </a:t>
                </a:r>
              </a:p>
            </p:txBody>
          </p:sp>
        </mc:Fallback>
      </mc:AlternateContent>
      <p:pic>
        <p:nvPicPr>
          <p:cNvPr id="3" name="Picture 2" descr="Logo, company name&#10;&#10;Description automatically generated">
            <a:extLst>
              <a:ext uri="{FF2B5EF4-FFF2-40B4-BE49-F238E27FC236}">
                <a16:creationId xmlns:a16="http://schemas.microsoft.com/office/drawing/2014/main" id="{3FC41D8F-91F8-FD40-9614-6F8B77DA7986}"/>
              </a:ext>
            </a:extLst>
          </p:cNvPr>
          <p:cNvPicPr>
            <a:picLocks noChangeAspect="1"/>
          </p:cNvPicPr>
          <p:nvPr/>
        </p:nvPicPr>
        <p:blipFill>
          <a:blip r:embed="rId7"/>
          <a:stretch>
            <a:fillRect/>
          </a:stretch>
        </p:blipFill>
        <p:spPr>
          <a:xfrm>
            <a:off x="10104895" y="6030780"/>
            <a:ext cx="1766806" cy="847639"/>
          </a:xfrm>
          <a:prstGeom prst="rect">
            <a:avLst/>
          </a:prstGeom>
        </p:spPr>
      </p:pic>
      <p:pic>
        <p:nvPicPr>
          <p:cNvPr id="4" name="Picture 3">
            <a:extLst>
              <a:ext uri="{FF2B5EF4-FFF2-40B4-BE49-F238E27FC236}">
                <a16:creationId xmlns:a16="http://schemas.microsoft.com/office/drawing/2014/main" id="{96FD7622-4FD4-2C89-65EE-EA062B3F2CAD}"/>
              </a:ext>
            </a:extLst>
          </p:cNvPr>
          <p:cNvPicPr>
            <a:picLocks noChangeAspect="1"/>
          </p:cNvPicPr>
          <p:nvPr/>
        </p:nvPicPr>
        <p:blipFill>
          <a:blip r:embed="rId8"/>
          <a:stretch>
            <a:fillRect/>
          </a:stretch>
        </p:blipFill>
        <p:spPr>
          <a:xfrm>
            <a:off x="8369085" y="6051200"/>
            <a:ext cx="1135306" cy="806800"/>
          </a:xfrm>
          <a:prstGeom prst="rect">
            <a:avLst/>
          </a:prstGeom>
        </p:spPr>
      </p:pic>
    </p:spTree>
    <p:extLst>
      <p:ext uri="{BB962C8B-B14F-4D97-AF65-F5344CB8AC3E}">
        <p14:creationId xmlns:p14="http://schemas.microsoft.com/office/powerpoint/2010/main" val="2966128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964095" y="323821"/>
            <a:ext cx="10391882" cy="66592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3600" b="1" dirty="0">
                <a:solidFill>
                  <a:srgbClr val="002F52"/>
                </a:solidFill>
                <a:latin typeface="+mn-lt"/>
              </a:rPr>
              <a:t>Approach</a:t>
            </a:r>
          </a:p>
        </p:txBody>
      </p:sp>
      <p:graphicFrame>
        <p:nvGraphicFramePr>
          <p:cNvPr id="6" name="Object 5"/>
          <p:cNvGraphicFramePr>
            <a:graphicFrameLocks noChangeAspect="1"/>
          </p:cNvGraphicFramePr>
          <p:nvPr/>
        </p:nvGraphicFramePr>
        <p:xfrm>
          <a:off x="620713" y="0"/>
          <a:ext cx="343383" cy="839662"/>
        </p:xfrm>
        <a:graphic>
          <a:graphicData uri="http://schemas.openxmlformats.org/presentationml/2006/ole">
            <mc:AlternateContent xmlns:mc="http://schemas.openxmlformats.org/markup-compatibility/2006">
              <mc:Choice xmlns:v="urn:schemas-microsoft-com:vml" Requires="v">
                <p:oleObj name="CorelDRAW" r:id="rId4" imgW="217126" imgH="532342" progId="CorelDraw.Graphic.22">
                  <p:embed/>
                </p:oleObj>
              </mc:Choice>
              <mc:Fallback>
                <p:oleObj name="CorelDRAW" r:id="rId4" imgW="217126" imgH="532342" progId="CorelDraw.Graphic.22">
                  <p:embed/>
                  <p:pic>
                    <p:nvPicPr>
                      <p:cNvPr id="6" name="Object 5"/>
                      <p:cNvPicPr/>
                      <p:nvPr/>
                    </p:nvPicPr>
                    <p:blipFill>
                      <a:blip r:embed="rId5"/>
                      <a:stretch>
                        <a:fillRect/>
                      </a:stretch>
                    </p:blipFill>
                    <p:spPr>
                      <a:xfrm>
                        <a:off x="620713" y="0"/>
                        <a:ext cx="343383" cy="839662"/>
                      </a:xfrm>
                      <a:prstGeom prst="rect">
                        <a:avLst/>
                      </a:prstGeom>
                    </p:spPr>
                  </p:pic>
                </p:oleObj>
              </mc:Fallback>
            </mc:AlternateContent>
          </a:graphicData>
        </a:graphic>
      </p:graphicFrame>
      <mc:AlternateContent xmlns:mc="http://schemas.openxmlformats.org/markup-compatibility/2006">
        <mc:Choice xmlns:a14="http://schemas.microsoft.com/office/drawing/2010/main" Requires="a14">
          <p:sp>
            <p:nvSpPr>
              <p:cNvPr id="7" name="Content Placeholder 6">
                <a:extLst>
                  <a:ext uri="{FF2B5EF4-FFF2-40B4-BE49-F238E27FC236}">
                    <a16:creationId xmlns:a16="http://schemas.microsoft.com/office/drawing/2014/main" id="{FB10ADF0-5DAB-4227-21B0-F9984B16D0CB}"/>
                  </a:ext>
                </a:extLst>
              </p:cNvPr>
              <p:cNvSpPr>
                <a:spLocks noGrp="1"/>
              </p:cNvSpPr>
              <p:nvPr>
                <p:ph idx="1"/>
              </p:nvPr>
            </p:nvSpPr>
            <p:spPr/>
            <p:txBody>
              <a:bodyPr>
                <a:noAutofit/>
              </a:bodyPr>
              <a:lstStyle/>
              <a:p>
                <a:pPr algn="just"/>
                <a:r>
                  <a:rPr lang="en-US" sz="2400" dirty="0">
                    <a:latin typeface="Calibri" panose="020F0502020204030204" pitchFamily="34" charset="0"/>
                    <a:cs typeface="Calibri" panose="020F0502020204030204" pitchFamily="34" charset="0"/>
                  </a:rPr>
                  <a:t>Health care expenditure: an expanded health care plan that considers all healthcare expenditures claims in private insurance net of copayments.</a:t>
                </a:r>
              </a:p>
              <a:p>
                <a:pPr algn="just"/>
                <a14:m>
                  <m:oMath xmlns:m="http://schemas.openxmlformats.org/officeDocument/2006/math">
                    <m:sSub>
                      <m:sSubPr>
                        <m:ctrlPr>
                          <a:rPr lang="es-CL" sz="2400" i="1" smtClean="0">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𝑖</m:t>
                        </m:r>
                      </m:sub>
                    </m:sSub>
                    <m:r>
                      <a:rPr lang="en-US" sz="2400" i="1">
                        <a:latin typeface="Cambria Math" panose="02040503050406030204" pitchFamily="18" charset="0"/>
                      </a:rPr>
                      <m:t> </m:t>
                    </m:r>
                  </m:oMath>
                </a14:m>
                <a:r>
                  <a:rPr lang="en-US" sz="2400" dirty="0">
                    <a:latin typeface="Calibri" panose="020F0502020204030204" pitchFamily="34" charset="0"/>
                    <a:cs typeface="Calibri" panose="020F0502020204030204" pitchFamily="34" charset="0"/>
                  </a:rPr>
                  <a:t>vector of risk adjustors: 18 age groups*gender</a:t>
                </a:r>
              </a:p>
              <a:p>
                <a:pPr algn="just"/>
                <a:r>
                  <a:rPr lang="en-US" sz="2400" dirty="0">
                    <a:latin typeface="Calibri" panose="020F0502020204030204" pitchFamily="34" charset="0"/>
                    <a:cs typeface="Calibri" panose="020F0502020204030204" pitchFamily="34" charset="0"/>
                  </a:rPr>
                  <a:t>𝑇 : We propose two thresholds for our reinsurance form of risk sharing: USD $25,000 and USD $50,000.  </a:t>
                </a:r>
              </a:p>
              <a:p>
                <a:pPr algn="just"/>
                <a:r>
                  <a:rPr lang="en-US" sz="2400" dirty="0">
                    <a:latin typeface="Calibri" panose="020F0502020204030204" pitchFamily="34" charset="0"/>
                    <a:cs typeface="Calibri" panose="020F0502020204030204" pitchFamily="34" charset="0"/>
                  </a:rPr>
                  <a:t>Risk sharing is included in the regression for a threshold of $50, the variable would take the value of zero for a claim of $25 and the value of $25 for a claim of $75.</a:t>
                </a:r>
              </a:p>
              <a:p>
                <a:pPr algn="just"/>
                <a:r>
                  <a:rPr lang="en-US" sz="2400" dirty="0">
                    <a:latin typeface="Calibri" panose="020F0502020204030204" pitchFamily="34" charset="0"/>
                    <a:cs typeface="Calibri" panose="020F0502020204030204" pitchFamily="34" charset="0"/>
                  </a:rPr>
                  <a:t>We select 65% as the share of spending over the attachment point to be covered by risk sharing component.</a:t>
                </a:r>
              </a:p>
              <a:p>
                <a:pPr algn="just"/>
                <a:endParaRPr lang="en-US" sz="2400" dirty="0">
                  <a:latin typeface="Calibri" panose="020F0502020204030204" pitchFamily="34" charset="0"/>
                  <a:cs typeface="Calibri" panose="020F0502020204030204" pitchFamily="34" charset="0"/>
                </a:endParaRPr>
              </a:p>
              <a:p>
                <a:pPr algn="just"/>
                <a:endParaRPr lang="en-US" sz="2400" dirty="0">
                  <a:latin typeface="Calibri" panose="020F0502020204030204" pitchFamily="34" charset="0"/>
                  <a:cs typeface="Calibri" panose="020F0502020204030204" pitchFamily="34" charset="0"/>
                </a:endParaRPr>
              </a:p>
              <a:p>
                <a:pPr algn="just"/>
                <a:endParaRPr lang="en-US" sz="2400" dirty="0">
                  <a:latin typeface="Calibri" panose="020F0502020204030204" pitchFamily="34" charset="0"/>
                  <a:cs typeface="Calibri" panose="020F0502020204030204" pitchFamily="34" charset="0"/>
                </a:endParaRPr>
              </a:p>
              <a:p>
                <a:pPr algn="just"/>
                <a:endParaRPr lang="en-US" sz="2400" dirty="0">
                  <a:latin typeface="Calibri" panose="020F0502020204030204" pitchFamily="34" charset="0"/>
                  <a:cs typeface="Calibri" panose="020F0502020204030204" pitchFamily="34" charset="0"/>
                </a:endParaRPr>
              </a:p>
              <a:p>
                <a:pPr algn="just"/>
                <a:endParaRPr lang="en-US" sz="2400" dirty="0">
                  <a:latin typeface="Calibri" panose="020F0502020204030204" pitchFamily="34" charset="0"/>
                  <a:cs typeface="Calibri" panose="020F0502020204030204" pitchFamily="34" charset="0"/>
                </a:endParaRPr>
              </a:p>
            </p:txBody>
          </p:sp>
        </mc:Choice>
        <mc:Fallback>
          <p:sp>
            <p:nvSpPr>
              <p:cNvPr id="7" name="Content Placeholder 6">
                <a:extLst>
                  <a:ext uri="{FF2B5EF4-FFF2-40B4-BE49-F238E27FC236}">
                    <a16:creationId xmlns:a16="http://schemas.microsoft.com/office/drawing/2014/main" id="{FB10ADF0-5DAB-4227-21B0-F9984B16D0CB}"/>
                  </a:ext>
                </a:extLst>
              </p:cNvPr>
              <p:cNvSpPr>
                <a:spLocks noGrp="1" noRot="1" noChangeAspect="1" noMove="1" noResize="1" noEditPoints="1" noAdjustHandles="1" noChangeArrowheads="1" noChangeShapeType="1" noTextEdit="1"/>
              </p:cNvSpPr>
              <p:nvPr>
                <p:ph idx="1"/>
              </p:nvPr>
            </p:nvSpPr>
            <p:spPr>
              <a:blipFill>
                <a:blip r:embed="rId6"/>
                <a:stretch>
                  <a:fillRect l="-844" t="-1744" r="-844"/>
                </a:stretch>
              </a:blipFill>
            </p:spPr>
            <p:txBody>
              <a:bodyPr/>
              <a:lstStyle/>
              <a:p>
                <a:r>
                  <a:rPr lang="en-US">
                    <a:noFill/>
                  </a:rPr>
                  <a:t> </a:t>
                </a:r>
              </a:p>
            </p:txBody>
          </p:sp>
        </mc:Fallback>
      </mc:AlternateContent>
      <p:pic>
        <p:nvPicPr>
          <p:cNvPr id="3" name="Picture 2" descr="Logo, company name&#10;&#10;Description automatically generated">
            <a:extLst>
              <a:ext uri="{FF2B5EF4-FFF2-40B4-BE49-F238E27FC236}">
                <a16:creationId xmlns:a16="http://schemas.microsoft.com/office/drawing/2014/main" id="{1CE32A6A-E1D8-E36F-45FD-60C18F1641F1}"/>
              </a:ext>
            </a:extLst>
          </p:cNvPr>
          <p:cNvPicPr>
            <a:picLocks noChangeAspect="1"/>
          </p:cNvPicPr>
          <p:nvPr/>
        </p:nvPicPr>
        <p:blipFill>
          <a:blip r:embed="rId7"/>
          <a:stretch>
            <a:fillRect/>
          </a:stretch>
        </p:blipFill>
        <p:spPr>
          <a:xfrm>
            <a:off x="10104895" y="6030780"/>
            <a:ext cx="1766806" cy="847639"/>
          </a:xfrm>
          <a:prstGeom prst="rect">
            <a:avLst/>
          </a:prstGeom>
        </p:spPr>
      </p:pic>
      <p:pic>
        <p:nvPicPr>
          <p:cNvPr id="4" name="Picture 3">
            <a:extLst>
              <a:ext uri="{FF2B5EF4-FFF2-40B4-BE49-F238E27FC236}">
                <a16:creationId xmlns:a16="http://schemas.microsoft.com/office/drawing/2014/main" id="{F04C636C-659D-EDFE-E883-68E8C52B15F2}"/>
              </a:ext>
            </a:extLst>
          </p:cNvPr>
          <p:cNvPicPr>
            <a:picLocks noChangeAspect="1"/>
          </p:cNvPicPr>
          <p:nvPr/>
        </p:nvPicPr>
        <p:blipFill>
          <a:blip r:embed="rId8"/>
          <a:stretch>
            <a:fillRect/>
          </a:stretch>
        </p:blipFill>
        <p:spPr>
          <a:xfrm>
            <a:off x="8369085" y="6051200"/>
            <a:ext cx="1135306" cy="806800"/>
          </a:xfrm>
          <a:prstGeom prst="rect">
            <a:avLst/>
          </a:prstGeom>
        </p:spPr>
      </p:pic>
    </p:spTree>
    <p:extLst>
      <p:ext uri="{BB962C8B-B14F-4D97-AF65-F5344CB8AC3E}">
        <p14:creationId xmlns:p14="http://schemas.microsoft.com/office/powerpoint/2010/main" val="2508944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964095" y="323821"/>
            <a:ext cx="10391882" cy="66592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3600" b="1" dirty="0">
                <a:solidFill>
                  <a:srgbClr val="002F52"/>
                </a:solidFill>
                <a:latin typeface="+mn-lt"/>
              </a:rPr>
              <a:t>Performance measures</a:t>
            </a:r>
          </a:p>
        </p:txBody>
      </p:sp>
      <p:graphicFrame>
        <p:nvGraphicFramePr>
          <p:cNvPr id="6" name="Object 5"/>
          <p:cNvGraphicFramePr>
            <a:graphicFrameLocks noChangeAspect="1"/>
          </p:cNvGraphicFramePr>
          <p:nvPr/>
        </p:nvGraphicFramePr>
        <p:xfrm>
          <a:off x="620713" y="0"/>
          <a:ext cx="343383" cy="839662"/>
        </p:xfrm>
        <a:graphic>
          <a:graphicData uri="http://schemas.openxmlformats.org/presentationml/2006/ole">
            <mc:AlternateContent xmlns:mc="http://schemas.openxmlformats.org/markup-compatibility/2006">
              <mc:Choice xmlns:v="urn:schemas-microsoft-com:vml" Requires="v">
                <p:oleObj name="CorelDRAW" r:id="rId4" imgW="217126" imgH="532342" progId="CorelDraw.Graphic.22">
                  <p:embed/>
                </p:oleObj>
              </mc:Choice>
              <mc:Fallback>
                <p:oleObj name="CorelDRAW" r:id="rId4" imgW="217126" imgH="532342" progId="CorelDraw.Graphic.22">
                  <p:embed/>
                  <p:pic>
                    <p:nvPicPr>
                      <p:cNvPr id="6" name="Object 5"/>
                      <p:cNvPicPr/>
                      <p:nvPr/>
                    </p:nvPicPr>
                    <p:blipFill>
                      <a:blip r:embed="rId5"/>
                      <a:stretch>
                        <a:fillRect/>
                      </a:stretch>
                    </p:blipFill>
                    <p:spPr>
                      <a:xfrm>
                        <a:off x="620713" y="0"/>
                        <a:ext cx="343383" cy="839662"/>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FB10ADF0-5DAB-4227-21B0-F9984B16D0CB}"/>
              </a:ext>
            </a:extLst>
          </p:cNvPr>
          <p:cNvSpPr>
            <a:spLocks noGrp="1"/>
          </p:cNvSpPr>
          <p:nvPr>
            <p:ph idx="1"/>
          </p:nvPr>
        </p:nvSpPr>
        <p:spPr>
          <a:xfrm>
            <a:off x="433953" y="1313564"/>
            <a:ext cx="10919847" cy="4863399"/>
          </a:xfrm>
        </p:spPr>
        <p:txBody>
          <a:bodyPr>
            <a:noAutofit/>
          </a:bodyPr>
          <a:lstStyle/>
          <a:p>
            <a:pPr algn="just"/>
            <a:r>
              <a:rPr lang="en-US" sz="3200" dirty="0">
                <a:latin typeface="Calibri" panose="020F0502020204030204" pitchFamily="34" charset="0"/>
                <a:cs typeface="Calibri" panose="020F0502020204030204" pitchFamily="34" charset="0"/>
              </a:rPr>
              <a:t>What is the effectiveness of risk sharing in reducing risk selection incentives at the individual and group level? Measure used to evaluate the models:</a:t>
            </a:r>
          </a:p>
          <a:p>
            <a:pPr lvl="1" algn="just"/>
            <a:r>
              <a:rPr lang="en-US" sz="2800" dirty="0">
                <a:latin typeface="Calibri" panose="020F0502020204030204" pitchFamily="34" charset="0"/>
                <a:cs typeface="Calibri" panose="020F0502020204030204" pitchFamily="34" charset="0"/>
              </a:rPr>
              <a:t>Goodness-of-fit and predictive power</a:t>
            </a:r>
          </a:p>
          <a:p>
            <a:pPr lvl="1" algn="just"/>
            <a:r>
              <a:rPr lang="en-US" sz="2800" dirty="0">
                <a:latin typeface="Calibri" panose="020F0502020204030204" pitchFamily="34" charset="0"/>
                <a:cs typeface="Calibri" panose="020F0502020204030204" pitchFamily="34" charset="0"/>
              </a:rPr>
              <a:t>Risk selection measures based on residual spending</a:t>
            </a:r>
          </a:p>
          <a:p>
            <a:pPr lvl="2" algn="just"/>
            <a:r>
              <a:rPr lang="en-US" sz="2800" dirty="0">
                <a:latin typeface="Calibri" panose="020F0502020204030204" pitchFamily="34" charset="0"/>
                <a:cs typeface="Calibri" panose="020F0502020204030204" pitchFamily="34" charset="0"/>
              </a:rPr>
              <a:t>Group level</a:t>
            </a:r>
          </a:p>
          <a:p>
            <a:pPr lvl="1" algn="just"/>
            <a:r>
              <a:rPr lang="en-US" sz="2800" dirty="0">
                <a:latin typeface="Calibri" panose="020F0502020204030204" pitchFamily="34" charset="0"/>
                <a:cs typeface="Calibri" panose="020F0502020204030204" pitchFamily="34" charset="0"/>
              </a:rPr>
              <a:t>Also!: Incentives for cost control</a:t>
            </a:r>
          </a:p>
          <a:p>
            <a:pPr algn="just"/>
            <a:endParaRPr lang="en-US" sz="2400" dirty="0">
              <a:latin typeface="Calibri" panose="020F0502020204030204" pitchFamily="34" charset="0"/>
              <a:cs typeface="Calibri" panose="020F0502020204030204" pitchFamily="34" charset="0"/>
            </a:endParaRPr>
          </a:p>
          <a:p>
            <a:pPr algn="just"/>
            <a:endParaRPr lang="en-US" sz="2400" dirty="0">
              <a:latin typeface="Calibri" panose="020F0502020204030204" pitchFamily="34" charset="0"/>
              <a:cs typeface="Calibri" panose="020F0502020204030204" pitchFamily="34" charset="0"/>
            </a:endParaRPr>
          </a:p>
        </p:txBody>
      </p:sp>
      <p:pic>
        <p:nvPicPr>
          <p:cNvPr id="3" name="Picture 2" descr="Logo, company name&#10;&#10;Description automatically generated">
            <a:extLst>
              <a:ext uri="{FF2B5EF4-FFF2-40B4-BE49-F238E27FC236}">
                <a16:creationId xmlns:a16="http://schemas.microsoft.com/office/drawing/2014/main" id="{0748EF40-640E-3FBC-067B-7A9D4FE3F855}"/>
              </a:ext>
            </a:extLst>
          </p:cNvPr>
          <p:cNvPicPr>
            <a:picLocks noChangeAspect="1"/>
          </p:cNvPicPr>
          <p:nvPr/>
        </p:nvPicPr>
        <p:blipFill>
          <a:blip r:embed="rId6"/>
          <a:stretch>
            <a:fillRect/>
          </a:stretch>
        </p:blipFill>
        <p:spPr>
          <a:xfrm>
            <a:off x="10104895" y="6030780"/>
            <a:ext cx="1766806" cy="847639"/>
          </a:xfrm>
          <a:prstGeom prst="rect">
            <a:avLst/>
          </a:prstGeom>
        </p:spPr>
      </p:pic>
      <p:pic>
        <p:nvPicPr>
          <p:cNvPr id="4" name="Picture 3">
            <a:extLst>
              <a:ext uri="{FF2B5EF4-FFF2-40B4-BE49-F238E27FC236}">
                <a16:creationId xmlns:a16="http://schemas.microsoft.com/office/drawing/2014/main" id="{8180E9E0-64DC-1058-2D04-69F691630E2A}"/>
              </a:ext>
            </a:extLst>
          </p:cNvPr>
          <p:cNvPicPr>
            <a:picLocks noChangeAspect="1"/>
          </p:cNvPicPr>
          <p:nvPr/>
        </p:nvPicPr>
        <p:blipFill>
          <a:blip r:embed="rId7"/>
          <a:stretch>
            <a:fillRect/>
          </a:stretch>
        </p:blipFill>
        <p:spPr>
          <a:xfrm>
            <a:off x="8369085" y="6051200"/>
            <a:ext cx="1135306" cy="806800"/>
          </a:xfrm>
          <a:prstGeom prst="rect">
            <a:avLst/>
          </a:prstGeom>
        </p:spPr>
      </p:pic>
    </p:spTree>
    <p:extLst>
      <p:ext uri="{BB962C8B-B14F-4D97-AF65-F5344CB8AC3E}">
        <p14:creationId xmlns:p14="http://schemas.microsoft.com/office/powerpoint/2010/main" val="2710367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12FA25F-6508-8E62-52E1-DC8450D09D16}"/>
              </a:ext>
            </a:extLst>
          </p:cNvPr>
          <p:cNvSpPr>
            <a:spLocks noGrp="1"/>
          </p:cNvSpPr>
          <p:nvPr>
            <p:ph type="ftr" sz="quarter" idx="11"/>
          </p:nvPr>
        </p:nvSpPr>
        <p:spPr>
          <a:xfrm>
            <a:off x="4038600" y="6609021"/>
            <a:ext cx="4114800" cy="365125"/>
          </a:xfrm>
        </p:spPr>
        <p:txBody>
          <a:bodyPr/>
          <a:lstStyle/>
          <a:p>
            <a:r>
              <a:rPr lang="en-US"/>
              <a:t>Data Driven Decision Making for Universal Health Coverage  </a:t>
            </a:r>
            <a:endParaRPr lang="vi-VN"/>
          </a:p>
        </p:txBody>
      </p:sp>
      <p:sp>
        <p:nvSpPr>
          <p:cNvPr id="8" name="Slide Number Placeholder 6">
            <a:extLst>
              <a:ext uri="{FF2B5EF4-FFF2-40B4-BE49-F238E27FC236}">
                <a16:creationId xmlns:a16="http://schemas.microsoft.com/office/drawing/2014/main" id="{995BBF48-C0FE-0450-3C51-97212AF24A37}"/>
              </a:ext>
            </a:extLst>
          </p:cNvPr>
          <p:cNvSpPr>
            <a:spLocks noGrp="1"/>
          </p:cNvSpPr>
          <p:nvPr>
            <p:ph type="sldNum" sz="quarter" idx="12"/>
          </p:nvPr>
        </p:nvSpPr>
        <p:spPr>
          <a:xfrm>
            <a:off x="7251029" y="6452268"/>
            <a:ext cx="2743200" cy="365125"/>
          </a:xfrm>
        </p:spPr>
        <p:txBody>
          <a:bodyPr/>
          <a:lstStyle/>
          <a:p>
            <a:fld id="{F5699129-7EDF-48F1-88F1-9694A559BC3F}" type="slidenum">
              <a:rPr lang="nl-NL" smtClean="0">
                <a:latin typeface="Calibri" panose="020F0502020204030204" pitchFamily="34" charset="0"/>
                <a:cs typeface="Calibri" panose="020F0502020204030204" pitchFamily="34" charset="0"/>
              </a:rPr>
              <a:t>25</a:t>
            </a:fld>
            <a:endParaRPr lang="nl-NL">
              <a:latin typeface="Calibri" panose="020F0502020204030204" pitchFamily="34" charset="0"/>
              <a:cs typeface="Calibri" panose="020F0502020204030204" pitchFamily="34" charset="0"/>
            </a:endParaRPr>
          </a:p>
        </p:txBody>
      </p:sp>
      <p:graphicFrame>
        <p:nvGraphicFramePr>
          <p:cNvPr id="9" name="Table 8">
            <a:extLst>
              <a:ext uri="{FF2B5EF4-FFF2-40B4-BE49-F238E27FC236}">
                <a16:creationId xmlns:a16="http://schemas.microsoft.com/office/drawing/2014/main" id="{1FC1FD53-7BE7-D75C-E28A-80FBD403BDF3}"/>
              </a:ext>
            </a:extLst>
          </p:cNvPr>
          <p:cNvGraphicFramePr>
            <a:graphicFrameLocks noGrp="1"/>
          </p:cNvGraphicFramePr>
          <p:nvPr>
            <p:extLst>
              <p:ext uri="{D42A27DB-BD31-4B8C-83A1-F6EECF244321}">
                <p14:modId xmlns:p14="http://schemas.microsoft.com/office/powerpoint/2010/main" val="3997204227"/>
              </p:ext>
            </p:extLst>
          </p:nvPr>
        </p:nvGraphicFramePr>
        <p:xfrm>
          <a:off x="430902" y="230855"/>
          <a:ext cx="7979632" cy="2725767"/>
        </p:xfrm>
        <a:graphic>
          <a:graphicData uri="http://schemas.openxmlformats.org/drawingml/2006/table">
            <a:tbl>
              <a:tblPr firstRow="1" firstCol="1" bandRow="1">
                <a:tableStyleId>{5C22544A-7EE6-4342-B048-85BDC9FD1C3A}</a:tableStyleId>
              </a:tblPr>
              <a:tblGrid>
                <a:gridCol w="2389790">
                  <a:extLst>
                    <a:ext uri="{9D8B030D-6E8A-4147-A177-3AD203B41FA5}">
                      <a16:colId xmlns:a16="http://schemas.microsoft.com/office/drawing/2014/main" val="4057331459"/>
                    </a:ext>
                  </a:extLst>
                </a:gridCol>
                <a:gridCol w="1841680">
                  <a:extLst>
                    <a:ext uri="{9D8B030D-6E8A-4147-A177-3AD203B41FA5}">
                      <a16:colId xmlns:a16="http://schemas.microsoft.com/office/drawing/2014/main" val="3261127055"/>
                    </a:ext>
                  </a:extLst>
                </a:gridCol>
                <a:gridCol w="1874081">
                  <a:extLst>
                    <a:ext uri="{9D8B030D-6E8A-4147-A177-3AD203B41FA5}">
                      <a16:colId xmlns:a16="http://schemas.microsoft.com/office/drawing/2014/main" val="1790017751"/>
                    </a:ext>
                  </a:extLst>
                </a:gridCol>
                <a:gridCol w="1874081">
                  <a:extLst>
                    <a:ext uri="{9D8B030D-6E8A-4147-A177-3AD203B41FA5}">
                      <a16:colId xmlns:a16="http://schemas.microsoft.com/office/drawing/2014/main" val="3461076879"/>
                    </a:ext>
                  </a:extLst>
                </a:gridCol>
              </a:tblGrid>
              <a:tr h="632862">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600" b="0" kern="1200" dirty="0">
                          <a:solidFill>
                            <a:srgbClr val="FF0000"/>
                          </a:solidFill>
                          <a:effectLst/>
                          <a:latin typeface="Arial" panose="020B0604020202020204" pitchFamily="34" charset="0"/>
                          <a:ea typeface="+mn-ea"/>
                          <a:cs typeface="Arial" panose="020B0604020202020204" pitchFamily="34" charset="0"/>
                        </a:rPr>
                        <a:t>Simulation outcomes</a:t>
                      </a:r>
                      <a:endParaRPr lang="en-CL" sz="1600" b="0" kern="1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nl-NL"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Model 1</a:t>
                      </a:r>
                      <a:endParaRPr lang="en-CL"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pPr>
                      <a:r>
                        <a:rPr lang="nl-NL"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Model 2</a:t>
                      </a:r>
                      <a:endParaRPr lang="en-CL"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nl-NL"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Model 3</a:t>
                      </a:r>
                      <a:endParaRPr lang="en-CL"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599611035"/>
                  </a:ext>
                </a:extLst>
              </a:tr>
              <a:tr h="958891">
                <a:tc>
                  <a:txBody>
                    <a:bodyPr/>
                    <a:lstStyle/>
                    <a:p>
                      <a:pPr algn="l">
                        <a:lnSpc>
                          <a:spcPct val="115000"/>
                        </a:lnSpc>
                      </a:pPr>
                      <a:r>
                        <a:rPr lang="nl-N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Risk </a:t>
                      </a:r>
                      <a:r>
                        <a:rPr lang="nl-NL" sz="1600" b="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adjustment</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pPr>
                      <a:r>
                        <a:rPr lang="en-US" sz="1600" b="0" dirty="0">
                          <a:solidFill>
                            <a:schemeClr val="tx1"/>
                          </a:solidFill>
                          <a:effectLst/>
                          <a:latin typeface="Arial" panose="020B0604020202020204" pitchFamily="34" charset="0"/>
                          <a:cs typeface="Arial" panose="020B0604020202020204" pitchFamily="34" charset="0"/>
                        </a:rPr>
                        <a:t>Age/gender</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pPr>
                      <a:r>
                        <a:rPr lang="en-US" sz="1600" b="0" dirty="0">
                          <a:solidFill>
                            <a:schemeClr val="tx1"/>
                          </a:solidFill>
                          <a:effectLst/>
                          <a:latin typeface="Arial" panose="020B0604020202020204" pitchFamily="34" charset="0"/>
                          <a:cs typeface="Arial" panose="020B0604020202020204" pitchFamily="34" charset="0"/>
                        </a:rPr>
                        <a:t>Age/gender</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pPr>
                      <a:r>
                        <a:rPr lang="en-US" sz="1600" b="0" dirty="0">
                          <a:solidFill>
                            <a:schemeClr val="tx1"/>
                          </a:solidFill>
                          <a:effectLst/>
                          <a:latin typeface="Arial" panose="020B0604020202020204" pitchFamily="34" charset="0"/>
                          <a:cs typeface="Arial" panose="020B0604020202020204" pitchFamily="34" charset="0"/>
                        </a:rPr>
                        <a:t>Age/gender</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5814468"/>
                  </a:ext>
                </a:extLst>
              </a:tr>
              <a:tr h="567007">
                <a:tc>
                  <a:txBody>
                    <a:bodyPr/>
                    <a:lstStyle/>
                    <a:p>
                      <a:pPr algn="l">
                        <a:lnSpc>
                          <a:spcPct val="115000"/>
                        </a:lnSpc>
                      </a:pPr>
                      <a:r>
                        <a:rPr lang="nl-N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Risk </a:t>
                      </a:r>
                      <a:r>
                        <a:rPr lang="nl-NL" sz="1600" b="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sharing</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pPr>
                      <a:r>
                        <a:rPr lang="en-US" sz="1600" b="0" dirty="0">
                          <a:solidFill>
                            <a:schemeClr val="tx1"/>
                          </a:solidFill>
                          <a:effectLst/>
                          <a:latin typeface="Arial" panose="020B0604020202020204" pitchFamily="34" charset="0"/>
                          <a:cs typeface="Arial" panose="020B0604020202020204" pitchFamily="34" charset="0"/>
                        </a:rPr>
                        <a:t> ---</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nl-NL"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65% </a:t>
                      </a:r>
                    </a:p>
                    <a:p>
                      <a:pPr algn="ctr">
                        <a:lnSpc>
                          <a:spcPct val="100000"/>
                        </a:lnSpc>
                        <a:spcAft>
                          <a:spcPts val="0"/>
                        </a:spcAft>
                      </a:pPr>
                      <a:r>
                        <a:rPr lang="nl-NL"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of </a:t>
                      </a:r>
                      <a:r>
                        <a:rPr lang="nl-NL" sz="1600" b="0" kern="12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spending</a:t>
                      </a:r>
                      <a:r>
                        <a:rPr lang="nl-NL"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&gt; $50k</a:t>
                      </a:r>
                      <a:endParaRPr lang="en-CL"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nl-NL"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65% </a:t>
                      </a:r>
                    </a:p>
                    <a:p>
                      <a:pPr algn="ctr">
                        <a:lnSpc>
                          <a:spcPct val="100000"/>
                        </a:lnSpc>
                        <a:spcAft>
                          <a:spcPts val="0"/>
                        </a:spcAft>
                      </a:pPr>
                      <a:r>
                        <a:rPr lang="nl-NL"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of </a:t>
                      </a:r>
                      <a:r>
                        <a:rPr lang="nl-NL" sz="1600" b="0" kern="12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spending</a:t>
                      </a:r>
                      <a:r>
                        <a:rPr lang="nl-NL"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&gt; $25k</a:t>
                      </a:r>
                      <a:endParaRPr lang="en-CL"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6182683"/>
                  </a:ext>
                </a:extLst>
              </a:tr>
              <a:tr h="567007">
                <a:tc>
                  <a:txBody>
                    <a:bodyPr/>
                    <a:lstStyle/>
                    <a:p>
                      <a:pPr algn="l">
                        <a:lnSpc>
                          <a:spcPct val="115000"/>
                        </a:lnSpc>
                      </a:pPr>
                      <a:r>
                        <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R2</a:t>
                      </a:r>
                    </a:p>
                  </a:txBody>
                  <a:tcPr marL="58792" marR="58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pPr>
                      <a:r>
                        <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a:t>
                      </a:r>
                    </a:p>
                  </a:txBody>
                  <a:tcPr marL="58792" marR="58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pPr>
                      <a:r>
                        <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57.8%</a:t>
                      </a:r>
                    </a:p>
                  </a:txBody>
                  <a:tcPr marL="58792" marR="58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CL"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68.2%</a:t>
                      </a:r>
                    </a:p>
                  </a:txBody>
                  <a:tcPr marL="58792" marR="58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7819545"/>
                  </a:ext>
                </a:extLst>
              </a:tr>
            </a:tbl>
          </a:graphicData>
        </a:graphic>
      </p:graphicFrame>
      <p:sp>
        <p:nvSpPr>
          <p:cNvPr id="10" name="Tekstvak 3">
            <a:extLst>
              <a:ext uri="{FF2B5EF4-FFF2-40B4-BE49-F238E27FC236}">
                <a16:creationId xmlns:a16="http://schemas.microsoft.com/office/drawing/2014/main" id="{E5CE49C0-7EA2-73DB-9167-DBC0AC87F924}"/>
              </a:ext>
            </a:extLst>
          </p:cNvPr>
          <p:cNvSpPr txBox="1"/>
          <p:nvPr/>
        </p:nvSpPr>
        <p:spPr>
          <a:xfrm>
            <a:off x="8675630" y="3254787"/>
            <a:ext cx="3391078" cy="642035"/>
          </a:xfrm>
          <a:prstGeom prst="rect">
            <a:avLst/>
          </a:prstGeom>
          <a:noFill/>
        </p:spPr>
        <p:txBody>
          <a:bodyPr wrap="square">
            <a:spAutoFit/>
          </a:bodyPr>
          <a:lstStyle/>
          <a:p>
            <a:pPr>
              <a:lnSpc>
                <a:spcPct val="115000"/>
              </a:lnSpc>
            </a:pPr>
            <a:r>
              <a:rPr lang="nl-NL" sz="1600" dirty="0">
                <a:solidFill>
                  <a:srgbClr val="FF0000"/>
                </a:solidFill>
                <a:effectLst/>
                <a:latin typeface="Calibri" panose="020F0502020204030204" pitchFamily="34" charset="0"/>
                <a:cs typeface="Calibri" panose="020F0502020204030204" pitchFamily="34" charset="0"/>
              </a:rPr>
              <a:t>Incentives </a:t>
            </a:r>
            <a:r>
              <a:rPr lang="nl-NL" sz="1600" dirty="0" err="1">
                <a:solidFill>
                  <a:srgbClr val="FF0000"/>
                </a:solidFill>
                <a:effectLst/>
                <a:latin typeface="Calibri" panose="020F0502020204030204" pitchFamily="34" charset="0"/>
                <a:cs typeface="Calibri" panose="020F0502020204030204" pitchFamily="34" charset="0"/>
              </a:rPr>
              <a:t>for</a:t>
            </a:r>
            <a:r>
              <a:rPr lang="nl-NL" sz="1600" dirty="0">
                <a:solidFill>
                  <a:srgbClr val="FF0000"/>
                </a:solidFill>
                <a:effectLst/>
                <a:latin typeface="Calibri" panose="020F0502020204030204" pitchFamily="34" charset="0"/>
                <a:cs typeface="Calibri" panose="020F0502020204030204" pitchFamily="34" charset="0"/>
              </a:rPr>
              <a:t> risk </a:t>
            </a:r>
            <a:r>
              <a:rPr lang="nl-NL" sz="1600" dirty="0" err="1">
                <a:solidFill>
                  <a:srgbClr val="FF0000"/>
                </a:solidFill>
                <a:effectLst/>
                <a:latin typeface="Calibri" panose="020F0502020204030204" pitchFamily="34" charset="0"/>
                <a:cs typeface="Calibri" panose="020F0502020204030204" pitchFamily="34" charset="0"/>
              </a:rPr>
              <a:t>selection</a:t>
            </a:r>
            <a:r>
              <a:rPr lang="nl-NL" sz="1600" dirty="0">
                <a:solidFill>
                  <a:srgbClr val="FF0000"/>
                </a:solidFill>
                <a:effectLst/>
                <a:latin typeface="Calibri" panose="020F0502020204030204" pitchFamily="34" charset="0"/>
                <a:cs typeface="Calibri" panose="020F0502020204030204" pitchFamily="34" charset="0"/>
              </a:rPr>
              <a:t> [</a:t>
            </a:r>
            <a:r>
              <a:rPr lang="nl-NL" sz="1600" dirty="0" err="1">
                <a:solidFill>
                  <a:srgbClr val="FF0000"/>
                </a:solidFill>
                <a:effectLst/>
                <a:latin typeface="Calibri" panose="020F0502020204030204" pitchFamily="34" charset="0"/>
                <a:cs typeface="Calibri" panose="020F0502020204030204" pitchFamily="34" charset="0"/>
              </a:rPr>
              <a:t>predictable</a:t>
            </a:r>
            <a:r>
              <a:rPr lang="nl-NL" sz="1600" dirty="0">
                <a:solidFill>
                  <a:srgbClr val="FF0000"/>
                </a:solidFill>
                <a:effectLst/>
                <a:latin typeface="Calibri" panose="020F0502020204030204" pitchFamily="34" charset="0"/>
                <a:cs typeface="Calibri" panose="020F0502020204030204" pitchFamily="34" charset="0"/>
              </a:rPr>
              <a:t> </a:t>
            </a:r>
            <a:r>
              <a:rPr lang="nl-NL" sz="1600" dirty="0" err="1">
                <a:solidFill>
                  <a:srgbClr val="FF0000"/>
                </a:solidFill>
                <a:effectLst/>
                <a:latin typeface="Calibri" panose="020F0502020204030204" pitchFamily="34" charset="0"/>
                <a:cs typeface="Calibri" panose="020F0502020204030204" pitchFamily="34" charset="0"/>
              </a:rPr>
              <a:t>profits</a:t>
            </a:r>
            <a:r>
              <a:rPr lang="nl-NL" sz="1600" dirty="0">
                <a:solidFill>
                  <a:srgbClr val="FF0000"/>
                </a:solidFill>
                <a:effectLst/>
                <a:latin typeface="Calibri" panose="020F0502020204030204" pitchFamily="34" charset="0"/>
                <a:cs typeface="Calibri" panose="020F0502020204030204" pitchFamily="34" charset="0"/>
              </a:rPr>
              <a:t> (+) </a:t>
            </a:r>
            <a:r>
              <a:rPr lang="nl-NL" sz="1600" dirty="0" err="1">
                <a:solidFill>
                  <a:srgbClr val="FF0000"/>
                </a:solidFill>
                <a:effectLst/>
                <a:latin typeface="Calibri" panose="020F0502020204030204" pitchFamily="34" charset="0"/>
                <a:cs typeface="Calibri" panose="020F0502020204030204" pitchFamily="34" charset="0"/>
              </a:rPr>
              <a:t>and</a:t>
            </a:r>
            <a:r>
              <a:rPr lang="nl-NL" sz="1600" dirty="0">
                <a:solidFill>
                  <a:srgbClr val="FF0000"/>
                </a:solidFill>
                <a:effectLst/>
                <a:latin typeface="Calibri" panose="020F0502020204030204" pitchFamily="34" charset="0"/>
                <a:cs typeface="Calibri" panose="020F0502020204030204" pitchFamily="34" charset="0"/>
              </a:rPr>
              <a:t> </a:t>
            </a:r>
            <a:r>
              <a:rPr lang="nl-NL" sz="1600" dirty="0" err="1">
                <a:solidFill>
                  <a:srgbClr val="FF0000"/>
                </a:solidFill>
                <a:effectLst/>
                <a:latin typeface="Calibri" panose="020F0502020204030204" pitchFamily="34" charset="0"/>
                <a:cs typeface="Calibri" panose="020F0502020204030204" pitchFamily="34" charset="0"/>
              </a:rPr>
              <a:t>losses</a:t>
            </a:r>
            <a:r>
              <a:rPr lang="nl-NL" sz="1600" dirty="0">
                <a:solidFill>
                  <a:srgbClr val="FF0000"/>
                </a:solidFill>
                <a:effectLst/>
                <a:latin typeface="Calibri" panose="020F0502020204030204" pitchFamily="34" charset="0"/>
                <a:cs typeface="Calibri" panose="020F0502020204030204" pitchFamily="34" charset="0"/>
              </a:rPr>
              <a:t> (-)]:</a:t>
            </a:r>
            <a:r>
              <a:rPr lang="en-US" sz="1600" dirty="0">
                <a:solidFill>
                  <a:srgbClr val="FF0000"/>
                </a:solidFill>
                <a:effectLst/>
                <a:latin typeface="Calibri" panose="020F0502020204030204" pitchFamily="34" charset="0"/>
                <a:cs typeface="Calibri" panose="020F0502020204030204" pitchFamily="34" charset="0"/>
              </a:rPr>
              <a:t> </a:t>
            </a:r>
            <a:endParaRPr lang="en-CL" sz="16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1" name="Tabel 4">
            <a:extLst>
              <a:ext uri="{FF2B5EF4-FFF2-40B4-BE49-F238E27FC236}">
                <a16:creationId xmlns:a16="http://schemas.microsoft.com/office/drawing/2014/main" id="{23EF9619-A609-41DD-4B21-0C37EAB6C054}"/>
              </a:ext>
            </a:extLst>
          </p:cNvPr>
          <p:cNvGraphicFramePr>
            <a:graphicFrameLocks noGrp="1"/>
          </p:cNvGraphicFramePr>
          <p:nvPr>
            <p:extLst>
              <p:ext uri="{D42A27DB-BD31-4B8C-83A1-F6EECF244321}">
                <p14:modId xmlns:p14="http://schemas.microsoft.com/office/powerpoint/2010/main" val="3148223791"/>
              </p:ext>
            </p:extLst>
          </p:nvPr>
        </p:nvGraphicFramePr>
        <p:xfrm>
          <a:off x="430902" y="3167787"/>
          <a:ext cx="2384623" cy="2761506"/>
        </p:xfrm>
        <a:graphic>
          <a:graphicData uri="http://schemas.openxmlformats.org/drawingml/2006/table">
            <a:tbl>
              <a:tblPr firstRow="1" firstCol="1" bandRow="1">
                <a:tableStyleId>{5C22544A-7EE6-4342-B048-85BDC9FD1C3A}</a:tableStyleId>
              </a:tblPr>
              <a:tblGrid>
                <a:gridCol w="2384623">
                  <a:extLst>
                    <a:ext uri="{9D8B030D-6E8A-4147-A177-3AD203B41FA5}">
                      <a16:colId xmlns:a16="http://schemas.microsoft.com/office/drawing/2014/main" val="1496650388"/>
                    </a:ext>
                  </a:extLst>
                </a:gridCol>
              </a:tblGrid>
              <a:tr h="306834">
                <a:tc>
                  <a:txBody>
                    <a:bodyPr/>
                    <a:lstStyle/>
                    <a:p>
                      <a:pPr algn="l">
                        <a:lnSpc>
                          <a:spcPct val="115000"/>
                        </a:lnSpc>
                      </a:pPr>
                      <a:r>
                        <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Days of hospitalization</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12831783"/>
                  </a:ext>
                </a:extLst>
              </a:tr>
              <a:tr h="306834">
                <a:tc>
                  <a:txBody>
                    <a:bodyPr/>
                    <a:lstStyle/>
                    <a:p>
                      <a:pPr algn="l">
                        <a:lnSpc>
                          <a:spcPct val="115000"/>
                        </a:lnSpc>
                      </a:pPr>
                      <a:r>
                        <a:rPr lang="en-US" sz="1600" b="0" dirty="0">
                          <a:solidFill>
                            <a:schemeClr val="tx1"/>
                          </a:solidFill>
                          <a:effectLst/>
                          <a:latin typeface="Arial" panose="020B0604020202020204" pitchFamily="34" charset="0"/>
                          <a:cs typeface="Arial" panose="020B0604020202020204" pitchFamily="34" charset="0"/>
                        </a:rPr>
                        <a:t>0 days</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410989324"/>
                  </a:ext>
                </a:extLst>
              </a:tr>
              <a:tr h="306834">
                <a:tc>
                  <a:txBody>
                    <a:bodyPr/>
                    <a:lstStyle/>
                    <a:p>
                      <a:pPr algn="l">
                        <a:lnSpc>
                          <a:spcPct val="115000"/>
                        </a:lnSpc>
                      </a:pPr>
                      <a:r>
                        <a:rPr lang="en-US" sz="1600" b="0" dirty="0">
                          <a:solidFill>
                            <a:schemeClr val="tx1"/>
                          </a:solidFill>
                          <a:effectLst/>
                          <a:latin typeface="Arial" panose="020B0604020202020204" pitchFamily="34" charset="0"/>
                          <a:cs typeface="Arial" panose="020B0604020202020204" pitchFamily="34" charset="0"/>
                        </a:rPr>
                        <a:t>…</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31725569"/>
                  </a:ext>
                </a:extLst>
              </a:tr>
              <a:tr h="306834">
                <a:tc>
                  <a:txBody>
                    <a:bodyPr/>
                    <a:lstStyle/>
                    <a:p>
                      <a:pPr algn="l">
                        <a:lnSpc>
                          <a:spcPct val="115000"/>
                        </a:lnSpc>
                      </a:pPr>
                      <a:r>
                        <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+30 days</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32352377"/>
                  </a:ext>
                </a:extLst>
              </a:tr>
              <a:tr h="306834">
                <a:tc>
                  <a:txBody>
                    <a:bodyPr/>
                    <a:lstStyle/>
                    <a:p>
                      <a:pPr algn="l">
                        <a:lnSpc>
                          <a:spcPct val="115000"/>
                        </a:lnSpc>
                      </a:pPr>
                      <a:r>
                        <a:rPr lang="en-US" sz="1600" b="0" dirty="0">
                          <a:solidFill>
                            <a:schemeClr val="tx1"/>
                          </a:solidFill>
                          <a:effectLst/>
                          <a:latin typeface="Arial" panose="020B0604020202020204" pitchFamily="34" charset="0"/>
                          <a:cs typeface="Arial" panose="020B0604020202020204" pitchFamily="34" charset="0"/>
                        </a:rPr>
                        <a:t>Comorbidities</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17000768"/>
                  </a:ext>
                </a:extLst>
              </a:tr>
              <a:tr h="306834">
                <a:tc>
                  <a:txBody>
                    <a:bodyPr/>
                    <a:lstStyle/>
                    <a:p>
                      <a:pPr algn="l">
                        <a:lnSpc>
                          <a:spcPct val="115000"/>
                        </a:lnSpc>
                      </a:pPr>
                      <a:r>
                        <a:rPr lang="en-US" sz="1600" b="0" dirty="0">
                          <a:solidFill>
                            <a:schemeClr val="tx1"/>
                          </a:solidFill>
                          <a:effectLst/>
                          <a:latin typeface="Arial" panose="020B0604020202020204" pitchFamily="34" charset="0"/>
                          <a:cs typeface="Arial" panose="020B0604020202020204" pitchFamily="34" charset="0"/>
                        </a:rPr>
                        <a:t>0</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52955445"/>
                  </a:ext>
                </a:extLst>
              </a:tr>
              <a:tr h="306834">
                <a:tc>
                  <a:txBody>
                    <a:bodyPr/>
                    <a:lstStyle/>
                    <a:p>
                      <a:pPr algn="l">
                        <a:lnSpc>
                          <a:spcPct val="115000"/>
                        </a:lnSpc>
                      </a:pPr>
                      <a:r>
                        <a:rPr lang="en-US" sz="1600" b="0" dirty="0">
                          <a:solidFill>
                            <a:schemeClr val="tx1"/>
                          </a:solidFill>
                          <a:effectLst/>
                          <a:latin typeface="Arial" panose="020B0604020202020204" pitchFamily="34" charset="0"/>
                          <a:cs typeface="Arial" panose="020B0604020202020204" pitchFamily="34" charset="0"/>
                        </a:rPr>
                        <a:t>1</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42333667"/>
                  </a:ext>
                </a:extLst>
              </a:tr>
              <a:tr h="306834">
                <a:tc>
                  <a:txBody>
                    <a:bodyPr/>
                    <a:lstStyle/>
                    <a:p>
                      <a:pPr algn="l">
                        <a:lnSpc>
                          <a:spcPct val="115000"/>
                        </a:lnSpc>
                      </a:pPr>
                      <a:r>
                        <a:rPr lang="en-US" sz="1600" b="0" dirty="0">
                          <a:solidFill>
                            <a:schemeClr val="tx1"/>
                          </a:solidFill>
                          <a:effectLst/>
                          <a:latin typeface="Arial" panose="020B0604020202020204" pitchFamily="34" charset="0"/>
                          <a:cs typeface="Arial" panose="020B0604020202020204" pitchFamily="34" charset="0"/>
                        </a:rPr>
                        <a:t>2</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04140734"/>
                  </a:ext>
                </a:extLst>
              </a:tr>
              <a:tr h="306834">
                <a:tc>
                  <a:txBody>
                    <a:bodyPr/>
                    <a:lstStyle/>
                    <a:p>
                      <a:pPr algn="l">
                        <a:lnSpc>
                          <a:spcPct val="115000"/>
                        </a:lnSpc>
                      </a:pPr>
                      <a:r>
                        <a:rPr lang="en-US" sz="1600" b="0" dirty="0">
                          <a:solidFill>
                            <a:schemeClr val="tx1"/>
                          </a:solidFill>
                          <a:effectLst/>
                          <a:latin typeface="Arial" panose="020B0604020202020204" pitchFamily="34" charset="0"/>
                          <a:cs typeface="Arial" panose="020B0604020202020204" pitchFamily="34" charset="0"/>
                        </a:rPr>
                        <a:t>3</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6992890"/>
                  </a:ext>
                </a:extLst>
              </a:tr>
            </a:tbl>
          </a:graphicData>
        </a:graphic>
      </p:graphicFrame>
      <p:sp>
        <p:nvSpPr>
          <p:cNvPr id="12" name="Tekstvak 7">
            <a:extLst>
              <a:ext uri="{FF2B5EF4-FFF2-40B4-BE49-F238E27FC236}">
                <a16:creationId xmlns:a16="http://schemas.microsoft.com/office/drawing/2014/main" id="{1A2D3289-C00F-2ED7-079B-D9EC20B472DC}"/>
              </a:ext>
            </a:extLst>
          </p:cNvPr>
          <p:cNvSpPr txBox="1"/>
          <p:nvPr/>
        </p:nvSpPr>
        <p:spPr>
          <a:xfrm>
            <a:off x="315359" y="6124228"/>
            <a:ext cx="6095128" cy="358816"/>
          </a:xfrm>
          <a:prstGeom prst="rect">
            <a:avLst/>
          </a:prstGeom>
          <a:noFill/>
        </p:spPr>
        <p:txBody>
          <a:bodyPr wrap="square">
            <a:spAutoFit/>
          </a:bodyPr>
          <a:lstStyle/>
          <a:p>
            <a:pPr>
              <a:lnSpc>
                <a:spcPct val="115000"/>
              </a:lnSpc>
            </a:pPr>
            <a:r>
              <a:rPr lang="en-US" sz="1600" dirty="0">
                <a:solidFill>
                  <a:srgbClr val="FF0000"/>
                </a:solidFill>
                <a:effectLst/>
                <a:latin typeface="Calibri" panose="020F0502020204030204" pitchFamily="34" charset="0"/>
                <a:cs typeface="Calibri" panose="020F0502020204030204" pitchFamily="34" charset="0"/>
              </a:rPr>
              <a:t>Incentives for cost control (% of claims cost shared):</a:t>
            </a:r>
          </a:p>
        </p:txBody>
      </p:sp>
      <p:graphicFrame>
        <p:nvGraphicFramePr>
          <p:cNvPr id="14" name="Tabel 2">
            <a:extLst>
              <a:ext uri="{FF2B5EF4-FFF2-40B4-BE49-F238E27FC236}">
                <a16:creationId xmlns:a16="http://schemas.microsoft.com/office/drawing/2014/main" id="{85F05A4D-04CE-059F-9C7E-C4CF03DC340E}"/>
              </a:ext>
            </a:extLst>
          </p:cNvPr>
          <p:cNvGraphicFramePr>
            <a:graphicFrameLocks noGrp="1"/>
          </p:cNvGraphicFramePr>
          <p:nvPr>
            <p:extLst>
              <p:ext uri="{D42A27DB-BD31-4B8C-83A1-F6EECF244321}">
                <p14:modId xmlns:p14="http://schemas.microsoft.com/office/powerpoint/2010/main" val="2620366156"/>
              </p:ext>
            </p:extLst>
          </p:nvPr>
        </p:nvGraphicFramePr>
        <p:xfrm>
          <a:off x="2862827" y="3167787"/>
          <a:ext cx="1842772" cy="2761506"/>
        </p:xfrm>
        <a:graphic>
          <a:graphicData uri="http://schemas.openxmlformats.org/drawingml/2006/table">
            <a:tbl>
              <a:tblPr firstRow="1" firstCol="1" bandRow="1">
                <a:tableStyleId>{5C22544A-7EE6-4342-B048-85BDC9FD1C3A}</a:tableStyleId>
              </a:tblPr>
              <a:tblGrid>
                <a:gridCol w="1842772">
                  <a:extLst>
                    <a:ext uri="{9D8B030D-6E8A-4147-A177-3AD203B41FA5}">
                      <a16:colId xmlns:a16="http://schemas.microsoft.com/office/drawing/2014/main" val="3348071101"/>
                    </a:ext>
                  </a:extLst>
                </a:gridCol>
              </a:tblGrid>
              <a:tr h="306834">
                <a:tc>
                  <a:txBody>
                    <a:bodyPr/>
                    <a:lstStyle/>
                    <a:p>
                      <a:pPr algn="ctr">
                        <a:lnSpc>
                          <a:spcPct val="115000"/>
                        </a:lnSpc>
                      </a:pP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2148311"/>
                  </a:ext>
                </a:extLst>
              </a:tr>
              <a:tr h="306834">
                <a:tc>
                  <a:txBody>
                    <a:bodyPr/>
                    <a:lstStyle/>
                    <a:p>
                      <a:pPr algn="ctr">
                        <a:lnSpc>
                          <a:spcPct val="115000"/>
                        </a:lnSpc>
                      </a:pPr>
                      <a:r>
                        <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403</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3574406"/>
                  </a:ext>
                </a:extLst>
              </a:tr>
              <a:tr h="306834">
                <a:tc>
                  <a:txBody>
                    <a:bodyPr/>
                    <a:lstStyle/>
                    <a:p>
                      <a:pPr algn="ctr">
                        <a:lnSpc>
                          <a:spcPct val="115000"/>
                        </a:lnSpc>
                      </a:pPr>
                      <a:r>
                        <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txBody>
                  <a:tcPr marL="58792" marR="587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0668725"/>
                  </a:ext>
                </a:extLst>
              </a:tr>
              <a:tr h="306834">
                <a:tc>
                  <a:txBody>
                    <a:bodyPr/>
                    <a:lstStyle/>
                    <a:p>
                      <a:pPr algn="ctr">
                        <a:lnSpc>
                          <a:spcPct val="115000"/>
                        </a:lnSpc>
                      </a:pPr>
                      <a:r>
                        <a:rPr lang="en-US" sz="1600" b="0" dirty="0">
                          <a:solidFill>
                            <a:schemeClr val="tx1"/>
                          </a:solidFill>
                          <a:effectLst/>
                          <a:latin typeface="Arial" panose="020B0604020202020204" pitchFamily="34" charset="0"/>
                          <a:cs typeface="Arial" panose="020B0604020202020204" pitchFamily="34" charset="0"/>
                        </a:rPr>
                        <a:t>-54,329.9</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6669544"/>
                  </a:ext>
                </a:extLst>
              </a:tr>
              <a:tr h="306834">
                <a:tc>
                  <a:txBody>
                    <a:bodyPr/>
                    <a:lstStyle/>
                    <a:p>
                      <a:pPr algn="ctr">
                        <a:lnSpc>
                          <a:spcPct val="115000"/>
                        </a:lnSpc>
                      </a:pP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7227657"/>
                  </a:ext>
                </a:extLst>
              </a:tr>
              <a:tr h="306834">
                <a:tc>
                  <a:txBody>
                    <a:bodyPr/>
                    <a:lstStyle/>
                    <a:p>
                      <a:pPr algn="ctr">
                        <a:lnSpc>
                          <a:spcPct val="115000"/>
                        </a:lnSpc>
                      </a:pPr>
                      <a:r>
                        <a:rPr lang="en-US" sz="1600" b="0" dirty="0">
                          <a:solidFill>
                            <a:schemeClr val="tx1"/>
                          </a:solidFill>
                          <a:effectLst/>
                          <a:latin typeface="Arial" panose="020B0604020202020204" pitchFamily="34" charset="0"/>
                          <a:cs typeface="Arial" panose="020B0604020202020204" pitchFamily="34" charset="0"/>
                        </a:rPr>
                        <a:t>279</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3199817"/>
                  </a:ext>
                </a:extLst>
              </a:tr>
              <a:tr h="306834">
                <a:tc>
                  <a:txBody>
                    <a:bodyPr/>
                    <a:lstStyle/>
                    <a:p>
                      <a:pPr algn="ctr">
                        <a:lnSpc>
                          <a:spcPct val="115000"/>
                        </a:lnSpc>
                      </a:pPr>
                      <a:r>
                        <a:rPr lang="en-US" sz="1600" b="0" dirty="0">
                          <a:solidFill>
                            <a:schemeClr val="tx1"/>
                          </a:solidFill>
                          <a:effectLst/>
                          <a:latin typeface="Arial" panose="020B0604020202020204" pitchFamily="34" charset="0"/>
                          <a:cs typeface="Arial" panose="020B0604020202020204" pitchFamily="34" charset="0"/>
                        </a:rPr>
                        <a:t>-4,954.4</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8981804"/>
                  </a:ext>
                </a:extLst>
              </a:tr>
              <a:tr h="306834">
                <a:tc>
                  <a:txBody>
                    <a:bodyPr/>
                    <a:lstStyle/>
                    <a:p>
                      <a:pPr algn="ctr">
                        <a:lnSpc>
                          <a:spcPct val="115000"/>
                        </a:lnSpc>
                      </a:pPr>
                      <a:r>
                        <a:rPr lang="en-US" sz="1600" b="0" dirty="0">
                          <a:solidFill>
                            <a:schemeClr val="tx1"/>
                          </a:solidFill>
                          <a:effectLst/>
                          <a:latin typeface="Arial" panose="020B0604020202020204" pitchFamily="34" charset="0"/>
                          <a:cs typeface="Arial" panose="020B0604020202020204" pitchFamily="34" charset="0"/>
                        </a:rPr>
                        <a:t>-20,618.4</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1970047"/>
                  </a:ext>
                </a:extLst>
              </a:tr>
              <a:tr h="306834">
                <a:tc>
                  <a:txBody>
                    <a:bodyPr/>
                    <a:lstStyle/>
                    <a:p>
                      <a:pPr algn="ctr">
                        <a:lnSpc>
                          <a:spcPct val="115000"/>
                        </a:lnSpc>
                      </a:pPr>
                      <a:r>
                        <a:rPr lang="en-US" sz="1600" b="0" dirty="0">
                          <a:solidFill>
                            <a:schemeClr val="tx1"/>
                          </a:solidFill>
                          <a:effectLst/>
                          <a:latin typeface="Arial" panose="020B0604020202020204" pitchFamily="34" charset="0"/>
                          <a:cs typeface="Arial" panose="020B0604020202020204" pitchFamily="34" charset="0"/>
                        </a:rPr>
                        <a:t>-68,762.3</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5243004"/>
                  </a:ext>
                </a:extLst>
              </a:tr>
            </a:tbl>
          </a:graphicData>
        </a:graphic>
      </p:graphicFrame>
      <p:graphicFrame>
        <p:nvGraphicFramePr>
          <p:cNvPr id="15" name="Tabel 10">
            <a:extLst>
              <a:ext uri="{FF2B5EF4-FFF2-40B4-BE49-F238E27FC236}">
                <a16:creationId xmlns:a16="http://schemas.microsoft.com/office/drawing/2014/main" id="{7F50B6C8-9644-5131-70D9-DC5E799F5950}"/>
              </a:ext>
            </a:extLst>
          </p:cNvPr>
          <p:cNvGraphicFramePr>
            <a:graphicFrameLocks noGrp="1"/>
          </p:cNvGraphicFramePr>
          <p:nvPr>
            <p:extLst>
              <p:ext uri="{D42A27DB-BD31-4B8C-83A1-F6EECF244321}">
                <p14:modId xmlns:p14="http://schemas.microsoft.com/office/powerpoint/2010/main" val="2261502247"/>
              </p:ext>
            </p:extLst>
          </p:nvPr>
        </p:nvGraphicFramePr>
        <p:xfrm>
          <a:off x="2852010" y="6481413"/>
          <a:ext cx="1841564" cy="306834"/>
        </p:xfrm>
        <a:graphic>
          <a:graphicData uri="http://schemas.openxmlformats.org/drawingml/2006/table">
            <a:tbl>
              <a:tblPr firstRow="1" firstCol="1" bandRow="1">
                <a:tableStyleId>{5C22544A-7EE6-4342-B048-85BDC9FD1C3A}</a:tableStyleId>
              </a:tblPr>
              <a:tblGrid>
                <a:gridCol w="1841564">
                  <a:extLst>
                    <a:ext uri="{9D8B030D-6E8A-4147-A177-3AD203B41FA5}">
                      <a16:colId xmlns:a16="http://schemas.microsoft.com/office/drawing/2014/main" val="3367701921"/>
                    </a:ext>
                  </a:extLst>
                </a:gridCol>
              </a:tblGrid>
              <a:tr h="306834">
                <a:tc>
                  <a:txBody>
                    <a:bodyPr/>
                    <a:lstStyle/>
                    <a:p>
                      <a:pPr algn="ctr">
                        <a:lnSpc>
                          <a:spcPct val="115000"/>
                        </a:lnSpc>
                      </a:pPr>
                      <a:r>
                        <a:rPr lang="en-US" sz="1600" b="0" dirty="0">
                          <a:solidFill>
                            <a:schemeClr val="tx1"/>
                          </a:solidFill>
                          <a:effectLst/>
                          <a:latin typeface="Arial" panose="020B0604020202020204" pitchFamily="34" charset="0"/>
                          <a:cs typeface="Arial" panose="020B0604020202020204" pitchFamily="34" charset="0"/>
                        </a:rPr>
                        <a:t>0%</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8451761"/>
                  </a:ext>
                </a:extLst>
              </a:tr>
            </a:tbl>
          </a:graphicData>
        </a:graphic>
      </p:graphicFrame>
      <p:graphicFrame>
        <p:nvGraphicFramePr>
          <p:cNvPr id="16" name="Tabel 11">
            <a:extLst>
              <a:ext uri="{FF2B5EF4-FFF2-40B4-BE49-F238E27FC236}">
                <a16:creationId xmlns:a16="http://schemas.microsoft.com/office/drawing/2014/main" id="{2C8F7797-5014-8150-C02E-A0B27FA12609}"/>
              </a:ext>
            </a:extLst>
          </p:cNvPr>
          <p:cNvGraphicFramePr>
            <a:graphicFrameLocks noGrp="1"/>
          </p:cNvGraphicFramePr>
          <p:nvPr>
            <p:extLst>
              <p:ext uri="{D42A27DB-BD31-4B8C-83A1-F6EECF244321}">
                <p14:modId xmlns:p14="http://schemas.microsoft.com/office/powerpoint/2010/main" val="2509133508"/>
              </p:ext>
            </p:extLst>
          </p:nvPr>
        </p:nvGraphicFramePr>
        <p:xfrm>
          <a:off x="4705599" y="3169418"/>
          <a:ext cx="1874081" cy="2761506"/>
        </p:xfrm>
        <a:graphic>
          <a:graphicData uri="http://schemas.openxmlformats.org/drawingml/2006/table">
            <a:tbl>
              <a:tblPr firstRow="1" firstCol="1" bandRow="1">
                <a:tableStyleId>{5C22544A-7EE6-4342-B048-85BDC9FD1C3A}</a:tableStyleId>
              </a:tblPr>
              <a:tblGrid>
                <a:gridCol w="1874081">
                  <a:extLst>
                    <a:ext uri="{9D8B030D-6E8A-4147-A177-3AD203B41FA5}">
                      <a16:colId xmlns:a16="http://schemas.microsoft.com/office/drawing/2014/main" val="1124051318"/>
                    </a:ext>
                  </a:extLst>
                </a:gridCol>
              </a:tblGrid>
              <a:tr h="306834">
                <a:tc>
                  <a:txBody>
                    <a:bodyPr/>
                    <a:lstStyle/>
                    <a:p>
                      <a:pPr algn="ctr">
                        <a:lnSpc>
                          <a:spcPct val="115000"/>
                        </a:lnSpc>
                      </a:pP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675008"/>
                  </a:ext>
                </a:extLst>
              </a:tr>
              <a:tr h="306834">
                <a:tc>
                  <a:txBody>
                    <a:bodyPr/>
                    <a:lstStyle/>
                    <a:p>
                      <a:pPr algn="ctr">
                        <a:lnSpc>
                          <a:spcPct val="115000"/>
                        </a:lnSpc>
                      </a:pPr>
                      <a:r>
                        <a:rPr lang="en-US" sz="1600" b="0" dirty="0">
                          <a:solidFill>
                            <a:schemeClr val="tx1"/>
                          </a:solidFill>
                          <a:effectLst/>
                          <a:latin typeface="Arial" panose="020B0604020202020204" pitchFamily="34" charset="0"/>
                          <a:cs typeface="Arial" panose="020B0604020202020204" pitchFamily="34" charset="0"/>
                        </a:rPr>
                        <a:t>371.6</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5152864"/>
                  </a:ext>
                </a:extLst>
              </a:tr>
              <a:tr h="306834">
                <a:tc>
                  <a:txBody>
                    <a:bodyPr/>
                    <a:lstStyle/>
                    <a:p>
                      <a:pPr algn="ctr">
                        <a:lnSpc>
                          <a:spcPct val="115000"/>
                        </a:lnSpc>
                      </a:pPr>
                      <a:r>
                        <a:rPr lang="en-US" sz="1600" b="0" dirty="0">
                          <a:solidFill>
                            <a:schemeClr val="tx1"/>
                          </a:solidFill>
                          <a:effectLst/>
                          <a:latin typeface="Arial" panose="020B0604020202020204" pitchFamily="34" charset="0"/>
                          <a:cs typeface="Arial" panose="020B0604020202020204" pitchFamily="34" charset="0"/>
                        </a:rPr>
                        <a:t>…</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2649253"/>
                  </a:ext>
                </a:extLst>
              </a:tr>
              <a:tr h="306834">
                <a:tc>
                  <a:txBody>
                    <a:bodyPr/>
                    <a:lstStyle/>
                    <a:p>
                      <a:pPr algn="ctr">
                        <a:lnSpc>
                          <a:spcPct val="115000"/>
                        </a:lnSpc>
                      </a:pPr>
                      <a:r>
                        <a:rPr lang="en-US" sz="1600" b="0" dirty="0">
                          <a:solidFill>
                            <a:schemeClr val="tx1"/>
                          </a:solidFill>
                          <a:effectLst/>
                          <a:latin typeface="Arial" panose="020B0604020202020204" pitchFamily="34" charset="0"/>
                          <a:cs typeface="Arial" panose="020B0604020202020204" pitchFamily="34" charset="0"/>
                        </a:rPr>
                        <a:t>-37,497.3</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8166325"/>
                  </a:ext>
                </a:extLst>
              </a:tr>
              <a:tr h="306834">
                <a:tc>
                  <a:txBody>
                    <a:bodyPr/>
                    <a:lstStyle/>
                    <a:p>
                      <a:pPr algn="ctr">
                        <a:lnSpc>
                          <a:spcPct val="115000"/>
                        </a:lnSpc>
                      </a:pP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5058911"/>
                  </a:ext>
                </a:extLst>
              </a:tr>
              <a:tr h="306834">
                <a:tc>
                  <a:txBody>
                    <a:bodyPr/>
                    <a:lstStyle/>
                    <a:p>
                      <a:pPr algn="ctr">
                        <a:lnSpc>
                          <a:spcPct val="115000"/>
                        </a:lnSpc>
                      </a:pPr>
                      <a:r>
                        <a:rPr lang="en-US" sz="1600" b="0" dirty="0">
                          <a:solidFill>
                            <a:schemeClr val="tx1"/>
                          </a:solidFill>
                          <a:effectLst/>
                          <a:latin typeface="Arial" panose="020B0604020202020204" pitchFamily="34" charset="0"/>
                          <a:cs typeface="Arial" panose="020B0604020202020204" pitchFamily="34" charset="0"/>
                        </a:rPr>
                        <a:t>252</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9363231"/>
                  </a:ext>
                </a:extLst>
              </a:tr>
              <a:tr h="306834">
                <a:tc>
                  <a:txBody>
                    <a:bodyPr/>
                    <a:lstStyle/>
                    <a:p>
                      <a:pPr algn="ctr">
                        <a:lnSpc>
                          <a:spcPct val="115000"/>
                        </a:lnSpc>
                      </a:pPr>
                      <a:r>
                        <a:rPr lang="en-US" sz="1600" b="0" dirty="0">
                          <a:solidFill>
                            <a:schemeClr val="tx1"/>
                          </a:solidFill>
                          <a:effectLst/>
                          <a:latin typeface="Arial" panose="020B0604020202020204" pitchFamily="34" charset="0"/>
                          <a:cs typeface="Arial" panose="020B0604020202020204" pitchFamily="34" charset="0"/>
                        </a:rPr>
                        <a:t>-4,621.9</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167961"/>
                  </a:ext>
                </a:extLst>
              </a:tr>
              <a:tr h="306834">
                <a:tc>
                  <a:txBody>
                    <a:bodyPr/>
                    <a:lstStyle/>
                    <a:p>
                      <a:pPr algn="ctr">
                        <a:lnSpc>
                          <a:spcPct val="115000"/>
                        </a:lnSpc>
                      </a:pPr>
                      <a:r>
                        <a:rPr lang="en-US" sz="1600" b="0" dirty="0">
                          <a:solidFill>
                            <a:schemeClr val="tx1"/>
                          </a:solidFill>
                          <a:effectLst/>
                          <a:latin typeface="Arial" panose="020B0604020202020204" pitchFamily="34" charset="0"/>
                          <a:cs typeface="Arial" panose="020B0604020202020204" pitchFamily="34" charset="0"/>
                        </a:rPr>
                        <a:t>-16.984.7</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5083259"/>
                  </a:ext>
                </a:extLst>
              </a:tr>
              <a:tr h="306834">
                <a:tc>
                  <a:txBody>
                    <a:bodyPr/>
                    <a:lstStyle/>
                    <a:p>
                      <a:pPr algn="ctr">
                        <a:lnSpc>
                          <a:spcPct val="115000"/>
                        </a:lnSpc>
                      </a:pPr>
                      <a:r>
                        <a:rPr lang="en-US" sz="1600" b="0" dirty="0">
                          <a:solidFill>
                            <a:schemeClr val="tx1"/>
                          </a:solidFill>
                          <a:effectLst/>
                          <a:latin typeface="Arial" panose="020B0604020202020204" pitchFamily="34" charset="0"/>
                          <a:cs typeface="Arial" panose="020B0604020202020204" pitchFamily="34" charset="0"/>
                        </a:rPr>
                        <a:t>-47,558.3</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7220786"/>
                  </a:ext>
                </a:extLst>
              </a:tr>
            </a:tbl>
          </a:graphicData>
        </a:graphic>
      </p:graphicFrame>
      <p:graphicFrame>
        <p:nvGraphicFramePr>
          <p:cNvPr id="18" name="Tabel 13">
            <a:extLst>
              <a:ext uri="{FF2B5EF4-FFF2-40B4-BE49-F238E27FC236}">
                <a16:creationId xmlns:a16="http://schemas.microsoft.com/office/drawing/2014/main" id="{6CE71490-338C-EBCC-D634-D5EB392DC7D2}"/>
              </a:ext>
            </a:extLst>
          </p:cNvPr>
          <p:cNvGraphicFramePr>
            <a:graphicFrameLocks noGrp="1"/>
          </p:cNvGraphicFramePr>
          <p:nvPr>
            <p:extLst>
              <p:ext uri="{D42A27DB-BD31-4B8C-83A1-F6EECF244321}">
                <p14:modId xmlns:p14="http://schemas.microsoft.com/office/powerpoint/2010/main" val="184008628"/>
              </p:ext>
            </p:extLst>
          </p:nvPr>
        </p:nvGraphicFramePr>
        <p:xfrm>
          <a:off x="6579277" y="3167787"/>
          <a:ext cx="1874081" cy="2761506"/>
        </p:xfrm>
        <a:graphic>
          <a:graphicData uri="http://schemas.openxmlformats.org/drawingml/2006/table">
            <a:tbl>
              <a:tblPr firstRow="1" firstCol="1" bandRow="1">
                <a:tableStyleId>{5C22544A-7EE6-4342-B048-85BDC9FD1C3A}</a:tableStyleId>
              </a:tblPr>
              <a:tblGrid>
                <a:gridCol w="1874081">
                  <a:extLst>
                    <a:ext uri="{9D8B030D-6E8A-4147-A177-3AD203B41FA5}">
                      <a16:colId xmlns:a16="http://schemas.microsoft.com/office/drawing/2014/main" val="1512327680"/>
                    </a:ext>
                  </a:extLst>
                </a:gridCol>
              </a:tblGrid>
              <a:tr h="306834">
                <a:tc>
                  <a:txBody>
                    <a:bodyPr/>
                    <a:lstStyle/>
                    <a:p>
                      <a:pPr algn="ctr">
                        <a:lnSpc>
                          <a:spcPct val="115000"/>
                        </a:lnSpc>
                      </a:pP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9794916"/>
                  </a:ext>
                </a:extLst>
              </a:tr>
              <a:tr h="306834">
                <a:tc>
                  <a:txBody>
                    <a:bodyPr/>
                    <a:lstStyle/>
                    <a:p>
                      <a:pPr algn="ctr">
                        <a:lnSpc>
                          <a:spcPct val="115000"/>
                        </a:lnSpc>
                      </a:pPr>
                      <a:r>
                        <a:rPr lang="en-US" sz="1600" b="0" dirty="0">
                          <a:solidFill>
                            <a:schemeClr val="tx1"/>
                          </a:solidFill>
                          <a:effectLst/>
                          <a:latin typeface="Arial" panose="020B0604020202020204" pitchFamily="34" charset="0"/>
                          <a:cs typeface="Arial" panose="020B0604020202020204" pitchFamily="34" charset="0"/>
                        </a:rPr>
                        <a:t>350.1</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9478737"/>
                  </a:ext>
                </a:extLst>
              </a:tr>
              <a:tr h="306834">
                <a:tc>
                  <a:txBody>
                    <a:bodyPr/>
                    <a:lstStyle/>
                    <a:p>
                      <a:pPr algn="ctr">
                        <a:lnSpc>
                          <a:spcPct val="115000"/>
                        </a:lnSpc>
                      </a:pPr>
                      <a:r>
                        <a:rPr lang="en-US" sz="1600" b="0" dirty="0">
                          <a:solidFill>
                            <a:schemeClr val="tx1"/>
                          </a:solidFill>
                          <a:effectLst/>
                          <a:latin typeface="Arial" panose="020B0604020202020204" pitchFamily="34" charset="0"/>
                          <a:cs typeface="Arial" panose="020B0604020202020204" pitchFamily="34" charset="0"/>
                        </a:rPr>
                        <a:t>…</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3038428"/>
                  </a:ext>
                </a:extLst>
              </a:tr>
              <a:tr h="306834">
                <a:tc>
                  <a:txBody>
                    <a:bodyPr/>
                    <a:lstStyle/>
                    <a:p>
                      <a:pPr algn="ctr">
                        <a:lnSpc>
                          <a:spcPct val="115000"/>
                        </a:lnSpc>
                      </a:pPr>
                      <a:r>
                        <a:rPr lang="en-US" sz="1600" b="0" dirty="0">
                          <a:solidFill>
                            <a:schemeClr val="tx1"/>
                          </a:solidFill>
                          <a:effectLst/>
                          <a:latin typeface="Arial" panose="020B0604020202020204" pitchFamily="34" charset="0"/>
                          <a:cs typeface="Arial" panose="020B0604020202020204" pitchFamily="34" charset="0"/>
                        </a:rPr>
                        <a:t>-30.401.2</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072834"/>
                  </a:ext>
                </a:extLst>
              </a:tr>
              <a:tr h="306834">
                <a:tc>
                  <a:txBody>
                    <a:bodyPr/>
                    <a:lstStyle/>
                    <a:p>
                      <a:pPr algn="ctr">
                        <a:lnSpc>
                          <a:spcPct val="115000"/>
                        </a:lnSpc>
                      </a:pPr>
                      <a:endParaRPr lang="en-CL" sz="1600" b="0" dirty="0">
                        <a:solidFill>
                          <a:srgbClr val="1E1E1E"/>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22790"/>
                  </a:ext>
                </a:extLst>
              </a:tr>
              <a:tr h="306834">
                <a:tc>
                  <a:txBody>
                    <a:bodyPr/>
                    <a:lstStyle/>
                    <a:p>
                      <a:pPr algn="ctr">
                        <a:lnSpc>
                          <a:spcPct val="115000"/>
                        </a:lnSpc>
                      </a:pPr>
                      <a:r>
                        <a:rPr lang="en-US" sz="16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234.1</a:t>
                      </a:r>
                      <a:endParaRPr lang="en-CL" sz="1600" b="0" dirty="0">
                        <a:solidFill>
                          <a:srgbClr val="1E1E1E"/>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0712243"/>
                  </a:ext>
                </a:extLst>
              </a:tr>
              <a:tr h="306834">
                <a:tc>
                  <a:txBody>
                    <a:bodyPr/>
                    <a:lstStyle/>
                    <a:p>
                      <a:pPr algn="ctr">
                        <a:lnSpc>
                          <a:spcPct val="115000"/>
                        </a:lnSpc>
                      </a:pPr>
                      <a:r>
                        <a:rPr lang="en-US" sz="16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-4,383.3</a:t>
                      </a:r>
                      <a:endParaRPr lang="en-CL" sz="1600" b="0" dirty="0">
                        <a:solidFill>
                          <a:srgbClr val="1E1E1E"/>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58519365"/>
                  </a:ext>
                </a:extLst>
              </a:tr>
              <a:tr h="306834">
                <a:tc>
                  <a:txBody>
                    <a:bodyPr/>
                    <a:lstStyle/>
                    <a:p>
                      <a:pPr algn="ctr">
                        <a:lnSpc>
                          <a:spcPct val="115000"/>
                        </a:lnSpc>
                      </a:pPr>
                      <a:r>
                        <a:rPr lang="en-US" sz="16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-14,709.3</a:t>
                      </a:r>
                      <a:endParaRPr lang="en-CL" sz="1600" b="0" dirty="0">
                        <a:solidFill>
                          <a:srgbClr val="1E1E1E"/>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1722190"/>
                  </a:ext>
                </a:extLst>
              </a:tr>
              <a:tr h="306834">
                <a:tc>
                  <a:txBody>
                    <a:bodyPr/>
                    <a:lstStyle/>
                    <a:p>
                      <a:pPr algn="ctr">
                        <a:lnSpc>
                          <a:spcPct val="115000"/>
                        </a:lnSpc>
                      </a:pPr>
                      <a:r>
                        <a:rPr lang="en-US" sz="16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-38,038.2</a:t>
                      </a:r>
                      <a:endParaRPr lang="en-CL" sz="1600" b="0" dirty="0">
                        <a:solidFill>
                          <a:srgbClr val="1E1E1E"/>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8786352"/>
                  </a:ext>
                </a:extLst>
              </a:tr>
            </a:tbl>
          </a:graphicData>
        </a:graphic>
      </p:graphicFrame>
      <p:graphicFrame>
        <p:nvGraphicFramePr>
          <p:cNvPr id="19" name="Tabel 14">
            <a:extLst>
              <a:ext uri="{FF2B5EF4-FFF2-40B4-BE49-F238E27FC236}">
                <a16:creationId xmlns:a16="http://schemas.microsoft.com/office/drawing/2014/main" id="{7DA31A4A-4A43-0E2F-68F6-1A6BD9D75AD1}"/>
              </a:ext>
            </a:extLst>
          </p:cNvPr>
          <p:cNvGraphicFramePr>
            <a:graphicFrameLocks noGrp="1"/>
          </p:cNvGraphicFramePr>
          <p:nvPr>
            <p:extLst>
              <p:ext uri="{D42A27DB-BD31-4B8C-83A1-F6EECF244321}">
                <p14:modId xmlns:p14="http://schemas.microsoft.com/office/powerpoint/2010/main" val="429019849"/>
              </p:ext>
            </p:extLst>
          </p:nvPr>
        </p:nvGraphicFramePr>
        <p:xfrm>
          <a:off x="4705599" y="6485760"/>
          <a:ext cx="1873678" cy="306834"/>
        </p:xfrm>
        <a:graphic>
          <a:graphicData uri="http://schemas.openxmlformats.org/drawingml/2006/table">
            <a:tbl>
              <a:tblPr firstRow="1" firstCol="1" bandRow="1">
                <a:tableStyleId>{5C22544A-7EE6-4342-B048-85BDC9FD1C3A}</a:tableStyleId>
              </a:tblPr>
              <a:tblGrid>
                <a:gridCol w="1873678">
                  <a:extLst>
                    <a:ext uri="{9D8B030D-6E8A-4147-A177-3AD203B41FA5}">
                      <a16:colId xmlns:a16="http://schemas.microsoft.com/office/drawing/2014/main" val="1004651363"/>
                    </a:ext>
                  </a:extLst>
                </a:gridCol>
              </a:tblGrid>
              <a:tr h="306834">
                <a:tc>
                  <a:txBody>
                    <a:bodyPr/>
                    <a:lstStyle/>
                    <a:p>
                      <a:pPr algn="ctr">
                        <a:lnSpc>
                          <a:spcPct val="115000"/>
                        </a:lnSpc>
                      </a:pPr>
                      <a:r>
                        <a:rPr lang="nl-N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4.6%</a:t>
                      </a:r>
                      <a:endParaRPr lang="en-CL"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8291343"/>
                  </a:ext>
                </a:extLst>
              </a:tr>
            </a:tbl>
          </a:graphicData>
        </a:graphic>
      </p:graphicFrame>
      <p:graphicFrame>
        <p:nvGraphicFramePr>
          <p:cNvPr id="21" name="Tabel 16">
            <a:extLst>
              <a:ext uri="{FF2B5EF4-FFF2-40B4-BE49-F238E27FC236}">
                <a16:creationId xmlns:a16="http://schemas.microsoft.com/office/drawing/2014/main" id="{B295BFDF-15B2-E98B-9C04-4DC03F53675F}"/>
              </a:ext>
            </a:extLst>
          </p:cNvPr>
          <p:cNvGraphicFramePr>
            <a:graphicFrameLocks noGrp="1"/>
          </p:cNvGraphicFramePr>
          <p:nvPr>
            <p:extLst>
              <p:ext uri="{D42A27DB-BD31-4B8C-83A1-F6EECF244321}">
                <p14:modId xmlns:p14="http://schemas.microsoft.com/office/powerpoint/2010/main" val="37304607"/>
              </p:ext>
            </p:extLst>
          </p:nvPr>
        </p:nvGraphicFramePr>
        <p:xfrm>
          <a:off x="6603744" y="6480535"/>
          <a:ext cx="1873678" cy="306834"/>
        </p:xfrm>
        <a:graphic>
          <a:graphicData uri="http://schemas.openxmlformats.org/drawingml/2006/table">
            <a:tbl>
              <a:tblPr firstRow="1" firstCol="1" bandRow="1">
                <a:tableStyleId>{5C22544A-7EE6-4342-B048-85BDC9FD1C3A}</a:tableStyleId>
              </a:tblPr>
              <a:tblGrid>
                <a:gridCol w="1873678">
                  <a:extLst>
                    <a:ext uri="{9D8B030D-6E8A-4147-A177-3AD203B41FA5}">
                      <a16:colId xmlns:a16="http://schemas.microsoft.com/office/drawing/2014/main" val="2946260590"/>
                    </a:ext>
                  </a:extLst>
                </a:gridCol>
              </a:tblGrid>
              <a:tr h="306834">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nl-NL"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7.8%</a:t>
                      </a:r>
                      <a:endParaRPr lang="en-CL"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8792" marR="587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330902"/>
                  </a:ext>
                </a:extLst>
              </a:tr>
            </a:tbl>
          </a:graphicData>
        </a:graphic>
      </p:graphicFrame>
      <p:sp>
        <p:nvSpPr>
          <p:cNvPr id="5" name="Oval 4">
            <a:extLst>
              <a:ext uri="{FF2B5EF4-FFF2-40B4-BE49-F238E27FC236}">
                <a16:creationId xmlns:a16="http://schemas.microsoft.com/office/drawing/2014/main" id="{52EB0061-9A91-8F1D-8D57-81D3D9425F5E}"/>
              </a:ext>
            </a:extLst>
          </p:cNvPr>
          <p:cNvSpPr/>
          <p:nvPr/>
        </p:nvSpPr>
        <p:spPr>
          <a:xfrm>
            <a:off x="3031958" y="5642811"/>
            <a:ext cx="1491916" cy="3729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L"/>
          </a:p>
        </p:txBody>
      </p:sp>
      <p:sp>
        <p:nvSpPr>
          <p:cNvPr id="25" name="Oval 24">
            <a:extLst>
              <a:ext uri="{FF2B5EF4-FFF2-40B4-BE49-F238E27FC236}">
                <a16:creationId xmlns:a16="http://schemas.microsoft.com/office/drawing/2014/main" id="{EB305803-17C9-8A70-59A5-F4F7338EA967}"/>
              </a:ext>
            </a:extLst>
          </p:cNvPr>
          <p:cNvSpPr/>
          <p:nvPr/>
        </p:nvSpPr>
        <p:spPr>
          <a:xfrm>
            <a:off x="6794625" y="5581204"/>
            <a:ext cx="1491916" cy="3729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L"/>
          </a:p>
        </p:txBody>
      </p:sp>
      <p:sp>
        <p:nvSpPr>
          <p:cNvPr id="26" name="Oval 25">
            <a:extLst>
              <a:ext uri="{FF2B5EF4-FFF2-40B4-BE49-F238E27FC236}">
                <a16:creationId xmlns:a16="http://schemas.microsoft.com/office/drawing/2014/main" id="{DF0092DB-7BB8-1D3A-689E-03A06CEF6C21}"/>
              </a:ext>
            </a:extLst>
          </p:cNvPr>
          <p:cNvSpPr/>
          <p:nvPr/>
        </p:nvSpPr>
        <p:spPr>
          <a:xfrm>
            <a:off x="3015221" y="4032321"/>
            <a:ext cx="1491916" cy="3729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L"/>
          </a:p>
        </p:txBody>
      </p:sp>
      <p:sp>
        <p:nvSpPr>
          <p:cNvPr id="27" name="Oval 26">
            <a:extLst>
              <a:ext uri="{FF2B5EF4-FFF2-40B4-BE49-F238E27FC236}">
                <a16:creationId xmlns:a16="http://schemas.microsoft.com/office/drawing/2014/main" id="{059CC1CE-0DD5-B16C-3C13-7ACF3A3535EA}"/>
              </a:ext>
            </a:extLst>
          </p:cNvPr>
          <p:cNvSpPr/>
          <p:nvPr/>
        </p:nvSpPr>
        <p:spPr>
          <a:xfrm>
            <a:off x="6801951" y="4047232"/>
            <a:ext cx="1491916" cy="3729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L"/>
          </a:p>
        </p:txBody>
      </p:sp>
      <p:sp>
        <p:nvSpPr>
          <p:cNvPr id="28" name="Oval 27">
            <a:extLst>
              <a:ext uri="{FF2B5EF4-FFF2-40B4-BE49-F238E27FC236}">
                <a16:creationId xmlns:a16="http://schemas.microsoft.com/office/drawing/2014/main" id="{368EB10C-B526-90DE-2B83-7EFAE9E6D0AD}"/>
              </a:ext>
            </a:extLst>
          </p:cNvPr>
          <p:cNvSpPr/>
          <p:nvPr/>
        </p:nvSpPr>
        <p:spPr>
          <a:xfrm>
            <a:off x="3015221" y="2477693"/>
            <a:ext cx="1491916" cy="3729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L"/>
          </a:p>
        </p:txBody>
      </p:sp>
      <p:sp>
        <p:nvSpPr>
          <p:cNvPr id="29" name="Oval 28">
            <a:extLst>
              <a:ext uri="{FF2B5EF4-FFF2-40B4-BE49-F238E27FC236}">
                <a16:creationId xmlns:a16="http://schemas.microsoft.com/office/drawing/2014/main" id="{4FA2581B-A75A-90B8-C78F-71328083CBE1}"/>
              </a:ext>
            </a:extLst>
          </p:cNvPr>
          <p:cNvSpPr/>
          <p:nvPr/>
        </p:nvSpPr>
        <p:spPr>
          <a:xfrm>
            <a:off x="6746499" y="2473696"/>
            <a:ext cx="1491916" cy="3729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L"/>
          </a:p>
        </p:txBody>
      </p:sp>
      <p:pic>
        <p:nvPicPr>
          <p:cNvPr id="3" name="Picture 2" descr="Logo, company name&#10;&#10;Description automatically generated">
            <a:extLst>
              <a:ext uri="{FF2B5EF4-FFF2-40B4-BE49-F238E27FC236}">
                <a16:creationId xmlns:a16="http://schemas.microsoft.com/office/drawing/2014/main" id="{A875DD3F-7C0E-5668-55AB-7F7CD23E7952}"/>
              </a:ext>
            </a:extLst>
          </p:cNvPr>
          <p:cNvPicPr>
            <a:picLocks noChangeAspect="1"/>
          </p:cNvPicPr>
          <p:nvPr/>
        </p:nvPicPr>
        <p:blipFill>
          <a:blip r:embed="rId4"/>
          <a:stretch>
            <a:fillRect/>
          </a:stretch>
        </p:blipFill>
        <p:spPr>
          <a:xfrm>
            <a:off x="10104895" y="6030780"/>
            <a:ext cx="1766806" cy="847639"/>
          </a:xfrm>
          <a:prstGeom prst="rect">
            <a:avLst/>
          </a:prstGeom>
        </p:spPr>
      </p:pic>
      <p:pic>
        <p:nvPicPr>
          <p:cNvPr id="4" name="Picture 3">
            <a:extLst>
              <a:ext uri="{FF2B5EF4-FFF2-40B4-BE49-F238E27FC236}">
                <a16:creationId xmlns:a16="http://schemas.microsoft.com/office/drawing/2014/main" id="{171F0992-1F38-96E8-A1D6-C7235669F04B}"/>
              </a:ext>
            </a:extLst>
          </p:cNvPr>
          <p:cNvPicPr>
            <a:picLocks noChangeAspect="1"/>
          </p:cNvPicPr>
          <p:nvPr/>
        </p:nvPicPr>
        <p:blipFill>
          <a:blip r:embed="rId5"/>
          <a:stretch>
            <a:fillRect/>
          </a:stretch>
        </p:blipFill>
        <p:spPr>
          <a:xfrm>
            <a:off x="8369085" y="6051200"/>
            <a:ext cx="1135306" cy="806800"/>
          </a:xfrm>
          <a:prstGeom prst="rect">
            <a:avLst/>
          </a:prstGeom>
        </p:spPr>
      </p:pic>
    </p:spTree>
    <p:extLst>
      <p:ext uri="{BB962C8B-B14F-4D97-AF65-F5344CB8AC3E}">
        <p14:creationId xmlns:p14="http://schemas.microsoft.com/office/powerpoint/2010/main" val="2274706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964095" y="323821"/>
            <a:ext cx="10391882" cy="66592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3600" b="1" dirty="0">
                <a:solidFill>
                  <a:srgbClr val="002F52"/>
                </a:solidFill>
                <a:latin typeface="+mn-lt"/>
              </a:rPr>
              <a:t>Key takeaways</a:t>
            </a:r>
          </a:p>
        </p:txBody>
      </p:sp>
      <p:graphicFrame>
        <p:nvGraphicFramePr>
          <p:cNvPr id="6" name="Object 5"/>
          <p:cNvGraphicFramePr>
            <a:graphicFrameLocks noChangeAspect="1"/>
          </p:cNvGraphicFramePr>
          <p:nvPr/>
        </p:nvGraphicFramePr>
        <p:xfrm>
          <a:off x="620713" y="0"/>
          <a:ext cx="343383" cy="839662"/>
        </p:xfrm>
        <a:graphic>
          <a:graphicData uri="http://schemas.openxmlformats.org/presentationml/2006/ole">
            <mc:AlternateContent xmlns:mc="http://schemas.openxmlformats.org/markup-compatibility/2006">
              <mc:Choice xmlns:v="urn:schemas-microsoft-com:vml" Requires="v">
                <p:oleObj name="CorelDRAW" r:id="rId3" imgW="217126" imgH="532342" progId="CorelDraw.Graphic.22">
                  <p:embed/>
                </p:oleObj>
              </mc:Choice>
              <mc:Fallback>
                <p:oleObj name="CorelDRAW" r:id="rId3" imgW="217126" imgH="532342" progId="CorelDraw.Graphic.22">
                  <p:embed/>
                  <p:pic>
                    <p:nvPicPr>
                      <p:cNvPr id="6" name="Object 5"/>
                      <p:cNvPicPr/>
                      <p:nvPr/>
                    </p:nvPicPr>
                    <p:blipFill>
                      <a:blip r:embed="rId4"/>
                      <a:stretch>
                        <a:fillRect/>
                      </a:stretch>
                    </p:blipFill>
                    <p:spPr>
                      <a:xfrm>
                        <a:off x="620713" y="0"/>
                        <a:ext cx="343383" cy="839662"/>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FB10ADF0-5DAB-4227-21B0-F9984B16D0CB}"/>
              </a:ext>
            </a:extLst>
          </p:cNvPr>
          <p:cNvSpPr>
            <a:spLocks noGrp="1"/>
          </p:cNvSpPr>
          <p:nvPr>
            <p:ph idx="1"/>
          </p:nvPr>
        </p:nvSpPr>
        <p:spPr/>
        <p:txBody>
          <a:bodyPr>
            <a:noAutofit/>
          </a:bodyPr>
          <a:lstStyle/>
          <a:p>
            <a:pPr>
              <a:spcAft>
                <a:spcPts val="1200"/>
              </a:spcAft>
            </a:pPr>
            <a:r>
              <a:rPr lang="en-AU" sz="2400" dirty="0">
                <a:latin typeface="Calibri" panose="020F0502020204030204" pitchFamily="34" charset="0"/>
                <a:cs typeface="Calibri" panose="020F0502020204030204" pitchFamily="34" charset="0"/>
              </a:rPr>
              <a:t>Risk sharing increases fit measures, even in a basic demographic model. </a:t>
            </a:r>
          </a:p>
          <a:p>
            <a:pPr>
              <a:spcAft>
                <a:spcPts val="1200"/>
              </a:spcAft>
            </a:pPr>
            <a:r>
              <a:rPr lang="en-AU" sz="2400" dirty="0">
                <a:latin typeface="Calibri" panose="020F0502020204030204" pitchFamily="34" charset="0"/>
                <a:cs typeface="Calibri" panose="020F0502020204030204" pitchFamily="34" charset="0"/>
              </a:rPr>
              <a:t>Context dependent, manipulating the threshold to have less costs shared, doesn’t decrease fit substantially, and increases incentives for cost-control.</a:t>
            </a:r>
          </a:p>
          <a:p>
            <a:pPr>
              <a:spcAft>
                <a:spcPts val="1200"/>
              </a:spcAft>
            </a:pPr>
            <a:r>
              <a:rPr lang="en-AU" sz="2400" dirty="0">
                <a:latin typeface="Calibri" panose="020F0502020204030204" pitchFamily="34" charset="0"/>
                <a:cs typeface="Calibri" panose="020F0502020204030204" pitchFamily="34" charset="0"/>
              </a:rPr>
              <a:t>Risk sharing in the formula reduces significantly the opportunity to exploit individual patient information and engage in profitable risk selection, yet such instances are not completely eliminated.</a:t>
            </a:r>
          </a:p>
          <a:p>
            <a:pPr>
              <a:spcAft>
                <a:spcPts val="1200"/>
              </a:spcAft>
            </a:pPr>
            <a:endParaRPr lang="en-AU" sz="2400" dirty="0">
              <a:latin typeface="Calibri" panose="020F0502020204030204" pitchFamily="34" charset="0"/>
              <a:cs typeface="Calibri" panose="020F0502020204030204" pitchFamily="34" charset="0"/>
            </a:endParaRPr>
          </a:p>
          <a:p>
            <a:pPr>
              <a:spcAft>
                <a:spcPts val="1200"/>
              </a:spcAft>
            </a:pPr>
            <a:endParaRPr lang="en-AU" sz="2400" dirty="0">
              <a:latin typeface="Calibri" panose="020F0502020204030204" pitchFamily="34" charset="0"/>
              <a:cs typeface="Calibri" panose="020F0502020204030204" pitchFamily="34" charset="0"/>
            </a:endParaRPr>
          </a:p>
          <a:p>
            <a:pPr>
              <a:spcAft>
                <a:spcPts val="1200"/>
              </a:spcAft>
            </a:pPr>
            <a:endParaRPr lang="en-AU" sz="2400" dirty="0">
              <a:latin typeface="Calibri" panose="020F0502020204030204" pitchFamily="34" charset="0"/>
              <a:cs typeface="Calibri" panose="020F0502020204030204" pitchFamily="34" charset="0"/>
            </a:endParaRPr>
          </a:p>
          <a:p>
            <a:pPr>
              <a:spcAft>
                <a:spcPts val="1200"/>
              </a:spcAft>
            </a:pPr>
            <a:endParaRPr lang="en-AU" sz="2400" dirty="0">
              <a:latin typeface="Calibri" panose="020F0502020204030204" pitchFamily="34" charset="0"/>
              <a:cs typeface="Calibri" panose="020F0502020204030204" pitchFamily="34" charset="0"/>
            </a:endParaRPr>
          </a:p>
          <a:p>
            <a:pPr>
              <a:spcAft>
                <a:spcPts val="1200"/>
              </a:spcAft>
            </a:pPr>
            <a:endParaRPr lang="en-AU" sz="2400" dirty="0">
              <a:latin typeface="Calibri" panose="020F0502020204030204" pitchFamily="34" charset="0"/>
              <a:cs typeface="Calibri" panose="020F0502020204030204" pitchFamily="34" charset="0"/>
            </a:endParaRPr>
          </a:p>
          <a:p>
            <a:pPr>
              <a:spcAft>
                <a:spcPts val="1200"/>
              </a:spcAft>
            </a:pPr>
            <a:endParaRPr lang="en-AU" sz="2400" dirty="0">
              <a:latin typeface="Calibri" panose="020F0502020204030204" pitchFamily="34" charset="0"/>
              <a:cs typeface="Calibri" panose="020F0502020204030204" pitchFamily="34" charset="0"/>
            </a:endParaRPr>
          </a:p>
        </p:txBody>
      </p:sp>
      <p:pic>
        <p:nvPicPr>
          <p:cNvPr id="3" name="Picture 2" descr="Logo, company name&#10;&#10;Description automatically generated">
            <a:extLst>
              <a:ext uri="{FF2B5EF4-FFF2-40B4-BE49-F238E27FC236}">
                <a16:creationId xmlns:a16="http://schemas.microsoft.com/office/drawing/2014/main" id="{77C5898F-3EED-D56F-E2EE-35673BDDC7F3}"/>
              </a:ext>
            </a:extLst>
          </p:cNvPr>
          <p:cNvPicPr>
            <a:picLocks noChangeAspect="1"/>
          </p:cNvPicPr>
          <p:nvPr/>
        </p:nvPicPr>
        <p:blipFill>
          <a:blip r:embed="rId5"/>
          <a:stretch>
            <a:fillRect/>
          </a:stretch>
        </p:blipFill>
        <p:spPr>
          <a:xfrm>
            <a:off x="10104895" y="6030780"/>
            <a:ext cx="1766806" cy="847639"/>
          </a:xfrm>
          <a:prstGeom prst="rect">
            <a:avLst/>
          </a:prstGeom>
        </p:spPr>
      </p:pic>
      <p:pic>
        <p:nvPicPr>
          <p:cNvPr id="4" name="Picture 3">
            <a:extLst>
              <a:ext uri="{FF2B5EF4-FFF2-40B4-BE49-F238E27FC236}">
                <a16:creationId xmlns:a16="http://schemas.microsoft.com/office/drawing/2014/main" id="{56029B51-60DF-3D0F-3011-CF11E1D3D42B}"/>
              </a:ext>
            </a:extLst>
          </p:cNvPr>
          <p:cNvPicPr>
            <a:picLocks noChangeAspect="1"/>
          </p:cNvPicPr>
          <p:nvPr/>
        </p:nvPicPr>
        <p:blipFill>
          <a:blip r:embed="rId6"/>
          <a:stretch>
            <a:fillRect/>
          </a:stretch>
        </p:blipFill>
        <p:spPr>
          <a:xfrm>
            <a:off x="8369085" y="6051200"/>
            <a:ext cx="1135306" cy="806800"/>
          </a:xfrm>
          <a:prstGeom prst="rect">
            <a:avLst/>
          </a:prstGeom>
        </p:spPr>
      </p:pic>
    </p:spTree>
    <p:extLst>
      <p:ext uri="{BB962C8B-B14F-4D97-AF65-F5344CB8AC3E}">
        <p14:creationId xmlns:p14="http://schemas.microsoft.com/office/powerpoint/2010/main" val="3583879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5B59AE-1500-8348-B0F6-F470C9BFA2F7}"/>
              </a:ext>
            </a:extLst>
          </p:cNvPr>
          <p:cNvPicPr>
            <a:picLocks noChangeAspect="1"/>
          </p:cNvPicPr>
          <p:nvPr/>
        </p:nvPicPr>
        <p:blipFill rotWithShape="1">
          <a:blip r:embed="rId3"/>
          <a:srcRect l="-26502" r="26502"/>
          <a:stretch/>
        </p:blipFill>
        <p:spPr>
          <a:xfrm>
            <a:off x="1983766" y="0"/>
            <a:ext cx="10197769" cy="6857999"/>
          </a:xfrm>
          <a:prstGeom prst="rect">
            <a:avLst/>
          </a:prstGeom>
        </p:spPr>
      </p:pic>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0" y="0"/>
            <a:ext cx="8482261" cy="6857999"/>
          </a:xfrm>
        </p:spPr>
      </p:pic>
      <p:sp>
        <p:nvSpPr>
          <p:cNvPr id="5" name="Title 1"/>
          <p:cNvSpPr txBox="1">
            <a:spLocks/>
          </p:cNvSpPr>
          <p:nvPr/>
        </p:nvSpPr>
        <p:spPr>
          <a:xfrm>
            <a:off x="679174" y="2281453"/>
            <a:ext cx="5552661" cy="23158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solidFill>
                  <a:srgbClr val="002F52"/>
                </a:solidFill>
                <a:latin typeface="+mn-lt"/>
                <a:cs typeface="Adobe Devanagari" panose="02040503050201020203" pitchFamily="18" charset="0"/>
              </a:rPr>
              <a:t>Case study 3:</a:t>
            </a:r>
          </a:p>
          <a:p>
            <a:r>
              <a:rPr lang="en-US" sz="5400" b="1" dirty="0">
                <a:solidFill>
                  <a:srgbClr val="002F52"/>
                </a:solidFill>
                <a:latin typeface="+mn-lt"/>
                <a:cs typeface="Adobe Devanagari" panose="02040503050201020203" pitchFamily="18" charset="0"/>
              </a:rPr>
              <a:t>Italy</a:t>
            </a:r>
            <a:endParaRPr lang="vi-VN" sz="5400" b="1" dirty="0">
              <a:solidFill>
                <a:srgbClr val="002F52"/>
              </a:solidFill>
              <a:latin typeface="+mn-lt"/>
              <a:cs typeface="Adobe Devanagari" panose="02040503050201020203" pitchFamily="18"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694" y="625247"/>
            <a:ext cx="1274285" cy="562937"/>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4296" y="623542"/>
            <a:ext cx="2150026" cy="430006"/>
          </a:xfrm>
          <a:prstGeom prst="rect">
            <a:avLst/>
          </a:prstGeom>
        </p:spPr>
      </p:pic>
      <p:sp>
        <p:nvSpPr>
          <p:cNvPr id="9" name="TextBox 8">
            <a:extLst>
              <a:ext uri="{FF2B5EF4-FFF2-40B4-BE49-F238E27FC236}">
                <a16:creationId xmlns:a16="http://schemas.microsoft.com/office/drawing/2014/main" id="{FA8DDCBD-6F2F-63D3-F8E9-CE69DDC0E66C}"/>
              </a:ext>
            </a:extLst>
          </p:cNvPr>
          <p:cNvSpPr txBox="1"/>
          <p:nvPr/>
        </p:nvSpPr>
        <p:spPr>
          <a:xfrm>
            <a:off x="118533" y="6176963"/>
            <a:ext cx="4114801" cy="615553"/>
          </a:xfrm>
          <a:prstGeom prst="rect">
            <a:avLst/>
          </a:prstGeom>
          <a:noFill/>
        </p:spPr>
        <p:txBody>
          <a:bodyPr wrap="square" rtlCol="0">
            <a:spAutoFit/>
          </a:bodyPr>
          <a:lstStyle/>
          <a:p>
            <a:r>
              <a:rPr lang="es-ES" sz="1000" dirty="0" err="1">
                <a:latin typeface="Calibri" panose="020F0502020204030204" pitchFamily="34" charset="0"/>
                <a:cs typeface="Calibri" panose="020F0502020204030204" pitchFamily="34" charset="0"/>
              </a:rPr>
              <a:t>Work</a:t>
            </a:r>
            <a:r>
              <a:rPr lang="es-ES" sz="1000" dirty="0">
                <a:latin typeface="Calibri" panose="020F0502020204030204" pitchFamily="34" charset="0"/>
                <a:cs typeface="Calibri" panose="020F0502020204030204" pitchFamily="34" charset="0"/>
              </a:rPr>
              <a:t> in </a:t>
            </a:r>
            <a:r>
              <a:rPr lang="es-ES" sz="1000" dirty="0" err="1">
                <a:latin typeface="Calibri" panose="020F0502020204030204" pitchFamily="34" charset="0"/>
                <a:cs typeface="Calibri" panose="020F0502020204030204" pitchFamily="34" charset="0"/>
              </a:rPr>
              <a:t>progress</a:t>
            </a:r>
            <a:r>
              <a:rPr lang="es-ES" sz="1000" dirty="0">
                <a:latin typeface="Calibri" panose="020F0502020204030204" pitchFamily="34" charset="0"/>
                <a:cs typeface="Calibri" panose="020F0502020204030204" pitchFamily="34" charset="0"/>
              </a:rPr>
              <a:t> and </a:t>
            </a:r>
            <a:r>
              <a:rPr lang="en-US" sz="800" dirty="0">
                <a:effectLst/>
                <a:latin typeface="Times" pitchFamily="2" charset="0"/>
              </a:rPr>
              <a:t>Iommi, M., Bergquist, S., </a:t>
            </a:r>
            <a:r>
              <a:rPr lang="en-US" sz="800" dirty="0" err="1">
                <a:effectLst/>
                <a:latin typeface="Times" pitchFamily="2" charset="0"/>
              </a:rPr>
              <a:t>Fiorentini</a:t>
            </a:r>
            <a:r>
              <a:rPr lang="en-US" sz="800" dirty="0">
                <a:effectLst/>
                <a:latin typeface="Times" pitchFamily="2" charset="0"/>
              </a:rPr>
              <a:t>, G., &amp; Paolucci, F. (2022). Comparing risk adjustment estimation methods under data availability constraints. Health Economics, 31(7), 1368–1380. </a:t>
            </a:r>
            <a:r>
              <a:rPr lang="en-US" sz="800" dirty="0">
                <a:solidFill>
                  <a:srgbClr val="2565B0"/>
                </a:solidFill>
                <a:effectLst/>
                <a:latin typeface="Times" pitchFamily="2" charset="0"/>
                <a:hlinkClick r:id="rId7"/>
              </a:rPr>
              <a:t>https://doi.org/10.1002/</a:t>
            </a:r>
            <a:r>
              <a:rPr lang="en-US" sz="800" dirty="0">
                <a:solidFill>
                  <a:srgbClr val="2565B0"/>
                </a:solidFill>
                <a:effectLst/>
                <a:latin typeface="Times" pitchFamily="2" charset="0"/>
              </a:rPr>
              <a:t>hec.4512</a:t>
            </a:r>
          </a:p>
          <a:p>
            <a:endParaRPr lang="en-CL" sz="800" dirty="0"/>
          </a:p>
        </p:txBody>
      </p:sp>
      <p:pic>
        <p:nvPicPr>
          <p:cNvPr id="3" name="Picture 2" descr="Logo, company name&#10;&#10;Description automatically generated">
            <a:extLst>
              <a:ext uri="{FF2B5EF4-FFF2-40B4-BE49-F238E27FC236}">
                <a16:creationId xmlns:a16="http://schemas.microsoft.com/office/drawing/2014/main" id="{2DB8067E-9755-0E44-0E8A-57E63CF9C602}"/>
              </a:ext>
            </a:extLst>
          </p:cNvPr>
          <p:cNvPicPr>
            <a:picLocks noChangeAspect="1"/>
          </p:cNvPicPr>
          <p:nvPr/>
        </p:nvPicPr>
        <p:blipFill>
          <a:blip r:embed="rId8"/>
          <a:stretch>
            <a:fillRect/>
          </a:stretch>
        </p:blipFill>
        <p:spPr>
          <a:xfrm>
            <a:off x="3067808" y="396042"/>
            <a:ext cx="2341099" cy="847639"/>
          </a:xfrm>
          <a:prstGeom prst="rect">
            <a:avLst/>
          </a:prstGeom>
        </p:spPr>
      </p:pic>
      <p:pic>
        <p:nvPicPr>
          <p:cNvPr id="10" name="Picture 9">
            <a:extLst>
              <a:ext uri="{FF2B5EF4-FFF2-40B4-BE49-F238E27FC236}">
                <a16:creationId xmlns:a16="http://schemas.microsoft.com/office/drawing/2014/main" id="{4F9A2FC1-9EAE-B2CD-5ADA-1FD5DAB7878A}"/>
              </a:ext>
            </a:extLst>
          </p:cNvPr>
          <p:cNvPicPr>
            <a:picLocks noChangeAspect="1"/>
          </p:cNvPicPr>
          <p:nvPr/>
        </p:nvPicPr>
        <p:blipFill>
          <a:blip r:embed="rId9"/>
          <a:stretch>
            <a:fillRect/>
          </a:stretch>
        </p:blipFill>
        <p:spPr>
          <a:xfrm>
            <a:off x="811694" y="524619"/>
            <a:ext cx="1331578" cy="806800"/>
          </a:xfrm>
          <a:prstGeom prst="rect">
            <a:avLst/>
          </a:prstGeom>
        </p:spPr>
      </p:pic>
    </p:spTree>
    <p:extLst>
      <p:ext uri="{BB962C8B-B14F-4D97-AF65-F5344CB8AC3E}">
        <p14:creationId xmlns:p14="http://schemas.microsoft.com/office/powerpoint/2010/main" val="1133728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63" y="200025"/>
            <a:ext cx="11920537" cy="1341807"/>
          </a:xfrm>
        </p:spPr>
        <p:txBody>
          <a:bodyPr/>
          <a:lstStyle/>
          <a:p>
            <a:r>
              <a:rPr lang="en-AU" b="0" dirty="0"/>
              <a:t>Problem analysis and study objective (1)</a:t>
            </a:r>
            <a:endParaRPr lang="en-AU" dirty="0"/>
          </a:p>
        </p:txBody>
      </p:sp>
      <p:sp>
        <p:nvSpPr>
          <p:cNvPr id="4" name="Slide Number Placeholder 3"/>
          <p:cNvSpPr>
            <a:spLocks noGrp="1"/>
          </p:cNvSpPr>
          <p:nvPr>
            <p:ph type="sldNum" sz="quarter" idx="12"/>
          </p:nvPr>
        </p:nvSpPr>
        <p:spPr/>
        <p:txBody>
          <a:bodyPr/>
          <a:lstStyle/>
          <a:p>
            <a:fld id="{519CE2CB-E13A-4F20-B812-F09A336A3D81}" type="slidenum">
              <a:rPr lang="en-AU" smtClean="0"/>
              <a:pPr/>
              <a:t>28</a:t>
            </a:fld>
            <a:endParaRPr lang="en-AU" dirty="0"/>
          </a:p>
        </p:txBody>
      </p:sp>
      <p:sp>
        <p:nvSpPr>
          <p:cNvPr id="7" name="Content Placeholder 6">
            <a:extLst>
              <a:ext uri="{FF2B5EF4-FFF2-40B4-BE49-F238E27FC236}">
                <a16:creationId xmlns:a16="http://schemas.microsoft.com/office/drawing/2014/main" id="{27D6F6E9-BBE4-446F-99B5-E24A7A84D6BC}"/>
              </a:ext>
            </a:extLst>
          </p:cNvPr>
          <p:cNvSpPr>
            <a:spLocks noGrp="1"/>
          </p:cNvSpPr>
          <p:nvPr>
            <p:ph idx="1"/>
          </p:nvPr>
        </p:nvSpPr>
        <p:spPr>
          <a:xfrm>
            <a:off x="271463" y="1541831"/>
            <a:ext cx="11733413" cy="4344619"/>
          </a:xfrm>
        </p:spPr>
        <p:txBody>
          <a:bodyPr>
            <a:noAutofit/>
          </a:bodyPr>
          <a:lstStyle/>
          <a:p>
            <a:pPr marL="342900" indent="-342900" algn="l">
              <a:buFont typeface="Arial" panose="020B0604020202020204" pitchFamily="34" charset="0"/>
              <a:buChar char="•"/>
            </a:pPr>
            <a:r>
              <a:rPr lang="en-US" b="0" i="0" u="none" strike="noStrike" dirty="0">
                <a:effectLst/>
              </a:rPr>
              <a:t>In publicly funded systems like the NHS (e.g., Italy and the UK), the government allocates health resources to regions/local authorities/providers for the delivery of health care services to their captive population (</a:t>
            </a:r>
            <a:r>
              <a:rPr lang="en-US" b="0" i="0" u="none" strike="noStrike" dirty="0" err="1">
                <a:effectLst/>
              </a:rPr>
              <a:t>Anselmi</a:t>
            </a:r>
            <a:r>
              <a:rPr lang="en-US" b="0" i="0" u="none" strike="noStrike" dirty="0">
                <a:effectLst/>
              </a:rPr>
              <a:t>, et al., 2022).</a:t>
            </a:r>
          </a:p>
          <a:p>
            <a:pPr marL="342900" indent="-342900" algn="l">
              <a:buFont typeface="Arial" panose="020B0604020202020204" pitchFamily="34" charset="0"/>
              <a:buChar char="•"/>
            </a:pPr>
            <a:endParaRPr lang="en-US" b="0" i="0" u="none" strike="noStrike" dirty="0">
              <a:effectLst/>
            </a:endParaRPr>
          </a:p>
          <a:p>
            <a:pPr marL="342900" indent="-342900" algn="l">
              <a:buFont typeface="Arial" panose="020B0604020202020204" pitchFamily="34" charset="0"/>
              <a:buChar char="•"/>
            </a:pPr>
            <a:r>
              <a:rPr lang="en-US" b="0" i="0" u="none" strike="noStrike" dirty="0">
                <a:effectLst/>
              </a:rPr>
              <a:t>Why is optimal resource allocation in global health systems crucial?</a:t>
            </a:r>
          </a:p>
          <a:p>
            <a:pPr lvl="1"/>
            <a:r>
              <a:rPr lang="en-US" sz="2400" b="0" i="0" u="none" strike="noStrike" dirty="0">
                <a:effectLst/>
              </a:rPr>
              <a:t>Rising service demands + NHS budget constraints.</a:t>
            </a:r>
          </a:p>
          <a:p>
            <a:pPr lvl="1"/>
            <a:r>
              <a:rPr lang="en-US" sz="2400" b="0" i="0" u="none" strike="noStrike" dirty="0">
                <a:effectLst/>
              </a:rPr>
              <a:t>Improving efficiency and fairness contributes to expanded and improved services.</a:t>
            </a:r>
          </a:p>
          <a:p>
            <a:pPr marL="457200" lvl="1" indent="0">
              <a:buNone/>
            </a:pPr>
            <a:endParaRPr lang="en-US" sz="2200" b="0" i="0" u="none" strike="noStrike" dirty="0">
              <a:effectLst/>
            </a:endParaRPr>
          </a:p>
        </p:txBody>
      </p:sp>
    </p:spTree>
    <p:extLst>
      <p:ext uri="{BB962C8B-B14F-4D97-AF65-F5344CB8AC3E}">
        <p14:creationId xmlns:p14="http://schemas.microsoft.com/office/powerpoint/2010/main" val="1089098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5" y="216269"/>
            <a:ext cx="11991975" cy="1325563"/>
          </a:xfrm>
        </p:spPr>
        <p:txBody>
          <a:bodyPr/>
          <a:lstStyle/>
          <a:p>
            <a:r>
              <a:rPr lang="en-AU" b="0" dirty="0"/>
              <a:t>Problem analysis and study objective (2)</a:t>
            </a:r>
            <a:endParaRPr lang="en-AU" dirty="0"/>
          </a:p>
        </p:txBody>
      </p:sp>
      <p:sp>
        <p:nvSpPr>
          <p:cNvPr id="4" name="Slide Number Placeholder 3"/>
          <p:cNvSpPr>
            <a:spLocks noGrp="1"/>
          </p:cNvSpPr>
          <p:nvPr>
            <p:ph type="sldNum" sz="quarter" idx="12"/>
          </p:nvPr>
        </p:nvSpPr>
        <p:spPr/>
        <p:txBody>
          <a:bodyPr/>
          <a:lstStyle/>
          <a:p>
            <a:fld id="{519CE2CB-E13A-4F20-B812-F09A336A3D81}" type="slidenum">
              <a:rPr lang="en-AU" smtClean="0"/>
              <a:pPr/>
              <a:t>29</a:t>
            </a:fld>
            <a:endParaRPr lang="en-AU" dirty="0"/>
          </a:p>
        </p:txBody>
      </p:sp>
      <p:sp>
        <p:nvSpPr>
          <p:cNvPr id="7" name="Content Placeholder 6">
            <a:extLst>
              <a:ext uri="{FF2B5EF4-FFF2-40B4-BE49-F238E27FC236}">
                <a16:creationId xmlns:a16="http://schemas.microsoft.com/office/drawing/2014/main" id="{27D6F6E9-BBE4-446F-99B5-E24A7A84D6BC}"/>
              </a:ext>
            </a:extLst>
          </p:cNvPr>
          <p:cNvSpPr>
            <a:spLocks noGrp="1"/>
          </p:cNvSpPr>
          <p:nvPr>
            <p:ph idx="1"/>
          </p:nvPr>
        </p:nvSpPr>
        <p:spPr>
          <a:xfrm>
            <a:off x="838200" y="1422401"/>
            <a:ext cx="10515600" cy="4457700"/>
          </a:xfrm>
        </p:spPr>
        <p:txBody>
          <a:bodyPr>
            <a:noAutofit/>
          </a:bodyPr>
          <a:lstStyle/>
          <a:p>
            <a:pPr marL="342900" indent="-342900">
              <a:buFont typeface="Arial" panose="020B0604020202020204" pitchFamily="34" charset="0"/>
              <a:buChar char="•"/>
            </a:pPr>
            <a:r>
              <a:rPr lang="en-US" b="0" i="0" u="none" strike="noStrike" dirty="0">
                <a:effectLst/>
              </a:rPr>
              <a:t>Individual level models such as risk adjustment have the potential to better estimate expected healthcare costs (compared to aggregate models), calibrate supply to population needs and incentivize efficiency.</a:t>
            </a:r>
          </a:p>
          <a:p>
            <a:pPr marL="342900" indent="-342900">
              <a:buFont typeface="Arial" panose="020B0604020202020204" pitchFamily="34" charset="0"/>
              <a:buChar char="•"/>
            </a:pPr>
            <a:r>
              <a:rPr lang="en-US" sz="2400" dirty="0"/>
              <a:t>In the NHS, a well refined formula will allow</a:t>
            </a:r>
            <a:r>
              <a:rPr lang="en-US" sz="2400" dirty="0">
                <a:effectLst/>
                <a:ea typeface="Times New Roman" panose="02020603050405020304" pitchFamily="18" charset="0"/>
              </a:rPr>
              <a:t> LHDs with population with higher healthcare needs to receive (relatively more) adequate funding (risk-based), regardless of where their people live or seek care.</a:t>
            </a:r>
            <a:endParaRPr lang="en-US" sz="2400" b="0" i="0" u="none" strike="noStrike" dirty="0">
              <a:effectLst/>
            </a:endParaRPr>
          </a:p>
          <a:p>
            <a:pPr marL="457200" lvl="1" indent="0">
              <a:buNone/>
            </a:pPr>
            <a:endParaRPr lang="en-US" sz="2200" b="0" i="0" u="none" strike="noStrike" dirty="0">
              <a:effectLst/>
            </a:endParaRPr>
          </a:p>
        </p:txBody>
      </p:sp>
      <p:sp>
        <p:nvSpPr>
          <p:cNvPr id="3" name="TextBox 2">
            <a:extLst>
              <a:ext uri="{FF2B5EF4-FFF2-40B4-BE49-F238E27FC236}">
                <a16:creationId xmlns:a16="http://schemas.microsoft.com/office/drawing/2014/main" id="{6D2B67D2-7DB9-E6D6-6E13-8B95790D37E9}"/>
              </a:ext>
            </a:extLst>
          </p:cNvPr>
          <p:cNvSpPr txBox="1"/>
          <p:nvPr/>
        </p:nvSpPr>
        <p:spPr>
          <a:xfrm>
            <a:off x="1240687" y="4334810"/>
            <a:ext cx="9710625" cy="1569660"/>
          </a:xfrm>
          <a:prstGeom prst="rect">
            <a:avLst/>
          </a:prstGeom>
          <a:solidFill>
            <a:srgbClr val="FF0000"/>
          </a:solidFill>
        </p:spPr>
        <p:txBody>
          <a:bodyPr wrap="square" rtlCol="0">
            <a:spAutoFit/>
          </a:bodyPr>
          <a:lstStyle/>
          <a:p>
            <a:r>
              <a:rPr lang="en-US" sz="2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This paper looks at how resource allocation formulas to regional funds can be set up, refined and evaluated within National Health Service (NHS) systems to ensure fair and efficient allocation of healthcare resources across LHDs and patient groups</a:t>
            </a:r>
            <a:r>
              <a:rPr lang="en-CL" sz="2400" b="1"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CL" sz="2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88422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964095" y="323821"/>
            <a:ext cx="10391882" cy="66592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3600" b="1" dirty="0">
                <a:solidFill>
                  <a:srgbClr val="002F52"/>
                </a:solidFill>
                <a:latin typeface="+mn-lt"/>
              </a:rPr>
              <a:t>Rationale</a:t>
            </a:r>
          </a:p>
        </p:txBody>
      </p:sp>
      <p:graphicFrame>
        <p:nvGraphicFramePr>
          <p:cNvPr id="6" name="Object 5"/>
          <p:cNvGraphicFramePr>
            <a:graphicFrameLocks noChangeAspect="1"/>
          </p:cNvGraphicFramePr>
          <p:nvPr>
            <p:extLst>
              <p:ext uri="{D42A27DB-BD31-4B8C-83A1-F6EECF244321}">
                <p14:modId xmlns:p14="http://schemas.microsoft.com/office/powerpoint/2010/main" val="614797787"/>
              </p:ext>
            </p:extLst>
          </p:nvPr>
        </p:nvGraphicFramePr>
        <p:xfrm>
          <a:off x="620713" y="0"/>
          <a:ext cx="343383" cy="839662"/>
        </p:xfrm>
        <a:graphic>
          <a:graphicData uri="http://schemas.openxmlformats.org/presentationml/2006/ole">
            <mc:AlternateContent xmlns:mc="http://schemas.openxmlformats.org/markup-compatibility/2006">
              <mc:Choice xmlns:v="urn:schemas-microsoft-com:vml" Requires="v">
                <p:oleObj name="CorelDRAW" r:id="rId4" imgW="217126" imgH="532342" progId="CorelDraw.Graphic.22">
                  <p:embed/>
                </p:oleObj>
              </mc:Choice>
              <mc:Fallback>
                <p:oleObj name="CorelDRAW" r:id="rId4" imgW="217126" imgH="532342" progId="CorelDraw.Graphic.22">
                  <p:embed/>
                  <p:pic>
                    <p:nvPicPr>
                      <p:cNvPr id="6" name="Object 5"/>
                      <p:cNvPicPr/>
                      <p:nvPr/>
                    </p:nvPicPr>
                    <p:blipFill>
                      <a:blip r:embed="rId5"/>
                      <a:stretch>
                        <a:fillRect/>
                      </a:stretch>
                    </p:blipFill>
                    <p:spPr>
                      <a:xfrm>
                        <a:off x="620713" y="0"/>
                        <a:ext cx="343383" cy="839662"/>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FB10ADF0-5DAB-4227-21B0-F9984B16D0CB}"/>
              </a:ext>
            </a:extLst>
          </p:cNvPr>
          <p:cNvSpPr>
            <a:spLocks noGrp="1"/>
          </p:cNvSpPr>
          <p:nvPr>
            <p:ph idx="1"/>
          </p:nvPr>
        </p:nvSpPr>
        <p:spPr>
          <a:xfrm>
            <a:off x="375216" y="1163483"/>
            <a:ext cx="10980761" cy="4351338"/>
          </a:xfrm>
        </p:spPr>
        <p:txBody>
          <a:bodyPr>
            <a:normAutofit fontScale="92500" lnSpcReduction="20000"/>
          </a:bodyPr>
          <a:lstStyle/>
          <a:p>
            <a:r>
              <a:rPr lang="en-US" dirty="0"/>
              <a:t>Challenges with payment systems in healthcare: “Optimal, need-based, and equitable allocation of financial resources are among the most important concerns of health systems globally”;</a:t>
            </a:r>
          </a:p>
          <a:p>
            <a:pPr marL="0" indent="0">
              <a:buNone/>
            </a:pPr>
            <a:endParaRPr lang="en-US" dirty="0"/>
          </a:p>
          <a:p>
            <a:r>
              <a:rPr lang="en-US" dirty="0"/>
              <a:t>If we want to hope to achieve these objectives simultaneously payments need to be prospective, that means they need to be risk adjusted;</a:t>
            </a:r>
          </a:p>
          <a:p>
            <a:endParaRPr lang="en-US" dirty="0"/>
          </a:p>
          <a:p>
            <a:r>
              <a:rPr lang="en-US" dirty="0"/>
              <a:t>Otherwise, incentives for payers/providers to risk select and/or misallocations of resources are going to be present and pervasive;</a:t>
            </a:r>
          </a:p>
          <a:p>
            <a:endParaRPr lang="en-US" dirty="0"/>
          </a:p>
          <a:p>
            <a:r>
              <a:rPr lang="en-US" dirty="0"/>
              <a:t>Risk adjustment (and risk sharing) are conceived to mitigate selection incentives, whilst achieving equity and efficiency.</a:t>
            </a:r>
          </a:p>
          <a:p>
            <a:endParaRPr lang="en-US" dirty="0"/>
          </a:p>
          <a:p>
            <a:endParaRPr lang="en-US" dirty="0"/>
          </a:p>
          <a:p>
            <a:endParaRPr lang="en-US" dirty="0"/>
          </a:p>
          <a:p>
            <a:endParaRPr lang="en-US" dirty="0"/>
          </a:p>
          <a:p>
            <a:endParaRPr lang="en-US" dirty="0"/>
          </a:p>
          <a:p>
            <a:endParaRPr lang="en-CL" dirty="0"/>
          </a:p>
        </p:txBody>
      </p:sp>
      <p:sp>
        <p:nvSpPr>
          <p:cNvPr id="8" name="TextBox 7">
            <a:extLst>
              <a:ext uri="{FF2B5EF4-FFF2-40B4-BE49-F238E27FC236}">
                <a16:creationId xmlns:a16="http://schemas.microsoft.com/office/drawing/2014/main" id="{A2A0EC9A-2C16-973F-9B48-0040F5C13AF2}"/>
              </a:ext>
            </a:extLst>
          </p:cNvPr>
          <p:cNvSpPr txBox="1"/>
          <p:nvPr/>
        </p:nvSpPr>
        <p:spPr>
          <a:xfrm>
            <a:off x="118533" y="6176963"/>
            <a:ext cx="4114801" cy="553998"/>
          </a:xfrm>
          <a:prstGeom prst="rect">
            <a:avLst/>
          </a:prstGeom>
          <a:noFill/>
        </p:spPr>
        <p:txBody>
          <a:bodyPr wrap="square" rtlCol="0">
            <a:spAutoFit/>
          </a:bodyPr>
          <a:lstStyle/>
          <a:p>
            <a:r>
              <a:rPr lang="en-CL" sz="1000" dirty="0">
                <a:latin typeface="Calibri" panose="020F0502020204030204" pitchFamily="34" charset="0"/>
                <a:cs typeface="Calibri" panose="020F0502020204030204" pitchFamily="34" charset="0"/>
              </a:rPr>
              <a:t>Source: </a:t>
            </a:r>
            <a:r>
              <a:rPr lang="en-US" sz="1000" dirty="0" err="1">
                <a:effectLst/>
                <a:latin typeface="Calibri" panose="020F0502020204030204" pitchFamily="34" charset="0"/>
                <a:cs typeface="Calibri" panose="020F0502020204030204" pitchFamily="34" charset="0"/>
              </a:rPr>
              <a:t>Radinmanesh</a:t>
            </a:r>
            <a:r>
              <a:rPr lang="en-US" sz="1000" dirty="0">
                <a:effectLst/>
                <a:latin typeface="Calibri" panose="020F0502020204030204" pitchFamily="34" charset="0"/>
                <a:cs typeface="Calibri" panose="020F0502020204030204" pitchFamily="34" charset="0"/>
              </a:rPr>
              <a:t> et al. BMC Health Services Research (2021) 21:674</a:t>
            </a:r>
          </a:p>
          <a:p>
            <a:r>
              <a:rPr lang="en-US" sz="1000" dirty="0">
                <a:effectLst/>
                <a:latin typeface="Calibri" panose="020F0502020204030204" pitchFamily="34" charset="0"/>
                <a:cs typeface="Calibri" panose="020F0502020204030204" pitchFamily="34" charset="0"/>
              </a:rPr>
              <a:t>https://</a:t>
            </a:r>
            <a:r>
              <a:rPr lang="en-US" sz="1000" dirty="0" err="1">
                <a:effectLst/>
                <a:latin typeface="Calibri" panose="020F0502020204030204" pitchFamily="34" charset="0"/>
                <a:cs typeface="Calibri" panose="020F0502020204030204" pitchFamily="34" charset="0"/>
              </a:rPr>
              <a:t>doi.org</a:t>
            </a:r>
            <a:r>
              <a:rPr lang="en-US" sz="1000" dirty="0">
                <a:effectLst/>
                <a:latin typeface="Calibri" panose="020F0502020204030204" pitchFamily="34" charset="0"/>
                <a:cs typeface="Calibri" panose="020F0502020204030204" pitchFamily="34" charset="0"/>
              </a:rPr>
              <a:t>/10.1186/s12913-021-06522-0</a:t>
            </a:r>
          </a:p>
          <a:p>
            <a:endParaRPr lang="en-US" sz="1000" dirty="0">
              <a:effectLst/>
              <a:latin typeface="Calibri" panose="020F0502020204030204" pitchFamily="34" charset="0"/>
              <a:cs typeface="Calibri" panose="020F0502020204030204" pitchFamily="34" charset="0"/>
            </a:endParaRPr>
          </a:p>
        </p:txBody>
      </p:sp>
      <p:pic>
        <p:nvPicPr>
          <p:cNvPr id="3" name="Picture 2" descr="Logo, company name&#10;&#10;Description automatically generated">
            <a:extLst>
              <a:ext uri="{FF2B5EF4-FFF2-40B4-BE49-F238E27FC236}">
                <a16:creationId xmlns:a16="http://schemas.microsoft.com/office/drawing/2014/main" id="{510B1831-94CE-F531-F5C5-0AC8BA3B07F5}"/>
              </a:ext>
            </a:extLst>
          </p:cNvPr>
          <p:cNvPicPr>
            <a:picLocks noChangeAspect="1"/>
          </p:cNvPicPr>
          <p:nvPr/>
        </p:nvPicPr>
        <p:blipFill>
          <a:blip r:embed="rId6"/>
          <a:stretch>
            <a:fillRect/>
          </a:stretch>
        </p:blipFill>
        <p:spPr>
          <a:xfrm>
            <a:off x="10104895" y="6030780"/>
            <a:ext cx="1766806" cy="847639"/>
          </a:xfrm>
          <a:prstGeom prst="rect">
            <a:avLst/>
          </a:prstGeom>
        </p:spPr>
      </p:pic>
      <p:pic>
        <p:nvPicPr>
          <p:cNvPr id="4" name="Picture 3">
            <a:extLst>
              <a:ext uri="{FF2B5EF4-FFF2-40B4-BE49-F238E27FC236}">
                <a16:creationId xmlns:a16="http://schemas.microsoft.com/office/drawing/2014/main" id="{092EB178-E5E4-08AE-3779-624A108E8E10}"/>
              </a:ext>
            </a:extLst>
          </p:cNvPr>
          <p:cNvPicPr>
            <a:picLocks noChangeAspect="1"/>
          </p:cNvPicPr>
          <p:nvPr/>
        </p:nvPicPr>
        <p:blipFill>
          <a:blip r:embed="rId7"/>
          <a:stretch>
            <a:fillRect/>
          </a:stretch>
        </p:blipFill>
        <p:spPr>
          <a:xfrm>
            <a:off x="8369085" y="6051200"/>
            <a:ext cx="1135306" cy="806800"/>
          </a:xfrm>
          <a:prstGeom prst="rect">
            <a:avLst/>
          </a:prstGeom>
        </p:spPr>
      </p:pic>
    </p:spTree>
    <p:extLst>
      <p:ext uri="{BB962C8B-B14F-4D97-AF65-F5344CB8AC3E}">
        <p14:creationId xmlns:p14="http://schemas.microsoft.com/office/powerpoint/2010/main" val="18681986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5" y="214313"/>
            <a:ext cx="11991975" cy="1327519"/>
          </a:xfrm>
        </p:spPr>
        <p:txBody>
          <a:bodyPr/>
          <a:lstStyle/>
          <a:p>
            <a:r>
              <a:rPr lang="en-AU" b="0" dirty="0"/>
              <a:t>Problem analysis and study objective (3)</a:t>
            </a:r>
            <a:endParaRPr lang="en-AU" dirty="0"/>
          </a:p>
        </p:txBody>
      </p:sp>
      <p:sp>
        <p:nvSpPr>
          <p:cNvPr id="4" name="Slide Number Placeholder 3"/>
          <p:cNvSpPr>
            <a:spLocks noGrp="1"/>
          </p:cNvSpPr>
          <p:nvPr>
            <p:ph type="sldNum" sz="quarter" idx="12"/>
          </p:nvPr>
        </p:nvSpPr>
        <p:spPr/>
        <p:txBody>
          <a:bodyPr/>
          <a:lstStyle/>
          <a:p>
            <a:fld id="{519CE2CB-E13A-4F20-B812-F09A336A3D81}" type="slidenum">
              <a:rPr lang="en-AU" smtClean="0"/>
              <a:pPr/>
              <a:t>30</a:t>
            </a:fld>
            <a:endParaRPr lang="en-AU" dirty="0"/>
          </a:p>
        </p:txBody>
      </p:sp>
      <p:sp>
        <p:nvSpPr>
          <p:cNvPr id="12" name="Content Placeholder 6">
            <a:extLst>
              <a:ext uri="{FF2B5EF4-FFF2-40B4-BE49-F238E27FC236}">
                <a16:creationId xmlns:a16="http://schemas.microsoft.com/office/drawing/2014/main" id="{BDD674DA-3C81-396C-C467-5C20EA2A512B}"/>
              </a:ext>
            </a:extLst>
          </p:cNvPr>
          <p:cNvSpPr txBox="1">
            <a:spLocks/>
          </p:cNvSpPr>
          <p:nvPr/>
        </p:nvSpPr>
        <p:spPr>
          <a:xfrm>
            <a:off x="838200" y="1422400"/>
            <a:ext cx="10515600" cy="43133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342900">
              <a:buFont typeface="Arial" panose="020B0604020202020204" pitchFamily="34" charset="0"/>
              <a:buChar char="•"/>
            </a:pPr>
            <a:r>
              <a:rPr lang="en-US" b="0" dirty="0"/>
              <a:t>In Van de Ven, Van Vliet and Van </a:t>
            </a:r>
            <a:r>
              <a:rPr lang="en-US" b="0" dirty="0" err="1"/>
              <a:t>Kleef</a:t>
            </a:r>
            <a:r>
              <a:rPr lang="en-US" b="0" dirty="0"/>
              <a:t> (2016) “How can the regulator show evidence of (no) risk selection…” forms of risk selection are described based on actions by insurers and consumers in competitive markets.</a:t>
            </a:r>
          </a:p>
          <a:p>
            <a:pPr marL="114300" indent="-342900">
              <a:buFont typeface="Arial" panose="020B0604020202020204" pitchFamily="34" charset="0"/>
              <a:buChar char="•"/>
            </a:pPr>
            <a:endParaRPr lang="en-US" b="0" dirty="0"/>
          </a:p>
          <a:p>
            <a:pPr marL="114300" indent="-342900">
              <a:buFont typeface="Arial" panose="020B0604020202020204" pitchFamily="34" charset="0"/>
              <a:buChar char="•"/>
            </a:pPr>
            <a:r>
              <a:rPr lang="en-US" b="0" dirty="0"/>
              <a:t>In NHS/single payers, actions by providers:</a:t>
            </a:r>
          </a:p>
          <a:p>
            <a:pPr marL="800100" lvl="1" indent="-342900"/>
            <a:r>
              <a:rPr lang="en-US" sz="2400" b="0" dirty="0"/>
              <a:t>Purchasing decisions (public vs private) in opt out option</a:t>
            </a:r>
          </a:p>
          <a:p>
            <a:pPr marL="800100" lvl="1" indent="-342900"/>
            <a:r>
              <a:rPr lang="en-US" sz="2400" b="0" dirty="0"/>
              <a:t>Referrals</a:t>
            </a:r>
          </a:p>
          <a:p>
            <a:pPr marL="800100" lvl="1" indent="-342900"/>
            <a:r>
              <a:rPr lang="en-US" sz="2400" b="0" dirty="0"/>
              <a:t>Waiting times manipulation</a:t>
            </a:r>
          </a:p>
        </p:txBody>
      </p:sp>
    </p:spTree>
    <p:extLst>
      <p:ext uri="{BB962C8B-B14F-4D97-AF65-F5344CB8AC3E}">
        <p14:creationId xmlns:p14="http://schemas.microsoft.com/office/powerpoint/2010/main" val="39683130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6269"/>
            <a:ext cx="11353800" cy="1325563"/>
          </a:xfrm>
        </p:spPr>
        <p:txBody>
          <a:bodyPr/>
          <a:lstStyle/>
          <a:p>
            <a:r>
              <a:rPr lang="en-AU" b="0" dirty="0"/>
              <a:t>The Italian NHS and the resource allocation formula</a:t>
            </a:r>
            <a:endParaRPr lang="en-AU" dirty="0"/>
          </a:p>
        </p:txBody>
      </p:sp>
      <p:sp>
        <p:nvSpPr>
          <p:cNvPr id="4" name="Slide Number Placeholder 3"/>
          <p:cNvSpPr>
            <a:spLocks noGrp="1"/>
          </p:cNvSpPr>
          <p:nvPr>
            <p:ph type="sldNum" sz="quarter" idx="12"/>
          </p:nvPr>
        </p:nvSpPr>
        <p:spPr/>
        <p:txBody>
          <a:bodyPr/>
          <a:lstStyle/>
          <a:p>
            <a:fld id="{519CE2CB-E13A-4F20-B812-F09A336A3D81}" type="slidenum">
              <a:rPr lang="en-AU" smtClean="0"/>
              <a:pPr/>
              <a:t>31</a:t>
            </a:fld>
            <a:endParaRPr lang="en-AU" dirty="0"/>
          </a:p>
        </p:txBody>
      </p:sp>
      <p:sp>
        <p:nvSpPr>
          <p:cNvPr id="7" name="Content Placeholder 6">
            <a:extLst>
              <a:ext uri="{FF2B5EF4-FFF2-40B4-BE49-F238E27FC236}">
                <a16:creationId xmlns:a16="http://schemas.microsoft.com/office/drawing/2014/main" id="{27D6F6E9-BBE4-446F-99B5-E24A7A84D6BC}"/>
              </a:ext>
            </a:extLst>
          </p:cNvPr>
          <p:cNvSpPr>
            <a:spLocks noGrp="1"/>
          </p:cNvSpPr>
          <p:nvPr>
            <p:ph idx="1"/>
          </p:nvPr>
        </p:nvSpPr>
        <p:spPr>
          <a:xfrm>
            <a:off x="838200" y="1541832"/>
            <a:ext cx="6747076" cy="4730951"/>
          </a:xfrm>
        </p:spPr>
        <p:txBody>
          <a:bodyPr anchor="t">
            <a:noAutofit/>
          </a:bodyPr>
          <a:lstStyle/>
          <a:p>
            <a:pPr marL="285750" indent="-285750">
              <a:spcAft>
                <a:spcPts val="1200"/>
              </a:spcAft>
              <a:buFont typeface="Arial" panose="020B0604020202020204" pitchFamily="34" charset="0"/>
              <a:buChar char="•"/>
            </a:pPr>
            <a:r>
              <a:rPr lang="en-CL" sz="2200" b="0" dirty="0">
                <a:effectLst/>
                <a:ea typeface="Times New Roman" panose="02020603050405020304" pitchFamily="18" charset="0"/>
              </a:rPr>
              <a:t>We use Italy’s health system, Servizio Sanitario</a:t>
            </a:r>
            <a:r>
              <a:rPr lang="en-CL" sz="2200" b="0" dirty="0">
                <a:solidFill>
                  <a:srgbClr val="000000"/>
                </a:solidFill>
                <a:effectLst/>
                <a:ea typeface="Times New Roman" panose="02020603050405020304" pitchFamily="18" charset="0"/>
              </a:rPr>
              <a:t> Nazionale (SSN), as a case study</a:t>
            </a:r>
            <a:r>
              <a:rPr lang="en-CL" sz="2200" b="0" dirty="0">
                <a:effectLst/>
                <a:ea typeface="Times New Roman" panose="02020603050405020304" pitchFamily="18" charset="0"/>
              </a:rPr>
              <a:t>. </a:t>
            </a:r>
            <a:r>
              <a:rPr lang="en-CL" sz="2200" b="0" u="sng" dirty="0">
                <a:effectLst/>
                <a:ea typeface="Times New Roman" panose="02020603050405020304" pitchFamily="18" charset="0"/>
              </a:rPr>
              <a:t>Why?</a:t>
            </a:r>
          </a:p>
          <a:p>
            <a:pPr marL="285750" indent="-285750">
              <a:spcAft>
                <a:spcPts val="1200"/>
              </a:spcAft>
              <a:buFont typeface="Arial" panose="020B0604020202020204" pitchFamily="34" charset="0"/>
              <a:buChar char="•"/>
            </a:pPr>
            <a:r>
              <a:rPr lang="en-CL" sz="2200" b="0" dirty="0">
                <a:ea typeface="Times New Roman" panose="02020603050405020304" pitchFamily="18" charset="0"/>
              </a:rPr>
              <a:t>D</a:t>
            </a:r>
            <a:r>
              <a:rPr lang="en-CL" sz="2200" b="0" dirty="0">
                <a:effectLst/>
                <a:ea typeface="Times New Roman" panose="02020603050405020304" pitchFamily="18" charset="0"/>
              </a:rPr>
              <a:t>ecentralized with significant disparities (de Belvis, et al., 2022), emphasizing the importance of understanding how risk adjustment can contribute to equity across Regions.</a:t>
            </a:r>
            <a:r>
              <a:rPr lang="en-CL" sz="2200" b="0" dirty="0">
                <a:effectLst/>
              </a:rPr>
              <a:t> </a:t>
            </a:r>
          </a:p>
          <a:p>
            <a:pPr marL="285750" indent="-285750">
              <a:spcAft>
                <a:spcPts val="1200"/>
              </a:spcAft>
              <a:buFont typeface="Arial" panose="020B0604020202020204" pitchFamily="34" charset="0"/>
              <a:buChar char="•"/>
            </a:pPr>
            <a:r>
              <a:rPr lang="en-US" sz="2200" b="0" dirty="0">
                <a:ea typeface="Times New Roman" panose="02020603050405020304" pitchFamily="18" charset="0"/>
              </a:rPr>
              <a:t>Legislative autonomy within a national framework adds complexity, hindering data collection due to infrastructure limits and database linkage barriers (OECD, 2015). This limits data availability, making it harder to estimate expenditure-risk relationships (</a:t>
            </a:r>
            <a:r>
              <a:rPr lang="en-US" sz="2200" b="0" dirty="0" err="1">
                <a:ea typeface="Times New Roman" panose="02020603050405020304" pitchFamily="18" charset="0"/>
              </a:rPr>
              <a:t>Skrami</a:t>
            </a:r>
            <a:r>
              <a:rPr lang="en-US" sz="2200" b="0" dirty="0">
                <a:ea typeface="Times New Roman" panose="02020603050405020304" pitchFamily="18" charset="0"/>
              </a:rPr>
              <a:t>, et al., 2020).</a:t>
            </a:r>
            <a:endParaRPr lang="en-AU" sz="2200" b="0" dirty="0"/>
          </a:p>
        </p:txBody>
      </p:sp>
      <p:pic>
        <p:nvPicPr>
          <p:cNvPr id="5" name="Picture 4" descr="A map of italy with blue and black text&#10;&#10;Description automatically generated">
            <a:extLst>
              <a:ext uri="{FF2B5EF4-FFF2-40B4-BE49-F238E27FC236}">
                <a16:creationId xmlns:a16="http://schemas.microsoft.com/office/drawing/2014/main" id="{80757334-2ABC-CB81-1C53-2039EB0E88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5965" y="1541832"/>
            <a:ext cx="4343400" cy="3873500"/>
          </a:xfrm>
          <a:prstGeom prst="rect">
            <a:avLst/>
          </a:prstGeom>
        </p:spPr>
      </p:pic>
      <p:sp>
        <p:nvSpPr>
          <p:cNvPr id="6" name="TextBox 5">
            <a:extLst>
              <a:ext uri="{FF2B5EF4-FFF2-40B4-BE49-F238E27FC236}">
                <a16:creationId xmlns:a16="http://schemas.microsoft.com/office/drawing/2014/main" id="{F019A0EA-A960-DAE9-07EC-5B00C291CD16}"/>
              </a:ext>
            </a:extLst>
          </p:cNvPr>
          <p:cNvSpPr txBox="1"/>
          <p:nvPr/>
        </p:nvSpPr>
        <p:spPr>
          <a:xfrm>
            <a:off x="7435965" y="5238951"/>
            <a:ext cx="3219335" cy="646331"/>
          </a:xfrm>
          <a:prstGeom prst="rect">
            <a:avLst/>
          </a:prstGeom>
          <a:noFill/>
        </p:spPr>
        <p:txBody>
          <a:bodyPr wrap="square" rtlCol="0">
            <a:spAutoFit/>
          </a:bodyPr>
          <a:lstStyle/>
          <a:p>
            <a:r>
              <a:rPr lang="en-CL" b="1" dirty="0"/>
              <a:t>Image</a:t>
            </a:r>
            <a:r>
              <a:rPr lang="en-CL" dirty="0"/>
              <a:t>: Italian regions and the</a:t>
            </a:r>
            <a:r>
              <a:rPr lang="en-US" dirty="0" err="1"/>
              <a:t>ir</a:t>
            </a:r>
            <a:r>
              <a:rPr lang="en-CL" dirty="0"/>
              <a:t> population</a:t>
            </a:r>
          </a:p>
        </p:txBody>
      </p:sp>
    </p:spTree>
    <p:extLst>
      <p:ext uri="{BB962C8B-B14F-4D97-AF65-F5344CB8AC3E}">
        <p14:creationId xmlns:p14="http://schemas.microsoft.com/office/powerpoint/2010/main" val="26132906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6269"/>
            <a:ext cx="11353800" cy="1325563"/>
          </a:xfrm>
        </p:spPr>
        <p:txBody>
          <a:bodyPr/>
          <a:lstStyle/>
          <a:p>
            <a:r>
              <a:rPr lang="en-AU" b="0" dirty="0"/>
              <a:t>What is known and what is new?</a:t>
            </a:r>
            <a:endParaRPr lang="en-AU" dirty="0"/>
          </a:p>
        </p:txBody>
      </p:sp>
      <p:sp>
        <p:nvSpPr>
          <p:cNvPr id="4" name="Slide Number Placeholder 3"/>
          <p:cNvSpPr>
            <a:spLocks noGrp="1"/>
          </p:cNvSpPr>
          <p:nvPr>
            <p:ph type="sldNum" sz="quarter" idx="12"/>
          </p:nvPr>
        </p:nvSpPr>
        <p:spPr/>
        <p:txBody>
          <a:bodyPr/>
          <a:lstStyle/>
          <a:p>
            <a:fld id="{519CE2CB-E13A-4F20-B812-F09A336A3D81}" type="slidenum">
              <a:rPr lang="en-AU" smtClean="0"/>
              <a:pPr/>
              <a:t>32</a:t>
            </a:fld>
            <a:endParaRPr lang="en-AU" dirty="0"/>
          </a:p>
        </p:txBody>
      </p:sp>
      <p:sp>
        <p:nvSpPr>
          <p:cNvPr id="7" name="Content Placeholder 6">
            <a:extLst>
              <a:ext uri="{FF2B5EF4-FFF2-40B4-BE49-F238E27FC236}">
                <a16:creationId xmlns:a16="http://schemas.microsoft.com/office/drawing/2014/main" id="{27D6F6E9-BBE4-446F-99B5-E24A7A84D6BC}"/>
              </a:ext>
            </a:extLst>
          </p:cNvPr>
          <p:cNvSpPr>
            <a:spLocks noGrp="1"/>
          </p:cNvSpPr>
          <p:nvPr>
            <p:ph idx="1"/>
          </p:nvPr>
        </p:nvSpPr>
        <p:spPr>
          <a:xfrm>
            <a:off x="242888" y="1385888"/>
            <a:ext cx="11761988" cy="4557712"/>
          </a:xfrm>
        </p:spPr>
        <p:txBody>
          <a:bodyPr>
            <a:noAutofit/>
          </a:bodyPr>
          <a:lstStyle/>
          <a:p>
            <a:pPr marL="342900" indent="-342900" algn="l">
              <a:buFont typeface="Arial" panose="020B0604020202020204" pitchFamily="34" charset="0"/>
              <a:buChar char="•"/>
            </a:pPr>
            <a:endParaRPr lang="en-US" sz="2200" b="0" dirty="0"/>
          </a:p>
          <a:p>
            <a:pPr marL="342900" indent="-342900" algn="l">
              <a:buFont typeface="Arial" panose="020B0604020202020204" pitchFamily="34" charset="0"/>
              <a:buChar char="•"/>
            </a:pPr>
            <a:r>
              <a:rPr lang="en-US" sz="2200" b="0" dirty="0"/>
              <a:t>This study uses the alternative formulas presented by (Iommi, Bergquist, </a:t>
            </a:r>
            <a:r>
              <a:rPr lang="en-US" sz="2200" b="0" dirty="0" err="1"/>
              <a:t>Fiorentini</a:t>
            </a:r>
            <a:r>
              <a:rPr lang="en-US" sz="2200" b="0" dirty="0"/>
              <a:t>, &amp; Paolucci, 2022) where the focus was methodological (e.g. OLS vs Machine Learning).</a:t>
            </a:r>
          </a:p>
          <a:p>
            <a:pPr marL="342900" indent="-342900" algn="l">
              <a:buFont typeface="Arial" panose="020B0604020202020204" pitchFamily="34" charset="0"/>
              <a:buChar char="•"/>
            </a:pPr>
            <a:endParaRPr lang="en-US" sz="2200" b="0" dirty="0"/>
          </a:p>
          <a:p>
            <a:pPr marL="342900" indent="-342900">
              <a:buFont typeface="Arial" panose="020B0604020202020204" pitchFamily="34" charset="0"/>
              <a:buChar char="•"/>
            </a:pPr>
            <a:r>
              <a:rPr lang="en-US" sz="2200" dirty="0">
                <a:effectLst/>
                <a:ea typeface="Times New Roman" panose="02020603050405020304" pitchFamily="18" charset="0"/>
              </a:rPr>
              <a:t>The objective of thi</a:t>
            </a:r>
            <a:r>
              <a:rPr lang="en-US" sz="2200" dirty="0">
                <a:ea typeface="Times New Roman" panose="02020603050405020304" pitchFamily="18" charset="0"/>
              </a:rPr>
              <a:t>s </a:t>
            </a:r>
            <a:r>
              <a:rPr lang="en-US" sz="2200" dirty="0">
                <a:effectLst/>
                <a:ea typeface="Times New Roman" panose="02020603050405020304" pitchFamily="18" charset="0"/>
              </a:rPr>
              <a:t>paper: to assess the impact of potential variables on the models’ ability to achieve allocative fairness</a:t>
            </a:r>
            <a:r>
              <a:rPr lang="en-CL" sz="2200">
                <a:effectLst/>
                <a:ea typeface="Times New Roman" panose="02020603050405020304" pitchFamily="18" charset="0"/>
              </a:rPr>
              <a:t>.</a:t>
            </a:r>
            <a:endParaRPr lang="en-US" sz="2200" b="0" dirty="0"/>
          </a:p>
          <a:p>
            <a:pPr marL="342900" indent="-342900" algn="l">
              <a:buFont typeface="Arial" panose="020B0604020202020204" pitchFamily="34" charset="0"/>
              <a:buChar char="•"/>
            </a:pPr>
            <a:r>
              <a:rPr lang="en-US" sz="2200" b="0" dirty="0"/>
              <a:t>What we expect based on what’s known: there is empirical support for morbidity indicators in risk adjustment (Ellis, Martins, &amp; Rose, 2018)</a:t>
            </a:r>
            <a:r>
              <a:rPr lang="en-CL" sz="2200" b="0"/>
              <a:t> </a:t>
            </a:r>
            <a:endParaRPr lang="en-US" sz="2200" b="0" dirty="0"/>
          </a:p>
          <a:p>
            <a:pPr marL="342900" indent="-342900" algn="l">
              <a:buFont typeface="Arial" panose="020B0604020202020204" pitchFamily="34" charset="0"/>
              <a:buChar char="•"/>
            </a:pPr>
            <a:r>
              <a:rPr lang="en-US" sz="2200" b="0" dirty="0"/>
              <a:t>It remains uncertain whether the inclusion of additional variables (e.g., socioeconomics) beyond morbidity indicators significantly improves the goodness of fit and other empirical measures in payment models.</a:t>
            </a:r>
          </a:p>
        </p:txBody>
      </p:sp>
    </p:spTree>
    <p:extLst>
      <p:ext uri="{BB962C8B-B14F-4D97-AF65-F5344CB8AC3E}">
        <p14:creationId xmlns:p14="http://schemas.microsoft.com/office/powerpoint/2010/main" val="6755153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6269"/>
            <a:ext cx="10515600" cy="1325563"/>
          </a:xfrm>
        </p:spPr>
        <p:txBody>
          <a:bodyPr/>
          <a:lstStyle/>
          <a:p>
            <a:r>
              <a:rPr lang="en-AU" b="0" dirty="0"/>
              <a:t>Data for the Emilia Romagna region</a:t>
            </a:r>
            <a:endParaRPr lang="en-AU" dirty="0"/>
          </a:p>
        </p:txBody>
      </p:sp>
      <p:sp>
        <p:nvSpPr>
          <p:cNvPr id="4" name="Slide Number Placeholder 3"/>
          <p:cNvSpPr>
            <a:spLocks noGrp="1"/>
          </p:cNvSpPr>
          <p:nvPr>
            <p:ph type="sldNum" sz="quarter" idx="12"/>
          </p:nvPr>
        </p:nvSpPr>
        <p:spPr/>
        <p:txBody>
          <a:bodyPr/>
          <a:lstStyle/>
          <a:p>
            <a:fld id="{519CE2CB-E13A-4F20-B812-F09A336A3D81}" type="slidenum">
              <a:rPr lang="en-AU" smtClean="0"/>
              <a:pPr/>
              <a:t>33</a:t>
            </a:fld>
            <a:endParaRPr lang="en-AU" dirty="0"/>
          </a:p>
        </p:txBody>
      </p:sp>
      <p:graphicFrame>
        <p:nvGraphicFramePr>
          <p:cNvPr id="8" name="Content Placeholder 3">
            <a:extLst>
              <a:ext uri="{FF2B5EF4-FFF2-40B4-BE49-F238E27FC236}">
                <a16:creationId xmlns:a16="http://schemas.microsoft.com/office/drawing/2014/main" id="{6238CBEE-9C11-D3BD-AAD5-C6A0788B75CE}"/>
              </a:ext>
            </a:extLst>
          </p:cNvPr>
          <p:cNvGraphicFramePr>
            <a:graphicFrameLocks/>
          </p:cNvGraphicFramePr>
          <p:nvPr/>
        </p:nvGraphicFramePr>
        <p:xfrm>
          <a:off x="985376" y="1071932"/>
          <a:ext cx="10221247" cy="4305243"/>
        </p:xfrm>
        <a:graphic>
          <a:graphicData uri="http://schemas.openxmlformats.org/drawingml/2006/table">
            <a:tbl>
              <a:tblPr firstRow="1" firstCol="1" bandRow="1">
                <a:tableStyleId>{5C22544A-7EE6-4342-B048-85BDC9FD1C3A}</a:tableStyleId>
              </a:tblPr>
              <a:tblGrid>
                <a:gridCol w="2953526">
                  <a:extLst>
                    <a:ext uri="{9D8B030D-6E8A-4147-A177-3AD203B41FA5}">
                      <a16:colId xmlns:a16="http://schemas.microsoft.com/office/drawing/2014/main" val="2877049612"/>
                    </a:ext>
                  </a:extLst>
                </a:gridCol>
                <a:gridCol w="7267721">
                  <a:extLst>
                    <a:ext uri="{9D8B030D-6E8A-4147-A177-3AD203B41FA5}">
                      <a16:colId xmlns:a16="http://schemas.microsoft.com/office/drawing/2014/main" val="4005796387"/>
                    </a:ext>
                  </a:extLst>
                </a:gridCol>
              </a:tblGrid>
              <a:tr h="987850">
                <a:tc>
                  <a:txBody>
                    <a:bodyPr/>
                    <a:lstStyle/>
                    <a:p>
                      <a:pPr>
                        <a:lnSpc>
                          <a:spcPct val="100000"/>
                        </a:lnSpc>
                        <a:spcAft>
                          <a:spcPts val="0"/>
                        </a:spcAft>
                      </a:pPr>
                      <a:endParaRPr lang="en-CL" sz="2400" b="1" dirty="0">
                        <a:effectLst/>
                        <a:latin typeface="+mj-lt"/>
                        <a:ea typeface="Calibri" panose="020F0502020204030204" pitchFamily="34" charset="0"/>
                      </a:endParaRPr>
                    </a:p>
                  </a:txBody>
                  <a:tcPr marL="180000" marR="51435" marT="0" marB="0" anchor="ctr">
                    <a:noFill/>
                  </a:tcPr>
                </a:tc>
                <a:tc>
                  <a:txBody>
                    <a:bodyPr/>
                    <a:lstStyle/>
                    <a:p>
                      <a:pPr algn="ctr">
                        <a:lnSpc>
                          <a:spcPct val="100000"/>
                        </a:lnSpc>
                        <a:spcAft>
                          <a:spcPts val="0"/>
                        </a:spcAft>
                      </a:pPr>
                      <a:endParaRPr lang="en-CL" sz="2400" b="1" dirty="0">
                        <a:effectLst/>
                        <a:latin typeface="+mj-lt"/>
                        <a:ea typeface="Calibri" panose="020F0502020204030204" pitchFamily="34" charset="0"/>
                      </a:endParaRPr>
                    </a:p>
                  </a:txBody>
                  <a:tcPr marL="180000" marR="51435" marT="0" marB="0" anchor="ctr">
                    <a:noFill/>
                  </a:tcPr>
                </a:tc>
                <a:extLst>
                  <a:ext uri="{0D108BD9-81ED-4DB2-BD59-A6C34878D82A}">
                    <a16:rowId xmlns:a16="http://schemas.microsoft.com/office/drawing/2014/main" val="2399969045"/>
                  </a:ext>
                </a:extLst>
              </a:tr>
              <a:tr h="353856">
                <a:tc>
                  <a:txBody>
                    <a:bodyPr/>
                    <a:lstStyle/>
                    <a:p>
                      <a:pPr>
                        <a:lnSpc>
                          <a:spcPct val="100000"/>
                        </a:lnSpc>
                        <a:spcAft>
                          <a:spcPts val="0"/>
                        </a:spcAft>
                      </a:pPr>
                      <a:r>
                        <a:rPr lang="en-AU" sz="2400" b="0" dirty="0">
                          <a:effectLst/>
                          <a:latin typeface="Arial" panose="020B0604020202020204" pitchFamily="34" charset="0"/>
                          <a:cs typeface="Arial" panose="020B0604020202020204" pitchFamily="34" charset="0"/>
                        </a:rPr>
                        <a:t>Years</a:t>
                      </a:r>
                      <a:endParaRPr lang="en-CL" sz="2400" b="0" dirty="0">
                        <a:effectLst/>
                        <a:latin typeface="Arial" panose="020B0604020202020204" pitchFamily="34" charset="0"/>
                        <a:ea typeface="Calibri" panose="020F0502020204030204" pitchFamily="34" charset="0"/>
                        <a:cs typeface="Arial" panose="020B0604020202020204" pitchFamily="34" charset="0"/>
                      </a:endParaRPr>
                    </a:p>
                  </a:txBody>
                  <a:tcPr marL="180000" marR="51435" marT="0" marB="0" anchor="ctr"/>
                </a:tc>
                <a:tc>
                  <a:txBody>
                    <a:bodyPr/>
                    <a:lstStyle/>
                    <a:p>
                      <a:pPr algn="l">
                        <a:lnSpc>
                          <a:spcPct val="100000"/>
                        </a:lnSpc>
                        <a:spcAft>
                          <a:spcPts val="0"/>
                        </a:spcAft>
                      </a:pPr>
                      <a:r>
                        <a:rPr lang="en-CL" sz="2400" b="0" dirty="0">
                          <a:effectLst/>
                          <a:latin typeface="Arial" panose="020B0604020202020204" pitchFamily="34" charset="0"/>
                          <a:ea typeface="Calibri" panose="020F0502020204030204" pitchFamily="34" charset="0"/>
                          <a:cs typeface="Arial" panose="020B0604020202020204" pitchFamily="34" charset="0"/>
                        </a:rPr>
                        <a:t>2016</a:t>
                      </a:r>
                    </a:p>
                  </a:txBody>
                  <a:tcPr marL="180000" marR="51435" marT="0" marB="0" anchor="ctr"/>
                </a:tc>
                <a:extLst>
                  <a:ext uri="{0D108BD9-81ED-4DB2-BD59-A6C34878D82A}">
                    <a16:rowId xmlns:a16="http://schemas.microsoft.com/office/drawing/2014/main" val="809277744"/>
                  </a:ext>
                </a:extLst>
              </a:tr>
              <a:tr h="509229">
                <a:tc>
                  <a:txBody>
                    <a:bodyPr/>
                    <a:lstStyle/>
                    <a:p>
                      <a:pPr>
                        <a:lnSpc>
                          <a:spcPct val="100000"/>
                        </a:lnSpc>
                        <a:spcAft>
                          <a:spcPts val="0"/>
                        </a:spcAft>
                      </a:pPr>
                      <a:r>
                        <a:rPr lang="nl-NL" sz="2400" b="0" dirty="0">
                          <a:effectLst/>
                          <a:latin typeface="Arial" panose="020B0604020202020204" pitchFamily="34" charset="0"/>
                          <a:ea typeface="Calibri" panose="020F0502020204030204" pitchFamily="34" charset="0"/>
                          <a:cs typeface="Arial" panose="020B0604020202020204" pitchFamily="34" charset="0"/>
                        </a:rPr>
                        <a:t>N</a:t>
                      </a:r>
                      <a:endParaRPr lang="en-CL" sz="2400" b="0" dirty="0">
                        <a:effectLst/>
                        <a:latin typeface="Arial" panose="020B0604020202020204" pitchFamily="34" charset="0"/>
                        <a:ea typeface="Calibri" panose="020F0502020204030204" pitchFamily="34" charset="0"/>
                        <a:cs typeface="Arial" panose="020B0604020202020204" pitchFamily="34" charset="0"/>
                      </a:endParaRPr>
                    </a:p>
                  </a:txBody>
                  <a:tcPr marL="180000" marR="45720" anchor="ctr"/>
                </a:tc>
                <a:tc>
                  <a:txBody>
                    <a:bodyPr/>
                    <a:lstStyle/>
                    <a:p>
                      <a:pPr algn="l">
                        <a:lnSpc>
                          <a:spcPct val="100000"/>
                        </a:lnSpc>
                        <a:spcAft>
                          <a:spcPts val="0"/>
                        </a:spcAft>
                      </a:pPr>
                      <a:r>
                        <a:rPr lang="nl-NL" sz="2400" b="0" dirty="0">
                          <a:effectLst/>
                          <a:latin typeface="Arial" panose="020B0604020202020204" pitchFamily="34" charset="0"/>
                          <a:ea typeface="Calibri" panose="020F0502020204030204" pitchFamily="34" charset="0"/>
                          <a:cs typeface="Arial" panose="020B0604020202020204" pitchFamily="34" charset="0"/>
                        </a:rPr>
                        <a:t>4.2 </a:t>
                      </a:r>
                      <a:r>
                        <a:rPr lang="nl-NL" sz="2400" b="0" dirty="0" err="1">
                          <a:effectLst/>
                          <a:latin typeface="Arial" panose="020B0604020202020204" pitchFamily="34" charset="0"/>
                          <a:ea typeface="Calibri" panose="020F0502020204030204" pitchFamily="34" charset="0"/>
                          <a:cs typeface="Arial" panose="020B0604020202020204" pitchFamily="34" charset="0"/>
                        </a:rPr>
                        <a:t>million</a:t>
                      </a:r>
                      <a:endParaRPr lang="en-CL" sz="2400" b="0" dirty="0">
                        <a:effectLst/>
                        <a:latin typeface="Arial" panose="020B0604020202020204" pitchFamily="34" charset="0"/>
                        <a:ea typeface="Calibri" panose="020F0502020204030204" pitchFamily="34" charset="0"/>
                        <a:cs typeface="Arial" panose="020B0604020202020204" pitchFamily="34" charset="0"/>
                      </a:endParaRPr>
                    </a:p>
                  </a:txBody>
                  <a:tcPr marL="180000" marR="51435" marT="0" marB="0" anchor="ctr"/>
                </a:tc>
                <a:extLst>
                  <a:ext uri="{0D108BD9-81ED-4DB2-BD59-A6C34878D82A}">
                    <a16:rowId xmlns:a16="http://schemas.microsoft.com/office/drawing/2014/main" val="3855599904"/>
                  </a:ext>
                </a:extLst>
              </a:tr>
              <a:tr h="979364">
                <a:tc>
                  <a:txBody>
                    <a:bodyPr/>
                    <a:lstStyle/>
                    <a:p>
                      <a:pPr>
                        <a:lnSpc>
                          <a:spcPct val="100000"/>
                        </a:lnSpc>
                        <a:spcAft>
                          <a:spcPts val="0"/>
                        </a:spcAft>
                      </a:pPr>
                      <a:r>
                        <a:rPr lang="nl-NL" sz="2400" b="0" dirty="0" err="1">
                          <a:effectLst/>
                          <a:latin typeface="Arial" panose="020B0604020202020204" pitchFamily="34" charset="0"/>
                          <a:ea typeface="Calibri" panose="020F0502020204030204" pitchFamily="34" charset="0"/>
                          <a:cs typeface="Arial" panose="020B0604020202020204" pitchFamily="34" charset="0"/>
                        </a:rPr>
                        <a:t>Spending</a:t>
                      </a:r>
                      <a:endParaRPr lang="en-CL" sz="2400" b="0" dirty="0">
                        <a:effectLst/>
                        <a:latin typeface="Arial" panose="020B0604020202020204" pitchFamily="34" charset="0"/>
                        <a:ea typeface="Calibri" panose="020F0502020204030204" pitchFamily="34" charset="0"/>
                        <a:cs typeface="Arial" panose="020B0604020202020204" pitchFamily="34" charset="0"/>
                      </a:endParaRPr>
                    </a:p>
                  </a:txBody>
                  <a:tcPr marL="180000" marR="51435" marT="0" marB="0" anchor="ctr"/>
                </a:tc>
                <a:tc>
                  <a:txBody>
                    <a:bodyPr/>
                    <a:lstStyle/>
                    <a:p>
                      <a:r>
                        <a:rPr lang="en-US" sz="2400" b="0" kern="1200" dirty="0">
                          <a:solidFill>
                            <a:schemeClr val="dk1"/>
                          </a:solidFill>
                          <a:effectLst/>
                          <a:latin typeface="Arial" panose="020B0604020202020204" pitchFamily="34" charset="0"/>
                          <a:ea typeface="+mn-ea"/>
                          <a:cs typeface="Arial" panose="020B0604020202020204" pitchFamily="34" charset="0"/>
                        </a:rPr>
                        <a:t>Hospital care, pharmaceuticals, and specialist outpatient care and laboratory tests.</a:t>
                      </a:r>
                      <a:endParaRPr lang="en-CL" sz="2400" b="0" kern="1200" dirty="0">
                        <a:solidFill>
                          <a:schemeClr val="dk1"/>
                        </a:solidFill>
                        <a:effectLst/>
                        <a:latin typeface="Arial" panose="020B0604020202020204" pitchFamily="34" charset="0"/>
                        <a:ea typeface="+mn-ea"/>
                        <a:cs typeface="Arial" panose="020B0604020202020204" pitchFamily="34" charset="0"/>
                      </a:endParaRPr>
                    </a:p>
                  </a:txBody>
                  <a:tcPr marL="180000" marR="51435" marT="0" marB="0" anchor="ctr"/>
                </a:tc>
                <a:extLst>
                  <a:ext uri="{0D108BD9-81ED-4DB2-BD59-A6C34878D82A}">
                    <a16:rowId xmlns:a16="http://schemas.microsoft.com/office/drawing/2014/main" val="3578481564"/>
                  </a:ext>
                </a:extLst>
              </a:tr>
              <a:tr h="979364">
                <a:tc>
                  <a:txBody>
                    <a:bodyPr/>
                    <a:lstStyle/>
                    <a:p>
                      <a:pPr>
                        <a:lnSpc>
                          <a:spcPct val="100000"/>
                        </a:lnSpc>
                        <a:spcAft>
                          <a:spcPts val="0"/>
                        </a:spcAft>
                      </a:pPr>
                      <a:r>
                        <a:rPr lang="nl-NL" sz="2400" b="0" dirty="0" err="1">
                          <a:effectLst/>
                          <a:latin typeface="Arial" panose="020B0604020202020204" pitchFamily="34" charset="0"/>
                          <a:ea typeface="Calibri" panose="020F0502020204030204" pitchFamily="34" charset="0"/>
                          <a:cs typeface="Arial" panose="020B0604020202020204" pitchFamily="34" charset="0"/>
                        </a:rPr>
                        <a:t>Characteristics</a:t>
                      </a:r>
                      <a:endParaRPr lang="en-CL" sz="2400" b="0" dirty="0">
                        <a:effectLst/>
                        <a:latin typeface="Arial" panose="020B0604020202020204" pitchFamily="34" charset="0"/>
                        <a:ea typeface="Calibri" panose="020F0502020204030204" pitchFamily="34" charset="0"/>
                        <a:cs typeface="Arial" panose="020B0604020202020204" pitchFamily="34" charset="0"/>
                      </a:endParaRPr>
                    </a:p>
                  </a:txBody>
                  <a:tcPr marL="180000" marR="51435" marT="0" marB="0" anchor="ctr"/>
                </a:tc>
                <a:tc>
                  <a:txBody>
                    <a:bodyPr/>
                    <a:lstStyle/>
                    <a:p>
                      <a:pPr algn="l">
                        <a:lnSpc>
                          <a:spcPct val="100000"/>
                        </a:lnSpc>
                        <a:spcAft>
                          <a:spcPts val="0"/>
                        </a:spcAft>
                      </a:pPr>
                      <a:r>
                        <a:rPr lang="en-CL" sz="2400" b="0" kern="1200" dirty="0">
                          <a:solidFill>
                            <a:schemeClr val="dk1"/>
                          </a:solidFill>
                          <a:effectLst/>
                          <a:latin typeface="Arial" panose="020B0604020202020204" pitchFamily="34" charset="0"/>
                          <a:ea typeface="+mn-ea"/>
                          <a:cs typeface="Arial" panose="020B0604020202020204" pitchFamily="34" charset="0"/>
                        </a:rPr>
                        <a:t>Age, gender, citizenship, place of residence, exemption codes (which allow us to derive proxies to income), degree of urbanization, and morbidity variables. </a:t>
                      </a:r>
                      <a:endParaRPr lang="en-CL" sz="2400" b="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180000" marR="51435" marT="0" marB="0" anchor="ctr"/>
                </a:tc>
                <a:extLst>
                  <a:ext uri="{0D108BD9-81ED-4DB2-BD59-A6C34878D82A}">
                    <a16:rowId xmlns:a16="http://schemas.microsoft.com/office/drawing/2014/main" val="1103157078"/>
                  </a:ext>
                </a:extLst>
              </a:tr>
            </a:tbl>
          </a:graphicData>
        </a:graphic>
      </p:graphicFrame>
    </p:spTree>
    <p:extLst>
      <p:ext uri="{BB962C8B-B14F-4D97-AF65-F5344CB8AC3E}">
        <p14:creationId xmlns:p14="http://schemas.microsoft.com/office/powerpoint/2010/main" val="14101934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6269"/>
            <a:ext cx="10515600" cy="1325563"/>
          </a:xfrm>
        </p:spPr>
        <p:txBody>
          <a:bodyPr/>
          <a:lstStyle/>
          <a:p>
            <a:r>
              <a:rPr lang="en-AU" b="0" dirty="0"/>
              <a:t>Descriptive statistics</a:t>
            </a:r>
            <a:endParaRPr lang="en-AU" dirty="0"/>
          </a:p>
        </p:txBody>
      </p:sp>
      <p:sp>
        <p:nvSpPr>
          <p:cNvPr id="4" name="Slide Number Placeholder 3"/>
          <p:cNvSpPr>
            <a:spLocks noGrp="1"/>
          </p:cNvSpPr>
          <p:nvPr>
            <p:ph type="sldNum" sz="quarter" idx="12"/>
          </p:nvPr>
        </p:nvSpPr>
        <p:spPr/>
        <p:txBody>
          <a:bodyPr/>
          <a:lstStyle/>
          <a:p>
            <a:fld id="{519CE2CB-E13A-4F20-B812-F09A336A3D81}" type="slidenum">
              <a:rPr lang="en-AU" smtClean="0"/>
              <a:pPr/>
              <a:t>34</a:t>
            </a:fld>
            <a:endParaRPr lang="en-AU" dirty="0"/>
          </a:p>
        </p:txBody>
      </p:sp>
      <p:graphicFrame>
        <p:nvGraphicFramePr>
          <p:cNvPr id="8" name="Content Placeholder 3">
            <a:extLst>
              <a:ext uri="{FF2B5EF4-FFF2-40B4-BE49-F238E27FC236}">
                <a16:creationId xmlns:a16="http://schemas.microsoft.com/office/drawing/2014/main" id="{6238CBEE-9C11-D3BD-AAD5-C6A0788B75CE}"/>
              </a:ext>
            </a:extLst>
          </p:cNvPr>
          <p:cNvGraphicFramePr>
            <a:graphicFrameLocks/>
          </p:cNvGraphicFramePr>
          <p:nvPr/>
        </p:nvGraphicFramePr>
        <p:xfrm>
          <a:off x="20782" y="1608155"/>
          <a:ext cx="3794442" cy="2885173"/>
        </p:xfrm>
        <a:graphic>
          <a:graphicData uri="http://schemas.openxmlformats.org/drawingml/2006/table">
            <a:tbl>
              <a:tblPr firstRow="1" firstCol="1" bandRow="1">
                <a:tableStyleId>{5C22544A-7EE6-4342-B048-85BDC9FD1C3A}</a:tableStyleId>
              </a:tblPr>
              <a:tblGrid>
                <a:gridCol w="2834136">
                  <a:extLst>
                    <a:ext uri="{9D8B030D-6E8A-4147-A177-3AD203B41FA5}">
                      <a16:colId xmlns:a16="http://schemas.microsoft.com/office/drawing/2014/main" val="2877049612"/>
                    </a:ext>
                  </a:extLst>
                </a:gridCol>
                <a:gridCol w="960306">
                  <a:extLst>
                    <a:ext uri="{9D8B030D-6E8A-4147-A177-3AD203B41FA5}">
                      <a16:colId xmlns:a16="http://schemas.microsoft.com/office/drawing/2014/main" val="4005796387"/>
                    </a:ext>
                  </a:extLst>
                </a:gridCol>
              </a:tblGrid>
              <a:tr h="670589">
                <a:tc>
                  <a:txBody>
                    <a:bodyPr/>
                    <a:lstStyle/>
                    <a:p>
                      <a:pPr>
                        <a:lnSpc>
                          <a:spcPct val="100000"/>
                        </a:lnSpc>
                        <a:spcAft>
                          <a:spcPts val="0"/>
                        </a:spcAft>
                      </a:pPr>
                      <a:endParaRPr lang="en-CL" sz="2400" b="1" dirty="0">
                        <a:effectLst/>
                        <a:latin typeface="+mj-lt"/>
                        <a:ea typeface="Calibri" panose="020F0502020204030204" pitchFamily="34" charset="0"/>
                      </a:endParaRPr>
                    </a:p>
                  </a:txBody>
                  <a:tcPr marL="180000" marR="51435" marT="0" marB="0" anchor="ctr">
                    <a:noFill/>
                  </a:tcPr>
                </a:tc>
                <a:tc>
                  <a:txBody>
                    <a:bodyPr/>
                    <a:lstStyle/>
                    <a:p>
                      <a:pPr algn="ctr">
                        <a:lnSpc>
                          <a:spcPct val="100000"/>
                        </a:lnSpc>
                        <a:spcAft>
                          <a:spcPts val="0"/>
                        </a:spcAft>
                      </a:pPr>
                      <a:endParaRPr lang="en-CL" sz="2400" b="1" dirty="0">
                        <a:effectLst/>
                        <a:latin typeface="+mj-lt"/>
                        <a:ea typeface="Calibri" panose="020F0502020204030204" pitchFamily="34" charset="0"/>
                      </a:endParaRPr>
                    </a:p>
                  </a:txBody>
                  <a:tcPr marL="180000" marR="51435" marT="0" marB="0" anchor="ctr">
                    <a:noFill/>
                  </a:tcPr>
                </a:tc>
                <a:extLst>
                  <a:ext uri="{0D108BD9-81ED-4DB2-BD59-A6C34878D82A}">
                    <a16:rowId xmlns:a16="http://schemas.microsoft.com/office/drawing/2014/main" val="2399969045"/>
                  </a:ext>
                </a:extLst>
              </a:tr>
              <a:tr h="180653">
                <a:tc>
                  <a:txBody>
                    <a:bodyPr/>
                    <a:lstStyle/>
                    <a:p>
                      <a:r>
                        <a:rPr lang="en-US" sz="1200" b="1">
                          <a:effectLst/>
                          <a:latin typeface="Calibri" panose="020F0502020204030204" pitchFamily="34" charset="0"/>
                          <a:ea typeface="Times New Roman" panose="02020603050405020304" pitchFamily="18" charset="0"/>
                          <a:cs typeface="Times New Roman" panose="02020603050405020304" pitchFamily="18" charset="0"/>
                        </a:rPr>
                        <a:t>Variables</a:t>
                      </a:r>
                      <a:endParaRPr lang="en-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200" b="1">
                          <a:effectLst/>
                          <a:latin typeface="Calibri" panose="020F0502020204030204" pitchFamily="34" charset="0"/>
                          <a:ea typeface="Times New Roman" panose="02020603050405020304" pitchFamily="18" charset="0"/>
                          <a:cs typeface="Times New Roman" panose="02020603050405020304" pitchFamily="18" charset="0"/>
                        </a:rPr>
                        <a:t>Mean (SD)</a:t>
                      </a:r>
                      <a:endParaRPr lang="en-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09277744"/>
                  </a:ext>
                </a:extLst>
              </a:tr>
              <a:tr h="248720">
                <a:tc>
                  <a:txBody>
                    <a:bodyPr/>
                    <a:lstStyle/>
                    <a:p>
                      <a:r>
                        <a:rPr lang="en-US" sz="1200" b="1">
                          <a:effectLst/>
                          <a:latin typeface="Calibri" panose="020F0502020204030204" pitchFamily="34" charset="0"/>
                          <a:ea typeface="Times New Roman" panose="02020603050405020304" pitchFamily="18" charset="0"/>
                          <a:cs typeface="Times New Roman" panose="02020603050405020304" pitchFamily="18" charset="0"/>
                        </a:rPr>
                        <a:t>Number of observations</a:t>
                      </a:r>
                      <a:endParaRPr lang="en-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200" dirty="0">
                          <a:effectLst/>
                          <a:latin typeface="Calibri" panose="020F0502020204030204" pitchFamily="34" charset="0"/>
                          <a:ea typeface="Times New Roman" panose="02020603050405020304" pitchFamily="18" charset="0"/>
                          <a:cs typeface="Times New Roman" panose="02020603050405020304" pitchFamily="18" charset="0"/>
                        </a:rPr>
                        <a:t>4,262,377</a:t>
                      </a:r>
                      <a:endParaRPr lang="en-C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55599904"/>
                  </a:ext>
                </a:extLst>
              </a:tr>
              <a:tr h="180653">
                <a:tc>
                  <a:txBody>
                    <a:bodyPr/>
                    <a:lstStyle/>
                    <a:p>
                      <a:r>
                        <a:rPr lang="en-US" sz="1200" b="1">
                          <a:effectLst/>
                          <a:latin typeface="Calibri" panose="020F0502020204030204" pitchFamily="34" charset="0"/>
                          <a:ea typeface="Times New Roman" panose="02020603050405020304" pitchFamily="18" charset="0"/>
                          <a:cs typeface="Times New Roman" panose="02020603050405020304" pitchFamily="18" charset="0"/>
                        </a:rPr>
                        <a:t>Spending</a:t>
                      </a:r>
                      <a:endParaRPr lang="en-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78481564"/>
                  </a:ext>
                </a:extLst>
              </a:tr>
              <a:tr h="400026">
                <a:tc>
                  <a:txBody>
                    <a:bodyPr/>
                    <a:lstStyle/>
                    <a:p>
                      <a:r>
                        <a:rPr lang="en-US" sz="1200" dirty="0">
                          <a:effectLst/>
                          <a:latin typeface="Calibri" panose="020F0502020204030204" pitchFamily="34" charset="0"/>
                          <a:ea typeface="Times New Roman" panose="02020603050405020304" pitchFamily="18" charset="0"/>
                          <a:cs typeface="Times New Roman" panose="02020603050405020304" pitchFamily="18" charset="0"/>
                        </a:rPr>
                        <a:t>Specialists ambulatory care and laboratory tests</a:t>
                      </a:r>
                      <a:endParaRPr lang="en-C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200" dirty="0">
                          <a:effectLst/>
                          <a:latin typeface="Calibri" panose="020F0502020204030204" pitchFamily="34" charset="0"/>
                          <a:ea typeface="Times New Roman" panose="02020603050405020304" pitchFamily="18" charset="0"/>
                          <a:cs typeface="Times New Roman" panose="02020603050405020304" pitchFamily="18" charset="0"/>
                        </a:rPr>
                        <a:t>170.6 (950.9)</a:t>
                      </a:r>
                      <a:endParaRPr lang="en-C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03157078"/>
                  </a:ext>
                </a:extLst>
              </a:tr>
              <a:tr h="400026">
                <a:tc>
                  <a:txBody>
                    <a:bodyPr/>
                    <a:lstStyle/>
                    <a:p>
                      <a:r>
                        <a:rPr lang="en-US" sz="1200">
                          <a:effectLst/>
                          <a:latin typeface="Calibri" panose="020F0502020204030204" pitchFamily="34" charset="0"/>
                          <a:ea typeface="Times New Roman" panose="02020603050405020304" pitchFamily="18" charset="0"/>
                          <a:cs typeface="Times New Roman" panose="02020603050405020304" pitchFamily="18" charset="0"/>
                        </a:rPr>
                        <a:t>Hospital care</a:t>
                      </a:r>
                      <a:endParaRPr lang="en-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200">
                          <a:effectLst/>
                          <a:latin typeface="Calibri" panose="020F0502020204030204" pitchFamily="34" charset="0"/>
                          <a:ea typeface="Times New Roman" panose="02020603050405020304" pitchFamily="18" charset="0"/>
                          <a:cs typeface="Times New Roman" panose="02020603050405020304" pitchFamily="18" charset="0"/>
                        </a:rPr>
                        <a:t>549.8 (2981.8)</a:t>
                      </a:r>
                      <a:endParaRPr lang="en-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40221914"/>
                  </a:ext>
                </a:extLst>
              </a:tr>
              <a:tr h="400026">
                <a:tc>
                  <a:txBody>
                    <a:bodyPr/>
                    <a:lstStyle/>
                    <a:p>
                      <a:r>
                        <a:rPr lang="en-US" sz="1200">
                          <a:effectLst/>
                          <a:latin typeface="Calibri" panose="020F0502020204030204" pitchFamily="34" charset="0"/>
                          <a:ea typeface="Times New Roman" panose="02020603050405020304" pitchFamily="18" charset="0"/>
                          <a:cs typeface="Times New Roman" panose="02020603050405020304" pitchFamily="18" charset="0"/>
                        </a:rPr>
                        <a:t>Pharmaceuticals</a:t>
                      </a:r>
                      <a:endParaRPr lang="en-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200">
                          <a:effectLst/>
                          <a:latin typeface="Calibri" panose="020F0502020204030204" pitchFamily="34" charset="0"/>
                          <a:ea typeface="Times New Roman" panose="02020603050405020304" pitchFamily="18" charset="0"/>
                          <a:cs typeface="Times New Roman" panose="02020603050405020304" pitchFamily="18" charset="0"/>
                        </a:rPr>
                        <a:t>289.8 (2957.3)</a:t>
                      </a:r>
                      <a:endParaRPr lang="en-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946312"/>
                  </a:ext>
                </a:extLst>
              </a:tr>
              <a:tr h="400026">
                <a:tc>
                  <a:txBody>
                    <a:bodyPr/>
                    <a:lstStyle/>
                    <a:p>
                      <a:r>
                        <a:rPr lang="en-US" sz="1200" dirty="0">
                          <a:effectLst/>
                          <a:latin typeface="Calibri" panose="020F0502020204030204" pitchFamily="34" charset="0"/>
                          <a:ea typeface="Times New Roman" panose="02020603050405020304" pitchFamily="18" charset="0"/>
                          <a:cs typeface="Times New Roman" panose="02020603050405020304" pitchFamily="18" charset="0"/>
                        </a:rPr>
                        <a:t>Total spending</a:t>
                      </a:r>
                      <a:endParaRPr lang="en-C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200" dirty="0">
                          <a:effectLst/>
                          <a:latin typeface="Calibri" panose="020F0502020204030204" pitchFamily="34" charset="0"/>
                          <a:ea typeface="Times New Roman" panose="02020603050405020304" pitchFamily="18" charset="0"/>
                          <a:cs typeface="Times New Roman" panose="02020603050405020304" pitchFamily="18" charset="0"/>
                        </a:rPr>
                        <a:t>1010.1 (4614.7)</a:t>
                      </a:r>
                      <a:endParaRPr lang="en-C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62174270"/>
                  </a:ext>
                </a:extLst>
              </a:tr>
            </a:tbl>
          </a:graphicData>
        </a:graphic>
      </p:graphicFrame>
      <p:graphicFrame>
        <p:nvGraphicFramePr>
          <p:cNvPr id="6" name="Content Placeholder 3">
            <a:extLst>
              <a:ext uri="{FF2B5EF4-FFF2-40B4-BE49-F238E27FC236}">
                <a16:creationId xmlns:a16="http://schemas.microsoft.com/office/drawing/2014/main" id="{C588B87C-457B-2390-7996-6B839AFB55EA}"/>
              </a:ext>
            </a:extLst>
          </p:cNvPr>
          <p:cNvGraphicFramePr>
            <a:graphicFrameLocks/>
          </p:cNvGraphicFramePr>
          <p:nvPr/>
        </p:nvGraphicFramePr>
        <p:xfrm>
          <a:off x="3969327" y="1135317"/>
          <a:ext cx="4031673" cy="5567126"/>
        </p:xfrm>
        <a:graphic>
          <a:graphicData uri="http://schemas.openxmlformats.org/drawingml/2006/table">
            <a:tbl>
              <a:tblPr firstRow="1" firstCol="1" bandRow="1">
                <a:tableStyleId>{5C22544A-7EE6-4342-B048-85BDC9FD1C3A}</a:tableStyleId>
              </a:tblPr>
              <a:tblGrid>
                <a:gridCol w="3011328">
                  <a:extLst>
                    <a:ext uri="{9D8B030D-6E8A-4147-A177-3AD203B41FA5}">
                      <a16:colId xmlns:a16="http://schemas.microsoft.com/office/drawing/2014/main" val="2877049612"/>
                    </a:ext>
                  </a:extLst>
                </a:gridCol>
                <a:gridCol w="1020345">
                  <a:extLst>
                    <a:ext uri="{9D8B030D-6E8A-4147-A177-3AD203B41FA5}">
                      <a16:colId xmlns:a16="http://schemas.microsoft.com/office/drawing/2014/main" val="4005796387"/>
                    </a:ext>
                  </a:extLst>
                </a:gridCol>
              </a:tblGrid>
              <a:tr h="338029">
                <a:tc>
                  <a:txBody>
                    <a:bodyPr/>
                    <a:lstStyle/>
                    <a:p>
                      <a:pPr>
                        <a:lnSpc>
                          <a:spcPct val="100000"/>
                        </a:lnSpc>
                        <a:spcAft>
                          <a:spcPts val="0"/>
                        </a:spcAft>
                      </a:pPr>
                      <a:endParaRPr lang="en-CL" sz="2400" b="1" dirty="0">
                        <a:effectLst/>
                        <a:latin typeface="+mj-lt"/>
                        <a:ea typeface="Calibri" panose="020F0502020204030204" pitchFamily="34" charset="0"/>
                      </a:endParaRPr>
                    </a:p>
                  </a:txBody>
                  <a:tcPr marL="180000" marR="51435" marT="0" marB="0" anchor="ctr">
                    <a:noFill/>
                  </a:tcPr>
                </a:tc>
                <a:tc>
                  <a:txBody>
                    <a:bodyPr/>
                    <a:lstStyle/>
                    <a:p>
                      <a:pPr algn="ctr">
                        <a:lnSpc>
                          <a:spcPct val="100000"/>
                        </a:lnSpc>
                        <a:spcAft>
                          <a:spcPts val="0"/>
                        </a:spcAft>
                      </a:pPr>
                      <a:endParaRPr lang="en-CL" sz="2400" b="1" dirty="0">
                        <a:effectLst/>
                        <a:latin typeface="+mj-lt"/>
                        <a:ea typeface="Calibri" panose="020F0502020204030204" pitchFamily="34" charset="0"/>
                      </a:endParaRPr>
                    </a:p>
                  </a:txBody>
                  <a:tcPr marL="180000" marR="51435" marT="0" marB="0" anchor="ctr">
                    <a:noFill/>
                  </a:tcPr>
                </a:tc>
                <a:extLst>
                  <a:ext uri="{0D108BD9-81ED-4DB2-BD59-A6C34878D82A}">
                    <a16:rowId xmlns:a16="http://schemas.microsoft.com/office/drawing/2014/main" val="2399969045"/>
                  </a:ext>
                </a:extLst>
              </a:tr>
              <a:tr h="163586">
                <a:tc>
                  <a:txBody>
                    <a:bodyPr/>
                    <a:lstStyle/>
                    <a:p>
                      <a:r>
                        <a:rPr lang="en-US" sz="1200" b="1">
                          <a:effectLst/>
                          <a:latin typeface="Calibri" panose="020F0502020204030204" pitchFamily="34" charset="0"/>
                          <a:ea typeface="Times New Roman" panose="02020603050405020304" pitchFamily="18" charset="0"/>
                          <a:cs typeface="Times New Roman" panose="02020603050405020304" pitchFamily="18" charset="0"/>
                        </a:rPr>
                        <a:t>Sociodemographic variables</a:t>
                      </a:r>
                      <a:endParaRPr lang="en-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09277744"/>
                  </a:ext>
                </a:extLst>
              </a:tr>
              <a:tr h="163586">
                <a:tc>
                  <a:txBody>
                    <a:bodyPr/>
                    <a:lstStyle/>
                    <a:p>
                      <a:r>
                        <a:rPr lang="en-US" sz="1200" b="1">
                          <a:effectLst/>
                          <a:latin typeface="Calibri" panose="020F0502020204030204" pitchFamily="34" charset="0"/>
                          <a:ea typeface="Times New Roman" panose="02020603050405020304" pitchFamily="18" charset="0"/>
                          <a:cs typeface="Times New Roman" panose="02020603050405020304" pitchFamily="18" charset="0"/>
                        </a:rPr>
                        <a:t>Age</a:t>
                      </a:r>
                      <a:endParaRPr lang="en-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55599904"/>
                  </a:ext>
                </a:extLst>
              </a:tr>
              <a:tr h="163586">
                <a:tc>
                  <a:txBody>
                    <a:bodyPr/>
                    <a:lstStyle/>
                    <a:p>
                      <a:pPr algn="r"/>
                      <a:r>
                        <a:rPr lang="en-US" sz="1200">
                          <a:effectLst/>
                          <a:latin typeface="Calibri" panose="020F0502020204030204" pitchFamily="34" charset="0"/>
                          <a:ea typeface="Times New Roman" panose="02020603050405020304" pitchFamily="18" charset="0"/>
                          <a:cs typeface="Times New Roman" panose="02020603050405020304" pitchFamily="18" charset="0"/>
                        </a:rPr>
                        <a:t>&lt;=19 years </a:t>
                      </a:r>
                      <a:endParaRPr lang="en-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200">
                          <a:effectLst/>
                          <a:latin typeface="Calibri" panose="020F0502020204030204" pitchFamily="34" charset="0"/>
                          <a:ea typeface="Times New Roman" panose="02020603050405020304" pitchFamily="18" charset="0"/>
                          <a:cs typeface="Times New Roman" panose="02020603050405020304" pitchFamily="18" charset="0"/>
                        </a:rPr>
                        <a:t>14.6</a:t>
                      </a: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78481564"/>
                  </a:ext>
                </a:extLst>
              </a:tr>
              <a:tr h="201645">
                <a:tc>
                  <a:txBody>
                    <a:bodyPr/>
                    <a:lstStyle/>
                    <a:p>
                      <a:pPr algn="r"/>
                      <a:r>
                        <a:rPr lang="en-US" sz="1200">
                          <a:effectLst/>
                          <a:latin typeface="Calibri" panose="020F0502020204030204" pitchFamily="34" charset="0"/>
                          <a:ea typeface="Times New Roman" panose="02020603050405020304" pitchFamily="18" charset="0"/>
                          <a:cs typeface="Times New Roman" panose="02020603050405020304" pitchFamily="18" charset="0"/>
                        </a:rPr>
                        <a:t>20-64 years </a:t>
                      </a:r>
                      <a:endParaRPr lang="en-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200">
                          <a:effectLst/>
                          <a:latin typeface="Calibri" panose="020F0502020204030204" pitchFamily="34" charset="0"/>
                          <a:ea typeface="Times New Roman" panose="02020603050405020304" pitchFamily="18" charset="0"/>
                          <a:cs typeface="Times New Roman" panose="02020603050405020304" pitchFamily="18" charset="0"/>
                        </a:rPr>
                        <a:t>59.9</a:t>
                      </a: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03157078"/>
                  </a:ext>
                </a:extLst>
              </a:tr>
              <a:tr h="201645">
                <a:tc>
                  <a:txBody>
                    <a:bodyPr/>
                    <a:lstStyle/>
                    <a:p>
                      <a:pPr algn="r"/>
                      <a:r>
                        <a:rPr lang="en-US" sz="1200">
                          <a:effectLst/>
                          <a:latin typeface="Calibri" panose="020F0502020204030204" pitchFamily="34" charset="0"/>
                          <a:ea typeface="Times New Roman" panose="02020603050405020304" pitchFamily="18" charset="0"/>
                          <a:cs typeface="Times New Roman" panose="02020603050405020304" pitchFamily="18" charset="0"/>
                        </a:rPr>
                        <a:t>&gt;=65 years</a:t>
                      </a:r>
                      <a:endParaRPr lang="en-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25.5%</a:t>
                      </a:r>
                      <a:endParaRPr lang="en-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40221914"/>
                  </a:ext>
                </a:extLst>
              </a:tr>
              <a:tr h="201645">
                <a:tc>
                  <a:txBody>
                    <a:bodyPr/>
                    <a:lstStyle/>
                    <a:p>
                      <a:r>
                        <a:rPr lang="en-US" sz="1200" dirty="0">
                          <a:effectLst/>
                          <a:latin typeface="Calibri" panose="020F0502020204030204" pitchFamily="34" charset="0"/>
                          <a:ea typeface="Times New Roman" panose="02020603050405020304" pitchFamily="18" charset="0"/>
                          <a:cs typeface="Times New Roman" panose="02020603050405020304" pitchFamily="18" charset="0"/>
                        </a:rPr>
                        <a:t>Gender (=Female)</a:t>
                      </a:r>
                      <a:endParaRPr lang="en-C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51.8%</a:t>
                      </a:r>
                      <a:endParaRPr lang="en-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946312"/>
                  </a:ext>
                </a:extLst>
              </a:tr>
              <a:tr h="201645">
                <a:tc>
                  <a:txBody>
                    <a:bodyPr/>
                    <a:lstStyle/>
                    <a:p>
                      <a:r>
                        <a:rPr lang="en-US" sz="1200" dirty="0">
                          <a:effectLst/>
                          <a:latin typeface="Calibri" panose="020F0502020204030204" pitchFamily="34" charset="0"/>
                          <a:ea typeface="Times New Roman" panose="02020603050405020304" pitchFamily="18" charset="0"/>
                          <a:cs typeface="Times New Roman" panose="02020603050405020304" pitchFamily="18" charset="0"/>
                        </a:rPr>
                        <a:t>Citizenship (=Italian)</a:t>
                      </a:r>
                      <a:endParaRPr lang="en-C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91.7%</a:t>
                      </a:r>
                      <a:endParaRPr lang="en-C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62174270"/>
                  </a:ext>
                </a:extLst>
              </a:tr>
              <a:tr h="201645">
                <a:tc>
                  <a:txBody>
                    <a:bodyPr/>
                    <a:lstStyle/>
                    <a:p>
                      <a:r>
                        <a:rPr lang="en-US" sz="1200">
                          <a:effectLst/>
                          <a:latin typeface="Calibri" panose="020F0502020204030204" pitchFamily="34" charset="0"/>
                          <a:ea typeface="Times New Roman" panose="02020603050405020304" pitchFamily="18" charset="0"/>
                          <a:cs typeface="Times New Roman" panose="02020603050405020304" pitchFamily="18" charset="0"/>
                        </a:rPr>
                        <a:t>Place of residence</a:t>
                      </a:r>
                      <a:endParaRPr lang="en-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07892778"/>
                  </a:ext>
                </a:extLst>
              </a:tr>
              <a:tr h="201645">
                <a:tc>
                  <a:txBody>
                    <a:bodyPr/>
                    <a:lstStyle/>
                    <a:p>
                      <a:pPr algn="r"/>
                      <a:r>
                        <a:rPr lang="en-US" sz="1200">
                          <a:effectLst/>
                          <a:latin typeface="Calibri" panose="020F0502020204030204" pitchFamily="34" charset="0"/>
                          <a:ea typeface="Times New Roman" panose="02020603050405020304" pitchFamily="18" charset="0"/>
                          <a:cs typeface="Times New Roman" panose="02020603050405020304" pitchFamily="18" charset="0"/>
                        </a:rPr>
                        <a:t>Piacenza</a:t>
                      </a:r>
                      <a:endParaRPr lang="en-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US" sz="1200">
                          <a:effectLst/>
                          <a:latin typeface="Calibri" panose="020F0502020204030204" pitchFamily="34" charset="0"/>
                          <a:ea typeface="Times New Roman" panose="02020603050405020304" pitchFamily="18" charset="0"/>
                          <a:cs typeface="Times New Roman" panose="02020603050405020304" pitchFamily="18" charset="0"/>
                        </a:rPr>
                        <a:t>6.17%</a:t>
                      </a:r>
                      <a:endParaRPr lang="en-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01520651"/>
                  </a:ext>
                </a:extLst>
              </a:tr>
              <a:tr h="201645">
                <a:tc>
                  <a:txBody>
                    <a:bodyPr/>
                    <a:lstStyle/>
                    <a:p>
                      <a:pPr algn="r"/>
                      <a:r>
                        <a:rPr lang="en-US" sz="1200">
                          <a:effectLst/>
                          <a:latin typeface="Calibri" panose="020F0502020204030204" pitchFamily="34" charset="0"/>
                          <a:ea typeface="Times New Roman" panose="02020603050405020304" pitchFamily="18" charset="0"/>
                          <a:cs typeface="Times New Roman" panose="02020603050405020304" pitchFamily="18" charset="0"/>
                        </a:rPr>
                        <a:t>Parma</a:t>
                      </a:r>
                      <a:endParaRPr lang="en-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US" sz="1200">
                          <a:effectLst/>
                          <a:latin typeface="Calibri" panose="020F0502020204030204" pitchFamily="34" charset="0"/>
                          <a:ea typeface="Times New Roman" panose="02020603050405020304" pitchFamily="18" charset="0"/>
                          <a:cs typeface="Times New Roman" panose="02020603050405020304" pitchFamily="18" charset="0"/>
                        </a:rPr>
                        <a:t>10.1%</a:t>
                      </a:r>
                      <a:endParaRPr lang="en-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10749350"/>
                  </a:ext>
                </a:extLst>
              </a:tr>
              <a:tr h="201645">
                <a:tc>
                  <a:txBody>
                    <a:bodyPr/>
                    <a:lstStyle/>
                    <a:p>
                      <a:pPr algn="r"/>
                      <a:r>
                        <a:rPr lang="en-US" sz="1200">
                          <a:effectLst/>
                          <a:latin typeface="Calibri" panose="020F0502020204030204" pitchFamily="34" charset="0"/>
                          <a:ea typeface="Times New Roman" panose="02020603050405020304" pitchFamily="18" charset="0"/>
                          <a:cs typeface="Times New Roman" panose="02020603050405020304" pitchFamily="18" charset="0"/>
                        </a:rPr>
                        <a:t>Reggio Emilia</a:t>
                      </a:r>
                      <a:endParaRPr lang="en-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US" sz="1200" dirty="0">
                          <a:effectLst/>
                          <a:latin typeface="Calibri" panose="020F0502020204030204" pitchFamily="34" charset="0"/>
                          <a:ea typeface="Times New Roman" panose="02020603050405020304" pitchFamily="18" charset="0"/>
                          <a:cs typeface="Times New Roman" panose="02020603050405020304" pitchFamily="18" charset="0"/>
                        </a:rPr>
                        <a:t>11.7%</a:t>
                      </a:r>
                      <a:endParaRPr lang="en-C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99453106"/>
                  </a:ext>
                </a:extLst>
              </a:tr>
              <a:tr h="201645">
                <a:tc>
                  <a:txBody>
                    <a:bodyPr/>
                    <a:lstStyle/>
                    <a:p>
                      <a:pPr algn="r"/>
                      <a:r>
                        <a:rPr lang="en-US" sz="1200">
                          <a:effectLst/>
                          <a:latin typeface="Calibri" panose="020F0502020204030204" pitchFamily="34" charset="0"/>
                          <a:ea typeface="Times New Roman" panose="02020603050405020304" pitchFamily="18" charset="0"/>
                          <a:cs typeface="Times New Roman" panose="02020603050405020304" pitchFamily="18" charset="0"/>
                        </a:rPr>
                        <a:t>Modena</a:t>
                      </a:r>
                      <a:endParaRPr lang="en-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US" sz="1200" dirty="0">
                          <a:effectLst/>
                          <a:latin typeface="Calibri" panose="020F0502020204030204" pitchFamily="34" charset="0"/>
                          <a:ea typeface="Times New Roman" panose="02020603050405020304" pitchFamily="18" charset="0"/>
                          <a:cs typeface="Times New Roman" panose="02020603050405020304" pitchFamily="18" charset="0"/>
                        </a:rPr>
                        <a:t>16.5%</a:t>
                      </a:r>
                      <a:endParaRPr lang="en-C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83160251"/>
                  </a:ext>
                </a:extLst>
              </a:tr>
              <a:tr h="201645">
                <a:tc>
                  <a:txBody>
                    <a:bodyPr/>
                    <a:lstStyle/>
                    <a:p>
                      <a:pPr algn="r"/>
                      <a:r>
                        <a:rPr lang="en-US" sz="1200">
                          <a:effectLst/>
                          <a:latin typeface="Calibri" panose="020F0502020204030204" pitchFamily="34" charset="0"/>
                          <a:ea typeface="Times New Roman" panose="02020603050405020304" pitchFamily="18" charset="0"/>
                          <a:cs typeface="Times New Roman" panose="02020603050405020304" pitchFamily="18" charset="0"/>
                        </a:rPr>
                        <a:t>Bologna</a:t>
                      </a:r>
                      <a:endParaRPr lang="en-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US" sz="1200" dirty="0">
                          <a:effectLst/>
                          <a:latin typeface="Calibri" panose="020F0502020204030204" pitchFamily="34" charset="0"/>
                          <a:ea typeface="Times New Roman" panose="02020603050405020304" pitchFamily="18" charset="0"/>
                          <a:cs typeface="Times New Roman" panose="02020603050405020304" pitchFamily="18" charset="0"/>
                        </a:rPr>
                        <a:t>19.1%</a:t>
                      </a:r>
                      <a:endParaRPr lang="en-C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61530088"/>
                  </a:ext>
                </a:extLst>
              </a:tr>
              <a:tr h="201645">
                <a:tc>
                  <a:txBody>
                    <a:bodyPr/>
                    <a:lstStyle/>
                    <a:p>
                      <a:pPr algn="r"/>
                      <a:r>
                        <a:rPr lang="en-US" sz="1200">
                          <a:effectLst/>
                          <a:latin typeface="Calibri" panose="020F0502020204030204" pitchFamily="34" charset="0"/>
                          <a:ea typeface="Times New Roman" panose="02020603050405020304" pitchFamily="18" charset="0"/>
                          <a:cs typeface="Times New Roman" panose="02020603050405020304" pitchFamily="18" charset="0"/>
                        </a:rPr>
                        <a:t>Imola</a:t>
                      </a:r>
                      <a:endParaRPr lang="en-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US" sz="1200" dirty="0">
                          <a:effectLst/>
                          <a:latin typeface="Calibri" panose="020F0502020204030204" pitchFamily="34" charset="0"/>
                          <a:ea typeface="Times New Roman" panose="02020603050405020304" pitchFamily="18" charset="0"/>
                          <a:cs typeface="Times New Roman" panose="02020603050405020304" pitchFamily="18" charset="0"/>
                        </a:rPr>
                        <a:t>2.93%</a:t>
                      </a:r>
                      <a:endParaRPr lang="en-C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7348569"/>
                  </a:ext>
                </a:extLst>
              </a:tr>
              <a:tr h="201645">
                <a:tc>
                  <a:txBody>
                    <a:bodyPr/>
                    <a:lstStyle/>
                    <a:p>
                      <a:pPr algn="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Ferrara</a:t>
                      </a:r>
                      <a:endParaRPr lang="en-C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US" sz="1200" dirty="0">
                          <a:effectLst/>
                          <a:latin typeface="Calibri" panose="020F0502020204030204" pitchFamily="34" charset="0"/>
                          <a:ea typeface="Times New Roman" panose="02020603050405020304" pitchFamily="18" charset="0"/>
                          <a:cs typeface="Times New Roman" panose="02020603050405020304" pitchFamily="18" charset="0"/>
                        </a:rPr>
                        <a:t>8.13%</a:t>
                      </a:r>
                      <a:endParaRPr lang="en-C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31856768"/>
                  </a:ext>
                </a:extLst>
              </a:tr>
              <a:tr h="201645">
                <a:tc>
                  <a:txBody>
                    <a:bodyPr/>
                    <a:lstStyle/>
                    <a:p>
                      <a:pPr algn="r"/>
                      <a:r>
                        <a:rPr lang="en-US" sz="1200">
                          <a:effectLst/>
                          <a:latin typeface="Calibri" panose="020F0502020204030204" pitchFamily="34" charset="0"/>
                          <a:ea typeface="Times New Roman" panose="02020603050405020304" pitchFamily="18" charset="0"/>
                          <a:cs typeface="Times New Roman" panose="02020603050405020304" pitchFamily="18" charset="0"/>
                        </a:rPr>
                        <a:t>Romagna</a:t>
                      </a:r>
                      <a:endParaRPr lang="en-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US" sz="1200" dirty="0">
                          <a:effectLst/>
                          <a:latin typeface="Calibri" panose="020F0502020204030204" pitchFamily="34" charset="0"/>
                          <a:ea typeface="Times New Roman" panose="02020603050405020304" pitchFamily="18" charset="0"/>
                          <a:cs typeface="Times New Roman" panose="02020603050405020304" pitchFamily="18" charset="0"/>
                        </a:rPr>
                        <a:t>25.4%</a:t>
                      </a:r>
                      <a:endParaRPr lang="en-C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62981709"/>
                  </a:ext>
                </a:extLst>
              </a:tr>
              <a:tr h="201645">
                <a:tc>
                  <a:txBody>
                    <a:bodyPr/>
                    <a:lstStyle/>
                    <a:p>
                      <a:r>
                        <a:rPr lang="en-US" sz="1200">
                          <a:effectLst/>
                          <a:latin typeface="Calibri" panose="020F0502020204030204" pitchFamily="34" charset="0"/>
                          <a:ea typeface="Times New Roman" panose="02020603050405020304" pitchFamily="18" charset="0"/>
                          <a:cs typeface="Times New Roman" panose="02020603050405020304" pitchFamily="18" charset="0"/>
                        </a:rPr>
                        <a:t>Degree of urbanization</a:t>
                      </a:r>
                      <a:endParaRPr lang="en-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4397037"/>
                  </a:ext>
                </a:extLst>
              </a:tr>
              <a:tr h="201645">
                <a:tc>
                  <a:txBody>
                    <a:bodyPr/>
                    <a:lstStyle/>
                    <a:p>
                      <a:pPr algn="r"/>
                      <a:r>
                        <a:rPr lang="en-US" sz="1200">
                          <a:effectLst/>
                          <a:latin typeface="Calibri" panose="020F0502020204030204" pitchFamily="34" charset="0"/>
                          <a:ea typeface="Times New Roman" panose="02020603050405020304" pitchFamily="18" charset="0"/>
                          <a:cs typeface="Times New Roman" panose="02020603050405020304" pitchFamily="18" charset="0"/>
                        </a:rPr>
                        <a:t>Urban</a:t>
                      </a:r>
                      <a:endParaRPr lang="en-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36.3%</a:t>
                      </a:r>
                      <a:endParaRPr lang="en-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005649106"/>
                  </a:ext>
                </a:extLst>
              </a:tr>
              <a:tr h="201645">
                <a:tc>
                  <a:txBody>
                    <a:bodyPr/>
                    <a:lstStyle/>
                    <a:p>
                      <a:pPr algn="r"/>
                      <a:r>
                        <a:rPr lang="en-US" sz="1200">
                          <a:effectLst/>
                          <a:latin typeface="Calibri" panose="020F0502020204030204" pitchFamily="34" charset="0"/>
                          <a:ea typeface="Times New Roman" panose="02020603050405020304" pitchFamily="18" charset="0"/>
                          <a:cs typeface="Times New Roman" panose="02020603050405020304" pitchFamily="18" charset="0"/>
                        </a:rPr>
                        <a:t>Peri-urban</a:t>
                      </a:r>
                      <a:endParaRPr lang="en-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44.5%</a:t>
                      </a:r>
                      <a:endParaRPr lang="en-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482757060"/>
                  </a:ext>
                </a:extLst>
              </a:tr>
              <a:tr h="201645">
                <a:tc>
                  <a:txBody>
                    <a:bodyPr/>
                    <a:lstStyle/>
                    <a:p>
                      <a:pPr algn="r"/>
                      <a:r>
                        <a:rPr lang="en-US" sz="1200">
                          <a:effectLst/>
                          <a:latin typeface="Calibri" panose="020F0502020204030204" pitchFamily="34" charset="0"/>
                          <a:ea typeface="Times New Roman" panose="02020603050405020304" pitchFamily="18" charset="0"/>
                          <a:cs typeface="Times New Roman" panose="02020603050405020304" pitchFamily="18" charset="0"/>
                        </a:rPr>
                        <a:t>Rural</a:t>
                      </a:r>
                      <a:endParaRPr lang="en-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19.2%</a:t>
                      </a:r>
                      <a:endParaRPr lang="en-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810009560"/>
                  </a:ext>
                </a:extLst>
              </a:tr>
              <a:tr h="216536">
                <a:tc>
                  <a:txBody>
                    <a:bodyPr/>
                    <a:lstStyle/>
                    <a:p>
                      <a:pPr marL="0" algn="l" defTabSz="914400" rtl="0" eaLnBrk="1" latinLnBrk="0" hangingPunct="1"/>
                      <a:r>
                        <a:rPr lang="en-US" sz="1200" b="1" kern="1200" dirty="0">
                          <a:solidFill>
                            <a:schemeClr val="lt1"/>
                          </a:solidFill>
                          <a:effectLst/>
                          <a:latin typeface="Calibri" panose="020F0502020204030204" pitchFamily="34" charset="0"/>
                          <a:ea typeface="Times New Roman" panose="02020603050405020304" pitchFamily="18" charset="0"/>
                          <a:cs typeface="Times New Roman" panose="02020603050405020304" pitchFamily="18" charset="0"/>
                        </a:rPr>
                        <a:t>Income</a:t>
                      </a:r>
                      <a:endParaRPr lang="en-CL" sz="1200" b="1" kern="1200" dirty="0">
                        <a:solidFill>
                          <a:schemeClr val="l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C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27227644"/>
                  </a:ext>
                </a:extLst>
              </a:tr>
              <a:tr h="201645">
                <a:tc>
                  <a:txBody>
                    <a:bodyPr/>
                    <a:lstStyle/>
                    <a:p>
                      <a:pPr marL="0" algn="r" defTabSz="914400" rtl="0" eaLnBrk="1" latinLnBrk="0" hangingPunct="1"/>
                      <a:r>
                        <a:rPr lang="en-US" sz="1200" b="1" kern="1200" dirty="0">
                          <a:solidFill>
                            <a:schemeClr val="lt1"/>
                          </a:solidFill>
                          <a:effectLst/>
                          <a:latin typeface="Calibri" panose="020F0502020204030204" pitchFamily="34" charset="0"/>
                          <a:ea typeface="Times New Roman" panose="02020603050405020304" pitchFamily="18" charset="0"/>
                          <a:cs typeface="Times New Roman" panose="02020603050405020304" pitchFamily="18" charset="0"/>
                        </a:rPr>
                        <a:t>Low income</a:t>
                      </a:r>
                      <a:endParaRPr lang="en-CL" sz="1200" b="1" kern="1200" dirty="0">
                        <a:solidFill>
                          <a:schemeClr val="l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41.0%</a:t>
                      </a:r>
                      <a:endParaRPr lang="en-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575874732"/>
                  </a:ext>
                </a:extLst>
              </a:tr>
              <a:tr h="201645">
                <a:tc>
                  <a:txBody>
                    <a:bodyPr/>
                    <a:lstStyle/>
                    <a:p>
                      <a:pPr marL="0" algn="r" defTabSz="914400" rtl="0" eaLnBrk="1" latinLnBrk="0" hangingPunct="1"/>
                      <a:r>
                        <a:rPr lang="en-US" sz="1200" b="1" kern="1200" dirty="0">
                          <a:solidFill>
                            <a:schemeClr val="lt1"/>
                          </a:solidFill>
                          <a:effectLst/>
                          <a:latin typeface="Calibri" panose="020F0502020204030204" pitchFamily="34" charset="0"/>
                          <a:ea typeface="Times New Roman" panose="02020603050405020304" pitchFamily="18" charset="0"/>
                          <a:cs typeface="Times New Roman" panose="02020603050405020304" pitchFamily="18" charset="0"/>
                        </a:rPr>
                        <a:t>Medium-low income</a:t>
                      </a:r>
                      <a:endParaRPr lang="en-CL" sz="1200" b="1" kern="1200" dirty="0">
                        <a:solidFill>
                          <a:schemeClr val="l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13.7%</a:t>
                      </a:r>
                      <a:endParaRPr lang="en-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478298756"/>
                  </a:ext>
                </a:extLst>
              </a:tr>
              <a:tr h="201645">
                <a:tc>
                  <a:txBody>
                    <a:bodyPr/>
                    <a:lstStyle/>
                    <a:p>
                      <a:pPr marL="0" algn="r" defTabSz="914400" rtl="0" eaLnBrk="1" latinLnBrk="0" hangingPunct="1"/>
                      <a:r>
                        <a:rPr lang="en-US" sz="1200" b="1" kern="1200" dirty="0">
                          <a:solidFill>
                            <a:schemeClr val="lt1"/>
                          </a:solidFill>
                          <a:effectLst/>
                          <a:latin typeface="Calibri" panose="020F0502020204030204" pitchFamily="34" charset="0"/>
                          <a:ea typeface="Times New Roman" panose="02020603050405020304" pitchFamily="18" charset="0"/>
                          <a:cs typeface="Times New Roman" panose="02020603050405020304" pitchFamily="18" charset="0"/>
                        </a:rPr>
                        <a:t>Medium-high income</a:t>
                      </a:r>
                      <a:endParaRPr lang="en-CL" sz="1200" b="1" kern="1200" dirty="0">
                        <a:solidFill>
                          <a:schemeClr val="l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a:t>
                      </a:r>
                      <a:endParaRPr lang="en-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619968113"/>
                  </a:ext>
                </a:extLst>
              </a:tr>
              <a:tr h="201645">
                <a:tc>
                  <a:txBody>
                    <a:bodyPr/>
                    <a:lstStyle/>
                    <a:p>
                      <a:pPr marL="0" algn="r" defTabSz="914400" rtl="0" eaLnBrk="1" latinLnBrk="0" hangingPunct="1"/>
                      <a:r>
                        <a:rPr lang="en-US" sz="1200" b="1" kern="1200" dirty="0">
                          <a:solidFill>
                            <a:schemeClr val="lt1"/>
                          </a:solidFill>
                          <a:effectLst/>
                          <a:latin typeface="Calibri" panose="020F0502020204030204" pitchFamily="34" charset="0"/>
                          <a:ea typeface="Times New Roman" panose="02020603050405020304" pitchFamily="18" charset="0"/>
                          <a:cs typeface="Times New Roman" panose="02020603050405020304" pitchFamily="18" charset="0"/>
                        </a:rPr>
                        <a:t>High income</a:t>
                      </a:r>
                      <a:endParaRPr lang="en-CL" sz="1200" b="1" kern="1200" dirty="0">
                        <a:solidFill>
                          <a:schemeClr val="l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9.3%</a:t>
                      </a:r>
                      <a:endParaRPr lang="en-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504535298"/>
                  </a:ext>
                </a:extLst>
              </a:tr>
              <a:tr h="201645">
                <a:tc>
                  <a:txBody>
                    <a:bodyPr/>
                    <a:lstStyle/>
                    <a:p>
                      <a:pPr marL="0" algn="r" defTabSz="914400" rtl="0" eaLnBrk="1" latinLnBrk="0" hangingPunct="1"/>
                      <a:r>
                        <a:rPr lang="en-US" sz="1200" b="1" kern="1200" dirty="0">
                          <a:solidFill>
                            <a:schemeClr val="lt1"/>
                          </a:solidFill>
                          <a:effectLst/>
                          <a:latin typeface="Calibri" panose="020F0502020204030204" pitchFamily="34" charset="0"/>
                          <a:ea typeface="Times New Roman" panose="02020603050405020304" pitchFamily="18" charset="0"/>
                          <a:cs typeface="Times New Roman" panose="02020603050405020304" pitchFamily="18" charset="0"/>
                        </a:rPr>
                        <a:t>Other</a:t>
                      </a:r>
                      <a:endParaRPr lang="en-CL" sz="1200" b="1" kern="1200" dirty="0">
                        <a:solidFill>
                          <a:schemeClr val="l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33.7%</a:t>
                      </a:r>
                      <a:endParaRPr lang="en-C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92331512"/>
                  </a:ext>
                </a:extLst>
              </a:tr>
            </a:tbl>
          </a:graphicData>
        </a:graphic>
      </p:graphicFrame>
      <p:graphicFrame>
        <p:nvGraphicFramePr>
          <p:cNvPr id="7" name="Content Placeholder 3">
            <a:extLst>
              <a:ext uri="{FF2B5EF4-FFF2-40B4-BE49-F238E27FC236}">
                <a16:creationId xmlns:a16="http://schemas.microsoft.com/office/drawing/2014/main" id="{92D927DA-AC29-E533-DD20-AD0D10B3E465}"/>
              </a:ext>
            </a:extLst>
          </p:cNvPr>
          <p:cNvGraphicFramePr>
            <a:graphicFrameLocks/>
          </p:cNvGraphicFramePr>
          <p:nvPr/>
        </p:nvGraphicFramePr>
        <p:xfrm>
          <a:off x="8155103" y="1541832"/>
          <a:ext cx="3794442" cy="2485147"/>
        </p:xfrm>
        <a:graphic>
          <a:graphicData uri="http://schemas.openxmlformats.org/drawingml/2006/table">
            <a:tbl>
              <a:tblPr firstRow="1" firstCol="1" bandRow="1">
                <a:tableStyleId>{5C22544A-7EE6-4342-B048-85BDC9FD1C3A}</a:tableStyleId>
              </a:tblPr>
              <a:tblGrid>
                <a:gridCol w="2834136">
                  <a:extLst>
                    <a:ext uri="{9D8B030D-6E8A-4147-A177-3AD203B41FA5}">
                      <a16:colId xmlns:a16="http://schemas.microsoft.com/office/drawing/2014/main" val="2877049612"/>
                    </a:ext>
                  </a:extLst>
                </a:gridCol>
                <a:gridCol w="960306">
                  <a:extLst>
                    <a:ext uri="{9D8B030D-6E8A-4147-A177-3AD203B41FA5}">
                      <a16:colId xmlns:a16="http://schemas.microsoft.com/office/drawing/2014/main" val="4005796387"/>
                    </a:ext>
                  </a:extLst>
                </a:gridCol>
              </a:tblGrid>
              <a:tr h="670589">
                <a:tc>
                  <a:txBody>
                    <a:bodyPr/>
                    <a:lstStyle/>
                    <a:p>
                      <a:pPr>
                        <a:lnSpc>
                          <a:spcPct val="100000"/>
                        </a:lnSpc>
                        <a:spcAft>
                          <a:spcPts val="0"/>
                        </a:spcAft>
                      </a:pPr>
                      <a:endParaRPr lang="en-CL" sz="2400" b="1" dirty="0">
                        <a:effectLst/>
                        <a:latin typeface="+mj-lt"/>
                        <a:ea typeface="Calibri" panose="020F0502020204030204" pitchFamily="34" charset="0"/>
                      </a:endParaRPr>
                    </a:p>
                  </a:txBody>
                  <a:tcPr marL="180000" marR="51435" marT="0" marB="0" anchor="ctr">
                    <a:noFill/>
                  </a:tcPr>
                </a:tc>
                <a:tc>
                  <a:txBody>
                    <a:bodyPr/>
                    <a:lstStyle/>
                    <a:p>
                      <a:pPr algn="ctr">
                        <a:lnSpc>
                          <a:spcPct val="100000"/>
                        </a:lnSpc>
                        <a:spcAft>
                          <a:spcPts val="0"/>
                        </a:spcAft>
                      </a:pPr>
                      <a:endParaRPr lang="en-CL" sz="2400" b="1" dirty="0">
                        <a:effectLst/>
                        <a:latin typeface="+mj-lt"/>
                        <a:ea typeface="Calibri" panose="020F0502020204030204" pitchFamily="34" charset="0"/>
                      </a:endParaRPr>
                    </a:p>
                  </a:txBody>
                  <a:tcPr marL="180000" marR="51435" marT="0" marB="0" anchor="ctr">
                    <a:noFill/>
                  </a:tcPr>
                </a:tc>
                <a:extLst>
                  <a:ext uri="{0D108BD9-81ED-4DB2-BD59-A6C34878D82A}">
                    <a16:rowId xmlns:a16="http://schemas.microsoft.com/office/drawing/2014/main" val="2399969045"/>
                  </a:ext>
                </a:extLst>
              </a:tr>
              <a:tr h="180653">
                <a:tc>
                  <a:txBody>
                    <a:bodyPr/>
                    <a:lstStyle/>
                    <a:p>
                      <a:r>
                        <a:rPr lang="en-US" sz="1200" b="1">
                          <a:effectLst/>
                          <a:latin typeface="Calibri" panose="020F0502020204030204" pitchFamily="34" charset="0"/>
                          <a:ea typeface="Times New Roman" panose="02020603050405020304" pitchFamily="18" charset="0"/>
                          <a:cs typeface="Times New Roman" panose="02020603050405020304" pitchFamily="18" charset="0"/>
                        </a:rPr>
                        <a:t>Morbidity variables</a:t>
                      </a:r>
                      <a:endParaRPr lang="en-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09277744"/>
                  </a:ext>
                </a:extLst>
              </a:tr>
              <a:tr h="248720">
                <a:tc>
                  <a:txBody>
                    <a:bodyPr/>
                    <a:lstStyle/>
                    <a:p>
                      <a:r>
                        <a:rPr lang="en-US" sz="1200">
                          <a:effectLst/>
                          <a:latin typeface="Calibri" panose="020F0502020204030204" pitchFamily="34" charset="0"/>
                          <a:ea typeface="Times New Roman" panose="02020603050405020304" pitchFamily="18" charset="0"/>
                          <a:cs typeface="Times New Roman" panose="02020603050405020304" pitchFamily="18" charset="0"/>
                        </a:rPr>
                        <a:t>N hospitalization</a:t>
                      </a:r>
                      <a:endParaRPr lang="en-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200">
                          <a:effectLst/>
                          <a:latin typeface="Calibri" panose="020F0502020204030204" pitchFamily="34" charset="0"/>
                          <a:ea typeface="Times New Roman" panose="02020603050405020304" pitchFamily="18" charset="0"/>
                          <a:cs typeface="Times New Roman" panose="02020603050405020304" pitchFamily="18" charset="0"/>
                        </a:rPr>
                        <a:t>0.15 (0.51)</a:t>
                      </a:r>
                      <a:endParaRPr lang="en-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55599904"/>
                  </a:ext>
                </a:extLst>
              </a:tr>
              <a:tr h="180653">
                <a:tc>
                  <a:txBody>
                    <a:bodyPr/>
                    <a:lstStyle/>
                    <a:p>
                      <a:r>
                        <a:rPr lang="en-US" sz="1200">
                          <a:effectLst/>
                          <a:latin typeface="Calibri" panose="020F0502020204030204" pitchFamily="34" charset="0"/>
                          <a:ea typeface="Times New Roman" panose="02020603050405020304" pitchFamily="18" charset="0"/>
                          <a:cs typeface="Times New Roman" panose="02020603050405020304" pitchFamily="18" charset="0"/>
                        </a:rPr>
                        <a:t>N Prescription drugs</a:t>
                      </a:r>
                      <a:endParaRPr lang="en-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200">
                          <a:effectLst/>
                          <a:latin typeface="Calibri" panose="020F0502020204030204" pitchFamily="34" charset="0"/>
                          <a:ea typeface="Times New Roman" panose="02020603050405020304" pitchFamily="18" charset="0"/>
                          <a:cs typeface="Times New Roman" panose="02020603050405020304" pitchFamily="18" charset="0"/>
                        </a:rPr>
                        <a:t>10.1 (16.6)</a:t>
                      </a:r>
                      <a:endParaRPr lang="en-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78481564"/>
                  </a:ext>
                </a:extLst>
              </a:tr>
              <a:tr h="400026">
                <a:tc>
                  <a:txBody>
                    <a:bodyPr/>
                    <a:lstStyle/>
                    <a:p>
                      <a:r>
                        <a:rPr lang="en-US" sz="1200">
                          <a:effectLst/>
                          <a:latin typeface="Calibri" panose="020F0502020204030204" pitchFamily="34" charset="0"/>
                          <a:ea typeface="Times New Roman" panose="02020603050405020304" pitchFamily="18" charset="0"/>
                          <a:cs typeface="Times New Roman" panose="02020603050405020304" pitchFamily="18" charset="0"/>
                        </a:rPr>
                        <a:t>Specialist outpatient care and laboratory tests (=1)</a:t>
                      </a:r>
                      <a:endParaRPr lang="en-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77.5%</a:t>
                      </a:r>
                      <a:endParaRPr lang="en-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03157078"/>
                  </a:ext>
                </a:extLst>
              </a:tr>
              <a:tr h="400026">
                <a:tc>
                  <a:txBody>
                    <a:bodyPr/>
                    <a:lstStyle/>
                    <a:p>
                      <a:r>
                        <a:rPr lang="en-US" sz="1200">
                          <a:effectLst/>
                          <a:latin typeface="Calibri" panose="020F0502020204030204" pitchFamily="34" charset="0"/>
                          <a:ea typeface="Times New Roman" panose="02020603050405020304" pitchFamily="18" charset="0"/>
                          <a:cs typeface="Times New Roman" panose="02020603050405020304" pitchFamily="18" charset="0"/>
                        </a:rPr>
                        <a:t>DCGs (=1)</a:t>
                      </a:r>
                      <a:endParaRPr lang="en-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11.2%</a:t>
                      </a:r>
                      <a:endParaRPr lang="en-C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40221914"/>
                  </a:ext>
                </a:extLst>
              </a:tr>
              <a:tr h="400026">
                <a:tc>
                  <a:txBody>
                    <a:bodyPr/>
                    <a:lstStyle/>
                    <a:p>
                      <a:r>
                        <a:rPr lang="en-US" sz="1200" dirty="0">
                          <a:effectLst/>
                          <a:latin typeface="Calibri" panose="020F0502020204030204" pitchFamily="34" charset="0"/>
                          <a:ea typeface="Times New Roman" panose="02020603050405020304" pitchFamily="18" charset="0"/>
                          <a:cs typeface="Times New Roman" panose="02020603050405020304" pitchFamily="18" charset="0"/>
                        </a:rPr>
                        <a:t>PCGs (=1)</a:t>
                      </a:r>
                      <a:endParaRPr lang="en-C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32.2%</a:t>
                      </a:r>
                      <a:endParaRPr lang="en-C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946312"/>
                  </a:ext>
                </a:extLst>
              </a:tr>
            </a:tbl>
          </a:graphicData>
        </a:graphic>
      </p:graphicFrame>
    </p:spTree>
    <p:extLst>
      <p:ext uri="{BB962C8B-B14F-4D97-AF65-F5344CB8AC3E}">
        <p14:creationId xmlns:p14="http://schemas.microsoft.com/office/powerpoint/2010/main" val="37208152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C71E800-FB8F-1D40-9F21-D3641972A047}"/>
              </a:ext>
            </a:extLst>
          </p:cNvPr>
          <p:cNvSpPr txBox="1"/>
          <p:nvPr/>
        </p:nvSpPr>
        <p:spPr>
          <a:xfrm>
            <a:off x="2070100" y="2128032"/>
            <a:ext cx="8051800" cy="707886"/>
          </a:xfrm>
          <a:prstGeom prst="rect">
            <a:avLst/>
          </a:prstGeom>
          <a:noFill/>
          <a:ln>
            <a:solidFill>
              <a:schemeClr val="accent1"/>
            </a:solidFill>
          </a:ln>
        </p:spPr>
        <p:txBody>
          <a:bodyPr wrap="square" rtlCol="0">
            <a:spAutoFit/>
          </a:bodyPr>
          <a:lstStyle/>
          <a:p>
            <a:pPr algn="ctr"/>
            <a:r>
              <a:rPr lang="en-CL" sz="2000" dirty="0">
                <a:latin typeface="Arial" panose="020B0604020202020204" pitchFamily="34" charset="0"/>
                <a:cs typeface="Arial" panose="020B0604020202020204" pitchFamily="34" charset="0"/>
              </a:rPr>
              <a:t>Unweighted component is associated with 50% of hospital care spending (274.9 euros) and pharmaceutical spending (289.8 euros)</a:t>
            </a:r>
          </a:p>
        </p:txBody>
      </p:sp>
      <p:sp>
        <p:nvSpPr>
          <p:cNvPr id="10" name="TextBox 9">
            <a:extLst>
              <a:ext uri="{FF2B5EF4-FFF2-40B4-BE49-F238E27FC236}">
                <a16:creationId xmlns:a16="http://schemas.microsoft.com/office/drawing/2014/main" id="{12191866-E68D-1643-BE25-EEBCE8E9AB5F}"/>
              </a:ext>
            </a:extLst>
          </p:cNvPr>
          <p:cNvSpPr txBox="1"/>
          <p:nvPr/>
        </p:nvSpPr>
        <p:spPr>
          <a:xfrm>
            <a:off x="838200" y="1535907"/>
            <a:ext cx="10515600" cy="400110"/>
          </a:xfrm>
          <a:prstGeom prst="rect">
            <a:avLst/>
          </a:prstGeom>
          <a:noFill/>
        </p:spPr>
        <p:txBody>
          <a:bodyPr wrap="square" rtlCol="0">
            <a:spAutoFit/>
          </a:bodyPr>
          <a:lstStyle/>
          <a:p>
            <a:pPr marL="342900" indent="-342900">
              <a:buFont typeface="Arial" panose="020B0604020202020204" pitchFamily="34" charset="0"/>
              <a:buChar char="•"/>
            </a:pPr>
            <a:r>
              <a:rPr lang="en-CL" sz="2000" dirty="0">
                <a:effectLst/>
                <a:latin typeface="Arial" panose="020B0604020202020204" pitchFamily="34" charset="0"/>
                <a:ea typeface="Times New Roman" panose="02020603050405020304" pitchFamily="18" charset="0"/>
                <a:cs typeface="Arial" panose="020B0604020202020204" pitchFamily="34" charset="0"/>
              </a:rPr>
              <a:t>A combination of unweighted and weighted capitation depending on the spending type</a:t>
            </a:r>
            <a:r>
              <a:rPr lang="en-CL" sz="2000" dirty="0">
                <a:latin typeface="Arial" panose="020B0604020202020204" pitchFamily="34" charset="0"/>
                <a:ea typeface="Times New Roman" panose="02020603050405020304" pitchFamily="18" charset="0"/>
                <a:cs typeface="Arial" panose="020B0604020202020204" pitchFamily="34" charset="0"/>
              </a:rPr>
              <a:t>: </a:t>
            </a:r>
            <a:endParaRPr lang="en-CL" sz="2000" dirty="0">
              <a:latin typeface="Arial" panose="020B0604020202020204" pitchFamily="34" charset="0"/>
              <a:cs typeface="Arial" panose="020B0604020202020204" pitchFamily="34" charset="0"/>
            </a:endParaRPr>
          </a:p>
        </p:txBody>
      </p:sp>
      <p:sp>
        <p:nvSpPr>
          <p:cNvPr id="7" name="Plusteken 6">
            <a:extLst>
              <a:ext uri="{FF2B5EF4-FFF2-40B4-BE49-F238E27FC236}">
                <a16:creationId xmlns:a16="http://schemas.microsoft.com/office/drawing/2014/main" id="{776CE7F8-C66E-4766-9085-FACE2DE462EB}"/>
              </a:ext>
            </a:extLst>
          </p:cNvPr>
          <p:cNvSpPr/>
          <p:nvPr/>
        </p:nvSpPr>
        <p:spPr>
          <a:xfrm>
            <a:off x="5640205" y="2835918"/>
            <a:ext cx="911590" cy="911590"/>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Slide Number Placeholder 5">
            <a:extLst>
              <a:ext uri="{FF2B5EF4-FFF2-40B4-BE49-F238E27FC236}">
                <a16:creationId xmlns:a16="http://schemas.microsoft.com/office/drawing/2014/main" id="{71F4D7C5-50E6-1CA6-D35D-CA89B578BCF0}"/>
              </a:ext>
            </a:extLst>
          </p:cNvPr>
          <p:cNvSpPr>
            <a:spLocks noGrp="1"/>
          </p:cNvSpPr>
          <p:nvPr>
            <p:ph type="sldNum" sz="quarter" idx="12"/>
          </p:nvPr>
        </p:nvSpPr>
        <p:spPr/>
        <p:txBody>
          <a:bodyPr/>
          <a:lstStyle/>
          <a:p>
            <a:fld id="{7A2C2065-E281-431C-9EDF-F16D5DACE575}" type="slidenum">
              <a:rPr lang="nl-NL" smtClean="0"/>
              <a:t>35</a:t>
            </a:fld>
            <a:endParaRPr lang="nl-NL"/>
          </a:p>
        </p:txBody>
      </p:sp>
      <p:sp>
        <p:nvSpPr>
          <p:cNvPr id="11" name="Title 10">
            <a:extLst>
              <a:ext uri="{FF2B5EF4-FFF2-40B4-BE49-F238E27FC236}">
                <a16:creationId xmlns:a16="http://schemas.microsoft.com/office/drawing/2014/main" id="{929EC3C3-D01A-2279-FE87-92718A3B0E22}"/>
              </a:ext>
            </a:extLst>
          </p:cNvPr>
          <p:cNvSpPr>
            <a:spLocks noGrp="1"/>
          </p:cNvSpPr>
          <p:nvPr>
            <p:ph type="title"/>
          </p:nvPr>
        </p:nvSpPr>
        <p:spPr>
          <a:xfrm>
            <a:off x="844665" y="154659"/>
            <a:ext cx="10934700" cy="1325563"/>
          </a:xfrm>
        </p:spPr>
        <p:txBody>
          <a:bodyPr/>
          <a:lstStyle/>
          <a:p>
            <a:r>
              <a:rPr lang="en-CL" dirty="0"/>
              <a:t>The current resource allocation formula</a:t>
            </a:r>
          </a:p>
        </p:txBody>
      </p:sp>
      <p:graphicFrame>
        <p:nvGraphicFramePr>
          <p:cNvPr id="14" name="Table 13">
            <a:extLst>
              <a:ext uri="{FF2B5EF4-FFF2-40B4-BE49-F238E27FC236}">
                <a16:creationId xmlns:a16="http://schemas.microsoft.com/office/drawing/2014/main" id="{0B9B38F4-9D2A-36BA-883D-5FC7234250C6}"/>
              </a:ext>
            </a:extLst>
          </p:cNvPr>
          <p:cNvGraphicFramePr>
            <a:graphicFrameLocks noGrp="1"/>
          </p:cNvGraphicFramePr>
          <p:nvPr/>
        </p:nvGraphicFramePr>
        <p:xfrm>
          <a:off x="1371538" y="3747508"/>
          <a:ext cx="8940801" cy="1920240"/>
        </p:xfrm>
        <a:graphic>
          <a:graphicData uri="http://schemas.openxmlformats.org/drawingml/2006/table">
            <a:tbl>
              <a:tblPr>
                <a:tableStyleId>{5C22544A-7EE6-4342-B048-85BDC9FD1C3A}</a:tableStyleId>
              </a:tblPr>
              <a:tblGrid>
                <a:gridCol w="2193848">
                  <a:extLst>
                    <a:ext uri="{9D8B030D-6E8A-4147-A177-3AD203B41FA5}">
                      <a16:colId xmlns:a16="http://schemas.microsoft.com/office/drawing/2014/main" val="2486080617"/>
                    </a:ext>
                  </a:extLst>
                </a:gridCol>
                <a:gridCol w="733398">
                  <a:extLst>
                    <a:ext uri="{9D8B030D-6E8A-4147-A177-3AD203B41FA5}">
                      <a16:colId xmlns:a16="http://schemas.microsoft.com/office/drawing/2014/main" val="3989224541"/>
                    </a:ext>
                  </a:extLst>
                </a:gridCol>
                <a:gridCol w="859705">
                  <a:extLst>
                    <a:ext uri="{9D8B030D-6E8A-4147-A177-3AD203B41FA5}">
                      <a16:colId xmlns:a16="http://schemas.microsoft.com/office/drawing/2014/main" val="2779345165"/>
                    </a:ext>
                  </a:extLst>
                </a:gridCol>
                <a:gridCol w="858975">
                  <a:extLst>
                    <a:ext uri="{9D8B030D-6E8A-4147-A177-3AD203B41FA5}">
                      <a16:colId xmlns:a16="http://schemas.microsoft.com/office/drawing/2014/main" val="1427783397"/>
                    </a:ext>
                  </a:extLst>
                </a:gridCol>
                <a:gridCol w="858975">
                  <a:extLst>
                    <a:ext uri="{9D8B030D-6E8A-4147-A177-3AD203B41FA5}">
                      <a16:colId xmlns:a16="http://schemas.microsoft.com/office/drawing/2014/main" val="80559530"/>
                    </a:ext>
                  </a:extLst>
                </a:gridCol>
                <a:gridCol w="858975">
                  <a:extLst>
                    <a:ext uri="{9D8B030D-6E8A-4147-A177-3AD203B41FA5}">
                      <a16:colId xmlns:a16="http://schemas.microsoft.com/office/drawing/2014/main" val="3485966046"/>
                    </a:ext>
                  </a:extLst>
                </a:gridCol>
                <a:gridCol w="858975">
                  <a:extLst>
                    <a:ext uri="{9D8B030D-6E8A-4147-A177-3AD203B41FA5}">
                      <a16:colId xmlns:a16="http://schemas.microsoft.com/office/drawing/2014/main" val="392828960"/>
                    </a:ext>
                  </a:extLst>
                </a:gridCol>
                <a:gridCol w="858975">
                  <a:extLst>
                    <a:ext uri="{9D8B030D-6E8A-4147-A177-3AD203B41FA5}">
                      <a16:colId xmlns:a16="http://schemas.microsoft.com/office/drawing/2014/main" val="2538843448"/>
                    </a:ext>
                  </a:extLst>
                </a:gridCol>
                <a:gridCol w="858975">
                  <a:extLst>
                    <a:ext uri="{9D8B030D-6E8A-4147-A177-3AD203B41FA5}">
                      <a16:colId xmlns:a16="http://schemas.microsoft.com/office/drawing/2014/main" val="4179248835"/>
                    </a:ext>
                  </a:extLst>
                </a:gridCol>
              </a:tblGrid>
              <a:tr h="316066">
                <a:tc>
                  <a:txBody>
                    <a:bodyPr/>
                    <a:lstStyle/>
                    <a:p>
                      <a:r>
                        <a:rPr lang="en-CL" sz="1800" b="1" dirty="0">
                          <a:effectLst/>
                          <a:latin typeface="Arial" panose="020B0604020202020204" pitchFamily="34" charset="0"/>
                          <a:cs typeface="Arial" panose="020B0604020202020204" pitchFamily="34" charset="0"/>
                        </a:rPr>
                        <a:t>National Weights </a:t>
                      </a:r>
                      <a:br>
                        <a:rPr lang="en-CL" sz="1800" b="1" dirty="0">
                          <a:effectLst/>
                          <a:latin typeface="Arial" panose="020B0604020202020204" pitchFamily="34" charset="0"/>
                          <a:cs typeface="Arial" panose="020B0604020202020204" pitchFamily="34" charset="0"/>
                        </a:rPr>
                      </a:br>
                      <a:r>
                        <a:rPr lang="en-CL" sz="1800" b="1" dirty="0">
                          <a:effectLst/>
                          <a:latin typeface="Arial" panose="020B0604020202020204" pitchFamily="34" charset="0"/>
                          <a:cs typeface="Arial" panose="020B0604020202020204" pitchFamily="34" charset="0"/>
                        </a:rPr>
                        <a:t>by age groups</a:t>
                      </a:r>
                      <a:endParaRPr lang="en-CL" sz="1800" b="1" dirty="0">
                        <a:effectLst/>
                        <a:latin typeface="Arial" panose="020B0604020202020204" pitchFamily="34" charset="0"/>
                        <a:ea typeface="+mn-ea"/>
                        <a:cs typeface="Arial" panose="020B0604020202020204" pitchFamily="34" charset="0"/>
                      </a:endParaRPr>
                    </a:p>
                  </a:txBody>
                  <a:tcPr marL="67990" marR="67990" marT="0" marB="0"/>
                </a:tc>
                <a:tc>
                  <a:txBody>
                    <a:bodyPr/>
                    <a:lstStyle/>
                    <a:p>
                      <a:r>
                        <a:rPr lang="en-CL" sz="1800" b="1" dirty="0">
                          <a:effectLst/>
                          <a:latin typeface="Arial" panose="020B0604020202020204" pitchFamily="34" charset="0"/>
                          <a:cs typeface="Arial" panose="020B0604020202020204" pitchFamily="34" charset="0"/>
                        </a:rPr>
                        <a:t>&lt;1 year</a:t>
                      </a:r>
                      <a:endParaRPr lang="en-CL"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7990" marR="67990" marT="0" marB="0"/>
                </a:tc>
                <a:tc>
                  <a:txBody>
                    <a:bodyPr/>
                    <a:lstStyle/>
                    <a:p>
                      <a:r>
                        <a:rPr lang="en-CL" sz="1800" b="1" dirty="0">
                          <a:effectLst/>
                          <a:latin typeface="Arial" panose="020B0604020202020204" pitchFamily="34" charset="0"/>
                          <a:cs typeface="Arial" panose="020B0604020202020204" pitchFamily="34" charset="0"/>
                        </a:rPr>
                        <a:t>1-4 years</a:t>
                      </a:r>
                      <a:endParaRPr lang="en-CL"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7990" marR="67990" marT="0" marB="0"/>
                </a:tc>
                <a:tc>
                  <a:txBody>
                    <a:bodyPr/>
                    <a:lstStyle/>
                    <a:p>
                      <a:r>
                        <a:rPr lang="en-CL" sz="1800" b="1">
                          <a:effectLst/>
                          <a:latin typeface="Arial" panose="020B0604020202020204" pitchFamily="34" charset="0"/>
                          <a:cs typeface="Arial" panose="020B0604020202020204" pitchFamily="34" charset="0"/>
                        </a:rPr>
                        <a:t>5-14 years</a:t>
                      </a:r>
                      <a:endParaRPr lang="en-CL" sz="1800" b="1">
                        <a:effectLst/>
                        <a:latin typeface="Arial" panose="020B0604020202020204" pitchFamily="34" charset="0"/>
                        <a:ea typeface="Times New Roman" panose="02020603050405020304" pitchFamily="18" charset="0"/>
                        <a:cs typeface="Arial" panose="020B0604020202020204" pitchFamily="34" charset="0"/>
                      </a:endParaRPr>
                    </a:p>
                  </a:txBody>
                  <a:tcPr marL="67990" marR="67990" marT="0" marB="0"/>
                </a:tc>
                <a:tc>
                  <a:txBody>
                    <a:bodyPr/>
                    <a:lstStyle/>
                    <a:p>
                      <a:r>
                        <a:rPr lang="en-CL" sz="1800" b="1" dirty="0">
                          <a:effectLst/>
                          <a:latin typeface="Arial" panose="020B0604020202020204" pitchFamily="34" charset="0"/>
                          <a:cs typeface="Arial" panose="020B0604020202020204" pitchFamily="34" charset="0"/>
                        </a:rPr>
                        <a:t>15-24 years</a:t>
                      </a:r>
                      <a:endParaRPr lang="en-CL"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7990" marR="67990" marT="0" marB="0"/>
                </a:tc>
                <a:tc>
                  <a:txBody>
                    <a:bodyPr/>
                    <a:lstStyle/>
                    <a:p>
                      <a:r>
                        <a:rPr lang="en-CL" sz="1800" b="1" dirty="0">
                          <a:effectLst/>
                          <a:latin typeface="Arial" panose="020B0604020202020204" pitchFamily="34" charset="0"/>
                          <a:cs typeface="Arial" panose="020B0604020202020204" pitchFamily="34" charset="0"/>
                        </a:rPr>
                        <a:t>25-44 years</a:t>
                      </a:r>
                      <a:endParaRPr lang="en-CL"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7990" marR="67990" marT="0" marB="0"/>
                </a:tc>
                <a:tc>
                  <a:txBody>
                    <a:bodyPr/>
                    <a:lstStyle/>
                    <a:p>
                      <a:r>
                        <a:rPr lang="en-CL" sz="1800" b="1">
                          <a:effectLst/>
                          <a:latin typeface="Arial" panose="020B0604020202020204" pitchFamily="34" charset="0"/>
                          <a:cs typeface="Arial" panose="020B0604020202020204" pitchFamily="34" charset="0"/>
                        </a:rPr>
                        <a:t>45-64 years</a:t>
                      </a:r>
                      <a:endParaRPr lang="en-CL" sz="1800" b="1">
                        <a:effectLst/>
                        <a:latin typeface="Arial" panose="020B0604020202020204" pitchFamily="34" charset="0"/>
                        <a:ea typeface="Times New Roman" panose="02020603050405020304" pitchFamily="18" charset="0"/>
                        <a:cs typeface="Arial" panose="020B0604020202020204" pitchFamily="34" charset="0"/>
                      </a:endParaRPr>
                    </a:p>
                  </a:txBody>
                  <a:tcPr marL="67990" marR="67990" marT="0" marB="0"/>
                </a:tc>
                <a:tc>
                  <a:txBody>
                    <a:bodyPr/>
                    <a:lstStyle/>
                    <a:p>
                      <a:r>
                        <a:rPr lang="en-CL" sz="1800" b="1" dirty="0">
                          <a:effectLst/>
                          <a:latin typeface="Arial" panose="020B0604020202020204" pitchFamily="34" charset="0"/>
                          <a:cs typeface="Arial" panose="020B0604020202020204" pitchFamily="34" charset="0"/>
                        </a:rPr>
                        <a:t>65-74 years</a:t>
                      </a:r>
                      <a:endParaRPr lang="en-CL"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7990" marR="67990" marT="0" marB="0"/>
                </a:tc>
                <a:tc>
                  <a:txBody>
                    <a:bodyPr/>
                    <a:lstStyle/>
                    <a:p>
                      <a:r>
                        <a:rPr lang="en-CL" sz="1800" b="1" dirty="0">
                          <a:effectLst/>
                          <a:latin typeface="Arial" panose="020B0604020202020204" pitchFamily="34" charset="0"/>
                          <a:cs typeface="Arial" panose="020B0604020202020204" pitchFamily="34" charset="0"/>
                        </a:rPr>
                        <a:t>&gt;75 years</a:t>
                      </a:r>
                      <a:endParaRPr lang="en-CL"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7990" marR="67990" marT="0" marB="0"/>
                </a:tc>
                <a:extLst>
                  <a:ext uri="{0D108BD9-81ED-4DB2-BD59-A6C34878D82A}">
                    <a16:rowId xmlns:a16="http://schemas.microsoft.com/office/drawing/2014/main" val="1652644682"/>
                  </a:ext>
                </a:extLst>
              </a:tr>
              <a:tr h="280506">
                <a:tc>
                  <a:txBody>
                    <a:bodyPr/>
                    <a:lstStyle/>
                    <a:p>
                      <a:r>
                        <a:rPr lang="en-CL" sz="1800" b="1" dirty="0">
                          <a:effectLst/>
                          <a:latin typeface="Arial" panose="020B0604020202020204" pitchFamily="34" charset="0"/>
                          <a:cs typeface="Arial" panose="020B0604020202020204" pitchFamily="34" charset="0"/>
                        </a:rPr>
                        <a:t>Specialist outpatient  care and laboratory test services</a:t>
                      </a:r>
                      <a:endParaRPr lang="en-CL"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7990" marR="67990" marT="0" marB="0"/>
                </a:tc>
                <a:tc>
                  <a:txBody>
                    <a:bodyPr/>
                    <a:lstStyle/>
                    <a:p>
                      <a:r>
                        <a:rPr lang="en-CL" sz="1800" dirty="0">
                          <a:effectLst/>
                          <a:latin typeface="Arial" panose="020B0604020202020204" pitchFamily="34" charset="0"/>
                          <a:cs typeface="Arial" panose="020B0604020202020204" pitchFamily="34" charset="0"/>
                        </a:rPr>
                        <a:t>0.391</a:t>
                      </a:r>
                      <a:endParaRPr lang="en-CL" sz="1800" dirty="0">
                        <a:effectLst/>
                        <a:latin typeface="Arial" panose="020B0604020202020204" pitchFamily="34" charset="0"/>
                        <a:ea typeface="Times New Roman" panose="02020603050405020304" pitchFamily="18" charset="0"/>
                        <a:cs typeface="Arial" panose="020B0604020202020204" pitchFamily="34" charset="0"/>
                      </a:endParaRPr>
                    </a:p>
                  </a:txBody>
                  <a:tcPr marL="67990" marR="67990" marT="0" marB="0"/>
                </a:tc>
                <a:tc>
                  <a:txBody>
                    <a:bodyPr/>
                    <a:lstStyle/>
                    <a:p>
                      <a:r>
                        <a:rPr lang="en-CL" sz="1800" dirty="0">
                          <a:effectLst/>
                          <a:latin typeface="Arial" panose="020B0604020202020204" pitchFamily="34" charset="0"/>
                          <a:cs typeface="Arial" panose="020B0604020202020204" pitchFamily="34" charset="0"/>
                        </a:rPr>
                        <a:t>0.288</a:t>
                      </a:r>
                      <a:endParaRPr lang="en-CL" sz="1800" dirty="0">
                        <a:effectLst/>
                        <a:latin typeface="Arial" panose="020B0604020202020204" pitchFamily="34" charset="0"/>
                        <a:ea typeface="Times New Roman" panose="02020603050405020304" pitchFamily="18" charset="0"/>
                        <a:cs typeface="Arial" panose="020B0604020202020204" pitchFamily="34" charset="0"/>
                      </a:endParaRPr>
                    </a:p>
                  </a:txBody>
                  <a:tcPr marL="67990" marR="67990" marT="0" marB="0"/>
                </a:tc>
                <a:tc>
                  <a:txBody>
                    <a:bodyPr/>
                    <a:lstStyle/>
                    <a:p>
                      <a:r>
                        <a:rPr lang="en-CL" sz="1800" dirty="0">
                          <a:effectLst/>
                          <a:latin typeface="Arial" panose="020B0604020202020204" pitchFamily="34" charset="0"/>
                          <a:cs typeface="Arial" panose="020B0604020202020204" pitchFamily="34" charset="0"/>
                        </a:rPr>
                        <a:t>0.341</a:t>
                      </a:r>
                      <a:endParaRPr lang="en-CL" sz="1800" dirty="0">
                        <a:effectLst/>
                        <a:latin typeface="Arial" panose="020B0604020202020204" pitchFamily="34" charset="0"/>
                        <a:ea typeface="Times New Roman" panose="02020603050405020304" pitchFamily="18" charset="0"/>
                        <a:cs typeface="Arial" panose="020B0604020202020204" pitchFamily="34" charset="0"/>
                      </a:endParaRPr>
                    </a:p>
                  </a:txBody>
                  <a:tcPr marL="67990" marR="67990" marT="0" marB="0"/>
                </a:tc>
                <a:tc>
                  <a:txBody>
                    <a:bodyPr/>
                    <a:lstStyle/>
                    <a:p>
                      <a:r>
                        <a:rPr lang="en-CL" sz="1800" dirty="0">
                          <a:effectLst/>
                          <a:latin typeface="Arial" panose="020B0604020202020204" pitchFamily="34" charset="0"/>
                          <a:cs typeface="Arial" panose="020B0604020202020204" pitchFamily="34" charset="0"/>
                        </a:rPr>
                        <a:t>0.382</a:t>
                      </a:r>
                      <a:endParaRPr lang="en-CL" sz="1800" dirty="0">
                        <a:effectLst/>
                        <a:latin typeface="Arial" panose="020B0604020202020204" pitchFamily="34" charset="0"/>
                        <a:ea typeface="Times New Roman" panose="02020603050405020304" pitchFamily="18" charset="0"/>
                        <a:cs typeface="Arial" panose="020B0604020202020204" pitchFamily="34" charset="0"/>
                      </a:endParaRPr>
                    </a:p>
                  </a:txBody>
                  <a:tcPr marL="67990" marR="67990" marT="0" marB="0"/>
                </a:tc>
                <a:tc>
                  <a:txBody>
                    <a:bodyPr/>
                    <a:lstStyle/>
                    <a:p>
                      <a:r>
                        <a:rPr lang="en-CL" sz="1800" dirty="0">
                          <a:effectLst/>
                          <a:latin typeface="Arial" panose="020B0604020202020204" pitchFamily="34" charset="0"/>
                          <a:cs typeface="Arial" panose="020B0604020202020204" pitchFamily="34" charset="0"/>
                        </a:rPr>
                        <a:t>0.627</a:t>
                      </a:r>
                      <a:endParaRPr lang="en-CL" sz="1800" dirty="0">
                        <a:effectLst/>
                        <a:latin typeface="Arial" panose="020B0604020202020204" pitchFamily="34" charset="0"/>
                        <a:ea typeface="Times New Roman" panose="02020603050405020304" pitchFamily="18" charset="0"/>
                        <a:cs typeface="Arial" panose="020B0604020202020204" pitchFamily="34" charset="0"/>
                      </a:endParaRPr>
                    </a:p>
                  </a:txBody>
                  <a:tcPr marL="67990" marR="67990" marT="0" marB="0"/>
                </a:tc>
                <a:tc>
                  <a:txBody>
                    <a:bodyPr/>
                    <a:lstStyle/>
                    <a:p>
                      <a:r>
                        <a:rPr lang="en-CL" sz="1800" dirty="0">
                          <a:effectLst/>
                          <a:latin typeface="Arial" panose="020B0604020202020204" pitchFamily="34" charset="0"/>
                          <a:cs typeface="Arial" panose="020B0604020202020204" pitchFamily="34" charset="0"/>
                        </a:rPr>
                        <a:t>1.123</a:t>
                      </a:r>
                      <a:endParaRPr lang="en-CL" sz="1800" dirty="0">
                        <a:effectLst/>
                        <a:latin typeface="Arial" panose="020B0604020202020204" pitchFamily="34" charset="0"/>
                        <a:ea typeface="Times New Roman" panose="02020603050405020304" pitchFamily="18" charset="0"/>
                        <a:cs typeface="Arial" panose="020B0604020202020204" pitchFamily="34" charset="0"/>
                      </a:endParaRPr>
                    </a:p>
                  </a:txBody>
                  <a:tcPr marL="67990" marR="67990" marT="0" marB="0"/>
                </a:tc>
                <a:tc>
                  <a:txBody>
                    <a:bodyPr/>
                    <a:lstStyle/>
                    <a:p>
                      <a:r>
                        <a:rPr lang="en-CL" sz="1800">
                          <a:effectLst/>
                          <a:latin typeface="Arial" panose="020B0604020202020204" pitchFamily="34" charset="0"/>
                          <a:cs typeface="Arial" panose="020B0604020202020204" pitchFamily="34" charset="0"/>
                        </a:rPr>
                        <a:t>2.155</a:t>
                      </a:r>
                      <a:endParaRPr lang="en-CL" sz="1800">
                        <a:effectLst/>
                        <a:latin typeface="Arial" panose="020B0604020202020204" pitchFamily="34" charset="0"/>
                        <a:ea typeface="Times New Roman" panose="02020603050405020304" pitchFamily="18" charset="0"/>
                        <a:cs typeface="Arial" panose="020B0604020202020204" pitchFamily="34" charset="0"/>
                      </a:endParaRPr>
                    </a:p>
                  </a:txBody>
                  <a:tcPr marL="67990" marR="67990" marT="0" marB="0"/>
                </a:tc>
                <a:tc>
                  <a:txBody>
                    <a:bodyPr/>
                    <a:lstStyle/>
                    <a:p>
                      <a:r>
                        <a:rPr lang="en-CL" sz="1800">
                          <a:effectLst/>
                          <a:latin typeface="Arial" panose="020B0604020202020204" pitchFamily="34" charset="0"/>
                          <a:cs typeface="Arial" panose="020B0604020202020204" pitchFamily="34" charset="0"/>
                        </a:rPr>
                        <a:t>2.136</a:t>
                      </a:r>
                      <a:endParaRPr lang="en-CL" sz="1800">
                        <a:effectLst/>
                        <a:latin typeface="Arial" panose="020B0604020202020204" pitchFamily="34" charset="0"/>
                        <a:ea typeface="Times New Roman" panose="02020603050405020304" pitchFamily="18" charset="0"/>
                        <a:cs typeface="Arial" panose="020B0604020202020204" pitchFamily="34" charset="0"/>
                      </a:endParaRPr>
                    </a:p>
                  </a:txBody>
                  <a:tcPr marL="67990" marR="67990" marT="0" marB="0"/>
                </a:tc>
                <a:extLst>
                  <a:ext uri="{0D108BD9-81ED-4DB2-BD59-A6C34878D82A}">
                    <a16:rowId xmlns:a16="http://schemas.microsoft.com/office/drawing/2014/main" val="2764195050"/>
                  </a:ext>
                </a:extLst>
              </a:tr>
              <a:tr h="228855">
                <a:tc>
                  <a:txBody>
                    <a:bodyPr/>
                    <a:lstStyle/>
                    <a:p>
                      <a:r>
                        <a:rPr lang="en-CL" sz="1800" b="1" dirty="0">
                          <a:effectLst/>
                          <a:latin typeface="Arial" panose="020B0604020202020204" pitchFamily="34" charset="0"/>
                          <a:cs typeface="Arial" panose="020B0604020202020204" pitchFamily="34" charset="0"/>
                        </a:rPr>
                        <a:t>Hospital care</a:t>
                      </a:r>
                      <a:endParaRPr lang="en-CL"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7990" marR="67990" marT="0" marB="0"/>
                </a:tc>
                <a:tc>
                  <a:txBody>
                    <a:bodyPr/>
                    <a:lstStyle/>
                    <a:p>
                      <a:r>
                        <a:rPr lang="en-CL" sz="1800" dirty="0">
                          <a:effectLst/>
                          <a:latin typeface="Arial" panose="020B0604020202020204" pitchFamily="34" charset="0"/>
                          <a:cs typeface="Arial" panose="020B0604020202020204" pitchFamily="34" charset="0"/>
                        </a:rPr>
                        <a:t>3.184</a:t>
                      </a:r>
                      <a:endParaRPr lang="en-CL" sz="1800" dirty="0">
                        <a:effectLst/>
                        <a:latin typeface="Arial" panose="020B0604020202020204" pitchFamily="34" charset="0"/>
                        <a:ea typeface="Times New Roman" panose="02020603050405020304" pitchFamily="18" charset="0"/>
                        <a:cs typeface="Arial" panose="020B0604020202020204" pitchFamily="34" charset="0"/>
                      </a:endParaRPr>
                    </a:p>
                  </a:txBody>
                  <a:tcPr marL="67990" marR="67990" marT="0" marB="0"/>
                </a:tc>
                <a:tc>
                  <a:txBody>
                    <a:bodyPr/>
                    <a:lstStyle/>
                    <a:p>
                      <a:r>
                        <a:rPr lang="en-CL" sz="1800">
                          <a:effectLst/>
                          <a:latin typeface="Arial" panose="020B0604020202020204" pitchFamily="34" charset="0"/>
                          <a:cs typeface="Arial" panose="020B0604020202020204" pitchFamily="34" charset="0"/>
                        </a:rPr>
                        <a:t>0.364</a:t>
                      </a:r>
                      <a:endParaRPr lang="en-CL" sz="1800">
                        <a:effectLst/>
                        <a:latin typeface="Arial" panose="020B0604020202020204" pitchFamily="34" charset="0"/>
                        <a:ea typeface="Times New Roman" panose="02020603050405020304" pitchFamily="18" charset="0"/>
                        <a:cs typeface="Arial" panose="020B0604020202020204" pitchFamily="34" charset="0"/>
                      </a:endParaRPr>
                    </a:p>
                  </a:txBody>
                  <a:tcPr marL="67990" marR="67990" marT="0" marB="0"/>
                </a:tc>
                <a:tc>
                  <a:txBody>
                    <a:bodyPr/>
                    <a:lstStyle/>
                    <a:p>
                      <a:r>
                        <a:rPr lang="en-CL" sz="1800">
                          <a:effectLst/>
                          <a:latin typeface="Arial" panose="020B0604020202020204" pitchFamily="34" charset="0"/>
                          <a:cs typeface="Arial" panose="020B0604020202020204" pitchFamily="34" charset="0"/>
                        </a:rPr>
                        <a:t>0.234</a:t>
                      </a:r>
                      <a:endParaRPr lang="en-CL" sz="1800">
                        <a:effectLst/>
                        <a:latin typeface="Arial" panose="020B0604020202020204" pitchFamily="34" charset="0"/>
                        <a:ea typeface="Times New Roman" panose="02020603050405020304" pitchFamily="18" charset="0"/>
                        <a:cs typeface="Arial" panose="020B0604020202020204" pitchFamily="34" charset="0"/>
                      </a:endParaRPr>
                    </a:p>
                  </a:txBody>
                  <a:tcPr marL="67990" marR="67990" marT="0" marB="0"/>
                </a:tc>
                <a:tc>
                  <a:txBody>
                    <a:bodyPr/>
                    <a:lstStyle/>
                    <a:p>
                      <a:r>
                        <a:rPr lang="en-CL" sz="1800">
                          <a:effectLst/>
                          <a:latin typeface="Arial" panose="020B0604020202020204" pitchFamily="34" charset="0"/>
                          <a:cs typeface="Arial" panose="020B0604020202020204" pitchFamily="34" charset="0"/>
                        </a:rPr>
                        <a:t>0.371</a:t>
                      </a:r>
                      <a:endParaRPr lang="en-CL" sz="1800">
                        <a:effectLst/>
                        <a:latin typeface="Arial" panose="020B0604020202020204" pitchFamily="34" charset="0"/>
                        <a:ea typeface="Times New Roman" panose="02020603050405020304" pitchFamily="18" charset="0"/>
                        <a:cs typeface="Arial" panose="020B0604020202020204" pitchFamily="34" charset="0"/>
                      </a:endParaRPr>
                    </a:p>
                  </a:txBody>
                  <a:tcPr marL="67990" marR="67990" marT="0" marB="0"/>
                </a:tc>
                <a:tc>
                  <a:txBody>
                    <a:bodyPr/>
                    <a:lstStyle/>
                    <a:p>
                      <a:r>
                        <a:rPr lang="en-CL" sz="1800">
                          <a:effectLst/>
                          <a:latin typeface="Arial" panose="020B0604020202020204" pitchFamily="34" charset="0"/>
                          <a:cs typeface="Arial" panose="020B0604020202020204" pitchFamily="34" charset="0"/>
                        </a:rPr>
                        <a:t>0.544</a:t>
                      </a:r>
                      <a:endParaRPr lang="en-CL" sz="1800">
                        <a:effectLst/>
                        <a:latin typeface="Arial" panose="020B0604020202020204" pitchFamily="34" charset="0"/>
                        <a:ea typeface="Times New Roman" panose="02020603050405020304" pitchFamily="18" charset="0"/>
                        <a:cs typeface="Arial" panose="020B0604020202020204" pitchFamily="34" charset="0"/>
                      </a:endParaRPr>
                    </a:p>
                  </a:txBody>
                  <a:tcPr marL="67990" marR="67990" marT="0" marB="0"/>
                </a:tc>
                <a:tc>
                  <a:txBody>
                    <a:bodyPr/>
                    <a:lstStyle/>
                    <a:p>
                      <a:r>
                        <a:rPr lang="en-CL" sz="1800" dirty="0">
                          <a:effectLst/>
                          <a:latin typeface="Arial" panose="020B0604020202020204" pitchFamily="34" charset="0"/>
                          <a:cs typeface="Arial" panose="020B0604020202020204" pitchFamily="34" charset="0"/>
                        </a:rPr>
                        <a:t>0.923</a:t>
                      </a:r>
                      <a:endParaRPr lang="en-CL" sz="1800" dirty="0">
                        <a:effectLst/>
                        <a:latin typeface="Arial" panose="020B0604020202020204" pitchFamily="34" charset="0"/>
                        <a:ea typeface="Times New Roman" panose="02020603050405020304" pitchFamily="18" charset="0"/>
                        <a:cs typeface="Arial" panose="020B0604020202020204" pitchFamily="34" charset="0"/>
                      </a:endParaRPr>
                    </a:p>
                  </a:txBody>
                  <a:tcPr marL="67990" marR="67990" marT="0" marB="0"/>
                </a:tc>
                <a:tc>
                  <a:txBody>
                    <a:bodyPr/>
                    <a:lstStyle/>
                    <a:p>
                      <a:r>
                        <a:rPr lang="en-CL" sz="1800">
                          <a:effectLst/>
                          <a:latin typeface="Arial" panose="020B0604020202020204" pitchFamily="34" charset="0"/>
                          <a:cs typeface="Arial" panose="020B0604020202020204" pitchFamily="34" charset="0"/>
                        </a:rPr>
                        <a:t>2.047</a:t>
                      </a:r>
                      <a:endParaRPr lang="en-CL" sz="1800">
                        <a:effectLst/>
                        <a:latin typeface="Arial" panose="020B0604020202020204" pitchFamily="34" charset="0"/>
                        <a:ea typeface="Times New Roman" panose="02020603050405020304" pitchFamily="18" charset="0"/>
                        <a:cs typeface="Arial" panose="020B0604020202020204" pitchFamily="34" charset="0"/>
                      </a:endParaRPr>
                    </a:p>
                  </a:txBody>
                  <a:tcPr marL="67990" marR="67990" marT="0" marB="0"/>
                </a:tc>
                <a:tc>
                  <a:txBody>
                    <a:bodyPr/>
                    <a:lstStyle/>
                    <a:p>
                      <a:r>
                        <a:rPr lang="en-CL" sz="1800" dirty="0">
                          <a:effectLst/>
                          <a:latin typeface="Arial" panose="020B0604020202020204" pitchFamily="34" charset="0"/>
                          <a:cs typeface="Arial" panose="020B0604020202020204" pitchFamily="34" charset="0"/>
                        </a:rPr>
                        <a:t>2.844</a:t>
                      </a:r>
                      <a:endParaRPr lang="en-CL" sz="1800" dirty="0">
                        <a:effectLst/>
                        <a:latin typeface="Arial" panose="020B0604020202020204" pitchFamily="34" charset="0"/>
                        <a:ea typeface="Times New Roman" panose="02020603050405020304" pitchFamily="18" charset="0"/>
                        <a:cs typeface="Arial" panose="020B0604020202020204" pitchFamily="34" charset="0"/>
                      </a:endParaRPr>
                    </a:p>
                  </a:txBody>
                  <a:tcPr marL="67990" marR="67990" marT="0" marB="0"/>
                </a:tc>
                <a:extLst>
                  <a:ext uri="{0D108BD9-81ED-4DB2-BD59-A6C34878D82A}">
                    <a16:rowId xmlns:a16="http://schemas.microsoft.com/office/drawing/2014/main" val="2527318586"/>
                  </a:ext>
                </a:extLst>
              </a:tr>
            </a:tbl>
          </a:graphicData>
        </a:graphic>
      </p:graphicFrame>
      <p:sp>
        <p:nvSpPr>
          <p:cNvPr id="15" name="TextBox 14">
            <a:extLst>
              <a:ext uri="{FF2B5EF4-FFF2-40B4-BE49-F238E27FC236}">
                <a16:creationId xmlns:a16="http://schemas.microsoft.com/office/drawing/2014/main" id="{BB4C8AB4-E11E-399B-604C-3AF5E178BB42}"/>
              </a:ext>
            </a:extLst>
          </p:cNvPr>
          <p:cNvSpPr txBox="1"/>
          <p:nvPr/>
        </p:nvSpPr>
        <p:spPr>
          <a:xfrm>
            <a:off x="3621502" y="5667748"/>
            <a:ext cx="5381025" cy="369332"/>
          </a:xfrm>
          <a:prstGeom prst="rect">
            <a:avLst/>
          </a:prstGeom>
          <a:noFill/>
        </p:spPr>
        <p:txBody>
          <a:bodyPr wrap="none" rtlCol="0">
            <a:spAutoFit/>
          </a:bodyPr>
          <a:lstStyle/>
          <a:p>
            <a:r>
              <a:rPr lang="en-CL" sz="1800" b="1" dirty="0">
                <a:effectLst/>
                <a:latin typeface="Calibri" panose="020F0502020204030204" pitchFamily="34" charset="0"/>
                <a:ea typeface="Times New Roman" panose="02020603050405020304" pitchFamily="18" charset="0"/>
              </a:rPr>
              <a:t>Table: </a:t>
            </a:r>
            <a:r>
              <a:rPr lang="en-CL" sz="1800" dirty="0">
                <a:effectLst/>
                <a:latin typeface="Calibri" panose="020F0502020204030204" pitchFamily="34" charset="0"/>
                <a:ea typeface="Times New Roman" panose="02020603050405020304" pitchFamily="18" charset="0"/>
              </a:rPr>
              <a:t>Weights for outpatient and hospital care, 2016</a:t>
            </a:r>
            <a:r>
              <a:rPr lang="en-CL" dirty="0">
                <a:effectLst/>
              </a:rPr>
              <a:t> </a:t>
            </a:r>
            <a:endParaRPr lang="en-CL" dirty="0"/>
          </a:p>
        </p:txBody>
      </p:sp>
    </p:spTree>
    <p:extLst>
      <p:ext uri="{BB962C8B-B14F-4D97-AF65-F5344CB8AC3E}">
        <p14:creationId xmlns:p14="http://schemas.microsoft.com/office/powerpoint/2010/main" val="2167811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6269"/>
            <a:ext cx="10515600" cy="1325563"/>
          </a:xfrm>
        </p:spPr>
        <p:txBody>
          <a:bodyPr/>
          <a:lstStyle/>
          <a:p>
            <a:r>
              <a:rPr lang="en-AU" b="0" dirty="0"/>
              <a:t>The alternative resource allocation formulas</a:t>
            </a:r>
            <a:endParaRPr lang="en-AU" dirty="0"/>
          </a:p>
        </p:txBody>
      </p:sp>
      <p:sp>
        <p:nvSpPr>
          <p:cNvPr id="4" name="Slide Number Placeholder 3"/>
          <p:cNvSpPr>
            <a:spLocks noGrp="1"/>
          </p:cNvSpPr>
          <p:nvPr>
            <p:ph type="sldNum" sz="quarter" idx="12"/>
          </p:nvPr>
        </p:nvSpPr>
        <p:spPr/>
        <p:txBody>
          <a:bodyPr/>
          <a:lstStyle/>
          <a:p>
            <a:fld id="{519CE2CB-E13A-4F20-B812-F09A336A3D81}" type="slidenum">
              <a:rPr lang="en-AU" smtClean="0"/>
              <a:pPr/>
              <a:t>36</a:t>
            </a:fld>
            <a:endParaRPr lang="en-AU" dirty="0"/>
          </a:p>
        </p:txBody>
      </p:sp>
      <p:graphicFrame>
        <p:nvGraphicFramePr>
          <p:cNvPr id="7" name="Content Placeholder 6">
            <a:extLst>
              <a:ext uri="{FF2B5EF4-FFF2-40B4-BE49-F238E27FC236}">
                <a16:creationId xmlns:a16="http://schemas.microsoft.com/office/drawing/2014/main" id="{63AADDE6-E196-60D3-3135-95F3B703BC79}"/>
              </a:ext>
            </a:extLst>
          </p:cNvPr>
          <p:cNvGraphicFramePr>
            <a:graphicFrameLocks noGrp="1"/>
          </p:cNvGraphicFramePr>
          <p:nvPr>
            <p:ph idx="1"/>
          </p:nvPr>
        </p:nvGraphicFramePr>
        <p:xfrm>
          <a:off x="520700" y="3124532"/>
          <a:ext cx="11150600" cy="2682240"/>
        </p:xfrm>
        <a:graphic>
          <a:graphicData uri="http://schemas.openxmlformats.org/drawingml/2006/table">
            <a:tbl>
              <a:tblPr firstRow="1" firstCol="1" bandRow="1">
                <a:tableStyleId>{5C22544A-7EE6-4342-B048-85BDC9FD1C3A}</a:tableStyleId>
              </a:tblPr>
              <a:tblGrid>
                <a:gridCol w="1543297">
                  <a:extLst>
                    <a:ext uri="{9D8B030D-6E8A-4147-A177-3AD203B41FA5}">
                      <a16:colId xmlns:a16="http://schemas.microsoft.com/office/drawing/2014/main" val="2659002583"/>
                    </a:ext>
                  </a:extLst>
                </a:gridCol>
                <a:gridCol w="3260537">
                  <a:extLst>
                    <a:ext uri="{9D8B030D-6E8A-4147-A177-3AD203B41FA5}">
                      <a16:colId xmlns:a16="http://schemas.microsoft.com/office/drawing/2014/main" val="777698852"/>
                    </a:ext>
                  </a:extLst>
                </a:gridCol>
                <a:gridCol w="3133666">
                  <a:extLst>
                    <a:ext uri="{9D8B030D-6E8A-4147-A177-3AD203B41FA5}">
                      <a16:colId xmlns:a16="http://schemas.microsoft.com/office/drawing/2014/main" val="3243944172"/>
                    </a:ext>
                  </a:extLst>
                </a:gridCol>
                <a:gridCol w="3213100">
                  <a:extLst>
                    <a:ext uri="{9D8B030D-6E8A-4147-A177-3AD203B41FA5}">
                      <a16:colId xmlns:a16="http://schemas.microsoft.com/office/drawing/2014/main" val="1746399960"/>
                    </a:ext>
                  </a:extLst>
                </a:gridCol>
              </a:tblGrid>
              <a:tr h="443115">
                <a:tc>
                  <a:txBody>
                    <a:bodyPr/>
                    <a:lstStyle/>
                    <a:p>
                      <a:pPr>
                        <a:tabLst>
                          <a:tab pos="4449445" algn="l"/>
                        </a:tabLst>
                      </a:pPr>
                      <a:r>
                        <a:rPr lang="en-US" sz="1600" dirty="0">
                          <a:effectLst/>
                        </a:rPr>
                        <a:t> </a:t>
                      </a:r>
                      <a:endParaRPr lang="en-CL"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tabLst>
                          <a:tab pos="4449445" algn="l"/>
                        </a:tabLst>
                      </a:pPr>
                      <a:r>
                        <a:rPr lang="en-US" sz="1600" dirty="0">
                          <a:effectLst/>
                        </a:rPr>
                        <a:t>Poor range of variables (Demographic – DEM)</a:t>
                      </a:r>
                      <a:endParaRPr lang="en-CL"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tabLst>
                          <a:tab pos="4449445" algn="l"/>
                        </a:tabLst>
                      </a:pPr>
                      <a:r>
                        <a:rPr lang="en-US" sz="1600">
                          <a:effectLst/>
                        </a:rPr>
                        <a:t>Fair range of variables (DEM + Hospital Discharge Records – HDR)</a:t>
                      </a:r>
                      <a:endParaRPr lang="en-C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tabLst>
                          <a:tab pos="4449445" algn="l"/>
                        </a:tabLst>
                      </a:pPr>
                      <a:r>
                        <a:rPr lang="en-US" sz="1600">
                          <a:effectLst/>
                        </a:rPr>
                        <a:t>Rich range of variables (DEM + HDR + Pharmacy Database – PD)</a:t>
                      </a:r>
                      <a:endParaRPr lang="en-C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25248913"/>
                  </a:ext>
                </a:extLst>
              </a:tr>
              <a:tr h="0">
                <a:tc>
                  <a:txBody>
                    <a:bodyPr/>
                    <a:lstStyle/>
                    <a:p>
                      <a:pPr>
                        <a:tabLst>
                          <a:tab pos="4449445" algn="l"/>
                        </a:tabLst>
                      </a:pPr>
                      <a:r>
                        <a:rPr lang="en-US" sz="1600">
                          <a:effectLst/>
                        </a:rPr>
                        <a:t>Coarse granularity (scarcely detailed)</a:t>
                      </a:r>
                      <a:endParaRPr lang="en-C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tabLst>
                          <a:tab pos="4449445" algn="l"/>
                        </a:tabLst>
                      </a:pPr>
                      <a:r>
                        <a:rPr lang="en-US" sz="1600" dirty="0">
                          <a:effectLst/>
                        </a:rPr>
                        <a:t>Formula 1: Total healthcare costs = f (sex*age groups)</a:t>
                      </a:r>
                      <a:endParaRPr lang="en-CL" sz="1600" dirty="0">
                        <a:effectLst/>
                      </a:endParaRPr>
                    </a:p>
                  </a:txBody>
                  <a:tcPr marL="68580" marR="68580" marT="0" marB="0"/>
                </a:tc>
                <a:tc>
                  <a:txBody>
                    <a:bodyPr/>
                    <a:lstStyle/>
                    <a:p>
                      <a:pPr>
                        <a:tabLst>
                          <a:tab pos="4449445" algn="l"/>
                        </a:tabLst>
                      </a:pPr>
                      <a:r>
                        <a:rPr lang="en-US" sz="1600" dirty="0">
                          <a:effectLst/>
                        </a:rPr>
                        <a:t>Formula 2: Total health care costs = f(sex*age groups + n. of hospitalizations)</a:t>
                      </a:r>
                      <a:endParaRPr lang="en-CL" sz="1600" dirty="0">
                        <a:effectLst/>
                      </a:endParaRPr>
                    </a:p>
                  </a:txBody>
                  <a:tcPr marL="68580" marR="68580" marT="0" marB="0"/>
                </a:tc>
                <a:tc>
                  <a:txBody>
                    <a:bodyPr/>
                    <a:lstStyle/>
                    <a:p>
                      <a:pPr>
                        <a:tabLst>
                          <a:tab pos="4449445" algn="l"/>
                        </a:tabLst>
                      </a:pPr>
                      <a:r>
                        <a:rPr lang="en-US" sz="1600" dirty="0">
                          <a:effectLst/>
                        </a:rPr>
                        <a:t>Formula 3: Total health care costs = f(sex*age groups + n. of hospitalizations + n. of drug prescriptions)</a:t>
                      </a:r>
                      <a:endParaRPr lang="en-CL" sz="1600" dirty="0">
                        <a:effectLst/>
                      </a:endParaRPr>
                    </a:p>
                  </a:txBody>
                  <a:tcPr marL="68580" marR="68580" marT="0" marB="0"/>
                </a:tc>
                <a:extLst>
                  <a:ext uri="{0D108BD9-81ED-4DB2-BD59-A6C34878D82A}">
                    <a16:rowId xmlns:a16="http://schemas.microsoft.com/office/drawing/2014/main" val="2113078059"/>
                  </a:ext>
                </a:extLst>
              </a:tr>
              <a:tr h="1129894">
                <a:tc>
                  <a:txBody>
                    <a:bodyPr/>
                    <a:lstStyle/>
                    <a:p>
                      <a:pPr>
                        <a:tabLst>
                          <a:tab pos="4449445" algn="l"/>
                        </a:tabLst>
                      </a:pPr>
                      <a:r>
                        <a:rPr lang="en-US" sz="1600">
                          <a:effectLst/>
                        </a:rPr>
                        <a:t>Fine granularity (Highly detailed)</a:t>
                      </a:r>
                      <a:endParaRPr lang="en-C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tabLst>
                          <a:tab pos="4449445" algn="l"/>
                        </a:tabLst>
                      </a:pPr>
                      <a:r>
                        <a:rPr lang="en-US" sz="1600" dirty="0">
                          <a:effectLst/>
                        </a:rPr>
                        <a:t>Formula 4: Total health care costs = f( sex*age groups + citizenship + degree of urbanization + income)</a:t>
                      </a:r>
                      <a:endParaRPr lang="en-CL" sz="1600" dirty="0">
                        <a:effectLst/>
                      </a:endParaRPr>
                    </a:p>
                  </a:txBody>
                  <a:tcPr marL="68580" marR="68580" marT="0" marB="0"/>
                </a:tc>
                <a:tc>
                  <a:txBody>
                    <a:bodyPr/>
                    <a:lstStyle/>
                    <a:p>
                      <a:pPr>
                        <a:tabLst>
                          <a:tab pos="4449445" algn="l"/>
                        </a:tabLst>
                      </a:pPr>
                      <a:r>
                        <a:rPr lang="en-US" sz="1600" dirty="0">
                          <a:effectLst/>
                        </a:rPr>
                        <a:t>Formula 5: Total health care costs= f(sex*age groups + citizenship+ degree of urbanization+ income + group of ICD-9 codes)</a:t>
                      </a:r>
                      <a:endParaRPr lang="en-CL" sz="1600" dirty="0">
                        <a:effectLst/>
                      </a:endParaRPr>
                    </a:p>
                    <a:p>
                      <a:pPr>
                        <a:tabLst>
                          <a:tab pos="4449445" algn="l"/>
                        </a:tabLst>
                      </a:pPr>
                      <a:endParaRPr lang="en-CL"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tabLst>
                          <a:tab pos="4449445" algn="l"/>
                        </a:tabLst>
                      </a:pPr>
                      <a:r>
                        <a:rPr lang="en-US" sz="1600" dirty="0">
                          <a:effectLst/>
                        </a:rPr>
                        <a:t>Formula 6: Total health care costs= f(sex*age groups + citizenship+ degree of urbanization+ income + group of ICD-9 codes + group of ATC codes)</a:t>
                      </a:r>
                      <a:endParaRPr lang="en-CL" sz="1600" dirty="0">
                        <a:effectLst/>
                      </a:endParaRPr>
                    </a:p>
                  </a:txBody>
                  <a:tcPr marL="68580" marR="68580" marT="0" marB="0"/>
                </a:tc>
                <a:extLst>
                  <a:ext uri="{0D108BD9-81ED-4DB2-BD59-A6C34878D82A}">
                    <a16:rowId xmlns:a16="http://schemas.microsoft.com/office/drawing/2014/main" val="2943494424"/>
                  </a:ext>
                </a:extLst>
              </a:tr>
            </a:tbl>
          </a:graphicData>
        </a:graphic>
      </p:graphicFrame>
      <p:sp>
        <p:nvSpPr>
          <p:cNvPr id="5" name="TextBox 4">
            <a:extLst>
              <a:ext uri="{FF2B5EF4-FFF2-40B4-BE49-F238E27FC236}">
                <a16:creationId xmlns:a16="http://schemas.microsoft.com/office/drawing/2014/main" id="{CD9DB06F-8A50-2343-C2E4-4BF11F757917}"/>
              </a:ext>
            </a:extLst>
          </p:cNvPr>
          <p:cNvSpPr txBox="1"/>
          <p:nvPr/>
        </p:nvSpPr>
        <p:spPr>
          <a:xfrm>
            <a:off x="838200" y="1403364"/>
            <a:ext cx="10515600"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ea typeface="Times New Roman" panose="02020603050405020304" pitchFamily="18" charset="0"/>
                <a:cs typeface="Arial" panose="020B0604020202020204" pitchFamily="34" charset="0"/>
              </a:rPr>
              <a:t>R</a:t>
            </a:r>
            <a:r>
              <a:rPr lang="en-US" sz="2000" dirty="0">
                <a:effectLst/>
                <a:latin typeface="Arial" panose="020B0604020202020204" pitchFamily="34" charset="0"/>
                <a:ea typeface="Times New Roman" panose="02020603050405020304" pitchFamily="18" charset="0"/>
                <a:cs typeface="Arial" panose="020B0604020202020204" pitchFamily="34" charset="0"/>
              </a:rPr>
              <a:t>isk adjustment </a:t>
            </a:r>
            <a:r>
              <a:rPr lang="en-US" sz="2000" dirty="0">
                <a:latin typeface="Arial" panose="020B0604020202020204" pitchFamily="34" charset="0"/>
                <a:ea typeface="Times New Roman" panose="02020603050405020304" pitchFamily="18" charset="0"/>
                <a:cs typeface="Arial" panose="020B0604020202020204" pitchFamily="34" charset="0"/>
              </a:rPr>
              <a:t>is implemented using OLS, and a </a:t>
            </a:r>
            <a:r>
              <a:rPr lang="en-US" sz="2000" dirty="0">
                <a:effectLst/>
                <a:latin typeface="Arial" panose="020B0604020202020204" pitchFamily="34" charset="0"/>
                <a:ea typeface="Times New Roman" panose="02020603050405020304" pitchFamily="18" charset="0"/>
                <a:cs typeface="Arial" panose="020B0604020202020204" pitchFamily="34" charset="0"/>
              </a:rPr>
              <a:t>concurrent model where 2016 spending is modelled against same year individual characteristics.</a:t>
            </a:r>
          </a:p>
          <a:p>
            <a:pPr marL="285750" indent="-285750">
              <a:buFont typeface="Arial" panose="020B0604020202020204" pitchFamily="34" charset="0"/>
              <a:buChar char="•"/>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CL" sz="2000" dirty="0">
                <a:effectLst/>
                <a:latin typeface="Arial" panose="020B0604020202020204" pitchFamily="34" charset="0"/>
                <a:ea typeface="Times New Roman" panose="02020603050405020304" pitchFamily="18" charset="0"/>
                <a:cs typeface="Arial" panose="020B0604020202020204" pitchFamily="34" charset="0"/>
              </a:rPr>
              <a:t>Our </a:t>
            </a:r>
            <a:r>
              <a:rPr lang="en-CL" sz="2000" b="1" dirty="0">
                <a:effectLst/>
                <a:latin typeface="Arial" panose="020B0604020202020204" pitchFamily="34" charset="0"/>
                <a:ea typeface="Times New Roman" panose="02020603050405020304" pitchFamily="18" charset="0"/>
                <a:cs typeface="Arial" panose="020B0604020202020204" pitchFamily="34" charset="0"/>
              </a:rPr>
              <a:t>spending outcome</a:t>
            </a:r>
            <a:r>
              <a:rPr lang="en-CL" sz="2000" dirty="0">
                <a:effectLst/>
                <a:latin typeface="Arial" panose="020B0604020202020204" pitchFamily="34" charset="0"/>
                <a:ea typeface="Times New Roman" panose="02020603050405020304" pitchFamily="18" charset="0"/>
                <a:cs typeface="Arial" panose="020B0604020202020204" pitchFamily="34" charset="0"/>
              </a:rPr>
              <a:t>: the sum of specialist outpatient care and laboratory tests, hospital care, and pharmaceuticals. </a:t>
            </a:r>
          </a:p>
        </p:txBody>
      </p:sp>
      <p:sp>
        <p:nvSpPr>
          <p:cNvPr id="8" name="TextBox 7">
            <a:extLst>
              <a:ext uri="{FF2B5EF4-FFF2-40B4-BE49-F238E27FC236}">
                <a16:creationId xmlns:a16="http://schemas.microsoft.com/office/drawing/2014/main" id="{FC6D3DB0-5D13-7F62-431A-73A053833F46}"/>
              </a:ext>
            </a:extLst>
          </p:cNvPr>
          <p:cNvSpPr txBox="1"/>
          <p:nvPr/>
        </p:nvSpPr>
        <p:spPr>
          <a:xfrm>
            <a:off x="2171700" y="6050612"/>
            <a:ext cx="8305800" cy="923330"/>
          </a:xfrm>
          <a:prstGeom prst="rect">
            <a:avLst/>
          </a:prstGeom>
          <a:noFill/>
        </p:spPr>
        <p:txBody>
          <a:bodyPr wrap="square">
            <a:spAutoFit/>
          </a:bodyPr>
          <a:lstStyle/>
          <a:p>
            <a:pPr>
              <a:tabLst>
                <a:tab pos="4449445" algn="l"/>
              </a:tabLst>
            </a:pPr>
            <a:r>
              <a:rPr lang="en-US" sz="1800" b="1" dirty="0">
                <a:effectLst/>
                <a:latin typeface="Calibri" panose="020F0502020204030204" pitchFamily="34" charset="0"/>
                <a:ea typeface="Times New Roman" panose="02020603050405020304" pitchFamily="18" charset="0"/>
              </a:rPr>
              <a:t>Table</a:t>
            </a:r>
            <a:r>
              <a:rPr lang="en-US" sz="1800" dirty="0">
                <a:effectLst/>
                <a:latin typeface="Calibri" panose="020F0502020204030204" pitchFamily="34" charset="0"/>
                <a:ea typeface="Times New Roman" panose="02020603050405020304" pitchFamily="18" charset="0"/>
              </a:rPr>
              <a:t>: Risk adjustment formulas estimated. These formulas correspond to those in (Iommi, Bergquist, </a:t>
            </a:r>
            <a:r>
              <a:rPr lang="en-US" sz="1800" dirty="0" err="1">
                <a:effectLst/>
                <a:latin typeface="Calibri" panose="020F0502020204030204" pitchFamily="34" charset="0"/>
                <a:ea typeface="Times New Roman" panose="02020603050405020304" pitchFamily="18" charset="0"/>
              </a:rPr>
              <a:t>Fiorentini</a:t>
            </a:r>
            <a:r>
              <a:rPr lang="en-US" sz="1800" dirty="0">
                <a:effectLst/>
                <a:latin typeface="Calibri" panose="020F0502020204030204" pitchFamily="34" charset="0"/>
                <a:ea typeface="Times New Roman" panose="02020603050405020304" pitchFamily="18" charset="0"/>
              </a:rPr>
              <a:t>, &amp; Paolucci, 2022).</a:t>
            </a:r>
            <a:endParaRPr lang="en-CL" sz="1800" dirty="0">
              <a:effectLst/>
              <a:latin typeface="Times New Roman" panose="02020603050405020304" pitchFamily="18" charset="0"/>
              <a:ea typeface="Times New Roman" panose="02020603050405020304" pitchFamily="18" charset="0"/>
            </a:endParaRPr>
          </a:p>
          <a:p>
            <a:pPr>
              <a:tabLst>
                <a:tab pos="4449445" algn="l"/>
              </a:tabLst>
            </a:pPr>
            <a:endParaRPr lang="en-CL"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179650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F27F61D2-EA8C-AD8D-D1B0-708F731E2B34}"/>
              </a:ext>
            </a:extLst>
          </p:cNvPr>
          <p:cNvGraphicFramePr>
            <a:graphicFrameLocks noGrp="1"/>
          </p:cNvGraphicFramePr>
          <p:nvPr>
            <p:ph idx="1"/>
          </p:nvPr>
        </p:nvGraphicFramePr>
        <p:xfrm>
          <a:off x="641103" y="213845"/>
          <a:ext cx="10912752" cy="2508673"/>
        </p:xfrm>
        <a:graphic>
          <a:graphicData uri="http://schemas.openxmlformats.org/drawingml/2006/table">
            <a:tbl>
              <a:tblPr firstRow="1" firstCol="1" bandRow="1">
                <a:tableStyleId>{5C22544A-7EE6-4342-B048-85BDC9FD1C3A}</a:tableStyleId>
              </a:tblPr>
              <a:tblGrid>
                <a:gridCol w="2820384">
                  <a:extLst>
                    <a:ext uri="{9D8B030D-6E8A-4147-A177-3AD203B41FA5}">
                      <a16:colId xmlns:a16="http://schemas.microsoft.com/office/drawing/2014/main" val="2877049612"/>
                    </a:ext>
                  </a:extLst>
                </a:gridCol>
                <a:gridCol w="8092368">
                  <a:extLst>
                    <a:ext uri="{9D8B030D-6E8A-4147-A177-3AD203B41FA5}">
                      <a16:colId xmlns:a16="http://schemas.microsoft.com/office/drawing/2014/main" val="4005796387"/>
                    </a:ext>
                  </a:extLst>
                </a:gridCol>
              </a:tblGrid>
              <a:tr h="1685713">
                <a:tc>
                  <a:txBody>
                    <a:bodyPr/>
                    <a:lstStyle/>
                    <a:p>
                      <a:pPr>
                        <a:lnSpc>
                          <a:spcPct val="100000"/>
                        </a:lnSpc>
                        <a:spcAft>
                          <a:spcPts val="0"/>
                        </a:spcAft>
                      </a:pPr>
                      <a:endParaRPr lang="en-CL" sz="2400" b="1" dirty="0">
                        <a:effectLst/>
                        <a:latin typeface="+mj-lt"/>
                        <a:ea typeface="Calibri" panose="020F0502020204030204" pitchFamily="34" charset="0"/>
                      </a:endParaRPr>
                    </a:p>
                  </a:txBody>
                  <a:tcPr marL="180000" marR="51435" marT="0" marB="0" anchor="ctr">
                    <a:noFill/>
                  </a:tcPr>
                </a:tc>
                <a:tc>
                  <a:txBody>
                    <a:bodyPr/>
                    <a:lstStyle/>
                    <a:p>
                      <a:pPr algn="ctr">
                        <a:lnSpc>
                          <a:spcPct val="100000"/>
                        </a:lnSpc>
                        <a:spcAft>
                          <a:spcPts val="0"/>
                        </a:spcAft>
                      </a:pPr>
                      <a:endParaRPr lang="en-CL" sz="2400" b="1" dirty="0">
                        <a:effectLst/>
                        <a:latin typeface="+mj-lt"/>
                        <a:ea typeface="Calibri" panose="020F0502020204030204" pitchFamily="34" charset="0"/>
                      </a:endParaRPr>
                    </a:p>
                  </a:txBody>
                  <a:tcPr marL="180000" marR="51435" marT="0" marB="0" anchor="ctr">
                    <a:noFill/>
                  </a:tcPr>
                </a:tc>
                <a:extLst>
                  <a:ext uri="{0D108BD9-81ED-4DB2-BD59-A6C34878D82A}">
                    <a16:rowId xmlns:a16="http://schemas.microsoft.com/office/drawing/2014/main" val="2399969045"/>
                  </a:ext>
                </a:extLst>
              </a:tr>
              <a:tr h="818001">
                <a:tc>
                  <a:txBody>
                    <a:bodyPr/>
                    <a:lstStyle/>
                    <a:p>
                      <a:pPr>
                        <a:lnSpc>
                          <a:spcPct val="100000"/>
                        </a:lnSpc>
                        <a:spcAft>
                          <a:spcPts val="0"/>
                        </a:spcAft>
                      </a:pPr>
                      <a:r>
                        <a:rPr lang="nl-NL" sz="2400" b="0" dirty="0">
                          <a:effectLst/>
                          <a:latin typeface="Arial" panose="020B0604020202020204" pitchFamily="34" charset="0"/>
                          <a:ea typeface="Calibri" panose="020F0502020204030204" pitchFamily="34" charset="0"/>
                          <a:cs typeface="Arial" panose="020B0604020202020204" pitchFamily="34" charset="0"/>
                        </a:rPr>
                        <a:t>Over </a:t>
                      </a:r>
                      <a:r>
                        <a:rPr lang="nl-NL" sz="2400" b="0" dirty="0" err="1">
                          <a:effectLst/>
                          <a:latin typeface="Arial" panose="020B0604020202020204" pitchFamily="34" charset="0"/>
                          <a:ea typeface="Calibri" panose="020F0502020204030204" pitchFamily="34" charset="0"/>
                          <a:cs typeface="Arial" panose="020B0604020202020204" pitchFamily="34" charset="0"/>
                        </a:rPr>
                        <a:t>and</a:t>
                      </a:r>
                      <a:r>
                        <a:rPr lang="nl-NL" sz="2400" b="0" dirty="0">
                          <a:effectLst/>
                          <a:latin typeface="Arial" panose="020B0604020202020204" pitchFamily="34" charset="0"/>
                          <a:ea typeface="Calibri" panose="020F0502020204030204" pitchFamily="34" charset="0"/>
                          <a:cs typeface="Arial" panose="020B0604020202020204" pitchFamily="34" charset="0"/>
                        </a:rPr>
                        <a:t> </a:t>
                      </a:r>
                      <a:r>
                        <a:rPr lang="nl-NL" sz="2400" b="0" dirty="0" err="1">
                          <a:effectLst/>
                          <a:latin typeface="Arial" panose="020B0604020202020204" pitchFamily="34" charset="0"/>
                          <a:ea typeface="Calibri" panose="020F0502020204030204" pitchFamily="34" charset="0"/>
                          <a:cs typeface="Arial" panose="020B0604020202020204" pitchFamily="34" charset="0"/>
                        </a:rPr>
                        <a:t>under</a:t>
                      </a:r>
                      <a:r>
                        <a:rPr lang="nl-NL" sz="2400" b="0" dirty="0">
                          <a:effectLst/>
                          <a:latin typeface="Arial" panose="020B0604020202020204" pitchFamily="34" charset="0"/>
                          <a:ea typeface="Calibri" panose="020F0502020204030204" pitchFamily="34" charset="0"/>
                          <a:cs typeface="Arial" panose="020B0604020202020204" pitchFamily="34" charset="0"/>
                        </a:rPr>
                        <a:t> </a:t>
                      </a:r>
                      <a:r>
                        <a:rPr lang="nl-NL" sz="2400" b="0" dirty="0" err="1">
                          <a:effectLst/>
                          <a:latin typeface="Arial" panose="020B0604020202020204" pitchFamily="34" charset="0"/>
                          <a:ea typeface="Calibri" panose="020F0502020204030204" pitchFamily="34" charset="0"/>
                          <a:cs typeface="Arial" panose="020B0604020202020204" pitchFamily="34" charset="0"/>
                        </a:rPr>
                        <a:t>compensations</a:t>
                      </a:r>
                      <a:endParaRPr lang="en-CL" sz="2400" b="0" dirty="0">
                        <a:effectLst/>
                        <a:latin typeface="Arial" panose="020B0604020202020204" pitchFamily="34" charset="0"/>
                        <a:ea typeface="Calibri" panose="020F0502020204030204" pitchFamily="34" charset="0"/>
                        <a:cs typeface="Arial" panose="020B0604020202020204" pitchFamily="34" charset="0"/>
                      </a:endParaRPr>
                    </a:p>
                  </a:txBody>
                  <a:tcPr marL="180000" marR="4572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400" b="0" dirty="0">
                          <a:effectLst/>
                          <a:latin typeface="Arial" panose="020B0604020202020204" pitchFamily="34" charset="0"/>
                          <a:ea typeface="Calibri" panose="020F0502020204030204" pitchFamily="34" charset="0"/>
                          <a:cs typeface="Arial" panose="020B0604020202020204" pitchFamily="34" charset="0"/>
                        </a:rPr>
                        <a:t>Predictable profits and losses for identifiable groups</a:t>
                      </a:r>
                      <a:endParaRPr lang="en-CL" sz="2400" b="0" dirty="0">
                        <a:effectLst/>
                        <a:latin typeface="Arial" panose="020B0604020202020204" pitchFamily="34" charset="0"/>
                        <a:ea typeface="Calibri" panose="020F0502020204030204" pitchFamily="34" charset="0"/>
                        <a:cs typeface="Arial" panose="020B0604020202020204" pitchFamily="34" charset="0"/>
                      </a:endParaRPr>
                    </a:p>
                  </a:txBody>
                  <a:tcPr marL="180000" marR="51435" marT="0" marB="0" anchor="ctr"/>
                </a:tc>
                <a:extLst>
                  <a:ext uri="{0D108BD9-81ED-4DB2-BD59-A6C34878D82A}">
                    <a16:rowId xmlns:a16="http://schemas.microsoft.com/office/drawing/2014/main" val="3855599904"/>
                  </a:ext>
                </a:extLst>
              </a:tr>
            </a:tbl>
          </a:graphicData>
        </a:graphic>
      </p:graphicFrame>
      <p:sp>
        <p:nvSpPr>
          <p:cNvPr id="3" name="Slide Number Placeholder 2">
            <a:extLst>
              <a:ext uri="{FF2B5EF4-FFF2-40B4-BE49-F238E27FC236}">
                <a16:creationId xmlns:a16="http://schemas.microsoft.com/office/drawing/2014/main" id="{386A5EF4-E67D-D28F-A898-4570D1A5BF90}"/>
              </a:ext>
            </a:extLst>
          </p:cNvPr>
          <p:cNvSpPr>
            <a:spLocks noGrp="1"/>
          </p:cNvSpPr>
          <p:nvPr>
            <p:ph type="sldNum" sz="quarter" idx="12"/>
          </p:nvPr>
        </p:nvSpPr>
        <p:spPr/>
        <p:txBody>
          <a:bodyPr/>
          <a:lstStyle/>
          <a:p>
            <a:fld id="{7A2C2065-E281-431C-9EDF-F16D5DACE575}" type="slidenum">
              <a:rPr lang="nl-NL" smtClean="0"/>
              <a:t>37</a:t>
            </a:fld>
            <a:endParaRPr lang="nl-NL"/>
          </a:p>
        </p:txBody>
      </p:sp>
      <p:sp>
        <p:nvSpPr>
          <p:cNvPr id="7" name="TextBox 6">
            <a:extLst>
              <a:ext uri="{FF2B5EF4-FFF2-40B4-BE49-F238E27FC236}">
                <a16:creationId xmlns:a16="http://schemas.microsoft.com/office/drawing/2014/main" id="{D7A4AA09-3004-D82C-8F19-003645EC22F1}"/>
              </a:ext>
            </a:extLst>
          </p:cNvPr>
          <p:cNvSpPr txBox="1"/>
          <p:nvPr/>
        </p:nvSpPr>
        <p:spPr>
          <a:xfrm>
            <a:off x="641102" y="2842389"/>
            <a:ext cx="10712698" cy="3139321"/>
          </a:xfrm>
          <a:prstGeom prst="rect">
            <a:avLst/>
          </a:prstGeom>
          <a:noFill/>
        </p:spPr>
        <p:txBody>
          <a:bodyPr wrap="square">
            <a:spAutoFit/>
          </a:bodyPr>
          <a:lstStyle/>
          <a:p>
            <a:r>
              <a:rPr lang="en-CL" sz="2200" dirty="0">
                <a:effectLst/>
                <a:latin typeface="Arial" panose="020B0604020202020204" pitchFamily="34" charset="0"/>
                <a:ea typeface="Times New Roman" panose="02020603050405020304" pitchFamily="18" charset="0"/>
                <a:cs typeface="Arial" panose="020B0604020202020204" pitchFamily="34" charset="0"/>
              </a:rPr>
              <a:t>Compares </a:t>
            </a:r>
            <a:r>
              <a:rPr lang="en-CL" sz="2200" b="1" dirty="0">
                <a:effectLst/>
                <a:latin typeface="Arial" panose="020B0604020202020204" pitchFamily="34" charset="0"/>
                <a:ea typeface="Times New Roman" panose="02020603050405020304" pitchFamily="18" charset="0"/>
                <a:cs typeface="Arial" panose="020B0604020202020204" pitchFamily="34" charset="0"/>
              </a:rPr>
              <a:t>predicted values </a:t>
            </a:r>
            <a:r>
              <a:rPr lang="en-CL" sz="2200" dirty="0">
                <a:effectLst/>
                <a:latin typeface="Arial" panose="020B0604020202020204" pitchFamily="34" charset="0"/>
                <a:ea typeface="Times New Roman" panose="02020603050405020304" pitchFamily="18" charset="0"/>
                <a:cs typeface="Arial" panose="020B0604020202020204" pitchFamily="34" charset="0"/>
              </a:rPr>
              <a:t>from the formulas </a:t>
            </a:r>
            <a:r>
              <a:rPr lang="en-CL" sz="2200" b="1" dirty="0">
                <a:effectLst/>
                <a:latin typeface="Arial" panose="020B0604020202020204" pitchFamily="34" charset="0"/>
                <a:ea typeface="Times New Roman" panose="02020603050405020304" pitchFamily="18" charset="0"/>
                <a:cs typeface="Arial" panose="020B0604020202020204" pitchFamily="34" charset="0"/>
              </a:rPr>
              <a:t>to actual costs </a:t>
            </a:r>
            <a:r>
              <a:rPr lang="en-CL" sz="2200" dirty="0">
                <a:effectLst/>
                <a:latin typeface="Arial" panose="020B0604020202020204" pitchFamily="34" charset="0"/>
                <a:ea typeface="Times New Roman" panose="02020603050405020304" pitchFamily="18" charset="0"/>
                <a:cs typeface="Arial" panose="020B0604020202020204" pitchFamily="34" charset="0"/>
              </a:rPr>
              <a:t>for specific groups of consumers:</a:t>
            </a:r>
          </a:p>
          <a:p>
            <a:pPr marL="342900" indent="-342900">
              <a:buFont typeface="Arial" panose="020B0604020202020204" pitchFamily="34" charset="0"/>
              <a:buChar char="•"/>
            </a:pPr>
            <a:r>
              <a:rPr lang="en-CL" sz="2200" dirty="0">
                <a:latin typeface="Arial" panose="020B0604020202020204" pitchFamily="34" charset="0"/>
                <a:ea typeface="Times New Roman" panose="02020603050405020304" pitchFamily="18" charset="0"/>
                <a:cs typeface="Arial" panose="020B0604020202020204" pitchFamily="34" charset="0"/>
              </a:rPr>
              <a:t>age, gender, </a:t>
            </a:r>
            <a:r>
              <a:rPr lang="en-CL" sz="2200" dirty="0">
                <a:effectLst/>
                <a:latin typeface="Arial" panose="020B0604020202020204" pitchFamily="34" charset="0"/>
                <a:ea typeface="Times New Roman" panose="02020603050405020304" pitchFamily="18" charset="0"/>
                <a:cs typeface="Arial" panose="020B0604020202020204" pitchFamily="34" charset="0"/>
              </a:rPr>
              <a:t>socioeconomic characteristics, including local health authority, and selected morbidity groups – oncological, inpatient nt-)</a:t>
            </a:r>
            <a:endParaRPr lang="en-CL" sz="2200" dirty="0">
              <a:latin typeface="Arial" panose="020B0604020202020204" pitchFamily="34" charset="0"/>
              <a:ea typeface="Times New Roman" panose="02020603050405020304" pitchFamily="18" charset="0"/>
              <a:cs typeface="Arial" panose="020B0604020202020204" pitchFamily="34" charset="0"/>
            </a:endParaRPr>
          </a:p>
          <a:p>
            <a:endParaRPr lang="en-CL" sz="2200" dirty="0">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CL" sz="2200" b="1" dirty="0">
                <a:effectLst/>
                <a:latin typeface="Arial" panose="020B0604020202020204" pitchFamily="34" charset="0"/>
                <a:ea typeface="Times New Roman" panose="02020603050405020304" pitchFamily="18" charset="0"/>
                <a:cs typeface="Arial" panose="020B0604020202020204" pitchFamily="34" charset="0"/>
              </a:rPr>
              <a:t>- sign (loss)</a:t>
            </a:r>
            <a:r>
              <a:rPr lang="en-CL" sz="2200" dirty="0">
                <a:effectLst/>
                <a:latin typeface="Arial" panose="020B0604020202020204" pitchFamily="34" charset="0"/>
                <a:ea typeface="Times New Roman" panose="02020603050405020304" pitchFamily="18" charset="0"/>
                <a:cs typeface="Arial" panose="020B0604020202020204" pitchFamily="34" charset="0"/>
              </a:rPr>
              <a:t> indicates that the payer is </a:t>
            </a:r>
            <a:r>
              <a:rPr lang="en-CL" sz="2200" b="1" dirty="0">
                <a:effectLst/>
                <a:latin typeface="Arial" panose="020B0604020202020204" pitchFamily="34" charset="0"/>
                <a:ea typeface="Times New Roman" panose="02020603050405020304" pitchFamily="18" charset="0"/>
                <a:cs typeface="Arial" panose="020B0604020202020204" pitchFamily="34" charset="0"/>
              </a:rPr>
              <a:t>undercompensated</a:t>
            </a:r>
            <a:r>
              <a:rPr lang="en-CL" sz="2200" dirty="0">
                <a:effectLst/>
                <a:latin typeface="Arial" panose="020B0604020202020204" pitchFamily="34" charset="0"/>
                <a:ea typeface="Times New Roman" panose="02020603050405020304" pitchFamily="18" charset="0"/>
                <a:cs typeface="Arial" panose="020B0604020202020204" pitchFamily="34" charset="0"/>
              </a:rPr>
              <a:t> for group “g” </a:t>
            </a:r>
            <a:endParaRPr lang="en-CL" sz="2200" dirty="0">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CL" sz="2200" b="1" dirty="0">
                <a:effectLst/>
                <a:latin typeface="Arial" panose="020B0604020202020204" pitchFamily="34" charset="0"/>
                <a:ea typeface="Times New Roman" panose="02020603050405020304" pitchFamily="18" charset="0"/>
                <a:cs typeface="Arial" panose="020B0604020202020204" pitchFamily="34" charset="0"/>
              </a:rPr>
              <a:t>+ sign (gain) </a:t>
            </a:r>
            <a:r>
              <a:rPr lang="en-CL" sz="2200" dirty="0">
                <a:effectLst/>
                <a:latin typeface="Arial" panose="020B0604020202020204" pitchFamily="34" charset="0"/>
                <a:ea typeface="Times New Roman" panose="02020603050405020304" pitchFamily="18" charset="0"/>
                <a:cs typeface="Arial" panose="020B0604020202020204" pitchFamily="34" charset="0"/>
              </a:rPr>
              <a:t>suggests the payer is </a:t>
            </a:r>
            <a:r>
              <a:rPr lang="en-CL" sz="2200" b="1" dirty="0">
                <a:effectLst/>
                <a:latin typeface="Arial" panose="020B0604020202020204" pitchFamily="34" charset="0"/>
                <a:ea typeface="Times New Roman" panose="02020603050405020304" pitchFamily="18" charset="0"/>
                <a:cs typeface="Arial" panose="020B0604020202020204" pitchFamily="34" charset="0"/>
              </a:rPr>
              <a:t>overcompensated</a:t>
            </a:r>
            <a:r>
              <a:rPr lang="en-CL" sz="2200" dirty="0">
                <a:effectLst/>
                <a:latin typeface="Arial" panose="020B0604020202020204" pitchFamily="34" charset="0"/>
                <a:ea typeface="Times New Roman" panose="02020603050405020304" pitchFamily="18" charset="0"/>
                <a:cs typeface="Arial" panose="020B0604020202020204" pitchFamily="34" charset="0"/>
              </a:rPr>
              <a:t> for group g. </a:t>
            </a:r>
          </a:p>
          <a:p>
            <a:pPr marL="285750" indent="-285750">
              <a:buFont typeface="Arial" panose="020B0604020202020204" pitchFamily="34" charset="0"/>
              <a:buChar char="•"/>
            </a:pPr>
            <a:endParaRPr lang="en-CL"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L" sz="2200" dirty="0">
                <a:effectLst/>
                <a:latin typeface="Arial" panose="020B0604020202020204" pitchFamily="34" charset="0"/>
                <a:ea typeface="Times New Roman" panose="02020603050405020304" pitchFamily="18" charset="0"/>
                <a:cs typeface="Arial" panose="020B0604020202020204" pitchFamily="34" charset="0"/>
              </a:rPr>
              <a:t>Results are in monetary terms (€ euros per person).</a:t>
            </a:r>
            <a:endParaRPr lang="en-CL" sz="2200" dirty="0">
              <a:latin typeface="Arial" panose="020B0604020202020204" pitchFamily="34" charset="0"/>
              <a:cs typeface="Arial" panose="020B0604020202020204" pitchFamily="34" charset="0"/>
            </a:endParaRPr>
          </a:p>
        </p:txBody>
      </p:sp>
      <p:sp>
        <p:nvSpPr>
          <p:cNvPr id="8" name="Title 7">
            <a:extLst>
              <a:ext uri="{FF2B5EF4-FFF2-40B4-BE49-F238E27FC236}">
                <a16:creationId xmlns:a16="http://schemas.microsoft.com/office/drawing/2014/main" id="{BA4838C0-3222-C405-BF30-3E1ADE18545F}"/>
              </a:ext>
            </a:extLst>
          </p:cNvPr>
          <p:cNvSpPr>
            <a:spLocks noGrp="1"/>
          </p:cNvSpPr>
          <p:nvPr>
            <p:ph type="title"/>
          </p:nvPr>
        </p:nvSpPr>
        <p:spPr/>
        <p:txBody>
          <a:bodyPr/>
          <a:lstStyle/>
          <a:p>
            <a:r>
              <a:rPr lang="en-CL" dirty="0"/>
              <a:t>Fairness measures (for evaluation)</a:t>
            </a:r>
          </a:p>
        </p:txBody>
      </p:sp>
    </p:spTree>
    <p:extLst>
      <p:ext uri="{BB962C8B-B14F-4D97-AF65-F5344CB8AC3E}">
        <p14:creationId xmlns:p14="http://schemas.microsoft.com/office/powerpoint/2010/main" val="37885997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6269"/>
            <a:ext cx="10515600" cy="1325563"/>
          </a:xfrm>
        </p:spPr>
        <p:txBody>
          <a:bodyPr/>
          <a:lstStyle/>
          <a:p>
            <a:r>
              <a:rPr lang="en-AU" b="0" dirty="0"/>
              <a:t>Results: goodness of fit</a:t>
            </a:r>
            <a:endParaRPr lang="en-AU" dirty="0"/>
          </a:p>
        </p:txBody>
      </p:sp>
      <p:sp>
        <p:nvSpPr>
          <p:cNvPr id="4" name="Slide Number Placeholder 3"/>
          <p:cNvSpPr>
            <a:spLocks noGrp="1"/>
          </p:cNvSpPr>
          <p:nvPr>
            <p:ph type="sldNum" sz="quarter" idx="12"/>
          </p:nvPr>
        </p:nvSpPr>
        <p:spPr/>
        <p:txBody>
          <a:bodyPr/>
          <a:lstStyle/>
          <a:p>
            <a:fld id="{519CE2CB-E13A-4F20-B812-F09A336A3D81}" type="slidenum">
              <a:rPr lang="en-AU" smtClean="0"/>
              <a:pPr/>
              <a:t>38</a:t>
            </a:fld>
            <a:endParaRPr lang="en-AU" dirty="0"/>
          </a:p>
        </p:txBody>
      </p:sp>
      <p:sp>
        <p:nvSpPr>
          <p:cNvPr id="8" name="Content Placeholder 7">
            <a:extLst>
              <a:ext uri="{FF2B5EF4-FFF2-40B4-BE49-F238E27FC236}">
                <a16:creationId xmlns:a16="http://schemas.microsoft.com/office/drawing/2014/main" id="{740A5CCE-17F3-CFE2-A824-E0000D22C151}"/>
              </a:ext>
            </a:extLst>
          </p:cNvPr>
          <p:cNvSpPr>
            <a:spLocks noGrp="1"/>
          </p:cNvSpPr>
          <p:nvPr>
            <p:ph idx="1"/>
          </p:nvPr>
        </p:nvSpPr>
        <p:spPr>
          <a:xfrm>
            <a:off x="838200" y="1541832"/>
            <a:ext cx="10515600" cy="4351338"/>
          </a:xfrm>
        </p:spPr>
        <p:txBody>
          <a:bodyPr>
            <a:normAutofit/>
          </a:bodyPr>
          <a:lstStyle/>
          <a:p>
            <a:pPr marL="342900" indent="-342900">
              <a:buAutoNum type="arabicParenR"/>
            </a:pPr>
            <a:r>
              <a:rPr lang="en-US" b="0" dirty="0">
                <a:solidFill>
                  <a:srgbClr val="000000"/>
                </a:solidFill>
                <a:effectLst/>
                <a:ea typeface="Times New Roman" panose="02020603050405020304" pitchFamily="18" charset="0"/>
              </a:rPr>
              <a:t>The R2 for the current formula is 11.4%, superior to Formula 1 at 2.8%</a:t>
            </a:r>
          </a:p>
          <a:p>
            <a:pPr marL="342900" indent="-342900">
              <a:buAutoNum type="arabicParenR"/>
            </a:pPr>
            <a:r>
              <a:rPr lang="en-US" b="0" dirty="0">
                <a:solidFill>
                  <a:srgbClr val="000000"/>
                </a:solidFill>
                <a:ea typeface="Times New Roman" panose="02020603050405020304" pitchFamily="18" charset="0"/>
              </a:rPr>
              <a:t>S</a:t>
            </a:r>
            <a:r>
              <a:rPr lang="en-US" b="0" dirty="0">
                <a:solidFill>
                  <a:srgbClr val="000000"/>
                </a:solidFill>
                <a:effectLst/>
                <a:ea typeface="Times New Roman" panose="02020603050405020304" pitchFamily="18" charset="0"/>
              </a:rPr>
              <a:t>ubstantial improvement is obtained when morbidity is added (n of hospitalizations) (Formula 2)</a:t>
            </a:r>
            <a:endParaRPr lang="en-CL" b="0" dirty="0"/>
          </a:p>
        </p:txBody>
      </p:sp>
      <p:sp>
        <p:nvSpPr>
          <p:cNvPr id="11" name="TextBox 10">
            <a:extLst>
              <a:ext uri="{FF2B5EF4-FFF2-40B4-BE49-F238E27FC236}">
                <a16:creationId xmlns:a16="http://schemas.microsoft.com/office/drawing/2014/main" id="{972D9EF9-B0A0-243A-49C7-952B87417C25}"/>
              </a:ext>
            </a:extLst>
          </p:cNvPr>
          <p:cNvSpPr txBox="1"/>
          <p:nvPr/>
        </p:nvSpPr>
        <p:spPr>
          <a:xfrm>
            <a:off x="3041755" y="4669837"/>
            <a:ext cx="6108490" cy="646331"/>
          </a:xfrm>
          <a:prstGeom prst="rect">
            <a:avLst/>
          </a:prstGeom>
          <a:noFill/>
        </p:spPr>
        <p:txBody>
          <a:bodyPr wrap="square">
            <a:spAutoFit/>
          </a:bodyPr>
          <a:lstStyle/>
          <a:p>
            <a:r>
              <a:rPr lang="en-CL" sz="1800" b="1" dirty="0">
                <a:solidFill>
                  <a:srgbClr val="000000"/>
                </a:solidFill>
                <a:effectLst/>
                <a:latin typeface="Calibri" panose="020F0502020204030204" pitchFamily="34" charset="0"/>
                <a:ea typeface="Times New Roman" panose="02020603050405020304" pitchFamily="18" charset="0"/>
              </a:rPr>
              <a:t>Table</a:t>
            </a:r>
            <a:r>
              <a:rPr lang="en-CL" sz="1800" dirty="0">
                <a:solidFill>
                  <a:srgbClr val="000000"/>
                </a:solidFill>
                <a:effectLst/>
                <a:latin typeface="Calibri" panose="020F0502020204030204" pitchFamily="34" charset="0"/>
                <a:ea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rPr>
              <a:t>Comparison between the current resource allocation formula</a:t>
            </a:r>
            <a:r>
              <a:rPr lang="en-CL" dirty="0">
                <a:effectLst/>
              </a:rPr>
              <a:t> and the alternative formulas</a:t>
            </a:r>
            <a:endParaRPr lang="en-CL" sz="1800" dirty="0">
              <a:effectLst/>
              <a:latin typeface="Times New Roman" panose="02020603050405020304" pitchFamily="18" charset="0"/>
              <a:ea typeface="Times New Roman" panose="02020603050405020304" pitchFamily="18" charset="0"/>
            </a:endParaRPr>
          </a:p>
        </p:txBody>
      </p:sp>
      <p:graphicFrame>
        <p:nvGraphicFramePr>
          <p:cNvPr id="13" name="Content Placeholder 2">
            <a:extLst>
              <a:ext uri="{FF2B5EF4-FFF2-40B4-BE49-F238E27FC236}">
                <a16:creationId xmlns:a16="http://schemas.microsoft.com/office/drawing/2014/main" id="{A5605914-6074-91EA-3AD5-2333D4EB9B16}"/>
              </a:ext>
            </a:extLst>
          </p:cNvPr>
          <p:cNvGraphicFramePr>
            <a:graphicFrameLocks/>
          </p:cNvGraphicFramePr>
          <p:nvPr>
            <p:extLst>
              <p:ext uri="{D42A27DB-BD31-4B8C-83A1-F6EECF244321}">
                <p14:modId xmlns:p14="http://schemas.microsoft.com/office/powerpoint/2010/main" val="1396765744"/>
              </p:ext>
            </p:extLst>
          </p:nvPr>
        </p:nvGraphicFramePr>
        <p:xfrm>
          <a:off x="1115503" y="3343043"/>
          <a:ext cx="9310066" cy="1326794"/>
        </p:xfrm>
        <a:graphic>
          <a:graphicData uri="http://schemas.openxmlformats.org/drawingml/2006/table">
            <a:tbl>
              <a:tblPr firstRow="1" firstCol="1" bandRow="1">
                <a:tableStyleId>{5C22544A-7EE6-4342-B048-85BDC9FD1C3A}</a:tableStyleId>
              </a:tblPr>
              <a:tblGrid>
                <a:gridCol w="1450427">
                  <a:extLst>
                    <a:ext uri="{9D8B030D-6E8A-4147-A177-3AD203B41FA5}">
                      <a16:colId xmlns:a16="http://schemas.microsoft.com/office/drawing/2014/main" val="3067161653"/>
                    </a:ext>
                  </a:extLst>
                </a:gridCol>
                <a:gridCol w="1132204">
                  <a:extLst>
                    <a:ext uri="{9D8B030D-6E8A-4147-A177-3AD203B41FA5}">
                      <a16:colId xmlns:a16="http://schemas.microsoft.com/office/drawing/2014/main" val="1392735301"/>
                    </a:ext>
                  </a:extLst>
                </a:gridCol>
                <a:gridCol w="1121480">
                  <a:extLst>
                    <a:ext uri="{9D8B030D-6E8A-4147-A177-3AD203B41FA5}">
                      <a16:colId xmlns:a16="http://schemas.microsoft.com/office/drawing/2014/main" val="3214889097"/>
                    </a:ext>
                  </a:extLst>
                </a:gridCol>
                <a:gridCol w="1067087">
                  <a:extLst>
                    <a:ext uri="{9D8B030D-6E8A-4147-A177-3AD203B41FA5}">
                      <a16:colId xmlns:a16="http://schemas.microsoft.com/office/drawing/2014/main" val="2043218649"/>
                    </a:ext>
                  </a:extLst>
                </a:gridCol>
                <a:gridCol w="1228109">
                  <a:extLst>
                    <a:ext uri="{9D8B030D-6E8A-4147-A177-3AD203B41FA5}">
                      <a16:colId xmlns:a16="http://schemas.microsoft.com/office/drawing/2014/main" val="156972526"/>
                    </a:ext>
                  </a:extLst>
                </a:gridCol>
                <a:gridCol w="1135117">
                  <a:extLst>
                    <a:ext uri="{9D8B030D-6E8A-4147-A177-3AD203B41FA5}">
                      <a16:colId xmlns:a16="http://schemas.microsoft.com/office/drawing/2014/main" val="901190484"/>
                    </a:ext>
                  </a:extLst>
                </a:gridCol>
                <a:gridCol w="1056290">
                  <a:extLst>
                    <a:ext uri="{9D8B030D-6E8A-4147-A177-3AD203B41FA5}">
                      <a16:colId xmlns:a16="http://schemas.microsoft.com/office/drawing/2014/main" val="3921841888"/>
                    </a:ext>
                  </a:extLst>
                </a:gridCol>
                <a:gridCol w="1119352">
                  <a:extLst>
                    <a:ext uri="{9D8B030D-6E8A-4147-A177-3AD203B41FA5}">
                      <a16:colId xmlns:a16="http://schemas.microsoft.com/office/drawing/2014/main" val="1419531747"/>
                    </a:ext>
                  </a:extLst>
                </a:gridCol>
              </a:tblGrid>
              <a:tr h="377876">
                <a:tc>
                  <a:txBody>
                    <a:bodyPr/>
                    <a:lstStyle/>
                    <a:p>
                      <a:r>
                        <a:rPr lang="en-US" sz="1800" b="1" dirty="0">
                          <a:effectLst/>
                          <a:latin typeface="Arial" panose="020B0604020202020204" pitchFamily="34" charset="0"/>
                          <a:ea typeface="Times New Roman" panose="02020603050405020304" pitchFamily="18" charset="0"/>
                          <a:cs typeface="Arial" panose="020B0604020202020204" pitchFamily="34" charset="0"/>
                        </a:rPr>
                        <a:t> </a:t>
                      </a:r>
                      <a:endParaRPr lang="en-CL"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en-US" sz="1800" b="1">
                          <a:effectLst/>
                          <a:latin typeface="Arial" panose="020B0604020202020204" pitchFamily="34" charset="0"/>
                          <a:ea typeface="Times New Roman" panose="02020603050405020304" pitchFamily="18" charset="0"/>
                          <a:cs typeface="Arial" panose="020B0604020202020204" pitchFamily="34" charset="0"/>
                        </a:rPr>
                        <a:t>Current</a:t>
                      </a:r>
                      <a:endParaRPr lang="en-CL"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en-US" sz="1800" b="1">
                          <a:effectLst/>
                          <a:latin typeface="Arial" panose="020B0604020202020204" pitchFamily="34" charset="0"/>
                          <a:ea typeface="Times New Roman" panose="02020603050405020304" pitchFamily="18" charset="0"/>
                          <a:cs typeface="Arial" panose="020B0604020202020204" pitchFamily="34" charset="0"/>
                        </a:rPr>
                        <a:t>Formula 1 </a:t>
                      </a:r>
                      <a:endParaRPr lang="en-CL"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en-US" sz="1800" b="1">
                          <a:effectLst/>
                          <a:latin typeface="Arial" panose="020B0604020202020204" pitchFamily="34" charset="0"/>
                          <a:ea typeface="Times New Roman" panose="02020603050405020304" pitchFamily="18" charset="0"/>
                          <a:cs typeface="Arial" panose="020B0604020202020204" pitchFamily="34" charset="0"/>
                        </a:rPr>
                        <a:t>Formula 2</a:t>
                      </a:r>
                      <a:endParaRPr lang="en-CL"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en-US" sz="1800" b="1" dirty="0">
                          <a:effectLst/>
                          <a:latin typeface="Arial" panose="020B0604020202020204" pitchFamily="34" charset="0"/>
                          <a:ea typeface="Times New Roman" panose="02020603050405020304" pitchFamily="18" charset="0"/>
                          <a:cs typeface="Arial" panose="020B0604020202020204" pitchFamily="34" charset="0"/>
                        </a:rPr>
                        <a:t>Formula 3</a:t>
                      </a:r>
                      <a:endParaRPr lang="en-CL"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en-US" sz="1800" b="1" dirty="0">
                          <a:effectLst/>
                          <a:latin typeface="Arial" panose="020B0604020202020204" pitchFamily="34" charset="0"/>
                          <a:ea typeface="Times New Roman" panose="02020603050405020304" pitchFamily="18" charset="0"/>
                          <a:cs typeface="Arial" panose="020B0604020202020204" pitchFamily="34" charset="0"/>
                        </a:rPr>
                        <a:t>Formula 4</a:t>
                      </a:r>
                      <a:endParaRPr lang="en-CL"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en-US" sz="1800" b="1">
                          <a:effectLst/>
                          <a:latin typeface="Arial" panose="020B0604020202020204" pitchFamily="34" charset="0"/>
                          <a:ea typeface="Times New Roman" panose="02020603050405020304" pitchFamily="18" charset="0"/>
                          <a:cs typeface="Arial" panose="020B0604020202020204" pitchFamily="34" charset="0"/>
                        </a:rPr>
                        <a:t>Formula 5</a:t>
                      </a:r>
                      <a:endParaRPr lang="en-CL"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en-US" sz="1800" b="1">
                          <a:effectLst/>
                          <a:latin typeface="Arial" panose="020B0604020202020204" pitchFamily="34" charset="0"/>
                          <a:ea typeface="Times New Roman" panose="02020603050405020304" pitchFamily="18" charset="0"/>
                          <a:cs typeface="Arial" panose="020B0604020202020204" pitchFamily="34" charset="0"/>
                        </a:rPr>
                        <a:t>Formula 6</a:t>
                      </a:r>
                      <a:endParaRPr lang="en-CL"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796256934"/>
                  </a:ext>
                </a:extLst>
              </a:tr>
              <a:tr h="503834">
                <a:tc>
                  <a:txBody>
                    <a:bodyPr/>
                    <a:lstStyle/>
                    <a:p>
                      <a:r>
                        <a:rPr lang="en-US" sz="1800" b="1" dirty="0">
                          <a:effectLst/>
                          <a:latin typeface="Arial" panose="020B0604020202020204" pitchFamily="34" charset="0"/>
                          <a:ea typeface="Times New Roman" panose="02020603050405020304" pitchFamily="18" charset="0"/>
                          <a:cs typeface="Arial" panose="020B0604020202020204" pitchFamily="34" charset="0"/>
                        </a:rPr>
                        <a:t>R2</a:t>
                      </a:r>
                      <a:endParaRPr lang="en-CL"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11.4%</a:t>
                      </a:r>
                      <a:endParaRPr lang="en-CL"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2.8%</a:t>
                      </a:r>
                      <a:endParaRPr lang="en-CL"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29.3%</a:t>
                      </a:r>
                      <a:endParaRPr lang="en-CL"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r>
                        <a:rPr lang="en-US" sz="18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30.5%</a:t>
                      </a:r>
                      <a:endParaRPr lang="en-CL"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r>
                        <a:rPr lang="en-US" sz="1800">
                          <a:effectLst/>
                          <a:latin typeface="Arial" panose="020B0604020202020204" pitchFamily="34" charset="0"/>
                          <a:ea typeface="Times New Roman" panose="02020603050405020304" pitchFamily="18" charset="0"/>
                          <a:cs typeface="Arial" panose="020B0604020202020204" pitchFamily="34" charset="0"/>
                        </a:rPr>
                        <a:t>2.9%</a:t>
                      </a:r>
                      <a:endParaRPr lang="en-CL"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r>
                        <a:rPr lang="en-CL"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32.8%</a:t>
                      </a:r>
                      <a:endParaRPr lang="en-CL"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r>
                        <a:rPr lang="en-CL"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38.0%</a:t>
                      </a:r>
                      <a:endParaRPr lang="en-CL"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2243707699"/>
                  </a:ext>
                </a:extLst>
              </a:tr>
              <a:tr h="251917">
                <a:tc>
                  <a:txBody>
                    <a:bodyPr/>
                    <a:lstStyle/>
                    <a:p>
                      <a:r>
                        <a:rPr lang="en-US" sz="1800" b="1">
                          <a:effectLst/>
                          <a:latin typeface="Arial" panose="020B0604020202020204" pitchFamily="34" charset="0"/>
                          <a:ea typeface="Times New Roman" panose="02020603050405020304" pitchFamily="18" charset="0"/>
                          <a:cs typeface="Arial" panose="020B0604020202020204" pitchFamily="34" charset="0"/>
                        </a:rPr>
                        <a:t>CPM</a:t>
                      </a:r>
                      <a:endParaRPr lang="en-CL"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en-US" sz="18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12.2%</a:t>
                      </a:r>
                      <a:endParaRPr lang="en-CL"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r>
                        <a:rPr lang="en-US" sz="18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6.9%</a:t>
                      </a:r>
                      <a:endParaRPr lang="en-CL"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r>
                        <a:rPr lang="en-US" sz="18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39.0%</a:t>
                      </a:r>
                      <a:endParaRPr lang="en-CL"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41.6%</a:t>
                      </a:r>
                      <a:endParaRPr lang="en-CL"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7.2%</a:t>
                      </a:r>
                      <a:endParaRPr lang="en-CL"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r>
                        <a:rPr lang="en-CL"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43.9%</a:t>
                      </a:r>
                      <a:endParaRPr lang="en-CL"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r>
                        <a:rPr lang="en-CL"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50.2%</a:t>
                      </a:r>
                      <a:endParaRPr lang="en-CL"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1110736307"/>
                  </a:ext>
                </a:extLst>
              </a:tr>
            </a:tbl>
          </a:graphicData>
        </a:graphic>
      </p:graphicFrame>
    </p:spTree>
    <p:extLst>
      <p:ext uri="{BB962C8B-B14F-4D97-AF65-F5344CB8AC3E}">
        <p14:creationId xmlns:p14="http://schemas.microsoft.com/office/powerpoint/2010/main" val="20789130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6269"/>
            <a:ext cx="10515600" cy="1325563"/>
          </a:xfrm>
        </p:spPr>
        <p:txBody>
          <a:bodyPr/>
          <a:lstStyle/>
          <a:p>
            <a:r>
              <a:rPr lang="en-AU" b="0" dirty="0"/>
              <a:t>Results: age and gender disparities</a:t>
            </a:r>
            <a:endParaRPr lang="en-AU" dirty="0"/>
          </a:p>
        </p:txBody>
      </p:sp>
      <p:sp>
        <p:nvSpPr>
          <p:cNvPr id="4" name="Slide Number Placeholder 3"/>
          <p:cNvSpPr>
            <a:spLocks noGrp="1"/>
          </p:cNvSpPr>
          <p:nvPr>
            <p:ph type="sldNum" sz="quarter" idx="12"/>
          </p:nvPr>
        </p:nvSpPr>
        <p:spPr/>
        <p:txBody>
          <a:bodyPr/>
          <a:lstStyle/>
          <a:p>
            <a:fld id="{519CE2CB-E13A-4F20-B812-F09A336A3D81}" type="slidenum">
              <a:rPr lang="en-AU" smtClean="0"/>
              <a:pPr/>
              <a:t>39</a:t>
            </a:fld>
            <a:endParaRPr lang="en-AU" dirty="0"/>
          </a:p>
        </p:txBody>
      </p:sp>
      <p:sp>
        <p:nvSpPr>
          <p:cNvPr id="8" name="Content Placeholder 7">
            <a:extLst>
              <a:ext uri="{FF2B5EF4-FFF2-40B4-BE49-F238E27FC236}">
                <a16:creationId xmlns:a16="http://schemas.microsoft.com/office/drawing/2014/main" id="{740A5CCE-17F3-CFE2-A824-E0000D22C151}"/>
              </a:ext>
            </a:extLst>
          </p:cNvPr>
          <p:cNvSpPr>
            <a:spLocks noGrp="1"/>
          </p:cNvSpPr>
          <p:nvPr>
            <p:ph idx="1"/>
          </p:nvPr>
        </p:nvSpPr>
        <p:spPr>
          <a:xfrm>
            <a:off x="838200" y="1541832"/>
            <a:ext cx="10515600" cy="4351338"/>
          </a:xfrm>
        </p:spPr>
        <p:txBody>
          <a:bodyPr>
            <a:normAutofit/>
          </a:bodyPr>
          <a:lstStyle/>
          <a:p>
            <a:r>
              <a:rPr lang="en-CL" sz="2200" b="0" dirty="0">
                <a:solidFill>
                  <a:srgbClr val="000000"/>
                </a:solidFill>
                <a:effectLst/>
                <a:ea typeface="Times New Roman" panose="02020603050405020304" pitchFamily="18" charset="0"/>
              </a:rPr>
              <a:t>In the current formula, the elderly are notably underfunded, averaging around 1200 euros per person for those 75 and older.</a:t>
            </a:r>
            <a:r>
              <a:rPr lang="en-CL" sz="2200" b="0" dirty="0">
                <a:effectLst/>
              </a:rPr>
              <a:t> </a:t>
            </a:r>
            <a:endParaRPr lang="en-CL" sz="2200" b="0" dirty="0"/>
          </a:p>
        </p:txBody>
      </p:sp>
      <p:graphicFrame>
        <p:nvGraphicFramePr>
          <p:cNvPr id="9" name="Chart 8">
            <a:extLst>
              <a:ext uri="{FF2B5EF4-FFF2-40B4-BE49-F238E27FC236}">
                <a16:creationId xmlns:a16="http://schemas.microsoft.com/office/drawing/2014/main" id="{EC6F98F8-B488-1D5D-7055-9FB5FBC96572}"/>
              </a:ext>
            </a:extLst>
          </p:cNvPr>
          <p:cNvGraphicFramePr/>
          <p:nvPr/>
        </p:nvGraphicFramePr>
        <p:xfrm>
          <a:off x="1663700" y="2222500"/>
          <a:ext cx="8953500" cy="355997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972D9EF9-B0A0-243A-49C7-952B87417C25}"/>
              </a:ext>
            </a:extLst>
          </p:cNvPr>
          <p:cNvSpPr txBox="1"/>
          <p:nvPr/>
        </p:nvSpPr>
        <p:spPr>
          <a:xfrm>
            <a:off x="3240722" y="5782471"/>
            <a:ext cx="6108490" cy="369332"/>
          </a:xfrm>
          <a:prstGeom prst="rect">
            <a:avLst/>
          </a:prstGeom>
          <a:noFill/>
        </p:spPr>
        <p:txBody>
          <a:bodyPr wrap="square">
            <a:spAutoFit/>
          </a:bodyPr>
          <a:lstStyle/>
          <a:p>
            <a:r>
              <a:rPr lang="en-CL" sz="1800" b="1" dirty="0">
                <a:solidFill>
                  <a:srgbClr val="000000"/>
                </a:solidFill>
                <a:effectLst/>
                <a:latin typeface="Calibri" panose="020F0502020204030204" pitchFamily="34" charset="0"/>
                <a:ea typeface="Times New Roman" panose="02020603050405020304" pitchFamily="18" charset="0"/>
              </a:rPr>
              <a:t>Figure</a:t>
            </a:r>
            <a:r>
              <a:rPr lang="en-CL" sz="1800" dirty="0">
                <a:solidFill>
                  <a:srgbClr val="000000"/>
                </a:solidFill>
                <a:effectLst/>
                <a:latin typeface="Calibri" panose="020F0502020204030204" pitchFamily="34" charset="0"/>
                <a:ea typeface="Times New Roman" panose="02020603050405020304" pitchFamily="18" charset="0"/>
              </a:rPr>
              <a:t>: Over and under compensations in the current formula</a:t>
            </a:r>
            <a:endParaRPr lang="en-CL" sz="1800" dirty="0">
              <a:effectLst/>
              <a:latin typeface="Times New Roman" panose="02020603050405020304" pitchFamily="18" charset="0"/>
              <a:ea typeface="Times New Roman" panose="02020603050405020304" pitchFamily="18" charset="0"/>
            </a:endParaRPr>
          </a:p>
        </p:txBody>
      </p:sp>
      <p:sp>
        <p:nvSpPr>
          <p:cNvPr id="3" name="Left Brace 2">
            <a:extLst>
              <a:ext uri="{FF2B5EF4-FFF2-40B4-BE49-F238E27FC236}">
                <a16:creationId xmlns:a16="http://schemas.microsoft.com/office/drawing/2014/main" id="{B15A24BB-B3B5-7BEB-2783-D97ED087EC78}"/>
              </a:ext>
            </a:extLst>
          </p:cNvPr>
          <p:cNvSpPr/>
          <p:nvPr/>
        </p:nvSpPr>
        <p:spPr>
          <a:xfrm rot="10800000">
            <a:off x="10509468" y="3536635"/>
            <a:ext cx="520263" cy="962134"/>
          </a:xfrm>
          <a:prstGeom prst="leftBrace">
            <a:avLst/>
          </a:prstGeom>
          <a:solidFill>
            <a:srgbClr val="FF0000"/>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L"/>
          </a:p>
        </p:txBody>
      </p:sp>
      <p:sp>
        <p:nvSpPr>
          <p:cNvPr id="10" name="Left Brace 9">
            <a:extLst>
              <a:ext uri="{FF2B5EF4-FFF2-40B4-BE49-F238E27FC236}">
                <a16:creationId xmlns:a16="http://schemas.microsoft.com/office/drawing/2014/main" id="{F2568E4D-7D64-CDED-2A42-5012409A6B1B}"/>
              </a:ext>
            </a:extLst>
          </p:cNvPr>
          <p:cNvSpPr/>
          <p:nvPr/>
        </p:nvSpPr>
        <p:spPr>
          <a:xfrm rot="10800000">
            <a:off x="10509468" y="2374900"/>
            <a:ext cx="520263" cy="962134"/>
          </a:xfrm>
          <a:prstGeom prst="leftBrace">
            <a:avLst/>
          </a:prstGeom>
          <a:solidFill>
            <a:srgbClr val="00B050"/>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L"/>
          </a:p>
        </p:txBody>
      </p:sp>
      <p:sp>
        <p:nvSpPr>
          <p:cNvPr id="5" name="TextBox 4">
            <a:extLst>
              <a:ext uri="{FF2B5EF4-FFF2-40B4-BE49-F238E27FC236}">
                <a16:creationId xmlns:a16="http://schemas.microsoft.com/office/drawing/2014/main" id="{F506C846-7700-4A78-C264-002E3F5491DD}"/>
              </a:ext>
            </a:extLst>
          </p:cNvPr>
          <p:cNvSpPr txBox="1"/>
          <p:nvPr/>
        </p:nvSpPr>
        <p:spPr>
          <a:xfrm rot="5400000">
            <a:off x="10396633" y="2554069"/>
            <a:ext cx="1957531" cy="369332"/>
          </a:xfrm>
          <a:prstGeom prst="rect">
            <a:avLst/>
          </a:prstGeom>
          <a:noFill/>
        </p:spPr>
        <p:txBody>
          <a:bodyPr wrap="square" rtlCol="0">
            <a:spAutoFit/>
          </a:bodyPr>
          <a:lstStyle/>
          <a:p>
            <a:r>
              <a:rPr lang="en-CL" dirty="0"/>
              <a:t>Overcompensated</a:t>
            </a:r>
          </a:p>
        </p:txBody>
      </p:sp>
      <p:sp>
        <p:nvSpPr>
          <p:cNvPr id="12" name="TextBox 11">
            <a:extLst>
              <a:ext uri="{FF2B5EF4-FFF2-40B4-BE49-F238E27FC236}">
                <a16:creationId xmlns:a16="http://schemas.microsoft.com/office/drawing/2014/main" id="{380651DA-8524-69E7-C443-DD81E9E1C231}"/>
              </a:ext>
            </a:extLst>
          </p:cNvPr>
          <p:cNvSpPr txBox="1"/>
          <p:nvPr/>
        </p:nvSpPr>
        <p:spPr>
          <a:xfrm rot="5400000">
            <a:off x="10705765" y="3960035"/>
            <a:ext cx="2241962" cy="369332"/>
          </a:xfrm>
          <a:prstGeom prst="rect">
            <a:avLst/>
          </a:prstGeom>
          <a:noFill/>
        </p:spPr>
        <p:txBody>
          <a:bodyPr wrap="square" rtlCol="0">
            <a:spAutoFit/>
          </a:bodyPr>
          <a:lstStyle/>
          <a:p>
            <a:r>
              <a:rPr lang="en-CL" dirty="0"/>
              <a:t>Undercompensated</a:t>
            </a:r>
          </a:p>
        </p:txBody>
      </p:sp>
    </p:spTree>
    <p:extLst>
      <p:ext uri="{BB962C8B-B14F-4D97-AF65-F5344CB8AC3E}">
        <p14:creationId xmlns:p14="http://schemas.microsoft.com/office/powerpoint/2010/main" val="414436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964095" y="323821"/>
            <a:ext cx="10391882" cy="66592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3600" b="1" dirty="0">
                <a:solidFill>
                  <a:srgbClr val="002F52"/>
                </a:solidFill>
                <a:latin typeface="+mn-lt"/>
              </a:rPr>
              <a:t>What is risk adjustment?</a:t>
            </a:r>
          </a:p>
        </p:txBody>
      </p:sp>
      <p:graphicFrame>
        <p:nvGraphicFramePr>
          <p:cNvPr id="6" name="Object 5"/>
          <p:cNvGraphicFramePr>
            <a:graphicFrameLocks noChangeAspect="1"/>
          </p:cNvGraphicFramePr>
          <p:nvPr/>
        </p:nvGraphicFramePr>
        <p:xfrm>
          <a:off x="620713" y="0"/>
          <a:ext cx="343383" cy="839662"/>
        </p:xfrm>
        <a:graphic>
          <a:graphicData uri="http://schemas.openxmlformats.org/presentationml/2006/ole">
            <mc:AlternateContent xmlns:mc="http://schemas.openxmlformats.org/markup-compatibility/2006">
              <mc:Choice xmlns:v="urn:schemas-microsoft-com:vml" Requires="v">
                <p:oleObj name="CorelDRAW" r:id="rId4" imgW="217126" imgH="532342" progId="CorelDraw.Graphic.22">
                  <p:embed/>
                </p:oleObj>
              </mc:Choice>
              <mc:Fallback>
                <p:oleObj name="CorelDRAW" r:id="rId4" imgW="217126" imgH="532342" progId="CorelDraw.Graphic.22">
                  <p:embed/>
                  <p:pic>
                    <p:nvPicPr>
                      <p:cNvPr id="6" name="Object 5"/>
                      <p:cNvPicPr/>
                      <p:nvPr/>
                    </p:nvPicPr>
                    <p:blipFill>
                      <a:blip r:embed="rId5"/>
                      <a:stretch>
                        <a:fillRect/>
                      </a:stretch>
                    </p:blipFill>
                    <p:spPr>
                      <a:xfrm>
                        <a:off x="620713" y="0"/>
                        <a:ext cx="343383" cy="839662"/>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FB10ADF0-5DAB-4227-21B0-F9984B16D0CB}"/>
              </a:ext>
            </a:extLst>
          </p:cNvPr>
          <p:cNvSpPr>
            <a:spLocks noGrp="1"/>
          </p:cNvSpPr>
          <p:nvPr>
            <p:ph idx="1"/>
          </p:nvPr>
        </p:nvSpPr>
        <p:spPr/>
        <p:txBody>
          <a:bodyPr>
            <a:normAutofit/>
          </a:bodyPr>
          <a:lstStyle/>
          <a:p>
            <a:r>
              <a:rPr lang="en-US" dirty="0"/>
              <a:t>Risk adjustment is a technique employed to consider the health status of a patient population in healthcare expenditures predictive algorithms;</a:t>
            </a:r>
          </a:p>
          <a:p>
            <a:endParaRPr lang="en-US" dirty="0"/>
          </a:p>
          <a:p>
            <a:r>
              <a:rPr lang="en-US" sz="2800" dirty="0">
                <a:effectLst/>
                <a:latin typeface="Calibri" panose="020F0502020204030204" pitchFamily="34" charset="0"/>
                <a:cs typeface="Calibri" panose="020F0502020204030204" pitchFamily="34" charset="0"/>
              </a:rPr>
              <a:t>It utilizes individual claims demographic, utilization, socioeconomic and diagnostic data to predict expenditures;</a:t>
            </a:r>
          </a:p>
          <a:p>
            <a:endParaRPr lang="en-US" dirty="0"/>
          </a:p>
          <a:p>
            <a:r>
              <a:rPr lang="en-US" dirty="0">
                <a:latin typeface="Calibri" panose="020F0502020204030204" pitchFamily="34" charset="0"/>
                <a:cs typeface="Calibri" panose="020F0502020204030204" pitchFamily="34" charset="0"/>
              </a:rPr>
              <a:t>I</a:t>
            </a:r>
            <a:r>
              <a:rPr lang="en-US" sz="2800" dirty="0">
                <a:effectLst/>
                <a:latin typeface="Calibri" panose="020F0502020204030204" pitchFamily="34" charset="0"/>
                <a:cs typeface="Calibri" panose="020F0502020204030204" pitchFamily="34" charset="0"/>
              </a:rPr>
              <a:t>ts purpose is to align the allocation of financial resources with the anticipated level of care needs </a:t>
            </a:r>
            <a:r>
              <a:rPr lang="en-US" sz="2800" b="1" i="1" dirty="0">
                <a:solidFill>
                  <a:srgbClr val="FF0000"/>
                </a:solidFill>
                <a:effectLst/>
                <a:latin typeface="Calibri" panose="020F0502020204030204" pitchFamily="34" charset="0"/>
                <a:cs typeface="Calibri" panose="020F0502020204030204" pitchFamily="34" charset="0"/>
              </a:rPr>
              <a:t>ex-ante</a:t>
            </a:r>
            <a:r>
              <a:rPr lang="en-US" sz="2800" dirty="0">
                <a:effectLst/>
                <a:latin typeface="Calibri" panose="020F0502020204030204" pitchFamily="34" charset="0"/>
                <a:cs typeface="Calibri" panose="020F0502020204030204" pitchFamily="34" charset="0"/>
              </a:rPr>
              <a:t>.</a:t>
            </a:r>
          </a:p>
          <a:p>
            <a:endParaRPr lang="en-US" dirty="0"/>
          </a:p>
          <a:p>
            <a:endParaRPr lang="en-US" dirty="0"/>
          </a:p>
          <a:p>
            <a:endParaRPr lang="en-US" dirty="0"/>
          </a:p>
          <a:p>
            <a:endParaRPr lang="en-US" dirty="0"/>
          </a:p>
          <a:p>
            <a:endParaRPr lang="en-US" dirty="0"/>
          </a:p>
          <a:p>
            <a:endParaRPr lang="en-CL" dirty="0"/>
          </a:p>
        </p:txBody>
      </p:sp>
      <p:pic>
        <p:nvPicPr>
          <p:cNvPr id="3" name="Picture 2" descr="Logo, company name&#10;&#10;Description automatically generated">
            <a:extLst>
              <a:ext uri="{FF2B5EF4-FFF2-40B4-BE49-F238E27FC236}">
                <a16:creationId xmlns:a16="http://schemas.microsoft.com/office/drawing/2014/main" id="{A57E6B58-47A1-A31F-781D-0D457885BF1B}"/>
              </a:ext>
            </a:extLst>
          </p:cNvPr>
          <p:cNvPicPr>
            <a:picLocks noChangeAspect="1"/>
          </p:cNvPicPr>
          <p:nvPr/>
        </p:nvPicPr>
        <p:blipFill>
          <a:blip r:embed="rId6"/>
          <a:stretch>
            <a:fillRect/>
          </a:stretch>
        </p:blipFill>
        <p:spPr>
          <a:xfrm>
            <a:off x="10104895" y="6030780"/>
            <a:ext cx="1766806" cy="847639"/>
          </a:xfrm>
          <a:prstGeom prst="rect">
            <a:avLst/>
          </a:prstGeom>
        </p:spPr>
      </p:pic>
      <p:pic>
        <p:nvPicPr>
          <p:cNvPr id="4" name="Picture 3">
            <a:extLst>
              <a:ext uri="{FF2B5EF4-FFF2-40B4-BE49-F238E27FC236}">
                <a16:creationId xmlns:a16="http://schemas.microsoft.com/office/drawing/2014/main" id="{81993522-3A55-F0E2-6408-38943FAF3729}"/>
              </a:ext>
            </a:extLst>
          </p:cNvPr>
          <p:cNvPicPr>
            <a:picLocks noChangeAspect="1"/>
          </p:cNvPicPr>
          <p:nvPr/>
        </p:nvPicPr>
        <p:blipFill>
          <a:blip r:embed="rId7"/>
          <a:stretch>
            <a:fillRect/>
          </a:stretch>
        </p:blipFill>
        <p:spPr>
          <a:xfrm>
            <a:off x="8369085" y="6051200"/>
            <a:ext cx="1135306" cy="806800"/>
          </a:xfrm>
          <a:prstGeom prst="rect">
            <a:avLst/>
          </a:prstGeom>
        </p:spPr>
      </p:pic>
    </p:spTree>
    <p:extLst>
      <p:ext uri="{BB962C8B-B14F-4D97-AF65-F5344CB8AC3E}">
        <p14:creationId xmlns:p14="http://schemas.microsoft.com/office/powerpoint/2010/main" val="20674698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16269"/>
            <a:ext cx="11001703" cy="1325563"/>
          </a:xfrm>
        </p:spPr>
        <p:txBody>
          <a:bodyPr/>
          <a:lstStyle/>
          <a:p>
            <a:r>
              <a:rPr lang="en-AU" b="0" dirty="0"/>
              <a:t>Results: socioeconomic disparities</a:t>
            </a:r>
            <a:endParaRPr lang="en-AU" dirty="0"/>
          </a:p>
        </p:txBody>
      </p:sp>
      <p:sp>
        <p:nvSpPr>
          <p:cNvPr id="4" name="Slide Number Placeholder 3"/>
          <p:cNvSpPr>
            <a:spLocks noGrp="1"/>
          </p:cNvSpPr>
          <p:nvPr>
            <p:ph type="sldNum" sz="quarter" idx="12"/>
          </p:nvPr>
        </p:nvSpPr>
        <p:spPr/>
        <p:txBody>
          <a:bodyPr/>
          <a:lstStyle/>
          <a:p>
            <a:fld id="{519CE2CB-E13A-4F20-B812-F09A336A3D81}" type="slidenum">
              <a:rPr lang="en-AU" smtClean="0"/>
              <a:pPr/>
              <a:t>40</a:t>
            </a:fld>
            <a:endParaRPr lang="en-AU" dirty="0"/>
          </a:p>
        </p:txBody>
      </p:sp>
      <p:graphicFrame>
        <p:nvGraphicFramePr>
          <p:cNvPr id="3" name="Content Placeholder 2">
            <a:extLst>
              <a:ext uri="{FF2B5EF4-FFF2-40B4-BE49-F238E27FC236}">
                <a16:creationId xmlns:a16="http://schemas.microsoft.com/office/drawing/2014/main" id="{1800039E-BC7D-31B1-44B6-F605CCDD29B2}"/>
              </a:ext>
            </a:extLst>
          </p:cNvPr>
          <p:cNvGraphicFramePr>
            <a:graphicFrameLocks noGrp="1"/>
          </p:cNvGraphicFramePr>
          <p:nvPr>
            <p:ph idx="1"/>
          </p:nvPr>
        </p:nvGraphicFramePr>
        <p:xfrm>
          <a:off x="1684017" y="2390178"/>
          <a:ext cx="9310066" cy="3179826"/>
        </p:xfrm>
        <a:graphic>
          <a:graphicData uri="http://schemas.openxmlformats.org/drawingml/2006/table">
            <a:tbl>
              <a:tblPr firstRow="1" firstCol="1" bandRow="1">
                <a:tableStyleId>{5C22544A-7EE6-4342-B048-85BDC9FD1C3A}</a:tableStyleId>
              </a:tblPr>
              <a:tblGrid>
                <a:gridCol w="1450427">
                  <a:extLst>
                    <a:ext uri="{9D8B030D-6E8A-4147-A177-3AD203B41FA5}">
                      <a16:colId xmlns:a16="http://schemas.microsoft.com/office/drawing/2014/main" val="3067161653"/>
                    </a:ext>
                  </a:extLst>
                </a:gridCol>
                <a:gridCol w="1132204">
                  <a:extLst>
                    <a:ext uri="{9D8B030D-6E8A-4147-A177-3AD203B41FA5}">
                      <a16:colId xmlns:a16="http://schemas.microsoft.com/office/drawing/2014/main" val="1392735301"/>
                    </a:ext>
                  </a:extLst>
                </a:gridCol>
                <a:gridCol w="1121480">
                  <a:extLst>
                    <a:ext uri="{9D8B030D-6E8A-4147-A177-3AD203B41FA5}">
                      <a16:colId xmlns:a16="http://schemas.microsoft.com/office/drawing/2014/main" val="3214889097"/>
                    </a:ext>
                  </a:extLst>
                </a:gridCol>
                <a:gridCol w="1067087">
                  <a:extLst>
                    <a:ext uri="{9D8B030D-6E8A-4147-A177-3AD203B41FA5}">
                      <a16:colId xmlns:a16="http://schemas.microsoft.com/office/drawing/2014/main" val="2043218649"/>
                    </a:ext>
                  </a:extLst>
                </a:gridCol>
                <a:gridCol w="1228109">
                  <a:extLst>
                    <a:ext uri="{9D8B030D-6E8A-4147-A177-3AD203B41FA5}">
                      <a16:colId xmlns:a16="http://schemas.microsoft.com/office/drawing/2014/main" val="156972526"/>
                    </a:ext>
                  </a:extLst>
                </a:gridCol>
                <a:gridCol w="1135117">
                  <a:extLst>
                    <a:ext uri="{9D8B030D-6E8A-4147-A177-3AD203B41FA5}">
                      <a16:colId xmlns:a16="http://schemas.microsoft.com/office/drawing/2014/main" val="901190484"/>
                    </a:ext>
                  </a:extLst>
                </a:gridCol>
                <a:gridCol w="1056290">
                  <a:extLst>
                    <a:ext uri="{9D8B030D-6E8A-4147-A177-3AD203B41FA5}">
                      <a16:colId xmlns:a16="http://schemas.microsoft.com/office/drawing/2014/main" val="3921841888"/>
                    </a:ext>
                  </a:extLst>
                </a:gridCol>
                <a:gridCol w="1119352">
                  <a:extLst>
                    <a:ext uri="{9D8B030D-6E8A-4147-A177-3AD203B41FA5}">
                      <a16:colId xmlns:a16="http://schemas.microsoft.com/office/drawing/2014/main" val="1419531747"/>
                    </a:ext>
                  </a:extLst>
                </a:gridCol>
              </a:tblGrid>
              <a:tr h="377876">
                <a:tc>
                  <a:txBody>
                    <a:bodyPr/>
                    <a:lstStyle/>
                    <a:p>
                      <a:endParaRPr lang="en-CL" sz="1800">
                        <a:effectLst/>
                        <a:latin typeface="Arial" panose="020B0604020202020204" pitchFamily="34" charset="0"/>
                        <a:cs typeface="Arial" panose="020B0604020202020204" pitchFamily="34" charset="0"/>
                      </a:endParaRPr>
                    </a:p>
                  </a:txBody>
                  <a:tcPr marL="68580" marR="68580" marT="0" marB="0"/>
                </a:tc>
                <a:tc>
                  <a:txBody>
                    <a:bodyPr/>
                    <a:lstStyle/>
                    <a:p>
                      <a:r>
                        <a:rPr lang="en-US" sz="1800">
                          <a:effectLst/>
                          <a:latin typeface="Arial" panose="020B0604020202020204" pitchFamily="34" charset="0"/>
                          <a:cs typeface="Arial" panose="020B0604020202020204" pitchFamily="34" charset="0"/>
                        </a:rPr>
                        <a:t>Current</a:t>
                      </a:r>
                      <a:endParaRPr lang="en-CL"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en-US" sz="1800">
                          <a:effectLst/>
                          <a:latin typeface="Arial" panose="020B0604020202020204" pitchFamily="34" charset="0"/>
                          <a:cs typeface="Arial" panose="020B0604020202020204" pitchFamily="34" charset="0"/>
                        </a:rPr>
                        <a:t>Formula 1</a:t>
                      </a:r>
                      <a:endParaRPr lang="en-CL"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en-US" sz="1800" dirty="0">
                          <a:effectLst/>
                          <a:latin typeface="Arial" panose="020B0604020202020204" pitchFamily="34" charset="0"/>
                          <a:cs typeface="Arial" panose="020B0604020202020204" pitchFamily="34" charset="0"/>
                        </a:rPr>
                        <a:t>Formula 2</a:t>
                      </a:r>
                      <a:endParaRPr lang="en-CL"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en-US" sz="1800" dirty="0">
                          <a:effectLst/>
                          <a:latin typeface="Arial" panose="020B0604020202020204" pitchFamily="34" charset="0"/>
                          <a:cs typeface="Arial" panose="020B0604020202020204" pitchFamily="34" charset="0"/>
                        </a:rPr>
                        <a:t>Formula 3</a:t>
                      </a:r>
                      <a:endParaRPr lang="en-CL"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en-US" sz="1800">
                          <a:effectLst/>
                          <a:latin typeface="Arial" panose="020B0604020202020204" pitchFamily="34" charset="0"/>
                          <a:cs typeface="Arial" panose="020B0604020202020204" pitchFamily="34" charset="0"/>
                        </a:rPr>
                        <a:t>Formula 4</a:t>
                      </a:r>
                      <a:endParaRPr lang="en-CL"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en-US" sz="1800" dirty="0">
                          <a:effectLst/>
                          <a:latin typeface="Arial" panose="020B0604020202020204" pitchFamily="34" charset="0"/>
                          <a:cs typeface="Arial" panose="020B0604020202020204" pitchFamily="34" charset="0"/>
                        </a:rPr>
                        <a:t>Formula 5</a:t>
                      </a:r>
                      <a:endParaRPr lang="en-CL"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en-US" sz="1800">
                          <a:effectLst/>
                          <a:latin typeface="Arial" panose="020B0604020202020204" pitchFamily="34" charset="0"/>
                          <a:cs typeface="Arial" panose="020B0604020202020204" pitchFamily="34" charset="0"/>
                        </a:rPr>
                        <a:t>Formula 6</a:t>
                      </a:r>
                      <a:endParaRPr lang="en-CL"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796256934"/>
                  </a:ext>
                </a:extLst>
              </a:tr>
              <a:tr h="503834">
                <a:tc>
                  <a:txBody>
                    <a:bodyPr/>
                    <a:lstStyle/>
                    <a:p>
                      <a:pPr algn="l"/>
                      <a:r>
                        <a:rPr lang="en-US" sz="1800" dirty="0">
                          <a:effectLst/>
                          <a:latin typeface="Calibri" panose="020F0502020204030204" pitchFamily="34" charset="0"/>
                          <a:ea typeface="Times New Roman" panose="02020603050405020304" pitchFamily="18" charset="0"/>
                          <a:cs typeface="Times New Roman" panose="02020603050405020304" pitchFamily="18" charset="0"/>
                        </a:rPr>
                        <a:t>Piacenza</a:t>
                      </a:r>
                      <a:endParaRPr lang="en-C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-131.5</a:t>
                      </a:r>
                      <a:endParaRPr lang="en-C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-125.2</a:t>
                      </a:r>
                      <a:endParaRPr lang="en-C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-44.0</a:t>
                      </a:r>
                      <a:endParaRPr lang="en-C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-65.7</a:t>
                      </a:r>
                      <a:endParaRPr lang="en-C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-129.7</a:t>
                      </a:r>
                      <a:endParaRPr lang="en-C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r>
                        <a:rPr lang="en-US" sz="1800">
                          <a:effectLst/>
                          <a:latin typeface="Calibri" panose="020F0502020204030204" pitchFamily="34" charset="0"/>
                          <a:ea typeface="Times New Roman" panose="02020603050405020304" pitchFamily="18" charset="0"/>
                          <a:cs typeface="Times New Roman" panose="02020603050405020304" pitchFamily="18" charset="0"/>
                        </a:rPr>
                        <a:t>0</a:t>
                      </a:r>
                      <a:endParaRPr lang="en-C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r>
                        <a:rPr lang="en-US" sz="1800">
                          <a:effectLst/>
                          <a:latin typeface="Calibri" panose="020F0502020204030204" pitchFamily="34" charset="0"/>
                          <a:ea typeface="Times New Roman" panose="02020603050405020304" pitchFamily="18" charset="0"/>
                          <a:cs typeface="Times New Roman" panose="02020603050405020304" pitchFamily="18" charset="0"/>
                        </a:rPr>
                        <a:t>0</a:t>
                      </a:r>
                      <a:endParaRPr lang="en-C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243707699"/>
                  </a:ext>
                </a:extLst>
              </a:tr>
              <a:tr h="251917">
                <a:tc>
                  <a:txBody>
                    <a:bodyPr/>
                    <a:lstStyle/>
                    <a:p>
                      <a:pPr algn="l"/>
                      <a:r>
                        <a:rPr lang="en-US" sz="1800" dirty="0">
                          <a:effectLst/>
                          <a:latin typeface="Calibri" panose="020F0502020204030204" pitchFamily="34" charset="0"/>
                          <a:ea typeface="Times New Roman" panose="02020603050405020304" pitchFamily="18" charset="0"/>
                          <a:cs typeface="Times New Roman" panose="02020603050405020304" pitchFamily="18" charset="0"/>
                        </a:rPr>
                        <a:t>Parma</a:t>
                      </a:r>
                      <a:endParaRPr lang="en-C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-11.9</a:t>
                      </a:r>
                      <a:endParaRPr lang="en-C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-17.7</a:t>
                      </a:r>
                      <a:endParaRPr lang="en-C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3.42</a:t>
                      </a:r>
                      <a:endParaRPr lang="en-C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endParaRPr lang="en-C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-25.1</a:t>
                      </a:r>
                      <a:endParaRPr lang="en-C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r>
                        <a:rPr lang="en-US" sz="1800">
                          <a:effectLst/>
                          <a:latin typeface="Calibri" panose="020F0502020204030204" pitchFamily="34" charset="0"/>
                          <a:ea typeface="Times New Roman" panose="02020603050405020304" pitchFamily="18" charset="0"/>
                          <a:cs typeface="Times New Roman" panose="02020603050405020304" pitchFamily="18" charset="0"/>
                        </a:rPr>
                        <a:t>0</a:t>
                      </a:r>
                      <a:endParaRPr lang="en-C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r>
                        <a:rPr lang="en-US" sz="1800">
                          <a:effectLst/>
                          <a:latin typeface="Calibri" panose="020F0502020204030204" pitchFamily="34" charset="0"/>
                          <a:ea typeface="Times New Roman" panose="02020603050405020304" pitchFamily="18" charset="0"/>
                          <a:cs typeface="Times New Roman" panose="02020603050405020304" pitchFamily="18" charset="0"/>
                        </a:rPr>
                        <a:t>0</a:t>
                      </a:r>
                      <a:endParaRPr lang="en-C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110736307"/>
                  </a:ext>
                </a:extLst>
              </a:tr>
              <a:tr h="251917">
                <a:tc>
                  <a:txBody>
                    <a:bodyPr/>
                    <a:lstStyle/>
                    <a:p>
                      <a:pPr algn="l"/>
                      <a:r>
                        <a:rPr lang="en-US" sz="1800" dirty="0">
                          <a:effectLst/>
                          <a:latin typeface="Calibri" panose="020F0502020204030204" pitchFamily="34" charset="0"/>
                          <a:ea typeface="Times New Roman" panose="02020603050405020304" pitchFamily="18" charset="0"/>
                          <a:cs typeface="Times New Roman" panose="02020603050405020304" pitchFamily="18" charset="0"/>
                        </a:rPr>
                        <a:t>Reggio Emilia</a:t>
                      </a:r>
                      <a:endParaRPr lang="en-C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20.8</a:t>
                      </a:r>
                      <a:endParaRPr lang="en-C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-20.96</a:t>
                      </a:r>
                      <a:endParaRPr lang="en-C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-18.77</a:t>
                      </a:r>
                      <a:endParaRPr lang="en-C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-7.5</a:t>
                      </a:r>
                      <a:endParaRPr lang="en-C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-24.7</a:t>
                      </a:r>
                      <a:endParaRPr lang="en-C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r>
                        <a:rPr lang="en-US" sz="1800">
                          <a:effectLst/>
                          <a:latin typeface="Calibri" panose="020F0502020204030204" pitchFamily="34" charset="0"/>
                          <a:ea typeface="Times New Roman" panose="02020603050405020304" pitchFamily="18" charset="0"/>
                          <a:cs typeface="Times New Roman" panose="02020603050405020304" pitchFamily="18" charset="0"/>
                        </a:rPr>
                        <a:t>0</a:t>
                      </a:r>
                      <a:endParaRPr lang="en-C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r>
                        <a:rPr lang="en-US" sz="1800">
                          <a:effectLst/>
                          <a:latin typeface="Calibri" panose="020F0502020204030204" pitchFamily="34" charset="0"/>
                          <a:ea typeface="Times New Roman" panose="02020603050405020304" pitchFamily="18" charset="0"/>
                          <a:cs typeface="Times New Roman" panose="02020603050405020304" pitchFamily="18" charset="0"/>
                        </a:rPr>
                        <a:t>0</a:t>
                      </a:r>
                      <a:endParaRPr lang="en-C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610484529"/>
                  </a:ext>
                </a:extLst>
              </a:tr>
              <a:tr h="251917">
                <a:tc>
                  <a:txBody>
                    <a:bodyPr/>
                    <a:lstStyle/>
                    <a:p>
                      <a:pPr algn="l"/>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Modena</a:t>
                      </a:r>
                      <a:endParaRPr lang="en-C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35.1</a:t>
                      </a:r>
                      <a:endParaRPr lang="en-C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11.795</a:t>
                      </a:r>
                      <a:endParaRPr lang="en-C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-8.1</a:t>
                      </a:r>
                      <a:endParaRPr lang="en-C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-2.63</a:t>
                      </a:r>
                      <a:endParaRPr lang="en-C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a:t>
                      </a:r>
                      <a:endParaRPr lang="en-C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r>
                        <a:rPr lang="en-US" sz="1800">
                          <a:effectLst/>
                          <a:latin typeface="Calibri" panose="020F0502020204030204" pitchFamily="34" charset="0"/>
                          <a:ea typeface="Times New Roman" panose="02020603050405020304" pitchFamily="18" charset="0"/>
                          <a:cs typeface="Times New Roman" panose="02020603050405020304" pitchFamily="18" charset="0"/>
                        </a:rPr>
                        <a:t>0</a:t>
                      </a:r>
                      <a:endParaRPr lang="en-C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r>
                        <a:rPr lang="en-US" sz="1800">
                          <a:effectLst/>
                          <a:latin typeface="Calibri" panose="020F0502020204030204" pitchFamily="34" charset="0"/>
                          <a:ea typeface="Times New Roman" panose="02020603050405020304" pitchFamily="18" charset="0"/>
                          <a:cs typeface="Times New Roman" panose="02020603050405020304" pitchFamily="18" charset="0"/>
                        </a:rPr>
                        <a:t>0</a:t>
                      </a:r>
                      <a:endParaRPr lang="en-C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313736501"/>
                  </a:ext>
                </a:extLst>
              </a:tr>
              <a:tr h="377876">
                <a:tc>
                  <a:txBody>
                    <a:bodyPr/>
                    <a:lstStyle/>
                    <a:p>
                      <a:pPr algn="l"/>
                      <a:r>
                        <a:rPr lang="en-US" sz="1800" dirty="0">
                          <a:effectLst/>
                          <a:latin typeface="Calibri" panose="020F0502020204030204" pitchFamily="34" charset="0"/>
                          <a:ea typeface="Times New Roman" panose="02020603050405020304" pitchFamily="18" charset="0"/>
                          <a:cs typeface="Times New Roman" panose="02020603050405020304" pitchFamily="18" charset="0"/>
                        </a:rPr>
                        <a:t>Bologna</a:t>
                      </a:r>
                      <a:endParaRPr lang="en-C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-13.2</a:t>
                      </a:r>
                      <a:endParaRPr lang="en-C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2.3255</a:t>
                      </a:r>
                      <a:endParaRPr lang="en-C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4.3</a:t>
                      </a:r>
                      <a:endParaRPr lang="en-C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-0.85</a:t>
                      </a:r>
                      <a:endParaRPr lang="en-C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5.3</a:t>
                      </a:r>
                      <a:endParaRPr lang="en-C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r>
                        <a:rPr lang="en-US" sz="1800">
                          <a:effectLst/>
                          <a:latin typeface="Calibri" panose="020F0502020204030204" pitchFamily="34" charset="0"/>
                          <a:ea typeface="Times New Roman" panose="02020603050405020304" pitchFamily="18" charset="0"/>
                          <a:cs typeface="Times New Roman" panose="02020603050405020304" pitchFamily="18" charset="0"/>
                        </a:rPr>
                        <a:t>0</a:t>
                      </a:r>
                      <a:endParaRPr lang="en-C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r>
                        <a:rPr lang="en-US" sz="1800">
                          <a:effectLst/>
                          <a:latin typeface="Calibri" panose="020F0502020204030204" pitchFamily="34" charset="0"/>
                          <a:ea typeface="Times New Roman" panose="02020603050405020304" pitchFamily="18" charset="0"/>
                          <a:cs typeface="Times New Roman" panose="02020603050405020304" pitchFamily="18" charset="0"/>
                        </a:rPr>
                        <a:t>0</a:t>
                      </a:r>
                      <a:endParaRPr lang="en-C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757354105"/>
                  </a:ext>
                </a:extLst>
              </a:tr>
              <a:tr h="251917">
                <a:tc>
                  <a:txBody>
                    <a:bodyPr/>
                    <a:lstStyle/>
                    <a:p>
                      <a:pPr algn="l"/>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Imola</a:t>
                      </a:r>
                      <a:endParaRPr lang="en-C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-26.1</a:t>
                      </a:r>
                      <a:endParaRPr lang="en-C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-24.2</a:t>
                      </a:r>
                      <a:endParaRPr lang="en-C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-26.0</a:t>
                      </a:r>
                      <a:endParaRPr lang="en-C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-18.1</a:t>
                      </a:r>
                      <a:endParaRPr lang="en-C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-50.3</a:t>
                      </a:r>
                      <a:endParaRPr lang="en-C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0</a:t>
                      </a:r>
                      <a:endParaRPr lang="en-C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r>
                        <a:rPr lang="en-US" sz="1800">
                          <a:effectLst/>
                          <a:latin typeface="Calibri" panose="020F0502020204030204" pitchFamily="34" charset="0"/>
                          <a:ea typeface="Times New Roman" panose="02020603050405020304" pitchFamily="18" charset="0"/>
                          <a:cs typeface="Times New Roman" panose="02020603050405020304" pitchFamily="18" charset="0"/>
                        </a:rPr>
                        <a:t>0</a:t>
                      </a:r>
                      <a:endParaRPr lang="en-C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244538500"/>
                  </a:ext>
                </a:extLst>
              </a:tr>
              <a:tr h="251917">
                <a:tc>
                  <a:txBody>
                    <a:bodyPr/>
                    <a:lstStyle/>
                    <a:p>
                      <a:pPr algn="l"/>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Ferrara</a:t>
                      </a:r>
                      <a:endParaRPr lang="en-C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-67.5</a:t>
                      </a:r>
                      <a:endParaRPr lang="en-C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-53.98</a:t>
                      </a:r>
                      <a:endParaRPr lang="en-C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-35.44</a:t>
                      </a:r>
                      <a:endParaRPr lang="en-C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-17.96</a:t>
                      </a:r>
                      <a:endParaRPr lang="en-C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-26.96</a:t>
                      </a:r>
                      <a:endParaRPr lang="en-C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0</a:t>
                      </a:r>
                      <a:endParaRPr lang="en-C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0</a:t>
                      </a:r>
                      <a:endParaRPr lang="en-C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886105805"/>
                  </a:ext>
                </a:extLst>
              </a:tr>
              <a:tr h="377876">
                <a:tc>
                  <a:txBody>
                    <a:bodyPr/>
                    <a:lstStyle/>
                    <a:p>
                      <a:pPr algn="l"/>
                      <a:r>
                        <a:rPr lang="en-US" sz="1800" dirty="0">
                          <a:effectLst/>
                          <a:latin typeface="Calibri" panose="020F0502020204030204" pitchFamily="34" charset="0"/>
                          <a:ea typeface="Times New Roman" panose="02020603050405020304" pitchFamily="18" charset="0"/>
                          <a:cs typeface="Times New Roman" panose="02020603050405020304" pitchFamily="18" charset="0"/>
                        </a:rPr>
                        <a:t>Romagna</a:t>
                      </a:r>
                      <a:endParaRPr lang="en-C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800">
                          <a:effectLst/>
                          <a:latin typeface="Calibri" panose="020F0502020204030204" pitchFamily="34" charset="0"/>
                          <a:ea typeface="Times New Roman" panose="02020603050405020304" pitchFamily="18" charset="0"/>
                          <a:cs typeface="Times New Roman" panose="02020603050405020304" pitchFamily="18" charset="0"/>
                        </a:rPr>
                        <a:t>38.9</a:t>
                      </a:r>
                      <a:endParaRPr lang="en-C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57.8</a:t>
                      </a:r>
                      <a:endParaRPr lang="en-C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34.31</a:t>
                      </a:r>
                      <a:endParaRPr lang="en-C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30.0</a:t>
                      </a:r>
                      <a:endParaRPr lang="en-C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61.95</a:t>
                      </a:r>
                      <a:endParaRPr lang="en-C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0</a:t>
                      </a:r>
                      <a:endParaRPr lang="en-C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0</a:t>
                      </a:r>
                      <a:endParaRPr lang="en-C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27587903"/>
                  </a:ext>
                </a:extLst>
              </a:tr>
            </a:tbl>
          </a:graphicData>
        </a:graphic>
      </p:graphicFrame>
      <p:sp>
        <p:nvSpPr>
          <p:cNvPr id="5" name="TextBox 4">
            <a:extLst>
              <a:ext uri="{FF2B5EF4-FFF2-40B4-BE49-F238E27FC236}">
                <a16:creationId xmlns:a16="http://schemas.microsoft.com/office/drawing/2014/main" id="{50D3D358-5B20-523C-4849-9C0C12487E6D}"/>
              </a:ext>
            </a:extLst>
          </p:cNvPr>
          <p:cNvSpPr txBox="1"/>
          <p:nvPr/>
        </p:nvSpPr>
        <p:spPr>
          <a:xfrm>
            <a:off x="2401613" y="5570004"/>
            <a:ext cx="7891170" cy="646331"/>
          </a:xfrm>
          <a:prstGeom prst="rect">
            <a:avLst/>
          </a:prstGeom>
          <a:noFill/>
        </p:spPr>
        <p:txBody>
          <a:bodyPr wrap="square" rtlCol="0">
            <a:spAutoFit/>
          </a:bodyPr>
          <a:lstStyle/>
          <a:p>
            <a:r>
              <a:rPr lang="en-US" sz="1800" dirty="0">
                <a:solidFill>
                  <a:srgbClr val="000000"/>
                </a:solidFill>
                <a:effectLst/>
                <a:latin typeface="Calibri" panose="020F0502020204030204" pitchFamily="34" charset="0"/>
                <a:ea typeface="Times New Roman" panose="02020603050405020304" pitchFamily="18" charset="0"/>
              </a:rPr>
              <a:t>Over and under compensation by socioeconomic indicators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Local health authority of residence</a:t>
            </a:r>
            <a:r>
              <a:rPr lang="en-CL" sz="1800" b="1" dirty="0">
                <a:effectLst/>
                <a:latin typeface="Calibri" panose="020F0502020204030204" pitchFamily="34" charset="0"/>
                <a:ea typeface="Times New Roman" panose="02020603050405020304" pitchFamily="18" charset="0"/>
                <a:cs typeface="Times New Roman" panose="02020603050405020304" pitchFamily="18" charset="0"/>
              </a:rPr>
              <a:t>)</a:t>
            </a:r>
            <a:endParaRPr lang="en-CL"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Content Placeholder 7">
            <a:extLst>
              <a:ext uri="{FF2B5EF4-FFF2-40B4-BE49-F238E27FC236}">
                <a16:creationId xmlns:a16="http://schemas.microsoft.com/office/drawing/2014/main" id="{9556C53D-5F41-B5B7-EB9B-C41F6DC3D9A7}"/>
              </a:ext>
            </a:extLst>
          </p:cNvPr>
          <p:cNvSpPr txBox="1">
            <a:spLocks/>
          </p:cNvSpPr>
          <p:nvPr/>
        </p:nvSpPr>
        <p:spPr>
          <a:xfrm>
            <a:off x="838200" y="1541832"/>
            <a:ext cx="10515600"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4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a:solidFill>
                  <a:srgbClr val="000000"/>
                </a:solidFill>
                <a:effectLst/>
                <a:ea typeface="Times New Roman" panose="02020603050405020304" pitchFamily="18" charset="0"/>
              </a:rPr>
              <a:t>Overall, the inclusion of morbidity risk adjustors brings over/under compensations closer to 0.</a:t>
            </a:r>
            <a:endParaRPr lang="en-CL" sz="2200" b="0" dirty="0">
              <a:effectLst/>
              <a:ea typeface="Times New Roman" panose="02020603050405020304" pitchFamily="18" charset="0"/>
            </a:endParaRPr>
          </a:p>
        </p:txBody>
      </p:sp>
    </p:spTree>
    <p:extLst>
      <p:ext uri="{BB962C8B-B14F-4D97-AF65-F5344CB8AC3E}">
        <p14:creationId xmlns:p14="http://schemas.microsoft.com/office/powerpoint/2010/main" val="27976730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6269"/>
            <a:ext cx="10515600" cy="1325563"/>
          </a:xfrm>
        </p:spPr>
        <p:txBody>
          <a:bodyPr/>
          <a:lstStyle/>
          <a:p>
            <a:r>
              <a:rPr lang="en-AU" b="0" dirty="0"/>
              <a:t>Results: health disparities (1)</a:t>
            </a:r>
            <a:endParaRPr lang="en-AU" dirty="0"/>
          </a:p>
        </p:txBody>
      </p:sp>
      <p:sp>
        <p:nvSpPr>
          <p:cNvPr id="4" name="Slide Number Placeholder 3"/>
          <p:cNvSpPr>
            <a:spLocks noGrp="1"/>
          </p:cNvSpPr>
          <p:nvPr>
            <p:ph type="sldNum" sz="quarter" idx="12"/>
          </p:nvPr>
        </p:nvSpPr>
        <p:spPr/>
        <p:txBody>
          <a:bodyPr/>
          <a:lstStyle/>
          <a:p>
            <a:fld id="{519CE2CB-E13A-4F20-B812-F09A336A3D81}" type="slidenum">
              <a:rPr lang="en-AU" smtClean="0"/>
              <a:pPr/>
              <a:t>41</a:t>
            </a:fld>
            <a:endParaRPr lang="en-AU" dirty="0"/>
          </a:p>
        </p:txBody>
      </p:sp>
      <p:graphicFrame>
        <p:nvGraphicFramePr>
          <p:cNvPr id="7" name="Content Placeholder 6">
            <a:extLst>
              <a:ext uri="{FF2B5EF4-FFF2-40B4-BE49-F238E27FC236}">
                <a16:creationId xmlns:a16="http://schemas.microsoft.com/office/drawing/2014/main" id="{7BBE1035-7893-4B21-F16D-254DCEFE42CC}"/>
              </a:ext>
            </a:extLst>
          </p:cNvPr>
          <p:cNvGraphicFramePr>
            <a:graphicFrameLocks noGrp="1"/>
          </p:cNvGraphicFramePr>
          <p:nvPr>
            <p:ph idx="1"/>
          </p:nvPr>
        </p:nvGraphicFramePr>
        <p:xfrm>
          <a:off x="953860" y="3429000"/>
          <a:ext cx="10284279" cy="2194560"/>
        </p:xfrm>
        <a:graphic>
          <a:graphicData uri="http://schemas.openxmlformats.org/drawingml/2006/table">
            <a:tbl>
              <a:tblPr firstRow="1" firstCol="1" bandRow="1">
                <a:tableStyleId>{5C22544A-7EE6-4342-B048-85BDC9FD1C3A}</a:tableStyleId>
              </a:tblPr>
              <a:tblGrid>
                <a:gridCol w="2683250">
                  <a:extLst>
                    <a:ext uri="{9D8B030D-6E8A-4147-A177-3AD203B41FA5}">
                      <a16:colId xmlns:a16="http://schemas.microsoft.com/office/drawing/2014/main" val="965440151"/>
                    </a:ext>
                  </a:extLst>
                </a:gridCol>
                <a:gridCol w="1123557">
                  <a:extLst>
                    <a:ext uri="{9D8B030D-6E8A-4147-A177-3AD203B41FA5}">
                      <a16:colId xmlns:a16="http://schemas.microsoft.com/office/drawing/2014/main" val="3993860311"/>
                    </a:ext>
                  </a:extLst>
                </a:gridCol>
                <a:gridCol w="874108">
                  <a:extLst>
                    <a:ext uri="{9D8B030D-6E8A-4147-A177-3AD203B41FA5}">
                      <a16:colId xmlns:a16="http://schemas.microsoft.com/office/drawing/2014/main" val="1974262242"/>
                    </a:ext>
                  </a:extLst>
                </a:gridCol>
                <a:gridCol w="933894">
                  <a:extLst>
                    <a:ext uri="{9D8B030D-6E8A-4147-A177-3AD203B41FA5}">
                      <a16:colId xmlns:a16="http://schemas.microsoft.com/office/drawing/2014/main" val="3236014380"/>
                    </a:ext>
                  </a:extLst>
                </a:gridCol>
                <a:gridCol w="933894">
                  <a:extLst>
                    <a:ext uri="{9D8B030D-6E8A-4147-A177-3AD203B41FA5}">
                      <a16:colId xmlns:a16="http://schemas.microsoft.com/office/drawing/2014/main" val="963742286"/>
                    </a:ext>
                  </a:extLst>
                </a:gridCol>
                <a:gridCol w="933894">
                  <a:extLst>
                    <a:ext uri="{9D8B030D-6E8A-4147-A177-3AD203B41FA5}">
                      <a16:colId xmlns:a16="http://schemas.microsoft.com/office/drawing/2014/main" val="2456965618"/>
                    </a:ext>
                  </a:extLst>
                </a:gridCol>
                <a:gridCol w="933894">
                  <a:extLst>
                    <a:ext uri="{9D8B030D-6E8A-4147-A177-3AD203B41FA5}">
                      <a16:colId xmlns:a16="http://schemas.microsoft.com/office/drawing/2014/main" val="2362652527"/>
                    </a:ext>
                  </a:extLst>
                </a:gridCol>
                <a:gridCol w="933894">
                  <a:extLst>
                    <a:ext uri="{9D8B030D-6E8A-4147-A177-3AD203B41FA5}">
                      <a16:colId xmlns:a16="http://schemas.microsoft.com/office/drawing/2014/main" val="2448470047"/>
                    </a:ext>
                  </a:extLst>
                </a:gridCol>
                <a:gridCol w="933894">
                  <a:extLst>
                    <a:ext uri="{9D8B030D-6E8A-4147-A177-3AD203B41FA5}">
                      <a16:colId xmlns:a16="http://schemas.microsoft.com/office/drawing/2014/main" val="431045696"/>
                    </a:ext>
                  </a:extLst>
                </a:gridCol>
              </a:tblGrid>
              <a:tr h="310395">
                <a:tc>
                  <a:txBody>
                    <a:bodyPr/>
                    <a:lstStyle/>
                    <a:p>
                      <a:endParaRPr lang="en-CL" sz="1800" dirty="0">
                        <a:effectLst/>
                        <a:latin typeface="Calibri" panose="020F0502020204030204" pitchFamily="34" charset="0"/>
                        <a:cs typeface="Times New Roman" panose="02020603050405020304" pitchFamily="18" charset="0"/>
                      </a:endParaRPr>
                    </a:p>
                  </a:txBody>
                  <a:tcPr marL="68580" marR="68580" marT="0" marB="0" anchor="b"/>
                </a:tc>
                <a:tc>
                  <a:txBody>
                    <a:bodyPr/>
                    <a:lstStyle/>
                    <a:p>
                      <a:r>
                        <a:rPr lang="en-CL" sz="1800" dirty="0">
                          <a:effectLst/>
                        </a:rPr>
                        <a:t>Frequency</a:t>
                      </a:r>
                      <a:endParaRPr lang="en-C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CL" sz="1800" dirty="0">
                          <a:effectLst/>
                        </a:rPr>
                        <a:t>Current</a:t>
                      </a:r>
                      <a:endParaRPr lang="en-C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CL" sz="1800" dirty="0">
                          <a:effectLst/>
                        </a:rPr>
                        <a:t>Formula 1</a:t>
                      </a:r>
                      <a:endParaRPr lang="en-C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CL" sz="1800" dirty="0">
                          <a:effectLst/>
                        </a:rPr>
                        <a:t>Formula 2</a:t>
                      </a:r>
                      <a:endParaRPr lang="en-C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CL" sz="1800" dirty="0">
                          <a:effectLst/>
                        </a:rPr>
                        <a:t>Formula 3</a:t>
                      </a:r>
                      <a:endParaRPr lang="en-C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CL" sz="1800" dirty="0">
                          <a:effectLst/>
                        </a:rPr>
                        <a:t>Formula 4</a:t>
                      </a:r>
                      <a:endParaRPr lang="en-C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CL" sz="1800" dirty="0">
                          <a:effectLst/>
                        </a:rPr>
                        <a:t>Formula 5</a:t>
                      </a:r>
                      <a:endParaRPr lang="en-C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CL" sz="1800" dirty="0">
                          <a:effectLst/>
                        </a:rPr>
                        <a:t>Formula 6</a:t>
                      </a:r>
                      <a:endParaRPr lang="en-C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14493679"/>
                  </a:ext>
                </a:extLst>
              </a:tr>
              <a:tr h="0">
                <a:tc>
                  <a:txBody>
                    <a:bodyPr/>
                    <a:lstStyle/>
                    <a:p>
                      <a:r>
                        <a:rPr lang="en-CL" sz="1800" dirty="0">
                          <a:effectLst/>
                        </a:rPr>
                        <a:t>Breast cancer in women 45-74 year old</a:t>
                      </a:r>
                      <a:endParaRPr lang="en-C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r>
                        <a:rPr lang="en-CL" sz="1800" dirty="0">
                          <a:effectLst/>
                        </a:rPr>
                        <a:t>4,632</a:t>
                      </a:r>
                    </a:p>
                  </a:txBody>
                  <a:tcPr marL="68580" marR="68580" marT="0" marB="0"/>
                </a:tc>
                <a:tc>
                  <a:txBody>
                    <a:bodyPr/>
                    <a:lstStyle/>
                    <a:p>
                      <a:r>
                        <a:rPr lang="en-CL" sz="1800" dirty="0">
                          <a:effectLst/>
                        </a:rPr>
                        <a:t>-7,534 </a:t>
                      </a:r>
                      <a:endParaRPr lang="en-C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CL" sz="1800" dirty="0">
                          <a:effectLst/>
                        </a:rPr>
                        <a:t>-9,565 </a:t>
                      </a:r>
                      <a:endParaRPr lang="en-C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CL" sz="1800">
                          <a:effectLst/>
                        </a:rPr>
                        <a:t>-1,956 </a:t>
                      </a:r>
                      <a:endParaRPr lang="en-C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CL" sz="1800" dirty="0">
                          <a:effectLst/>
                        </a:rPr>
                        <a:t>-1,895 </a:t>
                      </a:r>
                      <a:endParaRPr lang="en-C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CL" sz="1800">
                          <a:effectLst/>
                        </a:rPr>
                        <a:t>-9,546</a:t>
                      </a:r>
                      <a:endParaRPr lang="en-C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CL" sz="1800" dirty="0">
                          <a:effectLst/>
                        </a:rPr>
                        <a:t>-1,077 </a:t>
                      </a:r>
                      <a:endParaRPr lang="en-C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CL" sz="1800" dirty="0">
                          <a:effectLst/>
                        </a:rPr>
                        <a:t>-511 </a:t>
                      </a:r>
                      <a:endParaRPr lang="en-C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72602030"/>
                  </a:ext>
                </a:extLst>
              </a:tr>
              <a:tr h="465593">
                <a:tc>
                  <a:txBody>
                    <a:bodyPr/>
                    <a:lstStyle/>
                    <a:p>
                      <a:r>
                        <a:rPr lang="en-CL" sz="1800">
                          <a:effectLst/>
                        </a:rPr>
                        <a:t>Neck of the uterus women 25-64 year old</a:t>
                      </a:r>
                      <a:endParaRPr lang="en-C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r>
                        <a:rPr lang="en-CL" sz="1800" dirty="0">
                          <a:effectLst/>
                        </a:rPr>
                        <a:t>1,246</a:t>
                      </a:r>
                    </a:p>
                    <a:p>
                      <a:r>
                        <a:rPr lang="en-CL" sz="1800" dirty="0">
                          <a:effectLst/>
                        </a:rPr>
                        <a:t> </a:t>
                      </a:r>
                      <a:endParaRPr lang="en-C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CL" sz="1800" dirty="0">
                          <a:effectLst/>
                        </a:rPr>
                        <a:t>-10,995 </a:t>
                      </a:r>
                      <a:endParaRPr lang="en-C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CL" sz="1800" dirty="0">
                          <a:effectLst/>
                        </a:rPr>
                        <a:t>-12,612 </a:t>
                      </a:r>
                      <a:endParaRPr lang="en-C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CL" sz="1800" dirty="0">
                          <a:effectLst/>
                        </a:rPr>
                        <a:t>-2,068 </a:t>
                      </a:r>
                      <a:endParaRPr lang="en-C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CL" sz="1800" dirty="0">
                          <a:effectLst/>
                        </a:rPr>
                        <a:t>-2,110 </a:t>
                      </a:r>
                      <a:endParaRPr lang="en-C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CL" sz="1800" dirty="0">
                          <a:effectLst/>
                        </a:rPr>
                        <a:t>-12,575</a:t>
                      </a:r>
                      <a:endParaRPr lang="en-C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CL" sz="1800" dirty="0">
                          <a:effectLst/>
                        </a:rPr>
                        <a:t>-2,369 </a:t>
                      </a:r>
                      <a:endParaRPr lang="en-C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CL" sz="1800" dirty="0">
                          <a:effectLst/>
                        </a:rPr>
                        <a:t>-1,816 </a:t>
                      </a:r>
                      <a:endParaRPr lang="en-C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8272110"/>
                  </a:ext>
                </a:extLst>
              </a:tr>
              <a:tr h="465593">
                <a:tc>
                  <a:txBody>
                    <a:bodyPr/>
                    <a:lstStyle/>
                    <a:p>
                      <a:r>
                        <a:rPr lang="en-CL" sz="1800">
                          <a:effectLst/>
                        </a:rPr>
                        <a:t>Rectal 50-69 (men and women)</a:t>
                      </a:r>
                      <a:endParaRPr lang="en-C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r>
                        <a:rPr lang="en-CL" sz="1800" dirty="0">
                          <a:effectLst/>
                        </a:rPr>
                        <a:t>3,395</a:t>
                      </a:r>
                    </a:p>
                    <a:p>
                      <a:r>
                        <a:rPr lang="en-CL" sz="1800" dirty="0">
                          <a:effectLst/>
                        </a:rPr>
                        <a:t> </a:t>
                      </a:r>
                      <a:endParaRPr lang="en-C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CL" sz="1800" dirty="0">
                          <a:effectLst/>
                        </a:rPr>
                        <a:t>-16,250 </a:t>
                      </a:r>
                      <a:endParaRPr lang="en-C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CL" sz="1800" dirty="0">
                          <a:effectLst/>
                        </a:rPr>
                        <a:t>-17,502 </a:t>
                      </a:r>
                      <a:endParaRPr lang="en-C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CL" sz="1800" dirty="0">
                          <a:effectLst/>
                        </a:rPr>
                        <a:t>-6,693 </a:t>
                      </a:r>
                      <a:endParaRPr lang="en-C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CL" sz="1800" dirty="0">
                          <a:effectLst/>
                        </a:rPr>
                        <a:t>-6,638 </a:t>
                      </a:r>
                      <a:endParaRPr lang="en-C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CL" sz="1800" dirty="0">
                          <a:effectLst/>
                        </a:rPr>
                        <a:t>-17,474</a:t>
                      </a:r>
                      <a:endParaRPr lang="en-C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CL" sz="1800" dirty="0">
                          <a:effectLst/>
                        </a:rPr>
                        <a:t>-2,899 </a:t>
                      </a:r>
                      <a:endParaRPr lang="en-C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CL" sz="1800" dirty="0">
                          <a:effectLst/>
                        </a:rPr>
                        <a:t>-2,326 </a:t>
                      </a:r>
                      <a:endParaRPr lang="en-C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31995238"/>
                  </a:ext>
                </a:extLst>
              </a:tr>
            </a:tbl>
          </a:graphicData>
        </a:graphic>
      </p:graphicFrame>
      <p:sp>
        <p:nvSpPr>
          <p:cNvPr id="9" name="TextBox 8">
            <a:extLst>
              <a:ext uri="{FF2B5EF4-FFF2-40B4-BE49-F238E27FC236}">
                <a16:creationId xmlns:a16="http://schemas.microsoft.com/office/drawing/2014/main" id="{6189C0E5-E37F-1042-8E04-04EFBB0DE2BA}"/>
              </a:ext>
            </a:extLst>
          </p:cNvPr>
          <p:cNvSpPr txBox="1"/>
          <p:nvPr/>
        </p:nvSpPr>
        <p:spPr>
          <a:xfrm>
            <a:off x="2206648" y="5623560"/>
            <a:ext cx="7547383" cy="369332"/>
          </a:xfrm>
          <a:prstGeom prst="rect">
            <a:avLst/>
          </a:prstGeom>
          <a:noFill/>
        </p:spPr>
        <p:txBody>
          <a:bodyPr wrap="square">
            <a:spAutoFit/>
          </a:bodyPr>
          <a:lstStyle/>
          <a:p>
            <a:r>
              <a:rPr lang="en-CL" sz="1800" dirty="0">
                <a:effectLst/>
                <a:latin typeface="Calibri" panose="020F0502020204030204" pitchFamily="34" charset="0"/>
                <a:ea typeface="Times New Roman" panose="02020603050405020304" pitchFamily="18" charset="0"/>
              </a:rPr>
              <a:t>Under compensations for selected oncological inpatient groups</a:t>
            </a:r>
            <a:endParaRPr lang="en-CL" sz="18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D82327A0-4BD0-BF28-422C-4B3DEF4A5521}"/>
              </a:ext>
            </a:extLst>
          </p:cNvPr>
          <p:cNvSpPr txBox="1"/>
          <p:nvPr/>
        </p:nvSpPr>
        <p:spPr>
          <a:xfrm>
            <a:off x="838200" y="1541832"/>
            <a:ext cx="10284280" cy="1785104"/>
          </a:xfrm>
          <a:prstGeom prst="rect">
            <a:avLst/>
          </a:prstGeom>
          <a:noFill/>
        </p:spPr>
        <p:txBody>
          <a:bodyPr wrap="square" rtlCol="0">
            <a:spAutoFit/>
          </a:bodyPr>
          <a:lstStyle/>
          <a:p>
            <a:r>
              <a:rPr lang="en-US" sz="2200" dirty="0">
                <a:effectLst/>
                <a:latin typeface="Arial" panose="020B0604020202020204" pitchFamily="34" charset="0"/>
                <a:ea typeface="Times New Roman" panose="02020603050405020304" pitchFamily="18" charset="0"/>
                <a:cs typeface="Arial" panose="020B0604020202020204" pitchFamily="34" charset="0"/>
              </a:rPr>
              <a:t>Results show that large under compensations exist for our three groups.</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The largest improvement happens with Formula 2, where a coarse granularity variable of morbidity (number of hospitalizations) is added. Further improvements are achieved with greater granularity.</a:t>
            </a:r>
            <a:endParaRPr lang="en-CL"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17809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6269"/>
            <a:ext cx="10515600" cy="1325563"/>
          </a:xfrm>
        </p:spPr>
        <p:txBody>
          <a:bodyPr/>
          <a:lstStyle/>
          <a:p>
            <a:r>
              <a:rPr lang="en-AU" b="0" dirty="0"/>
              <a:t>Results: health disparities (2)</a:t>
            </a:r>
            <a:endParaRPr lang="en-AU" dirty="0"/>
          </a:p>
        </p:txBody>
      </p:sp>
      <p:sp>
        <p:nvSpPr>
          <p:cNvPr id="4" name="Slide Number Placeholder 3"/>
          <p:cNvSpPr>
            <a:spLocks noGrp="1"/>
          </p:cNvSpPr>
          <p:nvPr>
            <p:ph type="sldNum" sz="quarter" idx="12"/>
          </p:nvPr>
        </p:nvSpPr>
        <p:spPr/>
        <p:txBody>
          <a:bodyPr/>
          <a:lstStyle/>
          <a:p>
            <a:fld id="{519CE2CB-E13A-4F20-B812-F09A336A3D81}" type="slidenum">
              <a:rPr lang="en-AU" smtClean="0"/>
              <a:pPr/>
              <a:t>42</a:t>
            </a:fld>
            <a:endParaRPr lang="en-AU" dirty="0"/>
          </a:p>
        </p:txBody>
      </p:sp>
      <p:sp>
        <p:nvSpPr>
          <p:cNvPr id="9" name="TextBox 8">
            <a:extLst>
              <a:ext uri="{FF2B5EF4-FFF2-40B4-BE49-F238E27FC236}">
                <a16:creationId xmlns:a16="http://schemas.microsoft.com/office/drawing/2014/main" id="{6189C0E5-E37F-1042-8E04-04EFBB0DE2BA}"/>
              </a:ext>
            </a:extLst>
          </p:cNvPr>
          <p:cNvSpPr txBox="1"/>
          <p:nvPr/>
        </p:nvSpPr>
        <p:spPr>
          <a:xfrm>
            <a:off x="2705411" y="5769032"/>
            <a:ext cx="7547383" cy="369332"/>
          </a:xfrm>
          <a:prstGeom prst="rect">
            <a:avLst/>
          </a:prstGeom>
          <a:noFill/>
        </p:spPr>
        <p:txBody>
          <a:bodyPr wrap="square">
            <a:spAutoFit/>
          </a:bodyPr>
          <a:lstStyle/>
          <a:p>
            <a:r>
              <a:rPr lang="en-CL" sz="1800" dirty="0">
                <a:effectLst/>
                <a:latin typeface="Calibri" panose="020F0502020204030204" pitchFamily="34" charset="0"/>
                <a:ea typeface="Times New Roman" panose="02020603050405020304" pitchFamily="18" charset="0"/>
              </a:rPr>
              <a:t>Under compensations for selected oncological outpatient groups</a:t>
            </a:r>
            <a:endParaRPr lang="en-CL" sz="18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D82327A0-4BD0-BF28-422C-4B3DEF4A5521}"/>
              </a:ext>
            </a:extLst>
          </p:cNvPr>
          <p:cNvSpPr txBox="1"/>
          <p:nvPr/>
        </p:nvSpPr>
        <p:spPr>
          <a:xfrm>
            <a:off x="838200" y="1541832"/>
            <a:ext cx="10284280" cy="1446550"/>
          </a:xfrm>
          <a:prstGeom prst="rect">
            <a:avLst/>
          </a:prstGeom>
          <a:noFill/>
        </p:spPr>
        <p:txBody>
          <a:bodyPr wrap="square" rtlCol="0">
            <a:spAutoFit/>
          </a:bodyPr>
          <a:lstStyle/>
          <a:p>
            <a:r>
              <a:rPr lang="en-US" sz="2200" dirty="0">
                <a:effectLst/>
                <a:latin typeface="Arial" panose="020B0604020202020204" pitchFamily="34" charset="0"/>
                <a:ea typeface="Times New Roman" panose="02020603050405020304" pitchFamily="18" charset="0"/>
                <a:cs typeface="Arial" panose="020B0604020202020204" pitchFamily="34" charset="0"/>
              </a:rPr>
              <a:t>The current model exhibits substantial under compensations equal to 8,313 euros and 17,506 euros, respectively</a:t>
            </a:r>
            <a:r>
              <a:rPr lang="en-CL" sz="2200" dirty="0">
                <a:latin typeface="Arial" panose="020B0604020202020204" pitchFamily="34" charset="0"/>
                <a:ea typeface="Times New Roman" panose="02020603050405020304" pitchFamily="18" charset="0"/>
                <a:cs typeface="Arial" panose="020B0604020202020204" pitchFamily="34" charset="0"/>
              </a:rPr>
              <a:t>.</a:t>
            </a:r>
          </a:p>
          <a:p>
            <a:r>
              <a:rPr lang="en-US" sz="2200" dirty="0">
                <a:effectLst/>
                <a:latin typeface="Arial" panose="020B0604020202020204" pitchFamily="34" charset="0"/>
                <a:ea typeface="Times New Roman" panose="02020603050405020304" pitchFamily="18" charset="0"/>
                <a:cs typeface="Arial" panose="020B0604020202020204" pitchFamily="34" charset="0"/>
              </a:rPr>
              <a:t>The granularity of compensations in Formula 6 significantly diminishes under compensations</a:t>
            </a:r>
            <a:r>
              <a:rPr lang="en-CL" sz="2200" dirty="0">
                <a:effectLst/>
                <a:latin typeface="Arial" panose="020B0604020202020204" pitchFamily="34" charset="0"/>
                <a:cs typeface="Arial" panose="020B0604020202020204" pitchFamily="34" charset="0"/>
              </a:rPr>
              <a:t> </a:t>
            </a:r>
            <a:endParaRPr lang="en-CL" sz="2200" dirty="0">
              <a:latin typeface="Arial" panose="020B0604020202020204" pitchFamily="34" charset="0"/>
              <a:cs typeface="Arial" panose="020B0604020202020204" pitchFamily="34" charset="0"/>
            </a:endParaRPr>
          </a:p>
        </p:txBody>
      </p:sp>
      <p:graphicFrame>
        <p:nvGraphicFramePr>
          <p:cNvPr id="10" name="Chart 9">
            <a:extLst>
              <a:ext uri="{FF2B5EF4-FFF2-40B4-BE49-F238E27FC236}">
                <a16:creationId xmlns:a16="http://schemas.microsoft.com/office/drawing/2014/main" id="{FE8B8F89-424B-3D67-A28A-FF65CA984269}"/>
              </a:ext>
            </a:extLst>
          </p:cNvPr>
          <p:cNvGraphicFramePr/>
          <p:nvPr/>
        </p:nvGraphicFramePr>
        <p:xfrm>
          <a:off x="3694340" y="3068662"/>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214174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964095" y="323821"/>
            <a:ext cx="10391882" cy="66592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3600" b="1" dirty="0">
                <a:solidFill>
                  <a:srgbClr val="002F52"/>
                </a:solidFill>
                <a:latin typeface="+mn-lt"/>
              </a:rPr>
              <a:t>Key takeaways</a:t>
            </a:r>
          </a:p>
        </p:txBody>
      </p:sp>
      <p:graphicFrame>
        <p:nvGraphicFramePr>
          <p:cNvPr id="6" name="Object 5"/>
          <p:cNvGraphicFramePr>
            <a:graphicFrameLocks noChangeAspect="1"/>
          </p:cNvGraphicFramePr>
          <p:nvPr/>
        </p:nvGraphicFramePr>
        <p:xfrm>
          <a:off x="620713" y="0"/>
          <a:ext cx="343383" cy="839662"/>
        </p:xfrm>
        <a:graphic>
          <a:graphicData uri="http://schemas.openxmlformats.org/presentationml/2006/ole">
            <mc:AlternateContent xmlns:mc="http://schemas.openxmlformats.org/markup-compatibility/2006">
              <mc:Choice xmlns:v="urn:schemas-microsoft-com:vml" Requires="v">
                <p:oleObj name="CorelDRAW" r:id="rId4" imgW="217126" imgH="532342" progId="CorelDraw.Graphic.22">
                  <p:embed/>
                </p:oleObj>
              </mc:Choice>
              <mc:Fallback>
                <p:oleObj name="CorelDRAW" r:id="rId4" imgW="217126" imgH="532342" progId="CorelDraw.Graphic.22">
                  <p:embed/>
                  <p:pic>
                    <p:nvPicPr>
                      <p:cNvPr id="6" name="Object 5"/>
                      <p:cNvPicPr/>
                      <p:nvPr/>
                    </p:nvPicPr>
                    <p:blipFill>
                      <a:blip r:embed="rId5"/>
                      <a:stretch>
                        <a:fillRect/>
                      </a:stretch>
                    </p:blipFill>
                    <p:spPr>
                      <a:xfrm>
                        <a:off x="620713" y="0"/>
                        <a:ext cx="343383" cy="839662"/>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FB10ADF0-5DAB-4227-21B0-F9984B16D0CB}"/>
              </a:ext>
            </a:extLst>
          </p:cNvPr>
          <p:cNvSpPr>
            <a:spLocks noGrp="1"/>
          </p:cNvSpPr>
          <p:nvPr>
            <p:ph idx="1"/>
          </p:nvPr>
        </p:nvSpPr>
        <p:spPr>
          <a:xfrm>
            <a:off x="123987" y="989743"/>
            <a:ext cx="11933694" cy="5187221"/>
          </a:xfrm>
        </p:spPr>
        <p:txBody>
          <a:bodyPr>
            <a:noAutofit/>
          </a:bodyPr>
          <a:lstStyle/>
          <a:p>
            <a:pPr>
              <a:spcAft>
                <a:spcPts val="1200"/>
              </a:spcAft>
            </a:pPr>
            <a:r>
              <a:rPr lang="en-US" sz="2400" dirty="0">
                <a:effectLst/>
                <a:latin typeface="Calibri" panose="020F0502020204030204" pitchFamily="34" charset="0"/>
                <a:ea typeface="Times New Roman" panose="02020603050405020304" pitchFamily="18" charset="0"/>
                <a:cs typeface="Calibri" panose="020F0502020204030204" pitchFamily="34" charset="0"/>
              </a:rPr>
              <a:t>The findings underscore the significance of incorporating morbidity data, even at coarse granularity, to enhance performance, particularly in adequately funding high-cost groups such as cance</a:t>
            </a:r>
            <a:r>
              <a:rPr lang="en-US" sz="2400" dirty="0">
                <a:latin typeface="Calibri" panose="020F0502020204030204" pitchFamily="34" charset="0"/>
                <a:ea typeface="Times New Roman" panose="02020603050405020304" pitchFamily="18" charset="0"/>
                <a:cs typeface="Calibri" panose="020F0502020204030204" pitchFamily="34" charset="0"/>
              </a:rPr>
              <a:t>r patients.</a:t>
            </a:r>
          </a:p>
          <a:p>
            <a:pPr marL="342900" indent="-342900">
              <a:buFont typeface="Arial" panose="020B0604020202020204" pitchFamily="34" charset="0"/>
              <a:buChar char="•"/>
            </a:pPr>
            <a:r>
              <a:rPr lang="en-CL" sz="2400" b="0">
                <a:ea typeface="Times New Roman" panose="02020603050405020304" pitchFamily="18" charset="0"/>
              </a:rPr>
              <a:t>While socioeconomic variables didn’t have an impact on fit, </a:t>
            </a:r>
            <a:r>
              <a:rPr lang="en-US" sz="2400" b="0" dirty="0">
                <a:effectLst/>
                <a:ea typeface="Times New Roman" panose="02020603050405020304" pitchFamily="18" charset="0"/>
              </a:rPr>
              <a:t>there is motivation to consider them if the goal is to minimize disparities as the differences would be neutralized</a:t>
            </a:r>
            <a:r>
              <a:rPr lang="en-CL" sz="2400" b="0">
                <a:ea typeface="Times New Roman" panose="02020603050405020304" pitchFamily="18" charset="0"/>
              </a:rPr>
              <a:t>.</a:t>
            </a:r>
          </a:p>
          <a:p>
            <a:pPr marL="1028700" lvl="1" indent="-342900">
              <a:buFont typeface="Arial" panose="020B0604020202020204" pitchFamily="34" charset="0"/>
              <a:buChar char="•"/>
            </a:pPr>
            <a:r>
              <a:rPr lang="en-CL">
                <a:ea typeface="Times New Roman" panose="02020603050405020304" pitchFamily="18" charset="0"/>
              </a:rPr>
              <a:t>Considerations: </a:t>
            </a:r>
            <a:r>
              <a:rPr lang="en-US" dirty="0">
                <a:effectLst/>
                <a:ea typeface="Times New Roman" panose="02020603050405020304" pitchFamily="18" charset="0"/>
              </a:rPr>
              <a:t>often rely on self-reported data e.g.  the income variable's quality is affected by underreporting</a:t>
            </a:r>
            <a:r>
              <a:rPr lang="en-CL">
                <a:ea typeface="Times New Roman" panose="02020603050405020304" pitchFamily="18" charset="0"/>
              </a:rPr>
              <a:t>; </a:t>
            </a:r>
            <a:r>
              <a:rPr lang="en-US" dirty="0">
                <a:effectLst/>
                <a:ea typeface="Times New Roman" panose="02020603050405020304" pitchFamily="18" charset="0"/>
              </a:rPr>
              <a:t>can highlight underlying disparities (see </a:t>
            </a:r>
            <a:r>
              <a:rPr lang="en-US" dirty="0" err="1">
                <a:effectLst/>
                <a:ea typeface="Times New Roman" panose="02020603050405020304" pitchFamily="18" charset="0"/>
              </a:rPr>
              <a:t>contrained</a:t>
            </a:r>
            <a:r>
              <a:rPr lang="en-US" dirty="0">
                <a:effectLst/>
                <a:ea typeface="Times New Roman" panose="02020603050405020304" pitchFamily="18" charset="0"/>
              </a:rPr>
              <a:t> regression and pre-estimation data manipulation as solutions  (van </a:t>
            </a:r>
            <a:r>
              <a:rPr lang="en-US" dirty="0" err="1">
                <a:effectLst/>
                <a:ea typeface="Times New Roman" panose="02020603050405020304" pitchFamily="18" charset="0"/>
              </a:rPr>
              <a:t>Kleef</a:t>
            </a:r>
            <a:r>
              <a:rPr lang="en-US" dirty="0">
                <a:effectLst/>
                <a:ea typeface="Times New Roman" panose="02020603050405020304" pitchFamily="18" charset="0"/>
              </a:rPr>
              <a:t>, </a:t>
            </a:r>
            <a:r>
              <a:rPr lang="en-US" dirty="0" err="1">
                <a:effectLst/>
                <a:ea typeface="Times New Roman" panose="02020603050405020304" pitchFamily="18" charset="0"/>
              </a:rPr>
              <a:t>Eijkenaar</a:t>
            </a:r>
            <a:r>
              <a:rPr lang="en-US" dirty="0">
                <a:effectLst/>
                <a:ea typeface="Times New Roman" panose="02020603050405020304" pitchFamily="18" charset="0"/>
              </a:rPr>
              <a:t>, van Vliet, &amp; </a:t>
            </a:r>
            <a:r>
              <a:rPr lang="en-US" dirty="0" err="1">
                <a:effectLst/>
                <a:ea typeface="Times New Roman" panose="02020603050405020304" pitchFamily="18" charset="0"/>
              </a:rPr>
              <a:t>Nielen</a:t>
            </a:r>
            <a:r>
              <a:rPr lang="en-US" dirty="0">
                <a:effectLst/>
                <a:ea typeface="Times New Roman" panose="02020603050405020304" pitchFamily="18" charset="0"/>
              </a:rPr>
              <a:t>, 2020) (Bergquist, Layton, McGuire, &amp; Rose, 2019)</a:t>
            </a:r>
            <a:r>
              <a:rPr lang="en-CL">
                <a:ea typeface="Times New Roman" panose="02020603050405020304" pitchFamily="18" charset="0"/>
              </a:rPr>
              <a:t>)</a:t>
            </a:r>
            <a:endParaRPr lang="en-US" dirty="0">
              <a:latin typeface="Calibri" panose="020F0502020204030204" pitchFamily="34" charset="0"/>
              <a:ea typeface="Times New Roman" panose="02020603050405020304" pitchFamily="18" charset="0"/>
              <a:cs typeface="Calibri" panose="020F0502020204030204" pitchFamily="34" charset="0"/>
            </a:endParaRPr>
          </a:p>
          <a:p>
            <a:pPr>
              <a:spcAft>
                <a:spcPts val="1200"/>
              </a:spcAft>
            </a:pPr>
            <a:r>
              <a:rPr lang="en-US" sz="2400" dirty="0">
                <a:latin typeface="Calibri" panose="020F0502020204030204" pitchFamily="34" charset="0"/>
                <a:ea typeface="Times New Roman" panose="02020603050405020304" pitchFamily="18" charset="0"/>
                <a:cs typeface="Calibri" panose="020F0502020204030204" pitchFamily="34" charset="0"/>
              </a:rPr>
              <a:t>W</a:t>
            </a:r>
            <a:r>
              <a:rPr lang="en-US" sz="2400" dirty="0">
                <a:effectLst/>
                <a:latin typeface="Calibri" panose="020F0502020204030204" pitchFamily="34" charset="0"/>
                <a:ea typeface="Times New Roman" panose="02020603050405020304" pitchFamily="18" charset="0"/>
                <a:cs typeface="Calibri" panose="020F0502020204030204" pitchFamily="34" charset="0"/>
              </a:rPr>
              <a:t>e provide a rationale for transitioning from the combined weighted and unweighted allocation to risk adjustment to address regional age and gender differences. While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sociodemographics</a:t>
            </a:r>
            <a:r>
              <a:rPr lang="en-US" sz="2400" dirty="0">
                <a:effectLst/>
                <a:latin typeface="Calibri" panose="020F0502020204030204" pitchFamily="34" charset="0"/>
                <a:ea typeface="Times New Roman" panose="02020603050405020304" pitchFamily="18" charset="0"/>
                <a:cs typeface="Calibri" panose="020F0502020204030204" pitchFamily="34" charset="0"/>
              </a:rPr>
              <a:t> have limited impact on individual-level fit, their consideration can help to reduce disparities among deprived and affluent areas/individuals. </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CL" sz="2400" dirty="0">
              <a:effectLst/>
              <a:latin typeface="Calibri" panose="020F0502020204030204" pitchFamily="34" charset="0"/>
              <a:ea typeface="Times New Roman" panose="02020603050405020304" pitchFamily="18" charset="0"/>
              <a:cs typeface="Calibri" panose="020F0502020204030204" pitchFamily="34" charset="0"/>
            </a:endParaRPr>
          </a:p>
          <a:p>
            <a:pPr>
              <a:spcAft>
                <a:spcPts val="1200"/>
              </a:spcAft>
            </a:pPr>
            <a:endParaRPr lang="en-AU" sz="2400" dirty="0">
              <a:latin typeface="Calibri" panose="020F0502020204030204" pitchFamily="34" charset="0"/>
              <a:cs typeface="Calibri" panose="020F0502020204030204" pitchFamily="34" charset="0"/>
            </a:endParaRPr>
          </a:p>
          <a:p>
            <a:pPr>
              <a:spcAft>
                <a:spcPts val="1200"/>
              </a:spcAft>
            </a:pPr>
            <a:endParaRPr lang="en-AU" sz="2400" dirty="0">
              <a:latin typeface="Calibri" panose="020F0502020204030204" pitchFamily="34" charset="0"/>
              <a:cs typeface="Calibri" panose="020F0502020204030204" pitchFamily="34" charset="0"/>
            </a:endParaRPr>
          </a:p>
          <a:p>
            <a:pPr>
              <a:spcAft>
                <a:spcPts val="1200"/>
              </a:spcAft>
            </a:pPr>
            <a:endParaRPr lang="en-AU" sz="2400" dirty="0">
              <a:latin typeface="Calibri" panose="020F0502020204030204" pitchFamily="34" charset="0"/>
              <a:cs typeface="Calibri" panose="020F0502020204030204" pitchFamily="34" charset="0"/>
            </a:endParaRPr>
          </a:p>
          <a:p>
            <a:pPr>
              <a:spcAft>
                <a:spcPts val="1200"/>
              </a:spcAft>
            </a:pPr>
            <a:endParaRPr lang="en-AU" sz="2400" dirty="0">
              <a:latin typeface="Calibri" panose="020F0502020204030204" pitchFamily="34" charset="0"/>
              <a:cs typeface="Calibri" panose="020F0502020204030204" pitchFamily="34" charset="0"/>
            </a:endParaRPr>
          </a:p>
          <a:p>
            <a:pPr>
              <a:spcAft>
                <a:spcPts val="1200"/>
              </a:spcAft>
            </a:pPr>
            <a:endParaRPr lang="en-AU" sz="2400" dirty="0">
              <a:latin typeface="Calibri" panose="020F0502020204030204" pitchFamily="34" charset="0"/>
              <a:cs typeface="Calibri" panose="020F0502020204030204" pitchFamily="34" charset="0"/>
            </a:endParaRPr>
          </a:p>
        </p:txBody>
      </p:sp>
      <p:pic>
        <p:nvPicPr>
          <p:cNvPr id="3" name="Picture 2" descr="Logo, company name&#10;&#10;Description automatically generated">
            <a:extLst>
              <a:ext uri="{FF2B5EF4-FFF2-40B4-BE49-F238E27FC236}">
                <a16:creationId xmlns:a16="http://schemas.microsoft.com/office/drawing/2014/main" id="{38FA04CB-8D54-3C4E-5560-BDAC3507BAEE}"/>
              </a:ext>
            </a:extLst>
          </p:cNvPr>
          <p:cNvPicPr>
            <a:picLocks noChangeAspect="1"/>
          </p:cNvPicPr>
          <p:nvPr/>
        </p:nvPicPr>
        <p:blipFill>
          <a:blip r:embed="rId6"/>
          <a:stretch>
            <a:fillRect/>
          </a:stretch>
        </p:blipFill>
        <p:spPr>
          <a:xfrm>
            <a:off x="10104895" y="6030780"/>
            <a:ext cx="1766806" cy="847639"/>
          </a:xfrm>
          <a:prstGeom prst="rect">
            <a:avLst/>
          </a:prstGeom>
        </p:spPr>
      </p:pic>
      <p:pic>
        <p:nvPicPr>
          <p:cNvPr id="4" name="Picture 3">
            <a:extLst>
              <a:ext uri="{FF2B5EF4-FFF2-40B4-BE49-F238E27FC236}">
                <a16:creationId xmlns:a16="http://schemas.microsoft.com/office/drawing/2014/main" id="{A55B8B77-582A-8833-C217-9585A538B7E6}"/>
              </a:ext>
            </a:extLst>
          </p:cNvPr>
          <p:cNvPicPr>
            <a:picLocks noChangeAspect="1"/>
          </p:cNvPicPr>
          <p:nvPr/>
        </p:nvPicPr>
        <p:blipFill>
          <a:blip r:embed="rId7"/>
          <a:stretch>
            <a:fillRect/>
          </a:stretch>
        </p:blipFill>
        <p:spPr>
          <a:xfrm>
            <a:off x="8369085" y="6051200"/>
            <a:ext cx="1135306" cy="806800"/>
          </a:xfrm>
          <a:prstGeom prst="rect">
            <a:avLst/>
          </a:prstGeom>
        </p:spPr>
      </p:pic>
    </p:spTree>
    <p:extLst>
      <p:ext uri="{BB962C8B-B14F-4D97-AF65-F5344CB8AC3E}">
        <p14:creationId xmlns:p14="http://schemas.microsoft.com/office/powerpoint/2010/main" val="31629035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964095" y="323821"/>
            <a:ext cx="10391882" cy="66592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3600" b="1" dirty="0">
                <a:solidFill>
                  <a:srgbClr val="002F52"/>
                </a:solidFill>
                <a:latin typeface="+mn-lt"/>
              </a:rPr>
              <a:t>Key takeaways</a:t>
            </a:r>
          </a:p>
        </p:txBody>
      </p:sp>
      <p:graphicFrame>
        <p:nvGraphicFramePr>
          <p:cNvPr id="6" name="Object 5"/>
          <p:cNvGraphicFramePr>
            <a:graphicFrameLocks noChangeAspect="1"/>
          </p:cNvGraphicFramePr>
          <p:nvPr/>
        </p:nvGraphicFramePr>
        <p:xfrm>
          <a:off x="620713" y="0"/>
          <a:ext cx="343383" cy="839662"/>
        </p:xfrm>
        <a:graphic>
          <a:graphicData uri="http://schemas.openxmlformats.org/presentationml/2006/ole">
            <mc:AlternateContent xmlns:mc="http://schemas.openxmlformats.org/markup-compatibility/2006">
              <mc:Choice xmlns:v="urn:schemas-microsoft-com:vml" Requires="v">
                <p:oleObj name="CorelDRAW" r:id="rId4" imgW="217126" imgH="532342" progId="CorelDraw.Graphic.22">
                  <p:embed/>
                </p:oleObj>
              </mc:Choice>
              <mc:Fallback>
                <p:oleObj name="CorelDRAW" r:id="rId4" imgW="217126" imgH="532342" progId="CorelDraw.Graphic.22">
                  <p:embed/>
                  <p:pic>
                    <p:nvPicPr>
                      <p:cNvPr id="6" name="Object 5"/>
                      <p:cNvPicPr/>
                      <p:nvPr/>
                    </p:nvPicPr>
                    <p:blipFill>
                      <a:blip r:embed="rId5"/>
                      <a:stretch>
                        <a:fillRect/>
                      </a:stretch>
                    </p:blipFill>
                    <p:spPr>
                      <a:xfrm>
                        <a:off x="620713" y="0"/>
                        <a:ext cx="343383" cy="839662"/>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FB10ADF0-5DAB-4227-21B0-F9984B16D0CB}"/>
              </a:ext>
            </a:extLst>
          </p:cNvPr>
          <p:cNvSpPr>
            <a:spLocks noGrp="1"/>
          </p:cNvSpPr>
          <p:nvPr>
            <p:ph idx="1"/>
          </p:nvPr>
        </p:nvSpPr>
        <p:spPr>
          <a:xfrm>
            <a:off x="320299" y="1163483"/>
            <a:ext cx="11871701" cy="5013480"/>
          </a:xfrm>
          <a:noFill/>
        </p:spPr>
        <p:txBody>
          <a:bodyPr>
            <a:noAutofit/>
          </a:bodyPr>
          <a:lstStyle/>
          <a:p>
            <a:pPr>
              <a:spcAft>
                <a:spcPts val="1200"/>
              </a:spcAft>
            </a:pPr>
            <a:r>
              <a:rPr lang="en-AU" sz="2400" dirty="0">
                <a:latin typeface="Calibri" panose="020F0502020204030204" pitchFamily="34" charset="0"/>
                <a:cs typeface="Calibri" panose="020F0502020204030204" pitchFamily="34" charset="0"/>
              </a:rPr>
              <a:t>A framework and toolkit for policymakers by selecting well-established ML algorithms that required minimal tuning or could be implemented “off the shelf”.</a:t>
            </a:r>
          </a:p>
          <a:p>
            <a:pPr>
              <a:spcAft>
                <a:spcPts val="1200"/>
              </a:spcAft>
            </a:pPr>
            <a:r>
              <a:rPr lang="en-AU" sz="2400" dirty="0">
                <a:latin typeface="Calibri" panose="020F0502020204030204" pitchFamily="34" charset="0"/>
                <a:cs typeface="Calibri" panose="020F0502020204030204" pitchFamily="34" charset="0"/>
              </a:rPr>
              <a:t>ML techniques performed relatively better than OLS </a:t>
            </a:r>
          </a:p>
          <a:p>
            <a:pPr>
              <a:spcAft>
                <a:spcPts val="1200"/>
              </a:spcAft>
            </a:pPr>
            <a:r>
              <a:rPr lang="en-AU" sz="2400" dirty="0">
                <a:latin typeface="Calibri" panose="020F0502020204030204" pitchFamily="34" charset="0"/>
                <a:cs typeface="Calibri" panose="020F0502020204030204" pitchFamily="34" charset="0"/>
              </a:rPr>
              <a:t>The choice of the model depends crucially on the performance measures:</a:t>
            </a:r>
          </a:p>
          <a:p>
            <a:pPr lvl="1">
              <a:spcAft>
                <a:spcPts val="1200"/>
              </a:spcAft>
            </a:pPr>
            <a:r>
              <a:rPr lang="en-AU" sz="2000" dirty="0">
                <a:latin typeface="Calibri" panose="020F0502020204030204" pitchFamily="34" charset="0"/>
                <a:cs typeface="Calibri" panose="020F0502020204030204" pitchFamily="34" charset="0"/>
              </a:rPr>
              <a:t>Adjusted-R2 or MSE: to overall maximize the variance explained and reduce the prediction error </a:t>
            </a:r>
          </a:p>
          <a:p>
            <a:pPr lvl="1">
              <a:spcAft>
                <a:spcPts val="1200"/>
              </a:spcAft>
            </a:pPr>
            <a:r>
              <a:rPr lang="en-AU" sz="2000" dirty="0">
                <a:latin typeface="Calibri" panose="020F0502020204030204" pitchFamily="34" charset="0"/>
                <a:cs typeface="Calibri" panose="020F0502020204030204" pitchFamily="34" charset="0"/>
              </a:rPr>
              <a:t>Under/overcompensation or PR: to minimize the differences between the predicted and the observed values in specific groups</a:t>
            </a:r>
          </a:p>
          <a:p>
            <a:pPr>
              <a:spcAft>
                <a:spcPts val="1200"/>
              </a:spcAft>
            </a:pPr>
            <a:r>
              <a:rPr lang="en-AU" sz="2400" dirty="0">
                <a:latin typeface="Calibri" panose="020F0502020204030204" pitchFamily="34" charset="0"/>
                <a:cs typeface="Calibri" panose="020F0502020204030204" pitchFamily="34" charset="0"/>
              </a:rPr>
              <a:t>In designing a risk-adjustment model, the policymakers should evaluate not only the predictive performance but also the trade-offs with adverse economic </a:t>
            </a:r>
            <a:r>
              <a:rPr lang="en-AU" sz="2400" dirty="0" err="1">
                <a:latin typeface="Calibri" panose="020F0502020204030204" pitchFamily="34" charset="0"/>
                <a:cs typeface="Calibri" panose="020F0502020204030204" pitchFamily="34" charset="0"/>
              </a:rPr>
              <a:t>behaviors</a:t>
            </a:r>
            <a:r>
              <a:rPr lang="en-AU" sz="2400" dirty="0">
                <a:latin typeface="Calibri" panose="020F0502020204030204" pitchFamily="34" charset="0"/>
                <a:cs typeface="Calibri" panose="020F0502020204030204" pitchFamily="34" charset="0"/>
              </a:rPr>
              <a:t> (e.g. risk selection, moral hazard, cost containment). </a:t>
            </a:r>
          </a:p>
          <a:p>
            <a:pPr>
              <a:spcAft>
                <a:spcPts val="1200"/>
              </a:spcAft>
            </a:pPr>
            <a:endParaRPr lang="en-AU" sz="2400" dirty="0">
              <a:latin typeface="Calibri" panose="020F0502020204030204" pitchFamily="34" charset="0"/>
              <a:cs typeface="Calibri" panose="020F0502020204030204" pitchFamily="34" charset="0"/>
            </a:endParaRPr>
          </a:p>
          <a:p>
            <a:pPr>
              <a:spcAft>
                <a:spcPts val="1200"/>
              </a:spcAft>
            </a:pPr>
            <a:endParaRPr lang="en-AU" sz="2400" dirty="0">
              <a:latin typeface="Calibri" panose="020F0502020204030204" pitchFamily="34" charset="0"/>
              <a:cs typeface="Calibri" panose="020F0502020204030204" pitchFamily="34" charset="0"/>
            </a:endParaRPr>
          </a:p>
          <a:p>
            <a:pPr>
              <a:spcAft>
                <a:spcPts val="1200"/>
              </a:spcAft>
            </a:pPr>
            <a:endParaRPr lang="en-AU" sz="2400" dirty="0">
              <a:latin typeface="Calibri" panose="020F0502020204030204" pitchFamily="34" charset="0"/>
              <a:cs typeface="Calibri" panose="020F0502020204030204" pitchFamily="34" charset="0"/>
            </a:endParaRPr>
          </a:p>
          <a:p>
            <a:pPr>
              <a:spcAft>
                <a:spcPts val="1200"/>
              </a:spcAft>
            </a:pPr>
            <a:endParaRPr lang="en-AU" sz="2400" dirty="0">
              <a:latin typeface="Calibri" panose="020F0502020204030204" pitchFamily="34" charset="0"/>
              <a:cs typeface="Calibri" panose="020F0502020204030204" pitchFamily="34" charset="0"/>
            </a:endParaRPr>
          </a:p>
          <a:p>
            <a:pPr>
              <a:spcAft>
                <a:spcPts val="1200"/>
              </a:spcAft>
            </a:pPr>
            <a:endParaRPr lang="en-AU" sz="2400" dirty="0">
              <a:latin typeface="Calibri" panose="020F0502020204030204" pitchFamily="34" charset="0"/>
              <a:cs typeface="Calibri" panose="020F0502020204030204" pitchFamily="34" charset="0"/>
            </a:endParaRPr>
          </a:p>
          <a:p>
            <a:pPr>
              <a:spcAft>
                <a:spcPts val="1200"/>
              </a:spcAft>
            </a:pPr>
            <a:endParaRPr lang="en-AU" sz="2400" dirty="0">
              <a:latin typeface="Calibri" panose="020F0502020204030204" pitchFamily="34" charset="0"/>
              <a:cs typeface="Calibri" panose="020F0502020204030204" pitchFamily="34" charset="0"/>
            </a:endParaRPr>
          </a:p>
        </p:txBody>
      </p:sp>
      <p:pic>
        <p:nvPicPr>
          <p:cNvPr id="3" name="Picture 2" descr="Logo, company name&#10;&#10;Description automatically generated">
            <a:extLst>
              <a:ext uri="{FF2B5EF4-FFF2-40B4-BE49-F238E27FC236}">
                <a16:creationId xmlns:a16="http://schemas.microsoft.com/office/drawing/2014/main" id="{CEFC4261-A13A-91B0-A064-DF38DDB103A3}"/>
              </a:ext>
            </a:extLst>
          </p:cNvPr>
          <p:cNvPicPr>
            <a:picLocks noChangeAspect="1"/>
          </p:cNvPicPr>
          <p:nvPr/>
        </p:nvPicPr>
        <p:blipFill>
          <a:blip r:embed="rId6"/>
          <a:stretch>
            <a:fillRect/>
          </a:stretch>
        </p:blipFill>
        <p:spPr>
          <a:xfrm>
            <a:off x="10104895" y="6030780"/>
            <a:ext cx="1766806" cy="847639"/>
          </a:xfrm>
          <a:prstGeom prst="rect">
            <a:avLst/>
          </a:prstGeom>
        </p:spPr>
      </p:pic>
      <p:pic>
        <p:nvPicPr>
          <p:cNvPr id="4" name="Picture 3">
            <a:extLst>
              <a:ext uri="{FF2B5EF4-FFF2-40B4-BE49-F238E27FC236}">
                <a16:creationId xmlns:a16="http://schemas.microsoft.com/office/drawing/2014/main" id="{CB06F6A3-E66A-BD59-AA54-929E67C7C54F}"/>
              </a:ext>
            </a:extLst>
          </p:cNvPr>
          <p:cNvPicPr>
            <a:picLocks noChangeAspect="1"/>
          </p:cNvPicPr>
          <p:nvPr/>
        </p:nvPicPr>
        <p:blipFill>
          <a:blip r:embed="rId7"/>
          <a:stretch>
            <a:fillRect/>
          </a:stretch>
        </p:blipFill>
        <p:spPr>
          <a:xfrm>
            <a:off x="8369085" y="6051200"/>
            <a:ext cx="1135306" cy="806800"/>
          </a:xfrm>
          <a:prstGeom prst="rect">
            <a:avLst/>
          </a:prstGeom>
        </p:spPr>
      </p:pic>
    </p:spTree>
    <p:extLst>
      <p:ext uri="{BB962C8B-B14F-4D97-AF65-F5344CB8AC3E}">
        <p14:creationId xmlns:p14="http://schemas.microsoft.com/office/powerpoint/2010/main" val="127160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7445C1-41ED-371A-7E99-CCB0A755FD00}"/>
              </a:ext>
            </a:extLst>
          </p:cNvPr>
          <p:cNvPicPr>
            <a:picLocks noChangeAspect="1"/>
          </p:cNvPicPr>
          <p:nvPr/>
        </p:nvPicPr>
        <p:blipFill>
          <a:blip r:embed="rId3"/>
          <a:stretch>
            <a:fillRect/>
          </a:stretch>
        </p:blipFill>
        <p:spPr>
          <a:xfrm>
            <a:off x="8369085" y="6051200"/>
            <a:ext cx="1135306" cy="806800"/>
          </a:xfrm>
          <a:prstGeom prst="rect">
            <a:avLst/>
          </a:prstGeom>
        </p:spPr>
      </p:pic>
    </p:spTree>
    <p:extLst>
      <p:ext uri="{BB962C8B-B14F-4D97-AF65-F5344CB8AC3E}">
        <p14:creationId xmlns:p14="http://schemas.microsoft.com/office/powerpoint/2010/main" val="2474339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964095" y="323821"/>
            <a:ext cx="10391882" cy="66592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3600" b="1" dirty="0">
                <a:solidFill>
                  <a:srgbClr val="002F52"/>
                </a:solidFill>
                <a:latin typeface="+mn-lt"/>
              </a:rPr>
              <a:t>What are the risk factors?</a:t>
            </a:r>
          </a:p>
        </p:txBody>
      </p:sp>
      <p:graphicFrame>
        <p:nvGraphicFramePr>
          <p:cNvPr id="6" name="Object 5"/>
          <p:cNvGraphicFramePr>
            <a:graphicFrameLocks noChangeAspect="1"/>
          </p:cNvGraphicFramePr>
          <p:nvPr/>
        </p:nvGraphicFramePr>
        <p:xfrm>
          <a:off x="620713" y="0"/>
          <a:ext cx="343383" cy="839662"/>
        </p:xfrm>
        <a:graphic>
          <a:graphicData uri="http://schemas.openxmlformats.org/presentationml/2006/ole">
            <mc:AlternateContent xmlns:mc="http://schemas.openxmlformats.org/markup-compatibility/2006">
              <mc:Choice xmlns:v="urn:schemas-microsoft-com:vml" Requires="v">
                <p:oleObj name="CorelDRAW" r:id="rId3" imgW="217126" imgH="532342" progId="CorelDraw.Graphic.22">
                  <p:embed/>
                </p:oleObj>
              </mc:Choice>
              <mc:Fallback>
                <p:oleObj name="CorelDRAW" r:id="rId3" imgW="217126" imgH="532342" progId="CorelDraw.Graphic.22">
                  <p:embed/>
                  <p:pic>
                    <p:nvPicPr>
                      <p:cNvPr id="6" name="Object 5"/>
                      <p:cNvPicPr/>
                      <p:nvPr/>
                    </p:nvPicPr>
                    <p:blipFill>
                      <a:blip r:embed="rId4"/>
                      <a:stretch>
                        <a:fillRect/>
                      </a:stretch>
                    </p:blipFill>
                    <p:spPr>
                      <a:xfrm>
                        <a:off x="620713" y="0"/>
                        <a:ext cx="343383" cy="839662"/>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FB10ADF0-5DAB-4227-21B0-F9984B16D0CB}"/>
              </a:ext>
            </a:extLst>
          </p:cNvPr>
          <p:cNvSpPr>
            <a:spLocks noGrp="1"/>
          </p:cNvSpPr>
          <p:nvPr>
            <p:ph idx="1"/>
          </p:nvPr>
        </p:nvSpPr>
        <p:spPr>
          <a:xfrm>
            <a:off x="365760" y="1313565"/>
            <a:ext cx="11643360" cy="3852796"/>
          </a:xfrm>
        </p:spPr>
        <p:txBody>
          <a:bodyPr>
            <a:normAutofit fontScale="92500"/>
          </a:bodyPr>
          <a:lstStyle/>
          <a:p>
            <a:pPr marL="0" indent="0">
              <a:buNone/>
            </a:pPr>
            <a:r>
              <a:rPr lang="en-US" dirty="0">
                <a:effectLst/>
                <a:latin typeface="Calibri" panose="020F0502020204030204" pitchFamily="34" charset="0"/>
                <a:cs typeface="Calibri" panose="020F0502020204030204" pitchFamily="34" charset="0"/>
              </a:rPr>
              <a:t> “Which risk factors can/should be used or are currently used in risk adjustment?”</a:t>
            </a:r>
          </a:p>
          <a:p>
            <a:pPr marL="0" indent="0">
              <a:buNone/>
            </a:pPr>
            <a:endParaRPr lang="en-US" dirty="0">
              <a:latin typeface="Calibri" panose="020F0502020204030204" pitchFamily="34" charset="0"/>
              <a:cs typeface="Calibri" panose="020F0502020204030204" pitchFamily="34" charset="0"/>
            </a:endParaRPr>
          </a:p>
          <a:p>
            <a:pPr marL="514350" indent="-514350">
              <a:buAutoNum type="alphaLcParenR"/>
            </a:pPr>
            <a:r>
              <a:rPr lang="en-US" dirty="0">
                <a:effectLst/>
                <a:latin typeface="Calibri" panose="020F0502020204030204" pitchFamily="34" charset="0"/>
                <a:cs typeface="Calibri" panose="020F0502020204030204" pitchFamily="34" charset="0"/>
              </a:rPr>
              <a:t>Demographic characteristics, e.g. age, gender, origin, ethnic group </a:t>
            </a:r>
          </a:p>
          <a:p>
            <a:pPr marL="514350" indent="-514350">
              <a:buAutoNum type="alphaLcParenR"/>
            </a:pPr>
            <a:r>
              <a:rPr lang="en-US" dirty="0">
                <a:effectLst/>
                <a:latin typeface="Calibri" panose="020F0502020204030204" pitchFamily="34" charset="0"/>
                <a:cs typeface="Calibri" panose="020F0502020204030204" pitchFamily="34" charset="0"/>
              </a:rPr>
              <a:t>Clinical factors, e.g. diagnoses and comorbidities </a:t>
            </a:r>
          </a:p>
          <a:p>
            <a:pPr marL="514350" indent="-514350">
              <a:buAutoNum type="alphaLcParenR"/>
            </a:pPr>
            <a:r>
              <a:rPr lang="en-US" dirty="0">
                <a:effectLst/>
                <a:latin typeface="Calibri" panose="020F0502020204030204" pitchFamily="34" charset="0"/>
                <a:cs typeface="Calibri" panose="020F0502020204030204" pitchFamily="34" charset="0"/>
              </a:rPr>
              <a:t>Socio-economic characteristics, e.g. education, income or marital status </a:t>
            </a:r>
          </a:p>
          <a:p>
            <a:pPr marL="514350" indent="-514350">
              <a:buAutoNum type="alphaLcParenR"/>
            </a:pPr>
            <a:r>
              <a:rPr lang="en-US" dirty="0">
                <a:effectLst/>
                <a:latin typeface="Calibri" panose="020F0502020204030204" pitchFamily="34" charset="0"/>
                <a:cs typeface="Calibri" panose="020F0502020204030204" pitchFamily="34" charset="0"/>
              </a:rPr>
              <a:t>Health behaviors, e.g. smoking, alcohol consumption and diet </a:t>
            </a:r>
          </a:p>
          <a:p>
            <a:pPr marL="514350" indent="-514350">
              <a:buAutoNum type="alphaLcParenR"/>
            </a:pPr>
            <a:r>
              <a:rPr lang="en-US" dirty="0">
                <a:effectLst/>
                <a:latin typeface="Calibri" panose="020F0502020204030204" pitchFamily="34" charset="0"/>
                <a:cs typeface="Calibri" panose="020F0502020204030204" pitchFamily="34" charset="0"/>
              </a:rPr>
              <a:t>Preferences concerning quality of life and expectations on the healthcare system</a:t>
            </a:r>
          </a:p>
          <a:p>
            <a:pPr marL="0" indent="0">
              <a:buNone/>
            </a:pPr>
            <a:endParaRPr lang="en-US" dirty="0">
              <a:effectLst/>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CL"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507C366D-69CD-17DC-9EB4-4CD0CA2B38F0}"/>
              </a:ext>
            </a:extLst>
          </p:cNvPr>
          <p:cNvSpPr txBox="1"/>
          <p:nvPr/>
        </p:nvSpPr>
        <p:spPr>
          <a:xfrm>
            <a:off x="118533" y="6176963"/>
            <a:ext cx="4114801" cy="553998"/>
          </a:xfrm>
          <a:prstGeom prst="rect">
            <a:avLst/>
          </a:prstGeom>
          <a:noFill/>
        </p:spPr>
        <p:txBody>
          <a:bodyPr wrap="square" rtlCol="0">
            <a:spAutoFit/>
          </a:bodyPr>
          <a:lstStyle/>
          <a:p>
            <a:r>
              <a:rPr lang="en-CL" sz="1000" dirty="0">
                <a:latin typeface="Calibri" panose="020F0502020204030204" pitchFamily="34" charset="0"/>
                <a:cs typeface="Calibri" panose="020F0502020204030204" pitchFamily="34" charset="0"/>
              </a:rPr>
              <a:t>Source: </a:t>
            </a:r>
            <a:r>
              <a:rPr lang="en-US" sz="1000" dirty="0" err="1">
                <a:effectLst/>
                <a:latin typeface="Calibri" panose="020F0502020204030204" pitchFamily="34" charset="0"/>
                <a:cs typeface="Calibri" panose="020F0502020204030204" pitchFamily="34" charset="0"/>
              </a:rPr>
              <a:t>Juhnke</a:t>
            </a:r>
            <a:r>
              <a:rPr lang="en-US" sz="1000" dirty="0">
                <a:effectLst/>
                <a:latin typeface="Calibri" panose="020F0502020204030204" pitchFamily="34" charset="0"/>
                <a:cs typeface="Calibri" panose="020F0502020204030204" pitchFamily="34" charset="0"/>
              </a:rPr>
              <a:t>, C et al 2016 A Review on Methods of Risk Adjustment and their Use in Integrated Healthcare Systems. International Journal of Integrated Care, 16(4): 4, pp. 1–18, DOI: http://</a:t>
            </a:r>
            <a:r>
              <a:rPr lang="en-US" sz="1000" dirty="0" err="1">
                <a:effectLst/>
                <a:latin typeface="Calibri" panose="020F0502020204030204" pitchFamily="34" charset="0"/>
                <a:cs typeface="Calibri" panose="020F0502020204030204" pitchFamily="34" charset="0"/>
              </a:rPr>
              <a:t>dx.doi.org</a:t>
            </a:r>
            <a:r>
              <a:rPr lang="en-US" sz="1000" dirty="0">
                <a:effectLst/>
                <a:latin typeface="Calibri" panose="020F0502020204030204" pitchFamily="34" charset="0"/>
                <a:cs typeface="Calibri" panose="020F0502020204030204" pitchFamily="34" charset="0"/>
              </a:rPr>
              <a:t>/10.5334/ijic.2500</a:t>
            </a:r>
          </a:p>
        </p:txBody>
      </p:sp>
      <p:pic>
        <p:nvPicPr>
          <p:cNvPr id="3" name="Picture 2" descr="Logo, company name&#10;&#10;Description automatically generated">
            <a:extLst>
              <a:ext uri="{FF2B5EF4-FFF2-40B4-BE49-F238E27FC236}">
                <a16:creationId xmlns:a16="http://schemas.microsoft.com/office/drawing/2014/main" id="{E80DD567-77A0-6894-255B-D039D7ED3CEF}"/>
              </a:ext>
            </a:extLst>
          </p:cNvPr>
          <p:cNvPicPr>
            <a:picLocks noChangeAspect="1"/>
          </p:cNvPicPr>
          <p:nvPr/>
        </p:nvPicPr>
        <p:blipFill>
          <a:blip r:embed="rId5"/>
          <a:stretch>
            <a:fillRect/>
          </a:stretch>
        </p:blipFill>
        <p:spPr>
          <a:xfrm>
            <a:off x="10104895" y="6030780"/>
            <a:ext cx="1766806" cy="847639"/>
          </a:xfrm>
          <a:prstGeom prst="rect">
            <a:avLst/>
          </a:prstGeom>
        </p:spPr>
      </p:pic>
      <p:pic>
        <p:nvPicPr>
          <p:cNvPr id="4" name="Picture 3">
            <a:extLst>
              <a:ext uri="{FF2B5EF4-FFF2-40B4-BE49-F238E27FC236}">
                <a16:creationId xmlns:a16="http://schemas.microsoft.com/office/drawing/2014/main" id="{AEE11444-A0F3-C8D6-391B-9C7F73B1A8EF}"/>
              </a:ext>
            </a:extLst>
          </p:cNvPr>
          <p:cNvPicPr>
            <a:picLocks noChangeAspect="1"/>
          </p:cNvPicPr>
          <p:nvPr/>
        </p:nvPicPr>
        <p:blipFill>
          <a:blip r:embed="rId6"/>
          <a:stretch>
            <a:fillRect/>
          </a:stretch>
        </p:blipFill>
        <p:spPr>
          <a:xfrm>
            <a:off x="8369085" y="6051200"/>
            <a:ext cx="1135306" cy="806800"/>
          </a:xfrm>
          <a:prstGeom prst="rect">
            <a:avLst/>
          </a:prstGeom>
        </p:spPr>
      </p:pic>
    </p:spTree>
    <p:extLst>
      <p:ext uri="{BB962C8B-B14F-4D97-AF65-F5344CB8AC3E}">
        <p14:creationId xmlns:p14="http://schemas.microsoft.com/office/powerpoint/2010/main" val="4025983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964095" y="323821"/>
            <a:ext cx="10391882" cy="66592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3600" b="1" dirty="0">
                <a:solidFill>
                  <a:srgbClr val="002F52"/>
                </a:solidFill>
                <a:latin typeface="+mn-lt"/>
              </a:rPr>
              <a:t>What has the evidence shown?</a:t>
            </a:r>
          </a:p>
        </p:txBody>
      </p:sp>
      <p:graphicFrame>
        <p:nvGraphicFramePr>
          <p:cNvPr id="6" name="Object 5"/>
          <p:cNvGraphicFramePr>
            <a:graphicFrameLocks noChangeAspect="1"/>
          </p:cNvGraphicFramePr>
          <p:nvPr/>
        </p:nvGraphicFramePr>
        <p:xfrm>
          <a:off x="620713" y="0"/>
          <a:ext cx="343383" cy="839662"/>
        </p:xfrm>
        <a:graphic>
          <a:graphicData uri="http://schemas.openxmlformats.org/presentationml/2006/ole">
            <mc:AlternateContent xmlns:mc="http://schemas.openxmlformats.org/markup-compatibility/2006">
              <mc:Choice xmlns:v="urn:schemas-microsoft-com:vml" Requires="v">
                <p:oleObj name="CorelDRAW" r:id="rId3" imgW="217126" imgH="532342" progId="CorelDraw.Graphic.22">
                  <p:embed/>
                </p:oleObj>
              </mc:Choice>
              <mc:Fallback>
                <p:oleObj name="CorelDRAW" r:id="rId3" imgW="217126" imgH="532342" progId="CorelDraw.Graphic.22">
                  <p:embed/>
                  <p:pic>
                    <p:nvPicPr>
                      <p:cNvPr id="6" name="Object 5"/>
                      <p:cNvPicPr/>
                      <p:nvPr/>
                    </p:nvPicPr>
                    <p:blipFill>
                      <a:blip r:embed="rId4"/>
                      <a:stretch>
                        <a:fillRect/>
                      </a:stretch>
                    </p:blipFill>
                    <p:spPr>
                      <a:xfrm>
                        <a:off x="620713" y="0"/>
                        <a:ext cx="343383" cy="839662"/>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FB10ADF0-5DAB-4227-21B0-F9984B16D0CB}"/>
              </a:ext>
            </a:extLst>
          </p:cNvPr>
          <p:cNvSpPr>
            <a:spLocks noGrp="1"/>
          </p:cNvSpPr>
          <p:nvPr>
            <p:ph idx="1"/>
          </p:nvPr>
        </p:nvSpPr>
        <p:spPr>
          <a:xfrm>
            <a:off x="304800" y="1313564"/>
            <a:ext cx="11628120" cy="4351338"/>
          </a:xfrm>
        </p:spPr>
        <p:txBody>
          <a:bodyPr>
            <a:normAutofit/>
          </a:bodyPr>
          <a:lstStyle/>
          <a:p>
            <a:r>
              <a:rPr lang="en-US" sz="2400" dirty="0">
                <a:effectLst/>
                <a:latin typeface="Calibri" panose="020F0502020204030204" pitchFamily="34" charset="0"/>
                <a:cs typeface="Calibri" panose="020F0502020204030204" pitchFamily="34" charset="0"/>
              </a:rPr>
              <a:t>There is considerable agreement that the use of </a:t>
            </a:r>
            <a:r>
              <a:rPr lang="en-US" sz="2400" b="1" dirty="0">
                <a:latin typeface="Calibri" panose="020F0502020204030204" pitchFamily="34" charset="0"/>
                <a:cs typeface="Calibri" panose="020F0502020204030204" pitchFamily="34" charset="0"/>
              </a:rPr>
              <a:t>c</a:t>
            </a:r>
            <a:r>
              <a:rPr lang="en-US" sz="2400" b="1" dirty="0">
                <a:effectLst/>
                <a:latin typeface="Calibri" panose="020F0502020204030204" pitchFamily="34" charset="0"/>
                <a:cs typeface="Calibri" panose="020F0502020204030204" pitchFamily="34" charset="0"/>
              </a:rPr>
              <a:t>linical factors </a:t>
            </a:r>
            <a:r>
              <a:rPr lang="en-US" sz="2400" dirty="0">
                <a:effectLst/>
                <a:latin typeface="Calibri" panose="020F0502020204030204" pitchFamily="34" charset="0"/>
                <a:cs typeface="Calibri" panose="020F0502020204030204" pitchFamily="34" charset="0"/>
              </a:rPr>
              <a:t>(or morbidity indicators), ranging from coarse granularity variables like prior hospital use, to fine granularity variables such as DCG’s and PCGs </a:t>
            </a:r>
            <a:r>
              <a:rPr lang="en-US" sz="2400" b="1" dirty="0">
                <a:effectLst/>
                <a:latin typeface="Calibri" panose="020F0502020204030204" pitchFamily="34" charset="0"/>
                <a:cs typeface="Calibri" panose="020F0502020204030204" pitchFamily="34" charset="0"/>
              </a:rPr>
              <a:t>leads to improvements in mitigating the financial incentive to avoid serving the sickest</a:t>
            </a:r>
            <a:r>
              <a:rPr lang="en-US" sz="2400" dirty="0">
                <a:effectLst/>
                <a:latin typeface="Calibri" panose="020F0502020204030204" pitchFamily="34" charset="0"/>
                <a:cs typeface="Calibri" panose="020F0502020204030204" pitchFamily="34" charset="0"/>
              </a:rPr>
              <a:t>, costliest, and perhaps most attention-requiring patients, or to underserve those patients;</a:t>
            </a:r>
          </a:p>
          <a:p>
            <a:pPr marL="0" indent="0">
              <a:buNone/>
            </a:pPr>
            <a:endParaRPr lang="en-US" sz="2400" dirty="0">
              <a:effectLst/>
              <a:latin typeface="Calibri" panose="020F0502020204030204" pitchFamily="34" charset="0"/>
              <a:cs typeface="Calibri" panose="020F0502020204030204" pitchFamily="34" charset="0"/>
            </a:endParaRPr>
          </a:p>
          <a:p>
            <a:r>
              <a:rPr lang="en-US" sz="2400" dirty="0">
                <a:latin typeface="Calibri" panose="020F0502020204030204" pitchFamily="34" charset="0"/>
                <a:ea typeface="Times New Roman" panose="02020603050405020304" pitchFamily="18" charset="0"/>
                <a:cs typeface="Calibri" panose="020F0502020204030204" pitchFamily="34" charset="0"/>
              </a:rPr>
              <a:t>S</a:t>
            </a:r>
            <a:r>
              <a:rPr lang="en-US" sz="2400" dirty="0">
                <a:effectLst/>
                <a:latin typeface="Calibri" panose="020F0502020204030204" pitchFamily="34" charset="0"/>
                <a:ea typeface="Times New Roman" panose="02020603050405020304" pitchFamily="18" charset="0"/>
                <a:cs typeface="Calibri" panose="020F0502020204030204" pitchFamily="34" charset="0"/>
              </a:rPr>
              <a:t>tudies examining the impact of </a:t>
            </a:r>
            <a:r>
              <a:rPr lang="en-US" sz="2400" b="1" dirty="0">
                <a:solidFill>
                  <a:srgbClr val="000000"/>
                </a:solidFill>
                <a:effectLst/>
                <a:latin typeface="Calibri" panose="020F0502020204030204" pitchFamily="34" charset="0"/>
                <a:ea typeface="Arial" panose="020B0604020202020204" pitchFamily="34" charset="0"/>
                <a:cs typeface="Calibri" panose="020F0502020204030204" pitchFamily="34" charset="0"/>
              </a:rPr>
              <a:t>socioeconomic variables have not found significant improvements and some mixed results</a:t>
            </a:r>
            <a:r>
              <a:rPr lang="en-US" sz="2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Although these variables are currently included in several formulas, it remains an open question whether these variables are necessary or not.</a:t>
            </a:r>
            <a:endParaRPr lang="en-US" sz="2400"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CL" dirty="0">
              <a:latin typeface="Calibri" panose="020F0502020204030204" pitchFamily="34" charset="0"/>
              <a:cs typeface="Calibri" panose="020F0502020204030204" pitchFamily="34" charset="0"/>
            </a:endParaRPr>
          </a:p>
        </p:txBody>
      </p:sp>
      <p:pic>
        <p:nvPicPr>
          <p:cNvPr id="3" name="Picture 2" descr="Logo, company name&#10;&#10;Description automatically generated">
            <a:extLst>
              <a:ext uri="{FF2B5EF4-FFF2-40B4-BE49-F238E27FC236}">
                <a16:creationId xmlns:a16="http://schemas.microsoft.com/office/drawing/2014/main" id="{9FB5794C-129B-C9B6-4DC2-6FBD32719664}"/>
              </a:ext>
            </a:extLst>
          </p:cNvPr>
          <p:cNvPicPr>
            <a:picLocks noChangeAspect="1"/>
          </p:cNvPicPr>
          <p:nvPr/>
        </p:nvPicPr>
        <p:blipFill>
          <a:blip r:embed="rId5"/>
          <a:stretch>
            <a:fillRect/>
          </a:stretch>
        </p:blipFill>
        <p:spPr>
          <a:xfrm>
            <a:off x="10104895" y="6030780"/>
            <a:ext cx="1766806" cy="847639"/>
          </a:xfrm>
          <a:prstGeom prst="rect">
            <a:avLst/>
          </a:prstGeom>
        </p:spPr>
      </p:pic>
      <p:pic>
        <p:nvPicPr>
          <p:cNvPr id="4" name="Picture 3">
            <a:extLst>
              <a:ext uri="{FF2B5EF4-FFF2-40B4-BE49-F238E27FC236}">
                <a16:creationId xmlns:a16="http://schemas.microsoft.com/office/drawing/2014/main" id="{D7BAA20D-E8C6-4148-14AC-C01BE7D1BD53}"/>
              </a:ext>
            </a:extLst>
          </p:cNvPr>
          <p:cNvPicPr>
            <a:picLocks noChangeAspect="1"/>
          </p:cNvPicPr>
          <p:nvPr/>
        </p:nvPicPr>
        <p:blipFill>
          <a:blip r:embed="rId6"/>
          <a:stretch>
            <a:fillRect/>
          </a:stretch>
        </p:blipFill>
        <p:spPr>
          <a:xfrm>
            <a:off x="8369085" y="6051200"/>
            <a:ext cx="1135306" cy="806800"/>
          </a:xfrm>
          <a:prstGeom prst="rect">
            <a:avLst/>
          </a:prstGeom>
        </p:spPr>
      </p:pic>
    </p:spTree>
    <p:extLst>
      <p:ext uri="{BB962C8B-B14F-4D97-AF65-F5344CB8AC3E}">
        <p14:creationId xmlns:p14="http://schemas.microsoft.com/office/powerpoint/2010/main" val="1665367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964095" y="323821"/>
            <a:ext cx="10391882" cy="66592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3600" b="1" dirty="0">
                <a:solidFill>
                  <a:srgbClr val="002F52"/>
                </a:solidFill>
                <a:latin typeface="+mn-lt"/>
              </a:rPr>
              <a:t>Prospective payment in health systems</a:t>
            </a:r>
          </a:p>
        </p:txBody>
      </p:sp>
      <p:graphicFrame>
        <p:nvGraphicFramePr>
          <p:cNvPr id="6" name="Object 5"/>
          <p:cNvGraphicFramePr>
            <a:graphicFrameLocks noChangeAspect="1"/>
          </p:cNvGraphicFramePr>
          <p:nvPr/>
        </p:nvGraphicFramePr>
        <p:xfrm>
          <a:off x="620713" y="0"/>
          <a:ext cx="343383" cy="839662"/>
        </p:xfrm>
        <a:graphic>
          <a:graphicData uri="http://schemas.openxmlformats.org/presentationml/2006/ole">
            <mc:AlternateContent xmlns:mc="http://schemas.openxmlformats.org/markup-compatibility/2006">
              <mc:Choice xmlns:v="urn:schemas-microsoft-com:vml" Requires="v">
                <p:oleObj name="CorelDRAW" r:id="rId3" imgW="217126" imgH="532342" progId="CorelDraw.Graphic.22">
                  <p:embed/>
                </p:oleObj>
              </mc:Choice>
              <mc:Fallback>
                <p:oleObj name="CorelDRAW" r:id="rId3" imgW="217126" imgH="532342" progId="CorelDraw.Graphic.22">
                  <p:embed/>
                  <p:pic>
                    <p:nvPicPr>
                      <p:cNvPr id="6" name="Object 5"/>
                      <p:cNvPicPr/>
                      <p:nvPr/>
                    </p:nvPicPr>
                    <p:blipFill>
                      <a:blip r:embed="rId4"/>
                      <a:stretch>
                        <a:fillRect/>
                      </a:stretch>
                    </p:blipFill>
                    <p:spPr>
                      <a:xfrm>
                        <a:off x="620713" y="0"/>
                        <a:ext cx="343383" cy="839662"/>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FB10ADF0-5DAB-4227-21B0-F9984B16D0CB}"/>
              </a:ext>
            </a:extLst>
          </p:cNvPr>
          <p:cNvSpPr>
            <a:spLocks noGrp="1"/>
          </p:cNvSpPr>
          <p:nvPr>
            <p:ph idx="1"/>
          </p:nvPr>
        </p:nvSpPr>
        <p:spPr/>
        <p:txBody>
          <a:bodyPr>
            <a:normAutofit/>
          </a:bodyPr>
          <a:lstStyle/>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CL" dirty="0">
              <a:latin typeface="Calibri" panose="020F0502020204030204" pitchFamily="34" charset="0"/>
              <a:cs typeface="Calibri" panose="020F0502020204030204" pitchFamily="34" charset="0"/>
            </a:endParaRPr>
          </a:p>
        </p:txBody>
      </p:sp>
      <p:sp>
        <p:nvSpPr>
          <p:cNvPr id="8" name="Title 2">
            <a:extLst>
              <a:ext uri="{FF2B5EF4-FFF2-40B4-BE49-F238E27FC236}">
                <a16:creationId xmlns:a16="http://schemas.microsoft.com/office/drawing/2014/main" id="{B32DACAC-2B69-539B-6B79-0962DE9E408C}"/>
              </a:ext>
            </a:extLst>
          </p:cNvPr>
          <p:cNvSpPr>
            <a:spLocks noGrp="1"/>
          </p:cNvSpPr>
          <p:nvPr>
            <p:ph type="title"/>
          </p:nvPr>
        </p:nvSpPr>
        <p:spPr>
          <a:xfrm>
            <a:off x="1784282" y="2682462"/>
            <a:ext cx="3966540" cy="2499138"/>
          </a:xfrm>
        </p:spPr>
        <p:txBody>
          <a:bodyPr>
            <a:noAutofit/>
          </a:bodyPr>
          <a:lstStyle/>
          <a:p>
            <a:pPr>
              <a:spcBef>
                <a:spcPts val="600"/>
              </a:spcBef>
              <a:spcAft>
                <a:spcPts val="600"/>
              </a:spcAft>
            </a:pPr>
            <a:r>
              <a:rPr lang="en-CL" sz="2400" b="0" i="0" u="none" strike="noStrike" kern="1200" dirty="0">
                <a:solidFill>
                  <a:srgbClr val="000000"/>
                </a:solidFill>
                <a:effectLst/>
                <a:latin typeface="Calibri" panose="020F0502020204030204" pitchFamily="34" charset="0"/>
              </a:rPr>
              <a:t>- Health insurance (risk equalization)</a:t>
            </a:r>
            <a:br>
              <a:rPr lang="en-CL" sz="2400" b="0" i="0" u="none" strike="noStrike" kern="1200" dirty="0">
                <a:solidFill>
                  <a:srgbClr val="000000"/>
                </a:solidFill>
                <a:effectLst/>
                <a:latin typeface="Calibri" panose="020F0502020204030204" pitchFamily="34" charset="0"/>
              </a:rPr>
            </a:br>
            <a:r>
              <a:rPr lang="en-CL" sz="2400" b="0" i="0" u="none" strike="noStrike" kern="1200" dirty="0">
                <a:solidFill>
                  <a:srgbClr val="000000"/>
                </a:solidFill>
                <a:effectLst/>
                <a:latin typeface="Calibri" panose="020F0502020204030204" pitchFamily="34" charset="0"/>
              </a:rPr>
              <a:t>- Provider payment</a:t>
            </a:r>
            <a:r>
              <a:rPr lang="en-CL" sz="2400" kern="1200" dirty="0">
                <a:solidFill>
                  <a:srgbClr val="000000"/>
                </a:solidFill>
                <a:latin typeface="Arial" panose="020B0604020202020204" pitchFamily="34" charset="0"/>
              </a:rPr>
              <a:t> </a:t>
            </a:r>
            <a:r>
              <a:rPr lang="en-CL" sz="2400" b="0" i="0" u="none" strike="noStrike" kern="1200" dirty="0">
                <a:solidFill>
                  <a:srgbClr val="000000"/>
                </a:solidFill>
                <a:effectLst/>
                <a:latin typeface="Calibri" panose="020F0502020204030204" pitchFamily="34" charset="0"/>
              </a:rPr>
              <a:t>(capitation and benchmarks)</a:t>
            </a:r>
            <a:br>
              <a:rPr lang="en-CL" sz="2400" b="0" i="0" u="none" strike="noStrike" dirty="0">
                <a:effectLst/>
                <a:latin typeface="Arial" panose="020B0604020202020204" pitchFamily="34" charset="0"/>
              </a:rPr>
            </a:br>
            <a:r>
              <a:rPr lang="en-CL" sz="2400" b="0" i="0" u="none" strike="noStrike" dirty="0">
                <a:effectLst/>
                <a:latin typeface="Arial" panose="020B0604020202020204" pitchFamily="34" charset="0"/>
              </a:rPr>
              <a:t>- </a:t>
            </a:r>
            <a:r>
              <a:rPr lang="en-CL" sz="2400" b="0" i="0" u="none" strike="noStrike" kern="1200" dirty="0">
                <a:solidFill>
                  <a:srgbClr val="000000"/>
                </a:solidFill>
                <a:effectLst/>
                <a:latin typeface="Calibri" panose="020F0502020204030204" pitchFamily="34" charset="0"/>
              </a:rPr>
              <a:t>Regional funds</a:t>
            </a:r>
            <a:r>
              <a:rPr lang="en-CL" sz="2400" kern="1200" dirty="0">
                <a:solidFill>
                  <a:srgbClr val="000000"/>
                </a:solidFill>
                <a:latin typeface="Arial" panose="020B0604020202020204" pitchFamily="34" charset="0"/>
              </a:rPr>
              <a:t> </a:t>
            </a:r>
            <a:r>
              <a:rPr lang="en-CL" sz="2400" b="0" i="0" u="none" strike="noStrike" kern="1200" dirty="0">
                <a:solidFill>
                  <a:srgbClr val="000000"/>
                </a:solidFill>
                <a:effectLst/>
                <a:latin typeface="Calibri" panose="020F0502020204030204" pitchFamily="34" charset="0"/>
              </a:rPr>
              <a:t>(in public schemes)</a:t>
            </a:r>
            <a:endParaRPr lang="vi-VN" sz="2400" dirty="0">
              <a:latin typeface="+mn-lt"/>
            </a:endParaRPr>
          </a:p>
        </p:txBody>
      </p:sp>
      <p:sp>
        <p:nvSpPr>
          <p:cNvPr id="9" name="TextBox 8">
            <a:extLst>
              <a:ext uri="{FF2B5EF4-FFF2-40B4-BE49-F238E27FC236}">
                <a16:creationId xmlns:a16="http://schemas.microsoft.com/office/drawing/2014/main" id="{DCCCE36F-2D50-7B57-7DD2-25DAC5C8D5DB}"/>
              </a:ext>
            </a:extLst>
          </p:cNvPr>
          <p:cNvSpPr txBox="1"/>
          <p:nvPr/>
        </p:nvSpPr>
        <p:spPr>
          <a:xfrm>
            <a:off x="1784282" y="1955598"/>
            <a:ext cx="3966540" cy="461665"/>
          </a:xfrm>
          <a:prstGeom prst="rect">
            <a:avLst/>
          </a:prstGeom>
          <a:solidFill>
            <a:srgbClr val="1299D0"/>
          </a:solidFill>
        </p:spPr>
        <p:txBody>
          <a:bodyPr wrap="square" rtlCol="0">
            <a:spAutoFit/>
          </a:bodyPr>
          <a:lstStyle/>
          <a:p>
            <a:r>
              <a:rPr lang="vi-VN" sz="2400" b="1" dirty="0">
                <a:solidFill>
                  <a:schemeClr val="bg1"/>
                </a:solidFill>
              </a:rPr>
              <a:t>Common application</a:t>
            </a:r>
          </a:p>
        </p:txBody>
      </p:sp>
      <p:sp>
        <p:nvSpPr>
          <p:cNvPr id="10" name="TextBox 9">
            <a:extLst>
              <a:ext uri="{FF2B5EF4-FFF2-40B4-BE49-F238E27FC236}">
                <a16:creationId xmlns:a16="http://schemas.microsoft.com/office/drawing/2014/main" id="{B16BC91C-27F1-1F2C-5434-CDEC39916799}"/>
              </a:ext>
            </a:extLst>
          </p:cNvPr>
          <p:cNvSpPr txBox="1"/>
          <p:nvPr/>
        </p:nvSpPr>
        <p:spPr>
          <a:xfrm>
            <a:off x="6170130" y="1955598"/>
            <a:ext cx="3966540" cy="461665"/>
          </a:xfrm>
          <a:prstGeom prst="rect">
            <a:avLst/>
          </a:prstGeom>
          <a:solidFill>
            <a:srgbClr val="3A7CC9"/>
          </a:solidFill>
        </p:spPr>
        <p:txBody>
          <a:bodyPr wrap="square" rtlCol="0">
            <a:spAutoFit/>
          </a:bodyPr>
          <a:lstStyle/>
          <a:p>
            <a:r>
              <a:rPr lang="vi-VN" sz="2400" b="1" dirty="0">
                <a:solidFill>
                  <a:schemeClr val="bg1"/>
                </a:solidFill>
              </a:rPr>
              <a:t>Main objective</a:t>
            </a:r>
          </a:p>
        </p:txBody>
      </p:sp>
      <p:sp>
        <p:nvSpPr>
          <p:cNvPr id="11" name="Title 2">
            <a:extLst>
              <a:ext uri="{FF2B5EF4-FFF2-40B4-BE49-F238E27FC236}">
                <a16:creationId xmlns:a16="http://schemas.microsoft.com/office/drawing/2014/main" id="{5E4ABB0A-F973-D8C1-2E3A-A1167BB4F1A9}"/>
              </a:ext>
            </a:extLst>
          </p:cNvPr>
          <p:cNvSpPr txBox="1">
            <a:spLocks/>
          </p:cNvSpPr>
          <p:nvPr/>
        </p:nvSpPr>
        <p:spPr>
          <a:xfrm>
            <a:off x="6138961" y="2454903"/>
            <a:ext cx="4768803" cy="29055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fontAlgn="t">
              <a:spcBef>
                <a:spcPts val="0"/>
              </a:spcBef>
              <a:buFontTx/>
              <a:buChar char="-"/>
            </a:pPr>
            <a:r>
              <a:rPr lang="en-CL" sz="2400">
                <a:latin typeface="Calibri" panose="020F0502020204030204" pitchFamily="34" charset="0"/>
                <a:cs typeface="Calibri" panose="020F0502020204030204" pitchFamily="34" charset="0"/>
              </a:rPr>
              <a:t>Reduce selection incentives and </a:t>
            </a:r>
            <a:r>
              <a:rPr lang="en-CL" sz="2400" dirty="0">
                <a:latin typeface="Calibri" panose="020F0502020204030204" pitchFamily="34" charset="0"/>
                <a:cs typeface="Calibri" panose="020F0502020204030204" pitchFamily="34" charset="0"/>
              </a:rPr>
              <a:t>achieve a </a:t>
            </a:r>
            <a:r>
              <a:rPr lang="en-CL" sz="2400">
                <a:latin typeface="Calibri" panose="020F0502020204030204" pitchFamily="34" charset="0"/>
                <a:cs typeface="Calibri" panose="020F0502020204030204" pitchFamily="34" charset="0"/>
              </a:rPr>
              <a:t>level playing </a:t>
            </a:r>
            <a:r>
              <a:rPr lang="en-CL" sz="2400" dirty="0">
                <a:latin typeface="Calibri" panose="020F0502020204030204" pitchFamily="34" charset="0"/>
                <a:cs typeface="Calibri" panose="020F0502020204030204" pitchFamily="34" charset="0"/>
              </a:rPr>
              <a:t>field</a:t>
            </a:r>
            <a:r>
              <a:rPr lang="en-CL" sz="2400" i="0" u="none" strike="noStrike" kern="1200" dirty="0">
                <a:effectLst/>
                <a:latin typeface="Calibri" panose="020F0502020204030204" pitchFamily="34" charset="0"/>
                <a:cs typeface="Calibri" panose="020F0502020204030204" pitchFamily="34" charset="0"/>
              </a:rPr>
              <a:t> </a:t>
            </a:r>
          </a:p>
          <a:p>
            <a:pPr marL="285750" indent="-285750" fontAlgn="t">
              <a:spcBef>
                <a:spcPts val="0"/>
              </a:spcBef>
              <a:buFontTx/>
              <a:buChar char="-"/>
            </a:pPr>
            <a:r>
              <a:rPr lang="en-CL" sz="2400" i="0" u="none" strike="noStrike" kern="1200" dirty="0">
                <a:effectLst/>
                <a:latin typeface="Calibri" panose="020F0502020204030204" pitchFamily="34" charset="0"/>
                <a:cs typeface="Calibri" panose="020F0502020204030204" pitchFamily="34" charset="0"/>
              </a:rPr>
              <a:t>Reduce </a:t>
            </a:r>
            <a:r>
              <a:rPr lang="en-US" sz="2400" i="0" u="none" strike="noStrike" kern="1200" dirty="0">
                <a:effectLst/>
                <a:latin typeface="Calibri" panose="020F0502020204030204" pitchFamily="34" charset="0"/>
                <a:cs typeface="Calibri" panose="020F0502020204030204" pitchFamily="34" charset="0"/>
              </a:rPr>
              <a:t>s</a:t>
            </a:r>
            <a:r>
              <a:rPr lang="en-CL" sz="2400" i="0" u="none" strike="noStrike" kern="1200" dirty="0">
                <a:effectLst/>
                <a:latin typeface="Calibri" panose="020F0502020204030204" pitchFamily="34" charset="0"/>
                <a:cs typeface="Calibri" panose="020F0502020204030204" pitchFamily="34" charset="0"/>
              </a:rPr>
              <a:t>election incentives and encourage participation with high risk populations</a:t>
            </a:r>
          </a:p>
          <a:p>
            <a:pPr marL="285750" indent="-285750" algn="l" rtl="0" eaLnBrk="1" fontAlgn="t" latinLnBrk="0" hangingPunct="1">
              <a:spcBef>
                <a:spcPts val="0"/>
              </a:spcBef>
              <a:spcAft>
                <a:spcPts val="0"/>
              </a:spcAft>
              <a:buFontTx/>
              <a:buChar char="-"/>
            </a:pPr>
            <a:r>
              <a:rPr lang="en-CL" sz="2400" i="0" u="none" strike="noStrike" kern="1200" dirty="0">
                <a:effectLst/>
                <a:latin typeface="Calibri" panose="020F0502020204030204" pitchFamily="34" charset="0"/>
                <a:cs typeface="Calibri" panose="020F0502020204030204" pitchFamily="34" charset="0"/>
              </a:rPr>
              <a:t>Achieve a fair allocation of central funds across regions</a:t>
            </a:r>
            <a:endParaRPr lang="en-CL" sz="2400" i="0" u="none" strike="noStrike" dirty="0">
              <a:effectLst/>
              <a:latin typeface="Calibri" panose="020F0502020204030204" pitchFamily="34" charset="0"/>
              <a:cs typeface="Calibri" panose="020F0502020204030204" pitchFamily="34" charset="0"/>
            </a:endParaRPr>
          </a:p>
        </p:txBody>
      </p:sp>
      <p:pic>
        <p:nvPicPr>
          <p:cNvPr id="3" name="Picture 2" descr="Logo, company name&#10;&#10;Description automatically generated">
            <a:extLst>
              <a:ext uri="{FF2B5EF4-FFF2-40B4-BE49-F238E27FC236}">
                <a16:creationId xmlns:a16="http://schemas.microsoft.com/office/drawing/2014/main" id="{A3792760-76C1-A1A0-7A81-6CDD657B5BC0}"/>
              </a:ext>
            </a:extLst>
          </p:cNvPr>
          <p:cNvPicPr>
            <a:picLocks noChangeAspect="1"/>
          </p:cNvPicPr>
          <p:nvPr/>
        </p:nvPicPr>
        <p:blipFill>
          <a:blip r:embed="rId5"/>
          <a:stretch>
            <a:fillRect/>
          </a:stretch>
        </p:blipFill>
        <p:spPr>
          <a:xfrm>
            <a:off x="10104895" y="6030780"/>
            <a:ext cx="1766806" cy="847639"/>
          </a:xfrm>
          <a:prstGeom prst="rect">
            <a:avLst/>
          </a:prstGeom>
        </p:spPr>
      </p:pic>
      <p:pic>
        <p:nvPicPr>
          <p:cNvPr id="4" name="Picture 3">
            <a:extLst>
              <a:ext uri="{FF2B5EF4-FFF2-40B4-BE49-F238E27FC236}">
                <a16:creationId xmlns:a16="http://schemas.microsoft.com/office/drawing/2014/main" id="{13D1393F-699E-5880-FD24-48AD8513C47C}"/>
              </a:ext>
            </a:extLst>
          </p:cNvPr>
          <p:cNvPicPr>
            <a:picLocks noChangeAspect="1"/>
          </p:cNvPicPr>
          <p:nvPr/>
        </p:nvPicPr>
        <p:blipFill>
          <a:blip r:embed="rId6"/>
          <a:stretch>
            <a:fillRect/>
          </a:stretch>
        </p:blipFill>
        <p:spPr>
          <a:xfrm>
            <a:off x="8369085" y="6051200"/>
            <a:ext cx="1135306" cy="806800"/>
          </a:xfrm>
          <a:prstGeom prst="rect">
            <a:avLst/>
          </a:prstGeom>
        </p:spPr>
      </p:pic>
    </p:spTree>
    <p:extLst>
      <p:ext uri="{BB962C8B-B14F-4D97-AF65-F5344CB8AC3E}">
        <p14:creationId xmlns:p14="http://schemas.microsoft.com/office/powerpoint/2010/main" val="2524272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964095" y="323821"/>
            <a:ext cx="10391882" cy="66592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3600" b="1" dirty="0">
                <a:solidFill>
                  <a:srgbClr val="002F52"/>
                </a:solidFill>
                <a:latin typeface="+mn-lt"/>
              </a:rPr>
              <a:t>How to design risk adjustment?</a:t>
            </a:r>
          </a:p>
        </p:txBody>
      </p:sp>
      <p:graphicFrame>
        <p:nvGraphicFramePr>
          <p:cNvPr id="6" name="Object 5"/>
          <p:cNvGraphicFramePr>
            <a:graphicFrameLocks noChangeAspect="1"/>
          </p:cNvGraphicFramePr>
          <p:nvPr/>
        </p:nvGraphicFramePr>
        <p:xfrm>
          <a:off x="620713" y="0"/>
          <a:ext cx="343383" cy="839662"/>
        </p:xfrm>
        <a:graphic>
          <a:graphicData uri="http://schemas.openxmlformats.org/presentationml/2006/ole">
            <mc:AlternateContent xmlns:mc="http://schemas.openxmlformats.org/markup-compatibility/2006">
              <mc:Choice xmlns:v="urn:schemas-microsoft-com:vml" Requires="v">
                <p:oleObj name="CorelDRAW" r:id="rId3" imgW="217126" imgH="532342" progId="CorelDraw.Graphic.22">
                  <p:embed/>
                </p:oleObj>
              </mc:Choice>
              <mc:Fallback>
                <p:oleObj name="CorelDRAW" r:id="rId3" imgW="217126" imgH="532342" progId="CorelDraw.Graphic.22">
                  <p:embed/>
                  <p:pic>
                    <p:nvPicPr>
                      <p:cNvPr id="6" name="Object 5"/>
                      <p:cNvPicPr/>
                      <p:nvPr/>
                    </p:nvPicPr>
                    <p:blipFill>
                      <a:blip r:embed="rId4"/>
                      <a:stretch>
                        <a:fillRect/>
                      </a:stretch>
                    </p:blipFill>
                    <p:spPr>
                      <a:xfrm>
                        <a:off x="620713" y="0"/>
                        <a:ext cx="343383" cy="839662"/>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FB10ADF0-5DAB-4227-21B0-F9984B16D0CB}"/>
              </a:ext>
            </a:extLst>
          </p:cNvPr>
          <p:cNvSpPr>
            <a:spLocks noGrp="1"/>
          </p:cNvSpPr>
          <p:nvPr>
            <p:ph idx="1"/>
          </p:nvPr>
        </p:nvSpPr>
        <p:spPr>
          <a:xfrm>
            <a:off x="228600" y="1253331"/>
            <a:ext cx="10515600" cy="4351338"/>
          </a:xfrm>
        </p:spPr>
        <p:txBody>
          <a:bodyPr>
            <a:noAutofit/>
          </a:bodyPr>
          <a:lstStyle/>
          <a:p>
            <a:r>
              <a:rPr lang="en-US" sz="2400" dirty="0">
                <a:effectLst/>
                <a:latin typeface="Calibri" panose="020F0502020204030204" pitchFamily="34" charset="0"/>
                <a:cs typeface="Calibri" panose="020F0502020204030204" pitchFamily="34" charset="0"/>
              </a:rPr>
              <a:t>Although widely recognized as a valuable and essential tool for predicting costs, risk adjustment remains imperfect.</a:t>
            </a:r>
          </a:p>
          <a:p>
            <a:r>
              <a:rPr lang="en-US" sz="2400" dirty="0">
                <a:latin typeface="Calibri" panose="020F0502020204030204" pitchFamily="34" charset="0"/>
                <a:cs typeface="Calibri" panose="020F0502020204030204" pitchFamily="34" charset="0"/>
              </a:rPr>
              <a:t>Challenge: to </a:t>
            </a:r>
            <a:r>
              <a:rPr lang="en-AU" sz="2400" dirty="0">
                <a:latin typeface="Calibri" panose="020F0502020204030204" pitchFamily="34" charset="0"/>
                <a:cs typeface="Calibri" panose="020F0502020204030204" pitchFamily="34" charset="0"/>
              </a:rPr>
              <a:t>find risk adjustors which explain as much of the cost differences as possible.</a:t>
            </a:r>
          </a:p>
          <a:p>
            <a:pPr lvl="1"/>
            <a:r>
              <a:rPr lang="en-AU" b="1" dirty="0">
                <a:latin typeface="Calibri" panose="020F0502020204030204" pitchFamily="34" charset="0"/>
                <a:cs typeface="Calibri" panose="020F0502020204030204" pitchFamily="34" charset="0"/>
              </a:rPr>
              <a:t>Design principles:</a:t>
            </a:r>
          </a:p>
          <a:p>
            <a:pPr lvl="1"/>
            <a:r>
              <a:rPr lang="en-AU" b="1" dirty="0">
                <a:latin typeface="Calibri" panose="020F0502020204030204" pitchFamily="34" charset="0"/>
                <a:cs typeface="Calibri" panose="020F0502020204030204" pitchFamily="34" charset="0"/>
              </a:rPr>
              <a:t>Efficiency</a:t>
            </a:r>
            <a:r>
              <a:rPr lang="en-AU" dirty="0">
                <a:latin typeface="Calibri" panose="020F0502020204030204" pitchFamily="34" charset="0"/>
                <a:cs typeface="Calibri" panose="020F0502020204030204" pitchFamily="34" charset="0"/>
              </a:rPr>
              <a:t>: e.g. Some risk adjustors may curb incentives for efficiency,</a:t>
            </a:r>
            <a:r>
              <a:rPr lang="en-AU" b="0" dirty="0">
                <a:latin typeface="Calibri" panose="020F0502020204030204" pitchFamily="34" charset="0"/>
                <a:cs typeface="Calibri" panose="020F0502020204030204" pitchFamily="34" charset="0"/>
              </a:rPr>
              <a:t> Increase incentives for gaming</a:t>
            </a:r>
          </a:p>
          <a:p>
            <a:pPr lvl="1"/>
            <a:r>
              <a:rPr lang="en-AU" b="1" dirty="0">
                <a:latin typeface="Calibri" panose="020F0502020204030204" pitchFamily="34" charset="0"/>
                <a:cs typeface="Calibri" panose="020F0502020204030204" pitchFamily="34" charset="0"/>
              </a:rPr>
              <a:t>Equity</a:t>
            </a:r>
            <a:r>
              <a:rPr lang="en-AU" dirty="0">
                <a:latin typeface="Calibri" panose="020F0502020204030204" pitchFamily="34" charset="0"/>
                <a:cs typeface="Calibri" panose="020F0502020204030204" pitchFamily="34" charset="0"/>
              </a:rPr>
              <a:t>: e.g. </a:t>
            </a:r>
            <a:r>
              <a:rPr lang="en-US" dirty="0">
                <a:effectLst/>
                <a:latin typeface="Calibri" panose="020F0502020204030204" pitchFamily="34" charset="0"/>
                <a:cs typeface="Calibri" panose="020F0502020204030204" pitchFamily="34" charset="0"/>
              </a:rPr>
              <a:t>Lower utilization due to barriers to accessing care (e.g., income, geography) may underestimate the cost of caring for individuals in a population and result in payment that is inadequate to meet their needs.</a:t>
            </a:r>
            <a:endParaRPr lang="en-AU" dirty="0">
              <a:latin typeface="Calibri" panose="020F0502020204030204" pitchFamily="34" charset="0"/>
              <a:cs typeface="Calibri" panose="020F0502020204030204" pitchFamily="34" charset="0"/>
            </a:endParaRPr>
          </a:p>
          <a:p>
            <a:pPr lvl="1"/>
            <a:r>
              <a:rPr lang="en-AU" b="1" dirty="0">
                <a:latin typeface="Calibri" panose="020F0502020204030204" pitchFamily="34" charset="0"/>
                <a:cs typeface="Calibri" panose="020F0502020204030204" pitchFamily="34" charset="0"/>
              </a:rPr>
              <a:t>Feasibility</a:t>
            </a:r>
            <a:r>
              <a:rPr lang="en-AU" dirty="0">
                <a:latin typeface="Calibri" panose="020F0502020204030204" pitchFamily="34" charset="0"/>
                <a:cs typeface="Calibri" panose="020F0502020204030204" pitchFamily="34" charset="0"/>
              </a:rPr>
              <a:t>: e.g. </a:t>
            </a:r>
            <a:r>
              <a:rPr lang="en-AU" sz="2400" dirty="0">
                <a:latin typeface="Calibri" panose="020F0502020204030204" pitchFamily="34" charset="0"/>
                <a:cs typeface="Calibri" panose="020F0502020204030204" pitchFamily="34" charset="0"/>
              </a:rPr>
              <a:t>data availability may constraint possible models</a:t>
            </a:r>
            <a:endParaRPr lang="en-AU" dirty="0">
              <a:latin typeface="Calibri" panose="020F0502020204030204" pitchFamily="34" charset="0"/>
              <a:cs typeface="Calibri" panose="020F0502020204030204" pitchFamily="34" charset="0"/>
            </a:endParaRPr>
          </a:p>
          <a:p>
            <a:endParaRPr lang="en-US" sz="2400" dirty="0">
              <a:effectLst/>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endParaRPr lang="en-CL" sz="2400" dirty="0">
              <a:latin typeface="Calibri" panose="020F0502020204030204" pitchFamily="34" charset="0"/>
              <a:cs typeface="Calibri" panose="020F0502020204030204" pitchFamily="34" charset="0"/>
            </a:endParaRPr>
          </a:p>
        </p:txBody>
      </p:sp>
      <p:pic>
        <p:nvPicPr>
          <p:cNvPr id="3" name="Picture 2" descr="Logo, company name&#10;&#10;Description automatically generated">
            <a:extLst>
              <a:ext uri="{FF2B5EF4-FFF2-40B4-BE49-F238E27FC236}">
                <a16:creationId xmlns:a16="http://schemas.microsoft.com/office/drawing/2014/main" id="{2DE46568-BD3A-3F25-1312-9C4C22ACD7FE}"/>
              </a:ext>
            </a:extLst>
          </p:cNvPr>
          <p:cNvPicPr>
            <a:picLocks noChangeAspect="1"/>
          </p:cNvPicPr>
          <p:nvPr/>
        </p:nvPicPr>
        <p:blipFill>
          <a:blip r:embed="rId5"/>
          <a:stretch>
            <a:fillRect/>
          </a:stretch>
        </p:blipFill>
        <p:spPr>
          <a:xfrm>
            <a:off x="10104895" y="6030780"/>
            <a:ext cx="1766806" cy="847639"/>
          </a:xfrm>
          <a:prstGeom prst="rect">
            <a:avLst/>
          </a:prstGeom>
        </p:spPr>
      </p:pic>
      <p:pic>
        <p:nvPicPr>
          <p:cNvPr id="4" name="Picture 3">
            <a:extLst>
              <a:ext uri="{FF2B5EF4-FFF2-40B4-BE49-F238E27FC236}">
                <a16:creationId xmlns:a16="http://schemas.microsoft.com/office/drawing/2014/main" id="{35FFE21C-F255-DEBC-B3B7-19B2E6B8F479}"/>
              </a:ext>
            </a:extLst>
          </p:cNvPr>
          <p:cNvPicPr>
            <a:picLocks noChangeAspect="1"/>
          </p:cNvPicPr>
          <p:nvPr/>
        </p:nvPicPr>
        <p:blipFill>
          <a:blip r:embed="rId6"/>
          <a:stretch>
            <a:fillRect/>
          </a:stretch>
        </p:blipFill>
        <p:spPr>
          <a:xfrm>
            <a:off x="8369085" y="6051200"/>
            <a:ext cx="1135306" cy="806800"/>
          </a:xfrm>
          <a:prstGeom prst="rect">
            <a:avLst/>
          </a:prstGeom>
        </p:spPr>
      </p:pic>
    </p:spTree>
    <p:extLst>
      <p:ext uri="{BB962C8B-B14F-4D97-AF65-F5344CB8AC3E}">
        <p14:creationId xmlns:p14="http://schemas.microsoft.com/office/powerpoint/2010/main" val="2743370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964095" y="323821"/>
            <a:ext cx="10391882" cy="66592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a:solidFill>
                  <a:srgbClr val="002F52"/>
                </a:solidFill>
                <a:latin typeface="+mn-lt"/>
              </a:rPr>
              <a:t>Introducing risk sharing</a:t>
            </a:r>
          </a:p>
        </p:txBody>
      </p:sp>
      <p:graphicFrame>
        <p:nvGraphicFramePr>
          <p:cNvPr id="6" name="Object 5"/>
          <p:cNvGraphicFramePr>
            <a:graphicFrameLocks noChangeAspect="1"/>
          </p:cNvGraphicFramePr>
          <p:nvPr/>
        </p:nvGraphicFramePr>
        <p:xfrm>
          <a:off x="620713" y="0"/>
          <a:ext cx="343383" cy="839662"/>
        </p:xfrm>
        <a:graphic>
          <a:graphicData uri="http://schemas.openxmlformats.org/presentationml/2006/ole">
            <mc:AlternateContent xmlns:mc="http://schemas.openxmlformats.org/markup-compatibility/2006">
              <mc:Choice xmlns:v="urn:schemas-microsoft-com:vml" Requires="v">
                <p:oleObj name="CorelDRAW" r:id="rId3" imgW="217126" imgH="532342" progId="CorelDraw.Graphic.22">
                  <p:embed/>
                </p:oleObj>
              </mc:Choice>
              <mc:Fallback>
                <p:oleObj name="CorelDRAW" r:id="rId3" imgW="217126" imgH="532342" progId="CorelDraw.Graphic.22">
                  <p:embed/>
                  <p:pic>
                    <p:nvPicPr>
                      <p:cNvPr id="6" name="Object 5"/>
                      <p:cNvPicPr/>
                      <p:nvPr/>
                    </p:nvPicPr>
                    <p:blipFill>
                      <a:blip r:embed="rId4"/>
                      <a:stretch>
                        <a:fillRect/>
                      </a:stretch>
                    </p:blipFill>
                    <p:spPr>
                      <a:xfrm>
                        <a:off x="620713" y="0"/>
                        <a:ext cx="343383" cy="839662"/>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C9DABD3D-2024-A3C3-C196-4F024DD7FF44}"/>
              </a:ext>
            </a:extLst>
          </p:cNvPr>
          <p:cNvSpPr/>
          <p:nvPr/>
        </p:nvSpPr>
        <p:spPr>
          <a:xfrm>
            <a:off x="3432383" y="1401128"/>
            <a:ext cx="3789680" cy="57912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dirty="0"/>
              <a:t>Payment tools</a:t>
            </a:r>
          </a:p>
        </p:txBody>
      </p:sp>
      <p:sp>
        <p:nvSpPr>
          <p:cNvPr id="9" name="Rounded Rectangle 8">
            <a:extLst>
              <a:ext uri="{FF2B5EF4-FFF2-40B4-BE49-F238E27FC236}">
                <a16:creationId xmlns:a16="http://schemas.microsoft.com/office/drawing/2014/main" id="{1A5EFDCD-6365-7C6E-A49A-07A5ECF95468}"/>
              </a:ext>
            </a:extLst>
          </p:cNvPr>
          <p:cNvSpPr/>
          <p:nvPr/>
        </p:nvSpPr>
        <p:spPr>
          <a:xfrm>
            <a:off x="440270" y="2311717"/>
            <a:ext cx="3908210" cy="1325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Risk adjustment: </a:t>
            </a:r>
            <a:r>
              <a:rPr lang="en-AU" i="1" dirty="0">
                <a:latin typeface="Arial" panose="020B0604020202020204" pitchFamily="34" charset="0"/>
                <a:cs typeface="Arial" panose="020B0604020202020204" pitchFamily="34" charset="0"/>
              </a:rPr>
              <a:t>“payments based on indicators of </a:t>
            </a:r>
            <a:r>
              <a:rPr lang="en-AU" i="1" u="sng" dirty="0">
                <a:latin typeface="Arial" panose="020B0604020202020204" pitchFamily="34" charset="0"/>
                <a:cs typeface="Arial" panose="020B0604020202020204" pitchFamily="34" charset="0"/>
              </a:rPr>
              <a:t>expected</a:t>
            </a:r>
            <a:r>
              <a:rPr lang="en-AU" i="1" dirty="0">
                <a:latin typeface="Arial" panose="020B0604020202020204" pitchFamily="34" charset="0"/>
                <a:cs typeface="Arial" panose="020B0604020202020204" pitchFamily="34" charset="0"/>
              </a:rPr>
              <a:t> claims cost (e.g., age, prior diagnoses)”</a:t>
            </a:r>
          </a:p>
        </p:txBody>
      </p:sp>
      <p:sp>
        <p:nvSpPr>
          <p:cNvPr id="10" name="Rounded Rectangle 9">
            <a:extLst>
              <a:ext uri="{FF2B5EF4-FFF2-40B4-BE49-F238E27FC236}">
                <a16:creationId xmlns:a16="http://schemas.microsoft.com/office/drawing/2014/main" id="{A4FB4EFB-A2A3-86AC-292C-65869AE5152C}"/>
              </a:ext>
            </a:extLst>
          </p:cNvPr>
          <p:cNvSpPr/>
          <p:nvPr/>
        </p:nvSpPr>
        <p:spPr>
          <a:xfrm>
            <a:off x="4825999" y="2297748"/>
            <a:ext cx="4792129" cy="13395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atin typeface="Calibri" panose="020F0502020204030204" pitchFamily="34" charset="0"/>
                <a:cs typeface="Calibri" panose="020F0502020204030204" pitchFamily="34" charset="0"/>
              </a:rPr>
              <a:t>Risk sharing: </a:t>
            </a:r>
            <a:r>
              <a:rPr lang="en-AU" i="1" dirty="0">
                <a:solidFill>
                  <a:schemeClr val="bg1"/>
                </a:solidFill>
                <a:latin typeface="Calibri" panose="020F0502020204030204" pitchFamily="34" charset="0"/>
                <a:cs typeface="Calibri" panose="020F0502020204030204" pitchFamily="34" charset="0"/>
              </a:rPr>
              <a:t>“payments based on the </a:t>
            </a:r>
            <a:r>
              <a:rPr lang="en-AU" i="1" u="sng" dirty="0">
                <a:solidFill>
                  <a:schemeClr val="bg1"/>
                </a:solidFill>
                <a:latin typeface="Calibri" panose="020F0502020204030204" pitchFamily="34" charset="0"/>
                <a:cs typeface="Calibri" panose="020F0502020204030204" pitchFamily="34" charset="0"/>
              </a:rPr>
              <a:t>actual </a:t>
            </a:r>
            <a:r>
              <a:rPr lang="en-AU" i="1" dirty="0">
                <a:solidFill>
                  <a:schemeClr val="bg1"/>
                </a:solidFill>
                <a:latin typeface="Calibri" panose="020F0502020204030204" pitchFamily="34" charset="0"/>
                <a:cs typeface="Calibri" panose="020F0502020204030204" pitchFamily="34" charset="0"/>
              </a:rPr>
              <a:t>claims cost of </a:t>
            </a:r>
            <a:r>
              <a:rPr lang="en-AU" i="1" dirty="0" err="1">
                <a:solidFill>
                  <a:schemeClr val="bg1"/>
                </a:solidFill>
                <a:latin typeface="Calibri" panose="020F0502020204030204" pitchFamily="34" charset="0"/>
                <a:cs typeface="Calibri" panose="020F0502020204030204" pitchFamily="34" charset="0"/>
              </a:rPr>
              <a:t>enrollees</a:t>
            </a:r>
            <a:r>
              <a:rPr lang="en-AU" i="1" dirty="0">
                <a:solidFill>
                  <a:schemeClr val="bg1"/>
                </a:solidFill>
                <a:latin typeface="Calibri" panose="020F0502020204030204" pitchFamily="34" charset="0"/>
                <a:cs typeface="Calibri" panose="020F0502020204030204" pitchFamily="34" charset="0"/>
              </a:rPr>
              <a:t>” </a:t>
            </a:r>
          </a:p>
          <a:p>
            <a:pPr algn="ctr"/>
            <a:endParaRPr lang="en-AU" dirty="0"/>
          </a:p>
        </p:txBody>
      </p:sp>
      <p:cxnSp>
        <p:nvCxnSpPr>
          <p:cNvPr id="11" name="Straight Arrow Connector 10">
            <a:extLst>
              <a:ext uri="{FF2B5EF4-FFF2-40B4-BE49-F238E27FC236}">
                <a16:creationId xmlns:a16="http://schemas.microsoft.com/office/drawing/2014/main" id="{6FFE35A1-8E53-ACFF-E932-B87BB6BE05C6}"/>
              </a:ext>
            </a:extLst>
          </p:cNvPr>
          <p:cNvCxnSpPr/>
          <p:nvPr/>
        </p:nvCxnSpPr>
        <p:spPr>
          <a:xfrm>
            <a:off x="6568966" y="3749040"/>
            <a:ext cx="0" cy="518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679409B-A721-3B31-99C0-E169222E65F0}"/>
              </a:ext>
            </a:extLst>
          </p:cNvPr>
          <p:cNvSpPr txBox="1"/>
          <p:nvPr/>
        </p:nvSpPr>
        <p:spPr>
          <a:xfrm>
            <a:off x="5831840" y="4587031"/>
            <a:ext cx="1755802" cy="369332"/>
          </a:xfrm>
          <a:prstGeom prst="rect">
            <a:avLst/>
          </a:prstGeom>
          <a:noFill/>
        </p:spPr>
        <p:txBody>
          <a:bodyPr wrap="none" rtlCol="0">
            <a:spAutoFit/>
          </a:bodyPr>
          <a:lstStyle/>
          <a:p>
            <a:r>
              <a:rPr lang="en-AU"/>
              <a:t>Possible solution</a:t>
            </a:r>
          </a:p>
        </p:txBody>
      </p:sp>
      <p:sp>
        <p:nvSpPr>
          <p:cNvPr id="13" name="TextBox 12">
            <a:extLst>
              <a:ext uri="{FF2B5EF4-FFF2-40B4-BE49-F238E27FC236}">
                <a16:creationId xmlns:a16="http://schemas.microsoft.com/office/drawing/2014/main" id="{2EF2BE27-C5BE-06AF-4E87-BD1A883C089C}"/>
              </a:ext>
            </a:extLst>
          </p:cNvPr>
          <p:cNvSpPr txBox="1"/>
          <p:nvPr/>
        </p:nvSpPr>
        <p:spPr>
          <a:xfrm>
            <a:off x="2072897" y="4442515"/>
            <a:ext cx="3789677" cy="923330"/>
          </a:xfrm>
          <a:prstGeom prst="rect">
            <a:avLst/>
          </a:prstGeom>
          <a:noFill/>
        </p:spPr>
        <p:txBody>
          <a:bodyPr wrap="square" rtlCol="0">
            <a:spAutoFit/>
          </a:bodyPr>
          <a:lstStyle/>
          <a:p>
            <a:pPr marL="285750" indent="-285750">
              <a:buFont typeface="Arial" panose="020B0604020202020204" pitchFamily="34" charset="0"/>
              <a:buChar char="•"/>
            </a:pPr>
            <a:r>
              <a:rPr lang="en-AU" dirty="0"/>
              <a:t>Sophisticated models</a:t>
            </a:r>
          </a:p>
          <a:p>
            <a:pPr marL="285750" indent="-285750">
              <a:buFont typeface="Arial" panose="020B0604020202020204" pitchFamily="34" charset="0"/>
              <a:buChar char="•"/>
            </a:pPr>
            <a:r>
              <a:rPr lang="en-AU" dirty="0"/>
              <a:t>Simple models (e.g. </a:t>
            </a:r>
            <a:r>
              <a:rPr lang="en-AU" dirty="0" err="1"/>
              <a:t>theres</a:t>
            </a:r>
            <a:r>
              <a:rPr lang="en-AU" dirty="0"/>
              <a:t> data availability constraints)</a:t>
            </a:r>
          </a:p>
        </p:txBody>
      </p:sp>
      <p:cxnSp>
        <p:nvCxnSpPr>
          <p:cNvPr id="14" name="Straight Arrow Connector 13">
            <a:extLst>
              <a:ext uri="{FF2B5EF4-FFF2-40B4-BE49-F238E27FC236}">
                <a16:creationId xmlns:a16="http://schemas.microsoft.com/office/drawing/2014/main" id="{18B3BF57-B61E-175E-D7A2-9A95927A53A0}"/>
              </a:ext>
            </a:extLst>
          </p:cNvPr>
          <p:cNvCxnSpPr/>
          <p:nvPr/>
        </p:nvCxnSpPr>
        <p:spPr>
          <a:xfrm>
            <a:off x="3088640" y="3749040"/>
            <a:ext cx="0" cy="518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33C1E51-58D1-07A6-0CCC-F11063FF5986}"/>
              </a:ext>
            </a:extLst>
          </p:cNvPr>
          <p:cNvCxnSpPr/>
          <p:nvPr/>
        </p:nvCxnSpPr>
        <p:spPr>
          <a:xfrm>
            <a:off x="4420476" y="4740166"/>
            <a:ext cx="14113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68660AE-47A5-A0A8-7727-D8256E851843}"/>
              </a:ext>
            </a:extLst>
          </p:cNvPr>
          <p:cNvCxnSpPr>
            <a:cxnSpLocks/>
          </p:cNvCxnSpPr>
          <p:nvPr/>
        </p:nvCxnSpPr>
        <p:spPr>
          <a:xfrm flipV="1">
            <a:off x="4499304" y="4900692"/>
            <a:ext cx="1332536" cy="4017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3763ED5-7AD8-3B74-282E-B1C0AB3F02B7}"/>
              </a:ext>
            </a:extLst>
          </p:cNvPr>
          <p:cNvSpPr txBox="1"/>
          <p:nvPr/>
        </p:nvSpPr>
        <p:spPr>
          <a:xfrm>
            <a:off x="8777149" y="3954780"/>
            <a:ext cx="2412520" cy="923330"/>
          </a:xfrm>
          <a:prstGeom prst="rect">
            <a:avLst/>
          </a:prstGeom>
          <a:noFill/>
        </p:spPr>
        <p:txBody>
          <a:bodyPr wrap="none" rtlCol="0">
            <a:spAutoFit/>
          </a:bodyPr>
          <a:lstStyle/>
          <a:p>
            <a:r>
              <a:rPr lang="en-AU" sz="1800" dirty="0">
                <a:latin typeface="Calibri" panose="020F0502020204030204" pitchFamily="34" charset="0"/>
                <a:cs typeface="Calibri" panose="020F0502020204030204" pitchFamily="34" charset="0"/>
              </a:rPr>
              <a:t>Pro: Easy to implement</a:t>
            </a:r>
          </a:p>
          <a:p>
            <a:endParaRPr lang="en-AU" dirty="0">
              <a:latin typeface="Calibri" panose="020F0502020204030204" pitchFamily="34" charset="0"/>
              <a:cs typeface="Calibri" panose="020F0502020204030204" pitchFamily="34" charset="0"/>
            </a:endParaRPr>
          </a:p>
          <a:p>
            <a:r>
              <a:rPr lang="en-AU" dirty="0">
                <a:latin typeface="Calibri" panose="020F0502020204030204" pitchFamily="34" charset="0"/>
                <a:cs typeface="Calibri" panose="020F0502020204030204" pitchFamily="34" charset="0"/>
              </a:rPr>
              <a:t>Cons: Cost containment</a:t>
            </a:r>
          </a:p>
        </p:txBody>
      </p:sp>
      <p:cxnSp>
        <p:nvCxnSpPr>
          <p:cNvPr id="18" name="Straight Arrow Connector 17">
            <a:extLst>
              <a:ext uri="{FF2B5EF4-FFF2-40B4-BE49-F238E27FC236}">
                <a16:creationId xmlns:a16="http://schemas.microsoft.com/office/drawing/2014/main" id="{D1EC0404-7DEC-85DD-931F-4AFD0C23398C}"/>
              </a:ext>
            </a:extLst>
          </p:cNvPr>
          <p:cNvCxnSpPr/>
          <p:nvPr/>
        </p:nvCxnSpPr>
        <p:spPr>
          <a:xfrm>
            <a:off x="6568256" y="4992201"/>
            <a:ext cx="0" cy="518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9F56D34-87B4-8A31-64FC-DA63852BE23D}"/>
              </a:ext>
            </a:extLst>
          </p:cNvPr>
          <p:cNvSpPr txBox="1"/>
          <p:nvPr/>
        </p:nvSpPr>
        <p:spPr>
          <a:xfrm>
            <a:off x="6554095" y="5106680"/>
            <a:ext cx="4418703" cy="646331"/>
          </a:xfrm>
          <a:prstGeom prst="rect">
            <a:avLst/>
          </a:prstGeom>
          <a:noFill/>
        </p:spPr>
        <p:txBody>
          <a:bodyPr wrap="square" rtlCol="0">
            <a:spAutoFit/>
          </a:bodyPr>
          <a:lstStyle/>
          <a:p>
            <a:r>
              <a:rPr lang="en-AU" dirty="0"/>
              <a:t>Reduce risk selection/encourage quality based and equitable care</a:t>
            </a:r>
          </a:p>
        </p:txBody>
      </p:sp>
      <p:sp>
        <p:nvSpPr>
          <p:cNvPr id="21" name="TextBox 20">
            <a:extLst>
              <a:ext uri="{FF2B5EF4-FFF2-40B4-BE49-F238E27FC236}">
                <a16:creationId xmlns:a16="http://schemas.microsoft.com/office/drawing/2014/main" id="{7A466F89-EE9D-4C17-A722-9A1FAB6AF1F5}"/>
              </a:ext>
            </a:extLst>
          </p:cNvPr>
          <p:cNvSpPr txBox="1"/>
          <p:nvPr/>
        </p:nvSpPr>
        <p:spPr>
          <a:xfrm>
            <a:off x="108152" y="4191542"/>
            <a:ext cx="2163545" cy="1754326"/>
          </a:xfrm>
          <a:prstGeom prst="rect">
            <a:avLst/>
          </a:prstGeom>
          <a:noFill/>
        </p:spPr>
        <p:txBody>
          <a:bodyPr wrap="square">
            <a:spAutoFit/>
          </a:bodyPr>
          <a:lstStyle/>
          <a:p>
            <a:r>
              <a:rPr lang="en-US" sz="1800" dirty="0">
                <a:latin typeface="Calibri" panose="020F0502020204030204" pitchFamily="34" charset="0"/>
                <a:cs typeface="Calibri" panose="020F0502020204030204" pitchFamily="34" charset="0"/>
              </a:rPr>
              <a:t>Pro: incentives for cost control largely maintained</a:t>
            </a:r>
          </a:p>
          <a:p>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Con: implementation takes time</a:t>
            </a:r>
            <a:endParaRPr lang="nl-NL" sz="1800" dirty="0">
              <a:latin typeface="Calibri" panose="020F0502020204030204" pitchFamily="34" charset="0"/>
              <a:cs typeface="Calibri" panose="020F0502020204030204" pitchFamily="34" charset="0"/>
            </a:endParaRPr>
          </a:p>
        </p:txBody>
      </p:sp>
      <p:pic>
        <p:nvPicPr>
          <p:cNvPr id="3" name="Picture 2" descr="Logo, company name&#10;&#10;Description automatically generated">
            <a:extLst>
              <a:ext uri="{FF2B5EF4-FFF2-40B4-BE49-F238E27FC236}">
                <a16:creationId xmlns:a16="http://schemas.microsoft.com/office/drawing/2014/main" id="{17D3A5CA-0764-1856-6E8E-C63AEC1D5E57}"/>
              </a:ext>
            </a:extLst>
          </p:cNvPr>
          <p:cNvPicPr>
            <a:picLocks noChangeAspect="1"/>
          </p:cNvPicPr>
          <p:nvPr/>
        </p:nvPicPr>
        <p:blipFill>
          <a:blip r:embed="rId5"/>
          <a:stretch>
            <a:fillRect/>
          </a:stretch>
        </p:blipFill>
        <p:spPr>
          <a:xfrm>
            <a:off x="10104895" y="6030780"/>
            <a:ext cx="1766806" cy="847639"/>
          </a:xfrm>
          <a:prstGeom prst="rect">
            <a:avLst/>
          </a:prstGeom>
        </p:spPr>
      </p:pic>
      <p:pic>
        <p:nvPicPr>
          <p:cNvPr id="4" name="Picture 3">
            <a:extLst>
              <a:ext uri="{FF2B5EF4-FFF2-40B4-BE49-F238E27FC236}">
                <a16:creationId xmlns:a16="http://schemas.microsoft.com/office/drawing/2014/main" id="{B1A1F366-9AF2-6871-ABBD-616BE5048E93}"/>
              </a:ext>
            </a:extLst>
          </p:cNvPr>
          <p:cNvPicPr>
            <a:picLocks noChangeAspect="1"/>
          </p:cNvPicPr>
          <p:nvPr/>
        </p:nvPicPr>
        <p:blipFill>
          <a:blip r:embed="rId6"/>
          <a:stretch>
            <a:fillRect/>
          </a:stretch>
        </p:blipFill>
        <p:spPr>
          <a:xfrm>
            <a:off x="8369085" y="6051200"/>
            <a:ext cx="1135306" cy="806800"/>
          </a:xfrm>
          <a:prstGeom prst="rect">
            <a:avLst/>
          </a:prstGeom>
        </p:spPr>
      </p:pic>
    </p:spTree>
    <p:extLst>
      <p:ext uri="{BB962C8B-B14F-4D97-AF65-F5344CB8AC3E}">
        <p14:creationId xmlns:p14="http://schemas.microsoft.com/office/powerpoint/2010/main" val="17829389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mso-contentType ?>
<SharedContentType xmlns="Microsoft.SharePoint.Taxonomy.ContentTypeSync" SourceId="2a6c10d7-b926-4fc0-945e-3cbf5049f6bd" ContentTypeId="0x010100F4C63C3BD852AE468EAEFD0E6C57C64F02" PreviousValue="false"/>
</file>

<file path=customXml/item3.xml><?xml version="1.0" encoding="utf-8"?>
<ct:contentTypeSchema xmlns:ct="http://schemas.microsoft.com/office/2006/metadata/contentType" xmlns:ma="http://schemas.microsoft.com/office/2006/metadata/properties/metaAttributes" ct:_="" ma:_="" ma:contentTypeName="WBDocument" ma:contentTypeID="0x010100F4C63C3BD852AE468EAEFD0E6C57C64F02003A7C6170A861B54199ECC8E6031BC3D6" ma:contentTypeVersion="21" ma:contentTypeDescription="" ma:contentTypeScope="" ma:versionID="438d0cad694eef05e30f7e1bff8cbcf2">
  <xsd:schema xmlns:xsd="http://www.w3.org/2001/XMLSchema" xmlns:xs="http://www.w3.org/2001/XMLSchema" xmlns:p="http://schemas.microsoft.com/office/2006/metadata/properties" xmlns:ns3="3e02667f-0271-471b-bd6e-11a2e16def1d" targetNamespace="http://schemas.microsoft.com/office/2006/metadata/properties" ma:root="true" ma:fieldsID="38ea447ded091050b455e31e847a8c43" ns3:_="">
    <xsd:import namespace="3e02667f-0271-471b-bd6e-11a2e16def1d"/>
    <xsd:element name="properties">
      <xsd:complexType>
        <xsd:sequence>
          <xsd:element name="documentManagement">
            <xsd:complexType>
              <xsd:all>
                <xsd:element ref="ns3:WBDocs_Document_Date" minOccurs="0"/>
                <xsd:element ref="ns3:WBDocs_Information_Classification"/>
                <xsd:element ref="ns3:TaxCatchAll" minOccurs="0"/>
                <xsd:element ref="ns3:TaxCatchAllLabel" minOccurs="0"/>
                <xsd:element ref="ns3:_dlc_DocId" minOccurs="0"/>
                <xsd:element ref="ns3:_dlc_DocIdUrl" minOccurs="0"/>
                <xsd:element ref="ns3:_dlc_DocIdPersistId" minOccurs="0"/>
                <xsd:element ref="ns3:WBDocs_Access_To_Info_Exception" minOccurs="0"/>
                <xsd:element ref="ns3:o1cb080a3dca4eb8a0fd03c7cc8bf8f7" minOccurs="0"/>
                <xsd:element ref="ns3:i008215bacac45029ee8cafff4c8e93b" minOccurs="0"/>
                <xsd:element ref="ns3:OneCMS_Subcategory" minOccurs="0"/>
                <xsd:element ref="ns3:OneCMS_Category" minOccurs="0"/>
                <xsd:element ref="ns3: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02667f-0271-471b-bd6e-11a2e16def1d" elementFormDefault="qualified">
    <xsd:import namespace="http://schemas.microsoft.com/office/2006/documentManagement/types"/>
    <xsd:import namespace="http://schemas.microsoft.com/office/infopath/2007/PartnerControls"/>
    <xsd:element name="WBDocs_Document_Date" ma:index="3" nillable="true" ma:displayName="Document Date" ma:default="[today]" ma:format="DateTime" ma:internalName="WBDocs_Document_Date" ma:readOnly="false">
      <xsd:simpleType>
        <xsd:restriction base="dms:DateTime"/>
      </xsd:simpleType>
    </xsd:element>
    <xsd:element name="WBDocs_Information_Classification" ma:index="4" ma:displayName="Information Classification" ma:default="Official Use Only" ma:format="Dropdown" ma:internalName="WBDocs_Information_Classification" ma:readOnly="false">
      <xsd:simpleType>
        <xsd:restriction base="dms:Choice">
          <xsd:enumeration value="Public"/>
          <xsd:enumeration value="Official Use Only"/>
          <xsd:enumeration value="Confidential"/>
          <xsd:enumeration value="Strictly Confidential"/>
        </xsd:restriction>
      </xsd:simpleType>
    </xsd:element>
    <xsd:element name="TaxCatchAll" ma:index="6" nillable="true" ma:displayName="Taxonomy Catch All Column" ma:hidden="true" ma:list="{480bd8aa-282d-489e-8e24-58fdb0937e5a}" ma:internalName="TaxCatchAll" ma:showField="CatchAllData" ma:web="f5d9a379-daef-4c19-a61f-a42f51f5d8b6">
      <xsd:complexType>
        <xsd:complexContent>
          <xsd:extension base="dms:MultiChoiceLookup">
            <xsd:sequence>
              <xsd:element name="Value" type="dms:Lookup" maxOccurs="unbounded" minOccurs="0" nillable="true"/>
            </xsd:sequence>
          </xsd:extension>
        </xsd:complexContent>
      </xsd:complexType>
    </xsd:element>
    <xsd:element name="TaxCatchAllLabel" ma:index="7" nillable="true" ma:displayName="Taxonomy Catch All Column1" ma:hidden="true" ma:list="{480bd8aa-282d-489e-8e24-58fdb0937e5a}" ma:internalName="TaxCatchAllLabel" ma:readOnly="true" ma:showField="CatchAllDataLabel" ma:web="f5d9a379-daef-4c19-a61f-a42f51f5d8b6">
      <xsd:complexType>
        <xsd:complexContent>
          <xsd:extension base="dms:MultiChoiceLookup">
            <xsd:sequence>
              <xsd:element name="Value" type="dms:Lookup" maxOccurs="unbounded" minOccurs="0" nillable="true"/>
            </xsd:sequence>
          </xsd:extension>
        </xsd:complexContent>
      </xsd:complexType>
    </xsd:element>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WBDocs_Access_To_Info_Exception" ma:index="13" nillable="true" ma:displayName="Access to Info Exception" ma:default="12. Not Assessed" ma:format="Dropdown" ma:internalName="WBDocs_Access_To_Info_Exception">
      <xsd:simpleType>
        <xsd:restriction base="dms:Choice">
          <xsd:enumeration value="1. Personal"/>
          <xsd:enumeration value="2. Executive Director's Communications"/>
          <xsd:enumeration value="3. Board Ethics Committee"/>
          <xsd:enumeration value="4. Attorney-Client Privilege"/>
          <xsd:enumeration value="5. Security &amp; Safety"/>
          <xsd:enumeration value="6. Other Disclosure Regimes"/>
          <xsd:enumeration value="7. Client / Third Party Confidence"/>
          <xsd:enumeration value="8. Corporate/Administrative"/>
          <xsd:enumeration value="9. Deliberative"/>
          <xsd:enumeration value="10a-c. Financial - Forecast/Analysis/Transactions"/>
          <xsd:enumeration value="10d. Financial - Banking &amp; Billing"/>
          <xsd:enumeration value="11. Bank's Prerogative to Restrict"/>
          <xsd:enumeration value="12. Not Assessed"/>
          <xsd:enumeration value="13. Not Applicable"/>
          <xsd:enumeration value="Unknown Policy Restriction"/>
        </xsd:restriction>
      </xsd:simpleType>
    </xsd:element>
    <xsd:element name="o1cb080a3dca4eb8a0fd03c7cc8bf8f7" ma:index="15" nillable="true" ma:taxonomy="true" ma:internalName="o1cb080a3dca4eb8a0fd03c7cc8bf8f7" ma:taxonomyFieldName="WBDocs_Local_Document_Type" ma:displayName="Local Document Type" ma:readOnly="false" ma:default="" ma:fieldId="{81cb080a-3dca-4eb8-a0fd-03c7cc8bf8f7}" ma:taxonomyMulti="true" ma:sspId="2a6c10d7-b926-4fc0-945e-3cbf5049f6bd" ma:termSetId="ec380048-e675-43f7-9194-41567bcb0af6" ma:anchorId="00000000-0000-0000-0000-000000000000" ma:open="false" ma:isKeyword="false">
      <xsd:complexType>
        <xsd:sequence>
          <xsd:element ref="pc:Terms" minOccurs="0" maxOccurs="1"/>
        </xsd:sequence>
      </xsd:complexType>
    </xsd:element>
    <xsd:element name="i008215bacac45029ee8cafff4c8e93b" ma:index="17" nillable="true" ma:taxonomy="true" ma:internalName="i008215bacac45029ee8cafff4c8e93b" ma:taxonomyFieldName="WBDocs_Originating_Unit" ma:displayName="Originating unit" ma:readOnly="false" ma:default="-1;#EACVF|4751af0b-1389-49f2-8860-7416af50ebc0" ma:fieldId="{2008215b-acac-4502-9ee8-cafff4c8e93b}" ma:taxonomyMulti="true" ma:sspId="2a6c10d7-b926-4fc0-945e-3cbf5049f6bd" ma:termSetId="806c0147-d557-463e-8bb0-983f4f318bd5" ma:anchorId="00000000-0000-0000-0000-000000000000" ma:open="false" ma:isKeyword="false">
      <xsd:complexType>
        <xsd:sequence>
          <xsd:element ref="pc:Terms" minOccurs="0" maxOccurs="1"/>
        </xsd:sequence>
      </xsd:complexType>
    </xsd:element>
    <xsd:element name="OneCMS_Subcategory" ma:index="21" nillable="true" ma:displayName="Subcategory" ma:hidden="true" ma:internalName="OneCMS_Subcategory" ma:readOnly="false">
      <xsd:simpleType>
        <xsd:restriction base="dms:Text"/>
      </xsd:simpleType>
    </xsd:element>
    <xsd:element name="OneCMS_Category" ma:index="22" nillable="true" ma:displayName="Category" ma:hidden="true" ma:internalName="OneCMS_Category" ma:readOnly="false">
      <xsd:simpleType>
        <xsd:restriction base="dms:Text"/>
      </xsd:simpleType>
    </xsd:element>
    <xsd:element name="Abstract" ma:index="23" nillable="true" ma:displayName="Abstract" ma:hidden="true" ma:internalName="Abstract" ma:readOnly="fals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 ma:displayName="Author"/>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051EB6-62E6-4941-B0A3-933E0FCBBF51}">
  <ds:schemaRefs>
    <ds:schemaRef ds:uri="http://schemas.microsoft.com/sharepoint/events"/>
  </ds:schemaRefs>
</ds:datastoreItem>
</file>

<file path=customXml/itemProps2.xml><?xml version="1.0" encoding="utf-8"?>
<ds:datastoreItem xmlns:ds="http://schemas.openxmlformats.org/officeDocument/2006/customXml" ds:itemID="{8FCAB9C8-0269-486E-97C8-ED3B7CF3C843}">
  <ds:schemaRefs>
    <ds:schemaRef ds:uri="Microsoft.SharePoint.Taxonomy.ContentTypeSync"/>
  </ds:schemaRefs>
</ds:datastoreItem>
</file>

<file path=customXml/itemProps3.xml><?xml version="1.0" encoding="utf-8"?>
<ds:datastoreItem xmlns:ds="http://schemas.openxmlformats.org/officeDocument/2006/customXml" ds:itemID="{CC2C3A68-38C8-4E2D-8D39-376A41E534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02667f-0271-471b-bd6e-11a2e16def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139D4A2-6A41-4742-92B5-239B869C71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7773</TotalTime>
  <Words>6299</Words>
  <Application>Microsoft Macintosh PowerPoint</Application>
  <PresentationFormat>Widescreen</PresentationFormat>
  <Paragraphs>861</Paragraphs>
  <Slides>45</Slides>
  <Notes>31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6" baseType="lpstr">
      <vt:lpstr>Arial</vt:lpstr>
      <vt:lpstr>Calibri</vt:lpstr>
      <vt:lpstr>Calibri Light</vt:lpstr>
      <vt:lpstr>Cambria</vt:lpstr>
      <vt:lpstr>Cambria Math</vt:lpstr>
      <vt:lpstr>Segoe UI</vt:lpstr>
      <vt:lpstr>Times</vt:lpstr>
      <vt:lpstr>Times New Roman</vt:lpstr>
      <vt:lpstr>Wingdings</vt:lpstr>
      <vt:lpstr>Office Theme</vt:lpstr>
      <vt:lpstr>CorelDRAW</vt:lpstr>
      <vt:lpstr>Risk Adjustment &amp;  Risk sharing </vt:lpstr>
      <vt:lpstr>Agenda/Contents</vt:lpstr>
      <vt:lpstr>PowerPoint Presentation</vt:lpstr>
      <vt:lpstr>PowerPoint Presentation</vt:lpstr>
      <vt:lpstr>PowerPoint Presentation</vt:lpstr>
      <vt:lpstr>PowerPoint Presentation</vt:lpstr>
      <vt:lpstr>- Health insurance (risk equalization) - Provider payment (capitation and benchmarks) - Regional funds (in public schemes)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Problem analysis and study objective (1)</vt:lpstr>
      <vt:lpstr>Problem analysis and study objective (2)</vt:lpstr>
      <vt:lpstr>Problem analysis and study objective (3)</vt:lpstr>
      <vt:lpstr>The Italian NHS and the resource allocation formula</vt:lpstr>
      <vt:lpstr>What is known and what is new?</vt:lpstr>
      <vt:lpstr>Data for the Emilia Romagna region</vt:lpstr>
      <vt:lpstr>Descriptive statistics</vt:lpstr>
      <vt:lpstr>The current resource allocation formula</vt:lpstr>
      <vt:lpstr>The alternative resource allocation formulas</vt:lpstr>
      <vt:lpstr>Fairness measures (for evaluation)</vt:lpstr>
      <vt:lpstr>Results: goodness of fit</vt:lpstr>
      <vt:lpstr>Results: age and gender disparities</vt:lpstr>
      <vt:lpstr>Results: socioeconomic disparities</vt:lpstr>
      <vt:lpstr>Results: health disparities (1)</vt:lpstr>
      <vt:lpstr>Results: health disparities (2)</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title slide</dc:title>
  <dc:creator>inanthietkeks@gmail.com</dc:creator>
  <cp:lastModifiedBy>Francesco Paolucci</cp:lastModifiedBy>
  <cp:revision>10</cp:revision>
  <dcterms:created xsi:type="dcterms:W3CDTF">2023-07-17T02:31:35Z</dcterms:created>
  <dcterms:modified xsi:type="dcterms:W3CDTF">2023-11-07T11:01:37Z</dcterms:modified>
</cp:coreProperties>
</file>