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0EB8EB-78AD-4EE7-B908-57E9D48ABFF5}">
  <a:tblStyle styleId="{9A0EB8EB-78AD-4EE7-B908-57E9D48ABFF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3C9759F-1241-4577-BBAA-58060F481CE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9dad287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b9dad28779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b9dad28779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2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2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2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2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3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3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3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3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3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50" name="Google Shape;45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p4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rbdTIQxcbTbDbtxwj4SD4uOx4sfXvV8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o5F8l-Hy5Y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4650"/>
            <a:ext cx="9143997" cy="694729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1170000" y="3175625"/>
            <a:ext cx="73431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Graus</a:t>
            </a:r>
            <a:r>
              <a:rPr lang="es-ES" sz="3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 </a:t>
            </a:r>
            <a:r>
              <a:rPr lang="es-ES" sz="4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Economia i Empresa</a:t>
            </a:r>
            <a:endParaRPr sz="4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/>
          <p:nvPr/>
        </p:nvSpPr>
        <p:spPr>
          <a:xfrm>
            <a:off x="388000" y="1363200"/>
            <a:ext cx="8236500" cy="49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Char char="●"/>
            </a:pPr>
            <a:r>
              <a:rPr lang="es-E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 donarà una </a:t>
            </a:r>
            <a:r>
              <a:rPr lang="es-E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visió pràctica </a:t>
            </a:r>
            <a:r>
              <a:rPr lang="es-E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l'empresa.</a:t>
            </a: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00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Char char="●"/>
            </a:pPr>
            <a:r>
              <a:rPr lang="es-ES" sz="2200" b="1" i="0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diferència del </a:t>
            </a:r>
            <a:r>
              <a:rPr lang="es-ES" sz="2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es-ES" sz="2200" b="1" i="0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rau en ADE</a:t>
            </a:r>
            <a:r>
              <a:rPr lang="es-E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des del primer curs aquest grau es focalitza més en les eines que estudien </a:t>
            </a:r>
            <a:r>
              <a:rPr lang="es-E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món empresarial </a:t>
            </a:r>
            <a:r>
              <a:rPr lang="es-E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menys en l’anàlisi de l’entorn econòmic.</a:t>
            </a: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00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Char char="●"/>
            </a:pPr>
            <a:r>
              <a:rPr lang="es-E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 proporcionarà els coneixements de totes les seves àrees funcionals.</a:t>
            </a: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Aquesta formació et permetrà accedir, en un futur, a càrrecs directius.</a:t>
            </a: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248850" y="172725"/>
            <a:ext cx="88239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3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s-ES" sz="25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iències Empresarials-Management</a:t>
            </a:r>
            <a:endParaRPr sz="25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/>
          <p:nvPr/>
        </p:nvSpPr>
        <p:spPr>
          <a:xfrm>
            <a:off x="679800" y="539750"/>
            <a:ext cx="7944900" cy="5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5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Economia</a:t>
            </a:r>
            <a:endParaRPr sz="25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Char char="●"/>
            </a:pPr>
            <a:r>
              <a:rPr lang="es-E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 proporcionarà els coneixements teòrics i pràctics per analitzar la realitat econòmica.</a:t>
            </a: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Char char="●"/>
            </a:pPr>
            <a:r>
              <a:rPr lang="es-E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Entendràs la interrelació entre economia i societat, els problemes econòmics des de la perspectiva global i la seva resolució. </a:t>
            </a: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Char char="●"/>
            </a:pPr>
            <a:r>
              <a:rPr lang="es-E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 permetrà valorar les implicacions de les decisions de política econòmica, i donar resposta a la problemàtica econòmica que es planteja a la societat, les institucions, les empreses privades o els diferents sectors econòmics.</a:t>
            </a: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60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/>
          <p:nvPr/>
        </p:nvSpPr>
        <p:spPr>
          <a:xfrm>
            <a:off x="584150" y="388000"/>
            <a:ext cx="8444700" cy="59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0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International Business Economics, IBE</a:t>
            </a:r>
            <a:endParaRPr sz="24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0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(100% en anglès)</a:t>
            </a:r>
            <a:endParaRPr sz="20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●"/>
            </a:pPr>
            <a:r>
              <a:rPr lang="es-ES"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 formarà per </a:t>
            </a:r>
            <a:r>
              <a:rPr lang="es-E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s-ES"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frontar els reptes de la direcció i l'administració d'empreses, amb un fonament analític amb orientació internacional. </a:t>
            </a: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●"/>
            </a:pPr>
            <a:r>
              <a:rPr lang="es-ES" sz="2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Et proporcionarà capacitat perquè sàpigues interrelacionar continguts, mètodes i visions de la complexitat del món en l'àmbit de l'economia i l'empresa en un context multicultural. </a:t>
            </a: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●"/>
            </a:pPr>
            <a:r>
              <a:rPr lang="es-ES" sz="2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Et proporcionarà els coneixements d'economia i les habilitats per treballar en la gestió de diferents àrees d'activitat de les empreses.</a:t>
            </a: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/>
          <p:nvPr/>
        </p:nvSpPr>
        <p:spPr>
          <a:xfrm>
            <a:off x="606450" y="549000"/>
            <a:ext cx="7931100" cy="5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5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Industrial Technologies and Economic Analysis (ITEA)</a:t>
            </a:r>
            <a:r>
              <a:rPr lang="es-ES" sz="22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(100% en anglès)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Char char="●"/>
            </a:pPr>
            <a:r>
              <a:rPr lang="es-ES"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Combina una sòlida comprensió de la innovació i la tecnologia amb coneixement de l’economia.</a:t>
            </a:r>
            <a:endParaRPr sz="2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●"/>
            </a:pPr>
            <a:r>
              <a:rPr lang="es-ES" sz="2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Et formarà per aportar coneixements interdisciplinaris que permetin:</a:t>
            </a: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○"/>
            </a:pPr>
            <a:r>
              <a:rPr lang="es-ES" sz="2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Adaptar-se a noves situacions.</a:t>
            </a: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○"/>
            </a:pPr>
            <a:r>
              <a:rPr lang="es-ES" sz="2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Assimilar els avenços tecnològics que la indústria necessiti i incorporar-los per millorar els seus productes i processos.</a:t>
            </a: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/>
        </p:nvSpPr>
        <p:spPr>
          <a:xfrm>
            <a:off x="691450" y="539750"/>
            <a:ext cx="64335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27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Estructura dels graus</a:t>
            </a:r>
            <a:endParaRPr sz="27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38"/>
          <p:cNvSpPr txBox="1"/>
          <p:nvPr/>
        </p:nvSpPr>
        <p:spPr>
          <a:xfrm>
            <a:off x="786425" y="1438100"/>
            <a:ext cx="77310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2600"/>
              <a:buFont typeface="Verdana"/>
              <a:buChar char="●"/>
            </a:pPr>
            <a:r>
              <a:rPr lang="es-ES" sz="26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Docència trimestral</a:t>
            </a:r>
            <a:endParaRPr sz="2600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2600"/>
              <a:buFont typeface="Verdana"/>
              <a:buChar char="●"/>
            </a:pPr>
            <a:r>
              <a:rPr lang="es-ES" sz="260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Horaris de dedicació exclusiva</a:t>
            </a:r>
            <a:r>
              <a:rPr lang="es-ES" sz="23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s-ES" sz="23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seguint el model de docència europeu</a:t>
            </a:r>
            <a:endParaRPr sz="23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2600"/>
              <a:buFont typeface="Verdana"/>
              <a:buChar char="●"/>
            </a:pPr>
            <a:r>
              <a:rPr lang="es-ES" sz="260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Graus: 4 cursos, 240 ECTS</a:t>
            </a:r>
            <a:endParaRPr sz="2600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 ECTS= 25 hores de treball de l’estudiant*</a:t>
            </a: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8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*La majoria d’hores corresponen a treball i estudi individuals, i només una petita part són presencials. La docència combina classes magistrals amb seminaris i pràctiques</a:t>
            </a:r>
            <a:endParaRPr sz="180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Google Shape;262;p39"/>
          <p:cNvGraphicFramePr/>
          <p:nvPr/>
        </p:nvGraphicFramePr>
        <p:xfrm>
          <a:off x="518913" y="16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{9A0EB8EB-78AD-4EE7-B908-57E9D48ABFF5}</a:tableStyleId>
              </a:tblPr>
              <a:tblGrid>
                <a:gridCol w="525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Grau</a:t>
                      </a:r>
                      <a:endParaRPr sz="18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Places</a:t>
                      </a:r>
                      <a:endParaRPr sz="18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Nota de tall 202</a:t>
                      </a:r>
                      <a:r>
                        <a:rPr lang="es-E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3-2024</a:t>
                      </a:r>
                      <a:endParaRPr sz="18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Administració i Direcció d’Empreses </a:t>
                      </a: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es-ES" sz="18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ADE</a:t>
                      </a: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170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11,</a:t>
                      </a:r>
                      <a:r>
                        <a:rPr lang="es-ES" sz="1800" b="1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282</a:t>
                      </a:r>
                      <a:endParaRPr sz="1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Ciències Empresarials-Management </a:t>
                      </a: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es-ES" sz="18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EMP-MGT</a:t>
                      </a: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110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11,</a:t>
                      </a:r>
                      <a:r>
                        <a:rPr lang="es-ES" sz="1800" b="1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606</a:t>
                      </a:r>
                      <a:endParaRPr sz="1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</a:t>
                      </a: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es-ES" sz="18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</a:t>
                      </a: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170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10,800</a:t>
                      </a:r>
                      <a:endParaRPr sz="1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Business Economics </a:t>
                      </a: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es-ES" sz="18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IBE</a:t>
                      </a: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90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12,620</a:t>
                      </a:r>
                      <a:endParaRPr sz="1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Dret + ECO o ADE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90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b="1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12,200</a:t>
                      </a:r>
                      <a:endParaRPr sz="1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Industrial Technologies and Economic Analysis </a:t>
                      </a: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es-ES" sz="18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ITEA</a:t>
                      </a: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(UPF-UPC) 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50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12,</a:t>
                      </a:r>
                      <a:r>
                        <a:rPr lang="es-ES" sz="1800" b="1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402</a:t>
                      </a:r>
                      <a:endParaRPr sz="1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3" name="Google Shape;263;p39"/>
          <p:cNvSpPr txBox="1"/>
          <p:nvPr/>
        </p:nvSpPr>
        <p:spPr>
          <a:xfrm>
            <a:off x="510600" y="540000"/>
            <a:ext cx="67761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Places i notes de tall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Google Shape;268;p40"/>
          <p:cNvGraphicFramePr/>
          <p:nvPr/>
        </p:nvGraphicFramePr>
        <p:xfrm>
          <a:off x="442196" y="15387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27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</a:t>
                      </a:r>
                      <a:r>
                        <a:rPr lang="es-ES" sz="2400" b="1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</a:t>
                      </a:r>
                      <a:r>
                        <a:rPr lang="es-ES" sz="24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–ECO</a:t>
                      </a:r>
                      <a:endParaRPr sz="2400" b="1" u="none" strike="noStrike" cap="none">
                        <a:solidFill>
                          <a:srgbClr val="00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EMP-MGT</a:t>
                      </a:r>
                      <a:endParaRPr sz="24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IBE</a:t>
                      </a:r>
                      <a:endParaRPr sz="2400" b="1" u="none" strike="noStrike" cap="none">
                        <a:solidFill>
                          <a:srgbClr val="00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Matemàtiques I, II i III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Introducció a la Microeconomia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Microeconomia I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Anàlisi de Dades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Introducció a la Macroeconomia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de l'Empresa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Introducció al Dret de    l'Empresa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Introducció a la Comptabilitat Financera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Matemàtiques</a:t>
                      </a:r>
                      <a:r>
                        <a:rPr lang="es-ES" sz="1200" u="none" strike="noStrike" cap="none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(2 trimestres)</a:t>
                      </a:r>
                      <a:endParaRPr sz="1200" u="none" strike="noStrike" cap="none">
                        <a:solidFill>
                          <a:srgbClr val="0070C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Matemàtiques Financeres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</a:t>
                      </a:r>
                      <a:r>
                        <a:rPr lang="es-ES" sz="1200" u="none" strike="noStrike" cap="none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(2 trimestres)</a:t>
                      </a:r>
                      <a:endParaRPr sz="1200" u="none" strike="noStrike" cap="none">
                        <a:solidFill>
                          <a:srgbClr val="0070C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Anàlisi de Dades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9999" marR="0" lvl="0" indent="-26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Organització i Direcció d'Empreses I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Comercial I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Dret de l'Empresa I i II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9999" marR="0" lvl="0" indent="-26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Introducció a la Comptabilitat Financera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Business Economics 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</a:t>
                      </a:r>
                      <a:r>
                        <a:rPr lang="es-ES" sz="1200" u="none" strike="noStrike" cap="none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(2 trimestres)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Data Analysis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Introduction to Business Law 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</a:t>
                      </a:r>
                      <a:r>
                        <a:rPr lang="es-ES" sz="1200" u="none" strike="noStrike" cap="none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(2 trimestres)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9999" marR="0" lvl="0" indent="-26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Introduction to Financial  Accounting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Introduction to Macroeconomics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Introduction to Microeconomics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Mathematics I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Mathematics II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Mathematics II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Microeconomics I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10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9" name="Google Shape;269;p40"/>
          <p:cNvSpPr txBox="1"/>
          <p:nvPr/>
        </p:nvSpPr>
        <p:spPr>
          <a:xfrm>
            <a:off x="495950" y="540000"/>
            <a:ext cx="76560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Assignatures de primer curs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>
            <a:spLocks noGrp="1"/>
          </p:cNvSpPr>
          <p:nvPr>
            <p:ph type="title"/>
          </p:nvPr>
        </p:nvSpPr>
        <p:spPr>
          <a:xfrm>
            <a:off x="849675" y="274650"/>
            <a:ext cx="7837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200" b="1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Acollida dels estudiants</a:t>
            </a:r>
            <a:endParaRPr sz="22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41"/>
          <p:cNvSpPr txBox="1"/>
          <p:nvPr/>
        </p:nvSpPr>
        <p:spPr>
          <a:xfrm>
            <a:off x="588600" y="1350350"/>
            <a:ext cx="7764000" cy="50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●"/>
            </a:pPr>
            <a:r>
              <a:rPr lang="es-ES" sz="17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Acte de benvinguda</a:t>
            </a:r>
            <a:r>
              <a:rPr lang="es-ES" sz="1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abans de l’inici de les classes i programa d’activitats durant el primer curs per conèixer els serveis de la Universitat 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●"/>
            </a:pPr>
            <a:r>
              <a:rPr lang="es-ES" sz="17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Tutoria</a:t>
            </a:r>
            <a:r>
              <a:rPr lang="es-ES" sz="1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tindràs un tutor o tutora </a:t>
            </a:r>
            <a:r>
              <a:rPr lang="es-ES" sz="1700" b="0" i="0" u="none" strike="noStrike" cap="none">
                <a:solidFill>
                  <a:srgbClr val="35343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que farà un seguiment del teu rendiment acadèmic tractant d'identificar a temps dificultats o situacions de risc acadèmic</a:t>
            </a:r>
            <a:endParaRPr sz="1700" b="0" i="0" u="none" strike="noStrike" cap="none">
              <a:solidFill>
                <a:srgbClr val="35343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●"/>
            </a:pPr>
            <a:r>
              <a:rPr lang="es-ES" sz="17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Mentoria</a:t>
            </a:r>
            <a:r>
              <a:rPr lang="es-ES" sz="1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durant el primer curs, tindràs un mentor o mentora, estudiant </a:t>
            </a:r>
            <a:r>
              <a:rPr lang="es-E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tercer o quart </a:t>
            </a:r>
            <a:r>
              <a:rPr lang="es-ES" sz="1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del mateix grau, que t’acompanyarà en el teu procés d’adaptació a la Universitat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●"/>
            </a:pPr>
            <a:r>
              <a:rPr lang="es-E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Reunió trimestral de</a:t>
            </a:r>
            <a:r>
              <a:rPr lang="es-ES" sz="17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1700" b="1" i="0" u="none" strike="noStrike" cap="none">
                <a:solidFill>
                  <a:srgbClr val="C8001C"/>
                </a:solidFill>
                <a:latin typeface="Verdana"/>
                <a:ea typeface="Verdana"/>
                <a:cs typeface="Verdana"/>
                <a:sym typeface="Verdana"/>
              </a:rPr>
              <a:t>l’equip deganal</a:t>
            </a:r>
            <a:r>
              <a:rPr lang="es-ES" sz="1700" b="0" i="0" u="none" strike="noStrike" cap="none">
                <a:solidFill>
                  <a:srgbClr val="C8001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amb els delegats de cada grup-classe</a:t>
            </a: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●"/>
            </a:pPr>
            <a:r>
              <a:rPr lang="es-E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Organització de </a:t>
            </a:r>
            <a:r>
              <a:rPr lang="es-ES" sz="17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conferències</a:t>
            </a:r>
            <a:r>
              <a:rPr lang="es-E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 </a:t>
            </a:r>
            <a:r>
              <a:rPr lang="es-ES" sz="17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altres activitats formatives</a:t>
            </a:r>
            <a:r>
              <a:rPr lang="es-E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s-E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●"/>
            </a:pPr>
            <a:r>
              <a:rPr lang="es-ES" sz="17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Organitzacions d’estudiants</a:t>
            </a:r>
            <a:r>
              <a:rPr lang="es-E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Pompeu consulting, AIESEC, Curso Borsa, Empresa Fabra</a:t>
            </a: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●"/>
            </a:pPr>
            <a:r>
              <a:rPr lang="es-ES" sz="17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Publicacions de la Facultat</a:t>
            </a:r>
            <a:r>
              <a:rPr lang="es-E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el blog de la Facultat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42"/>
          <p:cNvGraphicFramePr/>
          <p:nvPr/>
        </p:nvGraphicFramePr>
        <p:xfrm>
          <a:off x="247973" y="71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289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ADE-ECO</a:t>
                      </a:r>
                      <a:endParaRPr sz="24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IBE</a:t>
                      </a:r>
                      <a:endParaRPr sz="24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C800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Probabilitat i Estadística</a:t>
                      </a:r>
                      <a:endParaRPr sz="1200" u="none" strike="noStrike" cap="none">
                        <a:solidFill>
                          <a:srgbClr val="C8001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C800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ES" sz="1200" u="none" strike="noStrike" cap="none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(2 trimestres)</a:t>
                      </a:r>
                      <a:endParaRPr sz="1200" u="none" strike="noStrike" cap="none">
                        <a:solidFill>
                          <a:srgbClr val="0070C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Econometria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Introducció a la Teoria de Jocs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Història Econòmica i de l'Empresa </a:t>
                      </a:r>
                      <a:r>
                        <a:rPr lang="es-ES" sz="1200" u="none" strike="noStrike" cap="none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(2 trimestres)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Macroeconomia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Microeconomia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Seminar Paper 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8" marR="0" lvl="0" indent="-179998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Organitzacions Econòmiques i Mercats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C800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Anàlisi d'Estats Comptables</a:t>
                      </a:r>
                      <a:endParaRPr sz="1200" u="none" strike="noStrike" cap="none">
                        <a:solidFill>
                          <a:srgbClr val="C8001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C800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Financera</a:t>
                      </a:r>
                      <a:endParaRPr sz="1200" u="none" strike="noStrike" cap="none">
                        <a:solidFill>
                          <a:srgbClr val="C8001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C8001C"/>
                          </a:solidFill>
                          <a:highlight>
                            <a:schemeClr val="lt1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Probability and Statistics</a:t>
                      </a:r>
                      <a:endParaRPr sz="1200" u="none" strike="noStrike" cap="none">
                        <a:solidFill>
                          <a:srgbClr val="C8001C"/>
                        </a:solidFill>
                        <a:highlight>
                          <a:schemeClr val="lt1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C8001C"/>
                          </a:solidFill>
                          <a:highlight>
                            <a:schemeClr val="lt1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ES" sz="1200" u="none" strike="noStrike" cap="none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(2 trimestres)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Econometrics I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Introduction to Game Theory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Economics &amp; Business History </a:t>
                      </a:r>
                      <a:r>
                        <a:rPr lang="es-ES" sz="1200" u="none" strike="noStrike" cap="none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(2 trimestres)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Macroeconomics I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Microeconomics II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Business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Economic Institutions &amp; Markets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C8001C"/>
                          </a:solidFill>
                          <a:highlight>
                            <a:schemeClr val="lt1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Financial Statements Analysis</a:t>
                      </a:r>
                      <a:endParaRPr sz="1200" u="none" strike="noStrike" cap="none">
                        <a:solidFill>
                          <a:srgbClr val="C8001C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C8001C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Financial Economics</a:t>
                      </a:r>
                      <a:endParaRPr sz="1200" u="none" strike="noStrike" cap="none">
                        <a:solidFill>
                          <a:srgbClr val="C8001C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2" name="Google Shape;282;p42"/>
          <p:cNvSpPr txBox="1"/>
          <p:nvPr/>
        </p:nvSpPr>
        <p:spPr>
          <a:xfrm>
            <a:off x="247975" y="278975"/>
            <a:ext cx="78999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Assignatures de segon curs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83" name="Google Shape;283;p42"/>
          <p:cNvGraphicFramePr/>
          <p:nvPr/>
        </p:nvGraphicFramePr>
        <p:xfrm>
          <a:off x="5926048" y="71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304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EMP-MGT</a:t>
                      </a:r>
                      <a:endParaRPr sz="24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C800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Estadística</a:t>
                      </a: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ES" sz="1200" u="none" strike="noStrike" cap="none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(2 trimestres)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Mètodes Quantitatius per a la Presa de Decisions </a:t>
                      </a:r>
                      <a:r>
                        <a:rPr lang="es-ES" sz="1200" u="none" strike="noStrike" cap="none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(2 trimestres)</a:t>
                      </a:r>
                      <a:endParaRPr sz="1200" u="none" strike="noStrike" cap="none">
                        <a:solidFill>
                          <a:srgbClr val="0070C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70C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Història de l'Empresa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Comptabilitat de Costos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Recursos Humans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8" marR="0" lvl="0" indent="-179998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Organització i Administració d'Empreses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Comercial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Estratègica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C800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Anàlisi d'Estats Comptables</a:t>
                      </a:r>
                      <a:endParaRPr sz="1200" u="none" strike="noStrike" cap="none">
                        <a:solidFill>
                          <a:srgbClr val="C8001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C800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Financera</a:t>
                      </a:r>
                      <a:endParaRPr sz="1200" u="none" strike="noStrike" cap="none">
                        <a:solidFill>
                          <a:srgbClr val="C8001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Google Shape;288;p43"/>
          <p:cNvGraphicFramePr/>
          <p:nvPr/>
        </p:nvGraphicFramePr>
        <p:xfrm>
          <a:off x="147425" y="110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214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ADE</a:t>
                      </a:r>
                      <a:endParaRPr sz="20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IBE</a:t>
                      </a:r>
                      <a:endParaRPr sz="20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Comercial I 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Comercial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Estratègica I 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Estratègica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d'Operacions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Financera I 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Financera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Comptabilitat de Costos</a:t>
                      </a:r>
                      <a:r>
                        <a:rPr lang="es-ES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Comptabilitat Financera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Règim Fiscal de l'Empresa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Recursos Humans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Economics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Operations Management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Strategic Management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9999" marR="0" lvl="0" indent="-26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Strategic Management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9999" marR="0" lvl="0" indent="-26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Finances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Finance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 Accounting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9999" marR="0" lvl="0" indent="-26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Financial Accounting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Taxation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Marketing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Marketing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Human Resources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9" name="Google Shape;289;p43"/>
          <p:cNvSpPr txBox="1"/>
          <p:nvPr/>
        </p:nvSpPr>
        <p:spPr>
          <a:xfrm>
            <a:off x="156025" y="247975"/>
            <a:ext cx="8585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Assignatures de tercer i quart curs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p43"/>
          <p:cNvSpPr txBox="1"/>
          <p:nvPr/>
        </p:nvSpPr>
        <p:spPr>
          <a:xfrm>
            <a:off x="155975" y="6031075"/>
            <a:ext cx="8775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2000"/>
              <a:buFont typeface="Verdana"/>
              <a:buChar char="+"/>
            </a:pPr>
            <a:r>
              <a:rPr lang="es-ES" sz="2000" b="1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es-ES" sz="20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ptatives </a:t>
            </a:r>
            <a:r>
              <a:rPr lang="es-ES" sz="13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(59 ECTS)</a:t>
            </a:r>
            <a:endParaRPr sz="1300" b="0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91" name="Google Shape;291;p43"/>
          <p:cNvGraphicFramePr/>
          <p:nvPr/>
        </p:nvGraphicFramePr>
        <p:xfrm>
          <a:off x="4489425" y="110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218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EMP-MGT</a:t>
                      </a:r>
                      <a:endParaRPr sz="20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Estratègica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d'Operacions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Financera I 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Financera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Comptabilitat de</a:t>
                      </a:r>
                      <a:r>
                        <a:rPr lang="es-ES" sz="1200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Costos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Comptabilitat Financera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Règim Fiscal de l'Empresa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89998" marR="0" lvl="0" indent="-89998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Investigació de Mercats I 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89998" marR="0" lvl="0" indent="-89998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Creació d'Empreses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Comerç Exterior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Sistemes d'Informació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Recursos Humans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2" name="Google Shape;292;p43"/>
          <p:cNvGraphicFramePr/>
          <p:nvPr/>
        </p:nvGraphicFramePr>
        <p:xfrm>
          <a:off x="6571700" y="110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242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5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</a:t>
                      </a:r>
                      <a:endParaRPr sz="22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Macroeconomia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Macroeconomia Avançada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Macroeconomia Avançada 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Econometria II 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Econometria III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Fonaments d'Economia Pública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Derivats Financers i Gestió del Risc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Internacional I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Organització Industrial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79999" marR="0" lvl="0" indent="-17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de la Informació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Laboral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 title="fbb9b37dfdf7b17a1cd332441070d3d7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74"/>
            <a:ext cx="9144000" cy="685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p44"/>
          <p:cNvGraphicFramePr/>
          <p:nvPr/>
        </p:nvGraphicFramePr>
        <p:xfrm>
          <a:off x="461639" y="14559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{9A0EB8EB-78AD-4EE7-B908-57E9D48ABFF5}</a:tableStyleId>
              </a:tblPr>
              <a:tblGrid>
                <a:gridCol w="311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Tecnologies Industrials</a:t>
                      </a:r>
                      <a:endParaRPr sz="16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6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Anàlisi Econòmica</a:t>
                      </a:r>
                      <a:endParaRPr sz="16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6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Ambdues</a:t>
                      </a:r>
                      <a:endParaRPr sz="16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Physics I and II,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Chemistry,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Programming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Introduction to Economics,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Introduction to Game Theory</a:t>
                      </a: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Algebra and Geometry,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Calculus I and II,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Probability and Statistics</a:t>
                      </a: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Industrial Design, Mechanics, Mechanism Theory, System Dynamics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Econometrics,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Macroeconomics I,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Microeconomics I and II</a:t>
                      </a: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Numerical Methods, </a:t>
                      </a:r>
                      <a:r>
                        <a:rPr lang="es-ES" sz="14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Quality Management</a:t>
                      </a: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Digital Control, Manufacturing, Materials, Thermodynamics, Electrotechnics, Fluid Mechanics, Strength of Materials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Macroeconomics II and III,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Microeconomics III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u="none" strike="noStrike" cap="non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Operations Research</a:t>
                      </a:r>
                      <a:endParaRPr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Electric Machinery, Electronics, Environm. Eng, Heat Transfer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Business Economics, Optional subjects I and II</a:t>
                      </a: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u="none" strike="noStrike" cap="non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Production and Operations Management</a:t>
                      </a:r>
                      <a:endParaRPr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Final Thesis (12 ECTS)</a:t>
                      </a:r>
                      <a:endParaRPr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8" name="Google Shape;298;p44"/>
          <p:cNvSpPr txBox="1"/>
          <p:nvPr/>
        </p:nvSpPr>
        <p:spPr>
          <a:xfrm>
            <a:off x="530225" y="617850"/>
            <a:ext cx="7374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Assignatures ITEA</a:t>
            </a:r>
            <a:endParaRPr sz="2200" b="1" i="0" u="sng" strike="noStrike" cap="none">
              <a:solidFill>
                <a:srgbClr val="C810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" name="Google Shape;303;p45"/>
          <p:cNvGraphicFramePr/>
          <p:nvPr/>
        </p:nvGraphicFramePr>
        <p:xfrm>
          <a:off x="154983" y="1451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223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Màrqueting</a:t>
                      </a:r>
                      <a:endParaRPr sz="20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Comptabilitat i Auditoria</a:t>
                      </a:r>
                      <a:endParaRPr sz="20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Organització d’Empreses</a:t>
                      </a:r>
                      <a:endParaRPr sz="20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Investigació Operativa</a:t>
                      </a:r>
                      <a:endParaRPr sz="20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Anàlisi del comportament dels mercats i dels consumidors 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Comptabilitat</a:t>
                      </a:r>
                      <a:endParaRPr sz="12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Eina per gestionar les despeses i els ingressos d’una organització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Auditoria</a:t>
                      </a:r>
                      <a:endParaRPr sz="1200" b="1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Examen dels processos i de l'activitat econòmica d'una organització per confirmar si s'adapten a allò fixat per les lleis o els bons criteris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Ordenació d’activitats i de recursos amb la finalitat d’assolir uns objectius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Models matemàtics, estadístics i algorismes per modelar i resoldre problemes complexos, que determinen la solució òptima i milloren la presa de decisions </a:t>
                      </a: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4" name="Google Shape;304;p45"/>
          <p:cNvSpPr txBox="1"/>
          <p:nvPr/>
        </p:nvSpPr>
        <p:spPr>
          <a:xfrm>
            <a:off x="154975" y="247975"/>
            <a:ext cx="8464500" cy="12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Perfils formatius del grau en</a:t>
            </a:r>
            <a:r>
              <a:rPr lang="es-ES"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Ciències Empresarials-Management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" name="Google Shape;309;p46"/>
          <p:cNvGraphicFramePr/>
          <p:nvPr/>
        </p:nvGraphicFramePr>
        <p:xfrm>
          <a:off x="434388" y="139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39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rgbClr val="C800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Assignatures que aprofundeixen en continguts de </a:t>
                      </a:r>
                      <a:r>
                        <a:rPr lang="es-ES" sz="1800" b="1" u="none" strike="noStrike" cap="none">
                          <a:solidFill>
                            <a:srgbClr val="C800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nivell superior</a:t>
                      </a:r>
                      <a:endParaRPr sz="18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Applied Econometrics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Modern Statistical Computing in R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Computational Marketing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Multivariate Analysis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Innovation and Technology Management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Networks, Crowds and Markets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Game Theory and the Design of Institutions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Operations Research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Forecasting Techniques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0" name="Google Shape;310;p46"/>
          <p:cNvSpPr txBox="1"/>
          <p:nvPr/>
        </p:nvSpPr>
        <p:spPr>
          <a:xfrm>
            <a:off x="434400" y="474100"/>
            <a:ext cx="81294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Mètodes quantitatius avançats </a:t>
            </a:r>
            <a:endParaRPr sz="2200" b="1" i="0" u="none" strike="noStrike" cap="none">
              <a:solidFill>
                <a:srgbClr val="C8102E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(MQA) (ECO, ADE i IBE)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47"/>
          <p:cNvGraphicFramePr/>
          <p:nvPr/>
        </p:nvGraphicFramePr>
        <p:xfrm>
          <a:off x="620578" y="16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192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ADE-ECO </a:t>
                      </a:r>
                      <a:endParaRPr sz="20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EMP-MGT</a:t>
                      </a:r>
                      <a:endParaRPr sz="20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IBE-ITEA</a:t>
                      </a:r>
                      <a:endParaRPr sz="2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Dret + ECO  Dret + ADE</a:t>
                      </a:r>
                      <a:endParaRPr sz="2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Fins a un </a:t>
                      </a:r>
                      <a:r>
                        <a:rPr lang="es-ES" sz="20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70%</a:t>
                      </a:r>
                      <a:r>
                        <a:rPr lang="es-E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Fins a un </a:t>
                      </a:r>
                      <a:r>
                        <a:rPr lang="es-ES" sz="20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60%</a:t>
                      </a:r>
                      <a:endParaRPr sz="2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</a:t>
                      </a:r>
                      <a:r>
                        <a:rPr lang="es-ES" sz="20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100% </a:t>
                      </a:r>
                      <a:endParaRPr sz="2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40%</a:t>
                      </a:r>
                      <a:endParaRPr sz="2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1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 </a:t>
                      </a:r>
                      <a:r>
                        <a:rPr lang="es-ES" sz="24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recomana</a:t>
                      </a:r>
                      <a:r>
                        <a:rPr lang="es-ES" sz="2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tenir el nivell B2.</a:t>
                      </a:r>
                      <a:endParaRPr sz="2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6" name="Google Shape;316;p47"/>
          <p:cNvSpPr txBox="1"/>
          <p:nvPr/>
        </p:nvSpPr>
        <p:spPr>
          <a:xfrm>
            <a:off x="510600" y="540000"/>
            <a:ext cx="67761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6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Ús de l’anglès</a:t>
            </a:r>
            <a:endParaRPr sz="36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" name="Google Shape;322;p48"/>
          <p:cNvGraphicFramePr/>
          <p:nvPr/>
        </p:nvGraphicFramePr>
        <p:xfrm>
          <a:off x="565774" y="4126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562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17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Segon curs</a:t>
                      </a:r>
                      <a:endParaRPr sz="17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7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Assignatura</a:t>
                      </a:r>
                      <a:endParaRPr sz="17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7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Trimestre</a:t>
                      </a:r>
                      <a:endParaRPr sz="1700" b="1" u="none" strike="noStrike" cap="none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Recursos Humans 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FF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2000" b="1" u="none" strike="noStrike" cap="none">
                        <a:solidFill>
                          <a:srgbClr val="FF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Organització i Administració d’Empreses II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20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Estratègica 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000" b="1" u="none" strike="noStrike" cap="none">
                        <a:solidFill>
                          <a:srgbClr val="D9959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3" name="Google Shape;323;p48"/>
          <p:cNvSpPr txBox="1"/>
          <p:nvPr/>
        </p:nvSpPr>
        <p:spPr>
          <a:xfrm>
            <a:off x="377190" y="491490"/>
            <a:ext cx="86640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Docència en anglès </a:t>
            </a:r>
            <a:r>
              <a:rPr lang="es-ES" sz="24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(assignatures obligatòries)</a:t>
            </a: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2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Ciències Empresarials-Management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24" name="Google Shape;324;p48"/>
          <p:cNvGraphicFramePr/>
          <p:nvPr/>
        </p:nvGraphicFramePr>
        <p:xfrm>
          <a:off x="565785" y="2267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560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Primer curs</a:t>
                      </a:r>
                      <a:endParaRPr sz="1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7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Assignatura</a:t>
                      </a:r>
                      <a:endParaRPr sz="17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7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Trimestre</a:t>
                      </a:r>
                      <a:endParaRPr sz="17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Organització i Administració d’Empreses I (A)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FF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2000" b="1" u="none" strike="noStrike" cap="none">
                        <a:solidFill>
                          <a:srgbClr val="FF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Organització i Administració d’Empreses I (B)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20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Google Shape;330;p49"/>
          <p:cNvGraphicFramePr/>
          <p:nvPr/>
        </p:nvGraphicFramePr>
        <p:xfrm>
          <a:off x="422910" y="50747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64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Creació d’Empreses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000" b="1" u="none" strike="noStrike" cap="none">
                        <a:solidFill>
                          <a:srgbClr val="D9959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Financera II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000" b="1" u="none" strike="noStrike" cap="none">
                        <a:solidFill>
                          <a:srgbClr val="D9959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1" name="Google Shape;331;p49"/>
          <p:cNvGraphicFramePr/>
          <p:nvPr/>
        </p:nvGraphicFramePr>
        <p:xfrm>
          <a:off x="422910" y="20105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646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Tercer i quart curs</a:t>
                      </a:r>
                      <a:endParaRPr sz="1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7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Assignatura</a:t>
                      </a:r>
                      <a:endParaRPr sz="17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7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Trimestre</a:t>
                      </a:r>
                      <a:endParaRPr sz="17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Financera 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FF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2000" b="1" u="none" strike="noStrike" cap="none">
                        <a:solidFill>
                          <a:srgbClr val="FF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Recursos Humans II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20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Estratègica II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20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Comerç Exterior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000" b="1" u="none" strike="noStrike" cap="none">
                        <a:solidFill>
                          <a:srgbClr val="D9959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2" name="Google Shape;332;p49"/>
          <p:cNvSpPr/>
          <p:nvPr/>
        </p:nvSpPr>
        <p:spPr>
          <a:xfrm>
            <a:off x="422900" y="427075"/>
            <a:ext cx="85638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Docència en anglès </a:t>
            </a:r>
            <a:r>
              <a:rPr lang="es-ES" sz="24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(assignatures </a:t>
            </a:r>
            <a:r>
              <a:rPr lang="es-ES" sz="2400" b="0" i="0" u="sng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obligatòries</a:t>
            </a:r>
            <a:r>
              <a:rPr lang="es-ES" sz="24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2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Ciències Empresarials-Management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" name="Google Shape;338;p50"/>
          <p:cNvGraphicFramePr/>
          <p:nvPr/>
        </p:nvGraphicFramePr>
        <p:xfrm>
          <a:off x="627436" y="3152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{9A0EB8EB-78AD-4EE7-B908-57E9D48ABFF5}</a:tableStyleId>
              </a:tblPr>
              <a:tblGrid>
                <a:gridCol w="77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Docència en anglès </a:t>
                      </a:r>
                      <a:r>
                        <a:rPr lang="es-ES" sz="2400" b="1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</a:t>
                      </a:r>
                      <a:r>
                        <a:rPr lang="es-ES" sz="24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ADE/ECO</a:t>
                      </a:r>
                      <a:endParaRPr sz="24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9" name="Google Shape;339;p50"/>
          <p:cNvGraphicFramePr/>
          <p:nvPr/>
        </p:nvGraphicFramePr>
        <p:xfrm>
          <a:off x="627423" y="11783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4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Primer curs ADE/Economia</a:t>
                      </a:r>
                      <a:endParaRPr sz="1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Assignatura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Trimestre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Introducció a la Macroeconomia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9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Microeconomia 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900" b="1" u="none" strike="noStrike" cap="none">
                        <a:solidFill>
                          <a:srgbClr val="D9959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19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Segon curs ADE/Economia</a:t>
                      </a:r>
                      <a:endParaRPr sz="19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5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Assignatura</a:t>
                      </a:r>
                      <a:endParaRPr sz="15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5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Trimestre</a:t>
                      </a:r>
                      <a:endParaRPr sz="1500" b="1" u="none" strike="noStrike" cap="none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Macroeconomia I</a:t>
                      </a:r>
                      <a:endParaRPr sz="16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FF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1800" b="1" u="none" strike="noStrike" cap="none">
                        <a:solidFill>
                          <a:srgbClr val="FF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Introducció a la Teoria de Jocs</a:t>
                      </a:r>
                      <a:endParaRPr sz="16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8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Organitzacions Econòmiques i Mercats</a:t>
                      </a:r>
                      <a:endParaRPr sz="16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8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Econometria I</a:t>
                      </a:r>
                      <a:endParaRPr sz="16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800" b="1" u="none" strike="noStrike" cap="none">
                        <a:solidFill>
                          <a:srgbClr val="D9959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Financera</a:t>
                      </a:r>
                      <a:endParaRPr sz="16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800" b="1" u="none" strike="noStrike" cap="none">
                        <a:solidFill>
                          <a:srgbClr val="D9959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Microeconomia II</a:t>
                      </a:r>
                      <a:endParaRPr sz="16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800" b="1" u="none" strike="noStrike" cap="none">
                        <a:solidFill>
                          <a:srgbClr val="D9959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51"/>
          <p:cNvGraphicFramePr/>
          <p:nvPr/>
        </p:nvGraphicFramePr>
        <p:xfrm>
          <a:off x="573869" y="12271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635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1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Tercer i quart curs d</a:t>
                      </a:r>
                      <a:r>
                        <a:rPr lang="es-ES" sz="2100" b="1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’</a:t>
                      </a:r>
                      <a:r>
                        <a:rPr lang="es-ES" sz="28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ADE</a:t>
                      </a:r>
                      <a:endParaRPr sz="2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Assignatura</a:t>
                      </a:r>
                      <a:endParaRPr sz="2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Trimestre</a:t>
                      </a:r>
                      <a:endParaRPr sz="2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Comptabilitat de Costos I</a:t>
                      </a:r>
                      <a:endParaRPr sz="17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300" b="1" u="none" strike="noStrike" cap="none">
                          <a:solidFill>
                            <a:srgbClr val="FF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2300" b="1" u="none" strike="noStrike" cap="none">
                        <a:solidFill>
                          <a:srgbClr val="FF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1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 Humans I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300" b="1" u="none" strike="noStrike" cap="none">
                          <a:solidFill>
                            <a:srgbClr val="FF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2300" b="1" u="none" strike="noStrike" cap="none">
                        <a:solidFill>
                          <a:srgbClr val="FF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Comercial I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300" b="1" u="none" strike="noStrike" cap="none">
                          <a:solidFill>
                            <a:srgbClr val="FF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2300" b="1" u="none" strike="noStrike" cap="none">
                        <a:solidFill>
                          <a:srgbClr val="FF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Comercial II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3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23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d’Operacions 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3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23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Financera II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3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23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Estratègica II</a:t>
                      </a:r>
                      <a:endParaRPr sz="21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3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6" name="Google Shape;346;p51"/>
          <p:cNvSpPr/>
          <p:nvPr/>
        </p:nvSpPr>
        <p:spPr>
          <a:xfrm>
            <a:off x="530225" y="481475"/>
            <a:ext cx="78147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Docència en anglès </a:t>
            </a:r>
            <a:r>
              <a:rPr lang="es-ES" sz="24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(assignatures obligatòries</a:t>
            </a: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" name="Google Shape;352;p52"/>
          <p:cNvGraphicFramePr/>
          <p:nvPr/>
        </p:nvGraphicFramePr>
        <p:xfrm>
          <a:off x="431824" y="35822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68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Internacional 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20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Macroeconomia Avançada 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20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Organització Industrial 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20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de la Informació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000" b="1" u="none" strike="noStrike" cap="none">
                        <a:solidFill>
                          <a:srgbClr val="D9959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Laboral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000" b="1" u="none" strike="noStrike" cap="none">
                        <a:solidFill>
                          <a:srgbClr val="D9959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Macroeconomia Avançada II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D9959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000" b="1" u="none" strike="noStrike" cap="none">
                        <a:solidFill>
                          <a:srgbClr val="D9959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3" name="Google Shape;353;p52"/>
          <p:cNvGraphicFramePr/>
          <p:nvPr/>
        </p:nvGraphicFramePr>
        <p:xfrm>
          <a:off x="431800" y="7039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68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Tercer i quart curs d</a:t>
                      </a:r>
                      <a:r>
                        <a:rPr lang="es-ES" sz="1800" b="1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’</a:t>
                      </a:r>
                      <a:r>
                        <a:rPr lang="es-ES" sz="2000" b="1" u="none" strike="noStrike" cap="none">
                          <a:solidFill>
                            <a:srgbClr val="C8102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(ECO)</a:t>
                      </a:r>
                      <a:endParaRPr sz="1800" b="1" u="none" strike="noStrike" cap="none">
                        <a:solidFill>
                          <a:srgbClr val="C8102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7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Assignatura</a:t>
                      </a:r>
                      <a:endParaRPr sz="17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7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Trimestre</a:t>
                      </a:r>
                      <a:endParaRPr sz="17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Derivats Financers i Gestió del Risc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FF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2000" b="1" u="none" strike="noStrike" cap="none">
                        <a:solidFill>
                          <a:srgbClr val="FF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Econometria II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FF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2000" b="1" u="none" strike="noStrike" cap="none">
                        <a:solidFill>
                          <a:srgbClr val="FF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Fonaments d’</a:t>
                      </a:r>
                      <a:r>
                        <a:rPr lang="es-ES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</a:t>
                      </a: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conomia </a:t>
                      </a:r>
                      <a:r>
                        <a:rPr lang="es-ES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</a:t>
                      </a: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ública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FF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1400" u="none" strike="noStrike" cap="none">
                        <a:solidFill>
                          <a:srgbClr val="FF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Econometria III</a:t>
                      </a:r>
                      <a:endParaRPr sz="17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00B0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2000" b="1" u="none" strike="noStrike" cap="none">
                        <a:solidFill>
                          <a:srgbClr val="00B0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4" name="Google Shape;354;p52"/>
          <p:cNvSpPr/>
          <p:nvPr/>
        </p:nvSpPr>
        <p:spPr>
          <a:xfrm>
            <a:off x="431825" y="78050"/>
            <a:ext cx="828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Docència en anglès </a:t>
            </a:r>
            <a:r>
              <a:rPr lang="es-ES" sz="24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(assignatures obligatòries)</a:t>
            </a: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775" y="2212124"/>
            <a:ext cx="8622247" cy="428166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3"/>
          <p:cNvSpPr txBox="1"/>
          <p:nvPr/>
        </p:nvSpPr>
        <p:spPr>
          <a:xfrm>
            <a:off x="3898657" y="2693149"/>
            <a:ext cx="2037194" cy="99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Europa</a:t>
            </a: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82</a:t>
            </a:r>
            <a:r>
              <a:rPr lang="es-ES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universitats</a:t>
            </a: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53"/>
          <p:cNvSpPr txBox="1"/>
          <p:nvPr/>
        </p:nvSpPr>
        <p:spPr>
          <a:xfrm>
            <a:off x="1169290" y="2975500"/>
            <a:ext cx="1847036" cy="9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Nord-Amèrica</a:t>
            </a: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 universitats</a:t>
            </a: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p53"/>
          <p:cNvSpPr txBox="1"/>
          <p:nvPr/>
        </p:nvSpPr>
        <p:spPr>
          <a:xfrm>
            <a:off x="2022332" y="4512623"/>
            <a:ext cx="2146712" cy="99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Amèrica Llatina </a:t>
            </a: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 </a:t>
            </a:r>
            <a:r>
              <a:rPr lang="es-ES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universitats</a:t>
            </a: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p53"/>
          <p:cNvSpPr txBox="1"/>
          <p:nvPr/>
        </p:nvSpPr>
        <p:spPr>
          <a:xfrm>
            <a:off x="6176908" y="3124750"/>
            <a:ext cx="2037194" cy="9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Àsia</a:t>
            </a: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10 universitats</a:t>
            </a: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53"/>
          <p:cNvSpPr txBox="1"/>
          <p:nvPr/>
        </p:nvSpPr>
        <p:spPr>
          <a:xfrm>
            <a:off x="510600" y="6018800"/>
            <a:ext cx="79899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5" name="Google Shape;365;p53"/>
          <p:cNvSpPr txBox="1"/>
          <p:nvPr/>
        </p:nvSpPr>
        <p:spPr>
          <a:xfrm>
            <a:off x="304775" y="539750"/>
            <a:ext cx="77166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Estudiar fora de la UPF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6" name="Google Shape;366;p53"/>
          <p:cNvSpPr txBox="1"/>
          <p:nvPr/>
        </p:nvSpPr>
        <p:spPr>
          <a:xfrm>
            <a:off x="379875" y="941275"/>
            <a:ext cx="68436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300 places per any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tercer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 a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quart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curs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772357" y="1676622"/>
            <a:ext cx="7599300" cy="3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0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Economia (ECO)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000" b="1" i="0" u="none" strike="noStrike" cap="none">
                <a:solidFill>
                  <a:srgbClr val="C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Administració i Direcció d’Empreses (ADE)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000" b="1" i="0" u="none" strike="noStrike" cap="none">
                <a:solidFill>
                  <a:srgbClr val="C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Ciències Empresarials-Management           (EMP-MGT)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0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International Business Economics (IBE)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(100% en anglès)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Dobles graus: Dret + </a:t>
            </a:r>
            <a:r>
              <a:rPr lang="es-ES" sz="20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ECO</a:t>
            </a: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Dret + </a:t>
            </a:r>
            <a:r>
              <a:rPr lang="es-ES" sz="20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ADE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66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0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Industrial Technologies and Economic Analysis (ITEA)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(100% en anglès, UPC-UPF)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endParaRPr sz="2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endParaRPr sz="24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981751" y="805175"/>
            <a:ext cx="71805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Graus de la Facultat d’Economia i Empresa</a:t>
            </a:r>
            <a:endParaRPr sz="2200" b="1" i="0" u="none" strike="noStrike" cap="none">
              <a:solidFill>
                <a:srgbClr val="C810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"/>
          <p:cNvSpPr txBox="1"/>
          <p:nvPr/>
        </p:nvSpPr>
        <p:spPr>
          <a:xfrm>
            <a:off x="530225" y="1312400"/>
            <a:ext cx="8106300" cy="4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●"/>
            </a:pP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Aproximadament, un 50% dels estudiants de la Facultat fan una estada a l’estranger.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●"/>
            </a:pP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Erasmus (</a:t>
            </a:r>
            <a:r>
              <a:rPr lang="es-ES" sz="1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Europa</a:t>
            </a: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 i Sicue (</a:t>
            </a:r>
            <a:r>
              <a:rPr lang="es-ES" sz="1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Espanya</a:t>
            </a: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). 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●"/>
            </a:pPr>
            <a:r>
              <a:rPr lang="es-ES" sz="1900">
                <a:latin typeface="Verdana"/>
                <a:ea typeface="Verdana"/>
                <a:cs typeface="Verdana"/>
                <a:sym typeface="Verdana"/>
              </a:rPr>
              <a:t>Gairebé</a:t>
            </a: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300 places d’intercanvi en prestigioses universitats dels </a:t>
            </a:r>
            <a:r>
              <a:rPr lang="es-ES" sz="1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EUA, del</a:t>
            </a: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1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Canadà, d’Austràlia, de la Xina, de l’Índia</a:t>
            </a: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●"/>
            </a:pP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Fins a 40 ECTS</a:t>
            </a:r>
            <a:r>
              <a:rPr lang="es-E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reconeguts per estades a l’estranger a tercer o quart curs.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●"/>
            </a:pP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s-ES" sz="1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IBE</a:t>
            </a: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l’estada a l’estranger és </a:t>
            </a:r>
            <a:r>
              <a:rPr lang="es-ES" sz="1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obligatòria</a:t>
            </a:r>
            <a:r>
              <a:rPr lang="es-E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(mínim 20 ECTS*).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 Tot un GRAU: 240 ECTS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Google Shape;373;p54"/>
          <p:cNvSpPr txBox="1"/>
          <p:nvPr/>
        </p:nvSpPr>
        <p:spPr>
          <a:xfrm>
            <a:off x="432075" y="434175"/>
            <a:ext cx="69783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Estades a l’estranger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5"/>
          <p:cNvSpPr txBox="1"/>
          <p:nvPr/>
        </p:nvSpPr>
        <p:spPr>
          <a:xfrm>
            <a:off x="653675" y="930600"/>
            <a:ext cx="7932600" cy="5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●"/>
            </a:pPr>
            <a:r>
              <a:rPr lang="es-ES" sz="18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s-ES" sz="1800" b="0" i="0" u="none" strike="noStrike" cap="none">
                <a:solidFill>
                  <a:srgbClr val="C8102E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tercer i quart curs</a:t>
            </a:r>
            <a:r>
              <a:rPr lang="es-ES" sz="18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(fins a 14 crèdits) nacionals i internacionals</a:t>
            </a:r>
            <a:endParaRPr sz="18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●"/>
            </a:pPr>
            <a:r>
              <a:rPr lang="es-ES" sz="18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538 convenis</a:t>
            </a:r>
            <a:r>
              <a:rPr lang="es-E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de pràctiques (curs 2019-2020)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●"/>
            </a:pPr>
            <a:r>
              <a:rPr lang="es-ES" sz="18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Remunerades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UPF t’ajuda a trobar feina a través del </a:t>
            </a:r>
            <a:r>
              <a:rPr lang="es-ES" sz="18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Servei de Carreres Professionals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8102E"/>
              </a:buClr>
              <a:buSzPts val="1800"/>
              <a:buFont typeface="Verdana"/>
              <a:buChar char="○"/>
            </a:pPr>
            <a:r>
              <a:rPr lang="es-ES" sz="18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Orientació</a:t>
            </a:r>
            <a:endParaRPr sz="1800" b="0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8102E"/>
              </a:buClr>
              <a:buSzPts val="1800"/>
              <a:buFont typeface="Verdana"/>
              <a:buChar char="○"/>
            </a:pPr>
            <a:r>
              <a:rPr lang="es-ES" sz="18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Formació en competències</a:t>
            </a:r>
            <a:endParaRPr sz="1800" b="0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○"/>
            </a:pPr>
            <a:r>
              <a:rPr lang="es-ES" sz="18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Campus Treball:</a:t>
            </a:r>
            <a:r>
              <a:rPr lang="es-ES" sz="18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borsa de treball de la Universitat en què trobaràs les ofertes de pràctiques i de feina que ofereixen les més de 2.000 empreses i institucions inscrites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○"/>
            </a:pPr>
            <a:r>
              <a:rPr lang="es-ES" sz="18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UPFeina</a:t>
            </a:r>
            <a:r>
              <a:rPr lang="es-E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fira d’ocupació que esdevé </a:t>
            </a:r>
            <a:r>
              <a:rPr lang="es-ES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punt de trobada entre els estudiants que busquen feina i les empreses i les institucions que cerquen talent a la UPF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CC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E9E9E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55"/>
          <p:cNvSpPr txBox="1"/>
          <p:nvPr/>
        </p:nvSpPr>
        <p:spPr>
          <a:xfrm>
            <a:off x="574550" y="539750"/>
            <a:ext cx="69015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Pràctiques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6"/>
          <p:cNvSpPr txBox="1"/>
          <p:nvPr/>
        </p:nvSpPr>
        <p:spPr>
          <a:xfrm>
            <a:off x="510600" y="540000"/>
            <a:ext cx="82530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Empreses de pràctiques</a:t>
            </a:r>
            <a:r>
              <a:rPr lang="es-ES" sz="30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30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5" name="Google Shape;38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374" y="1469600"/>
            <a:ext cx="1542974" cy="9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375" y="3079300"/>
            <a:ext cx="1446574" cy="9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788" y="4626300"/>
            <a:ext cx="1843750" cy="13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4850" y="3493234"/>
            <a:ext cx="1843753" cy="343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9500" y="1647717"/>
            <a:ext cx="1689732" cy="6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34374" y="1736267"/>
            <a:ext cx="2144700" cy="56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10606" y="3084754"/>
            <a:ext cx="1689725" cy="98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33624" y="5171800"/>
            <a:ext cx="1946163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98238" y="4905150"/>
            <a:ext cx="1714458" cy="9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" name="Google Shape;398;p57"/>
          <p:cNvGraphicFramePr/>
          <p:nvPr/>
        </p:nvGraphicFramePr>
        <p:xfrm>
          <a:off x="446600" y="100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27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Accenture, S.L.U.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Acció - Generalitat De Catalunya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Affinity Petcare, S.A.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Allianz Seguros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Audiconsultores Advocats i Economistes,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Banc Sabadell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Barcelona Tech City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BBVA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BDO Auditores, S.L.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Bluecap Management Consulting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Board International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Bufete Mañá Krier Elvira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Caixa d'Enginyers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Caixabank Digital Business, S.A.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Comercia Global Payments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Convatec, S.L.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Crea Inversión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Cuatrecasas Gonçalves Pereira SLP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Deloitte SL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Desigual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Deutsche Bank, S.A.E.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Dr. Oetker Ibérica, S.A.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Ernst &amp; Young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5250" marR="95250" marT="95275" marB="95275">
                    <a:lnL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Everis Spain, S.L.U.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Firmenich, S.A.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Focuseconomics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Fundació Pasqual Maragall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Fundación Universidad-Empresa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Generalitat de Catalunya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Glovoapp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GVC Gaesco Valores S.V., S.A.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HP Printing And Computing Solutions Slu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Ideaborn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IESE Business School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ILV Silver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Imagina Media Audiovisual S.A.U.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Inboundcycle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Innogy Spain S.A.U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Innova Scala Consulting, Sl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Institut Català de Finances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Kautex Textron Iberica,S.L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Lactalis Nestlé PLRI, S.A.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Leader B2B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Management Solutions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Mango-Punto Fa, S.L.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Mapa Spontex Ibérica, S.A.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5250" marR="95250" marT="95275" marB="95275">
                    <a:lnL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Mapit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Mdf Family Partners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Merkle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MGS Seguros y Reaseguros S.A.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Nestlé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Platanomelón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Privalia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PWC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Reckitt Benckiser Healthcare S.A.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Ribé Salat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RSM Spain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Seat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Servizurich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Shargo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Simon Holding, S.L.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TBS Barcelona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Tekman Books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Boston Consulting Group S.L.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THR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UOC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Upbizor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5250" marR="95250" marT="95275" marB="95275">
                    <a:lnL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9" name="Google Shape;399;p57"/>
          <p:cNvSpPr txBox="1"/>
          <p:nvPr/>
        </p:nvSpPr>
        <p:spPr>
          <a:xfrm>
            <a:off x="446600" y="487475"/>
            <a:ext cx="68403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Empreses de pràctiques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Google Shape;404;p58"/>
          <p:cNvGraphicFramePr/>
          <p:nvPr/>
        </p:nvGraphicFramePr>
        <p:xfrm>
          <a:off x="392315" y="9225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202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ADE</a:t>
                      </a:r>
                      <a:endParaRPr sz="18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IBE</a:t>
                      </a:r>
                      <a:endParaRPr sz="18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EMP-MGT</a:t>
                      </a:r>
                      <a:endParaRPr sz="18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</a:t>
                      </a:r>
                      <a:endParaRPr sz="18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Expert en comptabilitat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Expert en comptabilitat internacional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Director de comptabilitat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Expert en regulació de la competència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Tècnic en recursos humans i gestió del coneixement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Gestor de recursos humans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Expert en avaluació econòmica de projectes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Avaluador de projectes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Avaluador de projectes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internacionals</a:t>
                      </a: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Expert en finançament empresarial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Estadístic aplicat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Gestor i director d’empreses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Tècnic comercial de l'Estat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Serveis d'estudis de banca</a:t>
                      </a: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Administrador i analista de sistemes, gestió pública i institucions sense ànim de lucre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2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Consultor d’empreses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5" name="Google Shape;405;p58"/>
          <p:cNvSpPr txBox="1"/>
          <p:nvPr/>
        </p:nvSpPr>
        <p:spPr>
          <a:xfrm>
            <a:off x="392325" y="465325"/>
            <a:ext cx="69156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Sortides professionals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" name="Google Shape;410;p59"/>
          <p:cNvGraphicFramePr/>
          <p:nvPr/>
        </p:nvGraphicFramePr>
        <p:xfrm>
          <a:off x="341084" y="12379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18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ADE</a:t>
                      </a:r>
                      <a:endParaRPr sz="14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IBE</a:t>
                      </a:r>
                      <a:endParaRPr sz="14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EMP-MGT</a:t>
                      </a:r>
                      <a:endParaRPr sz="14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</a:t>
                      </a:r>
                      <a:endParaRPr sz="1400" u="none" strike="noStrike" cap="none">
                        <a:solidFill>
                          <a:srgbClr val="CC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Analista de mercat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Analista de mercats internacionals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Analista de mercat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Analista econòmic, financer, monetari i de polítiques públiques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Consultor d'organismes internacionals </a:t>
                      </a:r>
                      <a:b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(UE, ONU...)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Tècnic en organismes internacionals (UE, ONU…)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Expert en cooperació econòmica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4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Assessor fiscal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Expert en tècniques quantitatives per a la gestió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Auditor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Economista de l’Estat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Consultor d'inversions i finances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Consultor d'inversions i finances internacionals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Exercici privat de la professió (consultories, despatxos, empreses, etc.)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Consultor sectorial (finances, assegurances, activitats no lucratives)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4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Director comercial i expert en màrqueting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Director de màrqueting i d’investigació de mercats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Director d'organismes i d'institucions econòmiques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1" name="Google Shape;411;p59"/>
          <p:cNvSpPr txBox="1"/>
          <p:nvPr/>
        </p:nvSpPr>
        <p:spPr>
          <a:xfrm>
            <a:off x="185975" y="539750"/>
            <a:ext cx="70887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Sortides professionals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Google Shape;416;p60"/>
          <p:cNvGraphicFramePr/>
          <p:nvPr/>
        </p:nvGraphicFramePr>
        <p:xfrm>
          <a:off x="525300" y="131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{33C9759F-1241-4577-BBAA-58060F481CE8}</a:tableStyleId>
              </a:tblPr>
              <a:tblGrid>
                <a:gridCol w="81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rgbClr val="C800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ITEA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Direcció i gestió de projectes, instal·lacions, plantes, empreses i centres tecnològics de sectors industrials de l’energia, l’automoció, la siderúrgia i metal·lúrgia, la química, la robòtica, la indústria de l’automòbil i del ferrocarril, la construcció metàl·lica, mecànica i elèctrica, els materials intel·ligents, la nanotecnologia o la bioenginyeria, entre d’altres.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Càlcul i disseny de productes i processos, amb abast a la conjuntura econòmica, el sector, el mercat i les activitats empresarials.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Planificació estratègica, micro- i macroeconòmica, gestió de la qualitat i gestió mediambiental.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Recerca, desenvolupament i innovació en productes, processos i metodologies i implicacions en la seva gestió.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Lideratge i gestió d’entorns econòmics en procés de canvi.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Economia i gestió de les empreses dels sectors regulats i dels serveis de xarxa.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Exercici de la professió regulada d'enginyer industrial, cursant el màster en Enginyeria Industrial (ESEIAAT, ETSEIB).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Estudis superiors en economia.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7" name="Google Shape;417;p60"/>
          <p:cNvSpPr txBox="1"/>
          <p:nvPr/>
        </p:nvSpPr>
        <p:spPr>
          <a:xfrm>
            <a:off x="525300" y="642600"/>
            <a:ext cx="67566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Sortides professionals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1"/>
          <p:cNvSpPr txBox="1"/>
          <p:nvPr/>
        </p:nvSpPr>
        <p:spPr>
          <a:xfrm>
            <a:off x="530225" y="540000"/>
            <a:ext cx="8529600" cy="56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200" b="1" i="0" u="none" strike="noStrike" cap="none" dirty="0" err="1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Resultats</a:t>
            </a:r>
            <a:r>
              <a:rPr lang="es-ES" sz="2200" b="1" i="0" u="none" strike="noStrike" cap="none" dirty="0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s-ES" sz="2200" b="1" i="0" u="none" strike="noStrike" cap="none" dirty="0" err="1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l’</a:t>
            </a:r>
            <a:r>
              <a:rPr lang="es-ES" sz="2200" b="1" dirty="0" err="1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es-ES" sz="2200" b="1" i="0" u="none" strike="noStrike" cap="none" dirty="0" err="1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nquesta</a:t>
            </a:r>
            <a:r>
              <a:rPr lang="es-ES" sz="2200" b="1" i="0" u="none" strike="noStrike" cap="none" dirty="0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200" b="1" i="0" u="none" strike="noStrike" cap="none" dirty="0" err="1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d’</a:t>
            </a:r>
            <a:r>
              <a:rPr lang="es-ES" sz="2200" b="1" dirty="0" err="1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s-ES" sz="2200" b="1" i="0" u="none" strike="noStrike" cap="none" dirty="0" err="1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nserció</a:t>
            </a:r>
            <a:r>
              <a:rPr lang="es-ES" sz="2200" b="1" i="0" u="none" strike="noStrike" cap="none" dirty="0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200" b="1" dirty="0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s-ES" sz="2200" b="1" i="0" u="none" strike="noStrike" cap="none" dirty="0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aboral 2020 (AQU) </a:t>
            </a:r>
            <a:endParaRPr sz="2200" b="1" i="0" u="none" strike="noStrike" cap="none" dirty="0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Troben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feina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durant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els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1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6 </a:t>
            </a:r>
            <a:r>
              <a:rPr lang="es-ES" sz="2500" b="1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mesos</a:t>
            </a:r>
            <a:r>
              <a:rPr lang="es-ES" sz="2500" b="1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1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següents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després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d’haver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finalitzat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els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estudis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2500" b="0" i="1" u="sng" strike="noStrike" cap="none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Verdana"/>
              <a:buChar char="●"/>
            </a:pP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El 92,4%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dels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graduats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en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Administració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i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Direcció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d’Empreses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2500" b="0" i="0" u="none" strike="noStrike" cap="none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Verdana"/>
              <a:buChar char="●"/>
            </a:pP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El </a:t>
            </a:r>
            <a:r>
              <a:rPr lang="es-ES" sz="2500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86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,1%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dels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graduats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en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Economia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500" b="0" i="0" u="none" strike="noStrike" cap="none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Verdana"/>
              <a:buChar char="●"/>
            </a:pP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El 92,1%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dels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b="0" i="0" u="none" strike="noStrike" cap="none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graduats</a:t>
            </a:r>
            <a:r>
              <a:rPr lang="es-ES" sz="2500" b="0" i="0" u="none" strike="noStrike" cap="none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en Management </a:t>
            </a:r>
          </a:p>
          <a:p>
            <a:pPr marL="698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</a:pPr>
            <a:endParaRPr lang="es-ES" sz="2500" b="0" i="0" u="none" strike="noStrike" cap="none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7350">
              <a:buClr>
                <a:srgbClr val="222222"/>
              </a:buClr>
              <a:buSzPts val="2500"/>
              <a:buFont typeface="Verdana"/>
              <a:buChar char="●"/>
            </a:pPr>
            <a:r>
              <a:rPr lang="es-ES" sz="2500" dirty="0">
                <a:solidFill>
                  <a:srgbClr val="222222"/>
                </a:solidFill>
                <a:latin typeface="Verdana"/>
                <a:ea typeface="Verdana"/>
                <a:sym typeface="Verdana"/>
              </a:rPr>
              <a:t>El 95,5% </a:t>
            </a:r>
            <a:r>
              <a:rPr lang="es-ES" sz="2500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dels</a:t>
            </a:r>
            <a:r>
              <a:rPr lang="es-ES" sz="2500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500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graduats</a:t>
            </a:r>
            <a:r>
              <a:rPr lang="es-ES" sz="2500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 en International Business </a:t>
            </a:r>
            <a:r>
              <a:rPr lang="es-ES" sz="2500" dirty="0" err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Economics</a:t>
            </a:r>
            <a:endParaRPr sz="2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97025"/>
            <a:ext cx="8839199" cy="349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325" y="1227925"/>
            <a:ext cx="8697551" cy="47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/>
        </p:nvSpPr>
        <p:spPr>
          <a:xfrm>
            <a:off x="507300" y="609400"/>
            <a:ext cx="7520700" cy="11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On s’imparteixen? Al campus de la Ciutadella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700" y="1343800"/>
            <a:ext cx="7828188" cy="482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4"/>
          <p:cNvSpPr txBox="1"/>
          <p:nvPr/>
        </p:nvSpPr>
        <p:spPr>
          <a:xfrm>
            <a:off x="753375" y="432075"/>
            <a:ext cx="68853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7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Professorat </a:t>
            </a:r>
            <a:endParaRPr sz="37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1" name="Google Shape;441;p64"/>
          <p:cNvSpPr txBox="1"/>
          <p:nvPr/>
        </p:nvSpPr>
        <p:spPr>
          <a:xfrm>
            <a:off x="753375" y="1597025"/>
            <a:ext cx="7758300" cy="3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80%</a:t>
            </a:r>
            <a:r>
              <a:rPr lang="es-E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 </a:t>
            </a: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doctorats en universitats estrangeres </a:t>
            </a:r>
            <a:r>
              <a:rPr lang="es-E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s-ES" sz="2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endogàmia</a:t>
            </a:r>
            <a:r>
              <a:rPr lang="es-E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24% </a:t>
            </a: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 la resta d’Espanya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30% </a:t>
            </a: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d’altres països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 </a:t>
            </a: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països del món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Entre els </a:t>
            </a:r>
            <a:r>
              <a:rPr lang="es-ES" sz="24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10 </a:t>
            </a: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més citats del món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5"/>
          <p:cNvSpPr txBox="1"/>
          <p:nvPr/>
        </p:nvSpPr>
        <p:spPr>
          <a:xfrm>
            <a:off x="686900" y="1270850"/>
            <a:ext cx="8457000" cy="4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Beques de la </a:t>
            </a:r>
            <a:r>
              <a:rPr lang="es-ES" sz="20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Generalitat de Catalunya</a:t>
            </a: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(AGAUR): segons la renda i el patrimoni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Ajuts a l'estudi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(UPF): per a estudiants amb dificultats econòmiques sobrevingudes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Beques salari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 a nous estudiants (UPF): estudiants amb escassos recursos econòmics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Facilitats de pagament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 la matrícula (UPF): terminis i fraccionaments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Programa de</a:t>
            </a:r>
            <a:r>
              <a:rPr lang="es-ES" sz="20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 beques i ajuts</a:t>
            </a: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 l’estudis, per al </a:t>
            </a:r>
            <a:r>
              <a:rPr lang="es-ES" sz="20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grau en ITEA</a:t>
            </a:r>
            <a:r>
              <a:rPr lang="es-E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(fundació BEST)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8001C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5"/>
          <p:cNvSpPr txBox="1"/>
          <p:nvPr/>
        </p:nvSpPr>
        <p:spPr>
          <a:xfrm>
            <a:off x="764450" y="263475"/>
            <a:ext cx="65223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Beques i ajuts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0362" y="2678950"/>
            <a:ext cx="1972225" cy="9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4392" y="1227050"/>
            <a:ext cx="1344150" cy="10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6"/>
          <p:cNvSpPr txBox="1"/>
          <p:nvPr/>
        </p:nvSpPr>
        <p:spPr>
          <a:xfrm>
            <a:off x="786626" y="460450"/>
            <a:ext cx="65205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Qualitat</a:t>
            </a:r>
            <a:endParaRPr sz="2200" b="1" i="0" u="none" strike="noStrike" cap="none">
              <a:solidFill>
                <a:srgbClr val="C810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5" name="Google Shape;455;p66"/>
          <p:cNvSpPr txBox="1"/>
          <p:nvPr/>
        </p:nvSpPr>
        <p:spPr>
          <a:xfrm>
            <a:off x="611150" y="1227050"/>
            <a:ext cx="75384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●"/>
            </a:pPr>
            <a:r>
              <a:rPr lang="es-ES" sz="1800" b="0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Certificat CeQuInt</a:t>
            </a:r>
            <a:r>
              <a:rPr lang="es-E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1a. facultat de l’Estat a obtenir-lo  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●"/>
            </a:pPr>
            <a:r>
              <a:rPr lang="es-ES" sz="1800" b="0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Segell de Qualitat </a:t>
            </a:r>
            <a:r>
              <a:rPr lang="es-ES" sz="18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de l’AQU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s-E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tots els graus 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d’economia i empresa)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●"/>
            </a:pPr>
            <a:r>
              <a:rPr lang="es-ES" sz="1800" b="1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90% </a:t>
            </a:r>
            <a:r>
              <a:rPr lang="es-E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d’inserció laboral </a:t>
            </a:r>
            <a:endParaRPr sz="18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8102E"/>
              </a:buClr>
              <a:buSzPts val="1800"/>
              <a:buFont typeface="Verdana"/>
              <a:buChar char="●"/>
            </a:pPr>
            <a:r>
              <a:rPr lang="es-ES" sz="18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Dobles titulacions en Economia</a:t>
            </a:r>
            <a:r>
              <a:rPr lang="es-ES" sz="18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—Toulouse School of Economics-UPF 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—Higher School of Economics de Sant Petersburg-UPF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●"/>
            </a:pPr>
            <a:r>
              <a:rPr lang="es-E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Més beques del </a:t>
            </a:r>
            <a:r>
              <a:rPr lang="es-ES" sz="1800" b="0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European Research Council </a:t>
            </a:r>
            <a:r>
              <a:rPr lang="es-E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 cap altra institució europea  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●"/>
            </a:pPr>
            <a:r>
              <a:rPr lang="es-ES" sz="1800" b="0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Centres de recerca de prestigi</a:t>
            </a:r>
            <a:endParaRPr sz="1800" b="0" i="0" u="none" strike="noStrike" cap="none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7"/>
          <p:cNvSpPr txBox="1"/>
          <p:nvPr/>
        </p:nvSpPr>
        <p:spPr>
          <a:xfrm>
            <a:off x="720150" y="1267200"/>
            <a:ext cx="80406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es-ES" sz="2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Aprèn altres </a:t>
            </a:r>
            <a:r>
              <a:rPr lang="es-ES" sz="2100" b="0" i="0" u="none" strike="noStrike" cap="none">
                <a:solidFill>
                  <a:srgbClr val="C8102E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idiomes</a:t>
            </a:r>
            <a:r>
              <a:rPr lang="es-ES" sz="2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(anglès, àrab, japonès, rus, xinès, etc.)</a:t>
            </a:r>
            <a:endParaRPr sz="2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es-ES" sz="2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Participa en </a:t>
            </a:r>
            <a:r>
              <a:rPr lang="es-ES" sz="2100" b="0" i="0" u="none" strike="noStrike" cap="none">
                <a:solidFill>
                  <a:srgbClr val="C8102E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activitats culturals</a:t>
            </a:r>
            <a:r>
              <a:rPr lang="es-ES" sz="2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: teatre, cor, orquestra de cambra</a:t>
            </a:r>
            <a:endParaRPr sz="2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es-ES" sz="2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Fes </a:t>
            </a:r>
            <a:r>
              <a:rPr lang="es-ES" sz="2100" b="0" i="0" u="none" strike="noStrike" cap="none">
                <a:solidFill>
                  <a:srgbClr val="C8102E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esport</a:t>
            </a:r>
            <a:r>
              <a:rPr lang="es-ES" sz="2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i competeix en lligues universitàries, tornejos, curses, etc.</a:t>
            </a:r>
            <a:endParaRPr sz="2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es-ES" sz="2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Apunta’t als</a:t>
            </a:r>
            <a:r>
              <a:rPr lang="es-ES" sz="2100" b="0" i="0" u="none" strike="noStrike" cap="none">
                <a:solidFill>
                  <a:srgbClr val="C8102E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castellers</a:t>
            </a:r>
            <a:endParaRPr sz="2100" b="0" i="0" u="none" strike="noStrike" cap="none">
              <a:solidFill>
                <a:srgbClr val="C8102E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C8102E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es-ES" sz="2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Forma part </a:t>
            </a:r>
            <a:r>
              <a:rPr lang="es-ES" sz="21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d’</a:t>
            </a:r>
            <a:r>
              <a:rPr lang="es-ES" sz="2100" b="0" i="0" u="none" strike="noStrike" cap="none">
                <a:solidFill>
                  <a:srgbClr val="C8102E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associacions</a:t>
            </a:r>
            <a:r>
              <a:rPr lang="es-ES" sz="2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d’estudiants</a:t>
            </a:r>
            <a:endParaRPr sz="2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es-ES" sz="2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Participa en la </a:t>
            </a:r>
            <a:r>
              <a:rPr lang="es-ES" sz="2100" b="0" i="0" u="none" strike="noStrike" cap="none">
                <a:solidFill>
                  <a:srgbClr val="C8102E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Lliga de Debat</a:t>
            </a:r>
            <a:endParaRPr sz="2100" b="0" i="0" u="none" strike="noStrike" cap="none">
              <a:solidFill>
                <a:srgbClr val="C8102E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C8102E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1" name="Google Shape;461;p67"/>
          <p:cNvSpPr txBox="1"/>
          <p:nvPr/>
        </p:nvSpPr>
        <p:spPr>
          <a:xfrm>
            <a:off x="622275" y="442350"/>
            <a:ext cx="67761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la UPF, no tot és estudiar</a:t>
            </a:r>
            <a:endParaRPr sz="2200" b="1" i="0" u="none" strike="noStrike" cap="none">
              <a:solidFill>
                <a:srgbClr val="C810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8"/>
          <p:cNvSpPr txBox="1"/>
          <p:nvPr/>
        </p:nvSpPr>
        <p:spPr>
          <a:xfrm>
            <a:off x="540000" y="540000"/>
            <a:ext cx="8096700" cy="5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Més informació </a:t>
            </a:r>
            <a:endParaRPr sz="2200" b="1" i="0" u="none" strike="noStrike" cap="none">
              <a:solidFill>
                <a:srgbClr val="C8102E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200" b="1">
              <a:solidFill>
                <a:srgbClr val="C8102E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200" b="1">
              <a:solidFill>
                <a:srgbClr val="C8102E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200" b="1">
              <a:solidFill>
                <a:srgbClr val="C8102E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C8001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i="0" u="none" strike="noStrike" cap="none">
              <a:solidFill>
                <a:srgbClr val="C8001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C8001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75" y="1228875"/>
            <a:ext cx="2285850" cy="22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69" descr="La Universitat Pompeu Fabra ofereix els graus en: Economia; Administració i Direcció d'Empreses; International Business Economics; Ciències Empresarials-Management; Filosofia, Política i Economia; el  &#10;Doble grau en Dret-Economia/Administració i Direcció d'Empreses i el  &#10;Bachelor's degree in Industrial Technologies and Economic Analysis&#10;&#10;Per a més informació sobre aquests graus: https://www.upf.edu/web/graus/economia-empresa" title="Graus en Economia i Empresa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500" y="1597025"/>
            <a:ext cx="7434100" cy="42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9"/>
          <p:cNvSpPr txBox="1"/>
          <p:nvPr/>
        </p:nvSpPr>
        <p:spPr>
          <a:xfrm>
            <a:off x="864175" y="539750"/>
            <a:ext cx="7434000" cy="10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Els graus en Economia i Empresa</a:t>
            </a:r>
            <a:endParaRPr sz="30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4725" y="3067050"/>
            <a:ext cx="21145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44662"/>
            <a:ext cx="9143997" cy="694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/>
        </p:nvSpPr>
        <p:spPr>
          <a:xfrm>
            <a:off x="0" y="1196975"/>
            <a:ext cx="9144000" cy="576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8775" marR="0" lvl="2" indent="-31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8775" marR="0" lvl="2" indent="-3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8775" marR="0" lvl="2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8775" marR="0" lvl="2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2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8775" marR="0" lvl="2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8775" marR="0" lvl="2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8775" marR="0" lvl="2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8775" marR="0" lvl="2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0" name="Google Shape;190;p29" descr="ciu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400" y="1620000"/>
            <a:ext cx="1977600" cy="29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510600" y="540000"/>
            <a:ext cx="67761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El campus de la Ciutadella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92" name="Google Shape;192;p29"/>
          <p:cNvGrpSpPr/>
          <p:nvPr/>
        </p:nvGrpSpPr>
        <p:grpSpPr>
          <a:xfrm>
            <a:off x="507300" y="1620000"/>
            <a:ext cx="8129400" cy="4140000"/>
            <a:chOff x="507300" y="1772400"/>
            <a:chExt cx="8129400" cy="4140000"/>
          </a:xfrm>
        </p:grpSpPr>
        <p:grpSp>
          <p:nvGrpSpPr>
            <p:cNvPr id="193" name="Google Shape;193;p29"/>
            <p:cNvGrpSpPr/>
            <p:nvPr/>
          </p:nvGrpSpPr>
          <p:grpSpPr>
            <a:xfrm>
              <a:off x="507300" y="1772400"/>
              <a:ext cx="8129400" cy="4140000"/>
              <a:chOff x="507300" y="1620000"/>
              <a:chExt cx="8129400" cy="4140000"/>
            </a:xfrm>
          </p:grpSpPr>
          <p:pic>
            <p:nvPicPr>
              <p:cNvPr id="194" name="Google Shape;194;p29" descr="ciu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2950" y="1620000"/>
                <a:ext cx="2566200" cy="233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29" descr="ciu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07300" y="3954300"/>
                <a:ext cx="2617500" cy="1805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6" name="Google Shape;196;p29" descr="ciu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659100" y="4072200"/>
                <a:ext cx="1977600" cy="1687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7" name="Google Shape;197;p29" descr="ciu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48600" y="1772400"/>
              <a:ext cx="3610500" cy="414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>
            <a:off x="519300" y="997800"/>
            <a:ext cx="8105400" cy="3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Verdana"/>
              <a:buAutoNum type="arabicPeriod"/>
            </a:pPr>
            <a:r>
              <a:rPr lang="es-ES"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Alt grau de </a:t>
            </a:r>
            <a:r>
              <a:rPr lang="es-ES" sz="21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compromís </a:t>
            </a:r>
            <a:r>
              <a:rPr lang="es-ES"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amb l’estudi</a:t>
            </a:r>
            <a:endParaRPr sz="2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Verdana"/>
              <a:buAutoNum type="arabicPeriod"/>
            </a:pPr>
            <a:r>
              <a:rPr lang="es-ES" sz="21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Dedicació </a:t>
            </a:r>
            <a:r>
              <a:rPr lang="es-ES"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exclusiva </a:t>
            </a:r>
            <a:endParaRPr sz="2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Verdana"/>
              <a:buAutoNum type="arabicPeriod"/>
            </a:pPr>
            <a:r>
              <a:rPr lang="es-ES" sz="21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Matemàtiques </a:t>
            </a:r>
            <a:endParaRPr sz="2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Verdana"/>
              <a:buAutoNum type="arabicPeriod"/>
            </a:pPr>
            <a:r>
              <a:rPr lang="es-ES" sz="21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Anglès</a:t>
            </a:r>
            <a:endParaRPr sz="2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Verdana"/>
              <a:buAutoNum type="arabicPeriod"/>
            </a:pPr>
            <a:r>
              <a:rPr lang="es-ES"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Capacitat de </a:t>
            </a:r>
            <a:r>
              <a:rPr lang="es-ES" sz="2100" b="0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treball en equip</a:t>
            </a:r>
            <a:endParaRPr sz="2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21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 recomana</a:t>
            </a:r>
            <a:r>
              <a:rPr lang="es-ES" sz="19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9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9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●"/>
            </a:pPr>
            <a:r>
              <a:rPr lang="es-ES"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 batxillerat: matemàtiques del batxillerat de ciències i tecnologia</a:t>
            </a: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●"/>
            </a:pPr>
            <a:r>
              <a:rPr lang="es-ES"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les PAU: </a:t>
            </a: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-Matemàtiques aplicades a les </a:t>
            </a:r>
            <a:r>
              <a:rPr lang="es-E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s-ES"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iències socials</a:t>
            </a: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-Matemàtiques</a:t>
            </a: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519300" y="577250"/>
            <a:ext cx="67842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Perfil dels estudiants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>
            <a:off x="743400" y="1235100"/>
            <a:ext cx="81699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s-ES" sz="2200" b="0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comprendre</a:t>
            </a:r>
            <a:r>
              <a:rPr lang="es-ES" sz="2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la interrelació entre economia i societat.</a:t>
            </a:r>
            <a:endParaRPr sz="22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s-ES" sz="2200" b="0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analitzar</a:t>
            </a:r>
            <a:r>
              <a:rPr lang="es-ES" sz="2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acuradament la realitat econòmica que ens envolta.</a:t>
            </a:r>
            <a:endParaRPr sz="22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s-ES" sz="2200" b="0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dissenyar</a:t>
            </a:r>
            <a:r>
              <a:rPr lang="es-ES" sz="2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polítiques per resoldre problemes econòmics. </a:t>
            </a:r>
            <a:endParaRPr sz="22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s-ES" sz="2200" b="0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gestionar</a:t>
            </a:r>
            <a:r>
              <a:rPr lang="es-ES" sz="2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diferents àrees d’activitat de les empreses: financera, comercial, de gestió de recursos humans, etc.</a:t>
            </a:r>
            <a:endParaRPr sz="22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s-ES" sz="2200" b="0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aplicar </a:t>
            </a:r>
            <a:r>
              <a:rPr lang="es-ES" sz="2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polítiques econòmiques i financeres tant en una multinacional com en petites i mitjanes empreses.</a:t>
            </a:r>
            <a:endParaRPr sz="22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743400" y="539750"/>
            <a:ext cx="67761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Què aprendràs?</a:t>
            </a:r>
            <a:endParaRPr sz="22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/>
        </p:nvSpPr>
        <p:spPr>
          <a:xfrm>
            <a:off x="432675" y="1047400"/>
            <a:ext cx="74376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Verdana"/>
              <a:buChar char="●"/>
            </a:pPr>
            <a:r>
              <a:rPr lang="es-ES" sz="2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adaptar-te </a:t>
            </a:r>
            <a:r>
              <a:rPr lang="es-E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diferents situacions i cultures (</a:t>
            </a:r>
            <a:r>
              <a:rPr lang="es-ES" sz="2200" b="0" i="1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internacionalització</a:t>
            </a:r>
            <a:r>
              <a:rPr lang="es-E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</a:t>
            </a:r>
            <a:endParaRPr sz="22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Verdana"/>
              <a:buChar char="●"/>
            </a:pPr>
            <a:r>
              <a:rPr lang="es-ES" sz="2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s-E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entendre la realitat social que ens envolta (</a:t>
            </a:r>
            <a:r>
              <a:rPr lang="es-ES" sz="2200" b="0" i="1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activitats de responsabilitat social)</a:t>
            </a:r>
            <a:r>
              <a:rPr lang="es-E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Verdana"/>
              <a:buChar char="●"/>
            </a:pPr>
            <a:r>
              <a:rPr lang="es-ES" sz="2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s-E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planificar el futur professional (a través de les diferents activitats organitzades pel </a:t>
            </a:r>
            <a:r>
              <a:rPr lang="es-ES" sz="2200" b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Servei de Carreres Professionals</a:t>
            </a:r>
            <a:r>
              <a:rPr lang="es-E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i la </a:t>
            </a:r>
            <a:r>
              <a:rPr lang="es-ES" sz="2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mateixa</a:t>
            </a:r>
            <a:r>
              <a:rPr lang="es-E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facultat)  </a:t>
            </a: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Verdana"/>
              <a:buChar char="●"/>
            </a:pPr>
            <a:r>
              <a:rPr lang="es-ES" sz="2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s-E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resoldre reptes plantejats per les empreses a través dels </a:t>
            </a:r>
            <a:r>
              <a:rPr lang="es-ES" sz="2200" b="0" i="1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challengers</a:t>
            </a:r>
            <a:r>
              <a:rPr lang="es-E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Verdana"/>
              <a:buChar char="●"/>
            </a:pPr>
            <a:r>
              <a:rPr lang="es-ES" sz="2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s-E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treballar en equip, a parlar en públic (</a:t>
            </a:r>
            <a:r>
              <a:rPr lang="es-ES" sz="2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s-ES" sz="2200" b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liga de </a:t>
            </a:r>
            <a:r>
              <a:rPr lang="es-ES" sz="2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es-ES" sz="2200" b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ebat...)</a:t>
            </a:r>
            <a:endParaRPr sz="2200" b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530225" y="216275"/>
            <a:ext cx="508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C8102E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Què aprendràs?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/>
          <p:nvPr/>
        </p:nvSpPr>
        <p:spPr>
          <a:xfrm>
            <a:off x="391200" y="1767799"/>
            <a:ext cx="8361600" cy="45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Et proporcionarà els coneixements d'economia i les habilitats per dirigir i treballar</a:t>
            </a:r>
            <a:r>
              <a:rPr lang="es-E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en empreses, en </a:t>
            </a: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diferents àrees d'activitat: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Financera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Comercial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 gestió dels recursos humans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Quan acabis, seràs capaç de gestionar projectes en les organitzacions i d'adaptar-te a entorns econòmics, sociopolítics i tecnològics complexos i canviants.</a:t>
            </a:r>
            <a:endParaRPr sz="24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373225" y="633600"/>
            <a:ext cx="87708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2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Grau en </a:t>
            </a:r>
            <a:r>
              <a:rPr lang="es-ES" sz="2600" b="1" i="0" u="none" strike="noStrike" cap="none">
                <a:solidFill>
                  <a:srgbClr val="C8102E"/>
                </a:solidFill>
                <a:latin typeface="Verdana"/>
                <a:ea typeface="Verdana"/>
                <a:cs typeface="Verdana"/>
                <a:sym typeface="Verdana"/>
              </a:rPr>
              <a:t>Administració i Direcció d’Empreses</a:t>
            </a:r>
            <a:endParaRPr sz="2600" b="1" i="0" u="none" strike="noStrike" cap="none">
              <a:solidFill>
                <a:srgbClr val="C8102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2961</Words>
  <Application>Microsoft Office PowerPoint</Application>
  <PresentationFormat>Presentación en pantalla (4:3)</PresentationFormat>
  <Paragraphs>793</Paragraphs>
  <Slides>46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51" baseType="lpstr">
      <vt:lpstr>Arial</vt:lpstr>
      <vt:lpstr>Calibri</vt:lpstr>
      <vt:lpstr>Verdana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Acollida dels estudiants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u67303</dc:creator>
  <cp:lastModifiedBy>u67303</cp:lastModifiedBy>
  <cp:revision>2</cp:revision>
  <dcterms:modified xsi:type="dcterms:W3CDTF">2024-02-22T10:27:43Z</dcterms:modified>
</cp:coreProperties>
</file>