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8" r:id="rId2"/>
    <p:sldId id="405" r:id="rId3"/>
    <p:sldId id="396" r:id="rId4"/>
    <p:sldId id="449" r:id="rId5"/>
    <p:sldId id="448" r:id="rId6"/>
    <p:sldId id="450" r:id="rId7"/>
    <p:sldId id="447" r:id="rId8"/>
    <p:sldId id="374" r:id="rId9"/>
    <p:sldId id="348" r:id="rId10"/>
    <p:sldId id="413" r:id="rId11"/>
    <p:sldId id="349" r:id="rId12"/>
    <p:sldId id="375" r:id="rId13"/>
    <p:sldId id="385" r:id="rId14"/>
    <p:sldId id="414" r:id="rId15"/>
    <p:sldId id="421" r:id="rId16"/>
    <p:sldId id="386" r:id="rId17"/>
    <p:sldId id="409" r:id="rId18"/>
    <p:sldId id="441" r:id="rId19"/>
    <p:sldId id="411" r:id="rId20"/>
    <p:sldId id="437" r:id="rId21"/>
    <p:sldId id="418" r:id="rId22"/>
    <p:sldId id="420" r:id="rId23"/>
    <p:sldId id="446" r:id="rId24"/>
    <p:sldId id="387" r:id="rId25"/>
    <p:sldId id="442" r:id="rId26"/>
    <p:sldId id="388" r:id="rId27"/>
    <p:sldId id="389" r:id="rId28"/>
    <p:sldId id="444" r:id="rId29"/>
    <p:sldId id="390" r:id="rId30"/>
    <p:sldId id="392" r:id="rId31"/>
    <p:sldId id="424" r:id="rId32"/>
    <p:sldId id="426" r:id="rId33"/>
    <p:sldId id="425" r:id="rId34"/>
    <p:sldId id="427" r:id="rId35"/>
    <p:sldId id="393" r:id="rId36"/>
    <p:sldId id="429" r:id="rId37"/>
    <p:sldId id="431" r:id="rId38"/>
    <p:sldId id="430" r:id="rId39"/>
    <p:sldId id="432" r:id="rId40"/>
    <p:sldId id="433" r:id="rId41"/>
    <p:sldId id="434" r:id="rId42"/>
    <p:sldId id="435" r:id="rId43"/>
    <p:sldId id="436" r:id="rId44"/>
    <p:sldId id="369" r:id="rId45"/>
    <p:sldId id="370" r:id="rId46"/>
    <p:sldId id="260" r:id="rId47"/>
    <p:sldId id="44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ol Bosch Jover" initials="OBJ" lastIdx="2" clrIdx="0">
    <p:extLst>
      <p:ext uri="{19B8F6BF-5375-455C-9EA6-DF929625EA0E}">
        <p15:presenceInfo xmlns:p15="http://schemas.microsoft.com/office/powerpoint/2012/main" userId="Oriol Bosch Jover" providerId="None"/>
      </p:ext>
    </p:extLst>
  </p:cmAuthor>
  <p:cmAuthor id="2" name="x" initials="xx" lastIdx="5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797D9-60D3-4757-AC0D-0FD815A08259}" v="3" dt="2023-03-13T12:08:06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11T09:54:24.301" idx="48">
    <p:pos x="5851" y="379"/>
    <p:text>RQ2</p:tex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4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/>
            <a:r>
              <a:rPr lang="en-US" dirty="0"/>
              <a:t>Second level</a:t>
            </a:r>
          </a:p>
          <a:p>
            <a:pPr marL="1257300" lvl="2" indent="-342900"/>
            <a:r>
              <a:rPr lang="en-US" dirty="0"/>
              <a:t>Third level</a:t>
            </a:r>
          </a:p>
          <a:p>
            <a:pPr marL="1657350" lvl="3" indent="-285750"/>
            <a:r>
              <a:rPr lang="en-US" dirty="0"/>
              <a:t>Fourth level</a:t>
            </a:r>
          </a:p>
          <a:p>
            <a:pPr marL="2114550" lvl="4" indent="-285750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95" r:id="rId3"/>
    <p:sldLayoutId id="2147483676" r:id="rId4"/>
    <p:sldLayoutId id="2147483682" r:id="rId5"/>
    <p:sldLayoutId id="2147483678" r:id="rId6"/>
    <p:sldLayoutId id="2147483694" r:id="rId7"/>
    <p:sldLayoutId id="2147483664" r:id="rId8"/>
    <p:sldLayoutId id="2147483674" r:id="rId9"/>
    <p:sldLayoutId id="2147483697" r:id="rId10"/>
    <p:sldLayoutId id="2147483698" r:id="rId11"/>
    <p:sldLayoutId id="2147483699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065912919882101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065912919882101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qp.upf.ed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285268"/>
            <a:ext cx="11026775" cy="155538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Is tracking all that it takes?</a:t>
            </a:r>
            <a:br>
              <a:rPr lang="en-GB" sz="1200" dirty="0"/>
            </a:br>
            <a:br>
              <a:rPr lang="en-GB" sz="1200" dirty="0"/>
            </a:br>
            <a:r>
              <a:rPr lang="en-GB" sz="3600" i="1" dirty="0"/>
              <a:t>Exploring the validity of news media exposure measurements created with metered data</a:t>
            </a:r>
            <a:endParaRPr lang="en-US" sz="3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979D-5A11-45D8-B930-DBF0E3B1E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714217"/>
            <a:ext cx="7676527" cy="282575"/>
          </a:xfrm>
        </p:spPr>
        <p:txBody>
          <a:bodyPr/>
          <a:lstStyle/>
          <a:p>
            <a:r>
              <a:rPr lang="en-US" b="1" dirty="0"/>
              <a:t>Oriol J. Bosch </a:t>
            </a:r>
            <a:r>
              <a:rPr lang="en-US" dirty="0"/>
              <a:t>| Department of Methodology, LSE &amp; RECSM - UPF</a:t>
            </a:r>
          </a:p>
          <a:p>
            <a:r>
              <a:rPr lang="en-US" b="1" dirty="0"/>
              <a:t>Melanie Revilla </a:t>
            </a:r>
            <a:r>
              <a:rPr lang="en-US" dirty="0"/>
              <a:t>| RECSM - UPF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ndon School of Economics – Nine Feet Tall">
            <a:extLst>
              <a:ext uri="{FF2B5EF4-FFF2-40B4-BE49-F238E27FC236}">
                <a16:creationId xmlns:a16="http://schemas.microsoft.com/office/drawing/2014/main" id="{DF148D10-6155-4A99-9933-814017FD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37" y="4843178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9596591" y="3306782"/>
            <a:ext cx="2346750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orioljbosch</a:t>
            </a: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1169" y="357471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6795" y="413539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73" y="3921495"/>
            <a:ext cx="202228" cy="19551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6FEF2-5143-4A7E-AC78-595B3C1191C6}"/>
              </a:ext>
            </a:extLst>
          </p:cNvPr>
          <p:cNvSpPr txBox="1"/>
          <p:nvPr/>
        </p:nvSpPr>
        <p:spPr>
          <a:xfrm>
            <a:off x="248659" y="5685855"/>
            <a:ext cx="11694682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+mj-lt"/>
              </a:rPr>
              <a:t>Acknowledgements</a:t>
            </a:r>
            <a:r>
              <a:rPr lang="en-GB" sz="1100" dirty="0">
                <a:solidFill>
                  <a:schemeClr val="bg1"/>
                </a:solidFill>
                <a:latin typeface="+mj-lt"/>
              </a:rPr>
              <a:t>: I would like to thank Patrick Sturgis and </a:t>
            </a:r>
            <a:r>
              <a:rPr lang="en-GB" sz="1100" dirty="0" err="1">
                <a:solidFill>
                  <a:schemeClr val="bg1"/>
                </a:solidFill>
                <a:latin typeface="+mj-lt"/>
              </a:rPr>
              <a:t>Jouni</a:t>
            </a:r>
            <a:r>
              <a:rPr lang="en-GB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+mj-lt"/>
              </a:rPr>
              <a:t>Kuha</a:t>
            </a:r>
            <a:r>
              <a:rPr lang="en-GB" sz="11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en-GB" sz="110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GB" sz="1100" b="1" dirty="0">
                <a:solidFill>
                  <a:schemeClr val="bg1"/>
                </a:solidFill>
                <a:effectLst/>
                <a:latin typeface="+mj-lt"/>
              </a:rPr>
              <a:t>Funding: </a:t>
            </a:r>
            <a:r>
              <a:rPr lang="en-GB" sz="1100" dirty="0">
                <a:solidFill>
                  <a:schemeClr val="bg1"/>
                </a:solidFill>
                <a:effectLst/>
                <a:latin typeface="+mj-lt"/>
              </a:rPr>
              <a:t>This project has received funding from the European Research Council (ERC) under the European Unions Horizon 2020 research and innovation programme (grant agreement No 849165; PI: Melanie Revilla); the Spanish Ministry of Science and Innovation under the "</a:t>
            </a:r>
            <a:r>
              <a:rPr lang="en-GB" sz="1100" dirty="0" err="1">
                <a:solidFill>
                  <a:schemeClr val="bg1"/>
                </a:solidFill>
                <a:effectLst/>
                <a:latin typeface="+mj-lt"/>
              </a:rPr>
              <a:t>R+D+i</a:t>
            </a:r>
            <a:r>
              <a:rPr lang="en-GB" sz="1100" dirty="0">
                <a:solidFill>
                  <a:schemeClr val="bg1"/>
                </a:solidFill>
                <a:effectLst/>
                <a:latin typeface="+mj-lt"/>
              </a:rPr>
              <a:t> projects" programme (grant number PID2019-106867RB-I00 /AEI/10.13039/501100011033 (2020-2024), PI: Mariano </a:t>
            </a:r>
            <a:r>
              <a:rPr lang="en-GB" sz="1100" dirty="0" err="1">
                <a:solidFill>
                  <a:schemeClr val="bg1"/>
                </a:solidFill>
                <a:effectLst/>
                <a:latin typeface="+mj-lt"/>
              </a:rPr>
              <a:t>Torcal</a:t>
            </a:r>
            <a:r>
              <a:rPr lang="en-GB" sz="1100" dirty="0">
                <a:solidFill>
                  <a:schemeClr val="bg1"/>
                </a:solidFill>
                <a:effectLst/>
                <a:latin typeface="+mj-lt"/>
              </a:rPr>
              <a:t>); and the BBVA foundation under their grant scheme to scientific research teams in economy and digital society, 2019 (PI: Mariano </a:t>
            </a:r>
            <a:r>
              <a:rPr lang="en-GB" sz="1100" dirty="0" err="1">
                <a:solidFill>
                  <a:schemeClr val="bg1"/>
                </a:solidFill>
                <a:effectLst/>
                <a:latin typeface="+mj-lt"/>
              </a:rPr>
              <a:t>Torcal</a:t>
            </a:r>
            <a:r>
              <a:rPr lang="en-GB" sz="1100" dirty="0">
                <a:solidFill>
                  <a:schemeClr val="bg1"/>
                </a:solidFill>
                <a:effectLst/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Does the convergent validity of online news media exposure measured with metered data fluctuate across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design choices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RQ1.1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marL="0" indent="0">
              <a:buNone/>
            </a:pP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Does the predictive validity of online news media exposure measured with meted data fluctuate across design choices?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RQ1.2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+mj-lt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design choices have a higher impact on predictive validity?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RQ2.1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what extent do different design choices affect the predictive validity of metered data measures?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RQ2.2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405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549990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TRI-POL project - Overview</a:t>
            </a:r>
          </a:p>
          <a:p>
            <a:r>
              <a:rPr lang="en-GB" dirty="0"/>
              <a:t>Three wave survey combined with metered data at the individual level</a:t>
            </a:r>
          </a:p>
          <a:p>
            <a:r>
              <a:rPr lang="en-GB" dirty="0"/>
              <a:t>Spain, Portugal, Italy  + Argentina and Chile</a:t>
            </a:r>
          </a:p>
          <a:p>
            <a:r>
              <a:rPr lang="en-GB" dirty="0"/>
              <a:t>Netquest metered panels – Cross-quotas about gender, age, education and region</a:t>
            </a:r>
          </a:p>
          <a:p>
            <a:r>
              <a:rPr lang="en-GB" dirty="0"/>
              <a:t>Sample size: 993 (Spain), 842 (Italy), 818 (Portugal)</a:t>
            </a:r>
          </a:p>
          <a:p>
            <a:r>
              <a:rPr lang="en-GB" dirty="0"/>
              <a:t>Fieldwork: September 21 – April 22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OUR STUDY</a:t>
            </a:r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3DD5B-4A97-4E4F-86BA-28F22111903C}"/>
              </a:ext>
            </a:extLst>
          </p:cNvPr>
          <p:cNvSpPr/>
          <p:nvPr/>
        </p:nvSpPr>
        <p:spPr>
          <a:xfrm>
            <a:off x="768313" y="2326832"/>
            <a:ext cx="2486615" cy="44153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7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choices identified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DESIGN CHOICES</a:t>
            </a:r>
            <a:endParaRPr lang="es-ES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4B16524-47D1-4D8D-A8AC-912E51672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61503"/>
              </p:ext>
            </p:extLst>
          </p:nvPr>
        </p:nvGraphicFramePr>
        <p:xfrm>
          <a:off x="334964" y="2015583"/>
          <a:ext cx="6970414" cy="312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16087">
                  <a:extLst>
                    <a:ext uri="{9D8B030D-6E8A-4147-A177-3AD203B41FA5}">
                      <a16:colId xmlns:a16="http://schemas.microsoft.com/office/drawing/2014/main" val="1527037164"/>
                    </a:ext>
                  </a:extLst>
                </a:gridCol>
                <a:gridCol w="3854327">
                  <a:extLst>
                    <a:ext uri="{9D8B030D-6E8A-4147-A177-3AD203B41FA5}">
                      <a16:colId xmlns:a16="http://schemas.microsoft.com/office/drawing/2014/main" val="3330977018"/>
                    </a:ext>
                  </a:extLst>
                </a:gridCol>
              </a:tblGrid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dirty="0"/>
                        <a:t>Our choices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29627"/>
                  </a:ext>
                </a:extLst>
              </a:tr>
              <a:tr h="245186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List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Own, </a:t>
                      </a:r>
                      <a:r>
                        <a:rPr lang="en-GB" sz="1500" dirty="0" err="1"/>
                        <a:t>Tranco</a:t>
                      </a:r>
                      <a:r>
                        <a:rPr lang="en-GB" sz="1500" dirty="0"/>
                        <a:t>, Alexa, Cisco, Majestic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50662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10, 20, 50, 100, 200,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16369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Information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All domain level, subdomains defined as political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46544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1 second, 30 seconds, 120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37388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Level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Visits, Time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23446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Mobile &amp; PC, PC only, Mobile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55767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Days of tracking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2, 5, 10, 15, 31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34352"/>
                  </a:ext>
                </a:extLst>
              </a:tr>
              <a:tr h="2498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Survey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Before, After, Before and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596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66C22F-82FF-4E6F-B6FD-643E1C264BAC}"/>
              </a:ext>
            </a:extLst>
          </p:cNvPr>
          <p:cNvSpPr txBox="1"/>
          <p:nvPr/>
        </p:nvSpPr>
        <p:spPr>
          <a:xfrm>
            <a:off x="772870" y="164625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i="1" dirty="0"/>
              <a:t>Online news media exposure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C27FCE-744C-4DCE-BC5E-168B08103920}"/>
              </a:ext>
            </a:extLst>
          </p:cNvPr>
          <p:cNvSpPr txBox="1"/>
          <p:nvPr/>
        </p:nvSpPr>
        <p:spPr>
          <a:xfrm>
            <a:off x="7743095" y="2263909"/>
            <a:ext cx="62878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3,573</a:t>
            </a:r>
            <a:r>
              <a:rPr lang="en-GB" dirty="0"/>
              <a:t> potential combinations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ones should be preferred?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ones should be avoided?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it even matter? </a:t>
            </a:r>
          </a:p>
        </p:txBody>
      </p:sp>
    </p:spTree>
    <p:extLst>
      <p:ext uri="{BB962C8B-B14F-4D97-AF65-F5344CB8AC3E}">
        <p14:creationId xmlns:p14="http://schemas.microsoft.com/office/powerpoint/2010/main" val="35678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First, we study convergent validity across the three countries (RQ1.1)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</a:t>
            </a:r>
            <a:r>
              <a:rPr lang="en-GB" dirty="0">
                <a:effectLst/>
                <a:latin typeface="Times New Roman" panose="02020603050405020304" pitchFamily="18" charset="0"/>
              </a:rPr>
              <a:t>Convergent validity describes the fit between independent measures of the same underlying concept” (Prior, 2013).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3851D1E-E60A-497E-A595-2EAD7B2B41B1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F89CEF9-DBED-46D4-BECE-3341F7FD58CC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56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Essentially, if all variables were measuring the same concept, they should highly correlate with each other </a:t>
            </a:r>
          </a:p>
        </p:txBody>
      </p:sp>
    </p:spTree>
    <p:extLst>
      <p:ext uri="{BB962C8B-B14F-4D97-AF65-F5344CB8AC3E}">
        <p14:creationId xmlns:p14="http://schemas.microsoft.com/office/powerpoint/2010/main" val="321623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96067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First, we study convergent validity across the three countries (RQ1.1)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</a:t>
            </a:r>
            <a:r>
              <a:rPr lang="en-GB" dirty="0">
                <a:effectLst/>
                <a:latin typeface="Times New Roman" panose="02020603050405020304" pitchFamily="18" charset="0"/>
              </a:rPr>
              <a:t>Convergent validity describes the fit between independent measures of the same underlying concept” (Prior, 2013).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computed one correlation for each potential pair of variables              </a:t>
            </a:r>
            <a:r>
              <a:rPr lang="en-GB" sz="2000" dirty="0"/>
              <a:t>6,349,266 unique correlations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3851D1E-E60A-497E-A595-2EAD7B2B41B1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F89CEF9-DBED-46D4-BECE-3341F7FD58CC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56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Essentially, if all variables were measuring the same concept, they should highly correlate with each other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57560FF-5677-B4B3-5798-FCAF1FCB1197}"/>
              </a:ext>
            </a:extLst>
          </p:cNvPr>
          <p:cNvSpPr/>
          <p:nvPr/>
        </p:nvSpPr>
        <p:spPr>
          <a:xfrm rot="16200000">
            <a:off x="8408308" y="3873420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05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10014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First, we study convergent validity across the three countries (RQ1.1)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</a:t>
            </a:r>
            <a:r>
              <a:rPr lang="en-GB" dirty="0">
                <a:effectLst/>
                <a:latin typeface="Times New Roman" panose="02020603050405020304" pitchFamily="18" charset="0"/>
              </a:rPr>
              <a:t>Convergent validity describes the fit between independent measures of the same underlying concept” (Prior, 2013).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computed one correlation for each potential pair of variables              </a:t>
            </a:r>
            <a:r>
              <a:rPr lang="en-GB" sz="2000" dirty="0"/>
              <a:t>6,349,266 unique correlations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73851D1E-E60A-497E-A595-2EAD7B2B41B1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F89CEF9-DBED-46D4-BECE-3341F7FD58CC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56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Essentially, if all variables were measuring the same concept, they should highly correlate with each other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04405CC-49E5-8C53-B032-C674423B47D5}"/>
              </a:ext>
            </a:extLst>
          </p:cNvPr>
          <p:cNvSpPr/>
          <p:nvPr/>
        </p:nvSpPr>
        <p:spPr>
          <a:xfrm>
            <a:off x="5138815" y="4533458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DD2EC77-6941-CA3B-6748-85963DCA816D}"/>
              </a:ext>
            </a:extLst>
          </p:cNvPr>
          <p:cNvSpPr txBox="1">
            <a:spLocks/>
          </p:cNvSpPr>
          <p:nvPr/>
        </p:nvSpPr>
        <p:spPr>
          <a:xfrm>
            <a:off x="2449141" y="5284612"/>
            <a:ext cx="7293717" cy="47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RQ1.1: </a:t>
            </a:r>
            <a:r>
              <a:rPr lang="en-GB" dirty="0"/>
              <a:t>To what extent do these correlations fluctuate?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FAE08D5-F5A2-4C97-A5DC-80B63E694451}"/>
              </a:ext>
            </a:extLst>
          </p:cNvPr>
          <p:cNvSpPr/>
          <p:nvPr/>
        </p:nvSpPr>
        <p:spPr>
          <a:xfrm rot="16200000">
            <a:off x="8408308" y="3873420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37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Second, we study predictive validity across the three countries (RQ1.2)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“Predictive validity refers to the degree to which scores on a test or assessment are related to performance on a criterion or gold standard assessment” (Frey, 2018).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AB01CD7-1D4C-41F3-818C-77FFBD3E1163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C1D01D-F248-4E8F-B2A4-31B35552CD18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Measures closer to the theorised </a:t>
            </a:r>
            <a:r>
              <a:rPr lang="en-GB" sz="1400" i="1" dirty="0"/>
              <a:t>true</a:t>
            </a:r>
            <a:r>
              <a:rPr lang="en-GB" sz="1400" dirty="0"/>
              <a:t> relationship should be preferred. In practice, since the </a:t>
            </a:r>
            <a:r>
              <a:rPr lang="en-GB" sz="1400" i="1" dirty="0"/>
              <a:t>true</a:t>
            </a:r>
            <a:r>
              <a:rPr lang="en-GB" sz="1400" dirty="0"/>
              <a:t> value is unknown, people assume that higher is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1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Second, we study predictive validity across the three countries (RQ1.2)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“Predictive validity refers to the degree to which scores on a test or assessment are related to performance on a criterion or gold standard assessment” (Frey, 2018).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Political knowledge has been used as the most common gold standard when assessing the predictive validity of news media exposure.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AB01CD7-1D4C-41F3-818C-77FFBD3E1163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C1D01D-F248-4E8F-B2A4-31B35552CD18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Measures closer to the theorised </a:t>
            </a:r>
            <a:r>
              <a:rPr lang="en-GB" sz="1400" i="1" dirty="0"/>
              <a:t>true</a:t>
            </a:r>
            <a:r>
              <a:rPr lang="en-GB" sz="1400" dirty="0"/>
              <a:t> relationship should be preferred. In practice, since the </a:t>
            </a:r>
            <a:r>
              <a:rPr lang="en-GB" sz="1400" i="1" dirty="0"/>
              <a:t>true</a:t>
            </a:r>
            <a:r>
              <a:rPr lang="en-GB" sz="1400" dirty="0"/>
              <a:t> value is unknown, people assume that higher is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A2B80-D2D5-4615-A333-ECE0B9CF2C78}"/>
              </a:ext>
            </a:extLst>
          </p:cNvPr>
          <p:cNvSpPr txBox="1"/>
          <p:nvPr/>
        </p:nvSpPr>
        <p:spPr>
          <a:xfrm>
            <a:off x="173147" y="6304002"/>
            <a:ext cx="1099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Smith B, Clifford S, </a:t>
            </a:r>
            <a:r>
              <a:rPr lang="en-GB" sz="700" dirty="0" err="1"/>
              <a:t>Jerit</a:t>
            </a:r>
            <a:r>
              <a:rPr lang="en-GB" sz="700" dirty="0"/>
              <a:t> J. </a:t>
            </a:r>
            <a:r>
              <a:rPr lang="en-GB" sz="700" b="1" dirty="0"/>
              <a:t>TRENDS: How Internet Search Undermines the Validity of Political Knowledge Measures</a:t>
            </a:r>
            <a:r>
              <a:rPr lang="en-GB" sz="700" dirty="0"/>
              <a:t>. </a:t>
            </a:r>
            <a:r>
              <a:rPr lang="en-GB" sz="700" i="1" dirty="0"/>
              <a:t>Political Research Quarterly</a:t>
            </a:r>
            <a:r>
              <a:rPr lang="en-GB" sz="700" dirty="0"/>
              <a:t>. 2020;73(1):141-155. doi:</a:t>
            </a:r>
            <a:r>
              <a:rPr lang="en-GB" sz="700" dirty="0">
                <a:hlinkClick r:id="rId2"/>
              </a:rPr>
              <a:t>10.1177/1065912919882101</a:t>
            </a:r>
            <a:endParaRPr lang="en-GB" sz="700" dirty="0"/>
          </a:p>
          <a:p>
            <a:r>
              <a:rPr lang="en-GB" sz="700" dirty="0" err="1"/>
              <a:t>Dilliplane</a:t>
            </a:r>
            <a:r>
              <a:rPr lang="en-GB" sz="700" dirty="0"/>
              <a:t>, S., Goldman, S. K., &amp; Mutz, D. C. (2013</a:t>
            </a:r>
            <a:r>
              <a:rPr lang="en-GB" sz="700" b="1" dirty="0"/>
              <a:t>). Televised exposure to politics: New measures for a fragmented media environment</a:t>
            </a:r>
            <a:r>
              <a:rPr lang="en-GB" sz="700" dirty="0"/>
              <a:t>. </a:t>
            </a:r>
            <a:r>
              <a:rPr lang="en-GB" sz="700" i="1" dirty="0"/>
              <a:t>American Journal of Political Science</a:t>
            </a:r>
            <a:r>
              <a:rPr lang="en-GB" sz="700" dirty="0"/>
              <a:t>, </a:t>
            </a:r>
            <a:r>
              <a:rPr lang="en-GB" sz="700" i="1" dirty="0"/>
              <a:t>57</a:t>
            </a:r>
            <a:r>
              <a:rPr lang="en-GB" sz="700" dirty="0"/>
              <a:t>(1), 236-248.</a:t>
            </a:r>
          </a:p>
          <a:p>
            <a:r>
              <a:rPr lang="en-GB" sz="700" dirty="0"/>
              <a:t>Prior, M. (2009). </a:t>
            </a:r>
            <a:r>
              <a:rPr lang="en-GB" sz="700" b="1" dirty="0"/>
              <a:t>Improving media effects research through better measurement of news exposure.</a:t>
            </a:r>
            <a:r>
              <a:rPr lang="en-GB" sz="700" dirty="0"/>
              <a:t> </a:t>
            </a:r>
            <a:r>
              <a:rPr lang="en-GB" sz="700" i="1" dirty="0"/>
              <a:t>The Journal of Politics</a:t>
            </a:r>
            <a:r>
              <a:rPr lang="en-GB" sz="700" dirty="0"/>
              <a:t>, </a:t>
            </a:r>
            <a:r>
              <a:rPr lang="en-GB" sz="700" i="1" dirty="0"/>
              <a:t>71</a:t>
            </a:r>
            <a:r>
              <a:rPr lang="en-GB" sz="700" dirty="0"/>
              <a:t>(3), 893-908.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093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Second, we study predictive validity across the three countries (RQ1.2)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“Predictive validity refers to the degree to which scores on a test or assessment are related to performance on a criterion or gold standard assessment” (Frey, 2018).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Political knowledge has been used as the most common gold standard when assessing the predictive validity of news media exposure.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AB01CD7-1D4C-41F3-818C-77FFBD3E1163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C1D01D-F248-4E8F-B2A4-31B35552CD18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Measures closer to the theorised </a:t>
            </a:r>
            <a:r>
              <a:rPr lang="en-GB" sz="1400" i="1" dirty="0"/>
              <a:t>true</a:t>
            </a:r>
            <a:r>
              <a:rPr lang="en-GB" sz="1400" dirty="0"/>
              <a:t> relationship should be preferred. In practice, since the </a:t>
            </a:r>
            <a:r>
              <a:rPr lang="en-GB" sz="1400" i="1" dirty="0"/>
              <a:t>true</a:t>
            </a:r>
            <a:r>
              <a:rPr lang="en-GB" sz="1400" dirty="0"/>
              <a:t> value is unknown, people assume that higher is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A2B80-D2D5-4615-A333-ECE0B9CF2C78}"/>
              </a:ext>
            </a:extLst>
          </p:cNvPr>
          <p:cNvSpPr txBox="1"/>
          <p:nvPr/>
        </p:nvSpPr>
        <p:spPr>
          <a:xfrm>
            <a:off x="173147" y="6304002"/>
            <a:ext cx="1099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Smith B, Clifford S, </a:t>
            </a:r>
            <a:r>
              <a:rPr lang="en-GB" sz="700" dirty="0" err="1"/>
              <a:t>Jerit</a:t>
            </a:r>
            <a:r>
              <a:rPr lang="en-GB" sz="700" dirty="0"/>
              <a:t> J. </a:t>
            </a:r>
            <a:r>
              <a:rPr lang="en-GB" sz="700" b="1" dirty="0"/>
              <a:t>TRENDS: How Internet Search Undermines the Validity of Political Knowledge Measures</a:t>
            </a:r>
            <a:r>
              <a:rPr lang="en-GB" sz="700" dirty="0"/>
              <a:t>. </a:t>
            </a:r>
            <a:r>
              <a:rPr lang="en-GB" sz="700" i="1" dirty="0"/>
              <a:t>Political Research Quarterly</a:t>
            </a:r>
            <a:r>
              <a:rPr lang="en-GB" sz="700" dirty="0"/>
              <a:t>. 2020;73(1):141-155. doi:</a:t>
            </a:r>
            <a:r>
              <a:rPr lang="en-GB" sz="700" dirty="0">
                <a:hlinkClick r:id="rId2"/>
              </a:rPr>
              <a:t>10.1177/1065912919882101</a:t>
            </a:r>
            <a:endParaRPr lang="en-GB" sz="700" dirty="0"/>
          </a:p>
          <a:p>
            <a:r>
              <a:rPr lang="en-GB" sz="700" dirty="0" err="1"/>
              <a:t>Dilliplane</a:t>
            </a:r>
            <a:r>
              <a:rPr lang="en-GB" sz="700" dirty="0"/>
              <a:t>, S., Goldman, S. K., &amp; Mutz, D. C. (2013</a:t>
            </a:r>
            <a:r>
              <a:rPr lang="en-GB" sz="700" b="1" dirty="0"/>
              <a:t>). Televised exposure to politics: New measures for a fragmented media environment</a:t>
            </a:r>
            <a:r>
              <a:rPr lang="en-GB" sz="700" dirty="0"/>
              <a:t>. </a:t>
            </a:r>
            <a:r>
              <a:rPr lang="en-GB" sz="700" i="1" dirty="0"/>
              <a:t>American Journal of Political Science</a:t>
            </a:r>
            <a:r>
              <a:rPr lang="en-GB" sz="700" dirty="0"/>
              <a:t>, </a:t>
            </a:r>
            <a:r>
              <a:rPr lang="en-GB" sz="700" i="1" dirty="0"/>
              <a:t>57</a:t>
            </a:r>
            <a:r>
              <a:rPr lang="en-GB" sz="700" dirty="0"/>
              <a:t>(1), 236-248.</a:t>
            </a:r>
          </a:p>
          <a:p>
            <a:r>
              <a:rPr lang="en-GB" sz="700" dirty="0"/>
              <a:t>Prior, M. (2009). </a:t>
            </a:r>
            <a:r>
              <a:rPr lang="en-GB" sz="700" b="1" dirty="0"/>
              <a:t>Improving media effects research through better measurement of news exposure.</a:t>
            </a:r>
            <a:r>
              <a:rPr lang="en-GB" sz="700" dirty="0"/>
              <a:t> </a:t>
            </a:r>
            <a:r>
              <a:rPr lang="en-GB" sz="700" i="1" dirty="0"/>
              <a:t>The Journal of Politics</a:t>
            </a:r>
            <a:r>
              <a:rPr lang="en-GB" sz="700" dirty="0"/>
              <a:t>, </a:t>
            </a:r>
            <a:r>
              <a:rPr lang="en-GB" sz="700" i="1" dirty="0"/>
              <a:t>71</a:t>
            </a:r>
            <a:r>
              <a:rPr lang="en-GB" sz="700" dirty="0"/>
              <a:t>(3), 893-908.</a:t>
            </a:r>
          </a:p>
          <a:p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C1B3C-1CB6-4545-8A1D-B5A141E777F6}"/>
              </a:ext>
            </a:extLst>
          </p:cNvPr>
          <p:cNvSpPr txBox="1"/>
          <p:nvPr/>
        </p:nvSpPr>
        <p:spPr>
          <a:xfrm>
            <a:off x="3629319" y="1922547"/>
            <a:ext cx="4421171" cy="3693319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Political knowledge </a:t>
            </a:r>
            <a:r>
              <a:rPr lang="en-GB" dirty="0">
                <a:solidFill>
                  <a:schemeClr val="bg1"/>
                </a:solidFill>
              </a:rPr>
              <a:t>was measured by asking </a:t>
            </a:r>
            <a:r>
              <a:rPr lang="en-GB" b="1" dirty="0">
                <a:solidFill>
                  <a:schemeClr val="bg1"/>
                </a:solidFill>
              </a:rPr>
              <a:t>4 knowledge questions </a:t>
            </a:r>
            <a:r>
              <a:rPr lang="en-GB" dirty="0">
                <a:solidFill>
                  <a:schemeClr val="bg1"/>
                </a:solidFill>
              </a:rPr>
              <a:t>about politics.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 questions covered </a:t>
            </a:r>
            <a:r>
              <a:rPr lang="en-GB" b="1" dirty="0">
                <a:solidFill>
                  <a:schemeClr val="bg1"/>
                </a:solidFill>
              </a:rPr>
              <a:t>basic knowledge </a:t>
            </a:r>
            <a:r>
              <a:rPr lang="en-GB" dirty="0">
                <a:solidFill>
                  <a:schemeClr val="bg1"/>
                </a:solidFill>
              </a:rPr>
              <a:t>about the </a:t>
            </a:r>
            <a:r>
              <a:rPr lang="en-GB" b="1" dirty="0">
                <a:solidFill>
                  <a:schemeClr val="bg1"/>
                </a:solidFill>
              </a:rPr>
              <a:t>political system</a:t>
            </a:r>
            <a:r>
              <a:rPr lang="en-GB" dirty="0">
                <a:solidFill>
                  <a:schemeClr val="bg1"/>
                </a:solidFill>
              </a:rPr>
              <a:t>, and knowledge about the </a:t>
            </a:r>
            <a:r>
              <a:rPr lang="en-GB" b="1" dirty="0">
                <a:solidFill>
                  <a:schemeClr val="bg1"/>
                </a:solidFill>
              </a:rPr>
              <a:t>current cabinets </a:t>
            </a:r>
            <a:r>
              <a:rPr lang="en-GB" dirty="0">
                <a:solidFill>
                  <a:schemeClr val="bg1"/>
                </a:solidFill>
              </a:rPr>
              <a:t>in each country.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The final variable is a </a:t>
            </a:r>
            <a:r>
              <a:rPr lang="en-GB" b="1" dirty="0">
                <a:solidFill>
                  <a:schemeClr val="bg1"/>
                </a:solidFill>
              </a:rPr>
              <a:t>sum of all correct answers</a:t>
            </a:r>
            <a:r>
              <a:rPr lang="en-GB" dirty="0">
                <a:solidFill>
                  <a:schemeClr val="bg1"/>
                </a:solidFill>
              </a:rPr>
              <a:t>, hence, it ranges from </a:t>
            </a:r>
            <a:r>
              <a:rPr lang="en-GB" b="1" dirty="0">
                <a:solidFill>
                  <a:schemeClr val="bg1"/>
                </a:solidFill>
              </a:rPr>
              <a:t>0 to 4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2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whether validity fluctuates across design choices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Second, we study predictive validity across the three countries (RQ1.2)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“Predictive validity refers to the degree to which scores on a test or assessment are related to performance on a criterion or gold standard assessment” (Frey, 2018).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Political knowledge has been used as the most common gold standard when assessing the predictive validity of news media exposure.</a:t>
            </a:r>
          </a:p>
          <a:p>
            <a:endParaRPr lang="en-GB" dirty="0"/>
          </a:p>
          <a:p>
            <a:r>
              <a:rPr lang="en-GB" dirty="0"/>
              <a:t>For each variable, we ran a regression model with political knowledge as the dependant variable, and several common control variables.</a:t>
            </a:r>
            <a:endParaRPr lang="en-GB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GB" sz="2000" dirty="0"/>
              <a:t>                                                       </a:t>
            </a:r>
            <a:r>
              <a:rPr lang="en-GB" sz="2000" b="1" dirty="0"/>
              <a:t>3,573</a:t>
            </a:r>
            <a:r>
              <a:rPr lang="en-GB" sz="2000" dirty="0"/>
              <a:t> unique coefficients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AB01CD7-1D4C-41F3-818C-77FFBD3E1163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C1D01D-F248-4E8F-B2A4-31B35552CD18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Measures closer to the theorised </a:t>
            </a:r>
            <a:r>
              <a:rPr lang="en-GB" sz="1400" i="1" dirty="0"/>
              <a:t>true</a:t>
            </a:r>
            <a:r>
              <a:rPr lang="en-GB" sz="1400" dirty="0"/>
              <a:t> relationship should be preferred. In practice, since the </a:t>
            </a:r>
            <a:r>
              <a:rPr lang="en-GB" sz="1400" i="1" dirty="0"/>
              <a:t>true</a:t>
            </a:r>
            <a:r>
              <a:rPr lang="en-GB" sz="1400" dirty="0"/>
              <a:t> value is unknown, people assume that higher is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A11A6EC-1D80-2408-EC78-79B7FDAC4DA1}"/>
              </a:ext>
            </a:extLst>
          </p:cNvPr>
          <p:cNvCxnSpPr>
            <a:cxnSpLocks/>
          </p:cNvCxnSpPr>
          <p:nvPr/>
        </p:nvCxnSpPr>
        <p:spPr>
          <a:xfrm>
            <a:off x="2719812" y="5758593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681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Two parallel trends: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I</a:t>
            </a: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ncreasing importance of understanding what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kind of media people are exposed to;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C</a:t>
            </a: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oncerns about the data quality of self-reported exposure to media</a:t>
            </a: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lvl="1"/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47A88-46EF-4A54-8A3E-DA4C99147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043" y="2972438"/>
            <a:ext cx="4967729" cy="34566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 to understand online media exposure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12700-5007-5AB0-3512-1DFE4F3A8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3863" b="6255"/>
          <a:stretch/>
        </p:blipFill>
        <p:spPr>
          <a:xfrm>
            <a:off x="6689700" y="2972438"/>
            <a:ext cx="4967728" cy="345664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1108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Assessing whether validity fluctuates across design choices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Second, we study predictive validity across the three countries (RQ1.2)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“Predictive validity refers to the degree to which scores on a test or assessment are related to performance on a criterion or gold standard assessment” (Frey, 2018).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Political knowledge has been used as the most common gold standard when assessing the predictive validity of news media exposure.</a:t>
            </a:r>
          </a:p>
          <a:p>
            <a:endParaRPr lang="en-GB" dirty="0"/>
          </a:p>
          <a:p>
            <a:r>
              <a:rPr lang="en-GB" dirty="0"/>
              <a:t>For each variable, we ran a regression model with political knowledge as the dependant variable, and several common control variables.</a:t>
            </a:r>
            <a:endParaRPr lang="en-GB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GB" sz="2000" dirty="0"/>
              <a:t>                                                       </a:t>
            </a:r>
            <a:r>
              <a:rPr lang="en-GB" sz="2000" b="1" dirty="0"/>
              <a:t>3,573</a:t>
            </a:r>
            <a:r>
              <a:rPr lang="en-GB" sz="2000" dirty="0"/>
              <a:t> unique coefficients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AB01CD7-1D4C-41F3-818C-77FFBD3E1163}"/>
              </a:ext>
            </a:extLst>
          </p:cNvPr>
          <p:cNvCxnSpPr>
            <a:cxnSpLocks/>
          </p:cNvCxnSpPr>
          <p:nvPr/>
        </p:nvCxnSpPr>
        <p:spPr>
          <a:xfrm>
            <a:off x="2719812" y="3193222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C1D01D-F248-4E8F-B2A4-31B35552CD18}"/>
              </a:ext>
            </a:extLst>
          </p:cNvPr>
          <p:cNvSpPr txBox="1">
            <a:spLocks/>
          </p:cNvSpPr>
          <p:nvPr/>
        </p:nvSpPr>
        <p:spPr>
          <a:xfrm>
            <a:off x="4450869" y="3132504"/>
            <a:ext cx="7293717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Measures closer to the theorised </a:t>
            </a:r>
            <a:r>
              <a:rPr lang="en-GB" sz="1400" i="1" dirty="0"/>
              <a:t>true</a:t>
            </a:r>
            <a:r>
              <a:rPr lang="en-GB" sz="1400" dirty="0"/>
              <a:t> relationship should be preferred. In practice, since the </a:t>
            </a:r>
            <a:r>
              <a:rPr lang="en-GB" sz="1400" i="1" dirty="0"/>
              <a:t>true</a:t>
            </a:r>
            <a:r>
              <a:rPr lang="en-GB" sz="1400" dirty="0"/>
              <a:t> value is unknown, people assume that higher is better.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A11A6EC-1D80-2408-EC78-79B7FDAC4DA1}"/>
              </a:ext>
            </a:extLst>
          </p:cNvPr>
          <p:cNvCxnSpPr>
            <a:cxnSpLocks/>
          </p:cNvCxnSpPr>
          <p:nvPr/>
        </p:nvCxnSpPr>
        <p:spPr>
          <a:xfrm>
            <a:off x="2719812" y="5758593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482259C-28B3-DD4B-3DCB-469789AF8F8F}"/>
              </a:ext>
            </a:extLst>
          </p:cNvPr>
          <p:cNvSpPr txBox="1">
            <a:spLocks/>
          </p:cNvSpPr>
          <p:nvPr/>
        </p:nvSpPr>
        <p:spPr>
          <a:xfrm>
            <a:off x="8341795" y="5567490"/>
            <a:ext cx="3942484" cy="47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RQ1.2: </a:t>
            </a:r>
            <a:r>
              <a:rPr lang="en-GB" sz="1400" dirty="0"/>
              <a:t>To what extent do these coefficients fluctuate?</a:t>
            </a:r>
          </a:p>
        </p:txBody>
      </p:sp>
      <p:sp>
        <p:nvSpPr>
          <p:cNvPr id="12" name="Arrow: Down 12">
            <a:extLst>
              <a:ext uri="{FF2B5EF4-FFF2-40B4-BE49-F238E27FC236}">
                <a16:creationId xmlns:a16="http://schemas.microsoft.com/office/drawing/2014/main" id="{96424595-BCC1-2219-1581-8C1C4B50AA8B}"/>
              </a:ext>
            </a:extLst>
          </p:cNvPr>
          <p:cNvSpPr/>
          <p:nvPr/>
        </p:nvSpPr>
        <p:spPr>
          <a:xfrm rot="16200000">
            <a:off x="7871163" y="5523465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each design choice on predictive validity (RQ3)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variables were used as the observations, their associated </a:t>
            </a:r>
            <a:r>
              <a:rPr lang="en-GB" b="1" dirty="0"/>
              <a:t>regression coefficients </a:t>
            </a:r>
            <a:r>
              <a:rPr lang="en-GB" dirty="0"/>
              <a:t>as the dependant variable, and the characteristics of the variable as the predictors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Similar approach as for the </a:t>
            </a:r>
            <a:r>
              <a:rPr lang="en-GB" i="1" dirty="0"/>
              <a:t>Survey Quality Predictor </a:t>
            </a:r>
            <a:r>
              <a:rPr lang="en-GB" dirty="0"/>
              <a:t>(SQP)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3B1EC-122E-50E4-421F-23A8AC00D5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428" y="2818614"/>
            <a:ext cx="6691014" cy="3610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98CDF4-802A-8CA5-B93D-CBDC8CABE5C9}"/>
              </a:ext>
            </a:extLst>
          </p:cNvPr>
          <p:cNvSpPr txBox="1"/>
          <p:nvPr/>
        </p:nvSpPr>
        <p:spPr>
          <a:xfrm>
            <a:off x="195044" y="6430863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http://sqp.upf.edu/</a:t>
            </a:r>
            <a:r>
              <a:rPr lang="en-GB" sz="1400" dirty="0"/>
              <a:t>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F7F5B1A-5A58-4570-9E06-001F44C97CF9}"/>
              </a:ext>
            </a:extLst>
          </p:cNvPr>
          <p:cNvCxnSpPr>
            <a:cxnSpLocks/>
          </p:cNvCxnSpPr>
          <p:nvPr/>
        </p:nvCxnSpPr>
        <p:spPr>
          <a:xfrm>
            <a:off x="2543037" y="2450971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401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each design choice (RQ2)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predict the impact of each design choice, we used random forests of regression trees* (</a:t>
            </a:r>
            <a:r>
              <a:rPr lang="en-GB" i="1" dirty="0"/>
              <a:t>randomForest</a:t>
            </a:r>
            <a:r>
              <a:rPr lang="en-GB" dirty="0"/>
              <a:t> R package).</a:t>
            </a:r>
          </a:p>
          <a:p>
            <a:endParaRPr lang="en-GB" dirty="0"/>
          </a:p>
          <a:p>
            <a:r>
              <a:rPr lang="en-GB" dirty="0"/>
              <a:t>Why? </a:t>
            </a:r>
          </a:p>
          <a:p>
            <a:pPr lvl="1"/>
            <a:r>
              <a:rPr lang="en-GB" dirty="0"/>
              <a:t>Non-linearity</a:t>
            </a:r>
          </a:p>
          <a:p>
            <a:pPr lvl="1"/>
            <a:r>
              <a:rPr lang="en-GB" dirty="0"/>
              <a:t>Correlated features</a:t>
            </a:r>
          </a:p>
          <a:p>
            <a:pPr lvl="1"/>
            <a:r>
              <a:rPr lang="en-GB" dirty="0"/>
              <a:t>Feature importance</a:t>
            </a:r>
          </a:p>
          <a:p>
            <a:pPr lvl="1"/>
            <a:r>
              <a:rPr lang="en-GB" dirty="0"/>
              <a:t>Ensemble learning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We extract the following information:</a:t>
            </a:r>
          </a:p>
          <a:p>
            <a:pPr lvl="1"/>
            <a:r>
              <a:rPr lang="en-GB" dirty="0"/>
              <a:t>The variable importance: % increase of MSE (</a:t>
            </a:r>
            <a:r>
              <a:rPr lang="en-GB" b="1" dirty="0"/>
              <a:t>RQ2.1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And the marginal effect of each choice (</a:t>
            </a:r>
            <a:r>
              <a:rPr lang="en-GB" b="1" dirty="0"/>
              <a:t>RQ2.2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4CFCF91-B99D-E478-3E92-DC463B710D9F}"/>
              </a:ext>
            </a:extLst>
          </p:cNvPr>
          <p:cNvSpPr txBox="1">
            <a:spLocks/>
          </p:cNvSpPr>
          <p:nvPr/>
        </p:nvSpPr>
        <p:spPr>
          <a:xfrm>
            <a:off x="255970" y="6212263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i="1" dirty="0" err="1"/>
              <a:t>Ntree</a:t>
            </a:r>
            <a:r>
              <a:rPr lang="en-GB" sz="1500" dirty="0"/>
              <a:t>: 500 | </a:t>
            </a:r>
            <a:r>
              <a:rPr lang="en-GB" sz="1500" i="1" dirty="0" err="1"/>
              <a:t>Mtry</a:t>
            </a:r>
            <a:r>
              <a:rPr lang="en-GB" sz="1500" dirty="0"/>
              <a:t>: 6 | </a:t>
            </a:r>
            <a:r>
              <a:rPr lang="en-GB" sz="1500" i="1" dirty="0"/>
              <a:t>Node size</a:t>
            </a:r>
            <a:r>
              <a:rPr lang="en-GB" sz="1500" dirty="0"/>
              <a:t>: 3 | </a:t>
            </a:r>
            <a:r>
              <a:rPr lang="en-GB" sz="1500" i="1" dirty="0"/>
              <a:t>Sample fraction</a:t>
            </a:r>
            <a:r>
              <a:rPr lang="en-GB" sz="1500" dirty="0"/>
              <a:t>: 80%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0D6785-A04B-0024-EA10-CADDCE0045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974" y="2927973"/>
            <a:ext cx="4244313" cy="32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0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each design choice (RQ2)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predict the impact of each design choice, we used random forests of regression trees* (</a:t>
            </a:r>
            <a:r>
              <a:rPr lang="en-GB" i="1" dirty="0"/>
              <a:t>randomForest</a:t>
            </a:r>
            <a:r>
              <a:rPr lang="en-GB" dirty="0"/>
              <a:t> R package).</a:t>
            </a:r>
          </a:p>
          <a:p>
            <a:endParaRPr lang="en-GB" dirty="0"/>
          </a:p>
          <a:p>
            <a:r>
              <a:rPr lang="en-GB" dirty="0"/>
              <a:t>Why? </a:t>
            </a:r>
          </a:p>
          <a:p>
            <a:pPr lvl="1"/>
            <a:r>
              <a:rPr lang="en-GB" dirty="0"/>
              <a:t>Non-linearity</a:t>
            </a:r>
          </a:p>
          <a:p>
            <a:pPr lvl="1"/>
            <a:r>
              <a:rPr lang="en-GB" dirty="0"/>
              <a:t>Correlated features</a:t>
            </a:r>
          </a:p>
          <a:p>
            <a:pPr lvl="1"/>
            <a:r>
              <a:rPr lang="en-GB" dirty="0"/>
              <a:t>Feature importance</a:t>
            </a:r>
          </a:p>
          <a:p>
            <a:pPr lvl="1"/>
            <a:r>
              <a:rPr lang="en-GB" dirty="0"/>
              <a:t>Ensemble learning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We extract the following information:</a:t>
            </a:r>
          </a:p>
          <a:p>
            <a:pPr lvl="1"/>
            <a:r>
              <a:rPr lang="en-GB" dirty="0"/>
              <a:t>The variable importance: % increase of MSE (</a:t>
            </a:r>
            <a:r>
              <a:rPr lang="en-GB" b="1" dirty="0"/>
              <a:t>RQ2.1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And the marginal effect of each choice (</a:t>
            </a:r>
            <a:r>
              <a:rPr lang="en-GB" b="1" dirty="0"/>
              <a:t>RQ2.2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4CFCF91-B99D-E478-3E92-DC463B710D9F}"/>
              </a:ext>
            </a:extLst>
          </p:cNvPr>
          <p:cNvSpPr txBox="1">
            <a:spLocks/>
          </p:cNvSpPr>
          <p:nvPr/>
        </p:nvSpPr>
        <p:spPr>
          <a:xfrm>
            <a:off x="255970" y="6212263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i="1" dirty="0" err="1"/>
              <a:t>Ntree</a:t>
            </a:r>
            <a:r>
              <a:rPr lang="en-GB" sz="1500" dirty="0"/>
              <a:t>: 500 | </a:t>
            </a:r>
            <a:r>
              <a:rPr lang="en-GB" sz="1500" i="1" dirty="0" err="1"/>
              <a:t>Mtry</a:t>
            </a:r>
            <a:r>
              <a:rPr lang="en-GB" sz="1500" dirty="0"/>
              <a:t>: 6 | </a:t>
            </a:r>
            <a:r>
              <a:rPr lang="en-GB" sz="1500" i="1" dirty="0"/>
              <a:t>Node size</a:t>
            </a:r>
            <a:r>
              <a:rPr lang="en-GB" sz="1500" dirty="0"/>
              <a:t>: 3 | </a:t>
            </a:r>
            <a:r>
              <a:rPr lang="en-GB" sz="1500" i="1" dirty="0"/>
              <a:t>Sample fraction</a:t>
            </a:r>
            <a:r>
              <a:rPr lang="en-GB" sz="1500" dirty="0"/>
              <a:t>: 80%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0D6785-A04B-0024-EA10-CADDCE0045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974" y="2927973"/>
            <a:ext cx="4244313" cy="32842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45DCC7-5F06-46E6-936A-13DD25BEE203}"/>
              </a:ext>
            </a:extLst>
          </p:cNvPr>
          <p:cNvSpPr/>
          <p:nvPr/>
        </p:nvSpPr>
        <p:spPr>
          <a:xfrm>
            <a:off x="895350" y="5157247"/>
            <a:ext cx="6625099" cy="857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4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10625002" cy="628474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Does the validity of online news media exposure measured with metered data fluctuate across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design choices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(RQ1)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4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Convergent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4710C288-54AA-1268-7C93-238AF984C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096" b="9223"/>
          <a:stretch/>
        </p:blipFill>
        <p:spPr>
          <a:xfrm>
            <a:off x="328958" y="1728134"/>
            <a:ext cx="3662465" cy="3724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BD03C9B2-C2EE-9365-B16B-39415FD5F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526" b="9223"/>
          <a:stretch/>
        </p:blipFill>
        <p:spPr>
          <a:xfrm>
            <a:off x="4175650" y="1728134"/>
            <a:ext cx="3662466" cy="3724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DD8710D4-8766-1084-9B9E-8B4C1BD21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740" b="9224"/>
          <a:stretch/>
        </p:blipFill>
        <p:spPr>
          <a:xfrm>
            <a:off x="8087718" y="1728134"/>
            <a:ext cx="3662467" cy="372471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03B88-9C0F-56A3-4AC5-A8D2FC55655C}"/>
              </a:ext>
            </a:extLst>
          </p:cNvPr>
          <p:cNvSpPr txBox="1"/>
          <p:nvPr/>
        </p:nvSpPr>
        <p:spPr>
          <a:xfrm>
            <a:off x="758405" y="1728134"/>
            <a:ext cx="2938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0059A6-571C-0749-AECB-3C537217E9F5}"/>
              </a:ext>
            </a:extLst>
          </p:cNvPr>
          <p:cNvSpPr txBox="1"/>
          <p:nvPr/>
        </p:nvSpPr>
        <p:spPr>
          <a:xfrm>
            <a:off x="4626739" y="1728134"/>
            <a:ext cx="2938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A4B98-E79D-CA38-70FA-A552B205B8CF}"/>
              </a:ext>
            </a:extLst>
          </p:cNvPr>
          <p:cNvSpPr txBox="1"/>
          <p:nvPr/>
        </p:nvSpPr>
        <p:spPr>
          <a:xfrm>
            <a:off x="8566507" y="1728134"/>
            <a:ext cx="2938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PORTUGAL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22A08A-86B2-C66F-F993-735FA930C590}"/>
              </a:ext>
            </a:extLst>
          </p:cNvPr>
          <p:cNvSpPr txBox="1"/>
          <p:nvPr/>
        </p:nvSpPr>
        <p:spPr>
          <a:xfrm>
            <a:off x="3104319" y="1278097"/>
            <a:ext cx="59833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Correlation between different specifications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0CC3FF-1CC6-CAC8-7B13-C013DBF46780}"/>
              </a:ext>
            </a:extLst>
          </p:cNvPr>
          <p:cNvSpPr txBox="1"/>
          <p:nvPr/>
        </p:nvSpPr>
        <p:spPr>
          <a:xfrm>
            <a:off x="32895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.40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.41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.15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.63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587BD0-4D6F-3BE2-50B9-B97808D19EB2}"/>
              </a:ext>
            </a:extLst>
          </p:cNvPr>
          <p:cNvSpPr txBox="1"/>
          <p:nvPr/>
        </p:nvSpPr>
        <p:spPr>
          <a:xfrm>
            <a:off x="4175650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.51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.69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.10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.85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243D2-67E6-F03F-B798-963C920A7FF5}"/>
              </a:ext>
            </a:extLst>
          </p:cNvPr>
          <p:cNvSpPr txBox="1"/>
          <p:nvPr/>
        </p:nvSpPr>
        <p:spPr>
          <a:xfrm>
            <a:off x="808771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.45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.47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.24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.64</a:t>
            </a:r>
          </a:p>
        </p:txBody>
      </p:sp>
    </p:spTree>
    <p:extLst>
      <p:ext uri="{BB962C8B-B14F-4D97-AF65-F5344CB8AC3E}">
        <p14:creationId xmlns:p14="http://schemas.microsoft.com/office/powerpoint/2010/main" val="34060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Convergent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4710C288-54AA-1268-7C93-238AF984C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096" b="9223"/>
          <a:stretch/>
        </p:blipFill>
        <p:spPr>
          <a:xfrm>
            <a:off x="328958" y="1728134"/>
            <a:ext cx="3662465" cy="3724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BD03C9B2-C2EE-9365-B16B-39415FD5F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526" b="9223"/>
          <a:stretch/>
        </p:blipFill>
        <p:spPr>
          <a:xfrm>
            <a:off x="4175650" y="1728134"/>
            <a:ext cx="3662466" cy="3724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DD8710D4-8766-1084-9B9E-8B4C1BD21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3740" b="9224"/>
          <a:stretch/>
        </p:blipFill>
        <p:spPr>
          <a:xfrm>
            <a:off x="8087718" y="1728134"/>
            <a:ext cx="3662467" cy="372471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03B88-9C0F-56A3-4AC5-A8D2FC55655C}"/>
              </a:ext>
            </a:extLst>
          </p:cNvPr>
          <p:cNvSpPr txBox="1"/>
          <p:nvPr/>
        </p:nvSpPr>
        <p:spPr>
          <a:xfrm>
            <a:off x="758405" y="1728134"/>
            <a:ext cx="2938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0059A6-571C-0749-AECB-3C537217E9F5}"/>
              </a:ext>
            </a:extLst>
          </p:cNvPr>
          <p:cNvSpPr txBox="1"/>
          <p:nvPr/>
        </p:nvSpPr>
        <p:spPr>
          <a:xfrm>
            <a:off x="4626739" y="1728134"/>
            <a:ext cx="2938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A4B98-E79D-CA38-70FA-A552B205B8CF}"/>
              </a:ext>
            </a:extLst>
          </p:cNvPr>
          <p:cNvSpPr txBox="1"/>
          <p:nvPr/>
        </p:nvSpPr>
        <p:spPr>
          <a:xfrm>
            <a:off x="8566507" y="1728134"/>
            <a:ext cx="2938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PORTUGAL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22A08A-86B2-C66F-F993-735FA930C590}"/>
              </a:ext>
            </a:extLst>
          </p:cNvPr>
          <p:cNvSpPr txBox="1"/>
          <p:nvPr/>
        </p:nvSpPr>
        <p:spPr>
          <a:xfrm>
            <a:off x="3104319" y="1278097"/>
            <a:ext cx="59833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Correlation between different specifications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0CC3FF-1CC6-CAC8-7B13-C013DBF46780}"/>
              </a:ext>
            </a:extLst>
          </p:cNvPr>
          <p:cNvSpPr txBox="1"/>
          <p:nvPr/>
        </p:nvSpPr>
        <p:spPr>
          <a:xfrm>
            <a:off x="32895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.40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.41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.15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.63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587BD0-4D6F-3BE2-50B9-B97808D19EB2}"/>
              </a:ext>
            </a:extLst>
          </p:cNvPr>
          <p:cNvSpPr txBox="1"/>
          <p:nvPr/>
        </p:nvSpPr>
        <p:spPr>
          <a:xfrm>
            <a:off x="4175650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.51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.69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.10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.85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243D2-67E6-F03F-B798-963C920A7FF5}"/>
              </a:ext>
            </a:extLst>
          </p:cNvPr>
          <p:cNvSpPr txBox="1"/>
          <p:nvPr/>
        </p:nvSpPr>
        <p:spPr>
          <a:xfrm>
            <a:off x="808771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.45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.47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.24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2E9D3-D77D-4C10-A3D9-430E21C13BA8}"/>
              </a:ext>
            </a:extLst>
          </p:cNvPr>
          <p:cNvSpPr txBox="1"/>
          <p:nvPr/>
        </p:nvSpPr>
        <p:spPr>
          <a:xfrm>
            <a:off x="3885412" y="2574826"/>
            <a:ext cx="4421171" cy="2585323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On average the correlation between measurements is below what should be desired.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Small proportion beyond the .70-.80 mark desired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High fluctuation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Predictive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1C380536-B7B9-C01D-0AC5-25D631E43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4030" r="3699" b="5773"/>
          <a:stretch/>
        </p:blipFill>
        <p:spPr>
          <a:xfrm>
            <a:off x="334964" y="1728134"/>
            <a:ext cx="3549139" cy="37247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EF001E3D-A9BE-2931-CCF7-8BF47C207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4276" r="4982" b="6672"/>
          <a:stretch/>
        </p:blipFill>
        <p:spPr>
          <a:xfrm>
            <a:off x="4211341" y="1728134"/>
            <a:ext cx="3549139" cy="37247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Picture 21" descr="Chart, histogram&#10;&#10;Description automatically generated">
            <a:extLst>
              <a:ext uri="{FF2B5EF4-FFF2-40B4-BE49-F238E27FC236}">
                <a16:creationId xmlns:a16="http://schemas.microsoft.com/office/drawing/2014/main" id="{33786AC7-3008-6104-7E98-CD73DEFBC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4303" r="5673" b="6209"/>
          <a:stretch/>
        </p:blipFill>
        <p:spPr>
          <a:xfrm>
            <a:off x="8087718" y="1728134"/>
            <a:ext cx="3549139" cy="372470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0726B6-CD34-09B3-55C1-404CE2D82C1D}"/>
              </a:ext>
            </a:extLst>
          </p:cNvPr>
          <p:cNvSpPr txBox="1"/>
          <p:nvPr/>
        </p:nvSpPr>
        <p:spPr>
          <a:xfrm>
            <a:off x="532807" y="1728134"/>
            <a:ext cx="3250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ED1B0-5B83-A968-68DE-BE55BA6DC4D8}"/>
              </a:ext>
            </a:extLst>
          </p:cNvPr>
          <p:cNvSpPr txBox="1"/>
          <p:nvPr/>
        </p:nvSpPr>
        <p:spPr>
          <a:xfrm>
            <a:off x="4488111" y="1728134"/>
            <a:ext cx="3204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ITALY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F56D6-6041-A6CA-B3B6-BE4FC817F862}"/>
              </a:ext>
            </a:extLst>
          </p:cNvPr>
          <p:cNvSpPr txBox="1"/>
          <p:nvPr/>
        </p:nvSpPr>
        <p:spPr>
          <a:xfrm>
            <a:off x="8296712" y="1728134"/>
            <a:ext cx="3271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PORTUGAL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C0479-7535-0F27-5D76-285FA747DD95}"/>
              </a:ext>
            </a:extLst>
          </p:cNvPr>
          <p:cNvSpPr txBox="1"/>
          <p:nvPr/>
        </p:nvSpPr>
        <p:spPr>
          <a:xfrm>
            <a:off x="2160285" y="1253412"/>
            <a:ext cx="82384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Association with political knowledge across different specifications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AAF79B-3084-5A25-A4C3-CFD9C943C2B4}"/>
              </a:ext>
            </a:extLst>
          </p:cNvPr>
          <p:cNvSpPr txBox="1"/>
          <p:nvPr/>
        </p:nvSpPr>
        <p:spPr>
          <a:xfrm>
            <a:off x="32895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.099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.102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.069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.132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311DB6-09DA-0513-A525-67D0BD4FC614}"/>
              </a:ext>
            </a:extLst>
          </p:cNvPr>
          <p:cNvSpPr txBox="1"/>
          <p:nvPr/>
        </p:nvSpPr>
        <p:spPr>
          <a:xfrm>
            <a:off x="4175650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.098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.140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.098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.160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B93854-4FB3-A8DF-235F-BF7AC224A3E7}"/>
              </a:ext>
            </a:extLst>
          </p:cNvPr>
          <p:cNvSpPr txBox="1"/>
          <p:nvPr/>
        </p:nvSpPr>
        <p:spPr>
          <a:xfrm>
            <a:off x="808771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.150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.152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.113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.188</a:t>
            </a:r>
          </a:p>
        </p:txBody>
      </p:sp>
    </p:spTree>
    <p:extLst>
      <p:ext uri="{BB962C8B-B14F-4D97-AF65-F5344CB8AC3E}">
        <p14:creationId xmlns:p14="http://schemas.microsoft.com/office/powerpoint/2010/main" val="1343110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Predictive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1C380536-B7B9-C01D-0AC5-25D631E43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4030" r="3699" b="5773"/>
          <a:stretch/>
        </p:blipFill>
        <p:spPr>
          <a:xfrm>
            <a:off x="334964" y="1728134"/>
            <a:ext cx="3549139" cy="37247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EF001E3D-A9BE-2931-CCF7-8BF47C207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4276" r="4982" b="6672"/>
          <a:stretch/>
        </p:blipFill>
        <p:spPr>
          <a:xfrm>
            <a:off x="4211341" y="1728134"/>
            <a:ext cx="3549139" cy="37247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Picture 21" descr="Chart, histogram&#10;&#10;Description automatically generated">
            <a:extLst>
              <a:ext uri="{FF2B5EF4-FFF2-40B4-BE49-F238E27FC236}">
                <a16:creationId xmlns:a16="http://schemas.microsoft.com/office/drawing/2014/main" id="{33786AC7-3008-6104-7E98-CD73DEFBC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4303" r="5673" b="6209"/>
          <a:stretch/>
        </p:blipFill>
        <p:spPr>
          <a:xfrm>
            <a:off x="8087718" y="1728134"/>
            <a:ext cx="3549139" cy="372470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0726B6-CD34-09B3-55C1-404CE2D82C1D}"/>
              </a:ext>
            </a:extLst>
          </p:cNvPr>
          <p:cNvSpPr txBox="1"/>
          <p:nvPr/>
        </p:nvSpPr>
        <p:spPr>
          <a:xfrm>
            <a:off x="532807" y="1728134"/>
            <a:ext cx="3250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ED1B0-5B83-A968-68DE-BE55BA6DC4D8}"/>
              </a:ext>
            </a:extLst>
          </p:cNvPr>
          <p:cNvSpPr txBox="1"/>
          <p:nvPr/>
        </p:nvSpPr>
        <p:spPr>
          <a:xfrm>
            <a:off x="4488111" y="1728134"/>
            <a:ext cx="3204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ITALY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F56D6-6041-A6CA-B3B6-BE4FC817F862}"/>
              </a:ext>
            </a:extLst>
          </p:cNvPr>
          <p:cNvSpPr txBox="1"/>
          <p:nvPr/>
        </p:nvSpPr>
        <p:spPr>
          <a:xfrm>
            <a:off x="8296712" y="1728134"/>
            <a:ext cx="3271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PORTUGAL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C0479-7535-0F27-5D76-285FA747DD95}"/>
              </a:ext>
            </a:extLst>
          </p:cNvPr>
          <p:cNvSpPr txBox="1"/>
          <p:nvPr/>
        </p:nvSpPr>
        <p:spPr>
          <a:xfrm>
            <a:off x="2160285" y="1253412"/>
            <a:ext cx="82384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Association with political knowledge across different specifications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AAF79B-3084-5A25-A4C3-CFD9C943C2B4}"/>
              </a:ext>
            </a:extLst>
          </p:cNvPr>
          <p:cNvSpPr txBox="1"/>
          <p:nvPr/>
        </p:nvSpPr>
        <p:spPr>
          <a:xfrm>
            <a:off x="32895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.099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.102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.069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.132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311DB6-09DA-0513-A525-67D0BD4FC614}"/>
              </a:ext>
            </a:extLst>
          </p:cNvPr>
          <p:cNvSpPr txBox="1"/>
          <p:nvPr/>
        </p:nvSpPr>
        <p:spPr>
          <a:xfrm>
            <a:off x="4175650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.098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.140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.098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.160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B93854-4FB3-A8DF-235F-BF7AC224A3E7}"/>
              </a:ext>
            </a:extLst>
          </p:cNvPr>
          <p:cNvSpPr txBox="1"/>
          <p:nvPr/>
        </p:nvSpPr>
        <p:spPr>
          <a:xfrm>
            <a:off x="8087718" y="5486567"/>
            <a:ext cx="21038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Mean: </a:t>
            </a:r>
            <a:r>
              <a:rPr lang="en-GB" sz="1600" dirty="0"/>
              <a:t>.150</a:t>
            </a:r>
          </a:p>
          <a:p>
            <a:r>
              <a:rPr lang="en-GB" sz="1600" b="1" dirty="0"/>
              <a:t>Media: </a:t>
            </a:r>
            <a:r>
              <a:rPr lang="en-GB" sz="1600" dirty="0"/>
              <a:t>.152</a:t>
            </a:r>
          </a:p>
          <a:p>
            <a:r>
              <a:rPr lang="en-GB" sz="1600" b="1" dirty="0"/>
              <a:t>1</a:t>
            </a:r>
            <a:r>
              <a:rPr lang="en-GB" sz="1600" b="1" baseline="30000" dirty="0"/>
              <a:t>st</a:t>
            </a:r>
            <a:r>
              <a:rPr lang="en-GB" sz="1600" b="1" dirty="0"/>
              <a:t> Quart: </a:t>
            </a:r>
            <a:r>
              <a:rPr lang="en-GB" sz="1600" dirty="0"/>
              <a:t>.113</a:t>
            </a:r>
          </a:p>
          <a:p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Quart: </a:t>
            </a:r>
            <a:r>
              <a:rPr lang="en-GB" sz="1600" dirty="0"/>
              <a:t>.188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48CB2-D8C2-495D-911F-A7CD37C31199}"/>
              </a:ext>
            </a:extLst>
          </p:cNvPr>
          <p:cNvSpPr txBox="1"/>
          <p:nvPr/>
        </p:nvSpPr>
        <p:spPr>
          <a:xfrm>
            <a:off x="3885412" y="2574826"/>
            <a:ext cx="4421171" cy="2031325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High fluctuation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Differences not that far of what can be seen between survey questions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91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11144246" cy="628474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design choices have a higher impact on predictive validity? (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RQ2.1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b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what extent do different design choices affect the predictive validity of metered data measures?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RQ2.2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42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rise of metered data to understand online media exposure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Two parallel trends: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I</a:t>
            </a: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ncreasing importance of understanding what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kind of media people are exposed to;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C</a:t>
            </a: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oncerns about the data quality of self-reported exposure to media</a:t>
            </a: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Alternative: directly observe what people do online using digital tracking solutions, or </a:t>
            </a:r>
            <a:r>
              <a:rPr lang="en-GB" sz="1800" i="1" dirty="0">
                <a:latin typeface="Times New Roman" panose="02020603050405020304" pitchFamily="18" charset="0"/>
                <a:ea typeface="Cambria" panose="02040503050406030204" pitchFamily="18" charset="0"/>
              </a:rPr>
              <a:t>meters.</a:t>
            </a:r>
          </a:p>
          <a:p>
            <a:pPr lvl="1"/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Group of tracking technologies </a:t>
            </a:r>
          </a:p>
          <a:p>
            <a:pPr lvl="1"/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Installed on participants devices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</a:p>
          <a:p>
            <a:pPr lvl="1"/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Collect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traces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left by participants when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interacting with their devices online: e.g. URLs or apps visited</a:t>
            </a:r>
          </a:p>
          <a:p>
            <a:pPr marL="457200" lvl="1" indent="0">
              <a:buNone/>
            </a:pPr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We call the resulting data: </a:t>
            </a:r>
            <a:r>
              <a:rPr lang="en-GB" sz="1800" b="1" dirty="0">
                <a:latin typeface="Times New Roman" panose="02020603050405020304" pitchFamily="18" charset="0"/>
                <a:ea typeface="Cambria" panose="02040503050406030204" pitchFamily="18" charset="0"/>
              </a:rPr>
              <a:t>metered data                              +60 papers </a:t>
            </a:r>
            <a:r>
              <a:rPr lang="en-GB" sz="1800" dirty="0">
                <a:latin typeface="Times New Roman" panose="02020603050405020304" pitchFamily="18" charset="0"/>
                <a:ea typeface="Cambria" panose="02040503050406030204" pitchFamily="18" charset="0"/>
              </a:rPr>
              <a:t>published using metered data since 2016</a:t>
            </a: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71027B-5CD8-44E6-BFC1-3B1C9E3C2A2C}"/>
              </a:ext>
            </a:extLst>
          </p:cNvPr>
          <p:cNvSpPr/>
          <p:nvPr/>
        </p:nvSpPr>
        <p:spPr>
          <a:xfrm>
            <a:off x="4638323" y="2886816"/>
            <a:ext cx="1704703" cy="908466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A1374D1-6147-4AAF-9355-BCFE275C8FF4}"/>
              </a:ext>
            </a:extLst>
          </p:cNvPr>
          <p:cNvSpPr/>
          <p:nvPr/>
        </p:nvSpPr>
        <p:spPr>
          <a:xfrm rot="16200000">
            <a:off x="5302901" y="5153825"/>
            <a:ext cx="375545" cy="908466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25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73B5DC64-E1FD-558A-2355-B5DDCB85F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5090" r="26311" b="6078"/>
          <a:stretch/>
        </p:blipFill>
        <p:spPr>
          <a:xfrm>
            <a:off x="7497420" y="1455226"/>
            <a:ext cx="3354468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CFF56353-AE67-9357-D7DA-FB96BB84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4003" b="6054"/>
          <a:stretch/>
        </p:blipFill>
        <p:spPr>
          <a:xfrm>
            <a:off x="378643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each design choice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E21DAB0-4EAD-42F5-9352-95F62CBF56C7}"/>
              </a:ext>
            </a:extLst>
          </p:cNvPr>
          <p:cNvSpPr txBox="1">
            <a:spLocks/>
          </p:cNvSpPr>
          <p:nvPr/>
        </p:nvSpPr>
        <p:spPr>
          <a:xfrm>
            <a:off x="255970" y="6212263"/>
            <a:ext cx="11126385" cy="43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* </a:t>
            </a:r>
            <a:r>
              <a:rPr lang="en-GB" sz="1500" dirty="0"/>
              <a:t>These results agree with the conditional (unbiased) important measures from </a:t>
            </a:r>
            <a:r>
              <a:rPr lang="en-GB" sz="1500" dirty="0" err="1"/>
              <a:t>cforest</a:t>
            </a:r>
            <a:r>
              <a:rPr lang="en-GB" sz="15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7E018509-4210-2F11-9827-7D5D11AB3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5988" b="6054"/>
          <a:stretch/>
        </p:blipFill>
        <p:spPr>
          <a:xfrm>
            <a:off x="3938031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C0D4FB3A-BD4B-5864-4EB7-E91571E00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6970" r="5994"/>
          <a:stretch/>
        </p:blipFill>
        <p:spPr>
          <a:xfrm>
            <a:off x="11086476" y="1455226"/>
            <a:ext cx="807877" cy="4307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E1B1C7-CC23-1455-6224-B399BAE060D3}"/>
              </a:ext>
            </a:extLst>
          </p:cNvPr>
          <p:cNvSpPr txBox="1"/>
          <p:nvPr/>
        </p:nvSpPr>
        <p:spPr>
          <a:xfrm>
            <a:off x="189591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C3E991-B367-83BD-354D-F549CCA05535}"/>
              </a:ext>
            </a:extLst>
          </p:cNvPr>
          <p:cNvSpPr txBox="1"/>
          <p:nvPr/>
        </p:nvSpPr>
        <p:spPr>
          <a:xfrm>
            <a:off x="5412297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E31E8C-BF87-D80E-3A02-B2C79F426E35}"/>
              </a:ext>
            </a:extLst>
          </p:cNvPr>
          <p:cNvSpPr txBox="1"/>
          <p:nvPr/>
        </p:nvSpPr>
        <p:spPr>
          <a:xfrm>
            <a:off x="894342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41659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73B5DC64-E1FD-558A-2355-B5DDCB85F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5090" r="26311" b="6078"/>
          <a:stretch/>
        </p:blipFill>
        <p:spPr>
          <a:xfrm>
            <a:off x="7497420" y="1455226"/>
            <a:ext cx="3354468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CFF56353-AE67-9357-D7DA-FB96BB84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4003" b="6054"/>
          <a:stretch/>
        </p:blipFill>
        <p:spPr>
          <a:xfrm>
            <a:off x="378643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each design choice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7E018509-4210-2F11-9827-7D5D11AB3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5988" b="6054"/>
          <a:stretch/>
        </p:blipFill>
        <p:spPr>
          <a:xfrm>
            <a:off x="3938031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C0D4FB3A-BD4B-5864-4EB7-E91571E00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6970" r="5994"/>
          <a:stretch/>
        </p:blipFill>
        <p:spPr>
          <a:xfrm>
            <a:off x="11086476" y="1455226"/>
            <a:ext cx="807877" cy="4307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E1B1C7-CC23-1455-6224-B399BAE060D3}"/>
              </a:ext>
            </a:extLst>
          </p:cNvPr>
          <p:cNvSpPr txBox="1"/>
          <p:nvPr/>
        </p:nvSpPr>
        <p:spPr>
          <a:xfrm>
            <a:off x="189591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C3E991-B367-83BD-354D-F549CCA05535}"/>
              </a:ext>
            </a:extLst>
          </p:cNvPr>
          <p:cNvSpPr txBox="1"/>
          <p:nvPr/>
        </p:nvSpPr>
        <p:spPr>
          <a:xfrm>
            <a:off x="5412297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E31E8C-BF87-D80E-3A02-B2C79F426E35}"/>
              </a:ext>
            </a:extLst>
          </p:cNvPr>
          <p:cNvSpPr txBox="1"/>
          <p:nvPr/>
        </p:nvSpPr>
        <p:spPr>
          <a:xfrm>
            <a:off x="894342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4504B0-2DEA-1025-5303-E78C47ACC5EB}"/>
              </a:ext>
            </a:extLst>
          </p:cNvPr>
          <p:cNvSpPr/>
          <p:nvPr/>
        </p:nvSpPr>
        <p:spPr>
          <a:xfrm>
            <a:off x="1057013" y="1824558"/>
            <a:ext cx="488601" cy="427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1A1F59-0C01-52C0-A28C-51EDE5394D89}"/>
              </a:ext>
            </a:extLst>
          </p:cNvPr>
          <p:cNvSpPr/>
          <p:nvPr/>
        </p:nvSpPr>
        <p:spPr>
          <a:xfrm>
            <a:off x="4627543" y="1824558"/>
            <a:ext cx="488601" cy="427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85821-7D4F-450F-0621-B9D569F7148C}"/>
              </a:ext>
            </a:extLst>
          </p:cNvPr>
          <p:cNvSpPr/>
          <p:nvPr/>
        </p:nvSpPr>
        <p:spPr>
          <a:xfrm>
            <a:off x="8220232" y="1824558"/>
            <a:ext cx="488601" cy="427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2641DA-C168-38D5-359F-707531319C2F}"/>
              </a:ext>
            </a:extLst>
          </p:cNvPr>
          <p:cNvSpPr txBox="1"/>
          <p:nvPr/>
        </p:nvSpPr>
        <p:spPr>
          <a:xfrm>
            <a:off x="1872143" y="5744827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</a:t>
            </a:r>
            <a:r>
              <a:rPr lang="en-GB" sz="1600" b="1" dirty="0">
                <a:solidFill>
                  <a:schemeClr val="bg1"/>
                </a:solidFill>
              </a:rPr>
              <a:t>device</a:t>
            </a:r>
            <a:r>
              <a:rPr lang="en-GB" sz="1600" dirty="0">
                <a:solidFill>
                  <a:schemeClr val="bg1"/>
                </a:solidFill>
              </a:rPr>
              <a:t> information used is the </a:t>
            </a:r>
            <a:r>
              <a:rPr lang="en-GB" sz="1600" b="1" dirty="0">
                <a:solidFill>
                  <a:schemeClr val="bg1"/>
                </a:solidFill>
              </a:rPr>
              <a:t>most important variable </a:t>
            </a:r>
            <a:r>
              <a:rPr lang="en-GB" sz="1600" dirty="0">
                <a:solidFill>
                  <a:schemeClr val="bg1"/>
                </a:solidFill>
              </a:rPr>
              <a:t>across countries  </a:t>
            </a:r>
          </a:p>
        </p:txBody>
      </p:sp>
    </p:spTree>
    <p:extLst>
      <p:ext uri="{BB962C8B-B14F-4D97-AF65-F5344CB8AC3E}">
        <p14:creationId xmlns:p14="http://schemas.microsoft.com/office/powerpoint/2010/main" val="3244636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73B5DC64-E1FD-558A-2355-B5DDCB85F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5090" r="26311" b="6078"/>
          <a:stretch/>
        </p:blipFill>
        <p:spPr>
          <a:xfrm>
            <a:off x="7497420" y="1455226"/>
            <a:ext cx="3354468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CFF56353-AE67-9357-D7DA-FB96BB84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4003" b="6054"/>
          <a:stretch/>
        </p:blipFill>
        <p:spPr>
          <a:xfrm>
            <a:off x="378643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each design choice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7E018509-4210-2F11-9827-7D5D11AB3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5988" b="6054"/>
          <a:stretch/>
        </p:blipFill>
        <p:spPr>
          <a:xfrm>
            <a:off x="3938031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C0D4FB3A-BD4B-5864-4EB7-E91571E00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6970" r="5994"/>
          <a:stretch/>
        </p:blipFill>
        <p:spPr>
          <a:xfrm>
            <a:off x="11086476" y="1455226"/>
            <a:ext cx="807877" cy="4307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E1B1C7-CC23-1455-6224-B399BAE060D3}"/>
              </a:ext>
            </a:extLst>
          </p:cNvPr>
          <p:cNvSpPr txBox="1"/>
          <p:nvPr/>
        </p:nvSpPr>
        <p:spPr>
          <a:xfrm>
            <a:off x="189591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C3E991-B367-83BD-354D-F549CCA05535}"/>
              </a:ext>
            </a:extLst>
          </p:cNvPr>
          <p:cNvSpPr txBox="1"/>
          <p:nvPr/>
        </p:nvSpPr>
        <p:spPr>
          <a:xfrm>
            <a:off x="5412297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E31E8C-BF87-D80E-3A02-B2C79F426E35}"/>
              </a:ext>
            </a:extLst>
          </p:cNvPr>
          <p:cNvSpPr txBox="1"/>
          <p:nvPr/>
        </p:nvSpPr>
        <p:spPr>
          <a:xfrm>
            <a:off x="894342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4504B0-2DEA-1025-5303-E78C47ACC5EB}"/>
              </a:ext>
            </a:extLst>
          </p:cNvPr>
          <p:cNvSpPr/>
          <p:nvPr/>
        </p:nvSpPr>
        <p:spPr>
          <a:xfrm>
            <a:off x="1059770" y="4668425"/>
            <a:ext cx="488601" cy="427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1A1F59-0C01-52C0-A28C-51EDE5394D89}"/>
              </a:ext>
            </a:extLst>
          </p:cNvPr>
          <p:cNvSpPr/>
          <p:nvPr/>
        </p:nvSpPr>
        <p:spPr>
          <a:xfrm>
            <a:off x="4630300" y="4668425"/>
            <a:ext cx="488601" cy="427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185821-7D4F-450F-0621-B9D569F7148C}"/>
              </a:ext>
            </a:extLst>
          </p:cNvPr>
          <p:cNvSpPr/>
          <p:nvPr/>
        </p:nvSpPr>
        <p:spPr>
          <a:xfrm>
            <a:off x="8222989" y="4668425"/>
            <a:ext cx="488601" cy="427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2641DA-C168-38D5-359F-707531319C2F}"/>
              </a:ext>
            </a:extLst>
          </p:cNvPr>
          <p:cNvSpPr txBox="1"/>
          <p:nvPr/>
        </p:nvSpPr>
        <p:spPr>
          <a:xfrm>
            <a:off x="1872143" y="5744827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</a:t>
            </a:r>
            <a:r>
              <a:rPr lang="en-GB" sz="1600" b="1" dirty="0">
                <a:solidFill>
                  <a:schemeClr val="bg1"/>
                </a:solidFill>
              </a:rPr>
              <a:t>ranking list </a:t>
            </a:r>
            <a:r>
              <a:rPr lang="en-GB" sz="1600" dirty="0">
                <a:solidFill>
                  <a:schemeClr val="bg1"/>
                </a:solidFill>
              </a:rPr>
              <a:t>used is the </a:t>
            </a:r>
            <a:r>
              <a:rPr lang="en-GB" sz="1600" b="1" dirty="0">
                <a:solidFill>
                  <a:schemeClr val="bg1"/>
                </a:solidFill>
              </a:rPr>
              <a:t>less important variable </a:t>
            </a:r>
            <a:r>
              <a:rPr lang="en-GB" sz="1600" dirty="0">
                <a:solidFill>
                  <a:schemeClr val="bg1"/>
                </a:solidFill>
              </a:rPr>
              <a:t>across countries  </a:t>
            </a:r>
          </a:p>
        </p:txBody>
      </p:sp>
    </p:spTree>
    <p:extLst>
      <p:ext uri="{BB962C8B-B14F-4D97-AF65-F5344CB8AC3E}">
        <p14:creationId xmlns:p14="http://schemas.microsoft.com/office/powerpoint/2010/main" val="702133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73B5DC64-E1FD-558A-2355-B5DDCB85F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5090" r="26311" b="6078"/>
          <a:stretch/>
        </p:blipFill>
        <p:spPr>
          <a:xfrm>
            <a:off x="7497420" y="1455226"/>
            <a:ext cx="3354468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CFF56353-AE67-9357-D7DA-FB96BB84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4003" b="6054"/>
          <a:stretch/>
        </p:blipFill>
        <p:spPr>
          <a:xfrm>
            <a:off x="378643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each design choice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7E018509-4210-2F11-9827-7D5D11AB3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5988" b="6054"/>
          <a:stretch/>
        </p:blipFill>
        <p:spPr>
          <a:xfrm>
            <a:off x="3938031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C0D4FB3A-BD4B-5864-4EB7-E91571E00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6970" r="5994"/>
          <a:stretch/>
        </p:blipFill>
        <p:spPr>
          <a:xfrm>
            <a:off x="11086476" y="1455226"/>
            <a:ext cx="807877" cy="4307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E1B1C7-CC23-1455-6224-B399BAE060D3}"/>
              </a:ext>
            </a:extLst>
          </p:cNvPr>
          <p:cNvSpPr txBox="1"/>
          <p:nvPr/>
        </p:nvSpPr>
        <p:spPr>
          <a:xfrm>
            <a:off x="189591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C3E991-B367-83BD-354D-F549CCA05535}"/>
              </a:ext>
            </a:extLst>
          </p:cNvPr>
          <p:cNvSpPr txBox="1"/>
          <p:nvPr/>
        </p:nvSpPr>
        <p:spPr>
          <a:xfrm>
            <a:off x="5412297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E31E8C-BF87-D80E-3A02-B2C79F426E35}"/>
              </a:ext>
            </a:extLst>
          </p:cNvPr>
          <p:cNvSpPr txBox="1"/>
          <p:nvPr/>
        </p:nvSpPr>
        <p:spPr>
          <a:xfrm>
            <a:off x="894342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4504B0-2DEA-1025-5303-E78C47ACC5EB}"/>
              </a:ext>
            </a:extLst>
          </p:cNvPr>
          <p:cNvSpPr/>
          <p:nvPr/>
        </p:nvSpPr>
        <p:spPr>
          <a:xfrm>
            <a:off x="297647" y="2072081"/>
            <a:ext cx="1237538" cy="10821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1A1F59-0C01-52C0-A28C-51EDE5394D89}"/>
              </a:ext>
            </a:extLst>
          </p:cNvPr>
          <p:cNvSpPr/>
          <p:nvPr/>
        </p:nvSpPr>
        <p:spPr>
          <a:xfrm>
            <a:off x="3805708" y="3846303"/>
            <a:ext cx="1336743" cy="8515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2641DA-C168-38D5-359F-707531319C2F}"/>
              </a:ext>
            </a:extLst>
          </p:cNvPr>
          <p:cNvSpPr txBox="1"/>
          <p:nvPr/>
        </p:nvSpPr>
        <p:spPr>
          <a:xfrm>
            <a:off x="1872143" y="5744827"/>
            <a:ext cx="8447713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Spain</a:t>
            </a:r>
            <a:r>
              <a:rPr lang="en-GB" sz="1600" dirty="0">
                <a:solidFill>
                  <a:schemeClr val="bg1"/>
                </a:solidFill>
              </a:rPr>
              <a:t> has specific </a:t>
            </a:r>
            <a:r>
              <a:rPr lang="en-GB" sz="1600" b="1" dirty="0">
                <a:solidFill>
                  <a:schemeClr val="bg1"/>
                </a:solidFill>
              </a:rPr>
              <a:t>characteristic </a:t>
            </a:r>
            <a:r>
              <a:rPr lang="en-GB" sz="1600" dirty="0">
                <a:solidFill>
                  <a:schemeClr val="bg1"/>
                </a:solidFill>
              </a:rPr>
              <a:t>that could explain its differential importance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More </a:t>
            </a:r>
            <a:r>
              <a:rPr lang="en-GB" sz="1600" b="1" dirty="0">
                <a:solidFill>
                  <a:schemeClr val="bg1"/>
                </a:solidFill>
              </a:rPr>
              <a:t>richness</a:t>
            </a:r>
            <a:r>
              <a:rPr lang="en-GB" sz="1600" dirty="0">
                <a:solidFill>
                  <a:schemeClr val="bg1"/>
                </a:solidFill>
              </a:rPr>
              <a:t> in the </a:t>
            </a:r>
            <a:r>
              <a:rPr lang="en-GB" sz="1600" b="1" dirty="0">
                <a:solidFill>
                  <a:schemeClr val="bg1"/>
                </a:solidFill>
              </a:rPr>
              <a:t>subdomain</a:t>
            </a:r>
            <a:r>
              <a:rPr lang="en-GB" sz="1600" dirty="0">
                <a:solidFill>
                  <a:schemeClr val="bg1"/>
                </a:solidFill>
              </a:rPr>
              <a:t>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Regional outlets </a:t>
            </a:r>
            <a:r>
              <a:rPr lang="en-GB" sz="1600" dirty="0">
                <a:solidFill>
                  <a:schemeClr val="bg1"/>
                </a:solidFill>
              </a:rPr>
              <a:t>(more) </a:t>
            </a:r>
            <a:r>
              <a:rPr lang="en-GB" sz="1600" b="1" dirty="0">
                <a:solidFill>
                  <a:schemeClr val="bg1"/>
                </a:solidFill>
              </a:rPr>
              <a:t>important</a:t>
            </a:r>
            <a:r>
              <a:rPr lang="en-GB" sz="1600" dirty="0">
                <a:solidFill>
                  <a:schemeClr val="bg1"/>
                </a:solidFill>
              </a:rPr>
              <a:t> in their own regions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175885-4869-8834-28E0-DF4EF86110A2}"/>
              </a:ext>
            </a:extLst>
          </p:cNvPr>
          <p:cNvSpPr/>
          <p:nvPr/>
        </p:nvSpPr>
        <p:spPr>
          <a:xfrm>
            <a:off x="7382348" y="3846303"/>
            <a:ext cx="1336743" cy="8515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80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73B5DC64-E1FD-558A-2355-B5DDCB85F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5090" r="26311" b="6078"/>
          <a:stretch/>
        </p:blipFill>
        <p:spPr>
          <a:xfrm>
            <a:off x="7497420" y="1455226"/>
            <a:ext cx="3354468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CFF56353-AE67-9357-D7DA-FB96BB84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4003" b="6054"/>
          <a:stretch/>
        </p:blipFill>
        <p:spPr>
          <a:xfrm>
            <a:off x="378643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each design choice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7E018509-4210-2F11-9827-7D5D11AB3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5468" r="25988" b="6054"/>
          <a:stretch/>
        </p:blipFill>
        <p:spPr>
          <a:xfrm>
            <a:off x="3938031" y="1455226"/>
            <a:ext cx="3346069" cy="40311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C0D4FB3A-BD4B-5864-4EB7-E91571E00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6970" r="5994"/>
          <a:stretch/>
        </p:blipFill>
        <p:spPr>
          <a:xfrm>
            <a:off x="11086476" y="1455226"/>
            <a:ext cx="807877" cy="4307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E1B1C7-CC23-1455-6224-B399BAE060D3}"/>
              </a:ext>
            </a:extLst>
          </p:cNvPr>
          <p:cNvSpPr txBox="1"/>
          <p:nvPr/>
        </p:nvSpPr>
        <p:spPr>
          <a:xfrm>
            <a:off x="189591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C3E991-B367-83BD-354D-F549CCA05535}"/>
              </a:ext>
            </a:extLst>
          </p:cNvPr>
          <p:cNvSpPr txBox="1"/>
          <p:nvPr/>
        </p:nvSpPr>
        <p:spPr>
          <a:xfrm>
            <a:off x="5412297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E31E8C-BF87-D80E-3A02-B2C79F426E35}"/>
              </a:ext>
            </a:extLst>
          </p:cNvPr>
          <p:cNvSpPr txBox="1"/>
          <p:nvPr/>
        </p:nvSpPr>
        <p:spPr>
          <a:xfrm>
            <a:off x="8943421" y="1455226"/>
            <a:ext cx="170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4504B0-2DEA-1025-5303-E78C47ACC5EB}"/>
              </a:ext>
            </a:extLst>
          </p:cNvPr>
          <p:cNvSpPr/>
          <p:nvPr/>
        </p:nvSpPr>
        <p:spPr>
          <a:xfrm>
            <a:off x="715579" y="3024525"/>
            <a:ext cx="880843" cy="8094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61A1F59-0C01-52C0-A28C-51EDE5394D89}"/>
              </a:ext>
            </a:extLst>
          </p:cNvPr>
          <p:cNvSpPr/>
          <p:nvPr/>
        </p:nvSpPr>
        <p:spPr>
          <a:xfrm>
            <a:off x="4723001" y="2271205"/>
            <a:ext cx="411061" cy="346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2641DA-C168-38D5-359F-707531319C2F}"/>
              </a:ext>
            </a:extLst>
          </p:cNvPr>
          <p:cNvSpPr txBox="1"/>
          <p:nvPr/>
        </p:nvSpPr>
        <p:spPr>
          <a:xfrm>
            <a:off x="1872143" y="5744827"/>
            <a:ext cx="8447713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</a:t>
            </a:r>
            <a:r>
              <a:rPr lang="en-GB" sz="1600" b="1" dirty="0">
                <a:solidFill>
                  <a:schemeClr val="bg1"/>
                </a:solidFill>
              </a:rPr>
              <a:t>level</a:t>
            </a:r>
            <a:r>
              <a:rPr lang="en-GB" sz="1600" dirty="0">
                <a:solidFill>
                  <a:schemeClr val="bg1"/>
                </a:solidFill>
              </a:rPr>
              <a:t> (visit or time) and the </a:t>
            </a:r>
            <a:r>
              <a:rPr lang="en-GB" sz="1600" b="1" dirty="0">
                <a:solidFill>
                  <a:schemeClr val="bg1"/>
                </a:solidFill>
              </a:rPr>
              <a:t>time frame </a:t>
            </a:r>
            <a:r>
              <a:rPr lang="en-GB" sz="1600" dirty="0">
                <a:solidFill>
                  <a:schemeClr val="bg1"/>
                </a:solidFill>
              </a:rPr>
              <a:t>(number of days tracked) seem to be </a:t>
            </a:r>
            <a:r>
              <a:rPr lang="en-GB" sz="1600" b="1" dirty="0">
                <a:solidFill>
                  <a:schemeClr val="bg1"/>
                </a:solidFill>
              </a:rPr>
              <a:t>somewhat relevant </a:t>
            </a:r>
            <a:r>
              <a:rPr lang="en-GB" sz="1600" dirty="0">
                <a:solidFill>
                  <a:schemeClr val="bg1"/>
                </a:solidFill>
              </a:rPr>
              <a:t>across all countries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FE61BE-A8AD-2ECF-AD05-C7115A03EF78}"/>
              </a:ext>
            </a:extLst>
          </p:cNvPr>
          <p:cNvSpPr/>
          <p:nvPr/>
        </p:nvSpPr>
        <p:spPr>
          <a:xfrm>
            <a:off x="4359900" y="3045068"/>
            <a:ext cx="774162" cy="383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AFE913-9D6B-C38F-FBFA-898F6906325F}"/>
              </a:ext>
            </a:extLst>
          </p:cNvPr>
          <p:cNvSpPr/>
          <p:nvPr/>
        </p:nvSpPr>
        <p:spPr>
          <a:xfrm>
            <a:off x="7864024" y="2661324"/>
            <a:ext cx="880843" cy="8094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5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499341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738231" y="1510018"/>
            <a:ext cx="714538" cy="7005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A93061-B2E6-3C95-A8A6-2C7D04D89D3F}"/>
              </a:ext>
            </a:extLst>
          </p:cNvPr>
          <p:cNvSpPr/>
          <p:nvPr/>
        </p:nvSpPr>
        <p:spPr>
          <a:xfrm>
            <a:off x="4207523" y="1510018"/>
            <a:ext cx="714538" cy="7005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FEBA04-EA0C-019D-F6DF-0C1DD8BE8246}"/>
              </a:ext>
            </a:extLst>
          </p:cNvPr>
          <p:cNvSpPr/>
          <p:nvPr/>
        </p:nvSpPr>
        <p:spPr>
          <a:xfrm>
            <a:off x="7706397" y="1510018"/>
            <a:ext cx="714538" cy="7005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0967007" y="3313651"/>
            <a:ext cx="551077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Almost </a:t>
            </a:r>
            <a:r>
              <a:rPr lang="en-GB" sz="1600" b="1" dirty="0">
                <a:solidFill>
                  <a:schemeClr val="bg1"/>
                </a:solidFill>
              </a:rPr>
              <a:t>no fluctuation </a:t>
            </a:r>
            <a:r>
              <a:rPr lang="en-GB" sz="1600" dirty="0">
                <a:solidFill>
                  <a:schemeClr val="bg1"/>
                </a:solidFill>
              </a:rPr>
              <a:t>across the different </a:t>
            </a:r>
            <a:r>
              <a:rPr lang="en-GB" sz="1600" b="1" dirty="0">
                <a:solidFill>
                  <a:schemeClr val="bg1"/>
                </a:solidFill>
              </a:rPr>
              <a:t>ranking lists</a:t>
            </a:r>
          </a:p>
        </p:txBody>
      </p:sp>
    </p:spTree>
    <p:extLst>
      <p:ext uri="{BB962C8B-B14F-4D97-AF65-F5344CB8AC3E}">
        <p14:creationId xmlns:p14="http://schemas.microsoft.com/office/powerpoint/2010/main" val="35090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762661" y="2147582"/>
            <a:ext cx="714538" cy="771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0967007" y="4211273"/>
            <a:ext cx="551077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Apart from Spain, little fluctuation. The top 50-100 outlets seem to work fine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E7A2CC-C697-C594-B890-80AD5558352D}"/>
              </a:ext>
            </a:extLst>
          </p:cNvPr>
          <p:cNvSpPr/>
          <p:nvPr/>
        </p:nvSpPr>
        <p:spPr>
          <a:xfrm>
            <a:off x="4221061" y="2147582"/>
            <a:ext cx="714538" cy="771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FA920-1734-8D38-67F4-AACDA86D60B8}"/>
              </a:ext>
            </a:extLst>
          </p:cNvPr>
          <p:cNvSpPr/>
          <p:nvPr/>
        </p:nvSpPr>
        <p:spPr>
          <a:xfrm>
            <a:off x="7777920" y="2147581"/>
            <a:ext cx="714538" cy="771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06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595619" y="2882491"/>
            <a:ext cx="788566" cy="364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0967007" y="2882491"/>
            <a:ext cx="989398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Using domain information yields higher predictive power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77F708B-B9C2-F003-9BDD-D690136DDADA}"/>
              </a:ext>
            </a:extLst>
          </p:cNvPr>
          <p:cNvSpPr/>
          <p:nvPr/>
        </p:nvSpPr>
        <p:spPr>
          <a:xfrm>
            <a:off x="4094798" y="2882491"/>
            <a:ext cx="788566" cy="364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9B1C0F-D893-1819-78CD-5ED17A53E175}"/>
              </a:ext>
            </a:extLst>
          </p:cNvPr>
          <p:cNvSpPr/>
          <p:nvPr/>
        </p:nvSpPr>
        <p:spPr>
          <a:xfrm>
            <a:off x="7647101" y="2882491"/>
            <a:ext cx="788566" cy="364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95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730217" y="3198521"/>
            <a:ext cx="788566" cy="460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1010508" y="3976381"/>
            <a:ext cx="641800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Slight but inconsistent fluctuation. The </a:t>
            </a:r>
            <a:r>
              <a:rPr lang="en-GB" sz="1600" b="1" dirty="0">
                <a:solidFill>
                  <a:schemeClr val="bg1"/>
                </a:solidFill>
              </a:rPr>
              <a:t>120s always the lowest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FE6D7A-C6DD-6497-BD21-EE7A032D87BE}"/>
              </a:ext>
            </a:extLst>
          </p:cNvPr>
          <p:cNvSpPr/>
          <p:nvPr/>
        </p:nvSpPr>
        <p:spPr>
          <a:xfrm>
            <a:off x="4102894" y="3198521"/>
            <a:ext cx="788566" cy="460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EB5C0C-C43E-127B-A613-DD4D621B44D5}"/>
              </a:ext>
            </a:extLst>
          </p:cNvPr>
          <p:cNvSpPr/>
          <p:nvPr/>
        </p:nvSpPr>
        <p:spPr>
          <a:xfrm>
            <a:off x="7695586" y="3198521"/>
            <a:ext cx="788566" cy="4609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20A59B2-CBC2-4EE2-9D16-EA7B285A8CCB}"/>
              </a:ext>
            </a:extLst>
          </p:cNvPr>
          <p:cNvSpPr txBox="1">
            <a:spLocks/>
          </p:cNvSpPr>
          <p:nvPr/>
        </p:nvSpPr>
        <p:spPr>
          <a:xfrm>
            <a:off x="532807" y="16674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online media exposure with metered data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7D8912-6F98-447C-BAED-E873F5E929BF}"/>
              </a:ext>
            </a:extLst>
          </p:cNvPr>
          <p:cNvSpPr txBox="1">
            <a:spLocks/>
          </p:cNvSpPr>
          <p:nvPr/>
        </p:nvSpPr>
        <p:spPr>
          <a:xfrm>
            <a:off x="2105843" y="2046732"/>
            <a:ext cx="11126385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Concept of interest                   Measurement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C5FC654-AF72-4876-A70D-58104DCBF88C}"/>
              </a:ext>
            </a:extLst>
          </p:cNvPr>
          <p:cNvSpPr/>
          <p:nvPr/>
        </p:nvSpPr>
        <p:spPr>
          <a:xfrm rot="16200000">
            <a:off x="5166604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76BC52C-2213-4C6A-AF1D-E544E40B9820}"/>
              </a:ext>
            </a:extLst>
          </p:cNvPr>
          <p:cNvSpPr/>
          <p:nvPr/>
        </p:nvSpPr>
        <p:spPr>
          <a:xfrm rot="16200000">
            <a:off x="5166605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340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738313" y="3659479"/>
            <a:ext cx="738886" cy="3169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0967007" y="3078759"/>
            <a:ext cx="641800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Counting visits always leads to higher predictive power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A91525-3145-7F4D-0F14-7968D912B317}"/>
              </a:ext>
            </a:extLst>
          </p:cNvPr>
          <p:cNvSpPr/>
          <p:nvPr/>
        </p:nvSpPr>
        <p:spPr>
          <a:xfrm>
            <a:off x="4162420" y="3663672"/>
            <a:ext cx="738886" cy="3169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08B79A-396E-B4FB-586F-DB90FDAF97D8}"/>
              </a:ext>
            </a:extLst>
          </p:cNvPr>
          <p:cNvSpPr/>
          <p:nvPr/>
        </p:nvSpPr>
        <p:spPr>
          <a:xfrm>
            <a:off x="7753572" y="3659479"/>
            <a:ext cx="738886" cy="3169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42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604088" y="3917657"/>
            <a:ext cx="796873" cy="478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0967007" y="2650921"/>
            <a:ext cx="641800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Although inconsistent across countries, using information from </a:t>
            </a:r>
            <a:r>
              <a:rPr lang="en-GB" sz="1600" b="1" dirty="0">
                <a:solidFill>
                  <a:schemeClr val="bg1"/>
                </a:solidFill>
              </a:rPr>
              <a:t>both devices seems as the most stable option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201614-B95E-8A9D-6A33-CD18485E634C}"/>
              </a:ext>
            </a:extLst>
          </p:cNvPr>
          <p:cNvSpPr/>
          <p:nvPr/>
        </p:nvSpPr>
        <p:spPr>
          <a:xfrm>
            <a:off x="4051962" y="3917657"/>
            <a:ext cx="796873" cy="478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355A1D-F86F-BF25-5D33-506B197E9A06}"/>
              </a:ext>
            </a:extLst>
          </p:cNvPr>
          <p:cNvSpPr/>
          <p:nvPr/>
        </p:nvSpPr>
        <p:spPr>
          <a:xfrm>
            <a:off x="7589468" y="3917656"/>
            <a:ext cx="796873" cy="478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61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796953" y="4395829"/>
            <a:ext cx="680246" cy="6040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1010508" y="3749879"/>
            <a:ext cx="641800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coefficients fluctuate across tracking periods. Italy behaves differently.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10 to 15 days seems to yield the highest predictive power.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9D1A46-1B07-1D59-6A65-C0126EAB89CC}"/>
              </a:ext>
            </a:extLst>
          </p:cNvPr>
          <p:cNvSpPr/>
          <p:nvPr/>
        </p:nvSpPr>
        <p:spPr>
          <a:xfrm>
            <a:off x="4313339" y="4395829"/>
            <a:ext cx="680246" cy="6040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7D5634-1DEB-F319-FAF6-106AB3763A91}"/>
              </a:ext>
            </a:extLst>
          </p:cNvPr>
          <p:cNvSpPr/>
          <p:nvPr/>
        </p:nvSpPr>
        <p:spPr>
          <a:xfrm>
            <a:off x="7805363" y="4395829"/>
            <a:ext cx="680246" cy="6040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30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F1DF01-E81B-97E1-0B51-FC1967E13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6009" r="34778" b="6410"/>
          <a:stretch/>
        </p:blipFill>
        <p:spPr>
          <a:xfrm>
            <a:off x="344382" y="1216405"/>
            <a:ext cx="3355162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Marginal effect of each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RESULTS</a:t>
            </a:r>
            <a:endParaRPr lang="es-E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C37DD1E-E16D-A7FD-3D58-31B4846B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848" r="33787" b="6570"/>
          <a:stretch/>
        </p:blipFill>
        <p:spPr>
          <a:xfrm>
            <a:off x="3842592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CCBE4FCD-C1E3-19A4-F320-8E12B6BB6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462" r="33799" b="5326"/>
          <a:stretch/>
        </p:blipFill>
        <p:spPr>
          <a:xfrm>
            <a:off x="7350220" y="1216405"/>
            <a:ext cx="3364581" cy="458877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01ABD95A-28A5-1E3E-70FE-0C2D6D6C7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4" t="7093" r="6639" b="5325"/>
          <a:stretch/>
        </p:blipFill>
        <p:spPr>
          <a:xfrm>
            <a:off x="10967007" y="1216405"/>
            <a:ext cx="989398" cy="458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408AE-8935-7AF1-6BDC-F2DBFBA5A3D7}"/>
              </a:ext>
            </a:extLst>
          </p:cNvPr>
          <p:cNvSpPr txBox="1"/>
          <p:nvPr/>
        </p:nvSpPr>
        <p:spPr>
          <a:xfrm>
            <a:off x="1477199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6EE2-4750-8123-4279-505BFE3FA99B}"/>
              </a:ext>
            </a:extLst>
          </p:cNvPr>
          <p:cNvSpPr txBox="1"/>
          <p:nvPr/>
        </p:nvSpPr>
        <p:spPr>
          <a:xfrm>
            <a:off x="4993585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ITALY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AD1BE-A2D9-815F-F973-E07B818F689A}"/>
              </a:ext>
            </a:extLst>
          </p:cNvPr>
          <p:cNvSpPr txBox="1"/>
          <p:nvPr/>
        </p:nvSpPr>
        <p:spPr>
          <a:xfrm>
            <a:off x="8492458" y="1216405"/>
            <a:ext cx="1979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PORTUGAL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8E16F0-A359-3199-2D2B-877EDDFAB6B6}"/>
              </a:ext>
            </a:extLst>
          </p:cNvPr>
          <p:cNvSpPr/>
          <p:nvPr/>
        </p:nvSpPr>
        <p:spPr>
          <a:xfrm>
            <a:off x="235595" y="4970475"/>
            <a:ext cx="1241603" cy="671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EFBEB-A8A0-F8E8-A5E8-5FE60CEBF470}"/>
              </a:ext>
            </a:extLst>
          </p:cNvPr>
          <p:cNvSpPr/>
          <p:nvPr/>
        </p:nvSpPr>
        <p:spPr>
          <a:xfrm>
            <a:off x="11010508" y="3510794"/>
            <a:ext cx="641800" cy="2432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4793B-BC35-B4FB-762F-B36C8B7415ED}"/>
              </a:ext>
            </a:extLst>
          </p:cNvPr>
          <p:cNvSpPr txBox="1"/>
          <p:nvPr/>
        </p:nvSpPr>
        <p:spPr>
          <a:xfrm>
            <a:off x="1759260" y="5994066"/>
            <a:ext cx="8447713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Little fluctuation. </a:t>
            </a:r>
            <a:r>
              <a:rPr lang="en-GB" sz="1600" dirty="0">
                <a:solidFill>
                  <a:schemeClr val="bg1"/>
                </a:solidFill>
              </a:rPr>
              <a:t>Apart from Italy, using information from after the survey seems to yield lower predictive power.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5974EF-19DA-E4FD-84F4-EDBD02346A22}"/>
              </a:ext>
            </a:extLst>
          </p:cNvPr>
          <p:cNvSpPr/>
          <p:nvPr/>
        </p:nvSpPr>
        <p:spPr>
          <a:xfrm>
            <a:off x="3751982" y="4970475"/>
            <a:ext cx="1241603" cy="671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DC8CE8-6113-4043-D7E6-6252444B8BA3}"/>
              </a:ext>
            </a:extLst>
          </p:cNvPr>
          <p:cNvSpPr/>
          <p:nvPr/>
        </p:nvSpPr>
        <p:spPr>
          <a:xfrm>
            <a:off x="7198417" y="4892945"/>
            <a:ext cx="1241603" cy="671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42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70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60349" cy="4761644"/>
          </a:xfrm>
        </p:spPr>
        <p:txBody>
          <a:bodyPr>
            <a:normAutofit/>
          </a:bodyPr>
          <a:lstStyle/>
          <a:p>
            <a:r>
              <a:rPr lang="en-GB" dirty="0"/>
              <a:t>Many different design choices need to be made when measuring online news media exposure with metered data</a:t>
            </a:r>
          </a:p>
          <a:p>
            <a:endParaRPr lang="en-GB" dirty="0"/>
          </a:p>
          <a:p>
            <a:r>
              <a:rPr lang="en-GB" dirty="0"/>
              <a:t>The average-to-low convergent validity </a:t>
            </a:r>
            <a:r>
              <a:rPr lang="en-GB" b="1" dirty="0">
                <a:solidFill>
                  <a:srgbClr val="C00000"/>
                </a:solidFill>
              </a:rPr>
              <a:t>+</a:t>
            </a:r>
            <a:r>
              <a:rPr lang="en-GB" dirty="0"/>
              <a:t> the fluctuation of predictive validity asks for more research…like with surveys!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practical tips</a:t>
            </a:r>
          </a:p>
          <a:p>
            <a:pPr lvl="1"/>
            <a:r>
              <a:rPr lang="en-GB" dirty="0"/>
              <a:t>Making inferences using only PCs and Mobile devices should be avoided</a:t>
            </a:r>
          </a:p>
          <a:p>
            <a:pPr lvl="1"/>
            <a:r>
              <a:rPr lang="en-GB" dirty="0"/>
              <a:t>Using the 50 most visited news media outlets from any of the most common ranking lists should work fine.</a:t>
            </a:r>
          </a:p>
          <a:p>
            <a:pPr lvl="1"/>
            <a:r>
              <a:rPr lang="en-GB" dirty="0"/>
              <a:t>10 to 15 days of tracking before the survey seems to be a sensible choice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557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Oriol J. </a:t>
            </a:r>
            <a:r>
              <a:rPr lang="en-US" b="1" dirty="0" err="1"/>
              <a:t>Bosch</a:t>
            </a:r>
            <a:r>
              <a:rPr lang="en-US" dirty="0" err="1"/>
              <a:t>|PhD</a:t>
            </a:r>
            <a:r>
              <a:rPr lang="en-US"/>
              <a:t> Candidate, </a:t>
            </a:r>
            <a:r>
              <a:rPr lang="en-US" dirty="0"/>
              <a:t>The London School of Economics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pic>
        <p:nvPicPr>
          <p:cNvPr id="19" name="Picture 18" descr="London School of Economics – Nine Feet Tall">
            <a:extLst>
              <a:ext uri="{FF2B5EF4-FFF2-40B4-BE49-F238E27FC236}">
                <a16:creationId xmlns:a16="http://schemas.microsoft.com/office/drawing/2014/main" id="{40C7D3C7-9E75-4D92-9C20-26D0410E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" y="5829455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C83F2F-0A15-5FA4-3FE4-4B8AA209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711623"/>
            <a:ext cx="2547501" cy="18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Predictive validity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260349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Measurements generating the highest associations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Spain: </a:t>
            </a:r>
            <a:r>
              <a:rPr lang="en-GB" sz="2000" dirty="0"/>
              <a:t>Pre | 15 days | PC &amp; Mobile | Visit | 1 second | All news outlets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Italy: </a:t>
            </a:r>
            <a:r>
              <a:rPr lang="en-GB" sz="2000" dirty="0"/>
              <a:t>Pre | 2 days | PC | Visit</a:t>
            </a:r>
            <a:r>
              <a:rPr lang="en-GB" dirty="0"/>
              <a:t> | </a:t>
            </a:r>
            <a:r>
              <a:rPr lang="en-GB" sz="2000" dirty="0"/>
              <a:t>30 seconds | Top 50  | Cisco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Portugal: </a:t>
            </a:r>
            <a:r>
              <a:rPr lang="en-GB" sz="2000" dirty="0"/>
              <a:t>Post | 10 days | Mobile | Time</a:t>
            </a:r>
            <a:r>
              <a:rPr lang="en-GB" dirty="0"/>
              <a:t> | </a:t>
            </a:r>
            <a:r>
              <a:rPr lang="en-GB" sz="2000" dirty="0"/>
              <a:t>1 second | Top 50 | </a:t>
            </a:r>
            <a:r>
              <a:rPr lang="en-GB" sz="2000" dirty="0" err="1"/>
              <a:t>Tranco</a:t>
            </a:r>
            <a:endParaRPr lang="en-GB" sz="2000" dirty="0"/>
          </a:p>
          <a:p>
            <a:endParaRPr lang="en-GB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Appendix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05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20A59B2-CBC2-4EE2-9D16-EA7B285A8CCB}"/>
              </a:ext>
            </a:extLst>
          </p:cNvPr>
          <p:cNvSpPr txBox="1">
            <a:spLocks/>
          </p:cNvSpPr>
          <p:nvPr/>
        </p:nvSpPr>
        <p:spPr>
          <a:xfrm>
            <a:off x="532807" y="16674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Measurements: </a:t>
            </a:r>
            <a:r>
              <a:rPr lang="en-GB" b="1" dirty="0"/>
              <a:t>pieces of information </a:t>
            </a:r>
            <a:r>
              <a:rPr lang="en-GB" dirty="0"/>
              <a:t>from the participants’ tracked online behaviour that are </a:t>
            </a:r>
            <a:r>
              <a:rPr lang="en-GB" b="1" dirty="0"/>
              <a:t>combined</a:t>
            </a:r>
            <a:r>
              <a:rPr lang="en-GB" dirty="0"/>
              <a:t>, and sometimes </a:t>
            </a:r>
            <a:r>
              <a:rPr lang="en-GB" b="1" dirty="0"/>
              <a:t>transformed</a:t>
            </a:r>
            <a:r>
              <a:rPr lang="en-GB" dirty="0"/>
              <a:t>, to compute </a:t>
            </a:r>
            <a:r>
              <a:rPr lang="en-GB" b="1" dirty="0"/>
              <a:t>a specific variable.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online media exposure with metered data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7D8912-6F98-447C-BAED-E873F5E929BF}"/>
              </a:ext>
            </a:extLst>
          </p:cNvPr>
          <p:cNvSpPr txBox="1">
            <a:spLocks/>
          </p:cNvSpPr>
          <p:nvPr/>
        </p:nvSpPr>
        <p:spPr>
          <a:xfrm>
            <a:off x="2105843" y="2046732"/>
            <a:ext cx="11126385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Concept of interest                   Measurement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C5FC654-AF72-4876-A70D-58104DCBF88C}"/>
              </a:ext>
            </a:extLst>
          </p:cNvPr>
          <p:cNvSpPr/>
          <p:nvPr/>
        </p:nvSpPr>
        <p:spPr>
          <a:xfrm rot="16200000">
            <a:off x="5166604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76BC52C-2213-4C6A-AF1D-E544E40B9820}"/>
              </a:ext>
            </a:extLst>
          </p:cNvPr>
          <p:cNvSpPr/>
          <p:nvPr/>
        </p:nvSpPr>
        <p:spPr>
          <a:xfrm rot="16200000">
            <a:off x="5166605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49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20A59B2-CBC2-4EE2-9D16-EA7B285A8CCB}"/>
              </a:ext>
            </a:extLst>
          </p:cNvPr>
          <p:cNvSpPr txBox="1">
            <a:spLocks/>
          </p:cNvSpPr>
          <p:nvPr/>
        </p:nvSpPr>
        <p:spPr>
          <a:xfrm>
            <a:off x="532807" y="16674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Measurements: </a:t>
            </a:r>
            <a:r>
              <a:rPr lang="en-GB" b="1" dirty="0"/>
              <a:t>pieces of information </a:t>
            </a:r>
            <a:r>
              <a:rPr lang="en-GB" dirty="0"/>
              <a:t>from the participants’ tracked online behaviour that are </a:t>
            </a:r>
            <a:r>
              <a:rPr lang="en-GB" b="1" dirty="0"/>
              <a:t>combined</a:t>
            </a:r>
            <a:r>
              <a:rPr lang="en-GB" dirty="0"/>
              <a:t>, and sometimes </a:t>
            </a:r>
            <a:r>
              <a:rPr lang="en-GB" b="1" dirty="0"/>
              <a:t>transformed</a:t>
            </a:r>
            <a:r>
              <a:rPr lang="en-GB" dirty="0"/>
              <a:t>, to compute </a:t>
            </a:r>
            <a:r>
              <a:rPr lang="en-GB" b="1" dirty="0"/>
              <a:t>a specific variable.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                                             </a:t>
            </a:r>
            <a:r>
              <a:rPr lang="en-GB" dirty="0"/>
              <a:t>The time stamps of all visited URLs defined as news media articles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online media exposure with metered data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7D8912-6F98-447C-BAED-E873F5E929BF}"/>
              </a:ext>
            </a:extLst>
          </p:cNvPr>
          <p:cNvSpPr txBox="1">
            <a:spLocks/>
          </p:cNvSpPr>
          <p:nvPr/>
        </p:nvSpPr>
        <p:spPr>
          <a:xfrm>
            <a:off x="2105843" y="2046732"/>
            <a:ext cx="11126385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Concept of interest                   Measurement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C5FC654-AF72-4876-A70D-58104DCBF88C}"/>
              </a:ext>
            </a:extLst>
          </p:cNvPr>
          <p:cNvSpPr/>
          <p:nvPr/>
        </p:nvSpPr>
        <p:spPr>
          <a:xfrm rot="16200000">
            <a:off x="5166604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76BC52C-2213-4C6A-AF1D-E544E40B9820}"/>
              </a:ext>
            </a:extLst>
          </p:cNvPr>
          <p:cNvSpPr/>
          <p:nvPr/>
        </p:nvSpPr>
        <p:spPr>
          <a:xfrm rot="16200000">
            <a:off x="5166605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91414024-F8A1-403C-8B23-E0D59471E868}"/>
              </a:ext>
            </a:extLst>
          </p:cNvPr>
          <p:cNvSpPr/>
          <p:nvPr/>
        </p:nvSpPr>
        <p:spPr>
          <a:xfrm flipV="1">
            <a:off x="1900141" y="5105445"/>
            <a:ext cx="1409350" cy="342809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7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online media exposure with metered data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7D8912-6F98-447C-BAED-E873F5E929BF}"/>
              </a:ext>
            </a:extLst>
          </p:cNvPr>
          <p:cNvSpPr txBox="1">
            <a:spLocks/>
          </p:cNvSpPr>
          <p:nvPr/>
        </p:nvSpPr>
        <p:spPr>
          <a:xfrm>
            <a:off x="2105843" y="2046732"/>
            <a:ext cx="11126385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Concept of interest                   Measurement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C5FC654-AF72-4876-A70D-58104DCBF88C}"/>
              </a:ext>
            </a:extLst>
          </p:cNvPr>
          <p:cNvSpPr/>
          <p:nvPr/>
        </p:nvSpPr>
        <p:spPr>
          <a:xfrm rot="16200000">
            <a:off x="5166604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50A505A-23FC-470B-94A7-6B738F5E6822}"/>
              </a:ext>
            </a:extLst>
          </p:cNvPr>
          <p:cNvSpPr txBox="1">
            <a:spLocks/>
          </p:cNvSpPr>
          <p:nvPr/>
        </p:nvSpPr>
        <p:spPr>
          <a:xfrm>
            <a:off x="4906818" y="2327493"/>
            <a:ext cx="1293579" cy="3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Validity</a:t>
            </a:r>
            <a:endParaRPr lang="en-GB" sz="10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4C6796CD-5546-4A44-A149-27D196B2E83B}"/>
              </a:ext>
            </a:extLst>
          </p:cNvPr>
          <p:cNvSpPr txBox="1">
            <a:spLocks/>
          </p:cNvSpPr>
          <p:nvPr/>
        </p:nvSpPr>
        <p:spPr>
          <a:xfrm>
            <a:off x="7003744" y="2554214"/>
            <a:ext cx="4098845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Most research seems to expect this relationship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to be perfect, but there is no evidence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C05E05-7DFD-4EE9-B75B-4BDE278FB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9C3A533-6EE8-43E9-A17A-5E0DC290E782}"/>
              </a:ext>
            </a:extLst>
          </p:cNvPr>
          <p:cNvCxnSpPr>
            <a:cxnSpLocks/>
          </p:cNvCxnSpPr>
          <p:nvPr/>
        </p:nvCxnSpPr>
        <p:spPr>
          <a:xfrm>
            <a:off x="5325529" y="2566296"/>
            <a:ext cx="1678215" cy="95372"/>
          </a:xfrm>
          <a:prstGeom prst="curvedConnector3">
            <a:avLst>
              <a:gd name="adj1" fmla="val -1431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A51829E-DDCE-42E5-97B2-6EBEC189DFA9}"/>
              </a:ext>
            </a:extLst>
          </p:cNvPr>
          <p:cNvSpPr txBox="1">
            <a:spLocks/>
          </p:cNvSpPr>
          <p:nvPr/>
        </p:nvSpPr>
        <p:spPr>
          <a:xfrm>
            <a:off x="2105844" y="2046732"/>
            <a:ext cx="11126385" cy="87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Concept of interest                   Measurement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76BC52C-2213-4C6A-AF1D-E544E40B9820}"/>
              </a:ext>
            </a:extLst>
          </p:cNvPr>
          <p:cNvSpPr/>
          <p:nvPr/>
        </p:nvSpPr>
        <p:spPr>
          <a:xfrm rot="16200000">
            <a:off x="5166605" y="1940489"/>
            <a:ext cx="212164" cy="561843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20A59B2-CBC2-4EE2-9D16-EA7B285A8CCB}"/>
              </a:ext>
            </a:extLst>
          </p:cNvPr>
          <p:cNvSpPr txBox="1">
            <a:spLocks/>
          </p:cNvSpPr>
          <p:nvPr/>
        </p:nvSpPr>
        <p:spPr>
          <a:xfrm>
            <a:off x="532807" y="16674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Measurements: </a:t>
            </a:r>
            <a:r>
              <a:rPr lang="en-GB" b="1" dirty="0"/>
              <a:t>pieces of information </a:t>
            </a:r>
            <a:r>
              <a:rPr lang="en-GB" dirty="0"/>
              <a:t>from the participants’ tracked online behaviour that are </a:t>
            </a:r>
            <a:r>
              <a:rPr lang="en-GB" b="1" dirty="0"/>
              <a:t>combined</a:t>
            </a:r>
            <a:r>
              <a:rPr lang="en-GB" dirty="0"/>
              <a:t>, and sometimes </a:t>
            </a:r>
            <a:r>
              <a:rPr lang="en-GB" b="1" dirty="0"/>
              <a:t>transformed</a:t>
            </a:r>
            <a:r>
              <a:rPr lang="en-GB" dirty="0"/>
              <a:t>, to compute </a:t>
            </a:r>
            <a:r>
              <a:rPr lang="en-GB" b="1" dirty="0"/>
              <a:t>a specific variable.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                                             </a:t>
            </a:r>
            <a:r>
              <a:rPr lang="en-GB" dirty="0"/>
              <a:t>The time stamps of all visited URLs defined as news media articles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91414024-F8A1-403C-8B23-E0D59471E868}"/>
              </a:ext>
            </a:extLst>
          </p:cNvPr>
          <p:cNvSpPr/>
          <p:nvPr/>
        </p:nvSpPr>
        <p:spPr>
          <a:xfrm flipV="1">
            <a:off x="1900141" y="5105445"/>
            <a:ext cx="1409350" cy="342809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unclear questions to answer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OBTAINIG HIGH-QUALITY DATA ABOUT ONLINE BEHAVIOURS</a:t>
            </a:r>
            <a:endParaRPr lang="es-E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2D75128-1648-431D-BF09-0E9F523B0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i="1" dirty="0"/>
              <a:t>Online news media exposure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b="1" dirty="0"/>
              <a:t>Define the list of URLs that can be defined as “online news media”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Select a list of online news media domains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no complete one, which one to choose?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Select which domains to use within those lists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all? The most visited? How many?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Is all the information from the domain relevant, or only some specific URLs should be considered?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Define what is considered as being “exposed”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Should all visits to an URL/App be considered? Only those complying with a specific rule?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Should visits be counted? Or the time of those visits?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Should information from all devices be used? Or only from specific devices?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Define the time frame used to compute the variables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How many days of tracking should be used?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Should information be from before the survey, from after the survey, or from both before and after the survey (in case a survey is used).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23F921-0760-426E-BC5C-769B2EDB4963}"/>
              </a:ext>
            </a:extLst>
          </p:cNvPr>
          <p:cNvSpPr/>
          <p:nvPr/>
        </p:nvSpPr>
        <p:spPr>
          <a:xfrm>
            <a:off x="4325923" y="1459684"/>
            <a:ext cx="3540154" cy="68789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5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This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1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17929</TotalTime>
  <Words>3095</Words>
  <Application>Microsoft Office PowerPoint</Application>
  <PresentationFormat>Widescreen</PresentationFormat>
  <Paragraphs>459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Georgia</vt:lpstr>
      <vt:lpstr>Times New Roman</vt:lpstr>
      <vt:lpstr>Office Theme</vt:lpstr>
      <vt:lpstr>Is tracking all that it takes?  Exploring the validity of news media exposure measurements created with metered data</vt:lpstr>
      <vt:lpstr>The rise of metered data to understand online media exposure</vt:lpstr>
      <vt:lpstr>The rise of metered data to understand online media exposure</vt:lpstr>
      <vt:lpstr>Measuring online media exposure with metered data</vt:lpstr>
      <vt:lpstr>Measuring online media exposure with metered data</vt:lpstr>
      <vt:lpstr>Measuring online media exposure with metered data</vt:lpstr>
      <vt:lpstr>Measuring online media exposure with metered data</vt:lpstr>
      <vt:lpstr>Many unclear questions to answer</vt:lpstr>
      <vt:lpstr>This study</vt:lpstr>
      <vt:lpstr>Research questions</vt:lpstr>
      <vt:lpstr>Data</vt:lpstr>
      <vt:lpstr>Design choices identified</vt:lpstr>
      <vt:lpstr>Assessing whether validity fluctuates across design choices </vt:lpstr>
      <vt:lpstr>Assessing whether validity fluctuates across design choices </vt:lpstr>
      <vt:lpstr>Assessing whether validity fluctuates across design choices </vt:lpstr>
      <vt:lpstr>Assessing whether validity fluctuates across design choices </vt:lpstr>
      <vt:lpstr>Assessing whether validity fluctuates across design choices </vt:lpstr>
      <vt:lpstr>Assessing whether validity fluctuates across design choices </vt:lpstr>
      <vt:lpstr>Assessing whether validity fluctuates across design choices </vt:lpstr>
      <vt:lpstr>Assessing whether validity fluctuates across design choices </vt:lpstr>
      <vt:lpstr>The impact of each design choice on predictive validity (RQ3)</vt:lpstr>
      <vt:lpstr>The impact of each design choice (RQ2)</vt:lpstr>
      <vt:lpstr>The impact of each design choice (RQ2)</vt:lpstr>
      <vt:lpstr>Does the validity of online news media exposure measured with metered data fluctuate across design choices? (RQ1)</vt:lpstr>
      <vt:lpstr>Convergent validity</vt:lpstr>
      <vt:lpstr>Convergent validity</vt:lpstr>
      <vt:lpstr>Predictive validity</vt:lpstr>
      <vt:lpstr>Predictive validity</vt:lpstr>
      <vt:lpstr>What design choices have a higher impact on predictive validity? (RQ2.1)   To what extent do different design choices affect the predictive validity of metered data measures? (RQ2.2)</vt:lpstr>
      <vt:lpstr>The importance of each design choice</vt:lpstr>
      <vt:lpstr>The importance of each design choice</vt:lpstr>
      <vt:lpstr>The importance of each design choice</vt:lpstr>
      <vt:lpstr>The importance of each design choice</vt:lpstr>
      <vt:lpstr>The importance of each design choice</vt:lpstr>
      <vt:lpstr>Marginal effect of each specification</vt:lpstr>
      <vt:lpstr>Marginal effect of each specification</vt:lpstr>
      <vt:lpstr>Marginal effect of each specification</vt:lpstr>
      <vt:lpstr>Marginal effect of each specification</vt:lpstr>
      <vt:lpstr>Marginal effect of each specification</vt:lpstr>
      <vt:lpstr>Marginal effect of each specification</vt:lpstr>
      <vt:lpstr>Marginal effect of each specification</vt:lpstr>
      <vt:lpstr>Marginal effect of each specification</vt:lpstr>
      <vt:lpstr>Marginal effect of each specification</vt:lpstr>
      <vt:lpstr>CONCLUSIONS</vt:lpstr>
      <vt:lpstr>Take-home messages</vt:lpstr>
      <vt:lpstr>Thanks!</vt:lpstr>
      <vt:lpstr>Predictive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Bosch-Jover,O (pgr)</cp:lastModifiedBy>
  <cp:revision>50</cp:revision>
  <dcterms:created xsi:type="dcterms:W3CDTF">2021-05-03T14:28:46Z</dcterms:created>
  <dcterms:modified xsi:type="dcterms:W3CDTF">2023-03-13T12:08:21Z</dcterms:modified>
</cp:coreProperties>
</file>