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sldIdLst>
    <p:sldId id="258" r:id="rId2"/>
    <p:sldId id="405" r:id="rId3"/>
    <p:sldId id="375" r:id="rId4"/>
    <p:sldId id="396" r:id="rId5"/>
    <p:sldId id="438" r:id="rId6"/>
    <p:sldId id="440" r:id="rId7"/>
    <p:sldId id="345" r:id="rId8"/>
    <p:sldId id="305" r:id="rId9"/>
    <p:sldId id="344" r:id="rId10"/>
    <p:sldId id="406" r:id="rId11"/>
    <p:sldId id="343" r:id="rId12"/>
    <p:sldId id="348" r:id="rId13"/>
    <p:sldId id="347" r:id="rId14"/>
    <p:sldId id="349" r:id="rId15"/>
    <p:sldId id="407" r:id="rId16"/>
    <p:sldId id="351" r:id="rId17"/>
    <p:sldId id="410" r:id="rId18"/>
    <p:sldId id="408" r:id="rId19"/>
    <p:sldId id="413" r:id="rId20"/>
    <p:sldId id="360" r:id="rId21"/>
    <p:sldId id="361" r:id="rId22"/>
    <p:sldId id="355" r:id="rId23"/>
    <p:sldId id="409" r:id="rId24"/>
    <p:sldId id="363" r:id="rId25"/>
    <p:sldId id="412" r:id="rId26"/>
    <p:sldId id="399" r:id="rId27"/>
    <p:sldId id="365" r:id="rId28"/>
    <p:sldId id="366" r:id="rId29"/>
    <p:sldId id="400" r:id="rId30"/>
    <p:sldId id="368" r:id="rId31"/>
    <p:sldId id="371" r:id="rId32"/>
    <p:sldId id="372" r:id="rId33"/>
    <p:sldId id="373" r:id="rId34"/>
    <p:sldId id="374" r:id="rId35"/>
    <p:sldId id="369" r:id="rId36"/>
    <p:sldId id="370" r:id="rId37"/>
    <p:sldId id="401" r:id="rId38"/>
    <p:sldId id="260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riol Bosch Jover" initials="OBJ" lastIdx="2" clrIdx="0">
    <p:extLst>
      <p:ext uri="{19B8F6BF-5375-455C-9EA6-DF929625EA0E}">
        <p15:presenceInfo xmlns:p15="http://schemas.microsoft.com/office/powerpoint/2012/main" userId="Oriol Bosch Jover" providerId="None"/>
      </p:ext>
    </p:extLst>
  </p:cmAuthor>
  <p:cmAuthor id="2" name="x" initials="xx" lastIdx="3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77D9A9-2873-48C1-8707-42BB065D9E28}" v="3" dt="2023-02-22T10:14:15.2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80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sch-Jover,O (pgr)" userId="9dbb7b1c-6ccb-4168-bf1c-5552a8f27a80" providerId="ADAL" clId="{BC77D9A9-2873-48C1-8707-42BB065D9E28}"/>
    <pc:docChg chg="modSld">
      <pc:chgData name="Bosch-Jover,O (pgr)" userId="9dbb7b1c-6ccb-4168-bf1c-5552a8f27a80" providerId="ADAL" clId="{BC77D9A9-2873-48C1-8707-42BB065D9E28}" dt="2023-02-22T10:14:15.226" v="2" actId="1076"/>
      <pc:docMkLst>
        <pc:docMk/>
      </pc:docMkLst>
      <pc:sldChg chg="addSp modSp">
        <pc:chgData name="Bosch-Jover,O (pgr)" userId="9dbb7b1c-6ccb-4168-bf1c-5552a8f27a80" providerId="ADAL" clId="{BC77D9A9-2873-48C1-8707-42BB065D9E28}" dt="2023-02-22T10:14:15.226" v="2" actId="1076"/>
        <pc:sldMkLst>
          <pc:docMk/>
          <pc:sldMk cId="1810689726" sldId="260"/>
        </pc:sldMkLst>
        <pc:picChg chg="add mod">
          <ac:chgData name="Bosch-Jover,O (pgr)" userId="9dbb7b1c-6ccb-4168-bf1c-5552a8f27a80" providerId="ADAL" clId="{BC77D9A9-2873-48C1-8707-42BB065D9E28}" dt="2023-02-22T10:14:15.226" v="2" actId="1076"/>
          <ac:picMkLst>
            <pc:docMk/>
            <pc:sldMk cId="1810689726" sldId="260"/>
            <ac:picMk id="1026" creationId="{1B5E73B4-C282-B16C-584D-868ADDC9440D}"/>
          </ac:picMkLst>
        </pc:picChg>
      </pc:sldChg>
    </pc:docChg>
  </pc:docChgLst>
  <pc:docChgLst>
    <pc:chgData name="Bosch-Jover,O (pgr)" userId="9dbb7b1c-6ccb-4168-bf1c-5552a8f27a80" providerId="ADAL" clId="{C86AA4FF-1DC8-4802-8AD1-322D3FE45AD9}"/>
    <pc:docChg chg="undo custSel modSld">
      <pc:chgData name="Bosch-Jover,O (pgr)" userId="9dbb7b1c-6ccb-4168-bf1c-5552a8f27a80" providerId="ADAL" clId="{C86AA4FF-1DC8-4802-8AD1-322D3FE45AD9}" dt="2022-06-07T08:58:02.594" v="76" actId="20577"/>
      <pc:docMkLst>
        <pc:docMk/>
      </pc:docMkLst>
      <pc:sldChg chg="modSp mod">
        <pc:chgData name="Bosch-Jover,O (pgr)" userId="9dbb7b1c-6ccb-4168-bf1c-5552a8f27a80" providerId="ADAL" clId="{C86AA4FF-1DC8-4802-8AD1-322D3FE45AD9}" dt="2022-06-07T08:58:02.594" v="76" actId="20577"/>
        <pc:sldMkLst>
          <pc:docMk/>
          <pc:sldMk cId="2189434165" sldId="258"/>
        </pc:sldMkLst>
        <pc:spChg chg="mod">
          <ac:chgData name="Bosch-Jover,O (pgr)" userId="9dbb7b1c-6ccb-4168-bf1c-5552a8f27a80" providerId="ADAL" clId="{C86AA4FF-1DC8-4802-8AD1-322D3FE45AD9}" dt="2022-06-07T08:58:01.818" v="74" actId="20577"/>
          <ac:spMkLst>
            <pc:docMk/>
            <pc:sldMk cId="2189434165" sldId="258"/>
            <ac:spMk id="3" creationId="{9146FEF2-5143-4A7E-AC78-595B3C1191C6}"/>
          </ac:spMkLst>
        </pc:spChg>
        <pc:spChg chg="mod">
          <ac:chgData name="Bosch-Jover,O (pgr)" userId="9dbb7b1c-6ccb-4168-bf1c-5552a8f27a80" providerId="ADAL" clId="{C86AA4FF-1DC8-4802-8AD1-322D3FE45AD9}" dt="2022-06-07T08:58:02.594" v="76" actId="20577"/>
          <ac:spMkLst>
            <pc:docMk/>
            <pc:sldMk cId="2189434165" sldId="258"/>
            <ac:spMk id="4" creationId="{4EB4979D-5A11-45D8-B930-DBF0E3B1E2F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svg"/><Relationship Id="rId7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801" y="1155544"/>
            <a:ext cx="9350487" cy="1555386"/>
          </a:xfrm>
        </p:spPr>
        <p:txBody>
          <a:bodyPr anchor="b"/>
          <a:lstStyle>
            <a:lvl1pPr algn="l">
              <a:defRPr sz="42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800" y="2869603"/>
            <a:ext cx="9350485" cy="927747"/>
          </a:xfrm>
        </p:spPr>
        <p:txBody>
          <a:bodyPr>
            <a:normAutofit/>
          </a:bodyPr>
          <a:lstStyle>
            <a:lvl1pPr marL="0" indent="0" algn="l">
              <a:buNone/>
              <a:defRPr sz="2000" i="1"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53B7CC-4A0D-46ED-9534-131B1C10E792}"/>
              </a:ext>
            </a:extLst>
          </p:cNvPr>
          <p:cNvSpPr/>
          <p:nvPr userDrawn="1"/>
        </p:nvSpPr>
        <p:spPr>
          <a:xfrm>
            <a:off x="0" y="4647414"/>
            <a:ext cx="12192000" cy="221058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2EBD5D-2A83-4BA8-B811-0BBE39A3D2CF}"/>
              </a:ext>
            </a:extLst>
          </p:cNvPr>
          <p:cNvSpPr txBox="1"/>
          <p:nvPr userDrawn="1"/>
        </p:nvSpPr>
        <p:spPr>
          <a:xfrm>
            <a:off x="264695" y="5920549"/>
            <a:ext cx="117428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/>
            <a:r>
              <a:rPr lang="en-US" sz="1200" i="1" noProof="0" dirty="0">
                <a:solidFill>
                  <a:srgbClr val="FFFFFF"/>
                </a:solidFill>
                <a:latin typeface="Calibri"/>
              </a:rPr>
              <a:t>This project has received funding from the European Research Council (ERC) under the European Union’s Horizon 2020 research and innovation </a:t>
            </a:r>
            <a:r>
              <a:rPr lang="en-US" sz="1200" i="1" noProof="0" dirty="0" err="1">
                <a:solidFill>
                  <a:srgbClr val="FFFFFF"/>
                </a:solidFill>
                <a:latin typeface="Calibri"/>
              </a:rPr>
              <a:t>programme</a:t>
            </a:r>
            <a:r>
              <a:rPr lang="en-US" sz="1200" i="1" noProof="0" dirty="0">
                <a:solidFill>
                  <a:srgbClr val="FFFFFF"/>
                </a:solidFill>
                <a:latin typeface="Calibri"/>
              </a:rPr>
              <a:t> (grant agreement No849165), PI: Melanie Revilla.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AC6923A-B298-4420-A843-12994B7F468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8849" y="4038545"/>
            <a:ext cx="6083300" cy="282575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F9BD44B-32E4-4714-99D9-CDBF9E741E16}"/>
              </a:ext>
            </a:extLst>
          </p:cNvPr>
          <p:cNvGrpSpPr/>
          <p:nvPr userDrawn="1"/>
        </p:nvGrpSpPr>
        <p:grpSpPr>
          <a:xfrm>
            <a:off x="3928391" y="4838432"/>
            <a:ext cx="4335218" cy="773820"/>
            <a:chOff x="2397670" y="4994367"/>
            <a:chExt cx="4335218" cy="773820"/>
          </a:xfrm>
        </p:grpSpPr>
        <p:pic>
          <p:nvPicPr>
            <p:cNvPr id="11" name="Picture 10" descr="Text&#10;&#10;Description automatically generated">
              <a:extLst>
                <a:ext uri="{FF2B5EF4-FFF2-40B4-BE49-F238E27FC236}">
                  <a16:creationId xmlns:a16="http://schemas.microsoft.com/office/drawing/2014/main" id="{CDC5CDE6-FF9E-4210-A362-9192D672E31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97670" y="4994367"/>
              <a:ext cx="2174330" cy="773820"/>
            </a:xfrm>
            <a:prstGeom prst="rect">
              <a:avLst/>
            </a:prstGeom>
          </p:spPr>
        </p:pic>
        <p:pic>
          <p:nvPicPr>
            <p:cNvPr id="12" name="Picture 11" descr="Text&#10;&#10;Description automatically generated">
              <a:extLst>
                <a:ext uri="{FF2B5EF4-FFF2-40B4-BE49-F238E27FC236}">
                  <a16:creationId xmlns:a16="http://schemas.microsoft.com/office/drawing/2014/main" id="{F81B8165-C875-443C-9C4C-B68B7633F46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22661" y="4994367"/>
              <a:ext cx="2010227" cy="7738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4716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4" y="593889"/>
            <a:ext cx="10675544" cy="433633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800" dirty="0">
                <a:solidFill>
                  <a:srgbClr val="C00000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F3F9258-04F0-42AC-B61A-428E124C0C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316912"/>
            <a:ext cx="4114800" cy="248697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lang="es-ES" sz="1600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51435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4" y="593889"/>
            <a:ext cx="10675544" cy="433633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800" dirty="0">
                <a:solidFill>
                  <a:srgbClr val="C00000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244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3887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678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2/22/2023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471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2/22/2023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787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2/22/2023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897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2/22/2023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1385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2/22/2023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1713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BD7ED-9124-4513-AE3D-E2D02998113E}" type="datetimeFigureOut">
              <a:rPr lang="es-ES" smtClean="0"/>
              <a:pPr/>
              <a:t>22/02/2023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498EE-D59B-4D23-8567-37877ABD1561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9429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886A31C-BD68-4380-9254-FEF39BC770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0A8BA99-CEE6-4652-B28F-FD857AA79A9A}"/>
              </a:ext>
            </a:extLst>
          </p:cNvPr>
          <p:cNvSpPr/>
          <p:nvPr userDrawn="1"/>
        </p:nvSpPr>
        <p:spPr>
          <a:xfrm>
            <a:off x="0" y="4730484"/>
            <a:ext cx="12192000" cy="2127516"/>
          </a:xfrm>
          <a:prstGeom prst="rect">
            <a:avLst/>
          </a:prstGeom>
          <a:solidFill>
            <a:srgbClr val="C00000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1155544"/>
            <a:ext cx="9782287" cy="1663912"/>
          </a:xfrm>
          <a:solidFill>
            <a:srgbClr val="C00000">
              <a:alpha val="69804"/>
            </a:srgbClr>
          </a:solidFill>
          <a:ln>
            <a:noFill/>
          </a:ln>
        </p:spPr>
        <p:txBody>
          <a:bodyPr anchor="ctr" anchorCtr="0"/>
          <a:lstStyle>
            <a:lvl1pPr marL="268288" indent="0" algn="l">
              <a:defRPr sz="42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800" y="3120295"/>
            <a:ext cx="9350485" cy="677054"/>
          </a:xfrm>
        </p:spPr>
        <p:txBody>
          <a:bodyPr>
            <a:normAutofit/>
          </a:bodyPr>
          <a:lstStyle>
            <a:lvl1pPr marL="0" indent="0" algn="l">
              <a:buNone/>
              <a:defRPr sz="2400" i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2EBD5D-2A83-4BA8-B811-0BBE39A3D2CF}"/>
              </a:ext>
            </a:extLst>
          </p:cNvPr>
          <p:cNvSpPr txBox="1"/>
          <p:nvPr userDrawn="1"/>
        </p:nvSpPr>
        <p:spPr>
          <a:xfrm>
            <a:off x="398027" y="5824677"/>
            <a:ext cx="114590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/>
            <a:r>
              <a:rPr lang="en-US" sz="1200" i="1" noProof="0" dirty="0">
                <a:solidFill>
                  <a:srgbClr val="FFFFFF"/>
                </a:solidFill>
                <a:latin typeface="Calibri"/>
              </a:rPr>
              <a:t>This project has received funding from 1) the European Research Council (ERC) under the European Union’s Horizon 2020 research and innovation </a:t>
            </a:r>
            <a:r>
              <a:rPr lang="en-US" sz="1200" i="1" noProof="0" dirty="0" err="1">
                <a:solidFill>
                  <a:srgbClr val="FFFFFF"/>
                </a:solidFill>
                <a:latin typeface="Calibri"/>
              </a:rPr>
              <a:t>programme</a:t>
            </a:r>
            <a:r>
              <a:rPr lang="en-US" sz="1200" i="1" noProof="0" dirty="0">
                <a:solidFill>
                  <a:srgbClr val="FFFFFF"/>
                </a:solidFill>
                <a:latin typeface="Calibri"/>
              </a:rPr>
              <a:t> (grant agreement No849165), PI: Melanie Revilla; 2) Ministry  of  Economy  and  Competitiveness,  State  </a:t>
            </a:r>
            <a:r>
              <a:rPr lang="en-US" sz="1200" i="1" noProof="0" dirty="0" err="1">
                <a:solidFill>
                  <a:srgbClr val="FFFFFF"/>
                </a:solidFill>
                <a:latin typeface="Calibri"/>
              </a:rPr>
              <a:t>Programme</a:t>
            </a:r>
            <a:r>
              <a:rPr lang="en-US" sz="1200" i="1" noProof="0" dirty="0">
                <a:solidFill>
                  <a:srgbClr val="FFFFFF"/>
                </a:solidFill>
                <a:latin typeface="Calibri"/>
              </a:rPr>
              <a:t>  for  the  Promotion  of Scientific and Technical Research of Excellence (PID2019-106867RB-I00 /AEI/10.13039/501100011033 (2020-2024), PI: Mariano </a:t>
            </a:r>
            <a:r>
              <a:rPr lang="en-US" sz="1200" i="1" noProof="0" dirty="0" err="1">
                <a:solidFill>
                  <a:srgbClr val="FFFFFF"/>
                </a:solidFill>
                <a:latin typeface="Calibri"/>
              </a:rPr>
              <a:t>Torcal</a:t>
            </a:r>
            <a:r>
              <a:rPr lang="en-US" sz="1200" i="1" noProof="0" dirty="0">
                <a:solidFill>
                  <a:srgbClr val="FFFFFF"/>
                </a:solidFill>
                <a:latin typeface="Calibri"/>
              </a:rPr>
              <a:t>; 3) AYUDAS FUNDACIÓN BBVA A EQUIPOS DE INVESTIGACIÓN CIENTÍFICA EN ECONOMÍA Y SOCIEDAD DIGITAL 2019, PI: Mariano </a:t>
            </a:r>
            <a:r>
              <a:rPr lang="en-US" sz="1200" i="1" noProof="0" dirty="0" err="1">
                <a:solidFill>
                  <a:srgbClr val="FFFFFF"/>
                </a:solidFill>
                <a:latin typeface="Calibri"/>
              </a:rPr>
              <a:t>Torcal</a:t>
            </a:r>
            <a:r>
              <a:rPr lang="en-US" sz="1200" i="1" noProof="0" dirty="0">
                <a:solidFill>
                  <a:srgbClr val="FFFFFF"/>
                </a:solidFill>
                <a:latin typeface="Calibri"/>
              </a:rPr>
              <a:t>.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AC6923A-B298-4420-A843-12994B7F468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8849" y="4038545"/>
            <a:ext cx="6083300" cy="282575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6EE344C-29C2-4817-AB40-E057F90C3F14}"/>
              </a:ext>
            </a:extLst>
          </p:cNvPr>
          <p:cNvGrpSpPr/>
          <p:nvPr userDrawn="1"/>
        </p:nvGrpSpPr>
        <p:grpSpPr>
          <a:xfrm>
            <a:off x="3928391" y="4890670"/>
            <a:ext cx="4335218" cy="773820"/>
            <a:chOff x="2397670" y="4994367"/>
            <a:chExt cx="4335218" cy="773820"/>
          </a:xfrm>
        </p:grpSpPr>
        <p:pic>
          <p:nvPicPr>
            <p:cNvPr id="18" name="Picture 17" descr="Text&#10;&#10;Description automatically generated">
              <a:extLst>
                <a:ext uri="{FF2B5EF4-FFF2-40B4-BE49-F238E27FC236}">
                  <a16:creationId xmlns:a16="http://schemas.microsoft.com/office/drawing/2014/main" id="{283FEA04-75FD-4F43-8EDA-8B1EC6EDDE2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97670" y="4994367"/>
              <a:ext cx="2174330" cy="773820"/>
            </a:xfrm>
            <a:prstGeom prst="rect">
              <a:avLst/>
            </a:prstGeom>
          </p:spPr>
        </p:pic>
        <p:pic>
          <p:nvPicPr>
            <p:cNvPr id="20" name="Picture 19" descr="Text&#10;&#10;Description automatically generated">
              <a:extLst>
                <a:ext uri="{FF2B5EF4-FFF2-40B4-BE49-F238E27FC236}">
                  <a16:creationId xmlns:a16="http://schemas.microsoft.com/office/drawing/2014/main" id="{9391AFA1-5CF5-4107-A915-EB1861550D6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22661" y="4994367"/>
              <a:ext cx="2010227" cy="773820"/>
            </a:xfrm>
            <a:prstGeom prst="rect">
              <a:avLst/>
            </a:prstGeom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6574DC76-6B66-46DE-8A41-3B41DC84C6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4" t="11231" r="12562" b="12200"/>
          <a:stretch/>
        </p:blipFill>
        <p:spPr>
          <a:xfrm>
            <a:off x="11249716" y="261458"/>
            <a:ext cx="624254" cy="79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7805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BD7ED-9124-4513-AE3D-E2D02998113E}" type="datetimeFigureOut">
              <a:rPr lang="es-ES" smtClean="0"/>
              <a:pPr/>
              <a:t>22/02/2023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498EE-D59B-4D23-8567-37877ABD1561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62969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BD7ED-9124-4513-AE3D-E2D02998113E}" type="datetimeFigureOut">
              <a:rPr lang="es-ES" smtClean="0"/>
              <a:pPr/>
              <a:t>22/02/2023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498EE-D59B-4D23-8567-37877ABD1561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2534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C8E843-FDDE-4741-80AC-81A9C0D0E26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 dirty="0">
              <a:latin typeface="Georgia" panose="02040502050405020303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2D4D01-8774-4DFE-AC4F-8C521C084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134" y="3114763"/>
            <a:ext cx="10709733" cy="628474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4941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C8E843-FDDE-4741-80AC-81A9C0D0E26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2D4D01-8774-4DFE-AC4F-8C521C084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134" y="3114763"/>
            <a:ext cx="10709733" cy="628474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8564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4" y="593889"/>
            <a:ext cx="10675544" cy="433633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800" dirty="0">
                <a:solidFill>
                  <a:srgbClr val="C00000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572" y="1667436"/>
            <a:ext cx="11126385" cy="476164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000" smtClean="0">
                <a:latin typeface="Georgia" panose="02040502050405020303" pitchFamily="18" charset="0"/>
              </a:defRPr>
            </a:lvl1pPr>
            <a:lvl2pPr>
              <a:defRPr lang="en-US" sz="2000" smtClean="0">
                <a:latin typeface="Georgia" panose="02040502050405020303" pitchFamily="18" charset="0"/>
              </a:defRPr>
            </a:lvl2pPr>
            <a:lvl3pPr>
              <a:defRPr lang="en-US" sz="1800" smtClean="0">
                <a:latin typeface="Georgia" panose="02040502050405020303" pitchFamily="18" charset="0"/>
              </a:defRPr>
            </a:lvl3pPr>
            <a:lvl4pPr>
              <a:defRPr lang="en-US" sz="1600" smtClean="0">
                <a:latin typeface="Georgia" panose="02040502050405020303" pitchFamily="18" charset="0"/>
              </a:defRPr>
            </a:lvl4pPr>
            <a:lvl5pPr>
              <a:defRPr lang="en-US" sz="1600" dirty="0">
                <a:latin typeface="Georgia" panose="02040502050405020303" pitchFamily="18" charset="0"/>
              </a:defRPr>
            </a:lvl5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  <a:p>
            <a:pPr marL="800100" lvl="1" indent="-342900"/>
            <a:r>
              <a:rPr lang="en-US" dirty="0"/>
              <a:t>Second level</a:t>
            </a:r>
          </a:p>
          <a:p>
            <a:pPr marL="1257300" lvl="2" indent="-342900"/>
            <a:r>
              <a:rPr lang="en-US" dirty="0"/>
              <a:t>Third level</a:t>
            </a:r>
          </a:p>
          <a:p>
            <a:pPr marL="1657350" lvl="3" indent="-285750"/>
            <a:r>
              <a:rPr lang="en-US" dirty="0"/>
              <a:t>Fourth level</a:t>
            </a:r>
          </a:p>
          <a:p>
            <a:pPr marL="2114550" lvl="4" indent="-285750"/>
            <a:r>
              <a:rPr lang="en-US" dirty="0"/>
              <a:t>Fifth level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464EA10A-AFB4-43DA-86A6-015FEC97A8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4" y="294215"/>
            <a:ext cx="10311422" cy="28327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9951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53B7CC-4A0D-46ED-9534-131B1C10E792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800" y="2168167"/>
            <a:ext cx="11328400" cy="655887"/>
          </a:xfrm>
        </p:spPr>
        <p:txBody>
          <a:bodyPr anchor="b"/>
          <a:lstStyle>
            <a:lvl1pPr algn="l">
              <a:defRPr sz="42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800" y="2982727"/>
            <a:ext cx="11328400" cy="655888"/>
          </a:xfrm>
        </p:spPr>
        <p:txBody>
          <a:bodyPr>
            <a:normAutofit/>
          </a:bodyPr>
          <a:lstStyle>
            <a:lvl1pPr marL="0" indent="0" algn="l">
              <a:buNone/>
              <a:defRPr sz="3200" i="1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AC6923A-B298-4420-A843-12994B7F468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31801" y="3801342"/>
            <a:ext cx="6083300" cy="282575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s-ES" dirty="0"/>
          </a:p>
        </p:txBody>
      </p:sp>
      <p:pic>
        <p:nvPicPr>
          <p:cNvPr id="12" name="Graphic 11" descr="Internet with solid fill">
            <a:extLst>
              <a:ext uri="{FF2B5EF4-FFF2-40B4-BE49-F238E27FC236}">
                <a16:creationId xmlns:a16="http://schemas.microsoft.com/office/drawing/2014/main" id="{57B51795-0814-495F-8204-EAB255EA1B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9867" y="4652269"/>
            <a:ext cx="675432" cy="506574"/>
          </a:xfrm>
          <a:prstGeom prst="rect">
            <a:avLst/>
          </a:prstGeom>
        </p:spPr>
      </p:pic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09DC8B16-F7A8-44B2-80D4-EEC28B93FA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32418" y="4336175"/>
            <a:ext cx="6083300" cy="28257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s-ES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489BDD34-FD89-4B89-A914-1BA6708A15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32418" y="4764270"/>
            <a:ext cx="6083300" cy="28257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s-ES" dirty="0"/>
          </a:p>
        </p:txBody>
      </p:sp>
      <p:grpSp>
        <p:nvGrpSpPr>
          <p:cNvPr id="5" name="Graphic 10" descr="Email with solid fill">
            <a:extLst>
              <a:ext uri="{FF2B5EF4-FFF2-40B4-BE49-F238E27FC236}">
                <a16:creationId xmlns:a16="http://schemas.microsoft.com/office/drawing/2014/main" id="{984714CA-A806-4F3B-936E-4C428A2EE819}"/>
              </a:ext>
            </a:extLst>
          </p:cNvPr>
          <p:cNvGrpSpPr/>
          <p:nvPr/>
        </p:nvGrpSpPr>
        <p:grpSpPr>
          <a:xfrm>
            <a:off x="547929" y="4296247"/>
            <a:ext cx="439307" cy="362428"/>
            <a:chOff x="410947" y="4296247"/>
            <a:chExt cx="329480" cy="362428"/>
          </a:xfrm>
          <a:solidFill>
            <a:schemeClr val="bg1"/>
          </a:solidFill>
        </p:grpSpPr>
        <p:sp>
          <p:nvSpPr>
            <p:cNvPr id="6" name="Graphic 10" descr="Email with solid fill">
              <a:extLst>
                <a:ext uri="{FF2B5EF4-FFF2-40B4-BE49-F238E27FC236}">
                  <a16:creationId xmlns:a16="http://schemas.microsoft.com/office/drawing/2014/main" id="{C075CEA1-149C-41F1-8250-3C09FB005D8C}"/>
                </a:ext>
              </a:extLst>
            </p:cNvPr>
            <p:cNvSpPr/>
            <p:nvPr/>
          </p:nvSpPr>
          <p:spPr>
            <a:xfrm>
              <a:off x="410947" y="4296247"/>
              <a:ext cx="329480" cy="362428"/>
            </a:xfrm>
            <a:custGeom>
              <a:avLst/>
              <a:gdLst>
                <a:gd name="connsiteX0" fmla="*/ 304769 w 329480"/>
                <a:gd name="connsiteY0" fmla="*/ 327833 h 362428"/>
                <a:gd name="connsiteX1" fmla="*/ 222399 w 329480"/>
                <a:gd name="connsiteY1" fmla="*/ 249581 h 362428"/>
                <a:gd name="connsiteX2" fmla="*/ 304769 w 329480"/>
                <a:gd name="connsiteY2" fmla="*/ 171330 h 362428"/>
                <a:gd name="connsiteX3" fmla="*/ 304769 w 329480"/>
                <a:gd name="connsiteY3" fmla="*/ 327833 h 362428"/>
                <a:gd name="connsiteX4" fmla="*/ 37890 w 329480"/>
                <a:gd name="connsiteY4" fmla="*/ 337717 h 362428"/>
                <a:gd name="connsiteX5" fmla="*/ 119437 w 329480"/>
                <a:gd name="connsiteY5" fmla="*/ 260701 h 362428"/>
                <a:gd name="connsiteX6" fmla="*/ 125202 w 329480"/>
                <a:gd name="connsiteY6" fmla="*/ 255347 h 362428"/>
                <a:gd name="connsiteX7" fmla="*/ 204689 w 329480"/>
                <a:gd name="connsiteY7" fmla="*/ 255347 h 362428"/>
                <a:gd name="connsiteX8" fmla="*/ 210455 w 329480"/>
                <a:gd name="connsiteY8" fmla="*/ 260701 h 362428"/>
                <a:gd name="connsiteX9" fmla="*/ 291590 w 329480"/>
                <a:gd name="connsiteY9" fmla="*/ 337717 h 362428"/>
                <a:gd name="connsiteX10" fmla="*/ 37890 w 329480"/>
                <a:gd name="connsiteY10" fmla="*/ 337717 h 362428"/>
                <a:gd name="connsiteX11" fmla="*/ 24711 w 329480"/>
                <a:gd name="connsiteY11" fmla="*/ 170918 h 362428"/>
                <a:gd name="connsiteX12" fmla="*/ 107081 w 329480"/>
                <a:gd name="connsiteY12" fmla="*/ 249169 h 362428"/>
                <a:gd name="connsiteX13" fmla="*/ 24711 w 329480"/>
                <a:gd name="connsiteY13" fmla="*/ 327421 h 362428"/>
                <a:gd name="connsiteX14" fmla="*/ 24711 w 329480"/>
                <a:gd name="connsiteY14" fmla="*/ 170918 h 362428"/>
                <a:gd name="connsiteX15" fmla="*/ 82370 w 329480"/>
                <a:gd name="connsiteY15" fmla="*/ 65896 h 362428"/>
                <a:gd name="connsiteX16" fmla="*/ 247110 w 329480"/>
                <a:gd name="connsiteY16" fmla="*/ 65896 h 362428"/>
                <a:gd name="connsiteX17" fmla="*/ 247110 w 329480"/>
                <a:gd name="connsiteY17" fmla="*/ 203042 h 362428"/>
                <a:gd name="connsiteX18" fmla="*/ 210044 w 329480"/>
                <a:gd name="connsiteY18" fmla="*/ 238461 h 362428"/>
                <a:gd name="connsiteX19" fmla="*/ 119437 w 329480"/>
                <a:gd name="connsiteY19" fmla="*/ 238461 h 362428"/>
                <a:gd name="connsiteX20" fmla="*/ 82370 w 329480"/>
                <a:gd name="connsiteY20" fmla="*/ 203042 h 362428"/>
                <a:gd name="connsiteX21" fmla="*/ 82370 w 329480"/>
                <a:gd name="connsiteY21" fmla="*/ 65896 h 362428"/>
                <a:gd name="connsiteX22" fmla="*/ 271821 w 329480"/>
                <a:gd name="connsiteY22" fmla="*/ 77016 h 362428"/>
                <a:gd name="connsiteX23" fmla="*/ 271821 w 329480"/>
                <a:gd name="connsiteY23" fmla="*/ 41185 h 362428"/>
                <a:gd name="connsiteX24" fmla="*/ 214162 w 329480"/>
                <a:gd name="connsiteY24" fmla="*/ 41185 h 362428"/>
                <a:gd name="connsiteX25" fmla="*/ 164740 w 329480"/>
                <a:gd name="connsiteY25" fmla="*/ 0 h 362428"/>
                <a:gd name="connsiteX26" fmla="*/ 115318 w 329480"/>
                <a:gd name="connsiteY26" fmla="*/ 41185 h 362428"/>
                <a:gd name="connsiteX27" fmla="*/ 57659 w 329480"/>
                <a:gd name="connsiteY27" fmla="*/ 41185 h 362428"/>
                <a:gd name="connsiteX28" fmla="*/ 57659 w 329480"/>
                <a:gd name="connsiteY28" fmla="*/ 77428 h 362428"/>
                <a:gd name="connsiteX29" fmla="*/ 0 w 329480"/>
                <a:gd name="connsiteY29" fmla="*/ 132204 h 362428"/>
                <a:gd name="connsiteX30" fmla="*/ 0 w 329480"/>
                <a:gd name="connsiteY30" fmla="*/ 362428 h 362428"/>
                <a:gd name="connsiteX31" fmla="*/ 329480 w 329480"/>
                <a:gd name="connsiteY31" fmla="*/ 362428 h 362428"/>
                <a:gd name="connsiteX32" fmla="*/ 329480 w 329480"/>
                <a:gd name="connsiteY32" fmla="*/ 132204 h 362428"/>
                <a:gd name="connsiteX33" fmla="*/ 271821 w 329480"/>
                <a:gd name="connsiteY33" fmla="*/ 77016 h 36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9480" h="362428">
                  <a:moveTo>
                    <a:pt x="304769" y="327833"/>
                  </a:moveTo>
                  <a:lnTo>
                    <a:pt x="222399" y="249581"/>
                  </a:lnTo>
                  <a:lnTo>
                    <a:pt x="304769" y="171330"/>
                  </a:lnTo>
                  <a:lnTo>
                    <a:pt x="304769" y="327833"/>
                  </a:lnTo>
                  <a:close/>
                  <a:moveTo>
                    <a:pt x="37890" y="337717"/>
                  </a:moveTo>
                  <a:lnTo>
                    <a:pt x="119437" y="260701"/>
                  </a:lnTo>
                  <a:lnTo>
                    <a:pt x="125202" y="255347"/>
                  </a:lnTo>
                  <a:cubicBezTo>
                    <a:pt x="147442" y="234343"/>
                    <a:pt x="182450" y="234343"/>
                    <a:pt x="204689" y="255347"/>
                  </a:cubicBezTo>
                  <a:lnTo>
                    <a:pt x="210455" y="260701"/>
                  </a:lnTo>
                  <a:lnTo>
                    <a:pt x="291590" y="337717"/>
                  </a:lnTo>
                  <a:lnTo>
                    <a:pt x="37890" y="337717"/>
                  </a:lnTo>
                  <a:close/>
                  <a:moveTo>
                    <a:pt x="24711" y="170918"/>
                  </a:moveTo>
                  <a:lnTo>
                    <a:pt x="107081" y="249169"/>
                  </a:lnTo>
                  <a:lnTo>
                    <a:pt x="24711" y="327421"/>
                  </a:lnTo>
                  <a:lnTo>
                    <a:pt x="24711" y="170918"/>
                  </a:lnTo>
                  <a:close/>
                  <a:moveTo>
                    <a:pt x="82370" y="65896"/>
                  </a:moveTo>
                  <a:lnTo>
                    <a:pt x="247110" y="65896"/>
                  </a:lnTo>
                  <a:lnTo>
                    <a:pt x="247110" y="203042"/>
                  </a:lnTo>
                  <a:lnTo>
                    <a:pt x="210044" y="238461"/>
                  </a:lnTo>
                  <a:cubicBezTo>
                    <a:pt x="183273" y="217869"/>
                    <a:pt x="146207" y="217869"/>
                    <a:pt x="119437" y="238461"/>
                  </a:cubicBezTo>
                  <a:lnTo>
                    <a:pt x="82370" y="203042"/>
                  </a:lnTo>
                  <a:lnTo>
                    <a:pt x="82370" y="65896"/>
                  </a:lnTo>
                  <a:close/>
                  <a:moveTo>
                    <a:pt x="271821" y="77016"/>
                  </a:moveTo>
                  <a:lnTo>
                    <a:pt x="271821" y="41185"/>
                  </a:lnTo>
                  <a:lnTo>
                    <a:pt x="214162" y="41185"/>
                  </a:lnTo>
                  <a:lnTo>
                    <a:pt x="164740" y="0"/>
                  </a:lnTo>
                  <a:lnTo>
                    <a:pt x="115318" y="41185"/>
                  </a:lnTo>
                  <a:lnTo>
                    <a:pt x="57659" y="41185"/>
                  </a:lnTo>
                  <a:lnTo>
                    <a:pt x="57659" y="77428"/>
                  </a:lnTo>
                  <a:lnTo>
                    <a:pt x="0" y="132204"/>
                  </a:lnTo>
                  <a:lnTo>
                    <a:pt x="0" y="362428"/>
                  </a:lnTo>
                  <a:lnTo>
                    <a:pt x="329480" y="362428"/>
                  </a:lnTo>
                  <a:lnTo>
                    <a:pt x="329480" y="132204"/>
                  </a:lnTo>
                  <a:lnTo>
                    <a:pt x="271821" y="77016"/>
                  </a:ln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sz="1800"/>
            </a:p>
          </p:txBody>
        </p:sp>
        <p:sp>
          <p:nvSpPr>
            <p:cNvPr id="7" name="Graphic 10" descr="Email with solid fill">
              <a:extLst>
                <a:ext uri="{FF2B5EF4-FFF2-40B4-BE49-F238E27FC236}">
                  <a16:creationId xmlns:a16="http://schemas.microsoft.com/office/drawing/2014/main" id="{9A0AF226-B431-46C9-848D-36D75F6C8832}"/>
                </a:ext>
              </a:extLst>
            </p:cNvPr>
            <p:cNvSpPr/>
            <p:nvPr/>
          </p:nvSpPr>
          <p:spPr>
            <a:xfrm>
              <a:off x="522553" y="4386030"/>
              <a:ext cx="107086" cy="107904"/>
            </a:xfrm>
            <a:custGeom>
              <a:avLst/>
              <a:gdLst>
                <a:gd name="connsiteX0" fmla="*/ 53134 w 107086"/>
                <a:gd name="connsiteY0" fmla="*/ 67955 h 107904"/>
                <a:gd name="connsiteX1" fmla="*/ 39955 w 107086"/>
                <a:gd name="connsiteY1" fmla="*/ 54776 h 107904"/>
                <a:gd name="connsiteX2" fmla="*/ 53134 w 107086"/>
                <a:gd name="connsiteY2" fmla="*/ 41597 h 107904"/>
                <a:gd name="connsiteX3" fmla="*/ 66313 w 107086"/>
                <a:gd name="connsiteY3" fmla="*/ 54776 h 107904"/>
                <a:gd name="connsiteX4" fmla="*/ 53134 w 107086"/>
                <a:gd name="connsiteY4" fmla="*/ 67955 h 107904"/>
                <a:gd name="connsiteX5" fmla="*/ 53134 w 107086"/>
                <a:gd name="connsiteY5" fmla="*/ 107905 h 107904"/>
                <a:gd name="connsiteX6" fmla="*/ 79904 w 107086"/>
                <a:gd name="connsiteY6" fmla="*/ 101315 h 107904"/>
                <a:gd name="connsiteX7" fmla="*/ 82787 w 107086"/>
                <a:gd name="connsiteY7" fmla="*/ 91843 h 107904"/>
                <a:gd name="connsiteX8" fmla="*/ 73315 w 107086"/>
                <a:gd name="connsiteY8" fmla="*/ 88960 h 107904"/>
                <a:gd name="connsiteX9" fmla="*/ 53134 w 107086"/>
                <a:gd name="connsiteY9" fmla="*/ 93902 h 107904"/>
                <a:gd name="connsiteX10" fmla="*/ 13596 w 107086"/>
                <a:gd name="connsiteY10" fmla="*/ 53952 h 107904"/>
                <a:gd name="connsiteX11" fmla="*/ 53546 w 107086"/>
                <a:gd name="connsiteY11" fmla="*/ 14003 h 107904"/>
                <a:gd name="connsiteX12" fmla="*/ 93495 w 107086"/>
                <a:gd name="connsiteY12" fmla="*/ 53952 h 107904"/>
                <a:gd name="connsiteX13" fmla="*/ 93495 w 107086"/>
                <a:gd name="connsiteY13" fmla="*/ 67132 h 107904"/>
                <a:gd name="connsiteX14" fmla="*/ 80316 w 107086"/>
                <a:gd name="connsiteY14" fmla="*/ 53952 h 107904"/>
                <a:gd name="connsiteX15" fmla="*/ 58488 w 107086"/>
                <a:gd name="connsiteY15" fmla="*/ 27182 h 107904"/>
                <a:gd name="connsiteX16" fmla="*/ 28423 w 107086"/>
                <a:gd name="connsiteY16" fmla="*/ 43656 h 107904"/>
                <a:gd name="connsiteX17" fmla="*/ 39543 w 107086"/>
                <a:gd name="connsiteY17" fmla="*/ 76192 h 107904"/>
                <a:gd name="connsiteX18" fmla="*/ 73726 w 107086"/>
                <a:gd name="connsiteY18" fmla="*/ 70838 h 107904"/>
                <a:gd name="connsiteX19" fmla="*/ 93907 w 107086"/>
                <a:gd name="connsiteY19" fmla="*/ 79899 h 107904"/>
                <a:gd name="connsiteX20" fmla="*/ 107086 w 107086"/>
                <a:gd name="connsiteY20" fmla="*/ 66720 h 107904"/>
                <a:gd name="connsiteX21" fmla="*/ 107086 w 107086"/>
                <a:gd name="connsiteY21" fmla="*/ 53541 h 107904"/>
                <a:gd name="connsiteX22" fmla="*/ 53546 w 107086"/>
                <a:gd name="connsiteY22" fmla="*/ 0 h 107904"/>
                <a:gd name="connsiteX23" fmla="*/ 5 w 107086"/>
                <a:gd name="connsiteY23" fmla="*/ 53541 h 107904"/>
                <a:gd name="connsiteX24" fmla="*/ 53134 w 107086"/>
                <a:gd name="connsiteY24" fmla="*/ 107905 h 107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7086" h="107904">
                  <a:moveTo>
                    <a:pt x="53134" y="67955"/>
                  </a:moveTo>
                  <a:cubicBezTo>
                    <a:pt x="45721" y="67955"/>
                    <a:pt x="39955" y="61778"/>
                    <a:pt x="39955" y="54776"/>
                  </a:cubicBezTo>
                  <a:cubicBezTo>
                    <a:pt x="39955" y="47363"/>
                    <a:pt x="46132" y="41597"/>
                    <a:pt x="53134" y="41597"/>
                  </a:cubicBezTo>
                  <a:cubicBezTo>
                    <a:pt x="60547" y="41597"/>
                    <a:pt x="66313" y="47363"/>
                    <a:pt x="66313" y="54776"/>
                  </a:cubicBezTo>
                  <a:cubicBezTo>
                    <a:pt x="66313" y="62189"/>
                    <a:pt x="60547" y="67955"/>
                    <a:pt x="53134" y="67955"/>
                  </a:cubicBezTo>
                  <a:close/>
                  <a:moveTo>
                    <a:pt x="53134" y="107905"/>
                  </a:moveTo>
                  <a:cubicBezTo>
                    <a:pt x="62606" y="107905"/>
                    <a:pt x="71667" y="105434"/>
                    <a:pt x="79904" y="101315"/>
                  </a:cubicBezTo>
                  <a:cubicBezTo>
                    <a:pt x="83199" y="99256"/>
                    <a:pt x="84435" y="95137"/>
                    <a:pt x="82787" y="91843"/>
                  </a:cubicBezTo>
                  <a:cubicBezTo>
                    <a:pt x="80728" y="88548"/>
                    <a:pt x="76609" y="87312"/>
                    <a:pt x="73315" y="88960"/>
                  </a:cubicBezTo>
                  <a:cubicBezTo>
                    <a:pt x="67137" y="92254"/>
                    <a:pt x="60135" y="93902"/>
                    <a:pt x="53134" y="93902"/>
                  </a:cubicBezTo>
                  <a:cubicBezTo>
                    <a:pt x="31306" y="93902"/>
                    <a:pt x="13184" y="75780"/>
                    <a:pt x="13596" y="53952"/>
                  </a:cubicBezTo>
                  <a:cubicBezTo>
                    <a:pt x="13596" y="32124"/>
                    <a:pt x="31718" y="14003"/>
                    <a:pt x="53546" y="14003"/>
                  </a:cubicBezTo>
                  <a:cubicBezTo>
                    <a:pt x="75374" y="14003"/>
                    <a:pt x="93495" y="31712"/>
                    <a:pt x="93495" y="53952"/>
                  </a:cubicBezTo>
                  <a:lnTo>
                    <a:pt x="93495" y="67132"/>
                  </a:lnTo>
                  <a:cubicBezTo>
                    <a:pt x="86082" y="67132"/>
                    <a:pt x="80316" y="61366"/>
                    <a:pt x="80316" y="53952"/>
                  </a:cubicBezTo>
                  <a:cubicBezTo>
                    <a:pt x="80316" y="40773"/>
                    <a:pt x="71255" y="29653"/>
                    <a:pt x="58488" y="27182"/>
                  </a:cubicBezTo>
                  <a:cubicBezTo>
                    <a:pt x="45721" y="24711"/>
                    <a:pt x="32953" y="31712"/>
                    <a:pt x="28423" y="43656"/>
                  </a:cubicBezTo>
                  <a:cubicBezTo>
                    <a:pt x="23893" y="55600"/>
                    <a:pt x="28423" y="69603"/>
                    <a:pt x="39543" y="76192"/>
                  </a:cubicBezTo>
                  <a:cubicBezTo>
                    <a:pt x="50663" y="82782"/>
                    <a:pt x="65078" y="80723"/>
                    <a:pt x="73726" y="70838"/>
                  </a:cubicBezTo>
                  <a:cubicBezTo>
                    <a:pt x="78669" y="76604"/>
                    <a:pt x="86082" y="79899"/>
                    <a:pt x="93907" y="79899"/>
                  </a:cubicBezTo>
                  <a:cubicBezTo>
                    <a:pt x="101320" y="79899"/>
                    <a:pt x="107086" y="74133"/>
                    <a:pt x="107086" y="66720"/>
                  </a:cubicBezTo>
                  <a:lnTo>
                    <a:pt x="107086" y="53541"/>
                  </a:lnTo>
                  <a:cubicBezTo>
                    <a:pt x="107086" y="23887"/>
                    <a:pt x="83199" y="0"/>
                    <a:pt x="53546" y="0"/>
                  </a:cubicBezTo>
                  <a:cubicBezTo>
                    <a:pt x="23893" y="0"/>
                    <a:pt x="5" y="23887"/>
                    <a:pt x="5" y="53541"/>
                  </a:cubicBezTo>
                  <a:cubicBezTo>
                    <a:pt x="-407" y="83606"/>
                    <a:pt x="23481" y="107493"/>
                    <a:pt x="53134" y="107905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sz="1800"/>
            </a:p>
          </p:txBody>
        </p:sp>
      </p:grpSp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2E22598E-62C9-44CE-8CF4-954055F41C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850" y="5823830"/>
            <a:ext cx="2174330" cy="773820"/>
          </a:xfrm>
          <a:prstGeom prst="rect">
            <a:avLst/>
          </a:prstGeom>
        </p:spPr>
      </p:pic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C6AE254B-BBA4-4611-9CB4-5E52CDD8F7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0887" y="5823830"/>
            <a:ext cx="2010227" cy="77382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91E2061-89E0-4F2D-9855-44DE5AA09DD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1089944" y="5701452"/>
            <a:ext cx="871808" cy="101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465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800" y="2168167"/>
            <a:ext cx="11328400" cy="655887"/>
          </a:xfrm>
        </p:spPr>
        <p:txBody>
          <a:bodyPr anchor="b"/>
          <a:lstStyle>
            <a:lvl1pPr algn="l">
              <a:defRPr sz="42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800" y="2982727"/>
            <a:ext cx="11328400" cy="655888"/>
          </a:xfrm>
        </p:spPr>
        <p:txBody>
          <a:bodyPr>
            <a:normAutofit/>
          </a:bodyPr>
          <a:lstStyle>
            <a:lvl1pPr marL="0" indent="0" algn="l">
              <a:buNone/>
              <a:defRPr sz="3200" i="1"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53B7CC-4A0D-46ED-9534-131B1C10E792}"/>
              </a:ext>
            </a:extLst>
          </p:cNvPr>
          <p:cNvSpPr/>
          <p:nvPr userDrawn="1"/>
        </p:nvSpPr>
        <p:spPr>
          <a:xfrm>
            <a:off x="0" y="5552389"/>
            <a:ext cx="12192000" cy="130561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AC6923A-B298-4420-A843-12994B7F468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31801" y="3801342"/>
            <a:ext cx="6083300" cy="282575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11" name="Graphic 10" descr="Email with solid fill">
            <a:extLst>
              <a:ext uri="{FF2B5EF4-FFF2-40B4-BE49-F238E27FC236}">
                <a16:creationId xmlns:a16="http://schemas.microsoft.com/office/drawing/2014/main" id="{68CF5DA8-FAEE-408E-84D4-5BD6CF1B25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3999" y="4279773"/>
            <a:ext cx="527168" cy="395376"/>
          </a:xfrm>
          <a:prstGeom prst="rect">
            <a:avLst/>
          </a:prstGeom>
        </p:spPr>
      </p:pic>
      <p:pic>
        <p:nvPicPr>
          <p:cNvPr id="12" name="Graphic 11" descr="Internet with solid fill">
            <a:extLst>
              <a:ext uri="{FF2B5EF4-FFF2-40B4-BE49-F238E27FC236}">
                <a16:creationId xmlns:a16="http://schemas.microsoft.com/office/drawing/2014/main" id="{57B51795-0814-495F-8204-EAB255EA1B6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9867" y="4652269"/>
            <a:ext cx="675432" cy="506574"/>
          </a:xfrm>
          <a:prstGeom prst="rect">
            <a:avLst/>
          </a:prstGeom>
        </p:spPr>
      </p:pic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09DC8B16-F7A8-44B2-80D4-EEC28B93FA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32418" y="4336175"/>
            <a:ext cx="6083300" cy="28257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489BDD34-FD89-4B89-A914-1BA6708A15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32418" y="4764270"/>
            <a:ext cx="6083300" cy="28257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BEF8B2-0E6B-44E1-9192-CD1844CE4867}"/>
              </a:ext>
            </a:extLst>
          </p:cNvPr>
          <p:cNvSpPr/>
          <p:nvPr userDrawn="1"/>
        </p:nvSpPr>
        <p:spPr>
          <a:xfrm>
            <a:off x="10897921" y="131975"/>
            <a:ext cx="1067836" cy="9369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B6726B19-FF2C-4C3A-9618-4BB4A6C74B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996" y="5823830"/>
            <a:ext cx="2174330" cy="773820"/>
          </a:xfrm>
          <a:prstGeom prst="rect">
            <a:avLst/>
          </a:prstGeom>
        </p:spPr>
      </p:pic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0696EB27-281F-40BF-800B-C5C1BA8F93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0887" y="5823830"/>
            <a:ext cx="2010227" cy="77382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AD86A9D-E0A4-4A03-AF78-66975C76D74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11244561" y="5707450"/>
            <a:ext cx="871808" cy="101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221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9398" y="1498863"/>
            <a:ext cx="5360894" cy="4678101"/>
          </a:xfrm>
        </p:spPr>
        <p:txBody>
          <a:bodyPr>
            <a:normAutofit/>
          </a:bodyPr>
          <a:lstStyle>
            <a:lvl1pPr>
              <a:defRPr sz="2000">
                <a:latin typeface="Georgia" panose="02040502050405020303" pitchFamily="18" charset="0"/>
              </a:defRPr>
            </a:lvl1pPr>
            <a:lvl2pPr>
              <a:defRPr sz="1800">
                <a:latin typeface="Georgia" panose="02040502050405020303" pitchFamily="18" charset="0"/>
              </a:defRPr>
            </a:lvl2pPr>
            <a:lvl3pPr>
              <a:defRPr sz="1600">
                <a:latin typeface="Georgia" panose="02040502050405020303" pitchFamily="18" charset="0"/>
              </a:defRPr>
            </a:lvl3pPr>
            <a:lvl4pPr>
              <a:defRPr sz="1400">
                <a:latin typeface="Georgia" panose="02040502050405020303" pitchFamily="18" charset="0"/>
              </a:defRPr>
            </a:lvl4pPr>
            <a:lvl5pPr>
              <a:defRPr sz="1400"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1708" y="1498863"/>
            <a:ext cx="5360894" cy="4678101"/>
          </a:xfrm>
        </p:spPr>
        <p:txBody>
          <a:bodyPr>
            <a:normAutofit/>
          </a:bodyPr>
          <a:lstStyle>
            <a:lvl1pPr>
              <a:defRPr sz="2000">
                <a:latin typeface="Georgia" panose="02040502050405020303" pitchFamily="18" charset="0"/>
              </a:defRPr>
            </a:lvl1pPr>
            <a:lvl2pPr>
              <a:defRPr sz="1800">
                <a:latin typeface="Georgia" panose="02040502050405020303" pitchFamily="18" charset="0"/>
              </a:defRPr>
            </a:lvl2pPr>
            <a:lvl3pPr>
              <a:defRPr sz="1600">
                <a:latin typeface="Georgia" panose="02040502050405020303" pitchFamily="18" charset="0"/>
              </a:defRPr>
            </a:lvl3pPr>
            <a:lvl4pPr>
              <a:defRPr sz="1400">
                <a:latin typeface="Georgia" panose="02040502050405020303" pitchFamily="18" charset="0"/>
              </a:defRPr>
            </a:lvl4pPr>
            <a:lvl5pPr>
              <a:defRPr sz="1400"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E28D1B5-C416-4FA7-BA2C-E181ACAB5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940" y="577484"/>
            <a:ext cx="10316446" cy="412473"/>
          </a:xfrm>
        </p:spPr>
        <p:txBody>
          <a:bodyPr>
            <a:normAutofit/>
          </a:bodyPr>
          <a:lstStyle>
            <a:lvl1pPr>
              <a:defRPr sz="2800">
                <a:solidFill>
                  <a:srgbClr val="C00000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05A1191-DD63-4A8C-8F53-37F19380F8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4" y="294215"/>
            <a:ext cx="10311422" cy="28327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1171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882" y="1882442"/>
            <a:ext cx="11112649" cy="119972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800100" indent="-3429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1800"/>
            </a:lvl3pPr>
            <a:lvl4pPr marL="1657350" indent="-285750">
              <a:buFont typeface="Arial" panose="020B0604020202020204" pitchFamily="34" charset="0"/>
              <a:buChar char="•"/>
              <a:defRPr sz="1600"/>
            </a:lvl4pPr>
            <a:lvl5pPr marL="2114550" indent="-285750"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81F3FEF-E96C-4284-888C-3440FDD2721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37882" y="1427190"/>
            <a:ext cx="11112649" cy="455252"/>
          </a:xfrm>
        </p:spPr>
        <p:txBody>
          <a:bodyPr>
            <a:normAutofit/>
          </a:bodyPr>
          <a:lstStyle>
            <a:lvl1pPr marL="0" indent="0">
              <a:buNone/>
              <a:defRPr sz="2000" b="1" u="sng"/>
            </a:lvl1pPr>
            <a:lvl2pPr marL="800100" indent="-3429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1800"/>
            </a:lvl3pPr>
            <a:lvl4pPr marL="1657350" indent="-285750">
              <a:buFont typeface="Arial" panose="020B0604020202020204" pitchFamily="34" charset="0"/>
              <a:buChar char="•"/>
              <a:defRPr sz="1600"/>
            </a:lvl4pPr>
            <a:lvl5pPr marL="2114550" indent="-285750"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017044D-A1E3-4C07-9932-20A6D54CF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940" y="577484"/>
            <a:ext cx="10316446" cy="412473"/>
          </a:xfrm>
        </p:spPr>
        <p:txBody>
          <a:bodyPr>
            <a:normAutofit/>
          </a:bodyPr>
          <a:lstStyle>
            <a:lvl1pPr>
              <a:defRPr sz="2800">
                <a:solidFill>
                  <a:srgbClr val="C00000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EC094441-DF32-4B79-B517-69F3A137CF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4" y="294215"/>
            <a:ext cx="10311422" cy="28327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6080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46D310-EFFB-476C-9ADF-F9913DDCE96E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961366-5525-429F-B609-F4FC10190428}"/>
              </a:ext>
            </a:extLst>
          </p:cNvPr>
          <p:cNvSpPr/>
          <p:nvPr userDrawn="1"/>
        </p:nvSpPr>
        <p:spPr>
          <a:xfrm>
            <a:off x="181496" y="130001"/>
            <a:ext cx="11829008" cy="6597998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2DCCD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7C38F8-51EF-45D0-BFE0-DBC6C74011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4" t="11231" r="12562" b="12200"/>
          <a:stretch/>
        </p:blipFill>
        <p:spPr>
          <a:xfrm>
            <a:off x="11249716" y="261458"/>
            <a:ext cx="624254" cy="79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950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77" r:id="rId2"/>
    <p:sldLayoutId id="2147483695" r:id="rId3"/>
    <p:sldLayoutId id="2147483676" r:id="rId4"/>
    <p:sldLayoutId id="2147483682" r:id="rId5"/>
    <p:sldLayoutId id="2147483678" r:id="rId6"/>
    <p:sldLayoutId id="2147483694" r:id="rId7"/>
    <p:sldLayoutId id="2147483664" r:id="rId8"/>
    <p:sldLayoutId id="2147483674" r:id="rId9"/>
    <p:sldLayoutId id="2147483697" r:id="rId10"/>
    <p:sldLayoutId id="2147483698" r:id="rId11"/>
    <p:sldLayoutId id="2147483699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  <p:sldLayoutId id="214748369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4" userDrawn="1">
          <p15:clr>
            <a:srgbClr val="F26B43"/>
          </p15:clr>
        </p15:guide>
        <p15:guide id="2" pos="211" userDrawn="1">
          <p15:clr>
            <a:srgbClr val="F26B43"/>
          </p15:clr>
        </p15:guide>
        <p15:guide id="3" pos="7469" userDrawn="1">
          <p15:clr>
            <a:srgbClr val="F26B43"/>
          </p15:clr>
        </p15:guide>
        <p15:guide id="4" orient="horz" pos="415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13.png"/><Relationship Id="rId7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hyperlink" Target="https://orioljbosch.com/" TargetMode="External"/><Relationship Id="rId9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8.png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8.png"/><Relationship Id="rId4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8.png"/><Relationship Id="rId4" Type="http://schemas.openxmlformats.org/officeDocument/2006/relationships/image" Target="../media/image4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8.png"/><Relationship Id="rId4" Type="http://schemas.openxmlformats.org/officeDocument/2006/relationships/image" Target="../media/image5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hyperlink" Target="https://orioljbosch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Relationship Id="rId9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9EBAB3-A420-46A5-B9B7-E093BACB680E}"/>
              </a:ext>
            </a:extLst>
          </p:cNvPr>
          <p:cNvSpPr/>
          <p:nvPr/>
        </p:nvSpPr>
        <p:spPr>
          <a:xfrm>
            <a:off x="3590488" y="4826571"/>
            <a:ext cx="1887523" cy="9904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08111B-1801-43C8-96FF-503786BF2A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800" y="1285268"/>
            <a:ext cx="9350487" cy="1555386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GB" dirty="0"/>
              <a:t>Track me but not really:</a:t>
            </a:r>
            <a:br>
              <a:rPr lang="en-GB" sz="1200" dirty="0"/>
            </a:br>
            <a:br>
              <a:rPr lang="en-GB" sz="1200" dirty="0"/>
            </a:br>
            <a:r>
              <a:rPr lang="en-GB" sz="3600" i="1" dirty="0"/>
              <a:t>Tracking undercoverage in metered data collection</a:t>
            </a:r>
            <a:endParaRPr lang="en-US" sz="3600" i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B4979D-5A11-45D8-B930-DBF0E3B1E2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3470424"/>
            <a:ext cx="7676527" cy="282575"/>
          </a:xfrm>
        </p:spPr>
        <p:txBody>
          <a:bodyPr/>
          <a:lstStyle/>
          <a:p>
            <a:r>
              <a:rPr lang="en-US" b="1" dirty="0"/>
              <a:t>Oriol J. Bosch</a:t>
            </a:r>
            <a:r>
              <a:rPr lang="en-US" dirty="0"/>
              <a:t>| Department of Methodology, LSE</a:t>
            </a:r>
          </a:p>
          <a:p>
            <a:r>
              <a:rPr lang="en-US" b="1" dirty="0"/>
              <a:t>Patrick Sturgis</a:t>
            </a:r>
            <a:r>
              <a:rPr lang="en-US" dirty="0"/>
              <a:t>| Department of Methodology, LSE</a:t>
            </a:r>
          </a:p>
          <a:p>
            <a:r>
              <a:rPr lang="en-US" b="1" dirty="0" err="1"/>
              <a:t>Jouni</a:t>
            </a:r>
            <a:r>
              <a:rPr lang="en-US" b="1" dirty="0"/>
              <a:t> </a:t>
            </a:r>
            <a:r>
              <a:rPr lang="en-US" b="1" dirty="0" err="1"/>
              <a:t>Kuha</a:t>
            </a:r>
            <a:r>
              <a:rPr lang="en-US" dirty="0"/>
              <a:t>| Department of Methodology, LSE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London School of Economics – Nine Feet Tall">
            <a:extLst>
              <a:ext uri="{FF2B5EF4-FFF2-40B4-BE49-F238E27FC236}">
                <a16:creationId xmlns:a16="http://schemas.microsoft.com/office/drawing/2014/main" id="{DF148D10-6155-4A99-9933-814017FDD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837" y="4843178"/>
            <a:ext cx="2241302" cy="75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00876E-D783-48F4-B8BE-82FCFB00BFD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5095" y="4707356"/>
            <a:ext cx="5531535" cy="1109695"/>
          </a:xfrm>
          <a:prstGeom prst="rect">
            <a:avLst/>
          </a:prstGeom>
        </p:spPr>
      </p:pic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C9F65970-5FE9-4D88-B56E-E202BD2781D7}"/>
              </a:ext>
            </a:extLst>
          </p:cNvPr>
          <p:cNvSpPr txBox="1">
            <a:spLocks/>
          </p:cNvSpPr>
          <p:nvPr/>
        </p:nvSpPr>
        <p:spPr>
          <a:xfrm>
            <a:off x="9596591" y="3306782"/>
            <a:ext cx="2346750" cy="24443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1200" dirty="0">
              <a:solidFill>
                <a:srgbClr val="000000"/>
              </a:solidFill>
              <a:latin typeface="+mj-lt"/>
            </a:endParaRPr>
          </a:p>
          <a:p>
            <a:r>
              <a:rPr lang="es-ES" sz="1200" dirty="0">
                <a:solidFill>
                  <a:srgbClr val="000000"/>
                </a:solidFill>
                <a:latin typeface="+mj-lt"/>
              </a:rPr>
              <a:t>            o.bosch-jover@lse.ac.uk </a:t>
            </a:r>
          </a:p>
          <a:p>
            <a:r>
              <a:rPr lang="es-ES" sz="1200" dirty="0">
                <a:solidFill>
                  <a:srgbClr val="000000"/>
                </a:solidFill>
                <a:latin typeface="+mj-lt"/>
              </a:rPr>
              <a:t>            orioljbosch</a:t>
            </a:r>
          </a:p>
          <a:p>
            <a:r>
              <a:rPr lang="es-ES" sz="1125" dirty="0">
                <a:solidFill>
                  <a:srgbClr val="000000"/>
                </a:solidFill>
                <a:latin typeface="+mj-lt"/>
              </a:rPr>
              <a:t>             </a:t>
            </a:r>
            <a:r>
              <a:rPr lang="es-ES" sz="1100" dirty="0">
                <a:solidFill>
                  <a:srgbClr val="002D72"/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https://orioljbosch.com/</a:t>
            </a:r>
            <a:r>
              <a:rPr lang="es-ES" sz="1100" dirty="0">
                <a:solidFill>
                  <a:srgbClr val="002D72"/>
                </a:solidFill>
                <a:latin typeface="+mj-lt"/>
              </a:rPr>
              <a:t> </a:t>
            </a:r>
          </a:p>
          <a:p>
            <a:endParaRPr lang="es-ES" sz="1125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6" name="Graphic 15" descr="Email with solid fill">
            <a:extLst>
              <a:ext uri="{FF2B5EF4-FFF2-40B4-BE49-F238E27FC236}">
                <a16:creationId xmlns:a16="http://schemas.microsoft.com/office/drawing/2014/main" id="{2E2C1657-F29C-4080-8DCD-17255D7572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91169" y="3574717"/>
            <a:ext cx="244436" cy="244436"/>
          </a:xfrm>
          <a:prstGeom prst="rect">
            <a:avLst/>
          </a:prstGeom>
        </p:spPr>
      </p:pic>
      <p:pic>
        <p:nvPicPr>
          <p:cNvPr id="17" name="Graphic 16" descr="Internet with solid fill">
            <a:extLst>
              <a:ext uri="{FF2B5EF4-FFF2-40B4-BE49-F238E27FC236}">
                <a16:creationId xmlns:a16="http://schemas.microsoft.com/office/drawing/2014/main" id="{D683C7EF-3C70-43DF-90E9-C66A559C489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656795" y="4135393"/>
            <a:ext cx="313184" cy="313184"/>
          </a:xfrm>
          <a:prstGeom prst="rect">
            <a:avLst/>
          </a:prstGeom>
        </p:spPr>
      </p:pic>
      <p:pic>
        <p:nvPicPr>
          <p:cNvPr id="18" name="Picture 17" descr="Resultat d'imatges de twitter icon black">
            <a:extLst>
              <a:ext uri="{FF2B5EF4-FFF2-40B4-BE49-F238E27FC236}">
                <a16:creationId xmlns:a16="http://schemas.microsoft.com/office/drawing/2014/main" id="{4D756621-243F-4DA3-8DCD-FEE973AAC384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273" y="3921495"/>
            <a:ext cx="202228" cy="195517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46FEF2-5143-4A7E-AC78-595B3C1191C6}"/>
              </a:ext>
            </a:extLst>
          </p:cNvPr>
          <p:cNvSpPr txBox="1"/>
          <p:nvPr/>
        </p:nvSpPr>
        <p:spPr>
          <a:xfrm>
            <a:off x="248659" y="5663412"/>
            <a:ext cx="11694682" cy="110799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chemeClr val="bg1"/>
                </a:solidFill>
                <a:latin typeface="+mj-lt"/>
              </a:rPr>
              <a:t>Acknowledgements</a:t>
            </a:r>
            <a:r>
              <a:rPr lang="en-GB" sz="1100" dirty="0">
                <a:solidFill>
                  <a:schemeClr val="bg1"/>
                </a:solidFill>
                <a:latin typeface="+mj-lt"/>
              </a:rPr>
              <a:t>: I would like to thank Melanie Revilla for her always insightful comments </a:t>
            </a:r>
            <a:endParaRPr lang="en-GB" sz="1100" dirty="0">
              <a:solidFill>
                <a:schemeClr val="bg1"/>
              </a:solidFill>
              <a:effectLst/>
              <a:latin typeface="+mj-lt"/>
            </a:endParaRPr>
          </a:p>
          <a:p>
            <a:endParaRPr lang="en-GB" sz="1100" dirty="0">
              <a:solidFill>
                <a:schemeClr val="bg1"/>
              </a:solidFill>
              <a:effectLst/>
              <a:latin typeface="+mj-lt"/>
            </a:endParaRPr>
          </a:p>
          <a:p>
            <a:r>
              <a:rPr lang="en-GB" sz="1100" b="1" dirty="0">
                <a:solidFill>
                  <a:schemeClr val="bg1"/>
                </a:solidFill>
                <a:effectLst/>
                <a:latin typeface="+mj-lt"/>
              </a:rPr>
              <a:t>Funding: </a:t>
            </a:r>
            <a:r>
              <a:rPr lang="en-GB" sz="1100" dirty="0">
                <a:solidFill>
                  <a:schemeClr val="bg1"/>
                </a:solidFill>
                <a:effectLst/>
                <a:latin typeface="+mj-lt"/>
              </a:rPr>
              <a:t>This project has received funding from the European Research Council (ERC) under the European Unions Horizon 2020 research and innovation programme (grant agreement No 849165; PI: Melanie Revilla); the Spanish Ministry of Science and Innovation under the "</a:t>
            </a:r>
            <a:r>
              <a:rPr lang="en-GB" sz="1100" dirty="0" err="1">
                <a:solidFill>
                  <a:schemeClr val="bg1"/>
                </a:solidFill>
                <a:effectLst/>
                <a:latin typeface="+mj-lt"/>
              </a:rPr>
              <a:t>R+D+i</a:t>
            </a:r>
            <a:r>
              <a:rPr lang="en-GB" sz="1100" dirty="0">
                <a:solidFill>
                  <a:schemeClr val="bg1"/>
                </a:solidFill>
                <a:effectLst/>
                <a:latin typeface="+mj-lt"/>
              </a:rPr>
              <a:t> projects" programme (grant number PID2019-106867RB-I00 /AEI/10.13039/501100011033 (2020-2024), PI: Mariano Torcal); and the BBVA foundation under their grant scheme to scientific research teams in economy and digital society, 2019 (PI: Mariano Torcal).</a:t>
            </a:r>
          </a:p>
        </p:txBody>
      </p:sp>
    </p:spTree>
    <p:extLst>
      <p:ext uri="{BB962C8B-B14F-4D97-AF65-F5344CB8AC3E}">
        <p14:creationId xmlns:p14="http://schemas.microsoft.com/office/powerpoint/2010/main" val="2189434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we mean by tracking undercoverage?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TRACKING UNDERCOVERAGE</a:t>
            </a:r>
            <a:endParaRPr lang="es-E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2F296D-FD7F-494E-83C5-AA1B6318827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964" y="2036901"/>
            <a:ext cx="6358679" cy="39749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2FFEAC-AB75-4D84-83B8-6230D95A0BF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964" y="1811330"/>
            <a:ext cx="6724471" cy="42005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7507C48-DF83-4B6C-A663-F4D73410D4D0}"/>
              </a:ext>
            </a:extLst>
          </p:cNvPr>
          <p:cNvSpPr txBox="1"/>
          <p:nvPr/>
        </p:nvSpPr>
        <p:spPr>
          <a:xfrm>
            <a:off x="7277966" y="2011063"/>
            <a:ext cx="4676056" cy="312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800" dirty="0">
                <a:latin typeface="Georgia" panose="02040502050405020303" pitchFamily="18" charset="0"/>
              </a:rPr>
              <a:t>Undercoverage can prevent tracking a participant’s complete online behaviour.</a:t>
            </a:r>
          </a:p>
          <a:p>
            <a:pPr>
              <a:spcAft>
                <a:spcPts val="600"/>
              </a:spcAft>
            </a:pPr>
            <a:endParaRPr lang="en-GB" sz="1800" dirty="0">
              <a:latin typeface="Georgia" panose="02040502050405020303" pitchFamily="18" charset="0"/>
            </a:endParaRPr>
          </a:p>
          <a:p>
            <a:pPr>
              <a:spcAft>
                <a:spcPts val="600"/>
              </a:spcAft>
            </a:pPr>
            <a:r>
              <a:rPr lang="en-GB" sz="1800" dirty="0">
                <a:latin typeface="Georgia" panose="02040502050405020303" pitchFamily="18" charset="0"/>
              </a:rPr>
              <a:t>Different </a:t>
            </a:r>
            <a:r>
              <a:rPr lang="en-GB" dirty="0">
                <a:latin typeface="Georgia" panose="02040502050405020303" pitchFamily="18" charset="0"/>
              </a:rPr>
              <a:t>reasons:</a:t>
            </a:r>
            <a:endParaRPr lang="en-GB" sz="1800" dirty="0">
              <a:latin typeface="Georgia" panose="02040502050405020303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b="1" dirty="0">
                <a:latin typeface="Georgia" panose="02040502050405020303" pitchFamily="18" charset="0"/>
              </a:rPr>
              <a:t>Non-trackable targets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latin typeface="Georgia" panose="02040502050405020303" pitchFamily="18" charset="0"/>
              </a:rPr>
              <a:t>Meter not installed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b="1" dirty="0">
                <a:latin typeface="Georgia" panose="02040502050405020303" pitchFamily="18" charset="0"/>
              </a:rPr>
              <a:t>Meter uninstalled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latin typeface="Georgia" panose="02040502050405020303" pitchFamily="18" charset="0"/>
              </a:rPr>
              <a:t>New non-tracked target</a:t>
            </a:r>
            <a:endParaRPr lang="en-GB" sz="1800" b="1" dirty="0">
              <a:latin typeface="Georgia" panose="02040502050405020303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800" dirty="0">
              <a:latin typeface="Georgia" panose="020405020504050203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D208F7-44F3-CFAC-C2FE-D16CAF3B13E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14303" y="1175581"/>
            <a:ext cx="4046784" cy="508853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326456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consequences of tracking undercoverage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TRACKING UNDERCOVERAGE</a:t>
            </a:r>
            <a:endParaRPr lang="es-ES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8A636A99-89F5-4DDC-BC1B-8801B99E0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273154"/>
            <a:ext cx="11126385" cy="4761644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Partial observation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011353D-0171-4496-AD8E-4FAB83797A70}"/>
              </a:ext>
            </a:extLst>
          </p:cNvPr>
          <p:cNvSpPr/>
          <p:nvPr/>
        </p:nvSpPr>
        <p:spPr>
          <a:xfrm>
            <a:off x="4040909" y="2513034"/>
            <a:ext cx="743634" cy="229111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Home WIFI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DC183CD-2908-4040-BD92-3A9282F2AE02}"/>
              </a:ext>
            </a:extLst>
          </p:cNvPr>
          <p:cNvSpPr/>
          <p:nvPr/>
        </p:nvSpPr>
        <p:spPr>
          <a:xfrm>
            <a:off x="4043024" y="3568113"/>
            <a:ext cx="743634" cy="229111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FFFFFF">
                <a:lumMod val="85000"/>
              </a:srgbClr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50" b="0" i="0" u="none" strike="noStrike" kern="0" cap="none" spc="0" normalizeH="0" baseline="0" noProof="0" dirty="0" err="1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Work</a:t>
            </a:r>
            <a:r>
              <a: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WIFI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55EA9BB-B4BC-49D7-B179-18C632FF541C}"/>
              </a:ext>
            </a:extLst>
          </p:cNvPr>
          <p:cNvSpPr/>
          <p:nvPr/>
        </p:nvSpPr>
        <p:spPr>
          <a:xfrm>
            <a:off x="4040926" y="4376239"/>
            <a:ext cx="743634" cy="229111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FFFFFF">
                <a:lumMod val="85000"/>
              </a:srgbClr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Train WIFI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92DA7B7-8DFE-497F-B125-B399C3B9813F}"/>
              </a:ext>
            </a:extLst>
          </p:cNvPr>
          <p:cNvSpPr/>
          <p:nvPr/>
        </p:nvSpPr>
        <p:spPr>
          <a:xfrm>
            <a:off x="4040926" y="3972176"/>
            <a:ext cx="743634" cy="229111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FFFFFF">
                <a:lumMod val="85000"/>
              </a:srgbClr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Home WIFI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CC3CE5A-7551-47EA-A784-7E94CDB82BE5}"/>
              </a:ext>
            </a:extLst>
          </p:cNvPr>
          <p:cNvSpPr/>
          <p:nvPr/>
        </p:nvSpPr>
        <p:spPr>
          <a:xfrm>
            <a:off x="4040926" y="4780304"/>
            <a:ext cx="743634" cy="229111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FFFFFF">
                <a:lumMod val="85000"/>
              </a:srgbClr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50" b="0" i="0" u="none" strike="noStrike" kern="0" cap="none" spc="0" normalizeH="0" baseline="0" noProof="0" dirty="0" err="1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Cafe</a:t>
            </a:r>
            <a:r>
              <a: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WIFI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29813DF-E73A-42A1-98CF-6AD3F340D2DE}"/>
              </a:ext>
            </a:extLst>
          </p:cNvPr>
          <p:cNvSpPr/>
          <p:nvPr/>
        </p:nvSpPr>
        <p:spPr>
          <a:xfrm>
            <a:off x="2592054" y="3778906"/>
            <a:ext cx="880690" cy="229111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FFFFFF">
                <a:lumMod val="85000"/>
              </a:srgbClr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Safari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4A75116-4404-445E-AFF9-4B2319348647}"/>
              </a:ext>
            </a:extLst>
          </p:cNvPr>
          <p:cNvSpPr/>
          <p:nvPr/>
        </p:nvSpPr>
        <p:spPr>
          <a:xfrm>
            <a:off x="2592054" y="4587032"/>
            <a:ext cx="880690" cy="307827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FFFFFF">
                <a:lumMod val="85000"/>
              </a:srgbClr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Apps (</a:t>
            </a:r>
            <a:r>
              <a:rPr kumimoji="0" lang="es-ES" sz="1050" b="0" i="0" u="none" strike="noStrike" kern="0" cap="none" spc="0" normalizeH="0" baseline="0" noProof="0" dirty="0" err="1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Fbk,Twitter</a:t>
            </a:r>
            <a:r>
              <a: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…)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42046AC-4625-4BF3-BD11-36D9A1A4512C}"/>
              </a:ext>
            </a:extLst>
          </p:cNvPr>
          <p:cNvSpPr/>
          <p:nvPr/>
        </p:nvSpPr>
        <p:spPr>
          <a:xfrm>
            <a:off x="2592054" y="2514807"/>
            <a:ext cx="880690" cy="229111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Chrome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21F3083-DE94-44B9-8296-98F8558A49E3}"/>
              </a:ext>
            </a:extLst>
          </p:cNvPr>
          <p:cNvSpPr/>
          <p:nvPr/>
        </p:nvSpPr>
        <p:spPr>
          <a:xfrm>
            <a:off x="1464599" y="4129750"/>
            <a:ext cx="666538" cy="305752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FFFFFF">
                <a:lumMod val="85000"/>
              </a:srgbClr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50" b="0" i="0" u="none" strike="noStrike" kern="0" cap="none" spc="0" normalizeH="0" baseline="0" noProof="0" dirty="0" err="1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Iphone</a:t>
            </a: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7BD41E5-3497-41D0-B67B-31CFF5704AE2}"/>
              </a:ext>
            </a:extLst>
          </p:cNvPr>
          <p:cNvSpPr/>
          <p:nvPr/>
        </p:nvSpPr>
        <p:spPr>
          <a:xfrm>
            <a:off x="1466908" y="2474714"/>
            <a:ext cx="666538" cy="305752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PC Home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5998B327-ECD2-4349-BF69-6560289349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14" y="3275900"/>
            <a:ext cx="429247" cy="428479"/>
          </a:xfrm>
          <a:prstGeom prst="rect">
            <a:avLst/>
          </a:prstGeom>
        </p:spPr>
      </p:pic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A53A2953-171F-49D3-8C16-06117B8F5479}"/>
              </a:ext>
            </a:extLst>
          </p:cNvPr>
          <p:cNvCxnSpPr>
            <a:cxnSpLocks/>
            <a:stCxn id="60" idx="3"/>
            <a:endCxn id="58" idx="1"/>
          </p:cNvCxnSpPr>
          <p:nvPr/>
        </p:nvCxnSpPr>
        <p:spPr>
          <a:xfrm>
            <a:off x="2133446" y="2627590"/>
            <a:ext cx="458608" cy="1773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FE78B494-33B6-4F8E-A31D-C19564F0C4D1}"/>
              </a:ext>
            </a:extLst>
          </p:cNvPr>
          <p:cNvCxnSpPr>
            <a:cxnSpLocks/>
            <a:stCxn id="58" idx="3"/>
            <a:endCxn id="51" idx="1"/>
          </p:cNvCxnSpPr>
          <p:nvPr/>
        </p:nvCxnSpPr>
        <p:spPr>
          <a:xfrm flipV="1">
            <a:off x="3472744" y="2627590"/>
            <a:ext cx="568165" cy="1773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cxnSp>
        <p:nvCxnSpPr>
          <p:cNvPr id="64" name="Connector: Elbow 63">
            <a:extLst>
              <a:ext uri="{FF2B5EF4-FFF2-40B4-BE49-F238E27FC236}">
                <a16:creationId xmlns:a16="http://schemas.microsoft.com/office/drawing/2014/main" id="{F888CBD7-9F12-43EC-ACB2-04FC6C2E34E8}"/>
              </a:ext>
            </a:extLst>
          </p:cNvPr>
          <p:cNvCxnSpPr>
            <a:cxnSpLocks/>
            <a:stCxn id="61" idx="3"/>
            <a:endCxn id="59" idx="1"/>
          </p:cNvCxnSpPr>
          <p:nvPr/>
        </p:nvCxnSpPr>
        <p:spPr>
          <a:xfrm>
            <a:off x="1058161" y="3490140"/>
            <a:ext cx="406438" cy="792486"/>
          </a:xfrm>
          <a:prstGeom prst="bentConnector3">
            <a:avLst/>
          </a:prstGeom>
          <a:noFill/>
          <a:ln w="1270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cxnSp>
        <p:nvCxnSpPr>
          <p:cNvPr id="65" name="Connector: Elbow 64">
            <a:extLst>
              <a:ext uri="{FF2B5EF4-FFF2-40B4-BE49-F238E27FC236}">
                <a16:creationId xmlns:a16="http://schemas.microsoft.com/office/drawing/2014/main" id="{359ADAA3-322E-4472-9C71-53D4CF0BAD01}"/>
              </a:ext>
            </a:extLst>
          </p:cNvPr>
          <p:cNvCxnSpPr>
            <a:cxnSpLocks/>
            <a:stCxn id="61" idx="3"/>
            <a:endCxn id="60" idx="1"/>
          </p:cNvCxnSpPr>
          <p:nvPr/>
        </p:nvCxnSpPr>
        <p:spPr>
          <a:xfrm flipV="1">
            <a:off x="1058161" y="2627590"/>
            <a:ext cx="408747" cy="862550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cxnSp>
        <p:nvCxnSpPr>
          <p:cNvPr id="66" name="Connector: Elbow 65">
            <a:extLst>
              <a:ext uri="{FF2B5EF4-FFF2-40B4-BE49-F238E27FC236}">
                <a16:creationId xmlns:a16="http://schemas.microsoft.com/office/drawing/2014/main" id="{1445701D-6007-4FD5-80B2-ADB3878F033A}"/>
              </a:ext>
            </a:extLst>
          </p:cNvPr>
          <p:cNvCxnSpPr>
            <a:cxnSpLocks/>
            <a:stCxn id="59" idx="3"/>
            <a:endCxn id="57" idx="1"/>
          </p:cNvCxnSpPr>
          <p:nvPr/>
        </p:nvCxnSpPr>
        <p:spPr>
          <a:xfrm>
            <a:off x="2131137" y="4282626"/>
            <a:ext cx="460917" cy="458320"/>
          </a:xfrm>
          <a:prstGeom prst="bentConnector3">
            <a:avLst/>
          </a:prstGeom>
          <a:noFill/>
          <a:ln w="12700" cap="flat" cmpd="sng" algn="ctr">
            <a:solidFill>
              <a:srgbClr val="FFFFFF">
                <a:lumMod val="8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67" name="Connector: Elbow 66">
            <a:extLst>
              <a:ext uri="{FF2B5EF4-FFF2-40B4-BE49-F238E27FC236}">
                <a16:creationId xmlns:a16="http://schemas.microsoft.com/office/drawing/2014/main" id="{C5D2E3DD-DA1F-427E-A469-BF69A797184A}"/>
              </a:ext>
            </a:extLst>
          </p:cNvPr>
          <p:cNvCxnSpPr>
            <a:cxnSpLocks/>
            <a:stCxn id="59" idx="3"/>
            <a:endCxn id="56" idx="1"/>
          </p:cNvCxnSpPr>
          <p:nvPr/>
        </p:nvCxnSpPr>
        <p:spPr>
          <a:xfrm flipV="1">
            <a:off x="2131137" y="3893462"/>
            <a:ext cx="460917" cy="389164"/>
          </a:xfrm>
          <a:prstGeom prst="bentConnector3">
            <a:avLst/>
          </a:prstGeom>
          <a:noFill/>
          <a:ln w="12700" cap="flat" cmpd="sng" algn="ctr">
            <a:solidFill>
              <a:srgbClr val="FFFFFF">
                <a:lumMod val="8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68" name="Connector: Elbow 67">
            <a:extLst>
              <a:ext uri="{FF2B5EF4-FFF2-40B4-BE49-F238E27FC236}">
                <a16:creationId xmlns:a16="http://schemas.microsoft.com/office/drawing/2014/main" id="{174DB46C-0C3F-4375-887B-B27DB9AE86D2}"/>
              </a:ext>
            </a:extLst>
          </p:cNvPr>
          <p:cNvCxnSpPr>
            <a:cxnSpLocks/>
            <a:stCxn id="57" idx="3"/>
            <a:endCxn id="55" idx="1"/>
          </p:cNvCxnSpPr>
          <p:nvPr/>
        </p:nvCxnSpPr>
        <p:spPr>
          <a:xfrm>
            <a:off x="3472744" y="4740946"/>
            <a:ext cx="568182" cy="153914"/>
          </a:xfrm>
          <a:prstGeom prst="bentConnector3">
            <a:avLst/>
          </a:prstGeom>
          <a:noFill/>
          <a:ln w="12700" cap="flat" cmpd="sng" algn="ctr">
            <a:solidFill>
              <a:srgbClr val="FFFFFF">
                <a:lumMod val="8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69" name="Connector: Elbow 68">
            <a:extLst>
              <a:ext uri="{FF2B5EF4-FFF2-40B4-BE49-F238E27FC236}">
                <a16:creationId xmlns:a16="http://schemas.microsoft.com/office/drawing/2014/main" id="{22EA3072-83B2-4FE8-ABFE-D44FDB9AE21A}"/>
              </a:ext>
            </a:extLst>
          </p:cNvPr>
          <p:cNvCxnSpPr>
            <a:cxnSpLocks/>
            <a:stCxn id="57" idx="3"/>
            <a:endCxn id="53" idx="1"/>
          </p:cNvCxnSpPr>
          <p:nvPr/>
        </p:nvCxnSpPr>
        <p:spPr>
          <a:xfrm flipV="1">
            <a:off x="3472744" y="4490795"/>
            <a:ext cx="568182" cy="250151"/>
          </a:xfrm>
          <a:prstGeom prst="bentConnector3">
            <a:avLst/>
          </a:prstGeom>
          <a:noFill/>
          <a:ln w="12700" cap="flat" cmpd="sng" algn="ctr">
            <a:solidFill>
              <a:srgbClr val="FFFFFF">
                <a:lumMod val="8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70" name="Connector: Elbow 69">
            <a:extLst>
              <a:ext uri="{FF2B5EF4-FFF2-40B4-BE49-F238E27FC236}">
                <a16:creationId xmlns:a16="http://schemas.microsoft.com/office/drawing/2014/main" id="{379712A2-266A-410E-8FA6-F368CBA01F92}"/>
              </a:ext>
            </a:extLst>
          </p:cNvPr>
          <p:cNvCxnSpPr>
            <a:cxnSpLocks/>
            <a:stCxn id="56" idx="3"/>
            <a:endCxn id="52" idx="1"/>
          </p:cNvCxnSpPr>
          <p:nvPr/>
        </p:nvCxnSpPr>
        <p:spPr>
          <a:xfrm flipV="1">
            <a:off x="3472744" y="3682669"/>
            <a:ext cx="570280" cy="210793"/>
          </a:xfrm>
          <a:prstGeom prst="bentConnector3">
            <a:avLst/>
          </a:prstGeom>
          <a:noFill/>
          <a:ln w="12700" cap="flat" cmpd="sng" algn="ctr">
            <a:solidFill>
              <a:srgbClr val="FFFFFF">
                <a:lumMod val="8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71" name="Connector: Elbow 70">
            <a:extLst>
              <a:ext uri="{FF2B5EF4-FFF2-40B4-BE49-F238E27FC236}">
                <a16:creationId xmlns:a16="http://schemas.microsoft.com/office/drawing/2014/main" id="{E29946E5-07F1-46DD-9664-ABBEA1618F2E}"/>
              </a:ext>
            </a:extLst>
          </p:cNvPr>
          <p:cNvCxnSpPr>
            <a:cxnSpLocks/>
            <a:stCxn id="56" idx="3"/>
            <a:endCxn id="54" idx="1"/>
          </p:cNvCxnSpPr>
          <p:nvPr/>
        </p:nvCxnSpPr>
        <p:spPr>
          <a:xfrm>
            <a:off x="3472744" y="3893462"/>
            <a:ext cx="568182" cy="193270"/>
          </a:xfrm>
          <a:prstGeom prst="bentConnector3">
            <a:avLst/>
          </a:prstGeom>
          <a:noFill/>
          <a:ln w="12700" cap="flat" cmpd="sng" algn="ctr">
            <a:solidFill>
              <a:srgbClr val="FFFFFF">
                <a:lumMod val="8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72" name="Connector: Elbow 71">
            <a:extLst>
              <a:ext uri="{FF2B5EF4-FFF2-40B4-BE49-F238E27FC236}">
                <a16:creationId xmlns:a16="http://schemas.microsoft.com/office/drawing/2014/main" id="{158FC5E8-DCC1-4668-8D94-BB4595CD66BF}"/>
              </a:ext>
            </a:extLst>
          </p:cNvPr>
          <p:cNvCxnSpPr>
            <a:cxnSpLocks/>
            <a:stCxn id="56" idx="3"/>
            <a:endCxn id="53" idx="1"/>
          </p:cNvCxnSpPr>
          <p:nvPr/>
        </p:nvCxnSpPr>
        <p:spPr>
          <a:xfrm>
            <a:off x="3472744" y="3893462"/>
            <a:ext cx="568182" cy="597333"/>
          </a:xfrm>
          <a:prstGeom prst="bentConnector3">
            <a:avLst/>
          </a:prstGeom>
          <a:noFill/>
          <a:ln w="12700" cap="flat" cmpd="sng" algn="ctr">
            <a:solidFill>
              <a:srgbClr val="FFFFFF">
                <a:lumMod val="8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D166BFD3-D84C-4092-90C9-C6EE53FE4467}"/>
              </a:ext>
            </a:extLst>
          </p:cNvPr>
          <p:cNvCxnSpPr>
            <a:cxnSpLocks/>
            <a:endCxn id="78" idx="1"/>
          </p:cNvCxnSpPr>
          <p:nvPr/>
        </p:nvCxnSpPr>
        <p:spPr>
          <a:xfrm>
            <a:off x="4784543" y="2634637"/>
            <a:ext cx="344800" cy="0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dash"/>
            <a:tailEnd type="triangle"/>
          </a:ln>
          <a:effectLst/>
        </p:spPr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6D903C8B-474F-4C91-AD33-3C7238C6DA13}"/>
              </a:ext>
            </a:extLst>
          </p:cNvPr>
          <p:cNvCxnSpPr>
            <a:cxnSpLocks/>
          </p:cNvCxnSpPr>
          <p:nvPr/>
        </p:nvCxnSpPr>
        <p:spPr>
          <a:xfrm>
            <a:off x="4784543" y="4894859"/>
            <a:ext cx="367298" cy="0"/>
          </a:xfrm>
          <a:prstGeom prst="straightConnector1">
            <a:avLst/>
          </a:prstGeom>
          <a:noFill/>
          <a:ln w="12700" cap="flat" cmpd="sng" algn="ctr">
            <a:solidFill>
              <a:srgbClr val="FFFFFF">
                <a:lumMod val="85000"/>
              </a:srgbClr>
            </a:solidFill>
            <a:prstDash val="dash"/>
            <a:tailEnd type="triangle"/>
          </a:ln>
          <a:effectLst/>
        </p:spPr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96A95E4D-1C64-43BC-8470-A23E8CBB3823}"/>
              </a:ext>
            </a:extLst>
          </p:cNvPr>
          <p:cNvCxnSpPr>
            <a:cxnSpLocks/>
          </p:cNvCxnSpPr>
          <p:nvPr/>
        </p:nvCxnSpPr>
        <p:spPr>
          <a:xfrm>
            <a:off x="4784543" y="3682669"/>
            <a:ext cx="367298" cy="0"/>
          </a:xfrm>
          <a:prstGeom prst="straightConnector1">
            <a:avLst/>
          </a:prstGeom>
          <a:noFill/>
          <a:ln w="12700" cap="flat" cmpd="sng" algn="ctr">
            <a:solidFill>
              <a:srgbClr val="FFFFFF">
                <a:lumMod val="85000"/>
              </a:srgbClr>
            </a:solidFill>
            <a:prstDash val="dash"/>
            <a:tailEnd type="triangle"/>
          </a:ln>
          <a:effectLst/>
        </p:spPr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A9F49601-044E-406F-9740-D088F073F6B3}"/>
              </a:ext>
            </a:extLst>
          </p:cNvPr>
          <p:cNvCxnSpPr>
            <a:cxnSpLocks/>
          </p:cNvCxnSpPr>
          <p:nvPr/>
        </p:nvCxnSpPr>
        <p:spPr>
          <a:xfrm>
            <a:off x="4784543" y="4086732"/>
            <a:ext cx="367298" cy="0"/>
          </a:xfrm>
          <a:prstGeom prst="straightConnector1">
            <a:avLst/>
          </a:prstGeom>
          <a:noFill/>
          <a:ln w="12700" cap="flat" cmpd="sng" algn="ctr">
            <a:solidFill>
              <a:srgbClr val="FFFFFF">
                <a:lumMod val="85000"/>
              </a:srgbClr>
            </a:solidFill>
            <a:prstDash val="dash"/>
            <a:tailEnd type="triangle"/>
          </a:ln>
          <a:effectLst/>
        </p:spPr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3B5A670D-B5E6-4CC1-9517-7FB376FB81C3}"/>
              </a:ext>
            </a:extLst>
          </p:cNvPr>
          <p:cNvCxnSpPr>
            <a:cxnSpLocks/>
          </p:cNvCxnSpPr>
          <p:nvPr/>
        </p:nvCxnSpPr>
        <p:spPr>
          <a:xfrm>
            <a:off x="4784543" y="4490795"/>
            <a:ext cx="367298" cy="0"/>
          </a:xfrm>
          <a:prstGeom prst="straightConnector1">
            <a:avLst/>
          </a:prstGeom>
          <a:noFill/>
          <a:ln w="12700" cap="flat" cmpd="sng" algn="ctr">
            <a:solidFill>
              <a:srgbClr val="FFFFFF">
                <a:lumMod val="85000"/>
              </a:srgbClr>
            </a:solidFill>
            <a:prstDash val="dash"/>
            <a:tailEnd type="triangle"/>
          </a:ln>
          <a:effectLst/>
        </p:spPr>
      </p:cxn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9BC5B6A2-EAFF-4163-94E4-E92323CDE2BE}"/>
              </a:ext>
            </a:extLst>
          </p:cNvPr>
          <p:cNvSpPr/>
          <p:nvPr/>
        </p:nvSpPr>
        <p:spPr>
          <a:xfrm>
            <a:off x="5129343" y="2513034"/>
            <a:ext cx="615538" cy="243206"/>
          </a:xfrm>
          <a:prstGeom prst="roundRect">
            <a:avLst>
              <a:gd name="adj" fmla="val 50000"/>
            </a:avLst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72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 minutes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BFBDE709-CF7A-41AB-8D5F-5D6B9B064FA0}"/>
              </a:ext>
            </a:extLst>
          </p:cNvPr>
          <p:cNvSpPr/>
          <p:nvPr/>
        </p:nvSpPr>
        <p:spPr>
          <a:xfrm>
            <a:off x="5129343" y="3558445"/>
            <a:ext cx="615538" cy="243206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175" cap="flat" cmpd="sng" algn="ctr">
            <a:solidFill>
              <a:srgbClr val="FFFFFF">
                <a:lumMod val="85000"/>
              </a:srgbClr>
            </a:solidFill>
            <a:prstDash val="sysDash"/>
          </a:ln>
          <a:effectLst/>
        </p:spPr>
        <p:txBody>
          <a:bodyPr lIns="36000" tIns="72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 minutes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1D17E554-240A-4944-860F-CF3443520791}"/>
              </a:ext>
            </a:extLst>
          </p:cNvPr>
          <p:cNvSpPr/>
          <p:nvPr/>
        </p:nvSpPr>
        <p:spPr>
          <a:xfrm>
            <a:off x="5129343" y="3963383"/>
            <a:ext cx="615538" cy="243206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175" cap="flat" cmpd="sng" algn="ctr">
            <a:solidFill>
              <a:srgbClr val="FFFFFF">
                <a:lumMod val="85000"/>
              </a:srgbClr>
            </a:solidFill>
            <a:prstDash val="sysDash"/>
          </a:ln>
          <a:effectLst/>
        </p:spPr>
        <p:txBody>
          <a:bodyPr lIns="36000" tIns="72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 minutes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DEEEA914-BDE5-43D6-A21F-E26D5E04CF3D}"/>
              </a:ext>
            </a:extLst>
          </p:cNvPr>
          <p:cNvSpPr/>
          <p:nvPr/>
        </p:nvSpPr>
        <p:spPr>
          <a:xfrm>
            <a:off x="5129343" y="4368321"/>
            <a:ext cx="615538" cy="243206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175" cap="flat" cmpd="sng" algn="ctr">
            <a:solidFill>
              <a:srgbClr val="FFFFFF">
                <a:lumMod val="85000"/>
              </a:srgbClr>
            </a:solidFill>
            <a:prstDash val="sysDash"/>
          </a:ln>
          <a:effectLst/>
        </p:spPr>
        <p:txBody>
          <a:bodyPr lIns="36000" tIns="72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 minutes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AD64D459-8336-4438-8555-78B7E92AEEB6}"/>
              </a:ext>
            </a:extLst>
          </p:cNvPr>
          <p:cNvSpPr/>
          <p:nvPr/>
        </p:nvSpPr>
        <p:spPr>
          <a:xfrm>
            <a:off x="5129343" y="4773256"/>
            <a:ext cx="615538" cy="243206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175" cap="flat" cmpd="sng" algn="ctr">
            <a:solidFill>
              <a:srgbClr val="FFFFFF">
                <a:lumMod val="85000"/>
              </a:srgbClr>
            </a:solidFill>
            <a:prstDash val="sysDash"/>
          </a:ln>
          <a:effectLst/>
        </p:spPr>
        <p:txBody>
          <a:bodyPr lIns="36000" tIns="72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minutes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CDFC528E-B523-40CF-B1DF-346F95F20446}"/>
              </a:ext>
            </a:extLst>
          </p:cNvPr>
          <p:cNvSpPr/>
          <p:nvPr/>
        </p:nvSpPr>
        <p:spPr>
          <a:xfrm>
            <a:off x="532807" y="3776375"/>
            <a:ext cx="621459" cy="302889"/>
          </a:xfrm>
          <a:prstGeom prst="rect">
            <a:avLst/>
          </a:prstGeom>
          <a:solidFill>
            <a:srgbClr val="FFFFFF"/>
          </a:solidFill>
          <a:ln w="3175" cap="flat" cmpd="sng" algn="ctr">
            <a:noFill/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Individual i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C4E754C5-8704-4368-AAD2-9876148C5CA9}"/>
              </a:ext>
            </a:extLst>
          </p:cNvPr>
          <p:cNvSpPr/>
          <p:nvPr/>
        </p:nvSpPr>
        <p:spPr>
          <a:xfrm>
            <a:off x="6175424" y="3440116"/>
            <a:ext cx="1152255" cy="523267"/>
          </a:xfrm>
          <a:prstGeom prst="roundRect">
            <a:avLst>
              <a:gd name="adj" fmla="val 35588"/>
            </a:avLst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72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Time spent visiting news articles</a:t>
            </a: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8A656F22-D713-45CD-BB8D-AB0FA84BE6A2}"/>
              </a:ext>
            </a:extLst>
          </p:cNvPr>
          <p:cNvSpPr/>
          <p:nvPr/>
        </p:nvSpPr>
        <p:spPr>
          <a:xfrm>
            <a:off x="1860821" y="2264133"/>
            <a:ext cx="574124" cy="263358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19050" cap="flat" cmpd="sng" algn="ctr">
            <a:solidFill>
              <a:srgbClr val="000000"/>
            </a:solidFill>
            <a:prstDash val="solid"/>
          </a:ln>
          <a:effectLst/>
        </p:spPr>
        <p:txBody>
          <a:bodyPr lIns="36000" tIns="144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</a:t>
            </a:r>
          </a:p>
        </p:txBody>
      </p:sp>
      <p:sp>
        <p:nvSpPr>
          <p:cNvPr id="86" name="Right Brace 85">
            <a:extLst>
              <a:ext uri="{FF2B5EF4-FFF2-40B4-BE49-F238E27FC236}">
                <a16:creationId xmlns:a16="http://schemas.microsoft.com/office/drawing/2014/main" id="{194C23BA-E0B8-4F7D-84EC-2D1BA06F5D72}"/>
              </a:ext>
            </a:extLst>
          </p:cNvPr>
          <p:cNvSpPr/>
          <p:nvPr/>
        </p:nvSpPr>
        <p:spPr>
          <a:xfrm>
            <a:off x="5870862" y="2264133"/>
            <a:ext cx="216704" cy="2960908"/>
          </a:xfrm>
          <a:prstGeom prst="rightBrace">
            <a:avLst>
              <a:gd name="adj1" fmla="val 8333"/>
              <a:gd name="adj2" fmla="val 49536"/>
            </a:avLst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1" i="0" u="none" strike="noStrike" kern="0" cap="none" spc="0" normalizeH="0" baseline="0" noProof="0" dirty="0">
              <a:ln>
                <a:noFill/>
              </a:ln>
              <a:solidFill>
                <a:srgbClr val="002D7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353A87E5-C1C6-4454-A9B9-E5AB529B5C06}"/>
              </a:ext>
            </a:extLst>
          </p:cNvPr>
          <p:cNvSpPr/>
          <p:nvPr/>
        </p:nvSpPr>
        <p:spPr>
          <a:xfrm>
            <a:off x="5115069" y="2408151"/>
            <a:ext cx="666539" cy="432043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2DCCD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7AD06BA1-47C9-4017-9A76-F4B69541789B}"/>
              </a:ext>
            </a:extLst>
          </p:cNvPr>
          <p:cNvSpPr/>
          <p:nvPr/>
        </p:nvSpPr>
        <p:spPr>
          <a:xfrm>
            <a:off x="1464599" y="3490139"/>
            <a:ext cx="4317009" cy="1654314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2DCCD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CuadroTexto 3">
            <a:extLst>
              <a:ext uri="{FF2B5EF4-FFF2-40B4-BE49-F238E27FC236}">
                <a16:creationId xmlns:a16="http://schemas.microsoft.com/office/drawing/2014/main" id="{A8061EB0-7176-489F-8FB3-4C3C2B0D2E8A}"/>
              </a:ext>
            </a:extLst>
          </p:cNvPr>
          <p:cNvSpPr txBox="1"/>
          <p:nvPr/>
        </p:nvSpPr>
        <p:spPr>
          <a:xfrm>
            <a:off x="6175424" y="4472371"/>
            <a:ext cx="1152255" cy="553998"/>
          </a:xfrm>
          <a:prstGeom prst="rect">
            <a:avLst/>
          </a:prstGeom>
          <a:solidFill>
            <a:srgbClr val="C00000"/>
          </a:solidFill>
          <a:effectLst>
            <a:outerShdw blurRad="50800" dist="38100" dir="8100000" sx="101000" sy="101000" algn="tr" rotWithShape="0">
              <a:prstClr val="black">
                <a:alpha val="48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True: 23m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000" b="1" kern="0" dirty="0">
              <a:solidFill>
                <a:srgbClr val="FFFFFF"/>
              </a:solidFill>
              <a:latin typeface="+mj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Observed: 5m</a:t>
            </a:r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1EA195D4-47A2-4D9C-A2EF-24B47B469DB6}"/>
              </a:ext>
            </a:extLst>
          </p:cNvPr>
          <p:cNvCxnSpPr>
            <a:cxnSpLocks/>
            <a:stCxn id="84" idx="2"/>
            <a:endCxn id="89" idx="0"/>
          </p:cNvCxnSpPr>
          <p:nvPr/>
        </p:nvCxnSpPr>
        <p:spPr>
          <a:xfrm>
            <a:off x="6751552" y="3963383"/>
            <a:ext cx="0" cy="508988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tailEnd type="triangle"/>
          </a:ln>
          <a:effectLst/>
        </p:spPr>
      </p:cxnSp>
      <p:cxnSp>
        <p:nvCxnSpPr>
          <p:cNvPr id="91" name="Connector: Curved 90">
            <a:extLst>
              <a:ext uri="{FF2B5EF4-FFF2-40B4-BE49-F238E27FC236}">
                <a16:creationId xmlns:a16="http://schemas.microsoft.com/office/drawing/2014/main" id="{9F4E2AD3-160C-428D-B35E-1B64CE11E653}"/>
              </a:ext>
            </a:extLst>
          </p:cNvPr>
          <p:cNvCxnSpPr/>
          <p:nvPr/>
        </p:nvCxnSpPr>
        <p:spPr>
          <a:xfrm rot="16200000" flipV="1">
            <a:off x="5767071" y="2638711"/>
            <a:ext cx="815943" cy="786868"/>
          </a:xfrm>
          <a:prstGeom prst="curvedConnector2">
            <a:avLst/>
          </a:prstGeom>
          <a:noFill/>
          <a:ln w="9525" cap="flat" cmpd="sng" algn="ctr">
            <a:solidFill>
              <a:srgbClr val="C00000"/>
            </a:solidFill>
            <a:prstDash val="solid"/>
            <a:tailEnd type="triangle"/>
          </a:ln>
          <a:effectLst/>
        </p:spPr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AE89B03D-CDB0-446E-B106-0B340A814419}"/>
              </a:ext>
            </a:extLst>
          </p:cNvPr>
          <p:cNvSpPr txBox="1"/>
          <p:nvPr/>
        </p:nvSpPr>
        <p:spPr>
          <a:xfrm>
            <a:off x="2592054" y="5144453"/>
            <a:ext cx="60946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1200" b="1" dirty="0"/>
              <a:t>Non-tracked device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395012DE-A29F-414B-81C4-D09DB9FB9A9C}"/>
              </a:ext>
            </a:extLst>
          </p:cNvPr>
          <p:cNvSpPr txBox="1"/>
          <p:nvPr/>
        </p:nvSpPr>
        <p:spPr>
          <a:xfrm>
            <a:off x="7831965" y="2011247"/>
            <a:ext cx="4676056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800" dirty="0">
                <a:latin typeface="Georgia" panose="02040502050405020303" pitchFamily="18" charset="0"/>
              </a:rPr>
              <a:t>Partial observations can introduce </a:t>
            </a:r>
            <a:r>
              <a:rPr lang="en-GB" sz="1800" b="1" dirty="0">
                <a:latin typeface="Georgia" panose="02040502050405020303" pitchFamily="18" charset="0"/>
              </a:rPr>
              <a:t>measurement errors</a:t>
            </a:r>
          </a:p>
          <a:p>
            <a:pPr>
              <a:spcAft>
                <a:spcPts val="600"/>
              </a:spcAft>
            </a:pPr>
            <a:endParaRPr lang="en-GB" sz="1800" dirty="0">
              <a:latin typeface="Georgia" panose="02040502050405020303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latin typeface="Georgia" panose="02040502050405020303" pitchFamily="18" charset="0"/>
              </a:rPr>
              <a:t>Can lead to underestimation of univariate estimates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800" dirty="0">
              <a:latin typeface="Georgia" panose="02040502050405020303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Georgia" panose="02040502050405020303" pitchFamily="18" charset="0"/>
              </a:rPr>
              <a:t>Biased multivariate estimates</a:t>
            </a:r>
            <a:endParaRPr lang="en-GB" sz="1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879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1599C23-1FDC-460B-8492-FBCFA182F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448" y="2887016"/>
            <a:ext cx="9332224" cy="628474"/>
          </a:xfrm>
        </p:spPr>
        <p:txBody>
          <a:bodyPr>
            <a:noAutofit/>
          </a:bodyPr>
          <a:lstStyle/>
          <a:p>
            <a:r>
              <a:rPr lang="en-GB" dirty="0"/>
              <a:t>OUR STUDY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416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Research questions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What is the percentage of participants being undercovered in general (</a:t>
            </a:r>
            <a:r>
              <a:rPr lang="en-GB" b="1" dirty="0"/>
              <a:t>RQ 1.1</a:t>
            </a:r>
            <a:r>
              <a:rPr lang="en-GB" dirty="0"/>
              <a:t>) and in terms of their devices and browsers? (</a:t>
            </a:r>
            <a:r>
              <a:rPr lang="en-GB" b="1" dirty="0"/>
              <a:t>RQ 1.2</a:t>
            </a:r>
            <a:r>
              <a:rPr lang="en-GB" dirty="0"/>
              <a:t>)</a:t>
            </a:r>
          </a:p>
          <a:p>
            <a:endParaRPr lang="en-GB" dirty="0"/>
          </a:p>
          <a:p>
            <a:r>
              <a:rPr lang="en-GB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Which types of devices are not covered? (</a:t>
            </a:r>
            <a:r>
              <a:rPr lang="en-GB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RQ </a:t>
            </a:r>
            <a:r>
              <a:rPr lang="en-GB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GB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endParaRPr lang="en-GB" dirty="0"/>
          </a:p>
          <a:p>
            <a:r>
              <a:rPr lang="en-GB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 what extent does undercoverage introduce bias to </a:t>
            </a:r>
            <a:r>
              <a:rPr lang="en-GB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univariate</a:t>
            </a:r>
            <a:r>
              <a:rPr lang="en-GB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GB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RQ 3.1</a:t>
            </a:r>
            <a:r>
              <a:rPr lang="en-GB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 and multivariate estimates based on </a:t>
            </a: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metered data</a:t>
            </a:r>
            <a:r>
              <a:rPr lang="en-GB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? (</a:t>
            </a:r>
            <a:r>
              <a:rPr lang="en-GB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RQ 3.2</a:t>
            </a:r>
            <a:r>
              <a:rPr lang="en-GB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GB" dirty="0">
              <a:latin typeface="+mj-lt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OUR STUDY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18250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572" y="1549990"/>
            <a:ext cx="11126385" cy="47616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TRI-POL project - Overview</a:t>
            </a:r>
          </a:p>
          <a:p>
            <a:r>
              <a:rPr lang="en-GB" dirty="0"/>
              <a:t>Three wave survey combined with metered data at the individual level</a:t>
            </a:r>
          </a:p>
          <a:p>
            <a:r>
              <a:rPr lang="en-GB" dirty="0"/>
              <a:t>Spain, Portugal, Italy  + Argentina and Chile</a:t>
            </a:r>
          </a:p>
          <a:p>
            <a:r>
              <a:rPr lang="en-GB" dirty="0"/>
              <a:t>Netquest metered panels – Cross-quotas about gender, age, education and region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OUR STUDY</a:t>
            </a:r>
            <a:endParaRPr lang="es-E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4A3DD5B-4A97-4E4F-86BA-28F22111903C}"/>
              </a:ext>
            </a:extLst>
          </p:cNvPr>
          <p:cNvSpPr/>
          <p:nvPr/>
        </p:nvSpPr>
        <p:spPr>
          <a:xfrm>
            <a:off x="768313" y="2326832"/>
            <a:ext cx="2486615" cy="441535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2DCCD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9176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572" y="1549990"/>
            <a:ext cx="11126385" cy="47616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TRI-POL project - Overview</a:t>
            </a:r>
          </a:p>
          <a:p>
            <a:r>
              <a:rPr lang="en-GB" dirty="0"/>
              <a:t>Three wave survey combined with metered data at the individual level</a:t>
            </a:r>
          </a:p>
          <a:p>
            <a:r>
              <a:rPr lang="en-GB" dirty="0"/>
              <a:t>Spain, Portugal, Italy  + Argentina and Chile</a:t>
            </a:r>
          </a:p>
          <a:p>
            <a:r>
              <a:rPr lang="en-GB" dirty="0"/>
              <a:t>Netquest metered panels – Cross-quotas about gender, age, education and region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OUR STUDY</a:t>
            </a:r>
            <a:endParaRPr lang="es-ES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7064C018-86F2-6F66-509F-90AD2C1B3C3C}"/>
              </a:ext>
            </a:extLst>
          </p:cNvPr>
          <p:cNvSpPr txBox="1">
            <a:spLocks/>
          </p:cNvSpPr>
          <p:nvPr/>
        </p:nvSpPr>
        <p:spPr>
          <a:xfrm>
            <a:off x="255970" y="6212263"/>
            <a:ext cx="11126385" cy="433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* </a:t>
            </a:r>
            <a:r>
              <a:rPr lang="en-GB" sz="1500" dirty="0"/>
              <a:t>Inverse probability weights computed using the </a:t>
            </a:r>
            <a:r>
              <a:rPr lang="en-GB" sz="1400" dirty="0"/>
              <a:t>random forest relative frequency method by Buskirk and </a:t>
            </a:r>
            <a:r>
              <a:rPr lang="en-GB" sz="1400" dirty="0" err="1"/>
              <a:t>Kolenikov</a:t>
            </a:r>
            <a:r>
              <a:rPr lang="en-GB" sz="1400" dirty="0"/>
              <a:t> (2015)</a:t>
            </a:r>
            <a:r>
              <a:rPr lang="en-GB" sz="1500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DB485BFC-1B03-4A6D-1655-7FF050F9D4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222123"/>
              </p:ext>
            </p:extLst>
          </p:nvPr>
        </p:nvGraphicFramePr>
        <p:xfrm>
          <a:off x="514264" y="3384261"/>
          <a:ext cx="10675544" cy="266192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5337772">
                  <a:extLst>
                    <a:ext uri="{9D8B030D-6E8A-4147-A177-3AD203B41FA5}">
                      <a16:colId xmlns:a16="http://schemas.microsoft.com/office/drawing/2014/main" val="3880318538"/>
                    </a:ext>
                  </a:extLst>
                </a:gridCol>
                <a:gridCol w="5337772">
                  <a:extLst>
                    <a:ext uri="{9D8B030D-6E8A-4147-A177-3AD203B41FA5}">
                      <a16:colId xmlns:a16="http://schemas.microsoft.com/office/drawing/2014/main" val="18891355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Survey part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Metered part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041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Questions: polarization, political trust, political communication…</a:t>
                      </a:r>
                    </a:p>
                  </a:txBody>
                  <a:tcPr>
                    <a:solidFill>
                      <a:srgbClr val="C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Devices: Windows PC, MAC, </a:t>
                      </a:r>
                      <a:r>
                        <a:rPr lang="en-GB" dirty="0" err="1"/>
                        <a:t>iOS</a:t>
                      </a:r>
                      <a:r>
                        <a:rPr lang="en-GB" dirty="0"/>
                        <a:t> &amp; Android mobile devices </a:t>
                      </a:r>
                    </a:p>
                  </a:txBody>
                  <a:tcPr>
                    <a:solidFill>
                      <a:srgbClr val="C0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094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Time: ≈30 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Technologies: plug-in, apps and proxies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1536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Fieldwork: September 21 – April 22</a:t>
                      </a:r>
                    </a:p>
                  </a:txBody>
                  <a:tcPr>
                    <a:solidFill>
                      <a:srgbClr val="C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Time frame: 15 days before participants started the survey, 16 after starting</a:t>
                      </a:r>
                    </a:p>
                  </a:txBody>
                  <a:tcPr>
                    <a:solidFill>
                      <a:srgbClr val="C0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256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Sample Size: 1,289 (Spain), 1,231 (Italy), 1,028 (Portugal)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Sample size: 993 (Spain), 842 (Italy), 818 (Portugal)</a:t>
                      </a:r>
                      <a:r>
                        <a:rPr lang="en-GB" b="1" dirty="0"/>
                        <a:t>*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3142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3477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measure undercoverage, we need to identify 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Our approach: combining survey and paradata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OUR STUDY</a:t>
            </a:r>
            <a:endParaRPr lang="es-E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1FA301E-3A96-4FE9-98AB-99702CE1BC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83" y="2272641"/>
            <a:ext cx="5516861" cy="1708505"/>
          </a:xfrm>
          <a:prstGeom prst="rect">
            <a:avLst/>
          </a:prstGeom>
          <a:ln>
            <a:solidFill>
              <a:srgbClr val="FFFFFF">
                <a:lumMod val="85000"/>
              </a:srgbClr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8DC5053-0534-4CD1-8C1F-E76E40F947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83" y="4431898"/>
            <a:ext cx="3399959" cy="1043598"/>
          </a:xfrm>
          <a:prstGeom prst="rect">
            <a:avLst/>
          </a:prstGeom>
          <a:ln>
            <a:solidFill>
              <a:srgbClr val="FFFFFF">
                <a:lumMod val="85000"/>
              </a:srgbClr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064CBEB-6550-4503-B3C7-054D838556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994" y="4748553"/>
            <a:ext cx="3399959" cy="1043598"/>
          </a:xfrm>
          <a:prstGeom prst="rect">
            <a:avLst/>
          </a:prstGeom>
          <a:ln>
            <a:solidFill>
              <a:srgbClr val="FFFFFF">
                <a:lumMod val="85000"/>
              </a:srgbClr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DDD8FB1-B8F1-4A05-B797-2C2EF69CA9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244" y="5065702"/>
            <a:ext cx="3008753" cy="958105"/>
          </a:xfrm>
          <a:prstGeom prst="rect">
            <a:avLst/>
          </a:prstGeom>
          <a:ln>
            <a:solidFill>
              <a:srgbClr val="FFFFFF">
                <a:lumMod val="85000"/>
              </a:srgbClr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7179514-109E-4257-91DD-ED479C45E991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48128" y="3484354"/>
            <a:ext cx="4535817" cy="119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887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measure undercoverage, we need to identify 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Our approach: combining survey and paradata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OUR STUDY</a:t>
            </a:r>
            <a:endParaRPr lang="es-E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1FA301E-3A96-4FE9-98AB-99702CE1BC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83" y="2272641"/>
            <a:ext cx="5516861" cy="1708505"/>
          </a:xfrm>
          <a:prstGeom prst="rect">
            <a:avLst/>
          </a:prstGeom>
          <a:ln>
            <a:solidFill>
              <a:srgbClr val="FFFFFF">
                <a:lumMod val="85000"/>
              </a:srgbClr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8DC5053-0534-4CD1-8C1F-E76E40F947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83" y="4431898"/>
            <a:ext cx="3399959" cy="1043598"/>
          </a:xfrm>
          <a:prstGeom prst="rect">
            <a:avLst/>
          </a:prstGeom>
          <a:ln>
            <a:solidFill>
              <a:srgbClr val="FFFFFF">
                <a:lumMod val="85000"/>
              </a:srgbClr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064CBEB-6550-4503-B3C7-054D838556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994" y="4748553"/>
            <a:ext cx="3399959" cy="1043598"/>
          </a:xfrm>
          <a:prstGeom prst="rect">
            <a:avLst/>
          </a:prstGeom>
          <a:ln>
            <a:solidFill>
              <a:srgbClr val="FFFFFF">
                <a:lumMod val="85000"/>
              </a:srgbClr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DDD8FB1-B8F1-4A05-B797-2C2EF69CA9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244" y="5065702"/>
            <a:ext cx="3008753" cy="958105"/>
          </a:xfrm>
          <a:prstGeom prst="rect">
            <a:avLst/>
          </a:prstGeom>
          <a:ln>
            <a:solidFill>
              <a:srgbClr val="FFFFFF">
                <a:lumMod val="85000"/>
              </a:srgbClr>
            </a:solidFill>
          </a:ln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id="{61F3B303-0E99-C00A-18AC-D6ACBE95E1D5}"/>
              </a:ext>
            </a:extLst>
          </p:cNvPr>
          <p:cNvSpPr/>
          <p:nvPr/>
        </p:nvSpPr>
        <p:spPr>
          <a:xfrm rot="16200000">
            <a:off x="6714565" y="3489437"/>
            <a:ext cx="342286" cy="795287"/>
          </a:xfrm>
          <a:prstGeom prst="downArrow">
            <a:avLst>
              <a:gd name="adj1" fmla="val 68910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434381-59CF-66C9-A154-821207C8571B}"/>
              </a:ext>
            </a:extLst>
          </p:cNvPr>
          <p:cNvSpPr txBox="1"/>
          <p:nvPr/>
        </p:nvSpPr>
        <p:spPr>
          <a:xfrm>
            <a:off x="7418961" y="3458059"/>
            <a:ext cx="444995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u="sng" dirty="0"/>
              <a:t>RQ 1 &amp; RQ2</a:t>
            </a:r>
          </a:p>
          <a:p>
            <a:r>
              <a:rPr lang="en-GB" dirty="0"/>
              <a:t>This approach can be used to compute the proportion of participants undercovered, in general and for each kind of device / browser</a:t>
            </a:r>
            <a:endParaRPr lang="en-GB" i="1" dirty="0"/>
          </a:p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470298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Simulating undercoverage bias (RQ3)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Knowing who is fully covered allows also to simulate bias for them</a:t>
            </a:r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OUR STUDY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989690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Simulating undercoverage bias (RQ3)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Knowing who is fully covered allows also to simulate bias for them </a:t>
            </a:r>
          </a:p>
          <a:p>
            <a:r>
              <a:rPr lang="en-GB" dirty="0"/>
              <a:t>We can treat those subsamples as </a:t>
            </a:r>
            <a:r>
              <a:rPr lang="en-GB" dirty="0">
                <a:solidFill>
                  <a:srgbClr val="C00000"/>
                </a:solidFill>
              </a:rPr>
              <a:t>our “population” of fully covered participants</a:t>
            </a:r>
            <a:r>
              <a:rPr lang="en-GB" dirty="0"/>
              <a:t>*</a:t>
            </a:r>
            <a:endParaRPr lang="en-GB" dirty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OUR STUDY</a:t>
            </a:r>
            <a:endParaRPr lang="es-ES" dirty="0"/>
          </a:p>
        </p:txBody>
      </p:sp>
      <p:pic>
        <p:nvPicPr>
          <p:cNvPr id="3" name="Graphic 2" descr="Man outline">
            <a:extLst>
              <a:ext uri="{FF2B5EF4-FFF2-40B4-BE49-F238E27FC236}">
                <a16:creationId xmlns:a16="http://schemas.microsoft.com/office/drawing/2014/main" id="{15243870-375B-47EA-989F-55F368AF5F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64958" y="3130341"/>
            <a:ext cx="914400" cy="914400"/>
          </a:xfrm>
          <a:prstGeom prst="rect">
            <a:avLst/>
          </a:prstGeom>
        </p:spPr>
      </p:pic>
      <p:pic>
        <p:nvPicPr>
          <p:cNvPr id="17" name="Graphic 16" descr="Man outline">
            <a:extLst>
              <a:ext uri="{FF2B5EF4-FFF2-40B4-BE49-F238E27FC236}">
                <a16:creationId xmlns:a16="http://schemas.microsoft.com/office/drawing/2014/main" id="{8C25CB3A-0C70-4A14-A447-A11DB65B86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64010" y="3421770"/>
            <a:ext cx="914400" cy="914400"/>
          </a:xfrm>
          <a:prstGeom prst="rect">
            <a:avLst/>
          </a:prstGeom>
        </p:spPr>
      </p:pic>
      <p:pic>
        <p:nvPicPr>
          <p:cNvPr id="18" name="Graphic 17" descr="Man outline">
            <a:extLst>
              <a:ext uri="{FF2B5EF4-FFF2-40B4-BE49-F238E27FC236}">
                <a16:creationId xmlns:a16="http://schemas.microsoft.com/office/drawing/2014/main" id="{D41669A9-2F75-4E09-93D6-73A2D74C08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02105" y="3269143"/>
            <a:ext cx="914400" cy="914400"/>
          </a:xfrm>
          <a:prstGeom prst="rect">
            <a:avLst/>
          </a:prstGeom>
        </p:spPr>
      </p:pic>
      <p:pic>
        <p:nvPicPr>
          <p:cNvPr id="19" name="Graphic 18" descr="Man outline">
            <a:extLst>
              <a:ext uri="{FF2B5EF4-FFF2-40B4-BE49-F238E27FC236}">
                <a16:creationId xmlns:a16="http://schemas.microsoft.com/office/drawing/2014/main" id="{6B0214EF-43A0-4070-A8BC-00C3784B8B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95278" y="4019583"/>
            <a:ext cx="914400" cy="914400"/>
          </a:xfrm>
          <a:prstGeom prst="rect">
            <a:avLst/>
          </a:prstGeom>
        </p:spPr>
      </p:pic>
      <p:pic>
        <p:nvPicPr>
          <p:cNvPr id="20" name="Graphic 19" descr="Man outline">
            <a:extLst>
              <a:ext uri="{FF2B5EF4-FFF2-40B4-BE49-F238E27FC236}">
                <a16:creationId xmlns:a16="http://schemas.microsoft.com/office/drawing/2014/main" id="{37D76890-B777-4433-AC8C-D2A8DFFC39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07615" y="4423539"/>
            <a:ext cx="914400" cy="914400"/>
          </a:xfrm>
          <a:prstGeom prst="rect">
            <a:avLst/>
          </a:prstGeom>
        </p:spPr>
      </p:pic>
      <p:pic>
        <p:nvPicPr>
          <p:cNvPr id="21" name="Graphic 20" descr="Man outline">
            <a:extLst>
              <a:ext uri="{FF2B5EF4-FFF2-40B4-BE49-F238E27FC236}">
                <a16:creationId xmlns:a16="http://schemas.microsoft.com/office/drawing/2014/main" id="{39FB03AA-CC41-4293-BAFE-D7016FEE46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83904" y="3810914"/>
            <a:ext cx="914400" cy="914400"/>
          </a:xfrm>
          <a:prstGeom prst="rect">
            <a:avLst/>
          </a:prstGeom>
        </p:spPr>
      </p:pic>
      <p:pic>
        <p:nvPicPr>
          <p:cNvPr id="22" name="Graphic 21" descr="Man outline">
            <a:extLst>
              <a:ext uri="{FF2B5EF4-FFF2-40B4-BE49-F238E27FC236}">
                <a16:creationId xmlns:a16="http://schemas.microsoft.com/office/drawing/2014/main" id="{744EC319-4007-4787-AC4C-484BBD887D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65100" y="4948240"/>
            <a:ext cx="914400" cy="914400"/>
          </a:xfrm>
          <a:prstGeom prst="rect">
            <a:avLst/>
          </a:prstGeom>
        </p:spPr>
      </p:pic>
      <p:pic>
        <p:nvPicPr>
          <p:cNvPr id="23" name="Graphic 22" descr="Man outline">
            <a:extLst>
              <a:ext uri="{FF2B5EF4-FFF2-40B4-BE49-F238E27FC236}">
                <a16:creationId xmlns:a16="http://schemas.microsoft.com/office/drawing/2014/main" id="{8A3CD876-F1DD-4416-AE4C-1BD71EA9BB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28495" y="3921478"/>
            <a:ext cx="914400" cy="914400"/>
          </a:xfrm>
          <a:prstGeom prst="rect">
            <a:avLst/>
          </a:prstGeom>
        </p:spPr>
      </p:pic>
      <p:pic>
        <p:nvPicPr>
          <p:cNvPr id="24" name="Graphic 23" descr="Man outline">
            <a:extLst>
              <a:ext uri="{FF2B5EF4-FFF2-40B4-BE49-F238E27FC236}">
                <a16:creationId xmlns:a16="http://schemas.microsoft.com/office/drawing/2014/main" id="{C6A4B006-3653-4218-A1E9-A4FE6E9093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25174" y="3886776"/>
            <a:ext cx="914400" cy="914400"/>
          </a:xfrm>
          <a:prstGeom prst="rect">
            <a:avLst/>
          </a:prstGeom>
        </p:spPr>
      </p:pic>
      <p:pic>
        <p:nvPicPr>
          <p:cNvPr id="25" name="Graphic 24" descr="Man outline">
            <a:extLst>
              <a:ext uri="{FF2B5EF4-FFF2-40B4-BE49-F238E27FC236}">
                <a16:creationId xmlns:a16="http://schemas.microsoft.com/office/drawing/2014/main" id="{DE818254-4E48-4633-A3CC-FE42182BC6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02308" y="4911740"/>
            <a:ext cx="914400" cy="914400"/>
          </a:xfrm>
          <a:prstGeom prst="rect">
            <a:avLst/>
          </a:prstGeom>
        </p:spPr>
      </p:pic>
      <p:pic>
        <p:nvPicPr>
          <p:cNvPr id="26" name="Graphic 25" descr="Man outline">
            <a:extLst>
              <a:ext uri="{FF2B5EF4-FFF2-40B4-BE49-F238E27FC236}">
                <a16:creationId xmlns:a16="http://schemas.microsoft.com/office/drawing/2014/main" id="{F3475F35-728E-40B9-A24A-DDACDB92D2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93246" y="4608781"/>
            <a:ext cx="914400" cy="914400"/>
          </a:xfrm>
          <a:prstGeom prst="rect">
            <a:avLst/>
          </a:prstGeom>
        </p:spPr>
      </p:pic>
      <p:pic>
        <p:nvPicPr>
          <p:cNvPr id="27" name="Graphic 26" descr="Man outline">
            <a:extLst>
              <a:ext uri="{FF2B5EF4-FFF2-40B4-BE49-F238E27FC236}">
                <a16:creationId xmlns:a16="http://schemas.microsoft.com/office/drawing/2014/main" id="{E604667B-03A4-44A1-B852-C62F7A1255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8345" y="4295905"/>
            <a:ext cx="914400" cy="914400"/>
          </a:xfrm>
          <a:prstGeom prst="rect">
            <a:avLst/>
          </a:prstGeom>
        </p:spPr>
      </p:pic>
      <p:pic>
        <p:nvPicPr>
          <p:cNvPr id="28" name="Graphic 27" descr="Man outline">
            <a:extLst>
              <a:ext uri="{FF2B5EF4-FFF2-40B4-BE49-F238E27FC236}">
                <a16:creationId xmlns:a16="http://schemas.microsoft.com/office/drawing/2014/main" id="{A655B68E-7959-429C-97A3-D9540DDF5E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35604" y="4969568"/>
            <a:ext cx="914400" cy="914400"/>
          </a:xfrm>
          <a:prstGeom prst="rect">
            <a:avLst/>
          </a:prstGeom>
        </p:spPr>
      </p:pic>
      <p:pic>
        <p:nvPicPr>
          <p:cNvPr id="29" name="Graphic 28" descr="Man outline">
            <a:extLst>
              <a:ext uri="{FF2B5EF4-FFF2-40B4-BE49-F238E27FC236}">
                <a16:creationId xmlns:a16="http://schemas.microsoft.com/office/drawing/2014/main" id="{3F262066-09A0-403C-9444-E0CAF7B593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5169" y="3164771"/>
            <a:ext cx="914400" cy="914400"/>
          </a:xfrm>
          <a:prstGeom prst="rect">
            <a:avLst/>
          </a:prstGeom>
        </p:spPr>
      </p:pic>
      <p:pic>
        <p:nvPicPr>
          <p:cNvPr id="30" name="Graphic 29" descr="Man outline">
            <a:extLst>
              <a:ext uri="{FF2B5EF4-FFF2-40B4-BE49-F238E27FC236}">
                <a16:creationId xmlns:a16="http://schemas.microsoft.com/office/drawing/2014/main" id="{529AB6A3-86E7-45E5-85CE-D1E4B7CAE5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02520" y="4555383"/>
            <a:ext cx="914400" cy="914400"/>
          </a:xfrm>
          <a:prstGeom prst="rect">
            <a:avLst/>
          </a:prstGeom>
        </p:spPr>
      </p:pic>
      <p:pic>
        <p:nvPicPr>
          <p:cNvPr id="31" name="Graphic 30" descr="Man outline">
            <a:extLst>
              <a:ext uri="{FF2B5EF4-FFF2-40B4-BE49-F238E27FC236}">
                <a16:creationId xmlns:a16="http://schemas.microsoft.com/office/drawing/2014/main" id="{BE8EB984-C4C5-4D97-AEA5-3C3E80BACE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86584" y="4106744"/>
            <a:ext cx="914400" cy="914400"/>
          </a:xfrm>
          <a:prstGeom prst="rect">
            <a:avLst/>
          </a:prstGeom>
        </p:spPr>
      </p:pic>
      <p:pic>
        <p:nvPicPr>
          <p:cNvPr id="32" name="Graphic 31" descr="Man outline">
            <a:extLst>
              <a:ext uri="{FF2B5EF4-FFF2-40B4-BE49-F238E27FC236}">
                <a16:creationId xmlns:a16="http://schemas.microsoft.com/office/drawing/2014/main" id="{359AA847-7090-4FD0-9037-312429223B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88539" y="3649544"/>
            <a:ext cx="914400" cy="914400"/>
          </a:xfrm>
          <a:prstGeom prst="rect">
            <a:avLst/>
          </a:prstGeom>
        </p:spPr>
      </p:pic>
      <p:pic>
        <p:nvPicPr>
          <p:cNvPr id="33" name="Graphic 32" descr="Man outline">
            <a:extLst>
              <a:ext uri="{FF2B5EF4-FFF2-40B4-BE49-F238E27FC236}">
                <a16:creationId xmlns:a16="http://schemas.microsoft.com/office/drawing/2014/main" id="{F71B3F42-F2B3-466B-983E-D22B2819B9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00903" y="4335344"/>
            <a:ext cx="914400" cy="914400"/>
          </a:xfrm>
          <a:prstGeom prst="rect">
            <a:avLst/>
          </a:prstGeom>
        </p:spPr>
      </p:pic>
      <p:sp>
        <p:nvSpPr>
          <p:cNvPr id="34" name="Arrow: Down 33">
            <a:extLst>
              <a:ext uri="{FF2B5EF4-FFF2-40B4-BE49-F238E27FC236}">
                <a16:creationId xmlns:a16="http://schemas.microsoft.com/office/drawing/2014/main" id="{59D46A41-CD5B-4777-9BB9-E337F181EDB5}"/>
              </a:ext>
            </a:extLst>
          </p:cNvPr>
          <p:cNvSpPr/>
          <p:nvPr/>
        </p:nvSpPr>
        <p:spPr>
          <a:xfrm rot="16200000">
            <a:off x="5807085" y="3986907"/>
            <a:ext cx="342286" cy="1066325"/>
          </a:xfrm>
          <a:prstGeom prst="downArrow">
            <a:avLst>
              <a:gd name="adj1" fmla="val 68910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Content Placeholder 5">
            <a:extLst>
              <a:ext uri="{FF2B5EF4-FFF2-40B4-BE49-F238E27FC236}">
                <a16:creationId xmlns:a16="http://schemas.microsoft.com/office/drawing/2014/main" id="{CB76C307-3019-4612-A8F4-519931393E26}"/>
              </a:ext>
            </a:extLst>
          </p:cNvPr>
          <p:cNvSpPr txBox="1">
            <a:spLocks/>
          </p:cNvSpPr>
          <p:nvPr/>
        </p:nvSpPr>
        <p:spPr>
          <a:xfrm>
            <a:off x="2794772" y="5952489"/>
            <a:ext cx="3575203" cy="311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600" b="1" dirty="0"/>
              <a:t>Full sample</a:t>
            </a:r>
            <a:endParaRPr lang="en-GB" sz="1600" dirty="0"/>
          </a:p>
          <a:p>
            <a:endParaRPr lang="en-GB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0" name="Content Placeholder 5">
            <a:extLst>
              <a:ext uri="{FF2B5EF4-FFF2-40B4-BE49-F238E27FC236}">
                <a16:creationId xmlns:a16="http://schemas.microsoft.com/office/drawing/2014/main" id="{68D74950-075B-4EC3-B226-E44B9F2490E3}"/>
              </a:ext>
            </a:extLst>
          </p:cNvPr>
          <p:cNvSpPr txBox="1">
            <a:spLocks/>
          </p:cNvSpPr>
          <p:nvPr/>
        </p:nvSpPr>
        <p:spPr>
          <a:xfrm>
            <a:off x="6695850" y="5946885"/>
            <a:ext cx="3575203" cy="311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600" b="1" dirty="0"/>
              <a:t>Fully covered sample</a:t>
            </a:r>
            <a:endParaRPr lang="en-GB" sz="1600" dirty="0"/>
          </a:p>
          <a:p>
            <a:endParaRPr lang="en-GB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36" name="Content Placeholder 5">
            <a:extLst>
              <a:ext uri="{FF2B5EF4-FFF2-40B4-BE49-F238E27FC236}">
                <a16:creationId xmlns:a16="http://schemas.microsoft.com/office/drawing/2014/main" id="{2B05CAC2-D9FF-E31F-0642-4316E35CA25D}"/>
              </a:ext>
            </a:extLst>
          </p:cNvPr>
          <p:cNvSpPr txBox="1">
            <a:spLocks/>
          </p:cNvSpPr>
          <p:nvPr/>
        </p:nvSpPr>
        <p:spPr>
          <a:xfrm>
            <a:off x="195703" y="6406959"/>
            <a:ext cx="11126385" cy="433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* </a:t>
            </a:r>
            <a:r>
              <a:rPr lang="en-GB" sz="1500" dirty="0"/>
              <a:t>Inverse probability weights computed using the </a:t>
            </a:r>
            <a:r>
              <a:rPr lang="en-GB" sz="1400" dirty="0"/>
              <a:t>random forest relative frequency method by Buskirk and </a:t>
            </a:r>
            <a:r>
              <a:rPr lang="en-GB" sz="1400" dirty="0" err="1"/>
              <a:t>Kolenikov</a:t>
            </a:r>
            <a:r>
              <a:rPr lang="en-GB" sz="1400" dirty="0"/>
              <a:t> (2015)</a:t>
            </a:r>
            <a:r>
              <a:rPr lang="en-GB" sz="1500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4022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rise of metered data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>
                <a:latin typeface="Times New Roman" panose="02020603050405020304" pitchFamily="18" charset="0"/>
                <a:ea typeface="Cambria" panose="02040503050406030204" pitchFamily="18" charset="0"/>
              </a:rPr>
              <a:t>I</a:t>
            </a:r>
            <a:r>
              <a:rPr lang="en-GB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t is becoming vital to better understand what people do online and what impact this has on online and offline phenomena.</a:t>
            </a:r>
          </a:p>
          <a:p>
            <a:endParaRPr lang="en-GB" sz="1800" dirty="0">
              <a:latin typeface="Times New Roman" panose="02020603050405020304" pitchFamily="18" charset="0"/>
              <a:ea typeface="Cambria" panose="02040503050406030204" pitchFamily="18" charset="0"/>
            </a:endParaRPr>
          </a:p>
          <a:p>
            <a:endParaRPr lang="en-GB" sz="1800" dirty="0">
              <a:latin typeface="Times New Roman" panose="02020603050405020304" pitchFamily="18" charset="0"/>
              <a:ea typeface="Cambria" panose="02040503050406030204" pitchFamily="18" charset="0"/>
            </a:endParaRPr>
          </a:p>
          <a:p>
            <a:endParaRPr lang="en-GB" sz="1800" dirty="0">
              <a:effectLst/>
              <a:latin typeface="Times New Roman" panose="020206030504050203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GB" sz="1800" dirty="0">
              <a:effectLst/>
              <a:latin typeface="Times New Roman" panose="02020603050405020304" pitchFamily="18" charset="0"/>
              <a:ea typeface="Cambria" panose="02040503050406030204" pitchFamily="18" charset="0"/>
            </a:endParaRPr>
          </a:p>
          <a:p>
            <a:endParaRPr lang="en-GB" sz="1800" dirty="0">
              <a:latin typeface="Times New Roman" panose="02020603050405020304" pitchFamily="18" charset="0"/>
              <a:ea typeface="Cambria" panose="02040503050406030204" pitchFamily="18" charset="0"/>
            </a:endParaRPr>
          </a:p>
          <a:p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OBTAINIG HIGH-QUALITY DATA ABOUT ONLINE BEHAVIOURS</a:t>
            </a:r>
            <a:endParaRPr lang="es-E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F2677D-3FF9-1741-867A-A0EDEBC381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8977" r="20087"/>
          <a:stretch/>
        </p:blipFill>
        <p:spPr>
          <a:xfrm>
            <a:off x="1228752" y="2487169"/>
            <a:ext cx="3587666" cy="3675888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F12700-5007-5AB0-3512-1DFE4F3A87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r="33863" b="6255"/>
          <a:stretch/>
        </p:blipFill>
        <p:spPr>
          <a:xfrm>
            <a:off x="6193944" y="2487169"/>
            <a:ext cx="3587666" cy="3675888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7110821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772E8D-9376-4B17-B3AC-A522B53DBE11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526998" y="3276382"/>
            <a:ext cx="3523793" cy="2993395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Simulating undercoverage bias (RQ3)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Simulation approach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OUR STUDY</a:t>
            </a:r>
            <a:endParaRPr lang="es-E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E79AEF6-584B-4067-933E-EBC79B78439C}"/>
              </a:ext>
            </a:extLst>
          </p:cNvPr>
          <p:cNvSpPr txBox="1"/>
          <p:nvPr/>
        </p:nvSpPr>
        <p:spPr>
          <a:xfrm>
            <a:off x="531042" y="2242547"/>
            <a:ext cx="89149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We can estimate the true estimates of this fully covered subsamples…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D58BDC3-54C4-4CEC-A682-8E9F4908AE13}"/>
              </a:ext>
            </a:extLst>
          </p:cNvPr>
          <p:cNvSpPr txBox="1"/>
          <p:nvPr/>
        </p:nvSpPr>
        <p:spPr>
          <a:xfrm>
            <a:off x="5534547" y="5740336"/>
            <a:ext cx="64946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Complete coverage                         True value: </a:t>
            </a:r>
            <a:r>
              <a:rPr lang="en-GB" dirty="0"/>
              <a:t>40 minutes</a:t>
            </a:r>
            <a:endParaRPr lang="en-GB" b="1" dirty="0"/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id="{0C0306A9-906F-4FB1-BF49-4754EE546709}"/>
              </a:ext>
            </a:extLst>
          </p:cNvPr>
          <p:cNvSpPr/>
          <p:nvPr/>
        </p:nvSpPr>
        <p:spPr>
          <a:xfrm rot="16200000">
            <a:off x="4539018" y="4135500"/>
            <a:ext cx="342286" cy="1066325"/>
          </a:xfrm>
          <a:prstGeom prst="downArrow">
            <a:avLst>
              <a:gd name="adj1" fmla="val 68910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2714D62-1C61-4904-87A9-B6F13168F2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155319"/>
              </p:ext>
            </p:extLst>
          </p:nvPr>
        </p:nvGraphicFramePr>
        <p:xfrm>
          <a:off x="5468020" y="3080985"/>
          <a:ext cx="6243288" cy="256032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560822">
                  <a:extLst>
                    <a:ext uri="{9D8B030D-6E8A-4147-A177-3AD203B41FA5}">
                      <a16:colId xmlns:a16="http://schemas.microsoft.com/office/drawing/2014/main" val="1527037164"/>
                    </a:ext>
                  </a:extLst>
                </a:gridCol>
                <a:gridCol w="1930600">
                  <a:extLst>
                    <a:ext uri="{9D8B030D-6E8A-4147-A177-3AD203B41FA5}">
                      <a16:colId xmlns:a16="http://schemas.microsoft.com/office/drawing/2014/main" val="3330977018"/>
                    </a:ext>
                  </a:extLst>
                </a:gridCol>
                <a:gridCol w="1400962">
                  <a:extLst>
                    <a:ext uri="{9D8B030D-6E8A-4147-A177-3AD203B41FA5}">
                      <a16:colId xmlns:a16="http://schemas.microsoft.com/office/drawing/2014/main" val="1861716830"/>
                    </a:ext>
                  </a:extLst>
                </a:gridCol>
                <a:gridCol w="1350904">
                  <a:extLst>
                    <a:ext uri="{9D8B030D-6E8A-4147-A177-3AD203B41FA5}">
                      <a16:colId xmlns:a16="http://schemas.microsoft.com/office/drawing/2014/main" val="896604641"/>
                    </a:ext>
                  </a:extLst>
                </a:gridCol>
              </a:tblGrid>
              <a:tr h="249801">
                <a:tc>
                  <a:txBody>
                    <a:bodyPr/>
                    <a:lstStyle/>
                    <a:p>
                      <a:pPr algn="ctr"/>
                      <a:r>
                        <a:rPr lang="en-GB" sz="1500" dirty="0"/>
                        <a:t>Under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/>
                        <a:t>Minutes mobile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/>
                        <a:t>Minutes PC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/>
                        <a:t>Total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3129627"/>
                  </a:ext>
                </a:extLst>
              </a:tr>
              <a:tr h="249801">
                <a:tc>
                  <a:txBody>
                    <a:bodyPr/>
                    <a:lstStyle/>
                    <a:p>
                      <a:pPr algn="ctr"/>
                      <a:r>
                        <a:rPr lang="en-GB" sz="1500" dirty="0"/>
                        <a:t>Yes</a:t>
                      </a:r>
                    </a:p>
                  </a:txBody>
                  <a:tcPr>
                    <a:solidFill>
                      <a:srgbClr val="C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/>
                        <a:t>20</a:t>
                      </a:r>
                    </a:p>
                  </a:txBody>
                  <a:tcPr>
                    <a:solidFill>
                      <a:srgbClr val="C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/>
                        <a:t>4</a:t>
                      </a:r>
                    </a:p>
                  </a:txBody>
                  <a:tcPr>
                    <a:solidFill>
                      <a:srgbClr val="C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/>
                        <a:t>24</a:t>
                      </a:r>
                    </a:p>
                  </a:txBody>
                  <a:tcPr>
                    <a:solidFill>
                      <a:srgbClr val="C0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2550662"/>
                  </a:ext>
                </a:extLst>
              </a:tr>
              <a:tr h="249801">
                <a:tc>
                  <a:txBody>
                    <a:bodyPr/>
                    <a:lstStyle/>
                    <a:p>
                      <a:pPr algn="ctr"/>
                      <a:r>
                        <a:rPr lang="en-GB" sz="15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1816369"/>
                  </a:ext>
                </a:extLst>
              </a:tr>
              <a:tr h="249801">
                <a:tc>
                  <a:txBody>
                    <a:bodyPr/>
                    <a:lstStyle/>
                    <a:p>
                      <a:pPr algn="ctr"/>
                      <a:r>
                        <a:rPr lang="en-GB" sz="1500" dirty="0"/>
                        <a:t>Yes</a:t>
                      </a:r>
                    </a:p>
                  </a:txBody>
                  <a:tcPr>
                    <a:solidFill>
                      <a:srgbClr val="C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/>
                        <a:t>5</a:t>
                      </a:r>
                    </a:p>
                  </a:txBody>
                  <a:tcPr>
                    <a:solidFill>
                      <a:srgbClr val="C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/>
                        <a:t>14</a:t>
                      </a:r>
                    </a:p>
                  </a:txBody>
                  <a:tcPr>
                    <a:solidFill>
                      <a:srgbClr val="C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/>
                        <a:t>19</a:t>
                      </a:r>
                    </a:p>
                  </a:txBody>
                  <a:tcPr>
                    <a:solidFill>
                      <a:srgbClr val="C0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0465447"/>
                  </a:ext>
                </a:extLst>
              </a:tr>
              <a:tr h="249801">
                <a:tc>
                  <a:txBody>
                    <a:bodyPr/>
                    <a:lstStyle/>
                    <a:p>
                      <a:pPr algn="ctr"/>
                      <a:r>
                        <a:rPr lang="en-GB" sz="15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/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8837388"/>
                  </a:ext>
                </a:extLst>
              </a:tr>
              <a:tr h="249801">
                <a:tc>
                  <a:txBody>
                    <a:bodyPr/>
                    <a:lstStyle/>
                    <a:p>
                      <a:pPr algn="ctr"/>
                      <a:r>
                        <a:rPr lang="en-GB" sz="1500" dirty="0"/>
                        <a:t>No</a:t>
                      </a:r>
                    </a:p>
                  </a:txBody>
                  <a:tcPr>
                    <a:solidFill>
                      <a:srgbClr val="C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/>
                        <a:t>3</a:t>
                      </a:r>
                    </a:p>
                  </a:txBody>
                  <a:tcPr>
                    <a:solidFill>
                      <a:srgbClr val="C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/>
                        <a:t>32</a:t>
                      </a:r>
                    </a:p>
                  </a:txBody>
                  <a:tcPr>
                    <a:solidFill>
                      <a:srgbClr val="C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/>
                        <a:t>35</a:t>
                      </a:r>
                    </a:p>
                  </a:txBody>
                  <a:tcPr>
                    <a:solidFill>
                      <a:srgbClr val="C0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2923446"/>
                  </a:ext>
                </a:extLst>
              </a:tr>
              <a:tr h="249801">
                <a:tc>
                  <a:txBody>
                    <a:bodyPr/>
                    <a:lstStyle/>
                    <a:p>
                      <a:pPr algn="ctr"/>
                      <a:r>
                        <a:rPr lang="en-GB" sz="15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/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4555767"/>
                  </a:ext>
                </a:extLst>
              </a:tr>
              <a:tr h="249801">
                <a:tc>
                  <a:txBody>
                    <a:bodyPr/>
                    <a:lstStyle/>
                    <a:p>
                      <a:pPr algn="ctr"/>
                      <a:r>
                        <a:rPr lang="en-GB" sz="1500" dirty="0"/>
                        <a:t>No</a:t>
                      </a:r>
                    </a:p>
                  </a:txBody>
                  <a:tcPr>
                    <a:solidFill>
                      <a:srgbClr val="C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/>
                        <a:t>17</a:t>
                      </a:r>
                    </a:p>
                  </a:txBody>
                  <a:tcPr>
                    <a:solidFill>
                      <a:srgbClr val="C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/>
                        <a:t>6</a:t>
                      </a:r>
                    </a:p>
                  </a:txBody>
                  <a:tcPr>
                    <a:solidFill>
                      <a:srgbClr val="C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/>
                        <a:t>23</a:t>
                      </a:r>
                    </a:p>
                  </a:txBody>
                  <a:tcPr>
                    <a:solidFill>
                      <a:srgbClr val="C0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534352"/>
                  </a:ext>
                </a:extLst>
              </a:tr>
            </a:tbl>
          </a:graphicData>
        </a:graphic>
      </p:graphicFrame>
      <p:sp>
        <p:nvSpPr>
          <p:cNvPr id="11" name="Arrow: Down 10">
            <a:extLst>
              <a:ext uri="{FF2B5EF4-FFF2-40B4-BE49-F238E27FC236}">
                <a16:creationId xmlns:a16="http://schemas.microsoft.com/office/drawing/2014/main" id="{A0C04287-D991-4E17-8726-EE10F518919F}"/>
              </a:ext>
            </a:extLst>
          </p:cNvPr>
          <p:cNvSpPr/>
          <p:nvPr/>
        </p:nvSpPr>
        <p:spPr>
          <a:xfrm rot="16200000">
            <a:off x="4539019" y="4135500"/>
            <a:ext cx="342286" cy="1066325"/>
          </a:xfrm>
          <a:prstGeom prst="downArrow">
            <a:avLst>
              <a:gd name="adj1" fmla="val 68910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685FB495-012A-4435-8B3D-F315AA341425}"/>
              </a:ext>
            </a:extLst>
          </p:cNvPr>
          <p:cNvSpPr/>
          <p:nvPr/>
        </p:nvSpPr>
        <p:spPr>
          <a:xfrm rot="16200000">
            <a:off x="8506906" y="5649142"/>
            <a:ext cx="165516" cy="606583"/>
          </a:xfrm>
          <a:prstGeom prst="downArrow">
            <a:avLst>
              <a:gd name="adj1" fmla="val 68910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88901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Simulating undercoverage bias (RQ3)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Simulation approach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OUR STUDY</a:t>
            </a:r>
            <a:endParaRPr lang="es-E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E79AEF6-584B-4067-933E-EBC79B78439C}"/>
              </a:ext>
            </a:extLst>
          </p:cNvPr>
          <p:cNvSpPr txBox="1"/>
          <p:nvPr/>
        </p:nvSpPr>
        <p:spPr>
          <a:xfrm>
            <a:off x="531042" y="2242547"/>
            <a:ext cx="106755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…to then simulate how their estimates would change if some of their information was lost</a:t>
            </a:r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id="{0C0306A9-906F-4FB1-BF49-4754EE546709}"/>
              </a:ext>
            </a:extLst>
          </p:cNvPr>
          <p:cNvSpPr/>
          <p:nvPr/>
        </p:nvSpPr>
        <p:spPr>
          <a:xfrm rot="16200000">
            <a:off x="4539018" y="4135500"/>
            <a:ext cx="342286" cy="1066325"/>
          </a:xfrm>
          <a:prstGeom prst="downArrow">
            <a:avLst>
              <a:gd name="adj1" fmla="val 68910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2714D62-1C61-4904-87A9-B6F13168F2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9515108"/>
              </p:ext>
            </p:extLst>
          </p:nvPr>
        </p:nvGraphicFramePr>
        <p:xfrm>
          <a:off x="5468020" y="3080985"/>
          <a:ext cx="6243288" cy="256032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560822">
                  <a:extLst>
                    <a:ext uri="{9D8B030D-6E8A-4147-A177-3AD203B41FA5}">
                      <a16:colId xmlns:a16="http://schemas.microsoft.com/office/drawing/2014/main" val="1527037164"/>
                    </a:ext>
                  </a:extLst>
                </a:gridCol>
                <a:gridCol w="1930600">
                  <a:extLst>
                    <a:ext uri="{9D8B030D-6E8A-4147-A177-3AD203B41FA5}">
                      <a16:colId xmlns:a16="http://schemas.microsoft.com/office/drawing/2014/main" val="3330977018"/>
                    </a:ext>
                  </a:extLst>
                </a:gridCol>
                <a:gridCol w="1400962">
                  <a:extLst>
                    <a:ext uri="{9D8B030D-6E8A-4147-A177-3AD203B41FA5}">
                      <a16:colId xmlns:a16="http://schemas.microsoft.com/office/drawing/2014/main" val="1861716830"/>
                    </a:ext>
                  </a:extLst>
                </a:gridCol>
                <a:gridCol w="1350904">
                  <a:extLst>
                    <a:ext uri="{9D8B030D-6E8A-4147-A177-3AD203B41FA5}">
                      <a16:colId xmlns:a16="http://schemas.microsoft.com/office/drawing/2014/main" val="896604641"/>
                    </a:ext>
                  </a:extLst>
                </a:gridCol>
              </a:tblGrid>
              <a:tr h="249801">
                <a:tc>
                  <a:txBody>
                    <a:bodyPr/>
                    <a:lstStyle/>
                    <a:p>
                      <a:pPr algn="ctr"/>
                      <a:r>
                        <a:rPr lang="en-GB" sz="1500" dirty="0"/>
                        <a:t>Under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/>
                        <a:t>Minutes mobile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/>
                        <a:t>Minutes PC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/>
                        <a:t>Total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3129627"/>
                  </a:ext>
                </a:extLst>
              </a:tr>
              <a:tr h="249801">
                <a:tc>
                  <a:txBody>
                    <a:bodyPr/>
                    <a:lstStyle/>
                    <a:p>
                      <a:pPr algn="ctr"/>
                      <a:r>
                        <a:rPr lang="en-GB" sz="1500" dirty="0"/>
                        <a:t>Yes</a:t>
                      </a:r>
                    </a:p>
                  </a:txBody>
                  <a:tcPr>
                    <a:solidFill>
                      <a:srgbClr val="C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/>
                        <a:t>0</a:t>
                      </a:r>
                    </a:p>
                  </a:txBody>
                  <a:tcPr>
                    <a:solidFill>
                      <a:srgbClr val="C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/>
                        <a:t>4</a:t>
                      </a:r>
                    </a:p>
                  </a:txBody>
                  <a:tcPr>
                    <a:solidFill>
                      <a:srgbClr val="C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/>
                        <a:t>4</a:t>
                      </a:r>
                    </a:p>
                  </a:txBody>
                  <a:tcPr>
                    <a:solidFill>
                      <a:srgbClr val="C0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2550662"/>
                  </a:ext>
                </a:extLst>
              </a:tr>
              <a:tr h="249801">
                <a:tc>
                  <a:txBody>
                    <a:bodyPr/>
                    <a:lstStyle/>
                    <a:p>
                      <a:pPr algn="ctr"/>
                      <a:r>
                        <a:rPr lang="en-GB" sz="15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1816369"/>
                  </a:ext>
                </a:extLst>
              </a:tr>
              <a:tr h="249801">
                <a:tc>
                  <a:txBody>
                    <a:bodyPr/>
                    <a:lstStyle/>
                    <a:p>
                      <a:pPr algn="ctr"/>
                      <a:r>
                        <a:rPr lang="en-GB" sz="1500" dirty="0"/>
                        <a:t>Yes</a:t>
                      </a:r>
                    </a:p>
                  </a:txBody>
                  <a:tcPr>
                    <a:solidFill>
                      <a:srgbClr val="C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/>
                        <a:t>0</a:t>
                      </a:r>
                    </a:p>
                  </a:txBody>
                  <a:tcPr>
                    <a:solidFill>
                      <a:srgbClr val="C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/>
                        <a:t>14</a:t>
                      </a:r>
                    </a:p>
                  </a:txBody>
                  <a:tcPr>
                    <a:solidFill>
                      <a:srgbClr val="C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/>
                        <a:t>14</a:t>
                      </a:r>
                    </a:p>
                  </a:txBody>
                  <a:tcPr>
                    <a:solidFill>
                      <a:srgbClr val="C0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0465447"/>
                  </a:ext>
                </a:extLst>
              </a:tr>
              <a:tr h="249801">
                <a:tc>
                  <a:txBody>
                    <a:bodyPr/>
                    <a:lstStyle/>
                    <a:p>
                      <a:pPr algn="ctr"/>
                      <a:r>
                        <a:rPr lang="en-GB" sz="15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8837388"/>
                  </a:ext>
                </a:extLst>
              </a:tr>
              <a:tr h="249801">
                <a:tc>
                  <a:txBody>
                    <a:bodyPr/>
                    <a:lstStyle/>
                    <a:p>
                      <a:pPr algn="ctr"/>
                      <a:r>
                        <a:rPr lang="en-GB" sz="1500" dirty="0"/>
                        <a:t>No</a:t>
                      </a:r>
                    </a:p>
                  </a:txBody>
                  <a:tcPr>
                    <a:solidFill>
                      <a:srgbClr val="C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/>
                        <a:t>3</a:t>
                      </a:r>
                    </a:p>
                  </a:txBody>
                  <a:tcPr>
                    <a:solidFill>
                      <a:srgbClr val="C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/>
                        <a:t>32</a:t>
                      </a:r>
                    </a:p>
                  </a:txBody>
                  <a:tcPr>
                    <a:solidFill>
                      <a:srgbClr val="C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/>
                        <a:t>35</a:t>
                      </a:r>
                    </a:p>
                  </a:txBody>
                  <a:tcPr>
                    <a:solidFill>
                      <a:srgbClr val="C0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2923446"/>
                  </a:ext>
                </a:extLst>
              </a:tr>
              <a:tr h="249801">
                <a:tc>
                  <a:txBody>
                    <a:bodyPr/>
                    <a:lstStyle/>
                    <a:p>
                      <a:pPr algn="ctr"/>
                      <a:r>
                        <a:rPr lang="en-GB" sz="15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4555767"/>
                  </a:ext>
                </a:extLst>
              </a:tr>
              <a:tr h="249801">
                <a:tc>
                  <a:txBody>
                    <a:bodyPr/>
                    <a:lstStyle/>
                    <a:p>
                      <a:pPr algn="ctr"/>
                      <a:r>
                        <a:rPr lang="en-GB" sz="1500" dirty="0"/>
                        <a:t>No</a:t>
                      </a:r>
                    </a:p>
                  </a:txBody>
                  <a:tcPr>
                    <a:solidFill>
                      <a:srgbClr val="C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/>
                        <a:t>17</a:t>
                      </a:r>
                    </a:p>
                  </a:txBody>
                  <a:tcPr>
                    <a:solidFill>
                      <a:srgbClr val="C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/>
                        <a:t>6</a:t>
                      </a:r>
                    </a:p>
                  </a:txBody>
                  <a:tcPr>
                    <a:solidFill>
                      <a:srgbClr val="C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/>
                        <a:t>23</a:t>
                      </a:r>
                    </a:p>
                  </a:txBody>
                  <a:tcPr>
                    <a:solidFill>
                      <a:srgbClr val="C0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534352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F5043D0A-FAD1-49CD-B9F9-EBD62A9DC3E7}"/>
              </a:ext>
            </a:extLst>
          </p:cNvPr>
          <p:cNvSpPr txBox="1"/>
          <p:nvPr/>
        </p:nvSpPr>
        <p:spPr>
          <a:xfrm>
            <a:off x="5534547" y="5740336"/>
            <a:ext cx="64946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Simulated undercoverage        Biased value: </a:t>
            </a:r>
            <a:r>
              <a:rPr lang="en-GB" dirty="0"/>
              <a:t>18 minutes</a:t>
            </a:r>
            <a:endParaRPr lang="en-GB" b="1" dirty="0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B1EFCF17-A375-4595-A4FB-C3FB3953D2F4}"/>
              </a:ext>
            </a:extLst>
          </p:cNvPr>
          <p:cNvSpPr/>
          <p:nvPr/>
        </p:nvSpPr>
        <p:spPr>
          <a:xfrm rot="16200000">
            <a:off x="8840286" y="5802498"/>
            <a:ext cx="104909" cy="324967"/>
          </a:xfrm>
          <a:prstGeom prst="downArrow">
            <a:avLst>
              <a:gd name="adj1" fmla="val 68910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7BDE5DB7-9C50-44D8-97DF-D6FAAD601745}"/>
              </a:ext>
            </a:extLst>
          </p:cNvPr>
          <p:cNvCxnSpPr>
            <a:cxnSpLocks/>
          </p:cNvCxnSpPr>
          <p:nvPr/>
        </p:nvCxnSpPr>
        <p:spPr>
          <a:xfrm>
            <a:off x="6096000" y="6216425"/>
            <a:ext cx="1678215" cy="95372"/>
          </a:xfrm>
          <a:prstGeom prst="curvedConnector3">
            <a:avLst>
              <a:gd name="adj1" fmla="val -1431"/>
            </a:avLst>
          </a:prstGeom>
          <a:noFill/>
          <a:ln w="9525" cap="flat" cmpd="sng" algn="ctr">
            <a:solidFill>
              <a:srgbClr val="C00000"/>
            </a:solidFill>
            <a:prstDash val="solid"/>
            <a:tailEnd type="triangle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D26370C-D989-4D30-8AED-3D9F5CEEC5AA}"/>
              </a:ext>
            </a:extLst>
          </p:cNvPr>
          <p:cNvSpPr txBox="1"/>
          <p:nvPr/>
        </p:nvSpPr>
        <p:spPr>
          <a:xfrm>
            <a:off x="7854526" y="6127131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Difference: 18 minutes  </a:t>
            </a:r>
            <a:r>
              <a:rPr lang="en-GB" b="1" dirty="0">
                <a:solidFill>
                  <a:srgbClr val="C00000"/>
                </a:solidFill>
              </a:rPr>
              <a:t>=</a:t>
            </a:r>
            <a:r>
              <a:rPr lang="en-GB" dirty="0"/>
              <a:t>  </a:t>
            </a:r>
            <a:r>
              <a:rPr lang="en-GB" i="1" dirty="0"/>
              <a:t>bias </a:t>
            </a:r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5D024A5-C2D1-4A4F-9988-6AACE6DF4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998" y="3276382"/>
            <a:ext cx="3523793" cy="299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5649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Simulating undercoverage bias (RQ3)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Simulating scenarios</a:t>
            </a:r>
          </a:p>
          <a:p>
            <a:pPr marL="0" indent="0">
              <a:buNone/>
            </a:pPr>
            <a:endParaRPr lang="en-GB" b="1" dirty="0"/>
          </a:p>
          <a:p>
            <a:r>
              <a:rPr lang="en-GB" dirty="0"/>
              <a:t>3 different computer undercoverage scenarios: </a:t>
            </a:r>
          </a:p>
          <a:p>
            <a:pPr lvl="1"/>
            <a:r>
              <a:rPr lang="en-GB" dirty="0"/>
              <a:t>25% </a:t>
            </a:r>
          </a:p>
          <a:p>
            <a:pPr lvl="1"/>
            <a:r>
              <a:rPr lang="en-GB" dirty="0"/>
              <a:t>50% </a:t>
            </a:r>
          </a:p>
          <a:p>
            <a:pPr lvl="1"/>
            <a:r>
              <a:rPr lang="en-GB" dirty="0"/>
              <a:t>75% </a:t>
            </a:r>
          </a:p>
          <a:p>
            <a:endParaRPr lang="en-GB" dirty="0"/>
          </a:p>
          <a:p>
            <a:r>
              <a:rPr lang="en-GB" dirty="0"/>
              <a:t>3 different mobile undercoverage scenarios: </a:t>
            </a:r>
          </a:p>
          <a:p>
            <a:pPr lvl="1"/>
            <a:r>
              <a:rPr lang="en-GB" dirty="0"/>
              <a:t>25% </a:t>
            </a:r>
          </a:p>
          <a:p>
            <a:pPr lvl="1"/>
            <a:r>
              <a:rPr lang="en-GB" dirty="0"/>
              <a:t>50% </a:t>
            </a:r>
          </a:p>
          <a:p>
            <a:pPr lvl="1"/>
            <a:r>
              <a:rPr lang="en-GB" dirty="0"/>
              <a:t>75%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OUR STUDY</a:t>
            </a:r>
            <a:endParaRPr lang="es-ES" dirty="0"/>
          </a:p>
        </p:txBody>
      </p:sp>
      <p:sp>
        <p:nvSpPr>
          <p:cNvPr id="10" name="Accolade fermante 9"/>
          <p:cNvSpPr/>
          <p:nvPr/>
        </p:nvSpPr>
        <p:spPr>
          <a:xfrm>
            <a:off x="2043642" y="2851938"/>
            <a:ext cx="302003" cy="94560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ysClr val="windowText" lastClr="0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C7DAE0-ABB6-EB9D-437E-F69E8D53BC0C}"/>
              </a:ext>
            </a:extLst>
          </p:cNvPr>
          <p:cNvSpPr txBox="1"/>
          <p:nvPr/>
        </p:nvSpPr>
        <p:spPr>
          <a:xfrm>
            <a:off x="2511552" y="3140075"/>
            <a:ext cx="3584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With no </a:t>
            </a:r>
            <a:r>
              <a:rPr lang="en-GB" b="1" dirty="0"/>
              <a:t>computer</a:t>
            </a:r>
            <a:r>
              <a:rPr lang="en-GB" dirty="0"/>
              <a:t> covered</a:t>
            </a:r>
          </a:p>
        </p:txBody>
      </p:sp>
      <p:sp>
        <p:nvSpPr>
          <p:cNvPr id="11" name="Accolade fermante 9">
            <a:extLst>
              <a:ext uri="{FF2B5EF4-FFF2-40B4-BE49-F238E27FC236}">
                <a16:creationId xmlns:a16="http://schemas.microsoft.com/office/drawing/2014/main" id="{525BB0C4-990F-55C8-2CAD-EDE69EB4C835}"/>
              </a:ext>
            </a:extLst>
          </p:cNvPr>
          <p:cNvSpPr/>
          <p:nvPr/>
        </p:nvSpPr>
        <p:spPr>
          <a:xfrm>
            <a:off x="2043642" y="4647628"/>
            <a:ext cx="302003" cy="94560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ysClr val="windowText" lastClr="0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BD3D2F-A081-8386-467F-FE10486816A4}"/>
              </a:ext>
            </a:extLst>
          </p:cNvPr>
          <p:cNvSpPr txBox="1"/>
          <p:nvPr/>
        </p:nvSpPr>
        <p:spPr>
          <a:xfrm>
            <a:off x="2511552" y="4935765"/>
            <a:ext cx="3584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With no </a:t>
            </a:r>
            <a:r>
              <a:rPr lang="en-GB" b="1" dirty="0"/>
              <a:t>mobile</a:t>
            </a:r>
            <a:r>
              <a:rPr lang="en-GB" dirty="0"/>
              <a:t> covered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D4483BAD-3984-6614-AD77-68633C99A108}"/>
              </a:ext>
            </a:extLst>
          </p:cNvPr>
          <p:cNvSpPr txBox="1">
            <a:spLocks/>
          </p:cNvSpPr>
          <p:nvPr/>
        </p:nvSpPr>
        <p:spPr>
          <a:xfrm>
            <a:off x="195703" y="6406959"/>
            <a:ext cx="11918000" cy="43363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* </a:t>
            </a:r>
            <a:r>
              <a:rPr lang="en-GB" sz="1500" b="1" dirty="0"/>
              <a:t>In our samples       </a:t>
            </a:r>
            <a:r>
              <a:rPr lang="en-GB" sz="1500" dirty="0"/>
              <a:t>% with no PC covered:  34.1 (Spain), 38.1 (Italy) , 27 (Portugal)  | % with no mobile: 23.8 (Spain), 28.3 (Italy), 37.7 (Portugal)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FD7538C7-1934-3EFC-C5E5-C41E936944BC}"/>
              </a:ext>
            </a:extLst>
          </p:cNvPr>
          <p:cNvSpPr/>
          <p:nvPr/>
        </p:nvSpPr>
        <p:spPr>
          <a:xfrm rot="16200000">
            <a:off x="1898323" y="6532214"/>
            <a:ext cx="113749" cy="176890"/>
          </a:xfrm>
          <a:prstGeom prst="downArrow">
            <a:avLst>
              <a:gd name="adj1" fmla="val 68910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12263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Simulating undercoverage bias (RQ3)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err="1"/>
              <a:t>Montecarlo</a:t>
            </a:r>
            <a:r>
              <a:rPr lang="en-GB" b="1" dirty="0"/>
              <a:t> simulations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OUR STUDY</a:t>
            </a:r>
            <a:endParaRPr lang="es-E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E79AEF6-584B-4067-933E-EBC79B78439C}"/>
              </a:ext>
            </a:extLst>
          </p:cNvPr>
          <p:cNvSpPr txBox="1"/>
          <p:nvPr/>
        </p:nvSpPr>
        <p:spPr>
          <a:xfrm>
            <a:off x="531043" y="2242547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For each scenario, we ran 1,000 random simulations.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28D3746-4FED-4039-A8DF-78EA3C1CDC6E}"/>
              </a:ext>
            </a:extLst>
          </p:cNvPr>
          <p:cNvSpPr txBox="1"/>
          <p:nvPr/>
        </p:nvSpPr>
        <p:spPr>
          <a:xfrm>
            <a:off x="587438" y="2577748"/>
            <a:ext cx="10423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e.g. 25% with no </a:t>
            </a:r>
            <a:r>
              <a:rPr lang="en-GB" b="1" i="1" dirty="0"/>
              <a:t>computer</a:t>
            </a:r>
            <a:r>
              <a:rPr lang="en-GB" dirty="0"/>
              <a:t> covered                0.25 probability of being undercovered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AD0BCCB8-9699-5172-E557-56C6578A5D4F}"/>
              </a:ext>
            </a:extLst>
          </p:cNvPr>
          <p:cNvSpPr/>
          <p:nvPr/>
        </p:nvSpPr>
        <p:spPr>
          <a:xfrm rot="16200000">
            <a:off x="4727458" y="2543927"/>
            <a:ext cx="132389" cy="471104"/>
          </a:xfrm>
          <a:prstGeom prst="downArrow">
            <a:avLst>
              <a:gd name="adj1" fmla="val 68910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F0B06DBC-138A-BFB5-56F8-A7B020996A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38" y="3282281"/>
            <a:ext cx="3519749" cy="298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7835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Simulating undercoverage bias (RQ3)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Computing the bias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OUR STUDY</a:t>
            </a:r>
            <a:endParaRPr lang="es-E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E79AEF6-584B-4067-933E-EBC79B78439C}"/>
              </a:ext>
            </a:extLst>
          </p:cNvPr>
          <p:cNvSpPr txBox="1"/>
          <p:nvPr/>
        </p:nvSpPr>
        <p:spPr>
          <a:xfrm>
            <a:off x="531042" y="2242547"/>
            <a:ext cx="89149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We then computed the </a:t>
            </a:r>
            <a:r>
              <a:rPr lang="en-GB" i="1" dirty="0"/>
              <a:t>average estimate </a:t>
            </a:r>
            <a:r>
              <a:rPr lang="en-GB" dirty="0"/>
              <a:t>of all 1,000 simulations. </a:t>
            </a:r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id="{0C0306A9-906F-4FB1-BF49-4754EE546709}"/>
              </a:ext>
            </a:extLst>
          </p:cNvPr>
          <p:cNvSpPr/>
          <p:nvPr/>
        </p:nvSpPr>
        <p:spPr>
          <a:xfrm rot="16200000">
            <a:off x="6086945" y="3454209"/>
            <a:ext cx="342286" cy="1066325"/>
          </a:xfrm>
          <a:prstGeom prst="downArrow">
            <a:avLst>
              <a:gd name="adj1" fmla="val 68910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8BA84E-25DC-41B8-B6A3-9D4724AC03C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190" y="2939315"/>
            <a:ext cx="2726882" cy="114969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36B2279-E0D0-4001-86F6-763BBD47E1B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0590" y="3091715"/>
            <a:ext cx="2726882" cy="114969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3B4A0D6-757F-4E89-8EC5-D6D3533EFC3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2990" y="3244115"/>
            <a:ext cx="2726882" cy="114969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B9270B2-3D5E-49CF-8712-09CF446E9DB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75390" y="3396515"/>
            <a:ext cx="2726882" cy="114969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61D760B6-9256-4DD8-B4C4-935F3A32D69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27790" y="3548915"/>
            <a:ext cx="2726882" cy="114969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CF10229-3348-4C5F-BBBC-36BAA98FCC2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0190" y="3701315"/>
            <a:ext cx="2726882" cy="114969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69CBED25-E45D-447C-A5FF-F1F084110FC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32590" y="3853715"/>
            <a:ext cx="2726882" cy="114969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BEA2ED40-2D1F-4E87-B271-E1164A510E0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4990" y="4006115"/>
            <a:ext cx="2726882" cy="114969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F487649F-C03A-443B-9BC9-BE57714011D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37390" y="4158515"/>
            <a:ext cx="2726882" cy="1149698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8F810BDC-5A8A-4882-9C0D-80F7EEEB022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9790" y="4310915"/>
            <a:ext cx="2726882" cy="1149698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3175F7F1-5A80-4DF0-964A-31C0B5CA38F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42190" y="4463315"/>
            <a:ext cx="2726882" cy="1149698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FEF3EB1-FBDC-4735-888E-46BA8C73BC5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94590" y="4615715"/>
            <a:ext cx="2726882" cy="1149698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1D223078-7291-4A04-9147-54808B4C8235}"/>
              </a:ext>
            </a:extLst>
          </p:cNvPr>
          <p:cNvSpPr txBox="1"/>
          <p:nvPr/>
        </p:nvSpPr>
        <p:spPr>
          <a:xfrm>
            <a:off x="7110706" y="3701315"/>
            <a:ext cx="62878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Avg. undercovered estimate</a:t>
            </a:r>
            <a:r>
              <a:rPr lang="en-GB" dirty="0"/>
              <a:t>: 22 minutes</a:t>
            </a:r>
          </a:p>
          <a:p>
            <a:r>
              <a:rPr lang="en-GB" b="1" dirty="0"/>
              <a:t>True estimate</a:t>
            </a:r>
            <a:r>
              <a:rPr lang="en-GB" dirty="0"/>
              <a:t>: 40 minutes</a:t>
            </a:r>
          </a:p>
          <a:p>
            <a:r>
              <a:rPr lang="en-GB" b="1" dirty="0"/>
              <a:t>Difference:</a:t>
            </a:r>
            <a:r>
              <a:rPr lang="en-GB" dirty="0"/>
              <a:t> 18 minutes               </a:t>
            </a:r>
            <a:r>
              <a:rPr lang="en-GB" i="1" dirty="0"/>
              <a:t>bias </a:t>
            </a:r>
          </a:p>
          <a:p>
            <a:r>
              <a:rPr lang="en-GB" dirty="0"/>
              <a:t> </a:t>
            </a:r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5C9C0D15-9E95-F627-A818-0BE27E63E88F}"/>
              </a:ext>
            </a:extLst>
          </p:cNvPr>
          <p:cNvSpPr/>
          <p:nvPr/>
        </p:nvSpPr>
        <p:spPr>
          <a:xfrm rot="16200000">
            <a:off x="10042191" y="4158751"/>
            <a:ext cx="120511" cy="609127"/>
          </a:xfrm>
          <a:prstGeom prst="downArrow">
            <a:avLst>
              <a:gd name="adj1" fmla="val 68910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66470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Simulating undercoverage bias (RQ3)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Simulation approach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OUR STUDY</a:t>
            </a:r>
            <a:endParaRPr lang="es-E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E79AEF6-584B-4067-933E-EBC79B78439C}"/>
              </a:ext>
            </a:extLst>
          </p:cNvPr>
          <p:cNvSpPr txBox="1"/>
          <p:nvPr/>
        </p:nvSpPr>
        <p:spPr>
          <a:xfrm>
            <a:off x="531042" y="2242547"/>
            <a:ext cx="8914961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We ran simulations for a variety of estimates</a:t>
            </a:r>
          </a:p>
          <a:p>
            <a:endParaRPr lang="en-GB" dirty="0"/>
          </a:p>
          <a:p>
            <a:r>
              <a:rPr lang="en-GB" b="1" dirty="0"/>
              <a:t>Univariate estimates: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Average time spent on the Internet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Average time spent on Social Network Sites (SNS)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Proportion of participants visiting online news media outlets</a:t>
            </a:r>
          </a:p>
          <a:p>
            <a:endParaRPr lang="en-GB" dirty="0"/>
          </a:p>
          <a:p>
            <a:r>
              <a:rPr lang="en-GB" b="1" dirty="0"/>
              <a:t>Multivariate estimates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Correlation between average time spent on SNS and trust in SNS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Association between average number of visits to online news media outlets and political knowledge (OLS regression with controls*)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52F003B0-27C2-9307-96DC-BDD32A0C044B}"/>
              </a:ext>
            </a:extLst>
          </p:cNvPr>
          <p:cNvSpPr txBox="1">
            <a:spLocks/>
          </p:cNvSpPr>
          <p:nvPr/>
        </p:nvSpPr>
        <p:spPr>
          <a:xfrm>
            <a:off x="255970" y="6212263"/>
            <a:ext cx="11126385" cy="433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* </a:t>
            </a:r>
            <a:r>
              <a:rPr lang="en-GB" sz="1500" dirty="0"/>
              <a:t>Age, gender and education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80756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1599C23-1FDC-460B-8492-FBCFA182F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448" y="2887016"/>
            <a:ext cx="9332224" cy="628474"/>
          </a:xfrm>
        </p:spPr>
        <p:txBody>
          <a:bodyPr>
            <a:noAutofit/>
          </a:bodyPr>
          <a:lstStyle/>
          <a:p>
            <a:r>
              <a:rPr lang="en-GB" dirty="0"/>
              <a:t>PREVALENCE (RQ 1 &amp; 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661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Proportion undercovered (RQ1)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PREVALENCE</a:t>
            </a:r>
            <a:endParaRPr lang="es-ES" dirty="0"/>
          </a:p>
        </p:txBody>
      </p:sp>
      <p:graphicFrame>
        <p:nvGraphicFramePr>
          <p:cNvPr id="17" name="Table 17">
            <a:extLst>
              <a:ext uri="{FF2B5EF4-FFF2-40B4-BE49-F238E27FC236}">
                <a16:creationId xmlns:a16="http://schemas.microsoft.com/office/drawing/2014/main" id="{43D4B41B-C324-D08F-74B4-F8DD350166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0076161"/>
              </p:ext>
            </p:extLst>
          </p:nvPr>
        </p:nvGraphicFramePr>
        <p:xfrm>
          <a:off x="2032000" y="2136532"/>
          <a:ext cx="8128000" cy="148336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84405545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1451194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20286047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7915261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Spain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Italy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Portugal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9200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Overall</a:t>
                      </a:r>
                    </a:p>
                  </a:txBody>
                  <a:tcPr>
                    <a:solidFill>
                      <a:srgbClr val="C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80.5</a:t>
                      </a:r>
                    </a:p>
                  </a:txBody>
                  <a:tcPr>
                    <a:solidFill>
                      <a:srgbClr val="C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83.1</a:t>
                      </a:r>
                    </a:p>
                  </a:txBody>
                  <a:tcPr>
                    <a:solidFill>
                      <a:srgbClr val="C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85.7</a:t>
                      </a:r>
                    </a:p>
                  </a:txBody>
                  <a:tcPr>
                    <a:solidFill>
                      <a:srgbClr val="C0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4408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Device</a:t>
                      </a:r>
                      <a:r>
                        <a:rPr lang="en-GB" b="0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69.7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76.1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77.5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4644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Browser</a:t>
                      </a:r>
                    </a:p>
                  </a:txBody>
                  <a:tcPr>
                    <a:solidFill>
                      <a:srgbClr val="C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35.1</a:t>
                      </a:r>
                    </a:p>
                  </a:txBody>
                  <a:tcPr>
                    <a:solidFill>
                      <a:srgbClr val="C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26.8</a:t>
                      </a:r>
                    </a:p>
                  </a:txBody>
                  <a:tcPr>
                    <a:solidFill>
                      <a:srgbClr val="C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39.3</a:t>
                      </a:r>
                    </a:p>
                  </a:txBody>
                  <a:tcPr>
                    <a:solidFill>
                      <a:srgbClr val="C0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4552790"/>
                  </a:ext>
                </a:extLst>
              </a:tr>
            </a:tbl>
          </a:graphicData>
        </a:graphic>
      </p:graphicFrame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EFF49322-8582-9436-5ABB-18250EE5BE47}"/>
              </a:ext>
            </a:extLst>
          </p:cNvPr>
          <p:cNvSpPr txBox="1">
            <a:spLocks/>
          </p:cNvSpPr>
          <p:nvPr/>
        </p:nvSpPr>
        <p:spPr>
          <a:xfrm>
            <a:off x="255970" y="6212263"/>
            <a:ext cx="11126385" cy="433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* </a:t>
            </a:r>
            <a:r>
              <a:rPr lang="en-GB" sz="1500" dirty="0"/>
              <a:t>68% in the Pew Research Centre report, in the USA, using a probability-based panel and a different tracking provider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486EE1-C688-4433-1FD5-A7BFDF11D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572" y="4026137"/>
            <a:ext cx="11126385" cy="1761564"/>
          </a:xfrm>
        </p:spPr>
        <p:txBody>
          <a:bodyPr>
            <a:normAutofit/>
          </a:bodyPr>
          <a:lstStyle/>
          <a:p>
            <a:endParaRPr lang="en-GB" dirty="0"/>
          </a:p>
          <a:p>
            <a:pPr marL="457200" lvl="1" indent="0">
              <a:buNone/>
            </a:pPr>
            <a:endParaRPr lang="en-GB" dirty="0"/>
          </a:p>
        </p:txBody>
      </p:sp>
      <p:cxnSp>
        <p:nvCxnSpPr>
          <p:cNvPr id="8" name="Connector: Curved 7">
            <a:extLst>
              <a:ext uri="{FF2B5EF4-FFF2-40B4-BE49-F238E27FC236}">
                <a16:creationId xmlns:a16="http://schemas.microsoft.com/office/drawing/2014/main" id="{E047B7D5-0013-D0B4-0FAB-0DC9D0D8BE8A}"/>
              </a:ext>
            </a:extLst>
          </p:cNvPr>
          <p:cNvCxnSpPr>
            <a:cxnSpLocks/>
          </p:cNvCxnSpPr>
          <p:nvPr/>
        </p:nvCxnSpPr>
        <p:spPr>
          <a:xfrm>
            <a:off x="2625754" y="3733101"/>
            <a:ext cx="966328" cy="468204"/>
          </a:xfrm>
          <a:prstGeom prst="curvedConnector3">
            <a:avLst>
              <a:gd name="adj1" fmla="val -4692"/>
            </a:avLst>
          </a:prstGeom>
          <a:noFill/>
          <a:ln w="9525" cap="flat" cmpd="sng" algn="ctr">
            <a:solidFill>
              <a:srgbClr val="C00000"/>
            </a:solidFill>
            <a:prstDash val="solid"/>
            <a:tailEnd type="triangle"/>
          </a:ln>
          <a:effectLst/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8A63173-B7B0-C8BD-5184-E188461C0E36}"/>
              </a:ext>
            </a:extLst>
          </p:cNvPr>
          <p:cNvSpPr txBox="1"/>
          <p:nvPr/>
        </p:nvSpPr>
        <p:spPr>
          <a:xfrm>
            <a:off x="3592082" y="3961219"/>
            <a:ext cx="4798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Very high prevalence, with differences between device and browser</a:t>
            </a:r>
          </a:p>
        </p:txBody>
      </p:sp>
    </p:spTree>
    <p:extLst>
      <p:ext uri="{BB962C8B-B14F-4D97-AF65-F5344CB8AC3E}">
        <p14:creationId xmlns:p14="http://schemas.microsoft.com/office/powerpoint/2010/main" val="24439897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 undercoverage evenly distributed across devices? (RQ2)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PREVALENCE</a:t>
            </a:r>
            <a:endParaRPr lang="es-ES" dirty="0"/>
          </a:p>
        </p:txBody>
      </p:sp>
      <p:graphicFrame>
        <p:nvGraphicFramePr>
          <p:cNvPr id="10" name="Table 17">
            <a:extLst>
              <a:ext uri="{FF2B5EF4-FFF2-40B4-BE49-F238E27FC236}">
                <a16:creationId xmlns:a16="http://schemas.microsoft.com/office/drawing/2014/main" id="{12DDF652-C4EB-E33F-A4FC-40B29F2BAB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648281"/>
              </p:ext>
            </p:extLst>
          </p:nvPr>
        </p:nvGraphicFramePr>
        <p:xfrm>
          <a:off x="2032000" y="2136532"/>
          <a:ext cx="8262768" cy="18542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298583">
                  <a:extLst>
                    <a:ext uri="{9D8B030D-6E8A-4147-A177-3AD203B41FA5}">
                      <a16:colId xmlns:a16="http://schemas.microsoft.com/office/drawing/2014/main" val="3844055456"/>
                    </a:ext>
                  </a:extLst>
                </a:gridCol>
                <a:gridCol w="1832801">
                  <a:extLst>
                    <a:ext uri="{9D8B030D-6E8A-4147-A177-3AD203B41FA5}">
                      <a16:colId xmlns:a16="http://schemas.microsoft.com/office/drawing/2014/main" val="3145119401"/>
                    </a:ext>
                  </a:extLst>
                </a:gridCol>
                <a:gridCol w="2065692">
                  <a:extLst>
                    <a:ext uri="{9D8B030D-6E8A-4147-A177-3AD203B41FA5}">
                      <a16:colId xmlns:a16="http://schemas.microsoft.com/office/drawing/2014/main" val="1202860471"/>
                    </a:ext>
                  </a:extLst>
                </a:gridCol>
                <a:gridCol w="2065692">
                  <a:extLst>
                    <a:ext uri="{9D8B030D-6E8A-4147-A177-3AD203B41FA5}">
                      <a16:colId xmlns:a16="http://schemas.microsoft.com/office/drawing/2014/main" val="17915261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Spain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Italy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Portugal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9200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Windows PC</a:t>
                      </a:r>
                    </a:p>
                  </a:txBody>
                  <a:tcPr>
                    <a:solidFill>
                      <a:srgbClr val="C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50.5</a:t>
                      </a:r>
                    </a:p>
                  </a:txBody>
                  <a:tcPr>
                    <a:solidFill>
                      <a:srgbClr val="C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54.0</a:t>
                      </a:r>
                    </a:p>
                  </a:txBody>
                  <a:tcPr>
                    <a:solidFill>
                      <a:srgbClr val="C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49.2</a:t>
                      </a:r>
                    </a:p>
                  </a:txBody>
                  <a:tcPr>
                    <a:solidFill>
                      <a:srgbClr val="C0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4408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MAC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69.3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78.2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67.2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4644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Android</a:t>
                      </a:r>
                    </a:p>
                  </a:txBody>
                  <a:tcPr>
                    <a:solidFill>
                      <a:srgbClr val="C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44.7</a:t>
                      </a:r>
                    </a:p>
                  </a:txBody>
                  <a:tcPr>
                    <a:solidFill>
                      <a:srgbClr val="C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47.8</a:t>
                      </a:r>
                    </a:p>
                  </a:txBody>
                  <a:tcPr>
                    <a:solidFill>
                      <a:srgbClr val="C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53.1</a:t>
                      </a:r>
                    </a:p>
                  </a:txBody>
                  <a:tcPr>
                    <a:solidFill>
                      <a:srgbClr val="C0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4552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iOS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93.4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80.9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95.4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720480"/>
                  </a:ext>
                </a:extLst>
              </a:tr>
            </a:tbl>
          </a:graphicData>
        </a:graphic>
      </p:graphicFrame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C5DC5E88-EC28-5ECF-2772-BCE3B46608D4}"/>
              </a:ext>
            </a:extLst>
          </p:cNvPr>
          <p:cNvCxnSpPr>
            <a:cxnSpLocks/>
          </p:cNvCxnSpPr>
          <p:nvPr/>
        </p:nvCxnSpPr>
        <p:spPr>
          <a:xfrm>
            <a:off x="2961313" y="4152551"/>
            <a:ext cx="966328" cy="468204"/>
          </a:xfrm>
          <a:prstGeom prst="curvedConnector3">
            <a:avLst>
              <a:gd name="adj1" fmla="val -4692"/>
            </a:avLst>
          </a:prstGeom>
          <a:noFill/>
          <a:ln w="9525" cap="flat" cmpd="sng" algn="ctr">
            <a:solidFill>
              <a:srgbClr val="C00000"/>
            </a:solidFill>
            <a:prstDash val="solid"/>
            <a:tailEnd type="triangle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C32CC43-7AB4-6F49-61F1-21DEB4D10FAB}"/>
              </a:ext>
            </a:extLst>
          </p:cNvPr>
          <p:cNvSpPr txBox="1"/>
          <p:nvPr/>
        </p:nvSpPr>
        <p:spPr>
          <a:xfrm>
            <a:off x="4003142" y="4386653"/>
            <a:ext cx="5761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Apple devices present a substantially higher prevalence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200475-4BE5-41C3-BA1A-FFD9A83BFBF0}"/>
              </a:ext>
            </a:extLst>
          </p:cNvPr>
          <p:cNvSpPr txBox="1"/>
          <p:nvPr/>
        </p:nvSpPr>
        <p:spPr>
          <a:xfrm>
            <a:off x="1962634" y="1772295"/>
            <a:ext cx="858232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/>
              <a:t>Proportion of users who use a specific type of device and not all of them are tracked</a:t>
            </a:r>
          </a:p>
        </p:txBody>
      </p:sp>
    </p:spTree>
    <p:extLst>
      <p:ext uri="{BB962C8B-B14F-4D97-AF65-F5344CB8AC3E}">
        <p14:creationId xmlns:p14="http://schemas.microsoft.com/office/powerpoint/2010/main" val="38475446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1599C23-1FDC-460B-8492-FBCFA182F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448" y="2887016"/>
            <a:ext cx="9332224" cy="628474"/>
          </a:xfrm>
        </p:spPr>
        <p:txBody>
          <a:bodyPr>
            <a:noAutofit/>
          </a:bodyPr>
          <a:lstStyle/>
          <a:p>
            <a:r>
              <a:rPr lang="en-GB" dirty="0"/>
              <a:t>SIMULATING BIAS (RQ3)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513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rise of metered data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>
                <a:latin typeface="Times New Roman" panose="02020603050405020304" pitchFamily="18" charset="0"/>
                <a:ea typeface="Cambria" panose="02040503050406030204" pitchFamily="18" charset="0"/>
              </a:rPr>
              <a:t>I</a:t>
            </a:r>
            <a:r>
              <a:rPr lang="en-GB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t is becoming vital to better understand what people do online and what impact this has on online and offline phenomena.</a:t>
            </a:r>
          </a:p>
          <a:p>
            <a:endParaRPr lang="en-GB" sz="1800" dirty="0">
              <a:latin typeface="Times New Roman" panose="02020603050405020304" pitchFamily="18" charset="0"/>
              <a:ea typeface="Cambria" panose="02040503050406030204" pitchFamily="18" charset="0"/>
            </a:endParaRPr>
          </a:p>
          <a:p>
            <a:r>
              <a:rPr lang="en-GB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Self-reports might not be best suited for this</a:t>
            </a:r>
          </a:p>
          <a:p>
            <a:endParaRPr lang="en-GB" sz="1800" dirty="0">
              <a:latin typeface="Times New Roman" panose="02020603050405020304" pitchFamily="18" charset="0"/>
              <a:ea typeface="Cambria" panose="02040503050406030204" pitchFamily="18" charset="0"/>
            </a:endParaRPr>
          </a:p>
          <a:p>
            <a:endParaRPr lang="en-GB" sz="1800" dirty="0">
              <a:effectLst/>
              <a:latin typeface="Times New Roman" panose="020206030504050203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GB" sz="1800" dirty="0">
              <a:effectLst/>
              <a:latin typeface="Times New Roman" panose="02020603050405020304" pitchFamily="18" charset="0"/>
              <a:ea typeface="Cambria" panose="02040503050406030204" pitchFamily="18" charset="0"/>
            </a:endParaRPr>
          </a:p>
          <a:p>
            <a:endParaRPr lang="en-GB" sz="1800" dirty="0">
              <a:latin typeface="Times New Roman" panose="02020603050405020304" pitchFamily="18" charset="0"/>
              <a:ea typeface="Cambria" panose="02040503050406030204" pitchFamily="18" charset="0"/>
            </a:endParaRPr>
          </a:p>
          <a:p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OBTAINIG HIGH-QUALITY DATA ABOUT ONLINE BEHAVIOURS</a:t>
            </a:r>
            <a:endParaRPr lang="es-E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C8AABE-320C-4522-8FE8-59B75C253B1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1043" y="3194379"/>
            <a:ext cx="4967729" cy="3456642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DD5919-75F9-45B6-911F-7F926FF4AF7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3194379"/>
            <a:ext cx="4967729" cy="3456642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6400425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Average time spent on the Internet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SIMULATING BIAS</a:t>
            </a:r>
            <a:endParaRPr lang="es-ES" dirty="0"/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8CF297B2-157E-FE4A-CF38-F1619189E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572" y="1667436"/>
            <a:ext cx="11126385" cy="47616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                 </a:t>
            </a:r>
          </a:p>
        </p:txBody>
      </p:sp>
      <p:pic>
        <p:nvPicPr>
          <p:cNvPr id="17" name="Picture 16" descr="Chart, box and whisker chart&#10;&#10;Description automatically generated">
            <a:extLst>
              <a:ext uri="{FF2B5EF4-FFF2-40B4-BE49-F238E27FC236}">
                <a16:creationId xmlns:a16="http://schemas.microsoft.com/office/drawing/2014/main" id="{01562300-3F43-05D9-C978-EE2EDC069D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423" r="14432" b="-2"/>
          <a:stretch/>
        </p:blipFill>
        <p:spPr>
          <a:xfrm>
            <a:off x="234297" y="1426464"/>
            <a:ext cx="3624850" cy="3992824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9" name="Picture 18" descr="Chart&#10;&#10;Description automatically generated">
            <a:extLst>
              <a:ext uri="{FF2B5EF4-FFF2-40B4-BE49-F238E27FC236}">
                <a16:creationId xmlns:a16="http://schemas.microsoft.com/office/drawing/2014/main" id="{B9BDF78D-EFF2-1D22-6E73-A2F646B944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0" t="-6423" r="14663" b="1"/>
          <a:stretch/>
        </p:blipFill>
        <p:spPr>
          <a:xfrm>
            <a:off x="4107754" y="1426465"/>
            <a:ext cx="3432408" cy="3992824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21" name="Picture 20" descr="Chart, box and whisker chart&#10;&#10;Description automatically generated">
            <a:extLst>
              <a:ext uri="{FF2B5EF4-FFF2-40B4-BE49-F238E27FC236}">
                <a16:creationId xmlns:a16="http://schemas.microsoft.com/office/drawing/2014/main" id="{455A2AF2-3964-AE30-07C1-C2F3D8EEFD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5" t="-6423" r="15109" b="1"/>
          <a:stretch/>
        </p:blipFill>
        <p:spPr>
          <a:xfrm>
            <a:off x="7788769" y="1426465"/>
            <a:ext cx="3432408" cy="3992824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B36A20A-C5BA-6E9C-4406-BF4E822D52CC}"/>
              </a:ext>
            </a:extLst>
          </p:cNvPr>
          <p:cNvSpPr txBox="1"/>
          <p:nvPr/>
        </p:nvSpPr>
        <p:spPr>
          <a:xfrm>
            <a:off x="234297" y="5624101"/>
            <a:ext cx="1142216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500" b="1" dirty="0"/>
              <a:t>Avg. </a:t>
            </a:r>
            <a:r>
              <a:rPr lang="en-GB" sz="1700" b="1" dirty="0"/>
              <a:t>bias:      </a:t>
            </a:r>
            <a:r>
              <a:rPr lang="en-GB" sz="1700" i="1" dirty="0"/>
              <a:t>5 – 38 minutes                                          5 – 23 minutes                                           5 – 24 minutes     </a:t>
            </a:r>
          </a:p>
          <a:p>
            <a:r>
              <a:rPr lang="en-GB" sz="1700" dirty="0"/>
              <a:t> </a:t>
            </a:r>
          </a:p>
        </p:txBody>
      </p:sp>
      <p:pic>
        <p:nvPicPr>
          <p:cNvPr id="10" name="Picture 9" descr="Chart, box and whisker chart&#10;&#10;Description automatically generated">
            <a:extLst>
              <a:ext uri="{FF2B5EF4-FFF2-40B4-BE49-F238E27FC236}">
                <a16:creationId xmlns:a16="http://schemas.microsoft.com/office/drawing/2014/main" id="{14407AE6-F131-3603-FE5A-14099AA4DEE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2" t="5195"/>
          <a:stretch/>
        </p:blipFill>
        <p:spPr>
          <a:xfrm>
            <a:off x="11333615" y="1862354"/>
            <a:ext cx="647626" cy="3556934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0D52BC-1961-D262-5A02-3470A64C41D3}"/>
              </a:ext>
            </a:extLst>
          </p:cNvPr>
          <p:cNvSpPr txBox="1"/>
          <p:nvPr/>
        </p:nvSpPr>
        <p:spPr>
          <a:xfrm>
            <a:off x="578238" y="1493022"/>
            <a:ext cx="32092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 SPAIN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F5BF70-CBBA-6AC6-AA19-C78159A20A75}"/>
              </a:ext>
            </a:extLst>
          </p:cNvPr>
          <p:cNvSpPr txBox="1"/>
          <p:nvPr/>
        </p:nvSpPr>
        <p:spPr>
          <a:xfrm>
            <a:off x="4261971" y="1493022"/>
            <a:ext cx="32092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 ITALY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4DF5F1-C959-3F1E-C1B5-F25F12E0A60F}"/>
              </a:ext>
            </a:extLst>
          </p:cNvPr>
          <p:cNvSpPr txBox="1"/>
          <p:nvPr/>
        </p:nvSpPr>
        <p:spPr>
          <a:xfrm>
            <a:off x="7942986" y="1482770"/>
            <a:ext cx="32092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 PORTUGAL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3059A85-9125-1AFB-EB2F-DF0BD117F248}"/>
              </a:ext>
            </a:extLst>
          </p:cNvPr>
          <p:cNvSpPr txBox="1"/>
          <p:nvPr/>
        </p:nvSpPr>
        <p:spPr>
          <a:xfrm>
            <a:off x="229803" y="5190564"/>
            <a:ext cx="114221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1" dirty="0"/>
              <a:t>N: </a:t>
            </a:r>
            <a:r>
              <a:rPr lang="en-GB" sz="1100" i="1" dirty="0"/>
              <a:t>295                                                                                                       </a:t>
            </a:r>
            <a:r>
              <a:rPr lang="en-GB" sz="1100" b="1" i="1" dirty="0"/>
              <a:t>N:</a:t>
            </a:r>
            <a:r>
              <a:rPr lang="en-GB" sz="1100" i="1" dirty="0"/>
              <a:t> 201                                                                                                  </a:t>
            </a:r>
            <a:r>
              <a:rPr lang="en-GB" sz="1100" b="1" i="1" dirty="0"/>
              <a:t>N: </a:t>
            </a:r>
            <a:r>
              <a:rPr lang="en-GB" sz="1100" i="1" dirty="0"/>
              <a:t>192     </a:t>
            </a:r>
          </a:p>
          <a:p>
            <a:r>
              <a:rPr lang="en-GB" sz="17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41048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3A4D71A9-699A-DFA0-4661-75A3FF74DB6B}"/>
              </a:ext>
            </a:extLst>
          </p:cNvPr>
          <p:cNvSpPr txBox="1"/>
          <p:nvPr/>
        </p:nvSpPr>
        <p:spPr>
          <a:xfrm>
            <a:off x="234297" y="5624101"/>
            <a:ext cx="1142216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700" b="1" dirty="0"/>
              <a:t>Avg. bias:      </a:t>
            </a:r>
            <a:r>
              <a:rPr lang="en-GB" sz="1700" i="1" dirty="0"/>
              <a:t>1 – 15 minutes                                          1 – 11 minutes                                              1 – 8 minutes     </a:t>
            </a:r>
          </a:p>
          <a:p>
            <a:r>
              <a:rPr lang="en-GB" sz="1700" dirty="0"/>
              <a:t> </a:t>
            </a:r>
          </a:p>
        </p:txBody>
      </p:sp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1B59E1F5-2A02-6878-1F02-3BC6FD1F2F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96" r="15049"/>
          <a:stretch/>
        </p:blipFill>
        <p:spPr>
          <a:xfrm>
            <a:off x="234298" y="1438712"/>
            <a:ext cx="3624848" cy="3980575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5C06767-09E2-A590-AC2D-98EBB7ECDB15}"/>
              </a:ext>
            </a:extLst>
          </p:cNvPr>
          <p:cNvSpPr txBox="1"/>
          <p:nvPr/>
        </p:nvSpPr>
        <p:spPr>
          <a:xfrm>
            <a:off x="578238" y="1493022"/>
            <a:ext cx="32092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 SPAIN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Average time spent on social network sites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SIMULATING BIAS</a:t>
            </a:r>
            <a:endParaRPr lang="es-ES" dirty="0"/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818B926A-C760-A10D-4F40-1881BF6241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8" t="-6096" r="14863"/>
          <a:stretch/>
        </p:blipFill>
        <p:spPr>
          <a:xfrm>
            <a:off x="4107753" y="1438712"/>
            <a:ext cx="3432409" cy="3980576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9" name="Picture 8" descr="Chart, box and whisker chart&#10;&#10;Description automatically generated">
            <a:extLst>
              <a:ext uri="{FF2B5EF4-FFF2-40B4-BE49-F238E27FC236}">
                <a16:creationId xmlns:a16="http://schemas.microsoft.com/office/drawing/2014/main" id="{8A5C79B3-7D6E-39FA-C24B-0A8115151D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3" t="-6096" r="15051"/>
          <a:stretch/>
        </p:blipFill>
        <p:spPr>
          <a:xfrm>
            <a:off x="7788770" y="1438712"/>
            <a:ext cx="3432410" cy="3980576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0" name="Picture 9" descr="Chart, box and whisker chart&#10;&#10;Description automatically generated">
            <a:extLst>
              <a:ext uri="{FF2B5EF4-FFF2-40B4-BE49-F238E27FC236}">
                <a16:creationId xmlns:a16="http://schemas.microsoft.com/office/drawing/2014/main" id="{ABDC15E9-7171-08EA-0865-AA0712A290D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2" t="5195"/>
          <a:stretch/>
        </p:blipFill>
        <p:spPr>
          <a:xfrm>
            <a:off x="11333615" y="1862354"/>
            <a:ext cx="647626" cy="3556934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52CD83A-8F7C-92F3-3F6C-F43E27636A89}"/>
              </a:ext>
            </a:extLst>
          </p:cNvPr>
          <p:cNvSpPr txBox="1"/>
          <p:nvPr/>
        </p:nvSpPr>
        <p:spPr>
          <a:xfrm>
            <a:off x="4261971" y="1493022"/>
            <a:ext cx="32092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 ITALY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5BD980-A176-0745-E04A-7A3F863D266D}"/>
              </a:ext>
            </a:extLst>
          </p:cNvPr>
          <p:cNvSpPr txBox="1"/>
          <p:nvPr/>
        </p:nvSpPr>
        <p:spPr>
          <a:xfrm>
            <a:off x="7942986" y="1482770"/>
            <a:ext cx="32092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 PORTUGAL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50765CE-37D3-B443-7122-8FCC6F51B667}"/>
              </a:ext>
            </a:extLst>
          </p:cNvPr>
          <p:cNvSpPr txBox="1"/>
          <p:nvPr/>
        </p:nvSpPr>
        <p:spPr>
          <a:xfrm>
            <a:off x="229803" y="5190564"/>
            <a:ext cx="114221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1" dirty="0"/>
              <a:t>N: </a:t>
            </a:r>
            <a:r>
              <a:rPr lang="en-GB" sz="1100" i="1" dirty="0"/>
              <a:t>295                                                                                                       </a:t>
            </a:r>
            <a:r>
              <a:rPr lang="en-GB" sz="1100" b="1" i="1" dirty="0"/>
              <a:t>N:</a:t>
            </a:r>
            <a:r>
              <a:rPr lang="en-GB" sz="1100" i="1" dirty="0"/>
              <a:t> 201                                                                                                  </a:t>
            </a:r>
            <a:r>
              <a:rPr lang="en-GB" sz="1100" b="1" i="1" dirty="0"/>
              <a:t>N: </a:t>
            </a:r>
            <a:r>
              <a:rPr lang="en-GB" sz="1100" i="1" dirty="0"/>
              <a:t>192     </a:t>
            </a:r>
          </a:p>
          <a:p>
            <a:r>
              <a:rPr lang="en-GB" sz="17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64778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0B447853-A2A3-A4B8-06DE-B2647DCA85F3}"/>
              </a:ext>
            </a:extLst>
          </p:cNvPr>
          <p:cNvSpPr txBox="1"/>
          <p:nvPr/>
        </p:nvSpPr>
        <p:spPr>
          <a:xfrm>
            <a:off x="234297" y="5624101"/>
            <a:ext cx="1142216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700" b="1" dirty="0"/>
              <a:t>Avg. bias:       </a:t>
            </a:r>
            <a:r>
              <a:rPr lang="en-GB" sz="1700" i="1" dirty="0"/>
              <a:t>1 – 8 % point                                            1 – 6 % point                                              1 – 7 % point     </a:t>
            </a:r>
          </a:p>
          <a:p>
            <a:r>
              <a:rPr lang="en-GB" sz="1700" dirty="0"/>
              <a:t> </a:t>
            </a:r>
          </a:p>
        </p:txBody>
      </p:sp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29CDA31C-6889-4850-5AE8-16283313C7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96" r="15280"/>
          <a:stretch/>
        </p:blipFill>
        <p:spPr>
          <a:xfrm>
            <a:off x="234297" y="1438713"/>
            <a:ext cx="3624849" cy="3980576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Proportion visiting online news media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SIMULATING BIAS</a:t>
            </a:r>
            <a:endParaRPr lang="es-ES" dirty="0"/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4C803998-5B20-62BF-5085-F28AEE85A9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5" t="-6096" r="15353"/>
          <a:stretch/>
        </p:blipFill>
        <p:spPr>
          <a:xfrm>
            <a:off x="4107753" y="1438712"/>
            <a:ext cx="3432407" cy="3980576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9" name="Picture 8" descr="Chart, box and whisker chart&#10;&#10;Description automatically generated">
            <a:extLst>
              <a:ext uri="{FF2B5EF4-FFF2-40B4-BE49-F238E27FC236}">
                <a16:creationId xmlns:a16="http://schemas.microsoft.com/office/drawing/2014/main" id="{F2449E8E-436B-5851-4042-287580B8494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1" t="-6096" r="15083"/>
          <a:stretch/>
        </p:blipFill>
        <p:spPr>
          <a:xfrm>
            <a:off x="7788592" y="1438712"/>
            <a:ext cx="3432407" cy="3980576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0" name="Picture 9" descr="Chart, box and whisker chart&#10;&#10;Description automatically generated">
            <a:extLst>
              <a:ext uri="{FF2B5EF4-FFF2-40B4-BE49-F238E27FC236}">
                <a16:creationId xmlns:a16="http://schemas.microsoft.com/office/drawing/2014/main" id="{8E35B894-4CC5-2004-8746-E0393EEFC06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2" t="5195"/>
          <a:stretch/>
        </p:blipFill>
        <p:spPr>
          <a:xfrm>
            <a:off x="11333615" y="1862354"/>
            <a:ext cx="647626" cy="3556934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4AC23E0-B580-692C-283A-FD6560B85BE4}"/>
              </a:ext>
            </a:extLst>
          </p:cNvPr>
          <p:cNvSpPr txBox="1"/>
          <p:nvPr/>
        </p:nvSpPr>
        <p:spPr>
          <a:xfrm>
            <a:off x="578238" y="1493022"/>
            <a:ext cx="32092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 SPAIN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4E7DE2-2DD2-D23F-6B7E-1ED932811953}"/>
              </a:ext>
            </a:extLst>
          </p:cNvPr>
          <p:cNvSpPr txBox="1"/>
          <p:nvPr/>
        </p:nvSpPr>
        <p:spPr>
          <a:xfrm>
            <a:off x="4261971" y="1493022"/>
            <a:ext cx="32092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 ITALY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2398E3-7E2D-F754-7E8A-AF464660153D}"/>
              </a:ext>
            </a:extLst>
          </p:cNvPr>
          <p:cNvSpPr txBox="1"/>
          <p:nvPr/>
        </p:nvSpPr>
        <p:spPr>
          <a:xfrm>
            <a:off x="7942986" y="1482770"/>
            <a:ext cx="32092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 PORTUGAL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E8E60B0-A79A-ED09-007C-4C9FC67E0E28}"/>
              </a:ext>
            </a:extLst>
          </p:cNvPr>
          <p:cNvSpPr txBox="1"/>
          <p:nvPr/>
        </p:nvSpPr>
        <p:spPr>
          <a:xfrm>
            <a:off x="229803" y="5190564"/>
            <a:ext cx="114221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1" dirty="0"/>
              <a:t>N: </a:t>
            </a:r>
            <a:r>
              <a:rPr lang="en-GB" sz="1100" i="1" dirty="0"/>
              <a:t>295                                                                                                       </a:t>
            </a:r>
            <a:r>
              <a:rPr lang="en-GB" sz="1100" b="1" i="1" dirty="0"/>
              <a:t>N:</a:t>
            </a:r>
            <a:r>
              <a:rPr lang="en-GB" sz="1100" i="1" dirty="0"/>
              <a:t> 201                                                                                                  </a:t>
            </a:r>
            <a:r>
              <a:rPr lang="en-GB" sz="1100" b="1" i="1" dirty="0"/>
              <a:t>N: </a:t>
            </a:r>
            <a:r>
              <a:rPr lang="en-GB" sz="1100" i="1" dirty="0"/>
              <a:t>192     </a:t>
            </a:r>
          </a:p>
          <a:p>
            <a:r>
              <a:rPr lang="en-GB" sz="17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41621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box and whisker chart&#10;&#10;Description automatically generated">
            <a:extLst>
              <a:ext uri="{FF2B5EF4-FFF2-40B4-BE49-F238E27FC236}">
                <a16:creationId xmlns:a16="http://schemas.microsoft.com/office/drawing/2014/main" id="{E8C5B5B7-E7D9-1C56-0FF8-247926EF16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96" r="15049"/>
          <a:stretch/>
        </p:blipFill>
        <p:spPr>
          <a:xfrm>
            <a:off x="234297" y="1438712"/>
            <a:ext cx="3624849" cy="3980575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Correlation between time spent on SNS and trust in SNS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SIMULATING BIAS</a:t>
            </a:r>
            <a:endParaRPr lang="es-ES" dirty="0"/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8F7370C7-3B10-B99B-A4B9-35A200578C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9" t="-6096" r="15597"/>
          <a:stretch/>
        </p:blipFill>
        <p:spPr>
          <a:xfrm>
            <a:off x="4107753" y="1438711"/>
            <a:ext cx="3432407" cy="3980575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9" name="Picture 8" descr="Chart&#10;&#10;Description automatically generated">
            <a:extLst>
              <a:ext uri="{FF2B5EF4-FFF2-40B4-BE49-F238E27FC236}">
                <a16:creationId xmlns:a16="http://schemas.microsoft.com/office/drawing/2014/main" id="{73A02700-C66C-7156-AC2A-5C16EDDB8BC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7" t="-6096" r="15083"/>
          <a:stretch/>
        </p:blipFill>
        <p:spPr>
          <a:xfrm>
            <a:off x="7788768" y="1438711"/>
            <a:ext cx="3432407" cy="3980576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0" name="Picture 9" descr="Chart, box and whisker chart&#10;&#10;Description automatically generated">
            <a:extLst>
              <a:ext uri="{FF2B5EF4-FFF2-40B4-BE49-F238E27FC236}">
                <a16:creationId xmlns:a16="http://schemas.microsoft.com/office/drawing/2014/main" id="{F2662ABE-ABD4-BFAE-3392-B11A71B36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2" t="5195"/>
          <a:stretch/>
        </p:blipFill>
        <p:spPr>
          <a:xfrm>
            <a:off x="11333615" y="1862354"/>
            <a:ext cx="647626" cy="3556934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D78FF7F-5D98-E32B-E4D1-5729C567C3A9}"/>
              </a:ext>
            </a:extLst>
          </p:cNvPr>
          <p:cNvSpPr txBox="1"/>
          <p:nvPr/>
        </p:nvSpPr>
        <p:spPr>
          <a:xfrm>
            <a:off x="578238" y="1493022"/>
            <a:ext cx="32092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 SPAIN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EE4C15-8F29-1EBB-6D06-C86D261742D8}"/>
              </a:ext>
            </a:extLst>
          </p:cNvPr>
          <p:cNvSpPr txBox="1"/>
          <p:nvPr/>
        </p:nvSpPr>
        <p:spPr>
          <a:xfrm>
            <a:off x="4261971" y="1493022"/>
            <a:ext cx="32092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 ITALY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758433-A71C-AB6A-E1EA-31082AC0EE0E}"/>
              </a:ext>
            </a:extLst>
          </p:cNvPr>
          <p:cNvSpPr txBox="1"/>
          <p:nvPr/>
        </p:nvSpPr>
        <p:spPr>
          <a:xfrm>
            <a:off x="7942986" y="1482770"/>
            <a:ext cx="32092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 PORTUGAL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4D0E6F-7B71-7E24-085C-5A8A0204A3CC}"/>
              </a:ext>
            </a:extLst>
          </p:cNvPr>
          <p:cNvSpPr/>
          <p:nvPr/>
        </p:nvSpPr>
        <p:spPr>
          <a:xfrm>
            <a:off x="3327795" y="1557601"/>
            <a:ext cx="494154" cy="2766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6079701-B2DD-B4A5-26B5-F8C035CF14F6}"/>
              </a:ext>
            </a:extLst>
          </p:cNvPr>
          <p:cNvSpPr/>
          <p:nvPr/>
        </p:nvSpPr>
        <p:spPr>
          <a:xfrm>
            <a:off x="7033269" y="1557600"/>
            <a:ext cx="494154" cy="2766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7B99260-4D7C-7646-E11F-CFE4FA2C8F77}"/>
              </a:ext>
            </a:extLst>
          </p:cNvPr>
          <p:cNvSpPr/>
          <p:nvPr/>
        </p:nvSpPr>
        <p:spPr>
          <a:xfrm>
            <a:off x="10692543" y="1555535"/>
            <a:ext cx="494154" cy="2766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039C7AE-2FB7-6AEA-B560-D8C8ED67102B}"/>
              </a:ext>
            </a:extLst>
          </p:cNvPr>
          <p:cNvSpPr txBox="1"/>
          <p:nvPr/>
        </p:nvSpPr>
        <p:spPr>
          <a:xfrm>
            <a:off x="234297" y="5624101"/>
            <a:ext cx="1142216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700" b="1" dirty="0"/>
              <a:t>Avg. bias:       </a:t>
            </a:r>
            <a:r>
              <a:rPr lang="en-GB" sz="1700" i="1" dirty="0"/>
              <a:t>0.0 - 0.02                                                   0.0  - 0.02                                                   0.02 - 0.06</a:t>
            </a:r>
          </a:p>
          <a:p>
            <a:r>
              <a:rPr lang="en-GB" sz="1700" dirty="0"/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D94C92F-6EDB-49CF-F7DE-1BC17E5AFCDD}"/>
              </a:ext>
            </a:extLst>
          </p:cNvPr>
          <p:cNvSpPr txBox="1"/>
          <p:nvPr/>
        </p:nvSpPr>
        <p:spPr>
          <a:xfrm>
            <a:off x="229803" y="5190564"/>
            <a:ext cx="114221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1" dirty="0"/>
              <a:t>N: </a:t>
            </a:r>
            <a:r>
              <a:rPr lang="en-GB" sz="1100" i="1" dirty="0"/>
              <a:t>295                                                                                                       </a:t>
            </a:r>
            <a:r>
              <a:rPr lang="en-GB" sz="1100" b="1" i="1" dirty="0"/>
              <a:t>N:</a:t>
            </a:r>
            <a:r>
              <a:rPr lang="en-GB" sz="1100" i="1" dirty="0"/>
              <a:t> 201                                                                                                  </a:t>
            </a:r>
            <a:r>
              <a:rPr lang="en-GB" sz="1100" b="1" i="1" dirty="0"/>
              <a:t>N: </a:t>
            </a:r>
            <a:r>
              <a:rPr lang="en-GB" sz="1100" i="1" dirty="0"/>
              <a:t>192     </a:t>
            </a:r>
          </a:p>
          <a:p>
            <a:r>
              <a:rPr lang="en-GB" sz="17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34765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C92CD316-4ABE-9DCC-A7D8-664392D1C2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96" r="15280"/>
          <a:stretch/>
        </p:blipFill>
        <p:spPr>
          <a:xfrm>
            <a:off x="234297" y="1438712"/>
            <a:ext cx="3624849" cy="3980576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OLS coefficient: Political Knowledge ~ N</a:t>
            </a:r>
            <a:r>
              <a:rPr lang="en-GB" baseline="30000" dirty="0"/>
              <a:t>o </a:t>
            </a:r>
            <a:r>
              <a:rPr lang="en-GB" dirty="0"/>
              <a:t>visits to online news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SIMULATING BIAS</a:t>
            </a:r>
            <a:endParaRPr lang="es-ES" dirty="0"/>
          </a:p>
        </p:txBody>
      </p:sp>
      <p:pic>
        <p:nvPicPr>
          <p:cNvPr id="6" name="Picture 5" descr="Chart, box and whisker chart&#10;&#10;Description automatically generated">
            <a:extLst>
              <a:ext uri="{FF2B5EF4-FFF2-40B4-BE49-F238E27FC236}">
                <a16:creationId xmlns:a16="http://schemas.microsoft.com/office/drawing/2014/main" id="{444AA94B-2EE4-5ED7-D8ED-1491B7EA0A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" t="-6096" r="15108"/>
          <a:stretch/>
        </p:blipFill>
        <p:spPr>
          <a:xfrm>
            <a:off x="4107753" y="1438712"/>
            <a:ext cx="3432408" cy="3980576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9" name="Picture 8" descr="Chart, box and whisker chart&#10;&#10;Description automatically generated">
            <a:extLst>
              <a:ext uri="{FF2B5EF4-FFF2-40B4-BE49-F238E27FC236}">
                <a16:creationId xmlns:a16="http://schemas.microsoft.com/office/drawing/2014/main" id="{62C6E2E9-1C28-94EB-60B7-189E23AC8F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7" t="-6096" r="15083"/>
          <a:stretch/>
        </p:blipFill>
        <p:spPr>
          <a:xfrm>
            <a:off x="7788770" y="1438712"/>
            <a:ext cx="3432408" cy="3980576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5AAA8DD2-FE52-6C57-2A57-EE35CFBB3B68}"/>
              </a:ext>
            </a:extLst>
          </p:cNvPr>
          <p:cNvSpPr txBox="1">
            <a:spLocks/>
          </p:cNvSpPr>
          <p:nvPr/>
        </p:nvSpPr>
        <p:spPr>
          <a:xfrm>
            <a:off x="234297" y="6390405"/>
            <a:ext cx="11126385" cy="433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*</a:t>
            </a:r>
            <a:r>
              <a:rPr lang="en-GB" sz="1200" b="1" dirty="0"/>
              <a:t> </a:t>
            </a:r>
            <a:r>
              <a:rPr lang="en-GB" sz="1200" dirty="0"/>
              <a:t>Control variables: age, gender, tertiary education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pic>
        <p:nvPicPr>
          <p:cNvPr id="11" name="Picture 10" descr="Chart, box and whisker chart&#10;&#10;Description automatically generated">
            <a:extLst>
              <a:ext uri="{FF2B5EF4-FFF2-40B4-BE49-F238E27FC236}">
                <a16:creationId xmlns:a16="http://schemas.microsoft.com/office/drawing/2014/main" id="{29A1F075-574B-7C3D-8FBC-D0E5DF2C29C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2" t="5195"/>
          <a:stretch/>
        </p:blipFill>
        <p:spPr>
          <a:xfrm>
            <a:off x="11333615" y="1862354"/>
            <a:ext cx="647626" cy="3556934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C0FD54E-209A-9D69-08F3-CAF93FBA9F69}"/>
              </a:ext>
            </a:extLst>
          </p:cNvPr>
          <p:cNvSpPr txBox="1"/>
          <p:nvPr/>
        </p:nvSpPr>
        <p:spPr>
          <a:xfrm>
            <a:off x="578238" y="1493022"/>
            <a:ext cx="32092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 SPAIN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52AAFA-2CB1-C29B-508E-1698DBA19A5A}"/>
              </a:ext>
            </a:extLst>
          </p:cNvPr>
          <p:cNvSpPr txBox="1"/>
          <p:nvPr/>
        </p:nvSpPr>
        <p:spPr>
          <a:xfrm>
            <a:off x="4261971" y="1493022"/>
            <a:ext cx="32092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 ITALY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EFC25EE-7369-A2F9-6BD2-5903F73343DB}"/>
              </a:ext>
            </a:extLst>
          </p:cNvPr>
          <p:cNvSpPr txBox="1"/>
          <p:nvPr/>
        </p:nvSpPr>
        <p:spPr>
          <a:xfrm>
            <a:off x="7942986" y="1482770"/>
            <a:ext cx="32092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 PORTUGAL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A6F1D2A-00A4-0161-89C1-5760D5AE42A4}"/>
              </a:ext>
            </a:extLst>
          </p:cNvPr>
          <p:cNvSpPr txBox="1"/>
          <p:nvPr/>
        </p:nvSpPr>
        <p:spPr>
          <a:xfrm>
            <a:off x="234297" y="5624101"/>
            <a:ext cx="1142216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700" b="1" dirty="0"/>
              <a:t>Avg. bias:     </a:t>
            </a:r>
            <a:r>
              <a:rPr lang="en-GB" sz="1700" i="1" dirty="0"/>
              <a:t>0.002 -0.003                                               0.00 – 0.11                                                 0.01 – 0.09</a:t>
            </a:r>
          </a:p>
          <a:p>
            <a:r>
              <a:rPr lang="en-GB" sz="1700" dirty="0"/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6F05BAD-650C-2B0B-6C94-852DD10D9605}"/>
              </a:ext>
            </a:extLst>
          </p:cNvPr>
          <p:cNvSpPr txBox="1"/>
          <p:nvPr/>
        </p:nvSpPr>
        <p:spPr>
          <a:xfrm>
            <a:off x="229803" y="5190564"/>
            <a:ext cx="114221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1" dirty="0"/>
              <a:t>N: </a:t>
            </a:r>
            <a:r>
              <a:rPr lang="en-GB" sz="1100" i="1" dirty="0"/>
              <a:t>295                                                                                                       </a:t>
            </a:r>
            <a:r>
              <a:rPr lang="en-GB" sz="1100" b="1" i="1" dirty="0"/>
              <a:t>N:</a:t>
            </a:r>
            <a:r>
              <a:rPr lang="en-GB" sz="1100" i="1" dirty="0"/>
              <a:t> 201                                                                                                  </a:t>
            </a:r>
            <a:r>
              <a:rPr lang="en-GB" sz="1100" b="1" i="1" dirty="0"/>
              <a:t>N: </a:t>
            </a:r>
            <a:r>
              <a:rPr lang="en-GB" sz="1100" i="1" dirty="0"/>
              <a:t>192     </a:t>
            </a:r>
          </a:p>
          <a:p>
            <a:r>
              <a:rPr lang="en-GB" sz="17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62401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1599C23-1FDC-460B-8492-FBCFA182F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448" y="2887016"/>
            <a:ext cx="9332224" cy="628474"/>
          </a:xfrm>
        </p:spPr>
        <p:txBody>
          <a:bodyPr>
            <a:noAutofit/>
          </a:bodyPr>
          <a:lstStyle/>
          <a:p>
            <a:r>
              <a:rPr lang="en-GB" dirty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7706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Take-home messages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572" y="1667436"/>
            <a:ext cx="11319072" cy="4761644"/>
          </a:xfrm>
        </p:spPr>
        <p:txBody>
          <a:bodyPr>
            <a:normAutofit/>
          </a:bodyPr>
          <a:lstStyle/>
          <a:p>
            <a:r>
              <a:rPr lang="en-GB" dirty="0"/>
              <a:t>The prevalence of tracking undercoverage is high, mostly driven by device undercoverage (</a:t>
            </a:r>
            <a:r>
              <a:rPr lang="en-GB" b="1" dirty="0"/>
              <a:t>RQ1</a:t>
            </a:r>
            <a:r>
              <a:rPr lang="en-GB" dirty="0"/>
              <a:t>)</a:t>
            </a:r>
          </a:p>
          <a:p>
            <a:endParaRPr lang="en-GB" dirty="0"/>
          </a:p>
          <a:p>
            <a:r>
              <a:rPr lang="en-GB" dirty="0"/>
              <a:t>Apple devices are more likely to be undercovered, specially iPhones and iPads (</a:t>
            </a:r>
            <a:r>
              <a:rPr lang="en-GB" b="1" dirty="0"/>
              <a:t>RQ2</a:t>
            </a:r>
            <a:r>
              <a:rPr lang="en-GB" dirty="0"/>
              <a:t>)</a:t>
            </a:r>
          </a:p>
          <a:p>
            <a:endParaRPr lang="en-GB" dirty="0"/>
          </a:p>
          <a:p>
            <a:r>
              <a:rPr lang="en-GB" dirty="0"/>
              <a:t>Tracking undercoverage can bias </a:t>
            </a:r>
            <a:r>
              <a:rPr lang="en-GB" i="1" dirty="0"/>
              <a:t>both</a:t>
            </a:r>
            <a:r>
              <a:rPr lang="en-GB" dirty="0"/>
              <a:t> univariate and multivariate estimates (</a:t>
            </a:r>
            <a:r>
              <a:rPr lang="en-GB" b="1" dirty="0"/>
              <a:t>RQ3</a:t>
            </a:r>
            <a:r>
              <a:rPr lang="en-GB" dirty="0"/>
              <a:t>)</a:t>
            </a:r>
          </a:p>
          <a:p>
            <a:endParaRPr lang="en-GB" dirty="0"/>
          </a:p>
          <a:p>
            <a:pPr lvl="2"/>
            <a:r>
              <a:rPr lang="en-GB" dirty="0"/>
              <a:t>   Higher undercoverage leads to higher bias</a:t>
            </a:r>
          </a:p>
          <a:p>
            <a:pPr marL="914400" lvl="2" indent="0">
              <a:buNone/>
            </a:pPr>
            <a:endParaRPr lang="en-GB" dirty="0"/>
          </a:p>
          <a:p>
            <a:pPr lvl="2"/>
            <a:r>
              <a:rPr lang="en-GB" dirty="0"/>
              <a:t>   The extent varies across topics, as well as devices undercovered. </a:t>
            </a:r>
          </a:p>
          <a:p>
            <a:pPr lvl="2"/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CONCLUSIONS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235574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Take-home messages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prevalence of tracking undercoverage is high, mostly driven by device undercoverage (RQ1)</a:t>
            </a:r>
          </a:p>
          <a:p>
            <a:endParaRPr lang="en-GB" dirty="0"/>
          </a:p>
          <a:p>
            <a:r>
              <a:rPr lang="en-GB" dirty="0"/>
              <a:t>Apple devices are more likely to be undercovered, specially iPhones and iPads (RQ2)</a:t>
            </a:r>
          </a:p>
          <a:p>
            <a:endParaRPr lang="en-GB" dirty="0"/>
          </a:p>
          <a:p>
            <a:r>
              <a:rPr lang="en-GB" dirty="0"/>
              <a:t>Tracking undercoverage can bias </a:t>
            </a:r>
            <a:r>
              <a:rPr lang="en-GB" i="1" dirty="0"/>
              <a:t>both</a:t>
            </a:r>
            <a:r>
              <a:rPr lang="en-GB" dirty="0"/>
              <a:t> univariate and multivariate estimates (RQ3)</a:t>
            </a:r>
          </a:p>
          <a:p>
            <a:endParaRPr lang="en-GB" dirty="0"/>
          </a:p>
          <a:p>
            <a:pPr lvl="2"/>
            <a:r>
              <a:rPr lang="en-GB" dirty="0"/>
              <a:t>   Higher undercoverage leads to higher bias</a:t>
            </a:r>
          </a:p>
          <a:p>
            <a:pPr marL="914400" lvl="2" indent="0">
              <a:buNone/>
            </a:pPr>
            <a:endParaRPr lang="en-GB" dirty="0"/>
          </a:p>
          <a:p>
            <a:pPr lvl="2"/>
            <a:r>
              <a:rPr lang="en-GB" dirty="0"/>
              <a:t>   The extent varies across topics, as well as devices undercovered. </a:t>
            </a:r>
          </a:p>
          <a:p>
            <a:pPr lvl="2"/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CONCLUSIONS</a:t>
            </a:r>
            <a:endParaRPr lang="es-ES" dirty="0"/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E9F37C8F-2093-1517-A463-2698C9E6CF3B}"/>
              </a:ext>
            </a:extLst>
          </p:cNvPr>
          <p:cNvSpPr/>
          <p:nvPr/>
        </p:nvSpPr>
        <p:spPr>
          <a:xfrm rot="5400000">
            <a:off x="5482644" y="238963"/>
            <a:ext cx="427839" cy="10331042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AD342B95-D437-2849-6653-CA58D0BBF991}"/>
              </a:ext>
            </a:extLst>
          </p:cNvPr>
          <p:cNvSpPr txBox="1">
            <a:spLocks/>
          </p:cNvSpPr>
          <p:nvPr/>
        </p:nvSpPr>
        <p:spPr>
          <a:xfrm>
            <a:off x="2037600" y="5716968"/>
            <a:ext cx="10705278" cy="1052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This can be extrapolated to other device-dependant digital trace data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34924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FF666052-6DFA-42F1-A656-E5FD45099E0E}"/>
              </a:ext>
            </a:extLst>
          </p:cNvPr>
          <p:cNvSpPr/>
          <p:nvPr/>
        </p:nvSpPr>
        <p:spPr>
          <a:xfrm>
            <a:off x="240251" y="3638615"/>
            <a:ext cx="7676527" cy="1605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8134308-6142-4D94-80B2-3B4CE24E6391}"/>
              </a:ext>
            </a:extLst>
          </p:cNvPr>
          <p:cNvSpPr/>
          <p:nvPr/>
        </p:nvSpPr>
        <p:spPr>
          <a:xfrm>
            <a:off x="1" y="5614674"/>
            <a:ext cx="4824536" cy="11230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D8BBB3A-41DB-476B-97B4-E9499A7D51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Thanks!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F11AB4A5-C22F-4685-93C6-5EA06A6F35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6A0076BC-1323-4596-A5F1-63160A7EAB0E}"/>
              </a:ext>
            </a:extLst>
          </p:cNvPr>
          <p:cNvSpPr txBox="1">
            <a:spLocks/>
          </p:cNvSpPr>
          <p:nvPr/>
        </p:nvSpPr>
        <p:spPr>
          <a:xfrm>
            <a:off x="431800" y="3801342"/>
            <a:ext cx="7676527" cy="2825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Oriol J. </a:t>
            </a:r>
            <a:r>
              <a:rPr lang="en-US" b="1" dirty="0" err="1"/>
              <a:t>Bosch</a:t>
            </a:r>
            <a:r>
              <a:rPr lang="en-US" dirty="0" err="1"/>
              <a:t>|Department</a:t>
            </a:r>
            <a:r>
              <a:rPr lang="en-US" dirty="0"/>
              <a:t> of Methodology, LSE</a:t>
            </a:r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33B0E542-5E6B-4BA8-B900-A89FF3DDD840}"/>
              </a:ext>
            </a:extLst>
          </p:cNvPr>
          <p:cNvSpPr txBox="1">
            <a:spLocks/>
          </p:cNvSpPr>
          <p:nvPr/>
        </p:nvSpPr>
        <p:spPr>
          <a:xfrm>
            <a:off x="431800" y="3998961"/>
            <a:ext cx="4824536" cy="24443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200" b="1" dirty="0">
                <a:solidFill>
                  <a:schemeClr val="bg1"/>
                </a:solidFill>
                <a:latin typeface="Calibri"/>
              </a:rPr>
              <a:t>ORIOL J. BOSCH </a:t>
            </a:r>
            <a:r>
              <a:rPr lang="es-ES" sz="1200" dirty="0">
                <a:solidFill>
                  <a:schemeClr val="bg1"/>
                </a:solidFill>
                <a:latin typeface="Calibri"/>
              </a:rPr>
              <a:t>| THE LONDON SCHOOL OF ECONOMICS / RECSM-UPF</a:t>
            </a:r>
          </a:p>
          <a:p>
            <a:r>
              <a:rPr lang="es-ES" sz="1200" dirty="0">
                <a:solidFill>
                  <a:srgbClr val="000000"/>
                </a:solidFill>
                <a:latin typeface="Calibri"/>
              </a:rPr>
              <a:t>            </a:t>
            </a:r>
            <a:r>
              <a:rPr lang="es-ES" sz="1200" dirty="0">
                <a:solidFill>
                  <a:srgbClr val="000000"/>
                </a:solidFill>
                <a:latin typeface="+mj-lt"/>
              </a:rPr>
              <a:t>o.bosch-jover@lse.ac.uk </a:t>
            </a:r>
          </a:p>
          <a:p>
            <a:r>
              <a:rPr lang="es-ES" sz="1200" dirty="0">
                <a:solidFill>
                  <a:srgbClr val="000000"/>
                </a:solidFill>
                <a:latin typeface="+mj-lt"/>
              </a:rPr>
              <a:t>            </a:t>
            </a:r>
            <a:r>
              <a:rPr lang="es-ES" sz="1200" dirty="0" err="1">
                <a:solidFill>
                  <a:srgbClr val="000000"/>
                </a:solidFill>
                <a:latin typeface="+mj-lt"/>
              </a:rPr>
              <a:t>orioljbosch</a:t>
            </a:r>
            <a:endParaRPr lang="es-ES" sz="1200" dirty="0">
              <a:solidFill>
                <a:srgbClr val="000000"/>
              </a:solidFill>
              <a:latin typeface="+mj-lt"/>
            </a:endParaRPr>
          </a:p>
          <a:p>
            <a:r>
              <a:rPr lang="es-ES" sz="1125" dirty="0">
                <a:solidFill>
                  <a:srgbClr val="000000"/>
                </a:solidFill>
                <a:latin typeface="+mj-lt"/>
              </a:rPr>
              <a:t>             </a:t>
            </a:r>
            <a:r>
              <a:rPr lang="es-ES" sz="1100" dirty="0">
                <a:solidFill>
                  <a:srgbClr val="002D72"/>
                </a:solid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https://orioljbosch.com/</a:t>
            </a:r>
            <a:r>
              <a:rPr lang="es-ES" sz="1100" dirty="0">
                <a:solidFill>
                  <a:srgbClr val="002D72"/>
                </a:solidFill>
                <a:latin typeface="+mj-lt"/>
              </a:rPr>
              <a:t> </a:t>
            </a:r>
          </a:p>
          <a:p>
            <a:endParaRPr lang="es-ES" sz="1125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" name="Graphic 14" descr="Email with solid fill">
            <a:extLst>
              <a:ext uri="{FF2B5EF4-FFF2-40B4-BE49-F238E27FC236}">
                <a16:creationId xmlns:a16="http://schemas.microsoft.com/office/drawing/2014/main" id="{606986FD-8E84-4F33-AFED-3BD429E911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6378" y="4266896"/>
            <a:ext cx="244436" cy="244436"/>
          </a:xfrm>
          <a:prstGeom prst="rect">
            <a:avLst/>
          </a:prstGeom>
        </p:spPr>
      </p:pic>
      <p:pic>
        <p:nvPicPr>
          <p:cNvPr id="16" name="Graphic 15" descr="Internet with solid fill">
            <a:extLst>
              <a:ext uri="{FF2B5EF4-FFF2-40B4-BE49-F238E27FC236}">
                <a16:creationId xmlns:a16="http://schemas.microsoft.com/office/drawing/2014/main" id="{D9080323-8516-4B0D-A03C-D8C438C28A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2004" y="4827572"/>
            <a:ext cx="313184" cy="313184"/>
          </a:xfrm>
          <a:prstGeom prst="rect">
            <a:avLst/>
          </a:prstGeom>
        </p:spPr>
      </p:pic>
      <p:pic>
        <p:nvPicPr>
          <p:cNvPr id="17" name="Picture 16" descr="Resultat d'imatges de twitter icon black">
            <a:extLst>
              <a:ext uri="{FF2B5EF4-FFF2-40B4-BE49-F238E27FC236}">
                <a16:creationId xmlns:a16="http://schemas.microsoft.com/office/drawing/2014/main" id="{526E2138-4D9D-44D3-8DAC-464C4B0E594C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82" y="4613674"/>
            <a:ext cx="202228" cy="195517"/>
          </a:xfrm>
          <a:prstGeom prst="rect">
            <a:avLst/>
          </a:prstGeom>
          <a:noFill/>
        </p:spPr>
      </p:pic>
      <p:pic>
        <p:nvPicPr>
          <p:cNvPr id="19" name="Picture 18" descr="London School of Economics – Nine Feet Tall">
            <a:extLst>
              <a:ext uri="{FF2B5EF4-FFF2-40B4-BE49-F238E27FC236}">
                <a16:creationId xmlns:a16="http://schemas.microsoft.com/office/drawing/2014/main" id="{40C7D3C7-9E75-4D92-9C20-26D0410E2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23" y="5829455"/>
            <a:ext cx="2241302" cy="75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B5E73B4-C282-B16C-584D-868ADDC94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248" y="3711623"/>
            <a:ext cx="2547501" cy="1804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0689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rise of metered data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>
                <a:latin typeface="Times New Roman" panose="02020603050405020304" pitchFamily="18" charset="0"/>
                <a:ea typeface="Cambria" panose="02040503050406030204" pitchFamily="18" charset="0"/>
              </a:rPr>
              <a:t>I</a:t>
            </a:r>
            <a:r>
              <a:rPr lang="en-GB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t is becoming vital to better understand what people do online and what impact this has on online and offline phenomena.</a:t>
            </a:r>
          </a:p>
          <a:p>
            <a:endParaRPr lang="en-GB" sz="1800" dirty="0">
              <a:latin typeface="Times New Roman" panose="02020603050405020304" pitchFamily="18" charset="0"/>
              <a:ea typeface="Cambria" panose="02040503050406030204" pitchFamily="18" charset="0"/>
            </a:endParaRPr>
          </a:p>
          <a:p>
            <a:r>
              <a:rPr lang="en-GB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Self-reports might not be best suited for this</a:t>
            </a:r>
          </a:p>
          <a:p>
            <a:endParaRPr lang="en-GB" sz="1800" dirty="0">
              <a:latin typeface="Times New Roman" panose="02020603050405020304" pitchFamily="18" charset="0"/>
              <a:ea typeface="Cambria" panose="02040503050406030204" pitchFamily="18" charset="0"/>
            </a:endParaRPr>
          </a:p>
          <a:p>
            <a:endParaRPr lang="en-GB" sz="1800" dirty="0">
              <a:effectLst/>
              <a:latin typeface="Times New Roman" panose="020206030504050203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GB" sz="1800" dirty="0">
              <a:effectLst/>
              <a:latin typeface="Times New Roman" panose="02020603050405020304" pitchFamily="18" charset="0"/>
              <a:ea typeface="Cambria" panose="02040503050406030204" pitchFamily="18" charset="0"/>
            </a:endParaRPr>
          </a:p>
          <a:p>
            <a:r>
              <a:rPr lang="en-GB" sz="1800" dirty="0">
                <a:latin typeface="Times New Roman" panose="02020603050405020304" pitchFamily="18" charset="0"/>
                <a:ea typeface="Cambria" panose="02040503050406030204" pitchFamily="18" charset="0"/>
              </a:rPr>
              <a:t>Alternative: directly observe what people do online using digital tracking solutions, or </a:t>
            </a:r>
            <a:r>
              <a:rPr lang="en-GB" sz="1800" i="1" dirty="0">
                <a:latin typeface="Times New Roman" panose="02020603050405020304" pitchFamily="18" charset="0"/>
                <a:ea typeface="Cambria" panose="02040503050406030204" pitchFamily="18" charset="0"/>
              </a:rPr>
              <a:t>meters.</a:t>
            </a:r>
          </a:p>
          <a:p>
            <a:pPr lvl="1"/>
            <a:r>
              <a:rPr lang="en-GB" sz="18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Group of tracking technologies </a:t>
            </a:r>
          </a:p>
          <a:p>
            <a:pPr lvl="1"/>
            <a:r>
              <a:rPr lang="en-GB" sz="1800" b="1" dirty="0">
                <a:latin typeface="Times New Roman" panose="02020603050405020304" pitchFamily="18" charset="0"/>
                <a:ea typeface="Cambria" panose="02040503050406030204" pitchFamily="18" charset="0"/>
              </a:rPr>
              <a:t>Installed on participants devices</a:t>
            </a:r>
            <a:r>
              <a:rPr lang="en-GB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. </a:t>
            </a:r>
          </a:p>
          <a:p>
            <a:pPr lvl="1"/>
            <a:r>
              <a:rPr lang="en-GB" sz="1800" b="1" dirty="0">
                <a:latin typeface="Times New Roman" panose="02020603050405020304" pitchFamily="18" charset="0"/>
                <a:ea typeface="Cambria" panose="02040503050406030204" pitchFamily="18" charset="0"/>
              </a:rPr>
              <a:t>Collect </a:t>
            </a:r>
            <a:r>
              <a:rPr lang="en-GB" sz="18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traces </a:t>
            </a:r>
            <a:r>
              <a:rPr lang="en-GB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left by participants when </a:t>
            </a:r>
            <a:r>
              <a:rPr lang="en-GB" sz="18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interacting with their devices online: e.g. URLs or apps visited</a:t>
            </a:r>
          </a:p>
          <a:p>
            <a:pPr marL="457200" lvl="1" indent="0">
              <a:buNone/>
            </a:pPr>
            <a:endParaRPr lang="en-GB" sz="1800" b="1" dirty="0">
              <a:effectLst/>
              <a:latin typeface="Times New Roman" panose="02020603050405020304" pitchFamily="18" charset="0"/>
              <a:ea typeface="Cambria" panose="02040503050406030204" pitchFamily="18" charset="0"/>
            </a:endParaRPr>
          </a:p>
          <a:p>
            <a:r>
              <a:rPr lang="en-GB" sz="1800" dirty="0">
                <a:latin typeface="Times New Roman" panose="02020603050405020304" pitchFamily="18" charset="0"/>
                <a:ea typeface="Cambria" panose="02040503050406030204" pitchFamily="18" charset="0"/>
              </a:rPr>
              <a:t>We call the resulting data: </a:t>
            </a:r>
            <a:r>
              <a:rPr lang="en-GB" sz="1800" b="1" dirty="0">
                <a:latin typeface="Times New Roman" panose="02020603050405020304" pitchFamily="18" charset="0"/>
                <a:ea typeface="Cambria" panose="02040503050406030204" pitchFamily="18" charset="0"/>
              </a:rPr>
              <a:t>metered data</a:t>
            </a:r>
            <a:r>
              <a:rPr lang="en-GB" sz="1800" dirty="0">
                <a:latin typeface="Times New Roman" panose="02020603050405020304" pitchFamily="18" charset="0"/>
                <a:ea typeface="Cambria" panose="02040503050406030204" pitchFamily="18" charset="0"/>
              </a:rPr>
              <a:t>.</a:t>
            </a:r>
            <a:endParaRPr lang="en-GB" sz="1800" dirty="0">
              <a:effectLst/>
              <a:latin typeface="Times New Roman" panose="02020603050405020304" pitchFamily="18" charset="0"/>
              <a:ea typeface="Cambria" panose="02040503050406030204" pitchFamily="18" charset="0"/>
            </a:endParaRPr>
          </a:p>
          <a:p>
            <a:endParaRPr lang="en-GB" sz="1800" dirty="0">
              <a:latin typeface="Times New Roman" panose="02020603050405020304" pitchFamily="18" charset="0"/>
              <a:ea typeface="Cambria" panose="02040503050406030204" pitchFamily="18" charset="0"/>
            </a:endParaRPr>
          </a:p>
          <a:p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OBTAINIG HIGH-QUALITY DATA ABOUT ONLINE BEHAVIOURS</a:t>
            </a:r>
            <a:endParaRPr lang="es-ES" dirty="0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D371027B-5CD8-44E6-BFC1-3B1C9E3C2A2C}"/>
              </a:ext>
            </a:extLst>
          </p:cNvPr>
          <p:cNvSpPr/>
          <p:nvPr/>
        </p:nvSpPr>
        <p:spPr>
          <a:xfrm>
            <a:off x="4639112" y="3160194"/>
            <a:ext cx="1704703" cy="908466"/>
          </a:xfrm>
          <a:prstGeom prst="downArrow">
            <a:avLst>
              <a:gd name="adj1" fmla="val 68910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6255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rise of metered data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572" y="1667436"/>
            <a:ext cx="11380908" cy="4761644"/>
          </a:xfrm>
        </p:spPr>
        <p:txBody>
          <a:bodyPr/>
          <a:lstStyle/>
          <a:p>
            <a:r>
              <a:rPr lang="en-GB" sz="1800" dirty="0">
                <a:latin typeface="Times New Roman" panose="02020603050405020304" pitchFamily="18" charset="0"/>
                <a:ea typeface="Cambria" panose="02040503050406030204" pitchFamily="18" charset="0"/>
              </a:rPr>
              <a:t>Since 2016, more than 60 papers published using metered data</a:t>
            </a: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OBTAINIG HIGH-QUALITY DATA ABOUT ONLINE BEHAVIOURS</a:t>
            </a:r>
            <a:endParaRPr lang="es-E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6105F14-E9C0-49C8-B49F-70B219C13B8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6120" y="2349089"/>
            <a:ext cx="4141510" cy="4214696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250E5D0-5C18-49DB-9396-8DA0456BF40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73538" y="2349089"/>
            <a:ext cx="4141510" cy="4214696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805816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rise of metered data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572" y="1667436"/>
            <a:ext cx="11380908" cy="4761644"/>
          </a:xfrm>
        </p:spPr>
        <p:txBody>
          <a:bodyPr/>
          <a:lstStyle/>
          <a:p>
            <a:r>
              <a:rPr lang="en-GB" sz="1800" dirty="0">
                <a:latin typeface="Times New Roman" panose="02020603050405020304" pitchFamily="18" charset="0"/>
                <a:ea typeface="Cambria" panose="02040503050406030204" pitchFamily="18" charset="0"/>
              </a:rPr>
              <a:t>Since 2016, more than 60 papers published using metered data</a:t>
            </a:r>
          </a:p>
          <a:p>
            <a:endParaRPr lang="en-GB" sz="1800" dirty="0">
              <a:latin typeface="Times New Roman" panose="02020603050405020304" pitchFamily="18" charset="0"/>
              <a:ea typeface="Cambria" panose="02040503050406030204" pitchFamily="18" charset="0"/>
            </a:endParaRPr>
          </a:p>
          <a:p>
            <a:r>
              <a:rPr lang="en-GB" sz="2000" dirty="0">
                <a:latin typeface="Times New Roman" panose="02020603050405020304" pitchFamily="18" charset="0"/>
                <a:ea typeface="Cambria" panose="02040503050406030204" pitchFamily="18" charset="0"/>
              </a:rPr>
              <a:t>The benefits seem clear…but should we assume that metered data is unbiased?</a:t>
            </a:r>
          </a:p>
          <a:p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OBTAINIG HIGH-QUALITY DATA ABOUT ONLINE BEHAVIOURS</a:t>
            </a:r>
            <a:endParaRPr lang="es-E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FCA1CB-2CDC-444D-9A9B-446C3382448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7159" y="3240120"/>
            <a:ext cx="4267031" cy="3323665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743862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1599C23-1FDC-460B-8492-FBCFA182F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448" y="2887016"/>
            <a:ext cx="9332224" cy="628474"/>
          </a:xfrm>
        </p:spPr>
        <p:txBody>
          <a:bodyPr>
            <a:noAutofit/>
          </a:bodyPr>
          <a:lstStyle/>
          <a:p>
            <a:r>
              <a:rPr lang="en-GB"/>
              <a:t>TRACKING UNDERCOVERAGE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582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we mean by tracking undercoverage?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TRACKING UNDERCOVERAGE</a:t>
            </a:r>
            <a:endParaRPr lang="es-E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2F296D-FD7F-494E-83C5-AA1B6318827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964" y="2036901"/>
            <a:ext cx="6358679" cy="397493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6DB8ED4-C5DF-47B7-BD54-62BAC715749D}"/>
              </a:ext>
            </a:extLst>
          </p:cNvPr>
          <p:cNvSpPr txBox="1"/>
          <p:nvPr/>
        </p:nvSpPr>
        <p:spPr>
          <a:xfrm>
            <a:off x="7277966" y="2011063"/>
            <a:ext cx="4676056" cy="1985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800" b="1" dirty="0">
                <a:latin typeface="Georgia" panose="02040502050405020303" pitchFamily="18" charset="0"/>
              </a:rPr>
              <a:t>Objective:</a:t>
            </a:r>
            <a:r>
              <a:rPr lang="en-GB" sz="1800" dirty="0">
                <a:latin typeface="Georgia" panose="02040502050405020303" pitchFamily="18" charset="0"/>
              </a:rPr>
              <a:t> measuring individuals’ behaviours </a:t>
            </a:r>
          </a:p>
          <a:p>
            <a:pPr>
              <a:spcAft>
                <a:spcPts val="600"/>
              </a:spcAft>
            </a:pPr>
            <a:endParaRPr lang="en-GB" dirty="0">
              <a:latin typeface="Georgia" panose="02040502050405020303" pitchFamily="18" charset="0"/>
            </a:endParaRPr>
          </a:p>
          <a:p>
            <a:pPr>
              <a:spcAft>
                <a:spcPts val="600"/>
              </a:spcAft>
            </a:pPr>
            <a:r>
              <a:rPr lang="en-GB" sz="1800" b="1" dirty="0">
                <a:latin typeface="Georgia" panose="02040502050405020303" pitchFamily="18" charset="0"/>
              </a:rPr>
              <a:t>Reality:</a:t>
            </a:r>
            <a:r>
              <a:rPr lang="en-GB" sz="1800" dirty="0">
                <a:latin typeface="Georgia" panose="02040502050405020303" pitchFamily="18" charset="0"/>
              </a:rPr>
              <a:t> 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vector of those behaviours that individuals’ do through all their </a:t>
            </a:r>
            <a:r>
              <a:rPr lang="en-GB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targets</a:t>
            </a:r>
            <a:endParaRPr lang="en-GB" sz="1800" i="1" dirty="0">
              <a:latin typeface="Georgia" panose="02040502050405020303" pitchFamily="18" charset="0"/>
            </a:endParaRPr>
          </a:p>
          <a:p>
            <a:pPr>
              <a:spcAft>
                <a:spcPts val="600"/>
              </a:spcAft>
            </a:pPr>
            <a:endParaRPr lang="en-GB" sz="1800" dirty="0">
              <a:latin typeface="Georgia" panose="02040502050405020303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BD3611-C0FA-4334-A359-430AB15E63D3}"/>
              </a:ext>
            </a:extLst>
          </p:cNvPr>
          <p:cNvSpPr/>
          <p:nvPr/>
        </p:nvSpPr>
        <p:spPr>
          <a:xfrm>
            <a:off x="1182848" y="3993160"/>
            <a:ext cx="4521666" cy="469783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633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we mean by tracking undercoverage?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TRACKING UNDERCOVERAGE</a:t>
            </a:r>
            <a:endParaRPr lang="es-E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2F296D-FD7F-494E-83C5-AA1B6318827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964" y="2036901"/>
            <a:ext cx="6358679" cy="39749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2FFEAC-AB75-4D84-83B8-6230D95A0BF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964" y="1811330"/>
            <a:ext cx="6724471" cy="42005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7507C48-DF83-4B6C-A663-F4D73410D4D0}"/>
              </a:ext>
            </a:extLst>
          </p:cNvPr>
          <p:cNvSpPr txBox="1"/>
          <p:nvPr/>
        </p:nvSpPr>
        <p:spPr>
          <a:xfrm>
            <a:off x="7277966" y="2011063"/>
            <a:ext cx="4676056" cy="312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800" dirty="0">
                <a:latin typeface="Georgia" panose="02040502050405020303" pitchFamily="18" charset="0"/>
              </a:rPr>
              <a:t>Undercoverage can prevent tracking a participant’s complete online behaviour.</a:t>
            </a:r>
          </a:p>
          <a:p>
            <a:pPr>
              <a:spcAft>
                <a:spcPts val="600"/>
              </a:spcAft>
            </a:pPr>
            <a:endParaRPr lang="en-GB" sz="1800" dirty="0">
              <a:latin typeface="Georgia" panose="02040502050405020303" pitchFamily="18" charset="0"/>
            </a:endParaRPr>
          </a:p>
          <a:p>
            <a:pPr>
              <a:spcAft>
                <a:spcPts val="600"/>
              </a:spcAft>
            </a:pPr>
            <a:r>
              <a:rPr lang="en-GB" sz="1800" dirty="0">
                <a:latin typeface="Georgia" panose="02040502050405020303" pitchFamily="18" charset="0"/>
              </a:rPr>
              <a:t>Different </a:t>
            </a:r>
            <a:r>
              <a:rPr lang="en-GB" dirty="0">
                <a:latin typeface="Georgia" panose="02040502050405020303" pitchFamily="18" charset="0"/>
              </a:rPr>
              <a:t>reasons:</a:t>
            </a:r>
            <a:endParaRPr lang="en-GB" sz="1800" dirty="0">
              <a:latin typeface="Georgia" panose="02040502050405020303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b="1" dirty="0">
                <a:latin typeface="Georgia" panose="02040502050405020303" pitchFamily="18" charset="0"/>
              </a:rPr>
              <a:t>Non-trackable targets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latin typeface="Georgia" panose="02040502050405020303" pitchFamily="18" charset="0"/>
              </a:rPr>
              <a:t>Meter not installed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b="1" dirty="0">
                <a:latin typeface="Georgia" panose="02040502050405020303" pitchFamily="18" charset="0"/>
              </a:rPr>
              <a:t>Meter uninstalled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latin typeface="Georgia" panose="02040502050405020303" pitchFamily="18" charset="0"/>
              </a:rPr>
              <a:t>New non-tracked target</a:t>
            </a:r>
            <a:endParaRPr lang="en-GB" sz="1800" b="1" dirty="0">
              <a:latin typeface="Georgia" panose="02040502050405020303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5403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Webdata fonts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12662</TotalTime>
  <Words>1879</Words>
  <Application>Microsoft Office PowerPoint</Application>
  <PresentationFormat>Widescreen</PresentationFormat>
  <Paragraphs>403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Georgia</vt:lpstr>
      <vt:lpstr>Times New Roman</vt:lpstr>
      <vt:lpstr>Office Theme</vt:lpstr>
      <vt:lpstr>Track me but not really:  Tracking undercoverage in metered data collection</vt:lpstr>
      <vt:lpstr>The rise of metered data</vt:lpstr>
      <vt:lpstr>The rise of metered data</vt:lpstr>
      <vt:lpstr>The rise of metered data</vt:lpstr>
      <vt:lpstr>The rise of metered data</vt:lpstr>
      <vt:lpstr>The rise of metered data</vt:lpstr>
      <vt:lpstr>TRACKING UNDERCOVERAGE</vt:lpstr>
      <vt:lpstr>What do we mean by tracking undercoverage?</vt:lpstr>
      <vt:lpstr>What do we mean by tracking undercoverage?</vt:lpstr>
      <vt:lpstr>What do we mean by tracking undercoverage?</vt:lpstr>
      <vt:lpstr>The consequences of tracking undercoverage</vt:lpstr>
      <vt:lpstr>OUR STUDY</vt:lpstr>
      <vt:lpstr>Research questions</vt:lpstr>
      <vt:lpstr>Data</vt:lpstr>
      <vt:lpstr>Data</vt:lpstr>
      <vt:lpstr>To measure undercoverage, we need to identify it</vt:lpstr>
      <vt:lpstr>To measure undercoverage, we need to identify it</vt:lpstr>
      <vt:lpstr>Simulating undercoverage bias (RQ3)</vt:lpstr>
      <vt:lpstr>Simulating undercoverage bias (RQ3)</vt:lpstr>
      <vt:lpstr>Simulating undercoverage bias (RQ3)</vt:lpstr>
      <vt:lpstr>Simulating undercoverage bias (RQ3)</vt:lpstr>
      <vt:lpstr>Simulating undercoverage bias (RQ3)</vt:lpstr>
      <vt:lpstr>Simulating undercoverage bias (RQ3)</vt:lpstr>
      <vt:lpstr>Simulating undercoverage bias (RQ3)</vt:lpstr>
      <vt:lpstr>Simulating undercoverage bias (RQ3)</vt:lpstr>
      <vt:lpstr>PREVALENCE (RQ 1 &amp; 2)</vt:lpstr>
      <vt:lpstr>Proportion undercovered (RQ1)</vt:lpstr>
      <vt:lpstr>Is undercoverage evenly distributed across devices? (RQ2)</vt:lpstr>
      <vt:lpstr>SIMULATING BIAS (RQ3)</vt:lpstr>
      <vt:lpstr>Average time spent on the Internet</vt:lpstr>
      <vt:lpstr>Average time spent on social network sites</vt:lpstr>
      <vt:lpstr>Proportion visiting online news media</vt:lpstr>
      <vt:lpstr>Correlation between time spent on SNS and trust in SNS </vt:lpstr>
      <vt:lpstr>OLS coefficient: Political Knowledge ~ No visits to online news</vt:lpstr>
      <vt:lpstr>CONCLUSIONS</vt:lpstr>
      <vt:lpstr>Take-home messages</vt:lpstr>
      <vt:lpstr>Take-home messages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Carlos Ochoa</dc:creator>
  <cp:lastModifiedBy>Bosch-Jover,O (pgr)</cp:lastModifiedBy>
  <cp:revision>34</cp:revision>
  <dcterms:created xsi:type="dcterms:W3CDTF">2021-05-03T14:28:46Z</dcterms:created>
  <dcterms:modified xsi:type="dcterms:W3CDTF">2023-02-22T10:14:18Z</dcterms:modified>
</cp:coreProperties>
</file>