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86"/>
  </p:notesMasterIdLst>
  <p:sldIdLst>
    <p:sldId id="258" r:id="rId5"/>
    <p:sldId id="386" r:id="rId6"/>
    <p:sldId id="388" r:id="rId7"/>
    <p:sldId id="389" r:id="rId8"/>
    <p:sldId id="301" r:id="rId9"/>
    <p:sldId id="299" r:id="rId10"/>
    <p:sldId id="486" r:id="rId11"/>
    <p:sldId id="393" r:id="rId12"/>
    <p:sldId id="394" r:id="rId13"/>
    <p:sldId id="395" r:id="rId14"/>
    <p:sldId id="487" r:id="rId15"/>
    <p:sldId id="439" r:id="rId16"/>
    <p:sldId id="440" r:id="rId17"/>
    <p:sldId id="442" r:id="rId18"/>
    <p:sldId id="449" r:id="rId19"/>
    <p:sldId id="403" r:id="rId20"/>
    <p:sldId id="404" r:id="rId21"/>
    <p:sldId id="410" r:id="rId22"/>
    <p:sldId id="405" r:id="rId23"/>
    <p:sldId id="411" r:id="rId24"/>
    <p:sldId id="409" r:id="rId25"/>
    <p:sldId id="408" r:id="rId26"/>
    <p:sldId id="436" r:id="rId27"/>
    <p:sldId id="415" r:id="rId28"/>
    <p:sldId id="406" r:id="rId29"/>
    <p:sldId id="413" r:id="rId30"/>
    <p:sldId id="412" r:id="rId31"/>
    <p:sldId id="434" r:id="rId32"/>
    <p:sldId id="416" r:id="rId33"/>
    <p:sldId id="417" r:id="rId34"/>
    <p:sldId id="419" r:id="rId35"/>
    <p:sldId id="418" r:id="rId36"/>
    <p:sldId id="420" r:id="rId37"/>
    <p:sldId id="421" r:id="rId38"/>
    <p:sldId id="441" r:id="rId39"/>
    <p:sldId id="423" r:id="rId40"/>
    <p:sldId id="424" r:id="rId41"/>
    <p:sldId id="425" r:id="rId42"/>
    <p:sldId id="426" r:id="rId43"/>
    <p:sldId id="429" r:id="rId44"/>
    <p:sldId id="437" r:id="rId45"/>
    <p:sldId id="444" r:id="rId46"/>
    <p:sldId id="445" r:id="rId47"/>
    <p:sldId id="446" r:id="rId48"/>
    <p:sldId id="447" r:id="rId49"/>
    <p:sldId id="448" r:id="rId50"/>
    <p:sldId id="443" r:id="rId51"/>
    <p:sldId id="488" r:id="rId52"/>
    <p:sldId id="438" r:id="rId53"/>
    <p:sldId id="450" r:id="rId54"/>
    <p:sldId id="451" r:id="rId55"/>
    <p:sldId id="452" r:id="rId56"/>
    <p:sldId id="468" r:id="rId57"/>
    <p:sldId id="467" r:id="rId58"/>
    <p:sldId id="454" r:id="rId59"/>
    <p:sldId id="469" r:id="rId60"/>
    <p:sldId id="453" r:id="rId61"/>
    <p:sldId id="455" r:id="rId62"/>
    <p:sldId id="457" r:id="rId63"/>
    <p:sldId id="460" r:id="rId64"/>
    <p:sldId id="456" r:id="rId65"/>
    <p:sldId id="458" r:id="rId66"/>
    <p:sldId id="461" r:id="rId67"/>
    <p:sldId id="472" r:id="rId68"/>
    <p:sldId id="473" r:id="rId69"/>
    <p:sldId id="474" r:id="rId70"/>
    <p:sldId id="475" r:id="rId71"/>
    <p:sldId id="463" r:id="rId72"/>
    <p:sldId id="466" r:id="rId73"/>
    <p:sldId id="465" r:id="rId74"/>
    <p:sldId id="471" r:id="rId75"/>
    <p:sldId id="484" r:id="rId76"/>
    <p:sldId id="476" r:id="rId77"/>
    <p:sldId id="477" r:id="rId78"/>
    <p:sldId id="478" r:id="rId79"/>
    <p:sldId id="479" r:id="rId80"/>
    <p:sldId id="480" r:id="rId81"/>
    <p:sldId id="483" r:id="rId82"/>
    <p:sldId id="485" r:id="rId83"/>
    <p:sldId id="384" r:id="rId84"/>
    <p:sldId id="260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BAE59-AD6A-4628-94D1-5189429202E6}" v="3" dt="2023-03-13T12:12:11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5300" autoAdjust="0"/>
  </p:normalViewPr>
  <p:slideViewPr>
    <p:cSldViewPr snapToGrid="0">
      <p:cViewPr varScale="1">
        <p:scale>
          <a:sx n="109" d="100"/>
          <a:sy n="109" d="100"/>
        </p:scale>
        <p:origin x="6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277A-C03D-4D67-B4EC-588736E5DED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FFC10-F701-497C-83E9-425664AD2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5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96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7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30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3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5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17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929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84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42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90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137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64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75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0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19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43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66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29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46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76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744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117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754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84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16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09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543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30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701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072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12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778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3665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157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831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630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667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632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598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60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697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461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94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2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192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222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736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1415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26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263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404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452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82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584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283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56447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585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0617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369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2674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913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446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191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42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7434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5829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342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3117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654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493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399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0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FFC10-F701-497C-83E9-425664AD2F2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7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1" y="1155544"/>
            <a:ext cx="9350487" cy="1555386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869603"/>
            <a:ext cx="9350485" cy="927747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4647414"/>
            <a:ext cx="12192000" cy="22105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264695" y="5920549"/>
            <a:ext cx="11742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9BD44B-32E4-4714-99D9-CDBF9E741E16}"/>
              </a:ext>
            </a:extLst>
          </p:cNvPr>
          <p:cNvGrpSpPr/>
          <p:nvPr userDrawn="1"/>
        </p:nvGrpSpPr>
        <p:grpSpPr>
          <a:xfrm>
            <a:off x="3928391" y="4838432"/>
            <a:ext cx="4335218" cy="773820"/>
            <a:chOff x="2397670" y="4994367"/>
            <a:chExt cx="4335218" cy="773820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CDC5CDE6-FF9E-4210-A362-9192D672E3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F81B8165-C875-443C-9C4C-B68B7633F46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71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4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88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71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7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429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2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86A31C-BD68-4380-9254-FEF39BC77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A8BA99-CEE6-4652-B28F-FD857AA79A9A}"/>
              </a:ext>
            </a:extLst>
          </p:cNvPr>
          <p:cNvSpPr/>
          <p:nvPr userDrawn="1"/>
        </p:nvSpPr>
        <p:spPr>
          <a:xfrm>
            <a:off x="0" y="4730484"/>
            <a:ext cx="12192000" cy="2127516"/>
          </a:xfrm>
          <a:prstGeom prst="rect">
            <a:avLst/>
          </a:prstGeom>
          <a:solidFill>
            <a:srgbClr val="C00000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55544"/>
            <a:ext cx="9782287" cy="1663912"/>
          </a:xfrm>
          <a:solidFill>
            <a:srgbClr val="C00000">
              <a:alpha val="69804"/>
            </a:srgbClr>
          </a:solidFill>
          <a:ln>
            <a:noFill/>
          </a:ln>
        </p:spPr>
        <p:txBody>
          <a:bodyPr anchor="ctr" anchorCtr="0"/>
          <a:lstStyle>
            <a:lvl1pPr marL="268288" indent="0"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120295"/>
            <a:ext cx="9350485" cy="677054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2EBD5D-2A83-4BA8-B811-0BBE39A3D2CF}"/>
              </a:ext>
            </a:extLst>
          </p:cNvPr>
          <p:cNvSpPr txBox="1"/>
          <p:nvPr userDrawn="1"/>
        </p:nvSpPr>
        <p:spPr>
          <a:xfrm>
            <a:off x="398027" y="5824677"/>
            <a:ext cx="11459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This project has received funding from 1) the European Research Council (ERC) under the European Union’s Horizon 2020 research and innovation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(grant agreement No849165), PI: Melanie Revilla; 2) Ministry  of  Economy  and  Competitiveness,  State 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Programme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  for  the  Promotion  of Scientific and Technical Research of Excellence (PID2019-106867RB-I00 /AEI/10.13039/501100011033 (2020-2024),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; 3) AYUDAS FUNDACIÓN BBVA A EQUIPOS DE INVESTIGACIÓN CIENTÍFICA EN ECONOMÍA Y SOCIEDAD DIGITAL 2019, PI: Mariano </a:t>
            </a:r>
            <a:r>
              <a:rPr lang="en-US" sz="1200" i="1" noProof="0" dirty="0" err="1">
                <a:solidFill>
                  <a:srgbClr val="FFFFFF"/>
                </a:solidFill>
                <a:latin typeface="Calibri"/>
              </a:rPr>
              <a:t>Torcal</a:t>
            </a:r>
            <a:r>
              <a:rPr lang="en-US" sz="1200" i="1" noProof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8849" y="403854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E344C-29C2-4817-AB40-E057F90C3F14}"/>
              </a:ext>
            </a:extLst>
          </p:cNvPr>
          <p:cNvGrpSpPr/>
          <p:nvPr userDrawn="1"/>
        </p:nvGrpSpPr>
        <p:grpSpPr>
          <a:xfrm>
            <a:off x="3928391" y="4890670"/>
            <a:ext cx="4335218" cy="773820"/>
            <a:chOff x="2397670" y="4994367"/>
            <a:chExt cx="4335218" cy="773820"/>
          </a:xfrm>
        </p:grpSpPr>
        <p:pic>
          <p:nvPicPr>
            <p:cNvPr id="18" name="Picture 17" descr="Text&#10;&#10;Description automatically generated">
              <a:extLst>
                <a:ext uri="{FF2B5EF4-FFF2-40B4-BE49-F238E27FC236}">
                  <a16:creationId xmlns:a16="http://schemas.microsoft.com/office/drawing/2014/main" id="{283FEA04-75FD-4F43-8EDA-8B1EC6EDD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7670" y="4994367"/>
              <a:ext cx="2174330" cy="773820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">
              <a:extLst>
                <a:ext uri="{FF2B5EF4-FFF2-40B4-BE49-F238E27FC236}">
                  <a16:creationId xmlns:a16="http://schemas.microsoft.com/office/drawing/2014/main" id="{9391AFA1-5CF5-4107-A915-EB1861550D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2661" y="4994367"/>
              <a:ext cx="2010227" cy="77382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574DC76-6B66-46DE-8A41-3B41DC84C6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0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D7ED-9124-4513-AE3D-E2D02998113E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498EE-D59B-4D23-8567-37877ABD15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53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C8E843-FDDE-4741-80AC-81A9C0D0E2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D4D01-8774-4DFE-AC4F-8C521C08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4" y="3114763"/>
            <a:ext cx="10709733" cy="628474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56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2" y="1667436"/>
            <a:ext cx="11126385" cy="47616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smtClean="0">
                <a:latin typeface="Georgia" panose="02040502050405020303" pitchFamily="18" charset="0"/>
              </a:defRPr>
            </a:lvl1pPr>
            <a:lvl2pPr>
              <a:defRPr lang="en-US" sz="2000" smtClean="0">
                <a:latin typeface="Georgia" panose="02040502050405020303" pitchFamily="18" charset="0"/>
              </a:defRPr>
            </a:lvl2pPr>
            <a:lvl3pPr>
              <a:defRPr lang="en-US" sz="1800" smtClean="0">
                <a:latin typeface="Georgia" panose="02040502050405020303" pitchFamily="18" charset="0"/>
              </a:defRPr>
            </a:lvl3pPr>
            <a:lvl4pPr>
              <a:defRPr lang="en-US" sz="1600" smtClean="0">
                <a:latin typeface="Georgia" panose="02040502050405020303" pitchFamily="18" charset="0"/>
              </a:defRPr>
            </a:lvl4pPr>
            <a:lvl5pPr>
              <a:defRPr lang="en-US" sz="1600" dirty="0">
                <a:latin typeface="Georgia" panose="02040502050405020303" pitchFamily="18" charset="0"/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/>
            <a:r>
              <a:rPr lang="en-US" dirty="0"/>
              <a:t>Second level</a:t>
            </a:r>
          </a:p>
          <a:p>
            <a:pPr marL="1257300" lvl="2" indent="-342900"/>
            <a:r>
              <a:rPr lang="en-US" dirty="0"/>
              <a:t>Third level</a:t>
            </a:r>
          </a:p>
          <a:p>
            <a:pPr marL="1657350" lvl="3" indent="-285750"/>
            <a:r>
              <a:rPr lang="en-US" dirty="0"/>
              <a:t>Fourth level</a:t>
            </a:r>
          </a:p>
          <a:p>
            <a:pPr marL="2114550" lvl="4" indent="-285750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4EA10A-AFB4-43DA-86A6-015FEC97A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95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s-ES" dirty="0"/>
          </a:p>
        </p:txBody>
      </p:sp>
      <p:grpSp>
        <p:nvGrpSpPr>
          <p:cNvPr id="5" name="Graphic 10" descr="Email with solid fill">
            <a:extLst>
              <a:ext uri="{FF2B5EF4-FFF2-40B4-BE49-F238E27FC236}">
                <a16:creationId xmlns:a16="http://schemas.microsoft.com/office/drawing/2014/main" id="{984714CA-A806-4F3B-936E-4C428A2EE819}"/>
              </a:ext>
            </a:extLst>
          </p:cNvPr>
          <p:cNvGrpSpPr/>
          <p:nvPr/>
        </p:nvGrpSpPr>
        <p:grpSpPr>
          <a:xfrm>
            <a:off x="547929" y="4296247"/>
            <a:ext cx="439307" cy="362428"/>
            <a:chOff x="410947" y="4296247"/>
            <a:chExt cx="329480" cy="362428"/>
          </a:xfrm>
          <a:solidFill>
            <a:schemeClr val="bg1"/>
          </a:solidFill>
        </p:grpSpPr>
        <p:sp>
          <p:nvSpPr>
            <p:cNvPr id="6" name="Graphic 10" descr="Email with solid fill">
              <a:extLst>
                <a:ext uri="{FF2B5EF4-FFF2-40B4-BE49-F238E27FC236}">
                  <a16:creationId xmlns:a16="http://schemas.microsoft.com/office/drawing/2014/main" id="{C075CEA1-149C-41F1-8250-3C09FB005D8C}"/>
                </a:ext>
              </a:extLst>
            </p:cNvPr>
            <p:cNvSpPr/>
            <p:nvPr/>
          </p:nvSpPr>
          <p:spPr>
            <a:xfrm>
              <a:off x="410947" y="4296247"/>
              <a:ext cx="329480" cy="362428"/>
            </a:xfrm>
            <a:custGeom>
              <a:avLst/>
              <a:gdLst>
                <a:gd name="connsiteX0" fmla="*/ 304769 w 329480"/>
                <a:gd name="connsiteY0" fmla="*/ 327833 h 362428"/>
                <a:gd name="connsiteX1" fmla="*/ 222399 w 329480"/>
                <a:gd name="connsiteY1" fmla="*/ 249581 h 362428"/>
                <a:gd name="connsiteX2" fmla="*/ 304769 w 329480"/>
                <a:gd name="connsiteY2" fmla="*/ 171330 h 362428"/>
                <a:gd name="connsiteX3" fmla="*/ 304769 w 329480"/>
                <a:gd name="connsiteY3" fmla="*/ 327833 h 362428"/>
                <a:gd name="connsiteX4" fmla="*/ 37890 w 329480"/>
                <a:gd name="connsiteY4" fmla="*/ 337717 h 362428"/>
                <a:gd name="connsiteX5" fmla="*/ 119437 w 329480"/>
                <a:gd name="connsiteY5" fmla="*/ 260701 h 362428"/>
                <a:gd name="connsiteX6" fmla="*/ 125202 w 329480"/>
                <a:gd name="connsiteY6" fmla="*/ 255347 h 362428"/>
                <a:gd name="connsiteX7" fmla="*/ 204689 w 329480"/>
                <a:gd name="connsiteY7" fmla="*/ 255347 h 362428"/>
                <a:gd name="connsiteX8" fmla="*/ 210455 w 329480"/>
                <a:gd name="connsiteY8" fmla="*/ 260701 h 362428"/>
                <a:gd name="connsiteX9" fmla="*/ 291590 w 329480"/>
                <a:gd name="connsiteY9" fmla="*/ 337717 h 362428"/>
                <a:gd name="connsiteX10" fmla="*/ 37890 w 329480"/>
                <a:gd name="connsiteY10" fmla="*/ 337717 h 362428"/>
                <a:gd name="connsiteX11" fmla="*/ 24711 w 329480"/>
                <a:gd name="connsiteY11" fmla="*/ 170918 h 362428"/>
                <a:gd name="connsiteX12" fmla="*/ 107081 w 329480"/>
                <a:gd name="connsiteY12" fmla="*/ 249169 h 362428"/>
                <a:gd name="connsiteX13" fmla="*/ 24711 w 329480"/>
                <a:gd name="connsiteY13" fmla="*/ 327421 h 362428"/>
                <a:gd name="connsiteX14" fmla="*/ 24711 w 329480"/>
                <a:gd name="connsiteY14" fmla="*/ 170918 h 362428"/>
                <a:gd name="connsiteX15" fmla="*/ 82370 w 329480"/>
                <a:gd name="connsiteY15" fmla="*/ 65896 h 362428"/>
                <a:gd name="connsiteX16" fmla="*/ 247110 w 329480"/>
                <a:gd name="connsiteY16" fmla="*/ 65896 h 362428"/>
                <a:gd name="connsiteX17" fmla="*/ 247110 w 329480"/>
                <a:gd name="connsiteY17" fmla="*/ 203042 h 362428"/>
                <a:gd name="connsiteX18" fmla="*/ 210044 w 329480"/>
                <a:gd name="connsiteY18" fmla="*/ 238461 h 362428"/>
                <a:gd name="connsiteX19" fmla="*/ 119437 w 329480"/>
                <a:gd name="connsiteY19" fmla="*/ 238461 h 362428"/>
                <a:gd name="connsiteX20" fmla="*/ 82370 w 329480"/>
                <a:gd name="connsiteY20" fmla="*/ 203042 h 362428"/>
                <a:gd name="connsiteX21" fmla="*/ 82370 w 329480"/>
                <a:gd name="connsiteY21" fmla="*/ 65896 h 362428"/>
                <a:gd name="connsiteX22" fmla="*/ 271821 w 329480"/>
                <a:gd name="connsiteY22" fmla="*/ 77016 h 362428"/>
                <a:gd name="connsiteX23" fmla="*/ 271821 w 329480"/>
                <a:gd name="connsiteY23" fmla="*/ 41185 h 362428"/>
                <a:gd name="connsiteX24" fmla="*/ 214162 w 329480"/>
                <a:gd name="connsiteY24" fmla="*/ 41185 h 362428"/>
                <a:gd name="connsiteX25" fmla="*/ 164740 w 329480"/>
                <a:gd name="connsiteY25" fmla="*/ 0 h 362428"/>
                <a:gd name="connsiteX26" fmla="*/ 115318 w 329480"/>
                <a:gd name="connsiteY26" fmla="*/ 41185 h 362428"/>
                <a:gd name="connsiteX27" fmla="*/ 57659 w 329480"/>
                <a:gd name="connsiteY27" fmla="*/ 41185 h 362428"/>
                <a:gd name="connsiteX28" fmla="*/ 57659 w 329480"/>
                <a:gd name="connsiteY28" fmla="*/ 77428 h 362428"/>
                <a:gd name="connsiteX29" fmla="*/ 0 w 329480"/>
                <a:gd name="connsiteY29" fmla="*/ 132204 h 362428"/>
                <a:gd name="connsiteX30" fmla="*/ 0 w 329480"/>
                <a:gd name="connsiteY30" fmla="*/ 362428 h 362428"/>
                <a:gd name="connsiteX31" fmla="*/ 329480 w 329480"/>
                <a:gd name="connsiteY31" fmla="*/ 362428 h 362428"/>
                <a:gd name="connsiteX32" fmla="*/ 329480 w 329480"/>
                <a:gd name="connsiteY32" fmla="*/ 132204 h 362428"/>
                <a:gd name="connsiteX33" fmla="*/ 271821 w 329480"/>
                <a:gd name="connsiteY33" fmla="*/ 77016 h 36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9480" h="362428">
                  <a:moveTo>
                    <a:pt x="304769" y="327833"/>
                  </a:moveTo>
                  <a:lnTo>
                    <a:pt x="222399" y="249581"/>
                  </a:lnTo>
                  <a:lnTo>
                    <a:pt x="304769" y="171330"/>
                  </a:lnTo>
                  <a:lnTo>
                    <a:pt x="304769" y="327833"/>
                  </a:lnTo>
                  <a:close/>
                  <a:moveTo>
                    <a:pt x="37890" y="337717"/>
                  </a:moveTo>
                  <a:lnTo>
                    <a:pt x="119437" y="260701"/>
                  </a:lnTo>
                  <a:lnTo>
                    <a:pt x="125202" y="255347"/>
                  </a:lnTo>
                  <a:cubicBezTo>
                    <a:pt x="147442" y="234343"/>
                    <a:pt x="182450" y="234343"/>
                    <a:pt x="204689" y="255347"/>
                  </a:cubicBezTo>
                  <a:lnTo>
                    <a:pt x="210455" y="260701"/>
                  </a:lnTo>
                  <a:lnTo>
                    <a:pt x="291590" y="337717"/>
                  </a:lnTo>
                  <a:lnTo>
                    <a:pt x="37890" y="337717"/>
                  </a:lnTo>
                  <a:close/>
                  <a:moveTo>
                    <a:pt x="24711" y="170918"/>
                  </a:moveTo>
                  <a:lnTo>
                    <a:pt x="107081" y="249169"/>
                  </a:lnTo>
                  <a:lnTo>
                    <a:pt x="24711" y="327421"/>
                  </a:lnTo>
                  <a:lnTo>
                    <a:pt x="24711" y="170918"/>
                  </a:lnTo>
                  <a:close/>
                  <a:moveTo>
                    <a:pt x="82370" y="65896"/>
                  </a:moveTo>
                  <a:lnTo>
                    <a:pt x="247110" y="65896"/>
                  </a:lnTo>
                  <a:lnTo>
                    <a:pt x="247110" y="203042"/>
                  </a:lnTo>
                  <a:lnTo>
                    <a:pt x="210044" y="238461"/>
                  </a:lnTo>
                  <a:cubicBezTo>
                    <a:pt x="183273" y="217869"/>
                    <a:pt x="146207" y="217869"/>
                    <a:pt x="119437" y="238461"/>
                  </a:cubicBezTo>
                  <a:lnTo>
                    <a:pt x="82370" y="203042"/>
                  </a:lnTo>
                  <a:lnTo>
                    <a:pt x="82370" y="65896"/>
                  </a:lnTo>
                  <a:close/>
                  <a:moveTo>
                    <a:pt x="271821" y="77016"/>
                  </a:moveTo>
                  <a:lnTo>
                    <a:pt x="271821" y="41185"/>
                  </a:lnTo>
                  <a:lnTo>
                    <a:pt x="214162" y="41185"/>
                  </a:lnTo>
                  <a:lnTo>
                    <a:pt x="164740" y="0"/>
                  </a:lnTo>
                  <a:lnTo>
                    <a:pt x="115318" y="41185"/>
                  </a:lnTo>
                  <a:lnTo>
                    <a:pt x="57659" y="41185"/>
                  </a:lnTo>
                  <a:lnTo>
                    <a:pt x="57659" y="77428"/>
                  </a:lnTo>
                  <a:lnTo>
                    <a:pt x="0" y="132204"/>
                  </a:lnTo>
                  <a:lnTo>
                    <a:pt x="0" y="362428"/>
                  </a:lnTo>
                  <a:lnTo>
                    <a:pt x="329480" y="362428"/>
                  </a:lnTo>
                  <a:lnTo>
                    <a:pt x="329480" y="132204"/>
                  </a:lnTo>
                  <a:lnTo>
                    <a:pt x="271821" y="77016"/>
                  </a:ln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  <p:sp>
          <p:nvSpPr>
            <p:cNvPr id="7" name="Graphic 10" descr="Email with solid fill">
              <a:extLst>
                <a:ext uri="{FF2B5EF4-FFF2-40B4-BE49-F238E27FC236}">
                  <a16:creationId xmlns:a16="http://schemas.microsoft.com/office/drawing/2014/main" id="{9A0AF226-B431-46C9-848D-36D75F6C8832}"/>
                </a:ext>
              </a:extLst>
            </p:cNvPr>
            <p:cNvSpPr/>
            <p:nvPr/>
          </p:nvSpPr>
          <p:spPr>
            <a:xfrm>
              <a:off x="522553" y="4386030"/>
              <a:ext cx="107086" cy="107904"/>
            </a:xfrm>
            <a:custGeom>
              <a:avLst/>
              <a:gdLst>
                <a:gd name="connsiteX0" fmla="*/ 53134 w 107086"/>
                <a:gd name="connsiteY0" fmla="*/ 67955 h 107904"/>
                <a:gd name="connsiteX1" fmla="*/ 39955 w 107086"/>
                <a:gd name="connsiteY1" fmla="*/ 54776 h 107904"/>
                <a:gd name="connsiteX2" fmla="*/ 53134 w 107086"/>
                <a:gd name="connsiteY2" fmla="*/ 41597 h 107904"/>
                <a:gd name="connsiteX3" fmla="*/ 66313 w 107086"/>
                <a:gd name="connsiteY3" fmla="*/ 54776 h 107904"/>
                <a:gd name="connsiteX4" fmla="*/ 53134 w 107086"/>
                <a:gd name="connsiteY4" fmla="*/ 67955 h 107904"/>
                <a:gd name="connsiteX5" fmla="*/ 53134 w 107086"/>
                <a:gd name="connsiteY5" fmla="*/ 107905 h 107904"/>
                <a:gd name="connsiteX6" fmla="*/ 79904 w 107086"/>
                <a:gd name="connsiteY6" fmla="*/ 101315 h 107904"/>
                <a:gd name="connsiteX7" fmla="*/ 82787 w 107086"/>
                <a:gd name="connsiteY7" fmla="*/ 91843 h 107904"/>
                <a:gd name="connsiteX8" fmla="*/ 73315 w 107086"/>
                <a:gd name="connsiteY8" fmla="*/ 88960 h 107904"/>
                <a:gd name="connsiteX9" fmla="*/ 53134 w 107086"/>
                <a:gd name="connsiteY9" fmla="*/ 93902 h 107904"/>
                <a:gd name="connsiteX10" fmla="*/ 13596 w 107086"/>
                <a:gd name="connsiteY10" fmla="*/ 53952 h 107904"/>
                <a:gd name="connsiteX11" fmla="*/ 53546 w 107086"/>
                <a:gd name="connsiteY11" fmla="*/ 14003 h 107904"/>
                <a:gd name="connsiteX12" fmla="*/ 93495 w 107086"/>
                <a:gd name="connsiteY12" fmla="*/ 53952 h 107904"/>
                <a:gd name="connsiteX13" fmla="*/ 93495 w 107086"/>
                <a:gd name="connsiteY13" fmla="*/ 67132 h 107904"/>
                <a:gd name="connsiteX14" fmla="*/ 80316 w 107086"/>
                <a:gd name="connsiteY14" fmla="*/ 53952 h 107904"/>
                <a:gd name="connsiteX15" fmla="*/ 58488 w 107086"/>
                <a:gd name="connsiteY15" fmla="*/ 27182 h 107904"/>
                <a:gd name="connsiteX16" fmla="*/ 28423 w 107086"/>
                <a:gd name="connsiteY16" fmla="*/ 43656 h 107904"/>
                <a:gd name="connsiteX17" fmla="*/ 39543 w 107086"/>
                <a:gd name="connsiteY17" fmla="*/ 76192 h 107904"/>
                <a:gd name="connsiteX18" fmla="*/ 73726 w 107086"/>
                <a:gd name="connsiteY18" fmla="*/ 70838 h 107904"/>
                <a:gd name="connsiteX19" fmla="*/ 93907 w 107086"/>
                <a:gd name="connsiteY19" fmla="*/ 79899 h 107904"/>
                <a:gd name="connsiteX20" fmla="*/ 107086 w 107086"/>
                <a:gd name="connsiteY20" fmla="*/ 66720 h 107904"/>
                <a:gd name="connsiteX21" fmla="*/ 107086 w 107086"/>
                <a:gd name="connsiteY21" fmla="*/ 53541 h 107904"/>
                <a:gd name="connsiteX22" fmla="*/ 53546 w 107086"/>
                <a:gd name="connsiteY22" fmla="*/ 0 h 107904"/>
                <a:gd name="connsiteX23" fmla="*/ 5 w 107086"/>
                <a:gd name="connsiteY23" fmla="*/ 53541 h 107904"/>
                <a:gd name="connsiteX24" fmla="*/ 53134 w 107086"/>
                <a:gd name="connsiteY24" fmla="*/ 107905 h 107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086" h="107904">
                  <a:moveTo>
                    <a:pt x="53134" y="67955"/>
                  </a:moveTo>
                  <a:cubicBezTo>
                    <a:pt x="45721" y="67955"/>
                    <a:pt x="39955" y="61778"/>
                    <a:pt x="39955" y="54776"/>
                  </a:cubicBezTo>
                  <a:cubicBezTo>
                    <a:pt x="39955" y="47363"/>
                    <a:pt x="46132" y="41597"/>
                    <a:pt x="53134" y="41597"/>
                  </a:cubicBezTo>
                  <a:cubicBezTo>
                    <a:pt x="60547" y="41597"/>
                    <a:pt x="66313" y="47363"/>
                    <a:pt x="66313" y="54776"/>
                  </a:cubicBezTo>
                  <a:cubicBezTo>
                    <a:pt x="66313" y="62189"/>
                    <a:pt x="60547" y="67955"/>
                    <a:pt x="53134" y="67955"/>
                  </a:cubicBezTo>
                  <a:close/>
                  <a:moveTo>
                    <a:pt x="53134" y="107905"/>
                  </a:moveTo>
                  <a:cubicBezTo>
                    <a:pt x="62606" y="107905"/>
                    <a:pt x="71667" y="105434"/>
                    <a:pt x="79904" y="101315"/>
                  </a:cubicBezTo>
                  <a:cubicBezTo>
                    <a:pt x="83199" y="99256"/>
                    <a:pt x="84435" y="95137"/>
                    <a:pt x="82787" y="91843"/>
                  </a:cubicBezTo>
                  <a:cubicBezTo>
                    <a:pt x="80728" y="88548"/>
                    <a:pt x="76609" y="87312"/>
                    <a:pt x="73315" y="88960"/>
                  </a:cubicBezTo>
                  <a:cubicBezTo>
                    <a:pt x="67137" y="92254"/>
                    <a:pt x="60135" y="93902"/>
                    <a:pt x="53134" y="93902"/>
                  </a:cubicBezTo>
                  <a:cubicBezTo>
                    <a:pt x="31306" y="93902"/>
                    <a:pt x="13184" y="75780"/>
                    <a:pt x="13596" y="53952"/>
                  </a:cubicBezTo>
                  <a:cubicBezTo>
                    <a:pt x="13596" y="32124"/>
                    <a:pt x="31718" y="14003"/>
                    <a:pt x="53546" y="14003"/>
                  </a:cubicBezTo>
                  <a:cubicBezTo>
                    <a:pt x="75374" y="14003"/>
                    <a:pt x="93495" y="31712"/>
                    <a:pt x="93495" y="53952"/>
                  </a:cubicBezTo>
                  <a:lnTo>
                    <a:pt x="93495" y="67132"/>
                  </a:lnTo>
                  <a:cubicBezTo>
                    <a:pt x="86082" y="67132"/>
                    <a:pt x="80316" y="61366"/>
                    <a:pt x="80316" y="53952"/>
                  </a:cubicBezTo>
                  <a:cubicBezTo>
                    <a:pt x="80316" y="40773"/>
                    <a:pt x="71255" y="29653"/>
                    <a:pt x="58488" y="27182"/>
                  </a:cubicBezTo>
                  <a:cubicBezTo>
                    <a:pt x="45721" y="24711"/>
                    <a:pt x="32953" y="31712"/>
                    <a:pt x="28423" y="43656"/>
                  </a:cubicBezTo>
                  <a:cubicBezTo>
                    <a:pt x="23893" y="55600"/>
                    <a:pt x="28423" y="69603"/>
                    <a:pt x="39543" y="76192"/>
                  </a:cubicBezTo>
                  <a:cubicBezTo>
                    <a:pt x="50663" y="82782"/>
                    <a:pt x="65078" y="80723"/>
                    <a:pt x="73726" y="70838"/>
                  </a:cubicBezTo>
                  <a:cubicBezTo>
                    <a:pt x="78669" y="76604"/>
                    <a:pt x="86082" y="79899"/>
                    <a:pt x="93907" y="79899"/>
                  </a:cubicBezTo>
                  <a:cubicBezTo>
                    <a:pt x="101320" y="79899"/>
                    <a:pt x="107086" y="74133"/>
                    <a:pt x="107086" y="66720"/>
                  </a:cubicBezTo>
                  <a:lnTo>
                    <a:pt x="107086" y="53541"/>
                  </a:lnTo>
                  <a:cubicBezTo>
                    <a:pt x="107086" y="23887"/>
                    <a:pt x="83199" y="0"/>
                    <a:pt x="53546" y="0"/>
                  </a:cubicBezTo>
                  <a:cubicBezTo>
                    <a:pt x="23893" y="0"/>
                    <a:pt x="5" y="23887"/>
                    <a:pt x="5" y="53541"/>
                  </a:cubicBezTo>
                  <a:cubicBezTo>
                    <a:pt x="-407" y="83606"/>
                    <a:pt x="23481" y="107493"/>
                    <a:pt x="53134" y="107905"/>
                  </a:cubicBezTo>
                  <a:close/>
                </a:path>
              </a:pathLst>
            </a:custGeom>
            <a:grpFill/>
            <a:ln w="40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sz="1800"/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22598E-62C9-44CE-8CF4-954055F41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C6AE254B-BBA4-4611-9CB4-5E52CDD8F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1E2061-89E0-4F2D-9855-44DE5AA09D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089944" y="5701452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2168167"/>
            <a:ext cx="11328400" cy="655887"/>
          </a:xfrm>
        </p:spPr>
        <p:txBody>
          <a:bodyPr anchor="b"/>
          <a:lstStyle>
            <a:lvl1pPr algn="l">
              <a:defRPr sz="42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2982727"/>
            <a:ext cx="11328400" cy="655888"/>
          </a:xfrm>
        </p:spPr>
        <p:txBody>
          <a:bodyPr>
            <a:normAutofit/>
          </a:bodyPr>
          <a:lstStyle>
            <a:lvl1pPr marL="0" indent="0" algn="l">
              <a:buNone/>
              <a:defRPr sz="3200" i="1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3B7CC-4A0D-46ED-9534-131B1C10E792}"/>
              </a:ext>
            </a:extLst>
          </p:cNvPr>
          <p:cNvSpPr/>
          <p:nvPr userDrawn="1"/>
        </p:nvSpPr>
        <p:spPr>
          <a:xfrm>
            <a:off x="0" y="5552389"/>
            <a:ext cx="12192000" cy="130561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C6923A-B298-4420-A843-12994B7F468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3801342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68CF5DA8-FAEE-408E-84D4-5BD6CF1B25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999" y="4279773"/>
            <a:ext cx="527168" cy="395376"/>
          </a:xfrm>
          <a:prstGeom prst="rect">
            <a:avLst/>
          </a:prstGeom>
        </p:spPr>
      </p:pic>
      <p:pic>
        <p:nvPicPr>
          <p:cNvPr id="12" name="Graphic 11" descr="Internet with solid fill">
            <a:extLst>
              <a:ext uri="{FF2B5EF4-FFF2-40B4-BE49-F238E27FC236}">
                <a16:creationId xmlns:a16="http://schemas.microsoft.com/office/drawing/2014/main" id="{57B51795-0814-495F-8204-EAB255EA1B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67" y="4652269"/>
            <a:ext cx="675432" cy="506574"/>
          </a:xfrm>
          <a:prstGeom prst="rect">
            <a:avLst/>
          </a:prstGeom>
        </p:spPr>
      </p:pic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09DC8B16-F7A8-44B2-80D4-EEC28B93FA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2418" y="4336175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9BDD34-FD89-4B89-A914-1BA6708A15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32418" y="4764270"/>
            <a:ext cx="6083300" cy="28257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EF8B2-0E6B-44E1-9192-CD1844CE4867}"/>
              </a:ext>
            </a:extLst>
          </p:cNvPr>
          <p:cNvSpPr/>
          <p:nvPr userDrawn="1"/>
        </p:nvSpPr>
        <p:spPr>
          <a:xfrm>
            <a:off x="10897921" y="131975"/>
            <a:ext cx="1067836" cy="93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6726B19-FF2C-4C3A-9618-4BB4A6C74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96" y="5823830"/>
            <a:ext cx="2174330" cy="773820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696EB27-281F-40BF-800B-C5C1BA8F93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0887" y="5823830"/>
            <a:ext cx="2010227" cy="773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D86A9D-E0A4-4A03-AF78-66975C76D7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1244561" y="5707450"/>
            <a:ext cx="871808" cy="10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2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39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708" y="1498863"/>
            <a:ext cx="5360894" cy="4678101"/>
          </a:xfrm>
        </p:spPr>
        <p:txBody>
          <a:bodyPr>
            <a:normAutofit/>
          </a:bodyPr>
          <a:lstStyle>
            <a:lvl1pPr>
              <a:defRPr sz="2000">
                <a:latin typeface="Georgia" panose="02040502050405020303" pitchFamily="18" charset="0"/>
              </a:defRPr>
            </a:lvl1pPr>
            <a:lvl2pPr>
              <a:defRPr sz="1800">
                <a:latin typeface="Georgia" panose="02040502050405020303" pitchFamily="18" charset="0"/>
              </a:defRPr>
            </a:lvl2pPr>
            <a:lvl3pPr>
              <a:defRPr sz="1600">
                <a:latin typeface="Georgia" panose="02040502050405020303" pitchFamily="18" charset="0"/>
              </a:defRPr>
            </a:lvl3pPr>
            <a:lvl4pPr>
              <a:defRPr sz="1400">
                <a:latin typeface="Georgia" panose="02040502050405020303" pitchFamily="18" charset="0"/>
              </a:defRPr>
            </a:lvl4pPr>
            <a:lvl5pPr>
              <a:defRPr sz="14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8D1B5-C416-4FA7-BA2C-E181ACAB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05A1191-DD63-4A8C-8F53-37F19380F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17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882" y="1882442"/>
            <a:ext cx="11112649" cy="119972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1F3FEF-E96C-4284-888C-3440FDD272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7882" y="1427190"/>
            <a:ext cx="11112649" cy="455252"/>
          </a:xfrm>
        </p:spPr>
        <p:txBody>
          <a:bodyPr>
            <a:normAutofit/>
          </a:bodyPr>
          <a:lstStyle>
            <a:lvl1pPr marL="0" indent="0">
              <a:buNone/>
              <a:defRPr sz="2000" b="1" u="sng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600"/>
            </a:lvl4pPr>
            <a:lvl5pPr marL="2114550" indent="-28575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17044D-A1E3-4C07-9932-20A6D54C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40" y="577484"/>
            <a:ext cx="10316446" cy="41247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094441-DF32-4B79-B517-69F3A137CF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294215"/>
            <a:ext cx="10311422" cy="2832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08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593889"/>
            <a:ext cx="10675544" cy="43363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dirty="0">
                <a:solidFill>
                  <a:srgbClr val="C00000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3F9258-04F0-42AC-B61A-428E124C0C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316912"/>
            <a:ext cx="4114800" cy="248697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ES"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143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46D310-EFFB-476C-9ADF-F9913DDCE96E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961366-5525-429F-B609-F4FC10190428}"/>
              </a:ext>
            </a:extLst>
          </p:cNvPr>
          <p:cNvSpPr/>
          <p:nvPr userDrawn="1"/>
        </p:nvSpPr>
        <p:spPr>
          <a:xfrm>
            <a:off x="181496" y="130001"/>
            <a:ext cx="11829008" cy="659799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DCCD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7C38F8-51EF-45D0-BFE0-DBC6C7401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11249716" y="261458"/>
            <a:ext cx="624254" cy="7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77" r:id="rId2"/>
    <p:sldLayoutId id="2147483676" r:id="rId3"/>
    <p:sldLayoutId id="2147483682" r:id="rId4"/>
    <p:sldLayoutId id="2147483678" r:id="rId5"/>
    <p:sldLayoutId id="2147483694" r:id="rId6"/>
    <p:sldLayoutId id="2147483664" r:id="rId7"/>
    <p:sldLayoutId id="2147483674" r:id="rId8"/>
    <p:sldLayoutId id="2147483697" r:id="rId9"/>
    <p:sldLayoutId id="2147483698" r:id="rId10"/>
    <p:sldLayoutId id="2147483699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41.png"/><Relationship Id="rId2" Type="http://schemas.openxmlformats.org/officeDocument/2006/relationships/hyperlink" Target="https://orioljbosch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9EBAB3-A420-46A5-B9B7-E093BACB680E}"/>
              </a:ext>
            </a:extLst>
          </p:cNvPr>
          <p:cNvSpPr/>
          <p:nvPr/>
        </p:nvSpPr>
        <p:spPr>
          <a:xfrm>
            <a:off x="3590488" y="4826571"/>
            <a:ext cx="1887523" cy="9904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8111B-1801-43C8-96FF-503786BF2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8" y="1207960"/>
            <a:ext cx="10851719" cy="1555386"/>
          </a:xfrm>
        </p:spPr>
        <p:txBody>
          <a:bodyPr>
            <a:normAutofit fontScale="90000"/>
          </a:bodyPr>
          <a:lstStyle/>
          <a:p>
            <a:r>
              <a:rPr lang="en-GB" dirty="0"/>
              <a:t>The challenges of using metered data to study online behaviours</a:t>
            </a:r>
            <a:br>
              <a:rPr lang="en-GB" dirty="0"/>
            </a:b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0876E-D783-48F4-B8BE-82FCFB00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095" y="4707356"/>
            <a:ext cx="5531535" cy="1109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0A1E9E-35E9-4688-B15C-3EA21DEE3E87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12E47-8518-4B13-A270-6817F4346530}"/>
              </a:ext>
            </a:extLst>
          </p:cNvPr>
          <p:cNvSpPr/>
          <p:nvPr/>
        </p:nvSpPr>
        <p:spPr>
          <a:xfrm>
            <a:off x="4895850" y="4707356"/>
            <a:ext cx="473270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E8C75-6862-4588-8F6F-61BFF2F9B559}"/>
              </a:ext>
            </a:extLst>
          </p:cNvPr>
          <p:cNvSpPr/>
          <p:nvPr/>
        </p:nvSpPr>
        <p:spPr>
          <a:xfrm>
            <a:off x="304800" y="5817051"/>
            <a:ext cx="11487149" cy="8672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AB1A05-BD3B-4405-9A9B-CAD078920C28}"/>
              </a:ext>
            </a:extLst>
          </p:cNvPr>
          <p:cNvSpPr/>
          <p:nvPr/>
        </p:nvSpPr>
        <p:spPr>
          <a:xfrm>
            <a:off x="182236" y="4542265"/>
            <a:ext cx="11827527" cy="874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9F65970-5FE9-4D88-B56E-E202BD2781D7}"/>
              </a:ext>
            </a:extLst>
          </p:cNvPr>
          <p:cNvSpPr txBox="1">
            <a:spLocks/>
          </p:cNvSpPr>
          <p:nvPr/>
        </p:nvSpPr>
        <p:spPr>
          <a:xfrm>
            <a:off x="431798" y="3914153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2E2C1657-F29C-4080-8DCD-17255D757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953" y="4177303"/>
            <a:ext cx="244436" cy="244436"/>
          </a:xfrm>
          <a:prstGeom prst="rect">
            <a:avLst/>
          </a:prstGeom>
        </p:spPr>
      </p:pic>
      <p:pic>
        <p:nvPicPr>
          <p:cNvPr id="17" name="Graphic 16" descr="Internet with solid fill">
            <a:extLst>
              <a:ext uri="{FF2B5EF4-FFF2-40B4-BE49-F238E27FC236}">
                <a16:creationId xmlns:a16="http://schemas.microsoft.com/office/drawing/2014/main" id="{D683C7EF-3C70-43DF-90E9-C66A559C4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579" y="4737979"/>
            <a:ext cx="313184" cy="313184"/>
          </a:xfrm>
          <a:prstGeom prst="rect">
            <a:avLst/>
          </a:prstGeom>
        </p:spPr>
      </p:pic>
      <p:pic>
        <p:nvPicPr>
          <p:cNvPr id="18" name="Picture 17" descr="Resultat d'imatges de twitter icon black">
            <a:extLst>
              <a:ext uri="{FF2B5EF4-FFF2-40B4-BE49-F238E27FC236}">
                <a16:creationId xmlns:a16="http://schemas.microsoft.com/office/drawing/2014/main" id="{4D756621-243F-4DA3-8DCD-FEE973AAC38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" y="4524081"/>
            <a:ext cx="202228" cy="195517"/>
          </a:xfrm>
          <a:prstGeom prst="rect">
            <a:avLst/>
          </a:prstGeom>
          <a:noFill/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78DBFDE9-9051-41CE-8378-5F938F183D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36" y="5528113"/>
            <a:ext cx="2354137" cy="874585"/>
          </a:xfrm>
          <a:prstGeom prst="rect">
            <a:avLst/>
          </a:prstGeom>
        </p:spPr>
      </p:pic>
      <p:pic>
        <p:nvPicPr>
          <p:cNvPr id="32" name="Picture 4" descr="London School of Economics – Nine Feet Tall">
            <a:extLst>
              <a:ext uri="{FF2B5EF4-FFF2-40B4-BE49-F238E27FC236}">
                <a16:creationId xmlns:a16="http://schemas.microsoft.com/office/drawing/2014/main" id="{1281A1B5-2851-499F-904E-3BE680D1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38" y="5561319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668EB606-DAF7-402E-A4BE-788A4FAFAF4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0109" y="5561319"/>
            <a:ext cx="2165384" cy="8413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6B8DB7C-82A9-488F-832B-48A6C67927E5}"/>
              </a:ext>
            </a:extLst>
          </p:cNvPr>
          <p:cNvSpPr txBox="1"/>
          <p:nvPr/>
        </p:nvSpPr>
        <p:spPr>
          <a:xfrm>
            <a:off x="156908" y="6577874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3994A173-5A56-41B2-8B94-833EDD07E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798" y="3658295"/>
            <a:ext cx="10284326" cy="280352"/>
          </a:xfrm>
        </p:spPr>
        <p:txBody>
          <a:bodyPr/>
          <a:lstStyle/>
          <a:p>
            <a:r>
              <a:rPr lang="en-US" b="1" dirty="0"/>
              <a:t>Oriol J. Bosch    </a:t>
            </a:r>
            <a:r>
              <a:rPr lang="en-GB" dirty="0"/>
              <a:t>| THE LONDON SCHOOL OF ECONOMICS / RECSM-UPF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3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524442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online news media outlets’ political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9951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news media 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political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news media outlets?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22733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news media 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news media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is </a:t>
            </a:r>
            <a:r>
              <a:rPr lang="en-US" sz="2000" i="1" dirty="0">
                <a:solidFill>
                  <a:srgbClr val="000000"/>
                </a:solidFill>
              </a:rPr>
              <a:t>political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22446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news media 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news media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is </a:t>
            </a:r>
            <a:r>
              <a:rPr lang="en-US" sz="2000" i="1" dirty="0">
                <a:solidFill>
                  <a:srgbClr val="000000"/>
                </a:solidFill>
              </a:rPr>
              <a:t>political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What do we consider as a </a:t>
            </a:r>
            <a:r>
              <a:rPr lang="en-GB" sz="2000" i="1" dirty="0">
                <a:solidFill>
                  <a:srgbClr val="000000"/>
                </a:solidFill>
              </a:rPr>
              <a:t>visit</a:t>
            </a:r>
            <a:r>
              <a:rPr lang="en-GB" sz="2000" dirty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98020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time recorded of the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visits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online news media outlets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’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00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political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i="1" dirty="0">
              <a:solidFill>
                <a:srgbClr val="000000"/>
              </a:solidFill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Which online news media outlets?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is </a:t>
            </a:r>
            <a:r>
              <a:rPr lang="en-US" sz="2000" i="1" dirty="0">
                <a:solidFill>
                  <a:srgbClr val="000000"/>
                </a:solidFill>
              </a:rPr>
              <a:t>political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dirty="0">
                <a:solidFill>
                  <a:srgbClr val="000000"/>
                </a:solidFill>
              </a:rPr>
              <a:t>What do we consider as a </a:t>
            </a:r>
            <a:r>
              <a:rPr lang="en-GB" sz="2000" i="1" dirty="0">
                <a:solidFill>
                  <a:srgbClr val="000000"/>
                </a:solidFill>
              </a:rPr>
              <a:t>visit</a:t>
            </a:r>
            <a:r>
              <a:rPr lang="en-GB" sz="2000" dirty="0">
                <a:solidFill>
                  <a:srgbClr val="000000"/>
                </a:solidFill>
              </a:rPr>
              <a:t>?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What time frame to use to compute an average?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34354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6856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3810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0" name="Rectángulo 3">
            <a:extLst>
              <a:ext uri="{FF2B5EF4-FFF2-40B4-BE49-F238E27FC236}">
                <a16:creationId xmlns:a16="http://schemas.microsoft.com/office/drawing/2014/main" id="{D376B65D-FA60-4E8C-8021-8ACD44F519C8}"/>
              </a:ext>
            </a:extLst>
          </p:cNvPr>
          <p:cNvSpPr/>
          <p:nvPr/>
        </p:nvSpPr>
        <p:spPr>
          <a:xfrm>
            <a:off x="2665826" y="3676877"/>
            <a:ext cx="4315266" cy="824786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Not available in our countries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What is the validity of these lists?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344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(Facebook blabla Guess et al.)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2618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1C591AF-3A3B-4A9A-B2B1-BA10EA15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429000"/>
            <a:ext cx="8229478" cy="3286385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5232319-AC04-48E4-9281-FB1A017EA170}"/>
              </a:ext>
            </a:extLst>
          </p:cNvPr>
          <p:cNvSpPr txBox="1">
            <a:spLocks/>
          </p:cNvSpPr>
          <p:nvPr/>
        </p:nvSpPr>
        <p:spPr>
          <a:xfrm>
            <a:off x="534572" y="1667436"/>
            <a:ext cx="11570742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Practical experience designing the (potentially) first cross-national online panel survey combined with metered data.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13818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(Facebook blabla Guess et al.)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79BBDFB5-882A-499B-894D-42BBD01DF8FF}"/>
              </a:ext>
            </a:extLst>
          </p:cNvPr>
          <p:cNvSpPr/>
          <p:nvPr/>
        </p:nvSpPr>
        <p:spPr>
          <a:xfrm>
            <a:off x="2665826" y="4308792"/>
            <a:ext cx="4315266" cy="42147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Which </a:t>
            </a:r>
            <a:r>
              <a:rPr lang="en-GB" sz="2000" kern="0" dirty="0">
                <a:solidFill>
                  <a:schemeClr val="bg1"/>
                </a:solidFill>
              </a:rPr>
              <a:t>ranking site to use?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1581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79BBDFB5-882A-499B-894D-42BBD01DF8FF}"/>
              </a:ext>
            </a:extLst>
          </p:cNvPr>
          <p:cNvSpPr/>
          <p:nvPr/>
        </p:nvSpPr>
        <p:spPr>
          <a:xfrm>
            <a:off x="2665826" y="4308792"/>
            <a:ext cx="4315266" cy="42147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Which </a:t>
            </a:r>
            <a:r>
              <a:rPr lang="en-GB" sz="2000" kern="0" dirty="0">
                <a:solidFill>
                  <a:schemeClr val="bg1"/>
                </a:solidFill>
              </a:rPr>
              <a:t>ranking site to use?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E817C3-1A84-49CE-BB94-D5B60333E3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66"/>
          <a:stretch/>
        </p:blipFill>
        <p:spPr>
          <a:xfrm>
            <a:off x="7525341" y="3552092"/>
            <a:ext cx="4315267" cy="26104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C40711-AC17-41A6-98D5-B78DF6E1BD62}"/>
              </a:ext>
            </a:extLst>
          </p:cNvPr>
          <p:cNvSpPr txBox="1"/>
          <p:nvPr/>
        </p:nvSpPr>
        <p:spPr>
          <a:xfrm>
            <a:off x="173147" y="6467762"/>
            <a:ext cx="10999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/>
              <a:t>Pochat</a:t>
            </a:r>
            <a:r>
              <a:rPr lang="en-GB" sz="900" dirty="0"/>
              <a:t>, V. L., Van </a:t>
            </a:r>
            <a:r>
              <a:rPr lang="en-GB" sz="900" dirty="0" err="1"/>
              <a:t>Goethem</a:t>
            </a:r>
            <a:r>
              <a:rPr lang="en-GB" sz="900" dirty="0"/>
              <a:t>, T., </a:t>
            </a:r>
            <a:r>
              <a:rPr lang="en-GB" sz="900" dirty="0" err="1"/>
              <a:t>Tajalizadehkhoob</a:t>
            </a:r>
            <a:r>
              <a:rPr lang="en-GB" sz="900" dirty="0"/>
              <a:t>, S., </a:t>
            </a:r>
            <a:r>
              <a:rPr lang="en-GB" sz="900" dirty="0" err="1"/>
              <a:t>Korczyński</a:t>
            </a:r>
            <a:r>
              <a:rPr lang="en-GB" sz="900" dirty="0"/>
              <a:t>, M., &amp; </a:t>
            </a:r>
            <a:r>
              <a:rPr lang="en-GB" sz="900" dirty="0" err="1"/>
              <a:t>Joosen</a:t>
            </a:r>
            <a:r>
              <a:rPr lang="en-GB" sz="900" dirty="0"/>
              <a:t>, W. (2018). </a:t>
            </a:r>
            <a:r>
              <a:rPr lang="en-GB" sz="900" dirty="0" err="1"/>
              <a:t>Tranco</a:t>
            </a:r>
            <a:r>
              <a:rPr lang="en-GB" sz="900" dirty="0"/>
              <a:t>: A research-oriented top sites ranking hardened against manipulation. </a:t>
            </a:r>
            <a:r>
              <a:rPr lang="en-GB" sz="900" i="1" dirty="0" err="1"/>
              <a:t>arXiv</a:t>
            </a:r>
            <a:r>
              <a:rPr lang="en-GB" sz="900" i="1" dirty="0"/>
              <a:t> preprint arXiv:1806.01156</a:t>
            </a:r>
            <a:r>
              <a:rPr lang="en-GB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28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3" name="Rectángulo 3">
            <a:extLst>
              <a:ext uri="{FF2B5EF4-FFF2-40B4-BE49-F238E27FC236}">
                <a16:creationId xmlns:a16="http://schemas.microsoft.com/office/drawing/2014/main" id="{79BBDFB5-882A-499B-894D-42BBD01DF8FF}"/>
              </a:ext>
            </a:extLst>
          </p:cNvPr>
          <p:cNvSpPr/>
          <p:nvPr/>
        </p:nvSpPr>
        <p:spPr>
          <a:xfrm>
            <a:off x="2665826" y="4308792"/>
            <a:ext cx="4315266" cy="80833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Which </a:t>
            </a:r>
            <a:r>
              <a:rPr lang="en-GB" sz="2000" kern="0" dirty="0">
                <a:solidFill>
                  <a:schemeClr val="bg1"/>
                </a:solidFill>
              </a:rPr>
              <a:t>ranking site to use?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Which Nº to use? 20? 50? 100?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2906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 complete list of all news media outlets? (Germany, Mangold et al., 2021)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430489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Past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Already available lists created by researchers? (Domains shared on Facebook, Guess, 2021)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Top X list by some ranking web site? (TOP 50 Alexa, Cardenal et al., 2019)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 complete list of all news media outlets? (Germany, Mangold et al., 2021)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1C8DC26E-091F-4E8A-8BC1-6ABC515300A2}"/>
              </a:ext>
            </a:extLst>
          </p:cNvPr>
          <p:cNvSpPr/>
          <p:nvPr/>
        </p:nvSpPr>
        <p:spPr>
          <a:xfrm>
            <a:off x="2665826" y="5027955"/>
            <a:ext cx="4315266" cy="42147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Not available in our countries</a:t>
            </a: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3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61849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Which news media outlets to track?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lvl="1"/>
            <a:r>
              <a:rPr lang="en-GB" b="1" dirty="0"/>
              <a:t>Step 2:</a:t>
            </a:r>
            <a:r>
              <a:rPr lang="en-GB" dirty="0"/>
              <a:t> Create different lists of most visited news media outlets, using different rankings and numbers: All news outlets, top 200, top 100, top 50, top 20, top 10 * </a:t>
            </a:r>
            <a:r>
              <a:rPr lang="en-GB" dirty="0" err="1"/>
              <a:t>Tranco</a:t>
            </a:r>
            <a:r>
              <a:rPr lang="en-GB" dirty="0"/>
              <a:t>, Alexa, Cisco, Majestic.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39076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lvl="1"/>
            <a:r>
              <a:rPr lang="en-GB" b="1" dirty="0"/>
              <a:t>Step 2:</a:t>
            </a:r>
            <a:r>
              <a:rPr lang="en-GB" dirty="0"/>
              <a:t> Create different lists of most visited news media outlets, using different rankings and numbers 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9DD95-406D-4BDC-876D-CD32542BE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1" y="1448372"/>
            <a:ext cx="11781692" cy="52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6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99700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14261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1C591AF-3A3B-4A9A-B2B1-BA10EA15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429000"/>
            <a:ext cx="8229478" cy="3286385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5232319-AC04-48E4-9281-FB1A017EA170}"/>
              </a:ext>
            </a:extLst>
          </p:cNvPr>
          <p:cNvSpPr txBox="1">
            <a:spLocks/>
          </p:cNvSpPr>
          <p:nvPr/>
        </p:nvSpPr>
        <p:spPr>
          <a:xfrm>
            <a:off x="534572" y="1667436"/>
            <a:ext cx="11570742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Practical experience designing the (potentially) first cross-national online panel survey combined with metered data.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    </a:t>
            </a:r>
            <a:r>
              <a:rPr lang="en-GB" b="1" i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+</a:t>
            </a:r>
            <a:r>
              <a:rPr lang="en-GB" dirty="0"/>
              <a:t> Theoretical knowledge from our Total Error Framework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0EA5810-EE17-4011-B94C-A2B6A656B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922" y="3270456"/>
            <a:ext cx="3746054" cy="3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2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30D47-61A9-4472-9223-1074CD38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0" y="3604647"/>
            <a:ext cx="5307505" cy="29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30D47-61A9-4472-9223-1074CD38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0" y="3604647"/>
            <a:ext cx="5307505" cy="2959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9CC09-9318-4F2E-A78F-1632BC3B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75" y="2118746"/>
            <a:ext cx="5782950" cy="32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36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30D47-61A9-4472-9223-1074CD38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10" y="3604647"/>
            <a:ext cx="5307505" cy="2959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9CC09-9318-4F2E-A78F-1632BC3BB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75" y="2118746"/>
            <a:ext cx="5782950" cy="3253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3E999D-D3FF-476F-B80F-1CA8F24FE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998" y="3822619"/>
            <a:ext cx="5262755" cy="28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02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some articles are political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16633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some articles are political</a:t>
            </a:r>
          </a:p>
          <a:p>
            <a:pPr lvl="1"/>
            <a:endParaRPr lang="en-GB" dirty="0"/>
          </a:p>
          <a:p>
            <a:pPr lvl="3"/>
            <a:r>
              <a:rPr lang="en-GB" sz="2000" dirty="0"/>
              <a:t>Manual selection                                 What criteria to use?</a:t>
            </a:r>
          </a:p>
          <a:p>
            <a:pPr lvl="3"/>
            <a:endParaRPr lang="en-GB" sz="2000" dirty="0"/>
          </a:p>
          <a:p>
            <a:pPr lvl="3"/>
            <a:r>
              <a:rPr lang="en-GB" sz="2000" dirty="0"/>
              <a:t>Machine learning selection                           How accurate can it be?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EBFEE95-B49E-4CB8-A267-BA5F9E6F6F89}"/>
              </a:ext>
            </a:extLst>
          </p:cNvPr>
          <p:cNvSpPr/>
          <p:nvPr/>
        </p:nvSpPr>
        <p:spPr>
          <a:xfrm>
            <a:off x="4570655" y="3742804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E84382-5622-4C14-ADE1-F5E7FB210B52}"/>
              </a:ext>
            </a:extLst>
          </p:cNvPr>
          <p:cNvSpPr/>
          <p:nvPr/>
        </p:nvSpPr>
        <p:spPr>
          <a:xfrm>
            <a:off x="5427784" y="4416654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5537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some articles are political</a:t>
            </a:r>
          </a:p>
          <a:p>
            <a:pPr lvl="1"/>
            <a:endParaRPr lang="en-GB" dirty="0"/>
          </a:p>
          <a:p>
            <a:pPr lvl="3"/>
            <a:r>
              <a:rPr lang="en-GB" sz="2000" dirty="0"/>
              <a:t>Manual selection                                 What criteria to use?</a:t>
            </a:r>
          </a:p>
          <a:p>
            <a:pPr lvl="3"/>
            <a:endParaRPr lang="en-GB" sz="2000" dirty="0"/>
          </a:p>
          <a:p>
            <a:pPr lvl="3"/>
            <a:r>
              <a:rPr lang="en-GB" sz="2000" dirty="0"/>
              <a:t>Machine learning selection                           How accurate can it be?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EBFEE95-B49E-4CB8-A267-BA5F9E6F6F89}"/>
              </a:ext>
            </a:extLst>
          </p:cNvPr>
          <p:cNvSpPr/>
          <p:nvPr/>
        </p:nvSpPr>
        <p:spPr>
          <a:xfrm>
            <a:off x="4570655" y="3742804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E84382-5622-4C14-ADE1-F5E7FB210B52}"/>
              </a:ext>
            </a:extLst>
          </p:cNvPr>
          <p:cNvSpPr/>
          <p:nvPr/>
        </p:nvSpPr>
        <p:spPr>
          <a:xfrm>
            <a:off x="5427784" y="4416654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C977DE-F55C-4D07-8EF9-9EB0E9B669FD}"/>
              </a:ext>
            </a:extLst>
          </p:cNvPr>
          <p:cNvSpPr/>
          <p:nvPr/>
        </p:nvSpPr>
        <p:spPr>
          <a:xfrm>
            <a:off x="1723171" y="3562448"/>
            <a:ext cx="7535008" cy="659423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92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But what is </a:t>
            </a:r>
            <a:r>
              <a:rPr lang="en-GB" i="1" dirty="0"/>
              <a:t>political</a:t>
            </a:r>
            <a:r>
              <a:rPr lang="en-GB" dirty="0"/>
              <a:t>?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dirty="0"/>
              <a:t>Everything is political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Only some articles are political</a:t>
            </a:r>
          </a:p>
          <a:p>
            <a:pPr lvl="1"/>
            <a:endParaRPr lang="en-GB" dirty="0"/>
          </a:p>
          <a:p>
            <a:pPr lvl="3"/>
            <a:r>
              <a:rPr lang="en-GB" sz="2000" dirty="0"/>
              <a:t>Manual selection                                 What criteria to use?</a:t>
            </a:r>
          </a:p>
          <a:p>
            <a:pPr lvl="3"/>
            <a:endParaRPr lang="en-GB" sz="2000" dirty="0"/>
          </a:p>
          <a:p>
            <a:pPr lvl="3"/>
            <a:r>
              <a:rPr lang="en-GB" sz="2000" dirty="0"/>
              <a:t>Machine learning selection                           How accurate can it be?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EBFEE95-B49E-4CB8-A267-BA5F9E6F6F89}"/>
              </a:ext>
            </a:extLst>
          </p:cNvPr>
          <p:cNvSpPr/>
          <p:nvPr/>
        </p:nvSpPr>
        <p:spPr>
          <a:xfrm>
            <a:off x="4633546" y="4564840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1E84382-5622-4C14-ADE1-F5E7FB210B52}"/>
              </a:ext>
            </a:extLst>
          </p:cNvPr>
          <p:cNvSpPr/>
          <p:nvPr/>
        </p:nvSpPr>
        <p:spPr>
          <a:xfrm>
            <a:off x="5490675" y="5238690"/>
            <a:ext cx="1336431" cy="26377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EE52A7-4BB0-476B-AF95-7B9D193FC860}"/>
              </a:ext>
            </a:extLst>
          </p:cNvPr>
          <p:cNvSpPr/>
          <p:nvPr/>
        </p:nvSpPr>
        <p:spPr>
          <a:xfrm>
            <a:off x="1828800" y="4334608"/>
            <a:ext cx="7535008" cy="659423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71AD6-FAA5-4CEC-8997-4182AC8F28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4" b="1762"/>
          <a:stretch/>
        </p:blipFill>
        <p:spPr>
          <a:xfrm>
            <a:off x="267855" y="2037011"/>
            <a:ext cx="11720945" cy="46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68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But what is political?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lvl="1"/>
            <a:r>
              <a:rPr lang="en-GB" b="1" dirty="0"/>
              <a:t>Step 2:</a:t>
            </a:r>
            <a:r>
              <a:rPr lang="en-GB" dirty="0"/>
              <a:t> Create different lists of most visited news media outlets, using different rankings and numbers: All news outlets, top 200, top 100, top 50, top 20, top 10 * </a:t>
            </a:r>
            <a:r>
              <a:rPr lang="en-GB" dirty="0" err="1"/>
              <a:t>Tranco</a:t>
            </a:r>
            <a:r>
              <a:rPr lang="en-GB" dirty="0"/>
              <a:t>, Alexa, Cisco, Alexa.</a:t>
            </a:r>
          </a:p>
          <a:p>
            <a:pPr lvl="1"/>
            <a:r>
              <a:rPr lang="en-GB" b="1" dirty="0"/>
              <a:t>Step 3:</a:t>
            </a:r>
            <a:r>
              <a:rPr lang="en-GB" dirty="0"/>
              <a:t> Selecting the political subdomains for each (Top 50) list.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79528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Our approach is a combination of all of them: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Step 1:</a:t>
            </a:r>
            <a:r>
              <a:rPr lang="en-GB" dirty="0"/>
              <a:t> Build a comprehensive list of “</a:t>
            </a:r>
            <a:r>
              <a:rPr lang="en-GB" i="1" dirty="0"/>
              <a:t>all” </a:t>
            </a:r>
            <a:r>
              <a:rPr lang="en-GB" dirty="0"/>
              <a:t>news media domain outlets in the country</a:t>
            </a:r>
          </a:p>
          <a:p>
            <a:pPr lvl="1"/>
            <a:r>
              <a:rPr lang="en-GB" b="1" dirty="0"/>
              <a:t>Step 2:</a:t>
            </a:r>
            <a:r>
              <a:rPr lang="en-GB" dirty="0"/>
              <a:t> Create different lists of most visited news media outlets, using different rankings and numbers </a:t>
            </a:r>
          </a:p>
          <a:p>
            <a:pPr lvl="1"/>
            <a:r>
              <a:rPr lang="en-GB" b="1" dirty="0"/>
              <a:t>Step 3:</a:t>
            </a:r>
            <a:r>
              <a:rPr lang="en-GB" dirty="0"/>
              <a:t> Selecting the subdomains for each (Top 50) list.</a:t>
            </a:r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358ABA-9786-4B60-9732-6AEE27B04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1471470"/>
            <a:ext cx="11543000" cy="50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05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8592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D1C591AF-3A3B-4A9A-B2B1-BA10EA15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429000"/>
            <a:ext cx="8229478" cy="3286385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5232319-AC04-48E4-9281-FB1A017EA170}"/>
              </a:ext>
            </a:extLst>
          </p:cNvPr>
          <p:cNvSpPr txBox="1">
            <a:spLocks/>
          </p:cNvSpPr>
          <p:nvPr/>
        </p:nvSpPr>
        <p:spPr>
          <a:xfrm>
            <a:off x="534572" y="1667436"/>
            <a:ext cx="11570742" cy="4761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Practical experience designing the (potentially) first cross-national online panel survey combined with metered data.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     </a:t>
            </a:r>
            <a:r>
              <a:rPr lang="en-GB" b="1" i="1" dirty="0">
                <a:solidFill>
                  <a:srgbClr val="FF0000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+</a:t>
            </a:r>
            <a:r>
              <a:rPr lang="en-GB" dirty="0"/>
              <a:t> Theoretical knowledge from our Total Error Framework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talk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about</a:t>
            </a: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0EA5810-EE17-4011-B94C-A2B6A656B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922" y="3270456"/>
            <a:ext cx="3746054" cy="3286385"/>
          </a:xfrm>
          <a:prstGeom prst="rect">
            <a:avLst/>
          </a:prstGeom>
        </p:spPr>
      </p:pic>
      <p:sp>
        <p:nvSpPr>
          <p:cNvPr id="10" name="Rectángulo 3">
            <a:extLst>
              <a:ext uri="{FF2B5EF4-FFF2-40B4-BE49-F238E27FC236}">
                <a16:creationId xmlns:a16="http://schemas.microsoft.com/office/drawing/2014/main" id="{FF8F0EA4-72C0-47DD-AAA6-5609477BEE4F}"/>
              </a:ext>
            </a:extLst>
          </p:cNvPr>
          <p:cNvSpPr/>
          <p:nvPr/>
        </p:nvSpPr>
        <p:spPr>
          <a:xfrm>
            <a:off x="3550736" y="2936759"/>
            <a:ext cx="5090527" cy="9844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Sadly, we still don’t have data (yet)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1714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5439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10" name="Rectángulo 3">
            <a:extLst>
              <a:ext uri="{FF2B5EF4-FFF2-40B4-BE49-F238E27FC236}">
                <a16:creationId xmlns:a16="http://schemas.microsoft.com/office/drawing/2014/main" id="{06D445F6-2AFD-4E2D-9848-C627256005BD}"/>
              </a:ext>
            </a:extLst>
          </p:cNvPr>
          <p:cNvSpPr/>
          <p:nvPr/>
        </p:nvSpPr>
        <p:spPr>
          <a:xfrm>
            <a:off x="3487394" y="3578662"/>
            <a:ext cx="5527298" cy="42147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Is this too liberal to be considered as a </a:t>
            </a:r>
            <a:r>
              <a:rPr kumimoji="0" lang="en-GB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visit</a:t>
            </a: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9979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97319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r>
              <a:rPr lang="en-GB" dirty="0"/>
              <a:t>Do we want to infer if they have read all or part of the article?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056790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r>
              <a:rPr lang="en-GB" dirty="0"/>
              <a:t>Do we want to infer if they have read all or part of the article?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47A88052-30D8-4078-B774-D6CD3B6DE376}"/>
              </a:ext>
            </a:extLst>
          </p:cNvPr>
          <p:cNvSpPr/>
          <p:nvPr/>
        </p:nvSpPr>
        <p:spPr>
          <a:xfrm>
            <a:off x="8207176" y="3916064"/>
            <a:ext cx="2719443" cy="3650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schemeClr val="bg1"/>
                </a:solidFill>
              </a:rPr>
              <a:t>How many seconds is that?</a:t>
            </a:r>
            <a:endParaRPr kumimoji="0" lang="en-GB" sz="16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5533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r>
              <a:rPr lang="en-GB" dirty="0"/>
              <a:t>Do we want to infer if they have read all or part of the article?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Do we want to measure if they were interested enough to open it?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47A88052-30D8-4078-B774-D6CD3B6DE376}"/>
              </a:ext>
            </a:extLst>
          </p:cNvPr>
          <p:cNvSpPr/>
          <p:nvPr/>
        </p:nvSpPr>
        <p:spPr>
          <a:xfrm>
            <a:off x="8207176" y="3916064"/>
            <a:ext cx="2719443" cy="3650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schemeClr val="bg1"/>
                </a:solidFill>
              </a:rPr>
              <a:t>How many seconds is that?</a:t>
            </a:r>
            <a:endParaRPr kumimoji="0" lang="en-GB" sz="16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25254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Depending on what we are measuring, we might want to consider alternatives.</a:t>
            </a:r>
          </a:p>
          <a:p>
            <a:pPr lvl="2"/>
            <a:r>
              <a:rPr lang="en-GB" dirty="0"/>
              <a:t>Do we want to infer if they have read all or part of the article?</a:t>
            </a:r>
          </a:p>
          <a:p>
            <a:pPr lvl="2"/>
            <a:endParaRPr lang="en-GB" dirty="0"/>
          </a:p>
          <a:p>
            <a:pPr lvl="2"/>
            <a:r>
              <a:rPr lang="en-GB" dirty="0"/>
              <a:t>Do we want to measure if they were interested enough to open it?</a:t>
            </a:r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47A88052-30D8-4078-B774-D6CD3B6DE376}"/>
              </a:ext>
            </a:extLst>
          </p:cNvPr>
          <p:cNvSpPr/>
          <p:nvPr/>
        </p:nvSpPr>
        <p:spPr>
          <a:xfrm>
            <a:off x="8207176" y="3916064"/>
            <a:ext cx="2719443" cy="3650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schemeClr val="bg1"/>
                </a:solidFill>
              </a:rPr>
              <a:t>How many seconds is that?</a:t>
            </a:r>
            <a:endParaRPr kumimoji="0" lang="en-GB" sz="16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884FA7A9-AF38-42FF-9666-15F078BDA75C}"/>
              </a:ext>
            </a:extLst>
          </p:cNvPr>
          <p:cNvSpPr/>
          <p:nvPr/>
        </p:nvSpPr>
        <p:spPr>
          <a:xfrm>
            <a:off x="8479646" y="4488169"/>
            <a:ext cx="3398315" cy="365081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kern="0" dirty="0">
                <a:solidFill>
                  <a:schemeClr val="bg1"/>
                </a:solidFill>
              </a:rPr>
              <a:t>How do we avoid “false positives”?</a:t>
            </a:r>
            <a:endParaRPr kumimoji="0" lang="en-GB" sz="16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7895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549BBD-5A42-47B8-AFD9-D62EDF53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73" y="3623920"/>
            <a:ext cx="6973453" cy="2241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C50CA-BAAF-4EE5-B0B6-6ADE4845E5AF}"/>
              </a:ext>
            </a:extLst>
          </p:cNvPr>
          <p:cNvSpPr txBox="1"/>
          <p:nvPr/>
        </p:nvSpPr>
        <p:spPr>
          <a:xfrm>
            <a:off x="227126" y="6440674"/>
            <a:ext cx="11229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Mangold, F., Stier, S., Breuer, J., &amp; </a:t>
            </a:r>
            <a:r>
              <a:rPr lang="en-GB" sz="1000" dirty="0" err="1"/>
              <a:t>Scharkow</a:t>
            </a:r>
            <a:r>
              <a:rPr lang="en-GB" sz="1000" dirty="0"/>
              <a:t>, M. (2021). The overstated generational gap in online news use? A consolidated infrastructural perspective. </a:t>
            </a:r>
            <a:r>
              <a:rPr lang="en-GB" sz="1000" i="1" dirty="0"/>
              <a:t>new media &amp; society</a:t>
            </a:r>
            <a:r>
              <a:rPr lang="en-GB" sz="1000" dirty="0"/>
              <a:t>, 1461444821989972.</a:t>
            </a:r>
          </a:p>
        </p:txBody>
      </p:sp>
    </p:spTree>
    <p:extLst>
      <p:ext uri="{BB962C8B-B14F-4D97-AF65-F5344CB8AC3E}">
        <p14:creationId xmlns:p14="http://schemas.microsoft.com/office/powerpoint/2010/main" val="3448511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lvl="1"/>
            <a:r>
              <a:rPr lang="en-GB" dirty="0"/>
              <a:t>In general, panel companies consider any visit taking around 1-3 seconds as a visit. They also have their own rules to consider what a new visit is (e.g. refreshing, after a given amount of time, etc.).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549BBD-5A42-47B8-AFD9-D62EDF53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273" y="3623920"/>
            <a:ext cx="6973453" cy="2241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C50CA-BAAF-4EE5-B0B6-6ADE4845E5AF}"/>
              </a:ext>
            </a:extLst>
          </p:cNvPr>
          <p:cNvSpPr txBox="1"/>
          <p:nvPr/>
        </p:nvSpPr>
        <p:spPr>
          <a:xfrm>
            <a:off x="227126" y="6440674"/>
            <a:ext cx="11229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Mangold, F., Stier, S., Breuer, J., &amp; </a:t>
            </a:r>
            <a:r>
              <a:rPr lang="en-GB" sz="1000" dirty="0" err="1"/>
              <a:t>Scharkow</a:t>
            </a:r>
            <a:r>
              <a:rPr lang="en-GB" sz="1000" dirty="0"/>
              <a:t>, M. (2021). The overstated generational gap in online news use? A consolidated infrastructural perspective. </a:t>
            </a:r>
            <a:r>
              <a:rPr lang="en-GB" sz="1000" i="1" dirty="0"/>
              <a:t>new media &amp; society</a:t>
            </a:r>
            <a:r>
              <a:rPr lang="en-GB" sz="1000" dirty="0"/>
              <a:t>, 1461444821989972.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4D9330-ECBA-467C-9DEE-47871BAEA2A8}"/>
              </a:ext>
            </a:extLst>
          </p:cNvPr>
          <p:cNvSpPr/>
          <p:nvPr/>
        </p:nvSpPr>
        <p:spPr>
          <a:xfrm>
            <a:off x="2609273" y="4781549"/>
            <a:ext cx="6810952" cy="314325"/>
          </a:xfrm>
          <a:prstGeom prst="rect">
            <a:avLst/>
          </a:prstGeom>
          <a:solidFill>
            <a:srgbClr val="FF7D7D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79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3"/>
            </a:pPr>
            <a:r>
              <a:rPr lang="en-GB" b="1" dirty="0"/>
              <a:t>What do we consider as a visit? 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We measure everything with different approaches:</a:t>
            </a:r>
          </a:p>
          <a:p>
            <a:pPr marL="0" indent="0">
              <a:buNone/>
            </a:pPr>
            <a:endParaRPr lang="en-GB" sz="2000" dirty="0"/>
          </a:p>
          <a:p>
            <a:pPr lvl="1"/>
            <a:r>
              <a:rPr lang="en-GB" b="1" dirty="0"/>
              <a:t>Netquest criteria: </a:t>
            </a:r>
            <a:r>
              <a:rPr lang="en-GB" dirty="0"/>
              <a:t>1 second. New visit after 30 minutes. New visit if refreshed.</a:t>
            </a:r>
          </a:p>
          <a:p>
            <a:pPr lvl="1"/>
            <a:r>
              <a:rPr lang="en-GB" b="1" dirty="0"/>
              <a:t>Alternative criteria 1:</a:t>
            </a:r>
            <a:r>
              <a:rPr lang="en-GB" dirty="0"/>
              <a:t> 30 seconds. No new visits after given minutes or refreshing.</a:t>
            </a:r>
          </a:p>
          <a:p>
            <a:pPr lvl="1"/>
            <a:r>
              <a:rPr lang="en-GB" b="1" dirty="0"/>
              <a:t>Alternative criteria 2: </a:t>
            </a:r>
            <a:r>
              <a:rPr lang="en-GB" dirty="0"/>
              <a:t>120 seconds. No new visits after given minutes or refreshing.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6164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Metered data </a:t>
            </a:r>
            <a:r>
              <a:rPr lang="en-GB" dirty="0"/>
              <a:t>is obtained from a meter willingly installed or configured by a sample of participants on their devices (PCs, tablets and/or smartphones).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i="1" dirty="0"/>
              <a:t>meter</a:t>
            </a:r>
            <a:r>
              <a:rPr lang="en-GB" dirty="0"/>
              <a:t> refers to a heterogeneous group of tracking technologies that allow to passively track, at least, </a:t>
            </a:r>
            <a:r>
              <a:rPr lang="en-GB" b="1" i="1" dirty="0"/>
              <a:t>information about the URLs of the web pages visited by the participants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85287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4"/>
            </a:pPr>
            <a:r>
              <a:rPr lang="en-GB" b="1" dirty="0"/>
              <a:t>What time frame to use to compute an average?–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Two main considerations: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How much time do we need to properly measure a “typical” behaviour?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Also, time is money…specially with metered data.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709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4"/>
            </a:pPr>
            <a:r>
              <a:rPr lang="en-GB" b="1" dirty="0"/>
              <a:t>What time frame to use to compute an average?– </a:t>
            </a:r>
            <a:r>
              <a:rPr lang="en-GB" b="1" i="1" dirty="0"/>
              <a:t>Our experience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We measure everything with different time frames:</a:t>
            </a:r>
          </a:p>
          <a:p>
            <a:pPr lvl="2"/>
            <a:r>
              <a:rPr lang="en-GB" dirty="0"/>
              <a:t>30 days</a:t>
            </a:r>
          </a:p>
          <a:p>
            <a:pPr lvl="2"/>
            <a:r>
              <a:rPr lang="en-GB" dirty="0"/>
              <a:t>15 Days</a:t>
            </a:r>
          </a:p>
          <a:p>
            <a:pPr lvl="2"/>
            <a:r>
              <a:rPr lang="en-GB" dirty="0"/>
              <a:t>10 Days</a:t>
            </a:r>
          </a:p>
          <a:p>
            <a:pPr lvl="2"/>
            <a:r>
              <a:rPr lang="en-GB" dirty="0"/>
              <a:t>7 Days</a:t>
            </a:r>
          </a:p>
          <a:p>
            <a:pPr lvl="2"/>
            <a:r>
              <a:rPr lang="en-GB" dirty="0"/>
              <a:t>3 Days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sz="2000" dirty="0"/>
          </a:p>
          <a:p>
            <a:pPr marL="1828800" lvl="4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610245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online political outlets’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872484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online political outlets’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1"/>
            <a:r>
              <a:rPr lang="en-GB" b="1" i="1" dirty="0"/>
              <a:t>News media outlets: </a:t>
            </a:r>
            <a:r>
              <a:rPr lang="en-GB" dirty="0"/>
              <a:t>All news outlets &amp; top 200, top 100, top 50, top 20, top 10 * </a:t>
            </a:r>
            <a:r>
              <a:rPr lang="en-GB" dirty="0" err="1"/>
              <a:t>Tranco</a:t>
            </a:r>
            <a:r>
              <a:rPr lang="en-GB" dirty="0"/>
              <a:t>, Alexa, Cisco, Alexa</a:t>
            </a:r>
          </a:p>
          <a:p>
            <a:pPr lvl="1"/>
            <a:r>
              <a:rPr lang="en-GB" b="1" i="1" dirty="0"/>
              <a:t>Political:</a:t>
            </a:r>
            <a:r>
              <a:rPr lang="en-GB" dirty="0"/>
              <a:t> All URLs, Specific subdomains</a:t>
            </a:r>
          </a:p>
          <a:p>
            <a:pPr lvl="1"/>
            <a:r>
              <a:rPr lang="en-GB" b="1" i="1" dirty="0"/>
              <a:t>Visit: </a:t>
            </a:r>
            <a:r>
              <a:rPr lang="en-GB" dirty="0"/>
              <a:t>Netquest criteria, Alternative criteria 1, Alternative Criteria 2</a:t>
            </a:r>
          </a:p>
          <a:p>
            <a:pPr lvl="1"/>
            <a:r>
              <a:rPr lang="en-GB" b="1" i="1" dirty="0"/>
              <a:t>Time frame: </a:t>
            </a:r>
            <a:r>
              <a:rPr lang="en-GB" dirty="0"/>
              <a:t>30, 15, 10, 7, 3 days</a:t>
            </a: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78548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Concept: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average hours of consumption of online political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Measure:</a:t>
            </a: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average time recorded of the visits to online political outlets’ URLs.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1"/>
            <a:r>
              <a:rPr lang="en-GB" b="1" i="1" dirty="0"/>
              <a:t>News media outlets: </a:t>
            </a:r>
            <a:r>
              <a:rPr lang="en-GB" dirty="0"/>
              <a:t>All news outlets &amp; top 200, top 100, top 50, top 20, top 10 * </a:t>
            </a:r>
            <a:r>
              <a:rPr lang="en-GB" dirty="0" err="1"/>
              <a:t>Tranco</a:t>
            </a:r>
            <a:r>
              <a:rPr lang="en-GB" dirty="0"/>
              <a:t>, Alexa, Cisco, Alexa</a:t>
            </a:r>
          </a:p>
          <a:p>
            <a:pPr lvl="1"/>
            <a:r>
              <a:rPr lang="en-GB" b="1" i="1" dirty="0"/>
              <a:t>Political:</a:t>
            </a:r>
            <a:r>
              <a:rPr lang="en-GB" dirty="0"/>
              <a:t> All URLs, Specific subdomains</a:t>
            </a:r>
          </a:p>
          <a:p>
            <a:pPr lvl="1"/>
            <a:r>
              <a:rPr lang="en-GB" b="1" i="1" dirty="0"/>
              <a:t>Visit: </a:t>
            </a:r>
            <a:r>
              <a:rPr lang="en-GB" dirty="0"/>
              <a:t>Netquest criteria, Alternative criteria 1, Alternative Criteria 2</a:t>
            </a:r>
          </a:p>
          <a:p>
            <a:pPr lvl="1"/>
            <a:r>
              <a:rPr lang="en-GB" b="1" i="1" dirty="0"/>
              <a:t>Time frame: </a:t>
            </a:r>
            <a:r>
              <a:rPr lang="en-GB" dirty="0"/>
              <a:t>30, 15, 10, 7, 3 days</a:t>
            </a: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5AF59B87-7CD6-44D4-BA6B-94DD0140EE58}"/>
              </a:ext>
            </a:extLst>
          </p:cNvPr>
          <p:cNvSpPr/>
          <p:nvPr/>
        </p:nvSpPr>
        <p:spPr>
          <a:xfrm rot="5400000">
            <a:off x="5752624" y="437412"/>
            <a:ext cx="528147" cy="10130706"/>
          </a:xfrm>
          <a:prstGeom prst="rightBrace">
            <a:avLst>
              <a:gd name="adj1" fmla="val 8333"/>
              <a:gd name="adj2" fmla="val 49551"/>
            </a:avLst>
          </a:prstGeom>
          <a:ln w="254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FC2C8-AB9C-4A9D-A74E-45FA0DB0A481}"/>
              </a:ext>
            </a:extLst>
          </p:cNvPr>
          <p:cNvSpPr txBox="1"/>
          <p:nvPr/>
        </p:nvSpPr>
        <p:spPr>
          <a:xfrm>
            <a:off x="1269998" y="5956348"/>
            <a:ext cx="96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was supposed to be </a:t>
            </a:r>
            <a:r>
              <a:rPr lang="en-GB" sz="2000" b="1" dirty="0"/>
              <a:t>1</a:t>
            </a:r>
            <a:r>
              <a:rPr lang="en-GB" sz="2000" dirty="0"/>
              <a:t> variable now can be computed in </a:t>
            </a:r>
            <a:r>
              <a:rPr lang="en-GB" sz="2000" b="1" dirty="0"/>
              <a:t>540</a:t>
            </a:r>
            <a:r>
              <a:rPr lang="en-GB" sz="2000" dirty="0"/>
              <a:t> different ways!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A90CA7-1F1A-49C6-9D71-430DFFCEA6A0}"/>
              </a:ext>
            </a:extLst>
          </p:cNvPr>
          <p:cNvSpPr/>
          <p:nvPr/>
        </p:nvSpPr>
        <p:spPr>
          <a:xfrm>
            <a:off x="1223817" y="5951059"/>
            <a:ext cx="9744363" cy="5281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702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en-GB" b="1" dirty="0"/>
              <a:t>A </a:t>
            </a:r>
            <a:r>
              <a:rPr lang="en-GB" b="1" i="1" dirty="0"/>
              <a:t>multiverse</a:t>
            </a:r>
            <a:r>
              <a:rPr lang="en-GB" b="1" dirty="0"/>
              <a:t> of measurement instruments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What was supposed to be </a:t>
            </a:r>
            <a:r>
              <a:rPr lang="en-GB" b="1" dirty="0"/>
              <a:t>1</a:t>
            </a:r>
            <a:r>
              <a:rPr lang="en-GB" dirty="0"/>
              <a:t> variable now can be computed in </a:t>
            </a:r>
            <a:r>
              <a:rPr lang="en-GB" b="1" dirty="0"/>
              <a:t>540</a:t>
            </a:r>
            <a:r>
              <a:rPr lang="en-GB" dirty="0"/>
              <a:t> different ways!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11466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en-GB" b="1" dirty="0"/>
              <a:t>A </a:t>
            </a:r>
            <a:r>
              <a:rPr lang="en-GB" b="1" i="1" dirty="0"/>
              <a:t>multiverse</a:t>
            </a:r>
            <a:r>
              <a:rPr lang="en-GB" b="1" dirty="0"/>
              <a:t> of measurement instruments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What was supposed to be </a:t>
            </a:r>
            <a:r>
              <a:rPr lang="en-GB" b="1" dirty="0"/>
              <a:t>1</a:t>
            </a:r>
            <a:r>
              <a:rPr lang="en-GB" dirty="0"/>
              <a:t> variable now can be computed in </a:t>
            </a:r>
            <a:r>
              <a:rPr lang="en-GB" b="1" dirty="0"/>
              <a:t>540</a:t>
            </a:r>
            <a:r>
              <a:rPr lang="en-GB" dirty="0"/>
              <a:t> different ways!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are used to measure questions with one or few questions…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1355989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en-GB" b="1" dirty="0"/>
              <a:t>A </a:t>
            </a:r>
            <a:r>
              <a:rPr lang="en-GB" b="1" i="1" dirty="0"/>
              <a:t>multiverse</a:t>
            </a:r>
            <a:r>
              <a:rPr lang="en-GB" b="1" dirty="0"/>
              <a:t> of measurement instruments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What was supposed to be </a:t>
            </a:r>
            <a:r>
              <a:rPr lang="en-GB" b="1" dirty="0"/>
              <a:t>1</a:t>
            </a:r>
            <a:r>
              <a:rPr lang="en-GB" dirty="0"/>
              <a:t> variable now can be computed in </a:t>
            </a:r>
            <a:r>
              <a:rPr lang="en-GB" b="1" dirty="0"/>
              <a:t>540</a:t>
            </a:r>
            <a:r>
              <a:rPr lang="en-GB" dirty="0"/>
              <a:t> different ways!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are used to measure questions with one or few questions…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i="1" dirty="0">
                <a:solidFill>
                  <a:srgbClr val="000000"/>
                </a:solidFill>
              </a:rPr>
              <a:t>…but why constraining ourselves when using Big Data?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75480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5"/>
            </a:pPr>
            <a:r>
              <a:rPr lang="en-GB" b="1" dirty="0"/>
              <a:t>A </a:t>
            </a:r>
            <a:r>
              <a:rPr lang="en-GB" b="1" i="1" dirty="0"/>
              <a:t>multiverse</a:t>
            </a:r>
            <a:r>
              <a:rPr lang="en-GB" b="1" dirty="0"/>
              <a:t> of measurement instruments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What was supposed to be </a:t>
            </a:r>
            <a:r>
              <a:rPr lang="en-GB" b="1" dirty="0"/>
              <a:t>1</a:t>
            </a:r>
            <a:r>
              <a:rPr lang="en-GB" dirty="0"/>
              <a:t> variable now can be computed in </a:t>
            </a:r>
            <a:r>
              <a:rPr lang="en-GB" b="1" dirty="0"/>
              <a:t>540</a:t>
            </a:r>
            <a:r>
              <a:rPr lang="en-GB" dirty="0"/>
              <a:t> different ways!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are used to measure questions with one or few questions…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000" i="1" dirty="0">
                <a:solidFill>
                  <a:srgbClr val="000000"/>
                </a:solidFill>
              </a:rPr>
              <a:t>…but why constraining ourselves when using Big Data?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lvl="2"/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E3E0653B-9DBA-45BA-99B3-45D7DCEE5CD1}"/>
              </a:ext>
            </a:extLst>
          </p:cNvPr>
          <p:cNvSpPr/>
          <p:nvPr/>
        </p:nvSpPr>
        <p:spPr>
          <a:xfrm>
            <a:off x="3332350" y="4105134"/>
            <a:ext cx="5527298" cy="1390502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We do not know which combination of specifications is </a:t>
            </a:r>
            <a:r>
              <a:rPr kumimoji="0" lang="en-GB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better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Why not testing the </a:t>
            </a:r>
            <a:r>
              <a:rPr lang="en-GB" sz="2000" i="1" kern="0" dirty="0">
                <a:solidFill>
                  <a:schemeClr val="bg1"/>
                </a:solidFill>
              </a:rPr>
              <a:t>robustness</a:t>
            </a:r>
            <a:r>
              <a:rPr lang="en-GB" sz="2000" kern="0" dirty="0">
                <a:solidFill>
                  <a:schemeClr val="bg1"/>
                </a:solidFill>
              </a:rPr>
              <a:t> of our analyses?</a:t>
            </a:r>
            <a:endParaRPr kumimoji="0" lang="en-GB" sz="20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39213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82108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Tracking online </a:t>
            </a:r>
            <a:r>
              <a:rPr lang="es-ES" dirty="0" err="1"/>
              <a:t>behaviours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570742" cy="47616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dirty="0"/>
              <a:t>Metered data </a:t>
            </a:r>
            <a:r>
              <a:rPr lang="en-GB" dirty="0"/>
              <a:t>is obtained from a meter willingly installed or configured by a sample of participants on their devices (PCs, tablets and/or smartphones).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i="1" dirty="0"/>
              <a:t>meter</a:t>
            </a:r>
            <a:r>
              <a:rPr lang="en-GB" dirty="0"/>
              <a:t> refers to a heterogeneous group of tracking technologies that allow to passively track, at least, </a:t>
            </a:r>
            <a:r>
              <a:rPr lang="en-GB" b="1" i="1" dirty="0"/>
              <a:t>information about the URLs of the web pages visited by the participants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60A5A-51BE-4745-A597-9408C9F6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211" y="4591616"/>
            <a:ext cx="8703577" cy="135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421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B404D4-815E-4F27-A7C5-975356BBE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2406017"/>
            <a:ext cx="6358679" cy="39749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539625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968F1-E3B1-48D4-B9F8-02DC4526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2180446"/>
            <a:ext cx="6724471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6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8968F1-E3B1-48D4-B9F8-02DC4526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4" y="2180446"/>
            <a:ext cx="6724471" cy="4200508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C5FBC679-413D-4B19-AD65-77583373BA9C}"/>
              </a:ext>
            </a:extLst>
          </p:cNvPr>
          <p:cNvSpPr txBox="1"/>
          <p:nvPr/>
        </p:nvSpPr>
        <p:spPr>
          <a:xfrm>
            <a:off x="7074766" y="2521225"/>
            <a:ext cx="4676056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Undercoverage can prevent tracking the complete online behaviour.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Georgia" panose="02040502050405020303" pitchFamily="18" charset="0"/>
              </a:rPr>
              <a:t>Different </a:t>
            </a:r>
            <a:r>
              <a:rPr lang="en-GB" dirty="0">
                <a:latin typeface="Georgia" panose="02040502050405020303" pitchFamily="18" charset="0"/>
              </a:rPr>
              <a:t>levels:</a:t>
            </a:r>
            <a:endParaRPr lang="en-GB" sz="1800" dirty="0"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Device</a:t>
            </a:r>
            <a:r>
              <a:rPr lang="en-GB" sz="1800" dirty="0">
                <a:latin typeface="Georgia" panose="02040502050405020303" pitchFamily="18" charset="0"/>
              </a:rPr>
              <a:t>: at least one device used by a participant is not tracked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Browser</a:t>
            </a:r>
            <a:r>
              <a:rPr lang="en-GB" sz="1800" dirty="0">
                <a:latin typeface="Georgia" panose="02040502050405020303" pitchFamily="18" charset="0"/>
              </a:rPr>
              <a:t>: at least one web-browser used by a participant is not tracked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In-app</a:t>
            </a:r>
            <a:r>
              <a:rPr lang="en-GB" sz="1800" dirty="0">
                <a:latin typeface="Georgia" panose="02040502050405020303" pitchFamily="18" charset="0"/>
              </a:rPr>
              <a:t>: the behaviours happening inside apps are not tracked.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>
                <a:latin typeface="Georgia" panose="02040502050405020303" pitchFamily="18" charset="0"/>
              </a:rPr>
              <a:t>Network</a:t>
            </a:r>
            <a:r>
              <a:rPr lang="en-GB" sz="1800" dirty="0">
                <a:latin typeface="Georgia" panose="02040502050405020303" pitchFamily="18" charset="0"/>
              </a:rPr>
              <a:t>: at least one network from which a participant connect to the Internet is not tracked </a:t>
            </a:r>
          </a:p>
        </p:txBody>
      </p:sp>
    </p:spTree>
    <p:extLst>
      <p:ext uri="{BB962C8B-B14F-4D97-AF65-F5344CB8AC3E}">
        <p14:creationId xmlns:p14="http://schemas.microsoft.com/office/powerpoint/2010/main" val="5574310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24592-965A-430E-8613-8C9C93A9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362" y="2553336"/>
            <a:ext cx="6017274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841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F1BE108-A615-46DB-9095-CCFB772F38A5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056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B17524-67E0-490D-9748-E7735E9E3783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872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25D53CF-4FC1-40D4-A9CE-2834467FB907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183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How to identify and deal with device &amp; browser undercoverage?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65615A-95AC-42D3-8C16-B84BBF3C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866" y="2424553"/>
            <a:ext cx="7688268" cy="3528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7526E0-D55D-467C-9630-B9E66CA42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866" y="2424552"/>
            <a:ext cx="7688268" cy="352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90E9-D687-4742-AE7A-8389C4822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866" y="2424551"/>
            <a:ext cx="7688268" cy="35285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7E4CD98-4D91-4A80-81AA-CE6485B20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866" y="2424550"/>
            <a:ext cx="7688268" cy="35285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872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606099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9243A-624D-4CF6-AF7C-B274E6C7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28" y="2932748"/>
            <a:ext cx="5541744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3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TRI-POL </a:t>
            </a:r>
            <a:r>
              <a:rPr lang="es-ES" dirty="0" err="1"/>
              <a:t>project</a:t>
            </a:r>
            <a:endParaRPr lang="es-E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2" y="1667436"/>
            <a:ext cx="11369406" cy="47616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Combination of surveys and metered data at the individual level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3 survey waves, 15 days of tracking prior &amp; posterior of each wave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Netquest metered panels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Spain, Italy, Portugal, Argentina and Chile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Questionnaire about polarization, political trust and political communication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Metered data dataset focused on consumption of news, political information and social media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/>
              <a:t>Important considerations: 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b="1" dirty="0"/>
              <a:t>Sample of already metered individuals.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b="1" dirty="0"/>
              <a:t>Not access to raw data</a:t>
            </a:r>
          </a:p>
          <a:p>
            <a:pPr marL="1200150" lvl="2" indent="-285750">
              <a:spcAft>
                <a:spcPts val="600"/>
              </a:spcAft>
            </a:pPr>
            <a:endParaRPr lang="en-US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THIS STUDY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ED585BA6-51B0-435D-BD92-0464AF82A3C7}"/>
              </a:ext>
            </a:extLst>
          </p:cNvPr>
          <p:cNvSpPr/>
          <p:nvPr/>
        </p:nvSpPr>
        <p:spPr>
          <a:xfrm>
            <a:off x="3705903" y="5949815"/>
            <a:ext cx="4780193" cy="47926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kern="0" dirty="0">
                <a:solidFill>
                  <a:schemeClr val="bg1"/>
                </a:solidFill>
              </a:rPr>
              <a:t>The dataset is </a:t>
            </a:r>
            <a:r>
              <a:rPr lang="en-GB" sz="2000" kern="0" dirty="0" err="1">
                <a:solidFill>
                  <a:schemeClr val="bg1"/>
                </a:solidFill>
              </a:rPr>
              <a:t>gonna</a:t>
            </a:r>
            <a:r>
              <a:rPr lang="en-GB" sz="2000" kern="0" dirty="0">
                <a:solidFill>
                  <a:schemeClr val="bg1"/>
                </a:solidFill>
              </a:rPr>
              <a:t> be open-access!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lnSpc>
                <a:spcPts val="1600"/>
              </a:lnSpc>
              <a:defRPr/>
            </a:pPr>
            <a:endParaRPr lang="en-GB" sz="13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184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9243A-624D-4CF6-AF7C-B274E6C7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28" y="2932748"/>
            <a:ext cx="5541744" cy="173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D7745-07B5-4B22-A801-9458F8F3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128" y="4872136"/>
            <a:ext cx="3426249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0DFAE-B121-4AF9-9EFF-2611A2C17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013" y="5152938"/>
            <a:ext cx="4340728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249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79243A-624D-4CF6-AF7C-B274E6C7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128" y="2932748"/>
            <a:ext cx="5541744" cy="1731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D7745-07B5-4B22-A801-9458F8F3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128" y="4872136"/>
            <a:ext cx="3426249" cy="10668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00DFAE-B121-4AF9-9EFF-2611A2C17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013" y="5152938"/>
            <a:ext cx="4340728" cy="12985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2E8187-D5B2-405C-ABE8-B25FF2EE9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8090" y="3958018"/>
            <a:ext cx="4535817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790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GB" b="1" dirty="0"/>
              <a:t>Identifying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Combining survey &amp; paradata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We can compute the proportion of people being undercovered, and how.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We can be transparent reporting it, and explore how this might be affecting our analyses.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0657857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444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BCC619-F23C-4889-89B5-D7D84A1F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109" y="2878082"/>
            <a:ext cx="6212362" cy="262150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8634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For those completely covered, we can be quite certain that a lack of behaviour should be considered as 0.</a:t>
            </a:r>
          </a:p>
          <a:p>
            <a:endParaRPr lang="en-GB" dirty="0"/>
          </a:p>
          <a:p>
            <a:r>
              <a:rPr lang="en-GB" dirty="0"/>
              <a:t>For those partially undercovered, it is still not clear what to do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701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For those completely covered, we can be quite certain that a lack of behaviour should be considered as 0.</a:t>
            </a:r>
          </a:p>
          <a:p>
            <a:endParaRPr lang="en-GB" dirty="0"/>
          </a:p>
          <a:p>
            <a:r>
              <a:rPr lang="en-GB" dirty="0"/>
              <a:t>For those partially undercovered, it is still not clear what to do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E4F9F-1115-4D17-A94C-9448A4C115B6}"/>
              </a:ext>
            </a:extLst>
          </p:cNvPr>
          <p:cNvSpPr txBox="1"/>
          <p:nvPr/>
        </p:nvSpPr>
        <p:spPr>
          <a:xfrm>
            <a:off x="8099597" y="3512128"/>
            <a:ext cx="2910911" cy="357909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0" rIns="36000" bIns="108000" anchor="ctr" anchorCtr="0"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Georgia" panose="02040502050405020303" pitchFamily="18" charset="0"/>
              </a:rPr>
              <a:t>We need more data</a:t>
            </a:r>
          </a:p>
        </p:txBody>
      </p:sp>
    </p:spTree>
    <p:extLst>
      <p:ext uri="{BB962C8B-B14F-4D97-AF65-F5344CB8AC3E}">
        <p14:creationId xmlns:p14="http://schemas.microsoft.com/office/powerpoint/2010/main" val="24839364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58273-48BB-453F-9DD6-4DC3C740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14" y="2538907"/>
            <a:ext cx="584657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174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58273-48BB-453F-9DD6-4DC3C740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14" y="2538907"/>
            <a:ext cx="584657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E2715-F6FD-4F2E-AA6B-732F07B4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78" y="3579409"/>
            <a:ext cx="566367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954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Font typeface="+mj-lt"/>
              <a:buAutoNum type="alphaLcParenR" startAt="2"/>
            </a:pPr>
            <a:r>
              <a:rPr lang="en-GB" b="1" dirty="0"/>
              <a:t>Deal with undercoverage – </a:t>
            </a:r>
            <a:r>
              <a:rPr lang="en-GB" b="1" i="1" dirty="0"/>
              <a:t>Our approach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20D39D4-441D-4D99-AD73-0E97285B8E0F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058273-48BB-453F-9DD6-4DC3C740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714" y="2538907"/>
            <a:ext cx="584657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E2715-F6FD-4F2E-AA6B-732F07B4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78" y="3579409"/>
            <a:ext cx="5663675" cy="1938696"/>
          </a:xfrm>
          <a:prstGeom prst="rect">
            <a:avLst/>
          </a:pr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F495DE16-7BED-47A4-BE93-5AE85148624B}"/>
              </a:ext>
            </a:extLst>
          </p:cNvPr>
          <p:cNvSpPr txBox="1"/>
          <p:nvPr/>
        </p:nvSpPr>
        <p:spPr>
          <a:xfrm>
            <a:off x="3344681" y="5838115"/>
            <a:ext cx="5502635" cy="4259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CC0000"/>
                </a:solidFill>
                <a:latin typeface="Georgia" panose="02040502050405020303" pitchFamily="18" charset="0"/>
              </a:rPr>
              <a:t>Most likely cannot be done for every web page/app of interest</a:t>
            </a:r>
            <a:endParaRPr lang="en-US" sz="1400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4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165269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CONCLUSIONS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F8844E05-E153-4CCA-8D9F-D0E453ACC535}"/>
              </a:ext>
            </a:extLst>
          </p:cNvPr>
          <p:cNvSpPr txBox="1">
            <a:spLocks/>
          </p:cNvSpPr>
          <p:nvPr/>
        </p:nvSpPr>
        <p:spPr>
          <a:xfrm>
            <a:off x="334964" y="832014"/>
            <a:ext cx="10675544" cy="433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GB" dirty="0"/>
              <a:t>Take-home messages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B2222789-1CD5-4FA7-A553-78B00A67D9F1}"/>
              </a:ext>
            </a:extLst>
          </p:cNvPr>
          <p:cNvSpPr txBox="1">
            <a:spLocks/>
          </p:cNvSpPr>
          <p:nvPr/>
        </p:nvSpPr>
        <p:spPr>
          <a:xfrm>
            <a:off x="532807" y="1390710"/>
            <a:ext cx="11126385" cy="1571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dirty="0"/>
              <a:t>Using metered data is complex and many decisions must be taken.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Reporting these decisions and conducting robustness checks is necessary.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More empirical research is needed.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This framework can help on all these aspects.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83571F-BA6A-46C3-A4D7-B544EEB1D4AB}"/>
              </a:ext>
            </a:extLst>
          </p:cNvPr>
          <p:cNvSpPr/>
          <p:nvPr/>
        </p:nvSpPr>
        <p:spPr>
          <a:xfrm>
            <a:off x="11201399" y="215040"/>
            <a:ext cx="695215" cy="93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722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F666052-6DFA-42F1-A656-E5FD45099E0E}"/>
              </a:ext>
            </a:extLst>
          </p:cNvPr>
          <p:cNvSpPr/>
          <p:nvPr/>
        </p:nvSpPr>
        <p:spPr>
          <a:xfrm>
            <a:off x="240251" y="3638615"/>
            <a:ext cx="7676527" cy="160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34308-6142-4D94-80B2-3B4CE24E6391}"/>
              </a:ext>
            </a:extLst>
          </p:cNvPr>
          <p:cNvSpPr/>
          <p:nvPr/>
        </p:nvSpPr>
        <p:spPr>
          <a:xfrm>
            <a:off x="1" y="5614674"/>
            <a:ext cx="4824536" cy="1123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8BBB3A-41DB-476B-97B4-E9499A7D5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Thanks!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11AB4A5-C22F-4685-93C6-5EA06A6F3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0076BC-1323-4596-A5F1-63160A7EAB0E}"/>
              </a:ext>
            </a:extLst>
          </p:cNvPr>
          <p:cNvSpPr txBox="1">
            <a:spLocks/>
          </p:cNvSpPr>
          <p:nvPr/>
        </p:nvSpPr>
        <p:spPr>
          <a:xfrm>
            <a:off x="431800" y="3801342"/>
            <a:ext cx="7676527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Oriol J. Bosch</a:t>
            </a:r>
            <a:endParaRPr lang="en-U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33B0E542-5E6B-4BA8-B900-A89FF3DDD840}"/>
              </a:ext>
            </a:extLst>
          </p:cNvPr>
          <p:cNvSpPr txBox="1">
            <a:spLocks/>
          </p:cNvSpPr>
          <p:nvPr/>
        </p:nvSpPr>
        <p:spPr>
          <a:xfrm>
            <a:off x="431800" y="3998961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bg1"/>
                </a:solidFill>
                <a:latin typeface="Calibri"/>
              </a:rPr>
              <a:t>ORIOL J. BOSCH </a:t>
            </a:r>
            <a:r>
              <a:rPr lang="es-ES" sz="1200" dirty="0">
                <a:solidFill>
                  <a:schemeClr val="bg1"/>
                </a:solidFill>
                <a:latin typeface="Calibri"/>
              </a:rPr>
              <a:t>| THE LONDON SCHOOL OF ECONOMICS / RECSM-UPF</a:t>
            </a:r>
          </a:p>
          <a:p>
            <a:r>
              <a:rPr lang="es-ES" sz="1200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1200" dirty="0">
                <a:solidFill>
                  <a:srgbClr val="000000"/>
                </a:solidFill>
                <a:latin typeface="+mj-lt"/>
              </a:rPr>
              <a:t>o.bosch-jover@lse.ac.uk </a:t>
            </a:r>
          </a:p>
          <a:p>
            <a:r>
              <a:rPr lang="es-ES" sz="1200" dirty="0">
                <a:solidFill>
                  <a:srgbClr val="000000"/>
                </a:solidFill>
                <a:latin typeface="+mj-lt"/>
              </a:rPr>
              <a:t>            </a:t>
            </a:r>
            <a:r>
              <a:rPr lang="es-ES" sz="1200" dirty="0" err="1">
                <a:solidFill>
                  <a:srgbClr val="000000"/>
                </a:solidFill>
                <a:latin typeface="+mj-lt"/>
              </a:rPr>
              <a:t>orioljbosch</a:t>
            </a:r>
            <a:endParaRPr lang="es-ES" sz="1200" dirty="0">
              <a:solidFill>
                <a:srgbClr val="000000"/>
              </a:solidFill>
              <a:latin typeface="+mj-lt"/>
            </a:endParaRPr>
          </a:p>
          <a:p>
            <a:r>
              <a:rPr lang="es-ES" sz="1125" dirty="0">
                <a:solidFill>
                  <a:srgbClr val="000000"/>
                </a:solidFill>
                <a:latin typeface="+mj-lt"/>
              </a:rPr>
              <a:t>             </a:t>
            </a:r>
            <a:r>
              <a:rPr lang="es-ES" sz="1100" dirty="0">
                <a:solidFill>
                  <a:srgbClr val="002D72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https://orioljbosch.com/</a:t>
            </a:r>
            <a:r>
              <a:rPr lang="es-ES" sz="1100" dirty="0">
                <a:solidFill>
                  <a:srgbClr val="002D72"/>
                </a:solidFill>
                <a:latin typeface="+mj-lt"/>
              </a:rPr>
              <a:t> </a:t>
            </a:r>
          </a:p>
          <a:p>
            <a:endParaRPr lang="es-ES" sz="1125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Graphic 14" descr="Email with solid fill">
            <a:extLst>
              <a:ext uri="{FF2B5EF4-FFF2-40B4-BE49-F238E27FC236}">
                <a16:creationId xmlns:a16="http://schemas.microsoft.com/office/drawing/2014/main" id="{606986FD-8E84-4F33-AFED-3BD429E91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378" y="4266896"/>
            <a:ext cx="244436" cy="244436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D9080323-8516-4B0D-A03C-D8C438C28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004" y="4827572"/>
            <a:ext cx="313184" cy="313184"/>
          </a:xfrm>
          <a:prstGeom prst="rect">
            <a:avLst/>
          </a:prstGeom>
        </p:spPr>
      </p:pic>
      <p:pic>
        <p:nvPicPr>
          <p:cNvPr id="17" name="Picture 16" descr="Resultat d'imatges de twitter icon black">
            <a:extLst>
              <a:ext uri="{FF2B5EF4-FFF2-40B4-BE49-F238E27FC236}">
                <a16:creationId xmlns:a16="http://schemas.microsoft.com/office/drawing/2014/main" id="{526E2138-4D9D-44D3-8DAC-464C4B0E59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" y="4613674"/>
            <a:ext cx="202228" cy="195517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12C62B6-4DAC-4E38-A48B-C1A29C18B3D5}"/>
              </a:ext>
            </a:extLst>
          </p:cNvPr>
          <p:cNvSpPr/>
          <p:nvPr/>
        </p:nvSpPr>
        <p:spPr>
          <a:xfrm>
            <a:off x="4824536" y="5614674"/>
            <a:ext cx="7291263" cy="11096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33DEA-B054-4A41-9163-3B55397BF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7448" y="4228151"/>
            <a:ext cx="5529551" cy="871804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6EECA9A7-0755-4766-ACCA-6B98017014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39" y="5601359"/>
            <a:ext cx="2354137" cy="874585"/>
          </a:xfrm>
          <a:prstGeom prst="rect">
            <a:avLst/>
          </a:prstGeom>
        </p:spPr>
      </p:pic>
      <p:pic>
        <p:nvPicPr>
          <p:cNvPr id="24" name="Picture 4" descr="London School of Economics – Nine Feet Tall">
            <a:extLst>
              <a:ext uri="{FF2B5EF4-FFF2-40B4-BE49-F238E27FC236}">
                <a16:creationId xmlns:a16="http://schemas.microsoft.com/office/drawing/2014/main" id="{C321E8FB-44FE-4445-98F6-38C6EDA1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41" y="5634565"/>
            <a:ext cx="2371522" cy="84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44F5A488-4794-4CE0-9B35-615BC47D4B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612" y="5634565"/>
            <a:ext cx="2165384" cy="84137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319C0E-3D36-465A-AF8A-731927D3BFBD}"/>
              </a:ext>
            </a:extLst>
          </p:cNvPr>
          <p:cNvSpPr txBox="1"/>
          <p:nvPr/>
        </p:nvSpPr>
        <p:spPr>
          <a:xfrm>
            <a:off x="321411" y="6651120"/>
            <a:ext cx="11538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i="1" dirty="0">
                <a:solidFill>
                  <a:schemeClr val="bg1"/>
                </a:solidFill>
              </a:rPr>
              <a:t>This project has received funding from the European Research Council (ERC) under the European Union’s Horizon 2020 research and innovation programme (grant agreement No849165), PI: Melanie Revilla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3BE58A-7EC7-5FC2-7864-001526AB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48" y="3711623"/>
            <a:ext cx="2547501" cy="180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8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F5EB96-DB4D-41EA-94FC-1B926152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96112"/>
            <a:ext cx="10675544" cy="433633"/>
          </a:xfrm>
        </p:spPr>
        <p:txBody>
          <a:bodyPr/>
          <a:lstStyle/>
          <a:p>
            <a:r>
              <a:rPr lang="en-GB" dirty="0"/>
              <a:t>Challenges when using metered data to make inferences for finite populations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23285-C2FB-48AF-B341-4E9883532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7" y="1619310"/>
            <a:ext cx="11126385" cy="47616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b="1" dirty="0"/>
              <a:t>How to create metered data variables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Mostly we will measure behavioural concepts with behavioural data…it should be very straightforward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EC78D5-FEC4-4B78-A623-8C553336B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92827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ebdata fonts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703F122DCCA40A9CB2DC650EE0F08" ma:contentTypeVersion="10" ma:contentTypeDescription="Create a new document." ma:contentTypeScope="" ma:versionID="c61b902a66115a3861f63da81d169946">
  <xsd:schema xmlns:xsd="http://www.w3.org/2001/XMLSchema" xmlns:xs="http://www.w3.org/2001/XMLSchema" xmlns:p="http://schemas.microsoft.com/office/2006/metadata/properties" xmlns:ns3="bd66658d-ccae-4c90-9964-cca347f6a2cd" targetNamespace="http://schemas.microsoft.com/office/2006/metadata/properties" ma:root="true" ma:fieldsID="819ab817f3f91c8b150a126f18c42cdd" ns3:_="">
    <xsd:import namespace="bd66658d-ccae-4c90-9964-cca347f6a2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6658d-ccae-4c90-9964-cca347f6a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46DDB7-09EC-4BA4-AA21-FD3AF18EDA03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bd66658d-ccae-4c90-9964-cca347f6a2cd"/>
  </ds:schemaRefs>
</ds:datastoreItem>
</file>

<file path=customXml/itemProps2.xml><?xml version="1.0" encoding="utf-8"?>
<ds:datastoreItem xmlns:ds="http://schemas.openxmlformats.org/officeDocument/2006/customXml" ds:itemID="{7CBEE52F-0277-41D0-AF90-F47781584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66658d-ccae-4c90-9964-cca347f6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56AF57-1D1A-4140-855C-DEF99ABBDB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12430</TotalTime>
  <Words>4478</Words>
  <Application>Microsoft Office PowerPoint</Application>
  <PresentationFormat>Widescreen</PresentationFormat>
  <Paragraphs>914</Paragraphs>
  <Slides>81</Slides>
  <Notes>75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Georgia</vt:lpstr>
      <vt:lpstr>Kalinga</vt:lpstr>
      <vt:lpstr>Office Theme</vt:lpstr>
      <vt:lpstr>The challenges of using metered data to study online behaviours </vt:lpstr>
      <vt:lpstr>What this talk is about</vt:lpstr>
      <vt:lpstr>What this talk is about</vt:lpstr>
      <vt:lpstr>What this talk is about</vt:lpstr>
      <vt:lpstr>Tracking online behaviours using a meter</vt:lpstr>
      <vt:lpstr>Tracking online behaviours using a meter</vt:lpstr>
      <vt:lpstr>TRI-POL project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Practical recommendations</vt:lpstr>
      <vt:lpstr>Practical recommendations</vt:lpstr>
      <vt:lpstr>Practical recommendations</vt:lpstr>
      <vt:lpstr>Practical recommendations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Challenges when using metered data to make inferences for finite populations 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Practical recommendations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Ochoa</dc:creator>
  <cp:lastModifiedBy>Bosch-Jover,O (pgr)</cp:lastModifiedBy>
  <cp:revision>27</cp:revision>
  <dcterms:created xsi:type="dcterms:W3CDTF">2021-05-03T14:28:46Z</dcterms:created>
  <dcterms:modified xsi:type="dcterms:W3CDTF">2023-03-13T12:12:32Z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0x010100B27703F122DCCA40A9CB2DC650EE0F08</vt:lpwstr>
  </property>
</Properties>
</file>