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8" r:id="rId2"/>
    <p:sldId id="299" r:id="rId3"/>
    <p:sldId id="300" r:id="rId4"/>
    <p:sldId id="304" r:id="rId5"/>
    <p:sldId id="305" r:id="rId6"/>
    <p:sldId id="306" r:id="rId7"/>
    <p:sldId id="301" r:id="rId8"/>
    <p:sldId id="303" r:id="rId9"/>
    <p:sldId id="302" r:id="rId10"/>
    <p:sldId id="307" r:id="rId11"/>
    <p:sldId id="272" r:id="rId12"/>
    <p:sldId id="308" r:id="rId13"/>
    <p:sldId id="309" r:id="rId14"/>
    <p:sldId id="270" r:id="rId15"/>
    <p:sldId id="310" r:id="rId16"/>
    <p:sldId id="311" r:id="rId17"/>
    <p:sldId id="265" r:id="rId18"/>
    <p:sldId id="273" r:id="rId19"/>
    <p:sldId id="274" r:id="rId20"/>
    <p:sldId id="275" r:id="rId21"/>
    <p:sldId id="312" r:id="rId22"/>
    <p:sldId id="334" r:id="rId23"/>
    <p:sldId id="335" r:id="rId24"/>
    <p:sldId id="333" r:id="rId25"/>
    <p:sldId id="316" r:id="rId26"/>
    <p:sldId id="278" r:id="rId27"/>
    <p:sldId id="317" r:id="rId28"/>
    <p:sldId id="261" r:id="rId29"/>
    <p:sldId id="279" r:id="rId30"/>
    <p:sldId id="336" r:id="rId31"/>
    <p:sldId id="321" r:id="rId32"/>
    <p:sldId id="337" r:id="rId33"/>
    <p:sldId id="338" r:id="rId34"/>
    <p:sldId id="281" r:id="rId35"/>
    <p:sldId id="318" r:id="rId36"/>
    <p:sldId id="319" r:id="rId37"/>
    <p:sldId id="320" r:id="rId38"/>
    <p:sldId id="282" r:id="rId39"/>
    <p:sldId id="339" r:id="rId40"/>
    <p:sldId id="283" r:id="rId41"/>
    <p:sldId id="325" r:id="rId42"/>
    <p:sldId id="328" r:id="rId43"/>
    <p:sldId id="323" r:id="rId44"/>
    <p:sldId id="326" r:id="rId45"/>
    <p:sldId id="327" r:id="rId46"/>
    <p:sldId id="329" r:id="rId47"/>
    <p:sldId id="287" r:id="rId48"/>
    <p:sldId id="288" r:id="rId49"/>
    <p:sldId id="340" r:id="rId50"/>
    <p:sldId id="330" r:id="rId51"/>
    <p:sldId id="331" r:id="rId52"/>
    <p:sldId id="289" r:id="rId53"/>
    <p:sldId id="290" r:id="rId54"/>
    <p:sldId id="332" r:id="rId55"/>
    <p:sldId id="341" r:id="rId56"/>
    <p:sldId id="298" r:id="rId57"/>
    <p:sldId id="342" r:id="rId58"/>
    <p:sldId id="26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iol Bosch Jover" initials="OBJ" lastIdx="2" clrIdx="0">
    <p:extLst>
      <p:ext uri="{19B8F6BF-5375-455C-9EA6-DF929625EA0E}">
        <p15:presenceInfo xmlns:p15="http://schemas.microsoft.com/office/powerpoint/2012/main" userId="Oriol Bosch Jo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CBB92-D7C0-4EB2-9CF4-CD79F3F24076}" v="1" dt="2023-03-13T12:12:50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76783002946761E-2"/>
          <c:y val="4.2023581335633969E-2"/>
          <c:w val="0.96304643399410672"/>
          <c:h val="0.56369832589972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Answer in line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38.0*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ED843E-8A14-4256-A953-75D2B2812D9B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38</c:v>
                </c:pt>
                <c:pt idx="1">
                  <c:v>44.8</c:v>
                </c:pt>
                <c:pt idx="2">
                  <c:v>44.1</c:v>
                </c:pt>
                <c:pt idx="3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ED-445F-924E-EF8F2E2E65F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Not in line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10.6</c:v>
                </c:pt>
                <c:pt idx="1">
                  <c:v>9.9</c:v>
                </c:pt>
                <c:pt idx="2">
                  <c:v>13.5</c:v>
                </c:pt>
                <c:pt idx="3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D-445F-924E-EF8F2E2E65F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Don't understand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27.2</c:v>
                </c:pt>
                <c:pt idx="1">
                  <c:v>23.5</c:v>
                </c:pt>
                <c:pt idx="2">
                  <c:v>25.8</c:v>
                </c:pt>
                <c:pt idx="3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D-445F-924E-EF8F2E2E65F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Skip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6E1C844-CB92-455A-95BF-E7A4E7936058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3E3788C-FC72-416F-850D-009F2F2B3594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24.2</c:v>
                </c:pt>
                <c:pt idx="1">
                  <c:v>21.8</c:v>
                </c:pt>
                <c:pt idx="2">
                  <c:v>16.600000000000001</c:v>
                </c:pt>
                <c:pt idx="3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ED-445F-924E-EF8F2E2E65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680384"/>
        <c:axId val="137681920"/>
      </c:barChart>
      <c:catAx>
        <c:axId val="13768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81920"/>
        <c:crosses val="autoZero"/>
        <c:auto val="1"/>
        <c:lblAlgn val="ctr"/>
        <c:lblOffset val="100"/>
        <c:noMultiLvlLbl val="0"/>
      </c:catAx>
      <c:valAx>
        <c:axId val="13768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768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21674758583349"/>
          <c:y val="0.87606367669884666"/>
          <c:w val="0.67356634520346426"/>
          <c:h val="0.10809034784619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76783002946761E-2"/>
          <c:y val="4.2023581335633969E-2"/>
          <c:w val="0.96304643399410672"/>
          <c:h val="0.56369832589972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Answer in line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38.0*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ED843E-8A14-4256-A953-75D2B2812D9B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38</c:v>
                </c:pt>
                <c:pt idx="1">
                  <c:v>44.8</c:v>
                </c:pt>
                <c:pt idx="2">
                  <c:v>44.1</c:v>
                </c:pt>
                <c:pt idx="3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ED-445F-924E-EF8F2E2E65F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Not in line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10.6</c:v>
                </c:pt>
                <c:pt idx="1">
                  <c:v>9.9</c:v>
                </c:pt>
                <c:pt idx="2">
                  <c:v>13.5</c:v>
                </c:pt>
                <c:pt idx="3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D-445F-924E-EF8F2E2E65F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Don't understand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27.2</c:v>
                </c:pt>
                <c:pt idx="1">
                  <c:v>23.5</c:v>
                </c:pt>
                <c:pt idx="2">
                  <c:v>25.8</c:v>
                </c:pt>
                <c:pt idx="3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D-445F-924E-EF8F2E2E65F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Skip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6E1C844-CB92-455A-95BF-E7A4E7936058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3E3788C-FC72-416F-850D-009F2F2B3594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24.2</c:v>
                </c:pt>
                <c:pt idx="1">
                  <c:v>21.8</c:v>
                </c:pt>
                <c:pt idx="2">
                  <c:v>16.600000000000001</c:v>
                </c:pt>
                <c:pt idx="3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ED-445F-924E-EF8F2E2E65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680384"/>
        <c:axId val="137681920"/>
      </c:barChart>
      <c:catAx>
        <c:axId val="13768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81920"/>
        <c:crosses val="autoZero"/>
        <c:auto val="1"/>
        <c:lblAlgn val="ctr"/>
        <c:lblOffset val="100"/>
        <c:noMultiLvlLbl val="0"/>
      </c:catAx>
      <c:valAx>
        <c:axId val="13768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768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21674758583349"/>
          <c:y val="0.87606367669884666"/>
          <c:w val="0.67356634520346426"/>
          <c:h val="0.10809034784619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76783002946761E-2"/>
          <c:y val="4.2023581335633969E-2"/>
          <c:w val="0.96304643399410672"/>
          <c:h val="0.56369832589972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Answer in line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38.0*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ED843E-8A14-4256-A953-75D2B2812D9B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38</c:v>
                </c:pt>
                <c:pt idx="1">
                  <c:v>44.8</c:v>
                </c:pt>
                <c:pt idx="2">
                  <c:v>44.1</c:v>
                </c:pt>
                <c:pt idx="3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ED-445F-924E-EF8F2E2E65F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Not in line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10.6</c:v>
                </c:pt>
                <c:pt idx="1">
                  <c:v>9.9</c:v>
                </c:pt>
                <c:pt idx="2">
                  <c:v>13.5</c:v>
                </c:pt>
                <c:pt idx="3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D-445F-924E-EF8F2E2E65F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Don't understand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27.2</c:v>
                </c:pt>
                <c:pt idx="1">
                  <c:v>23.5</c:v>
                </c:pt>
                <c:pt idx="2">
                  <c:v>25.8</c:v>
                </c:pt>
                <c:pt idx="3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D-445F-924E-EF8F2E2E65F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Skip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6E1C844-CB92-455A-95BF-E7A4E7936058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ED-445F-924E-EF8F2E2E65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3E3788C-FC72-416F-850D-009F2F2B3594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BED-445F-924E-EF8F2E2E6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Camera's photo</c:v>
                </c:pt>
                <c:pt idx="1">
                  <c:v>Stored image</c:v>
                </c:pt>
                <c:pt idx="2">
                  <c:v>Camera's photo</c:v>
                </c:pt>
                <c:pt idx="3">
                  <c:v>Stored image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24.2</c:v>
                </c:pt>
                <c:pt idx="1">
                  <c:v>21.8</c:v>
                </c:pt>
                <c:pt idx="2">
                  <c:v>16.600000000000001</c:v>
                </c:pt>
                <c:pt idx="3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ED-445F-924E-EF8F2E2E65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680384"/>
        <c:axId val="137681920"/>
      </c:barChart>
      <c:catAx>
        <c:axId val="13768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81920"/>
        <c:crosses val="autoZero"/>
        <c:auto val="1"/>
        <c:lblAlgn val="ctr"/>
        <c:lblOffset val="100"/>
        <c:noMultiLvlLbl val="0"/>
      </c:catAx>
      <c:valAx>
        <c:axId val="13768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768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21674758583349"/>
          <c:y val="0.87606367669884666"/>
          <c:w val="0.67356634520346426"/>
          <c:h val="0.10809034784619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0.22414</cdr:x>
      <cdr:y>0.73988</cdr:y>
    </cdr:from>
    <cdr:to>
      <cdr:x>0.367</cdr:x>
      <cdr:y>0.82679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E52A071-62EC-492C-93FD-0EEF7EAA4D6B}"/>
            </a:ext>
          </a:extLst>
        </cdr:cNvPr>
        <cdr:cNvSpPr txBox="1"/>
      </cdr:nvSpPr>
      <cdr:spPr>
        <a:xfrm xmlns:a="http://schemas.openxmlformats.org/drawingml/2006/main">
          <a:off x="1404150" y="1778962"/>
          <a:ext cx="894973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Spain</a:t>
          </a:r>
        </a:p>
      </cdr:txBody>
    </cdr:sp>
  </cdr:relSizeAnchor>
  <cdr:relSizeAnchor xmlns:cdr="http://schemas.openxmlformats.org/drawingml/2006/chartDrawing">
    <cdr:from>
      <cdr:x>0.7069</cdr:x>
      <cdr:y>0.74028</cdr:y>
    </cdr:from>
    <cdr:to>
      <cdr:x>0.84976</cdr:x>
      <cdr:y>0.82719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8A123044-15E5-4EE2-BC7D-8C1F04E0F7C6}"/>
            </a:ext>
          </a:extLst>
        </cdr:cNvPr>
        <cdr:cNvSpPr txBox="1"/>
      </cdr:nvSpPr>
      <cdr:spPr>
        <a:xfrm xmlns:a="http://schemas.openxmlformats.org/drawingml/2006/main">
          <a:off x="4428486" y="1779933"/>
          <a:ext cx="894974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Mexico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0.22414</cdr:x>
      <cdr:y>0.73988</cdr:y>
    </cdr:from>
    <cdr:to>
      <cdr:x>0.367</cdr:x>
      <cdr:y>0.82679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E52A071-62EC-492C-93FD-0EEF7EAA4D6B}"/>
            </a:ext>
          </a:extLst>
        </cdr:cNvPr>
        <cdr:cNvSpPr txBox="1"/>
      </cdr:nvSpPr>
      <cdr:spPr>
        <a:xfrm xmlns:a="http://schemas.openxmlformats.org/drawingml/2006/main">
          <a:off x="1404150" y="1778962"/>
          <a:ext cx="894973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Spain</a:t>
          </a:r>
        </a:p>
      </cdr:txBody>
    </cdr:sp>
  </cdr:relSizeAnchor>
  <cdr:relSizeAnchor xmlns:cdr="http://schemas.openxmlformats.org/drawingml/2006/chartDrawing">
    <cdr:from>
      <cdr:x>0.7069</cdr:x>
      <cdr:y>0.74028</cdr:y>
    </cdr:from>
    <cdr:to>
      <cdr:x>0.84976</cdr:x>
      <cdr:y>0.82719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8A123044-15E5-4EE2-BC7D-8C1F04E0F7C6}"/>
            </a:ext>
          </a:extLst>
        </cdr:cNvPr>
        <cdr:cNvSpPr txBox="1"/>
      </cdr:nvSpPr>
      <cdr:spPr>
        <a:xfrm xmlns:a="http://schemas.openxmlformats.org/drawingml/2006/main">
          <a:off x="4428486" y="1779933"/>
          <a:ext cx="894974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Mexico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0.22414</cdr:x>
      <cdr:y>0.73988</cdr:y>
    </cdr:from>
    <cdr:to>
      <cdr:x>0.367</cdr:x>
      <cdr:y>0.82679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E52A071-62EC-492C-93FD-0EEF7EAA4D6B}"/>
            </a:ext>
          </a:extLst>
        </cdr:cNvPr>
        <cdr:cNvSpPr txBox="1"/>
      </cdr:nvSpPr>
      <cdr:spPr>
        <a:xfrm xmlns:a="http://schemas.openxmlformats.org/drawingml/2006/main">
          <a:off x="1404150" y="1778962"/>
          <a:ext cx="894973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Spain</a:t>
          </a:r>
        </a:p>
      </cdr:txBody>
    </cdr:sp>
  </cdr:relSizeAnchor>
  <cdr:relSizeAnchor xmlns:cdr="http://schemas.openxmlformats.org/drawingml/2006/chartDrawing">
    <cdr:from>
      <cdr:x>0.7069</cdr:x>
      <cdr:y>0.74028</cdr:y>
    </cdr:from>
    <cdr:to>
      <cdr:x>0.84976</cdr:x>
      <cdr:y>0.82719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8A123044-15E5-4EE2-BC7D-8C1F04E0F7C6}"/>
            </a:ext>
          </a:extLst>
        </cdr:cNvPr>
        <cdr:cNvSpPr txBox="1"/>
      </cdr:nvSpPr>
      <cdr:spPr>
        <a:xfrm xmlns:a="http://schemas.openxmlformats.org/drawingml/2006/main">
          <a:off x="4428486" y="1779933"/>
          <a:ext cx="894974" cy="20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C00000"/>
              </a:solidFill>
            </a:rPr>
            <a:t>Mexico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1" y="1155544"/>
            <a:ext cx="9350487" cy="1555386"/>
          </a:xfrm>
        </p:spPr>
        <p:txBody>
          <a:bodyPr anchor="b"/>
          <a:lstStyle>
            <a:lvl1pPr algn="l">
              <a:defRPr sz="4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869603"/>
            <a:ext cx="9350485" cy="927747"/>
          </a:xfrm>
        </p:spPr>
        <p:txBody>
          <a:bodyPr>
            <a:normAutofit/>
          </a:bodyPr>
          <a:lstStyle>
            <a:lvl1pPr marL="0" indent="0" algn="l">
              <a:buNone/>
              <a:defRPr sz="20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4647414"/>
            <a:ext cx="12192000" cy="22105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EBD5D-2A83-4BA8-B811-0BBE39A3D2CF}"/>
              </a:ext>
            </a:extLst>
          </p:cNvPr>
          <p:cNvSpPr txBox="1"/>
          <p:nvPr userDrawn="1"/>
        </p:nvSpPr>
        <p:spPr>
          <a:xfrm>
            <a:off x="264695" y="5920549"/>
            <a:ext cx="11742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This project has received funding from the European Research Council (ERC) under the European Union’s Horizon 2020 research and innovation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(grant agreement No849165), PI: Melanie Revilla.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849" y="403854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BD44B-32E4-4714-99D9-CDBF9E741E16}"/>
              </a:ext>
            </a:extLst>
          </p:cNvPr>
          <p:cNvGrpSpPr/>
          <p:nvPr userDrawn="1"/>
        </p:nvGrpSpPr>
        <p:grpSpPr>
          <a:xfrm>
            <a:off x="3928391" y="4838432"/>
            <a:ext cx="4335218" cy="773820"/>
            <a:chOff x="2397670" y="4994367"/>
            <a:chExt cx="4335218" cy="773820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CDC5CDE6-FF9E-4210-A362-9192D672E3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7670" y="4994367"/>
              <a:ext cx="2174330" cy="773820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F81B8165-C875-443C-9C4C-B68B7633F4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661" y="4994367"/>
              <a:ext cx="2010227" cy="773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71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3F9258-04F0-42AC-B61A-428E124C0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316912"/>
            <a:ext cx="4114800" cy="24869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s-ES" sz="16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143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4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88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78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7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8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9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38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71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42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86A31C-BD68-4380-9254-FEF39BC77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A8BA99-CEE6-4652-B28F-FD857AA79A9A}"/>
              </a:ext>
            </a:extLst>
          </p:cNvPr>
          <p:cNvSpPr/>
          <p:nvPr userDrawn="1"/>
        </p:nvSpPr>
        <p:spPr>
          <a:xfrm>
            <a:off x="0" y="4730484"/>
            <a:ext cx="12192000" cy="2127516"/>
          </a:xfrm>
          <a:prstGeom prst="rect">
            <a:avLst/>
          </a:prstGeom>
          <a:solidFill>
            <a:srgbClr val="C0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55544"/>
            <a:ext cx="9782287" cy="1663912"/>
          </a:xfrm>
          <a:solidFill>
            <a:srgbClr val="C00000">
              <a:alpha val="69804"/>
            </a:srgbClr>
          </a:solidFill>
          <a:ln>
            <a:noFill/>
          </a:ln>
        </p:spPr>
        <p:txBody>
          <a:bodyPr anchor="ctr" anchorCtr="0"/>
          <a:lstStyle>
            <a:lvl1pPr marL="268288" indent="0" algn="l">
              <a:defRPr sz="42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3120295"/>
            <a:ext cx="9350485" cy="677054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EBD5D-2A83-4BA8-B811-0BBE39A3D2CF}"/>
              </a:ext>
            </a:extLst>
          </p:cNvPr>
          <p:cNvSpPr txBox="1"/>
          <p:nvPr userDrawn="1"/>
        </p:nvSpPr>
        <p:spPr>
          <a:xfrm>
            <a:off x="398027" y="5824677"/>
            <a:ext cx="114590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This project has received funding from 1) the European Research Council (ERC) under the European Union’s Horizon 2020 research and innovation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(grant agreement No849165), PI: Melanie Revilla; 2) Ministry  of  Economy  and  Competitiveness,  State 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Programme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  for  the  Promotion  of Scientific and Technical Research of Excellence (PID2019-106867RB-I00 /AEI/10.13039/501100011033 (2020-2024), PI: Mariano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Torcal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; 3) AYUDAS FUNDACIÓN BBVA A EQUIPOS DE INVESTIGACIÓN CIENTÍFICA EN ECONOMÍA Y SOCIEDAD DIGITAL 2019, PI: Mariano </a:t>
            </a:r>
            <a:r>
              <a:rPr lang="en-US" sz="1200" i="1" noProof="0" dirty="0" err="1">
                <a:solidFill>
                  <a:srgbClr val="FFFFFF"/>
                </a:solidFill>
                <a:latin typeface="Calibri"/>
              </a:rPr>
              <a:t>Torcal</a:t>
            </a:r>
            <a:r>
              <a:rPr lang="en-US" sz="1200" i="1" noProof="0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849" y="403854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EE344C-29C2-4817-AB40-E057F90C3F14}"/>
              </a:ext>
            </a:extLst>
          </p:cNvPr>
          <p:cNvGrpSpPr/>
          <p:nvPr userDrawn="1"/>
        </p:nvGrpSpPr>
        <p:grpSpPr>
          <a:xfrm>
            <a:off x="3928391" y="4890670"/>
            <a:ext cx="4335218" cy="773820"/>
            <a:chOff x="2397670" y="4994367"/>
            <a:chExt cx="4335218" cy="773820"/>
          </a:xfrm>
        </p:grpSpPr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283FEA04-75FD-4F43-8EDA-8B1EC6EDDE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7670" y="4994367"/>
              <a:ext cx="2174330" cy="773820"/>
            </a:xfrm>
            <a:prstGeom prst="rect">
              <a:avLst/>
            </a:prstGeom>
          </p:spPr>
        </p:pic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9391AFA1-5CF5-4107-A915-EB1861550D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661" y="4994367"/>
              <a:ext cx="2010227" cy="77382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574DC76-6B66-46DE-8A41-3B41DC84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11231" r="12562" b="12200"/>
          <a:stretch/>
        </p:blipFill>
        <p:spPr>
          <a:xfrm>
            <a:off x="11249716" y="261458"/>
            <a:ext cx="624254" cy="7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0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296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D7ED-9124-4513-AE3D-E2D02998113E}" type="datetimeFigureOut">
              <a:rPr lang="es-ES" smtClean="0"/>
              <a:pPr/>
              <a:t>13/03/2023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498EE-D59B-4D23-8567-37877ABD15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53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8E843-FDDE-4741-80AC-81A9C0D0E2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>
              <a:latin typeface="Georgia" panose="020405020504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D4D01-8774-4DFE-AC4F-8C521C08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34" y="3114763"/>
            <a:ext cx="10709733" cy="62847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94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8E843-FDDE-4741-80AC-81A9C0D0E2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D4D01-8774-4DFE-AC4F-8C521C08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34" y="3114763"/>
            <a:ext cx="10709733" cy="62847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856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593889"/>
            <a:ext cx="10675544" cy="43363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800" dirty="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>
                <a:latin typeface="Georgia" panose="02040502050405020303" pitchFamily="18" charset="0"/>
              </a:defRPr>
            </a:lvl1pPr>
            <a:lvl2pPr>
              <a:defRPr lang="en-US" sz="2000" smtClean="0">
                <a:latin typeface="Georgia" panose="02040502050405020303" pitchFamily="18" charset="0"/>
              </a:defRPr>
            </a:lvl2pPr>
            <a:lvl3pPr>
              <a:defRPr lang="en-US" sz="1800" smtClean="0">
                <a:latin typeface="Georgia" panose="02040502050405020303" pitchFamily="18" charset="0"/>
              </a:defRPr>
            </a:lvl3pPr>
            <a:lvl4pPr>
              <a:defRPr lang="en-US" sz="1600" smtClean="0">
                <a:latin typeface="Georgia" panose="02040502050405020303" pitchFamily="18" charset="0"/>
              </a:defRPr>
            </a:lvl4pPr>
            <a:lvl5pPr>
              <a:defRPr lang="en-US" sz="1600" dirty="0">
                <a:latin typeface="Georgia" panose="02040502050405020303" pitchFamily="18" charset="0"/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/>
            <a:r>
              <a:rPr lang="en-US" dirty="0"/>
              <a:t>Second level</a:t>
            </a:r>
          </a:p>
          <a:p>
            <a:pPr marL="1257300" lvl="2" indent="-342900"/>
            <a:r>
              <a:rPr lang="en-US" dirty="0"/>
              <a:t>Third level</a:t>
            </a:r>
          </a:p>
          <a:p>
            <a:pPr marL="1657350" lvl="3" indent="-285750"/>
            <a:r>
              <a:rPr lang="en-US" dirty="0"/>
              <a:t>Fourth level</a:t>
            </a:r>
          </a:p>
          <a:p>
            <a:pPr marL="2114550" lvl="4" indent="-285750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64EA10A-AFB4-43DA-86A6-015FEC97A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95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8167"/>
            <a:ext cx="11328400" cy="655887"/>
          </a:xfrm>
        </p:spPr>
        <p:txBody>
          <a:bodyPr anchor="b"/>
          <a:lstStyle>
            <a:lvl1pPr algn="l">
              <a:defRPr sz="42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982727"/>
            <a:ext cx="11328400" cy="655888"/>
          </a:xfrm>
        </p:spPr>
        <p:txBody>
          <a:bodyPr>
            <a:normAutofit/>
          </a:bodyPr>
          <a:lstStyle>
            <a:lvl1pPr marL="0" indent="0" algn="l">
              <a:buNone/>
              <a:defRPr sz="320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31801" y="3801342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pic>
        <p:nvPicPr>
          <p:cNvPr id="12" name="Graphic 11" descr="Internet with solid fill">
            <a:extLst>
              <a:ext uri="{FF2B5EF4-FFF2-40B4-BE49-F238E27FC236}">
                <a16:creationId xmlns:a16="http://schemas.microsoft.com/office/drawing/2014/main" id="{57B51795-0814-495F-8204-EAB255EA1B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867" y="4652269"/>
            <a:ext cx="675432" cy="506574"/>
          </a:xfrm>
          <a:prstGeom prst="rect">
            <a:avLst/>
          </a:prstGeom>
        </p:spPr>
      </p:pic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09DC8B16-F7A8-44B2-80D4-EEC28B93F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418" y="433617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9BDD34-FD89-4B89-A914-1BA6708A1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418" y="4764270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ES" dirty="0"/>
          </a:p>
        </p:txBody>
      </p:sp>
      <p:grpSp>
        <p:nvGrpSpPr>
          <p:cNvPr id="5" name="Graphic 10" descr="Email with solid fill">
            <a:extLst>
              <a:ext uri="{FF2B5EF4-FFF2-40B4-BE49-F238E27FC236}">
                <a16:creationId xmlns:a16="http://schemas.microsoft.com/office/drawing/2014/main" id="{984714CA-A806-4F3B-936E-4C428A2EE819}"/>
              </a:ext>
            </a:extLst>
          </p:cNvPr>
          <p:cNvGrpSpPr/>
          <p:nvPr/>
        </p:nvGrpSpPr>
        <p:grpSpPr>
          <a:xfrm>
            <a:off x="547929" y="4296247"/>
            <a:ext cx="439307" cy="362428"/>
            <a:chOff x="410947" y="4296247"/>
            <a:chExt cx="329480" cy="362428"/>
          </a:xfrm>
          <a:solidFill>
            <a:schemeClr val="bg1"/>
          </a:solidFill>
        </p:grpSpPr>
        <p:sp>
          <p:nvSpPr>
            <p:cNvPr id="6" name="Graphic 10" descr="Email with solid fill">
              <a:extLst>
                <a:ext uri="{FF2B5EF4-FFF2-40B4-BE49-F238E27FC236}">
                  <a16:creationId xmlns:a16="http://schemas.microsoft.com/office/drawing/2014/main" id="{C075CEA1-149C-41F1-8250-3C09FB005D8C}"/>
                </a:ext>
              </a:extLst>
            </p:cNvPr>
            <p:cNvSpPr/>
            <p:nvPr/>
          </p:nvSpPr>
          <p:spPr>
            <a:xfrm>
              <a:off x="410947" y="4296247"/>
              <a:ext cx="329480" cy="362428"/>
            </a:xfrm>
            <a:custGeom>
              <a:avLst/>
              <a:gdLst>
                <a:gd name="connsiteX0" fmla="*/ 304769 w 329480"/>
                <a:gd name="connsiteY0" fmla="*/ 327833 h 362428"/>
                <a:gd name="connsiteX1" fmla="*/ 222399 w 329480"/>
                <a:gd name="connsiteY1" fmla="*/ 249581 h 362428"/>
                <a:gd name="connsiteX2" fmla="*/ 304769 w 329480"/>
                <a:gd name="connsiteY2" fmla="*/ 171330 h 362428"/>
                <a:gd name="connsiteX3" fmla="*/ 304769 w 329480"/>
                <a:gd name="connsiteY3" fmla="*/ 327833 h 362428"/>
                <a:gd name="connsiteX4" fmla="*/ 37890 w 329480"/>
                <a:gd name="connsiteY4" fmla="*/ 337717 h 362428"/>
                <a:gd name="connsiteX5" fmla="*/ 119437 w 329480"/>
                <a:gd name="connsiteY5" fmla="*/ 260701 h 362428"/>
                <a:gd name="connsiteX6" fmla="*/ 125202 w 329480"/>
                <a:gd name="connsiteY6" fmla="*/ 255347 h 362428"/>
                <a:gd name="connsiteX7" fmla="*/ 204689 w 329480"/>
                <a:gd name="connsiteY7" fmla="*/ 255347 h 362428"/>
                <a:gd name="connsiteX8" fmla="*/ 210455 w 329480"/>
                <a:gd name="connsiteY8" fmla="*/ 260701 h 362428"/>
                <a:gd name="connsiteX9" fmla="*/ 291590 w 329480"/>
                <a:gd name="connsiteY9" fmla="*/ 337717 h 362428"/>
                <a:gd name="connsiteX10" fmla="*/ 37890 w 329480"/>
                <a:gd name="connsiteY10" fmla="*/ 337717 h 362428"/>
                <a:gd name="connsiteX11" fmla="*/ 24711 w 329480"/>
                <a:gd name="connsiteY11" fmla="*/ 170918 h 362428"/>
                <a:gd name="connsiteX12" fmla="*/ 107081 w 329480"/>
                <a:gd name="connsiteY12" fmla="*/ 249169 h 362428"/>
                <a:gd name="connsiteX13" fmla="*/ 24711 w 329480"/>
                <a:gd name="connsiteY13" fmla="*/ 327421 h 362428"/>
                <a:gd name="connsiteX14" fmla="*/ 24711 w 329480"/>
                <a:gd name="connsiteY14" fmla="*/ 170918 h 362428"/>
                <a:gd name="connsiteX15" fmla="*/ 82370 w 329480"/>
                <a:gd name="connsiteY15" fmla="*/ 65896 h 362428"/>
                <a:gd name="connsiteX16" fmla="*/ 247110 w 329480"/>
                <a:gd name="connsiteY16" fmla="*/ 65896 h 362428"/>
                <a:gd name="connsiteX17" fmla="*/ 247110 w 329480"/>
                <a:gd name="connsiteY17" fmla="*/ 203042 h 362428"/>
                <a:gd name="connsiteX18" fmla="*/ 210044 w 329480"/>
                <a:gd name="connsiteY18" fmla="*/ 238461 h 362428"/>
                <a:gd name="connsiteX19" fmla="*/ 119437 w 329480"/>
                <a:gd name="connsiteY19" fmla="*/ 238461 h 362428"/>
                <a:gd name="connsiteX20" fmla="*/ 82370 w 329480"/>
                <a:gd name="connsiteY20" fmla="*/ 203042 h 362428"/>
                <a:gd name="connsiteX21" fmla="*/ 82370 w 329480"/>
                <a:gd name="connsiteY21" fmla="*/ 65896 h 362428"/>
                <a:gd name="connsiteX22" fmla="*/ 271821 w 329480"/>
                <a:gd name="connsiteY22" fmla="*/ 77016 h 362428"/>
                <a:gd name="connsiteX23" fmla="*/ 271821 w 329480"/>
                <a:gd name="connsiteY23" fmla="*/ 41185 h 362428"/>
                <a:gd name="connsiteX24" fmla="*/ 214162 w 329480"/>
                <a:gd name="connsiteY24" fmla="*/ 41185 h 362428"/>
                <a:gd name="connsiteX25" fmla="*/ 164740 w 329480"/>
                <a:gd name="connsiteY25" fmla="*/ 0 h 362428"/>
                <a:gd name="connsiteX26" fmla="*/ 115318 w 329480"/>
                <a:gd name="connsiteY26" fmla="*/ 41185 h 362428"/>
                <a:gd name="connsiteX27" fmla="*/ 57659 w 329480"/>
                <a:gd name="connsiteY27" fmla="*/ 41185 h 362428"/>
                <a:gd name="connsiteX28" fmla="*/ 57659 w 329480"/>
                <a:gd name="connsiteY28" fmla="*/ 77428 h 362428"/>
                <a:gd name="connsiteX29" fmla="*/ 0 w 329480"/>
                <a:gd name="connsiteY29" fmla="*/ 132204 h 362428"/>
                <a:gd name="connsiteX30" fmla="*/ 0 w 329480"/>
                <a:gd name="connsiteY30" fmla="*/ 362428 h 362428"/>
                <a:gd name="connsiteX31" fmla="*/ 329480 w 329480"/>
                <a:gd name="connsiteY31" fmla="*/ 362428 h 362428"/>
                <a:gd name="connsiteX32" fmla="*/ 329480 w 329480"/>
                <a:gd name="connsiteY32" fmla="*/ 132204 h 362428"/>
                <a:gd name="connsiteX33" fmla="*/ 271821 w 329480"/>
                <a:gd name="connsiteY33" fmla="*/ 77016 h 36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9480" h="362428">
                  <a:moveTo>
                    <a:pt x="304769" y="327833"/>
                  </a:moveTo>
                  <a:lnTo>
                    <a:pt x="222399" y="249581"/>
                  </a:lnTo>
                  <a:lnTo>
                    <a:pt x="304769" y="171330"/>
                  </a:lnTo>
                  <a:lnTo>
                    <a:pt x="304769" y="327833"/>
                  </a:lnTo>
                  <a:close/>
                  <a:moveTo>
                    <a:pt x="37890" y="337717"/>
                  </a:moveTo>
                  <a:lnTo>
                    <a:pt x="119437" y="260701"/>
                  </a:lnTo>
                  <a:lnTo>
                    <a:pt x="125202" y="255347"/>
                  </a:lnTo>
                  <a:cubicBezTo>
                    <a:pt x="147442" y="234343"/>
                    <a:pt x="182450" y="234343"/>
                    <a:pt x="204689" y="255347"/>
                  </a:cubicBezTo>
                  <a:lnTo>
                    <a:pt x="210455" y="260701"/>
                  </a:lnTo>
                  <a:lnTo>
                    <a:pt x="291590" y="337717"/>
                  </a:lnTo>
                  <a:lnTo>
                    <a:pt x="37890" y="337717"/>
                  </a:lnTo>
                  <a:close/>
                  <a:moveTo>
                    <a:pt x="24711" y="170918"/>
                  </a:moveTo>
                  <a:lnTo>
                    <a:pt x="107081" y="249169"/>
                  </a:lnTo>
                  <a:lnTo>
                    <a:pt x="24711" y="327421"/>
                  </a:lnTo>
                  <a:lnTo>
                    <a:pt x="24711" y="170918"/>
                  </a:lnTo>
                  <a:close/>
                  <a:moveTo>
                    <a:pt x="82370" y="65896"/>
                  </a:moveTo>
                  <a:lnTo>
                    <a:pt x="247110" y="65896"/>
                  </a:lnTo>
                  <a:lnTo>
                    <a:pt x="247110" y="203042"/>
                  </a:lnTo>
                  <a:lnTo>
                    <a:pt x="210044" y="238461"/>
                  </a:lnTo>
                  <a:cubicBezTo>
                    <a:pt x="183273" y="217869"/>
                    <a:pt x="146207" y="217869"/>
                    <a:pt x="119437" y="238461"/>
                  </a:cubicBezTo>
                  <a:lnTo>
                    <a:pt x="82370" y="203042"/>
                  </a:lnTo>
                  <a:lnTo>
                    <a:pt x="82370" y="65896"/>
                  </a:lnTo>
                  <a:close/>
                  <a:moveTo>
                    <a:pt x="271821" y="77016"/>
                  </a:moveTo>
                  <a:lnTo>
                    <a:pt x="271821" y="41185"/>
                  </a:lnTo>
                  <a:lnTo>
                    <a:pt x="214162" y="41185"/>
                  </a:lnTo>
                  <a:lnTo>
                    <a:pt x="164740" y="0"/>
                  </a:lnTo>
                  <a:lnTo>
                    <a:pt x="115318" y="41185"/>
                  </a:lnTo>
                  <a:lnTo>
                    <a:pt x="57659" y="41185"/>
                  </a:lnTo>
                  <a:lnTo>
                    <a:pt x="57659" y="77428"/>
                  </a:lnTo>
                  <a:lnTo>
                    <a:pt x="0" y="132204"/>
                  </a:lnTo>
                  <a:lnTo>
                    <a:pt x="0" y="362428"/>
                  </a:lnTo>
                  <a:lnTo>
                    <a:pt x="329480" y="362428"/>
                  </a:lnTo>
                  <a:lnTo>
                    <a:pt x="329480" y="132204"/>
                  </a:lnTo>
                  <a:lnTo>
                    <a:pt x="271821" y="77016"/>
                  </a:ln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800"/>
            </a:p>
          </p:txBody>
        </p:sp>
        <p:sp>
          <p:nvSpPr>
            <p:cNvPr id="7" name="Graphic 10" descr="Email with solid fill">
              <a:extLst>
                <a:ext uri="{FF2B5EF4-FFF2-40B4-BE49-F238E27FC236}">
                  <a16:creationId xmlns:a16="http://schemas.microsoft.com/office/drawing/2014/main" id="{9A0AF226-B431-46C9-848D-36D75F6C8832}"/>
                </a:ext>
              </a:extLst>
            </p:cNvPr>
            <p:cNvSpPr/>
            <p:nvPr/>
          </p:nvSpPr>
          <p:spPr>
            <a:xfrm>
              <a:off x="522553" y="4386030"/>
              <a:ext cx="107086" cy="107904"/>
            </a:xfrm>
            <a:custGeom>
              <a:avLst/>
              <a:gdLst>
                <a:gd name="connsiteX0" fmla="*/ 53134 w 107086"/>
                <a:gd name="connsiteY0" fmla="*/ 67955 h 107904"/>
                <a:gd name="connsiteX1" fmla="*/ 39955 w 107086"/>
                <a:gd name="connsiteY1" fmla="*/ 54776 h 107904"/>
                <a:gd name="connsiteX2" fmla="*/ 53134 w 107086"/>
                <a:gd name="connsiteY2" fmla="*/ 41597 h 107904"/>
                <a:gd name="connsiteX3" fmla="*/ 66313 w 107086"/>
                <a:gd name="connsiteY3" fmla="*/ 54776 h 107904"/>
                <a:gd name="connsiteX4" fmla="*/ 53134 w 107086"/>
                <a:gd name="connsiteY4" fmla="*/ 67955 h 107904"/>
                <a:gd name="connsiteX5" fmla="*/ 53134 w 107086"/>
                <a:gd name="connsiteY5" fmla="*/ 107905 h 107904"/>
                <a:gd name="connsiteX6" fmla="*/ 79904 w 107086"/>
                <a:gd name="connsiteY6" fmla="*/ 101315 h 107904"/>
                <a:gd name="connsiteX7" fmla="*/ 82787 w 107086"/>
                <a:gd name="connsiteY7" fmla="*/ 91843 h 107904"/>
                <a:gd name="connsiteX8" fmla="*/ 73315 w 107086"/>
                <a:gd name="connsiteY8" fmla="*/ 88960 h 107904"/>
                <a:gd name="connsiteX9" fmla="*/ 53134 w 107086"/>
                <a:gd name="connsiteY9" fmla="*/ 93902 h 107904"/>
                <a:gd name="connsiteX10" fmla="*/ 13596 w 107086"/>
                <a:gd name="connsiteY10" fmla="*/ 53952 h 107904"/>
                <a:gd name="connsiteX11" fmla="*/ 53546 w 107086"/>
                <a:gd name="connsiteY11" fmla="*/ 14003 h 107904"/>
                <a:gd name="connsiteX12" fmla="*/ 93495 w 107086"/>
                <a:gd name="connsiteY12" fmla="*/ 53952 h 107904"/>
                <a:gd name="connsiteX13" fmla="*/ 93495 w 107086"/>
                <a:gd name="connsiteY13" fmla="*/ 67132 h 107904"/>
                <a:gd name="connsiteX14" fmla="*/ 80316 w 107086"/>
                <a:gd name="connsiteY14" fmla="*/ 53952 h 107904"/>
                <a:gd name="connsiteX15" fmla="*/ 58488 w 107086"/>
                <a:gd name="connsiteY15" fmla="*/ 27182 h 107904"/>
                <a:gd name="connsiteX16" fmla="*/ 28423 w 107086"/>
                <a:gd name="connsiteY16" fmla="*/ 43656 h 107904"/>
                <a:gd name="connsiteX17" fmla="*/ 39543 w 107086"/>
                <a:gd name="connsiteY17" fmla="*/ 76192 h 107904"/>
                <a:gd name="connsiteX18" fmla="*/ 73726 w 107086"/>
                <a:gd name="connsiteY18" fmla="*/ 70838 h 107904"/>
                <a:gd name="connsiteX19" fmla="*/ 93907 w 107086"/>
                <a:gd name="connsiteY19" fmla="*/ 79899 h 107904"/>
                <a:gd name="connsiteX20" fmla="*/ 107086 w 107086"/>
                <a:gd name="connsiteY20" fmla="*/ 66720 h 107904"/>
                <a:gd name="connsiteX21" fmla="*/ 107086 w 107086"/>
                <a:gd name="connsiteY21" fmla="*/ 53541 h 107904"/>
                <a:gd name="connsiteX22" fmla="*/ 53546 w 107086"/>
                <a:gd name="connsiteY22" fmla="*/ 0 h 107904"/>
                <a:gd name="connsiteX23" fmla="*/ 5 w 107086"/>
                <a:gd name="connsiteY23" fmla="*/ 53541 h 107904"/>
                <a:gd name="connsiteX24" fmla="*/ 53134 w 107086"/>
                <a:gd name="connsiteY24" fmla="*/ 107905 h 10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7086" h="107904">
                  <a:moveTo>
                    <a:pt x="53134" y="67955"/>
                  </a:moveTo>
                  <a:cubicBezTo>
                    <a:pt x="45721" y="67955"/>
                    <a:pt x="39955" y="61778"/>
                    <a:pt x="39955" y="54776"/>
                  </a:cubicBezTo>
                  <a:cubicBezTo>
                    <a:pt x="39955" y="47363"/>
                    <a:pt x="46132" y="41597"/>
                    <a:pt x="53134" y="41597"/>
                  </a:cubicBezTo>
                  <a:cubicBezTo>
                    <a:pt x="60547" y="41597"/>
                    <a:pt x="66313" y="47363"/>
                    <a:pt x="66313" y="54776"/>
                  </a:cubicBezTo>
                  <a:cubicBezTo>
                    <a:pt x="66313" y="62189"/>
                    <a:pt x="60547" y="67955"/>
                    <a:pt x="53134" y="67955"/>
                  </a:cubicBezTo>
                  <a:close/>
                  <a:moveTo>
                    <a:pt x="53134" y="107905"/>
                  </a:moveTo>
                  <a:cubicBezTo>
                    <a:pt x="62606" y="107905"/>
                    <a:pt x="71667" y="105434"/>
                    <a:pt x="79904" y="101315"/>
                  </a:cubicBezTo>
                  <a:cubicBezTo>
                    <a:pt x="83199" y="99256"/>
                    <a:pt x="84435" y="95137"/>
                    <a:pt x="82787" y="91843"/>
                  </a:cubicBezTo>
                  <a:cubicBezTo>
                    <a:pt x="80728" y="88548"/>
                    <a:pt x="76609" y="87312"/>
                    <a:pt x="73315" y="88960"/>
                  </a:cubicBezTo>
                  <a:cubicBezTo>
                    <a:pt x="67137" y="92254"/>
                    <a:pt x="60135" y="93902"/>
                    <a:pt x="53134" y="93902"/>
                  </a:cubicBezTo>
                  <a:cubicBezTo>
                    <a:pt x="31306" y="93902"/>
                    <a:pt x="13184" y="75780"/>
                    <a:pt x="13596" y="53952"/>
                  </a:cubicBezTo>
                  <a:cubicBezTo>
                    <a:pt x="13596" y="32124"/>
                    <a:pt x="31718" y="14003"/>
                    <a:pt x="53546" y="14003"/>
                  </a:cubicBezTo>
                  <a:cubicBezTo>
                    <a:pt x="75374" y="14003"/>
                    <a:pt x="93495" y="31712"/>
                    <a:pt x="93495" y="53952"/>
                  </a:cubicBezTo>
                  <a:lnTo>
                    <a:pt x="93495" y="67132"/>
                  </a:lnTo>
                  <a:cubicBezTo>
                    <a:pt x="86082" y="67132"/>
                    <a:pt x="80316" y="61366"/>
                    <a:pt x="80316" y="53952"/>
                  </a:cubicBezTo>
                  <a:cubicBezTo>
                    <a:pt x="80316" y="40773"/>
                    <a:pt x="71255" y="29653"/>
                    <a:pt x="58488" y="27182"/>
                  </a:cubicBezTo>
                  <a:cubicBezTo>
                    <a:pt x="45721" y="24711"/>
                    <a:pt x="32953" y="31712"/>
                    <a:pt x="28423" y="43656"/>
                  </a:cubicBezTo>
                  <a:cubicBezTo>
                    <a:pt x="23893" y="55600"/>
                    <a:pt x="28423" y="69603"/>
                    <a:pt x="39543" y="76192"/>
                  </a:cubicBezTo>
                  <a:cubicBezTo>
                    <a:pt x="50663" y="82782"/>
                    <a:pt x="65078" y="80723"/>
                    <a:pt x="73726" y="70838"/>
                  </a:cubicBezTo>
                  <a:cubicBezTo>
                    <a:pt x="78669" y="76604"/>
                    <a:pt x="86082" y="79899"/>
                    <a:pt x="93907" y="79899"/>
                  </a:cubicBezTo>
                  <a:cubicBezTo>
                    <a:pt x="101320" y="79899"/>
                    <a:pt x="107086" y="74133"/>
                    <a:pt x="107086" y="66720"/>
                  </a:cubicBezTo>
                  <a:lnTo>
                    <a:pt x="107086" y="53541"/>
                  </a:lnTo>
                  <a:cubicBezTo>
                    <a:pt x="107086" y="23887"/>
                    <a:pt x="83199" y="0"/>
                    <a:pt x="53546" y="0"/>
                  </a:cubicBezTo>
                  <a:cubicBezTo>
                    <a:pt x="23893" y="0"/>
                    <a:pt x="5" y="23887"/>
                    <a:pt x="5" y="53541"/>
                  </a:cubicBezTo>
                  <a:cubicBezTo>
                    <a:pt x="-407" y="83606"/>
                    <a:pt x="23481" y="107493"/>
                    <a:pt x="53134" y="107905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800"/>
            </a:p>
          </p:txBody>
        </p: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E22598E-62C9-44CE-8CF4-954055F41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823830"/>
            <a:ext cx="2174330" cy="77382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6AE254B-BBA4-4611-9CB4-5E52CDD8F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87" y="5823830"/>
            <a:ext cx="2010227" cy="773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1E2061-89E0-4F2D-9855-44DE5AA09D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1089944" y="5701452"/>
            <a:ext cx="871808" cy="10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6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8167"/>
            <a:ext cx="11328400" cy="655887"/>
          </a:xfrm>
        </p:spPr>
        <p:txBody>
          <a:bodyPr anchor="b"/>
          <a:lstStyle>
            <a:lvl1pPr algn="l">
              <a:defRPr sz="4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2982727"/>
            <a:ext cx="11328400" cy="655888"/>
          </a:xfrm>
        </p:spPr>
        <p:txBody>
          <a:bodyPr>
            <a:normAutofit/>
          </a:bodyPr>
          <a:lstStyle>
            <a:lvl1pPr marL="0" indent="0" algn="l">
              <a:buNone/>
              <a:defRPr sz="3200" i="1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3B7CC-4A0D-46ED-9534-131B1C10E792}"/>
              </a:ext>
            </a:extLst>
          </p:cNvPr>
          <p:cNvSpPr/>
          <p:nvPr userDrawn="1"/>
        </p:nvSpPr>
        <p:spPr>
          <a:xfrm>
            <a:off x="0" y="5552389"/>
            <a:ext cx="12192000" cy="13056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C6923A-B298-4420-A843-12994B7F468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31801" y="3801342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1" name="Graphic 10" descr="Email with solid fill">
            <a:extLst>
              <a:ext uri="{FF2B5EF4-FFF2-40B4-BE49-F238E27FC236}">
                <a16:creationId xmlns:a16="http://schemas.microsoft.com/office/drawing/2014/main" id="{68CF5DA8-FAEE-408E-84D4-5BD6CF1B2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999" y="4279773"/>
            <a:ext cx="527168" cy="395376"/>
          </a:xfrm>
          <a:prstGeom prst="rect">
            <a:avLst/>
          </a:prstGeom>
        </p:spPr>
      </p:pic>
      <p:pic>
        <p:nvPicPr>
          <p:cNvPr id="12" name="Graphic 11" descr="Internet with solid fill">
            <a:extLst>
              <a:ext uri="{FF2B5EF4-FFF2-40B4-BE49-F238E27FC236}">
                <a16:creationId xmlns:a16="http://schemas.microsoft.com/office/drawing/2014/main" id="{57B51795-0814-495F-8204-EAB255EA1B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867" y="4652269"/>
            <a:ext cx="675432" cy="506574"/>
          </a:xfrm>
          <a:prstGeom prst="rect">
            <a:avLst/>
          </a:prstGeom>
        </p:spPr>
      </p:pic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09DC8B16-F7A8-44B2-80D4-EEC28B93F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418" y="4336175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9BDD34-FD89-4B89-A914-1BA6708A1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418" y="4764270"/>
            <a:ext cx="6083300" cy="282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BEF8B2-0E6B-44E1-9192-CD1844CE4867}"/>
              </a:ext>
            </a:extLst>
          </p:cNvPr>
          <p:cNvSpPr/>
          <p:nvPr userDrawn="1"/>
        </p:nvSpPr>
        <p:spPr>
          <a:xfrm>
            <a:off x="10897921" y="131975"/>
            <a:ext cx="1067836" cy="93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6726B19-FF2C-4C3A-9618-4BB4A6C74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996" y="5823830"/>
            <a:ext cx="2174330" cy="77382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696EB27-281F-40BF-800B-C5C1BA8F9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87" y="5823830"/>
            <a:ext cx="2010227" cy="773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D86A9D-E0A4-4A03-AF78-66975C76D7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1244561" y="5707450"/>
            <a:ext cx="871808" cy="10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2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398" y="1498863"/>
            <a:ext cx="5360894" cy="4678101"/>
          </a:xfrm>
        </p:spPr>
        <p:txBody>
          <a:bodyPr>
            <a:normAutofit/>
          </a:bodyPr>
          <a:lstStyle>
            <a:lvl1pPr>
              <a:defRPr sz="2000">
                <a:latin typeface="Georgia" panose="02040502050405020303" pitchFamily="18" charset="0"/>
              </a:defRPr>
            </a:lvl1pPr>
            <a:lvl2pPr>
              <a:defRPr sz="1800">
                <a:latin typeface="Georgia" panose="02040502050405020303" pitchFamily="18" charset="0"/>
              </a:defRPr>
            </a:lvl2pPr>
            <a:lvl3pPr>
              <a:defRPr sz="1600">
                <a:latin typeface="Georgia" panose="02040502050405020303" pitchFamily="18" charset="0"/>
              </a:defRPr>
            </a:lvl3pPr>
            <a:lvl4pPr>
              <a:defRPr sz="1400">
                <a:latin typeface="Georgia" panose="02040502050405020303" pitchFamily="18" charset="0"/>
              </a:defRPr>
            </a:lvl4pPr>
            <a:lvl5pPr>
              <a:defRPr sz="1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1708" y="1498863"/>
            <a:ext cx="5360894" cy="4678101"/>
          </a:xfrm>
        </p:spPr>
        <p:txBody>
          <a:bodyPr>
            <a:normAutofit/>
          </a:bodyPr>
          <a:lstStyle>
            <a:lvl1pPr>
              <a:defRPr sz="2000">
                <a:latin typeface="Georgia" panose="02040502050405020303" pitchFamily="18" charset="0"/>
              </a:defRPr>
            </a:lvl1pPr>
            <a:lvl2pPr>
              <a:defRPr sz="1800">
                <a:latin typeface="Georgia" panose="02040502050405020303" pitchFamily="18" charset="0"/>
              </a:defRPr>
            </a:lvl2pPr>
            <a:lvl3pPr>
              <a:defRPr sz="1600">
                <a:latin typeface="Georgia" panose="02040502050405020303" pitchFamily="18" charset="0"/>
              </a:defRPr>
            </a:lvl3pPr>
            <a:lvl4pPr>
              <a:defRPr sz="1400">
                <a:latin typeface="Georgia" panose="02040502050405020303" pitchFamily="18" charset="0"/>
              </a:defRPr>
            </a:lvl4pPr>
            <a:lvl5pPr>
              <a:defRPr sz="1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28D1B5-C416-4FA7-BA2C-E181ACAB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40" y="577484"/>
            <a:ext cx="10316446" cy="41247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05A1191-DD63-4A8C-8F53-37F19380F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17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882442"/>
            <a:ext cx="11112649" cy="11997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1F3FEF-E96C-4284-888C-3440FDD272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7882" y="1427190"/>
            <a:ext cx="11112649" cy="455252"/>
          </a:xfrm>
        </p:spPr>
        <p:txBody>
          <a:bodyPr>
            <a:normAutofit/>
          </a:bodyPr>
          <a:lstStyle>
            <a:lvl1pPr marL="0" indent="0">
              <a:buNone/>
              <a:defRPr sz="2000" b="1" u="sng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17044D-A1E3-4C07-9932-20A6D54C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40" y="577484"/>
            <a:ext cx="10316446" cy="41247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0000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094441-DF32-4B79-B517-69F3A137C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294215"/>
            <a:ext cx="10311422" cy="2832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0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46D310-EFFB-476C-9ADF-F9913DDCE96E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961366-5525-429F-B609-F4FC10190428}"/>
              </a:ext>
            </a:extLst>
          </p:cNvPr>
          <p:cNvSpPr/>
          <p:nvPr userDrawn="1"/>
        </p:nvSpPr>
        <p:spPr>
          <a:xfrm>
            <a:off x="181496" y="130001"/>
            <a:ext cx="11829008" cy="659799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DCCD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7C38F8-51EF-45D0-BFE0-DBC6C7401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11231" r="12562" b="12200"/>
          <a:stretch/>
        </p:blipFill>
        <p:spPr>
          <a:xfrm>
            <a:off x="11249716" y="261458"/>
            <a:ext cx="624254" cy="7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95" r:id="rId3"/>
    <p:sldLayoutId id="2147483676" r:id="rId4"/>
    <p:sldLayoutId id="2147483682" r:id="rId5"/>
    <p:sldLayoutId id="2147483678" r:id="rId6"/>
    <p:sldLayoutId id="2147483694" r:id="rId7"/>
    <p:sldLayoutId id="2147483664" r:id="rId8"/>
    <p:sldLayoutId id="2147483674" r:id="rId9"/>
    <p:sldLayoutId id="2147483697" r:id="rId10"/>
    <p:sldLayoutId id="2147483698" r:id="rId11"/>
    <p:sldLayoutId id="2147483699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orioljbosch.com/" TargetMode="Externa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hyperlink" Target="https://orioljbosch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9EBAB3-A420-46A5-B9B7-E093BACB680E}"/>
              </a:ext>
            </a:extLst>
          </p:cNvPr>
          <p:cNvSpPr/>
          <p:nvPr/>
        </p:nvSpPr>
        <p:spPr>
          <a:xfrm>
            <a:off x="3590488" y="4826571"/>
            <a:ext cx="1887523" cy="9904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8111B-1801-43C8-96FF-503786BF2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798" y="791303"/>
            <a:ext cx="9350487" cy="1555386"/>
          </a:xfrm>
        </p:spPr>
        <p:txBody>
          <a:bodyPr/>
          <a:lstStyle/>
          <a:p>
            <a:r>
              <a:rPr lang="en-GB" dirty="0"/>
              <a:t>New opportunities to enhance or extend (mobile) web survey data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4979D-5A11-45D8-B930-DBF0E3B1E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984233"/>
            <a:ext cx="7676527" cy="282575"/>
          </a:xfrm>
        </p:spPr>
        <p:txBody>
          <a:bodyPr/>
          <a:lstStyle/>
          <a:p>
            <a:r>
              <a:rPr lang="en-US" b="1" dirty="0"/>
              <a:t>Oriol J. Bosch</a:t>
            </a:r>
            <a:r>
              <a:rPr lang="en-US" dirty="0"/>
              <a:t>| PhD candidate, The London School of Economics</a:t>
            </a:r>
          </a:p>
        </p:txBody>
      </p:sp>
      <p:pic>
        <p:nvPicPr>
          <p:cNvPr id="5" name="Picture 4" descr="London School of Economics – Nine Feet Tall">
            <a:extLst>
              <a:ext uri="{FF2B5EF4-FFF2-40B4-BE49-F238E27FC236}">
                <a16:creationId xmlns:a16="http://schemas.microsoft.com/office/drawing/2014/main" id="{DF148D10-6155-4A99-9933-814017FD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37" y="4843178"/>
            <a:ext cx="2241302" cy="7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0876E-D783-48F4-B8BE-82FCFB00B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095" y="4707356"/>
            <a:ext cx="5531535" cy="1109695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C9F65970-5FE9-4D88-B56E-E202BD2781D7}"/>
              </a:ext>
            </a:extLst>
          </p:cNvPr>
          <p:cNvSpPr txBox="1">
            <a:spLocks/>
          </p:cNvSpPr>
          <p:nvPr/>
        </p:nvSpPr>
        <p:spPr>
          <a:xfrm>
            <a:off x="431800" y="3181852"/>
            <a:ext cx="4824536" cy="244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chemeClr val="bg1"/>
                </a:solidFill>
                <a:latin typeface="Calibri"/>
              </a:rPr>
              <a:t>ORIOL J. BOSCH </a:t>
            </a:r>
            <a:r>
              <a:rPr lang="es-ES" sz="1200" dirty="0">
                <a:solidFill>
                  <a:schemeClr val="bg1"/>
                </a:solidFill>
                <a:latin typeface="Calibri"/>
              </a:rPr>
              <a:t>| THE LONDON SCHOOL OF ECONOMICS / RECSM-UPF</a:t>
            </a:r>
          </a:p>
          <a:p>
            <a:r>
              <a:rPr lang="es-ES" sz="1200" dirty="0">
                <a:solidFill>
                  <a:srgbClr val="000000"/>
                </a:solidFill>
                <a:latin typeface="Calibri"/>
              </a:rPr>
              <a:t>            </a:t>
            </a:r>
            <a:r>
              <a:rPr lang="es-ES" sz="1200" dirty="0">
                <a:solidFill>
                  <a:srgbClr val="000000"/>
                </a:solidFill>
                <a:latin typeface="+mj-lt"/>
              </a:rPr>
              <a:t>o.bosch-jover@lse.ac.uk </a:t>
            </a:r>
          </a:p>
          <a:p>
            <a:r>
              <a:rPr lang="es-ES" sz="12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es-ES" sz="1200" dirty="0" err="1">
                <a:solidFill>
                  <a:srgbClr val="000000"/>
                </a:solidFill>
                <a:latin typeface="+mj-lt"/>
              </a:rPr>
              <a:t>orioljbosch</a:t>
            </a:r>
            <a:endParaRPr lang="es-ES" sz="1200" dirty="0">
              <a:solidFill>
                <a:srgbClr val="000000"/>
              </a:solidFill>
              <a:latin typeface="+mj-lt"/>
            </a:endParaRPr>
          </a:p>
          <a:p>
            <a:r>
              <a:rPr lang="es-ES" sz="1125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es-ES" sz="1100" dirty="0">
                <a:solidFill>
                  <a:srgbClr val="002D7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https://orioljbosch.com/</a:t>
            </a:r>
            <a:r>
              <a:rPr lang="es-ES" sz="1100" dirty="0">
                <a:solidFill>
                  <a:srgbClr val="002D72"/>
                </a:solidFill>
                <a:latin typeface="+mj-lt"/>
              </a:rPr>
              <a:t> </a:t>
            </a:r>
          </a:p>
          <a:p>
            <a:endParaRPr lang="es-ES" sz="1125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Graphic 15" descr="Email with solid fill">
            <a:extLst>
              <a:ext uri="{FF2B5EF4-FFF2-40B4-BE49-F238E27FC236}">
                <a16:creationId xmlns:a16="http://schemas.microsoft.com/office/drawing/2014/main" id="{2E2C1657-F29C-4080-8DCD-17255D757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378" y="3449787"/>
            <a:ext cx="244436" cy="244436"/>
          </a:xfrm>
          <a:prstGeom prst="rect">
            <a:avLst/>
          </a:prstGeom>
        </p:spPr>
      </p:pic>
      <p:pic>
        <p:nvPicPr>
          <p:cNvPr id="17" name="Graphic 16" descr="Internet with solid fill">
            <a:extLst>
              <a:ext uri="{FF2B5EF4-FFF2-40B4-BE49-F238E27FC236}">
                <a16:creationId xmlns:a16="http://schemas.microsoft.com/office/drawing/2014/main" id="{D683C7EF-3C70-43DF-90E9-C66A559C48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004" y="4010463"/>
            <a:ext cx="313184" cy="313184"/>
          </a:xfrm>
          <a:prstGeom prst="rect">
            <a:avLst/>
          </a:prstGeom>
        </p:spPr>
      </p:pic>
      <p:pic>
        <p:nvPicPr>
          <p:cNvPr id="18" name="Picture 17" descr="Resultat d'imatges de twitter icon black">
            <a:extLst>
              <a:ext uri="{FF2B5EF4-FFF2-40B4-BE49-F238E27FC236}">
                <a16:creationId xmlns:a16="http://schemas.microsoft.com/office/drawing/2014/main" id="{4D756621-243F-4DA3-8DCD-FEE973AAC38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2" y="3796565"/>
            <a:ext cx="202228" cy="195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434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suffer from errors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5987625-6255-4950-8661-C656BDF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8419"/>
            <a:ext cx="4839375" cy="5315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3B041-B07E-4F4C-9E3C-6CFCC9A66B92}"/>
              </a:ext>
            </a:extLst>
          </p:cNvPr>
          <p:cNvSpPr txBox="1"/>
          <p:nvPr/>
        </p:nvSpPr>
        <p:spPr>
          <a:xfrm>
            <a:off x="175573" y="6440674"/>
            <a:ext cx="106755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Saris, W. E., &amp; Revilla, M. (2016). Correction for measurement errors in survey research: necessary and possible. </a:t>
            </a:r>
            <a:r>
              <a:rPr lang="en-GB" sz="1000" i="1" dirty="0"/>
              <a:t>Social Indicators Research</a:t>
            </a:r>
            <a:r>
              <a:rPr lang="en-GB" sz="1000" dirty="0"/>
              <a:t>, </a:t>
            </a:r>
            <a:r>
              <a:rPr lang="en-GB" sz="1000" i="1" dirty="0"/>
              <a:t>127</a:t>
            </a:r>
            <a:r>
              <a:rPr lang="en-GB" sz="1000" dirty="0"/>
              <a:t>(3), 1005-1020.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1AFBA-5E50-4E01-8680-0E5FCA01B027}"/>
              </a:ext>
            </a:extLst>
          </p:cNvPr>
          <p:cNvSpPr/>
          <p:nvPr/>
        </p:nvSpPr>
        <p:spPr>
          <a:xfrm>
            <a:off x="6096000" y="932015"/>
            <a:ext cx="2620161" cy="4517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33EAA35-DD0F-4123-AFF6-05E41E30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Errors on the side of measurement</a:t>
            </a:r>
          </a:p>
          <a:p>
            <a:pPr marL="0" indent="0">
              <a:buNone/>
            </a:pPr>
            <a:endParaRPr lang="en-GB" b="1" dirty="0"/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People do not know everything surveys ask about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Remembering-self ≠ experiencing-self 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To err is human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Lack of effort / satisficing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Social desirability</a:t>
            </a:r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E2ECF7-60F2-4E7D-9D53-C1878F30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55" y="2391178"/>
            <a:ext cx="7888106" cy="2430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799BA0-4650-4DD7-B5DB-BE715D4835B5}"/>
              </a:ext>
            </a:extLst>
          </p:cNvPr>
          <p:cNvSpPr/>
          <p:nvPr/>
        </p:nvSpPr>
        <p:spPr>
          <a:xfrm>
            <a:off x="2541864" y="3892493"/>
            <a:ext cx="7734650" cy="293614"/>
          </a:xfrm>
          <a:prstGeom prst="rect">
            <a:avLst/>
          </a:prstGeom>
          <a:solidFill>
            <a:srgbClr val="C00000">
              <a:alpha val="3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5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Overall, need to improve measurement for many concepts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619310"/>
            <a:ext cx="11126385" cy="4761644"/>
          </a:xfrm>
        </p:spPr>
        <p:txBody>
          <a:bodyPr/>
          <a:lstStyle/>
          <a:p>
            <a:r>
              <a:rPr lang="en-GB" dirty="0"/>
              <a:t>Lot of knowledge already on survey errors</a:t>
            </a:r>
          </a:p>
          <a:p>
            <a:pPr lvl="2"/>
            <a:r>
              <a:rPr lang="en-GB" dirty="0"/>
              <a:t>How to reduce them</a:t>
            </a:r>
          </a:p>
          <a:p>
            <a:pPr lvl="2"/>
            <a:r>
              <a:rPr lang="en-GB" dirty="0"/>
              <a:t>How to correct for them</a:t>
            </a:r>
          </a:p>
          <a:p>
            <a:pPr lvl="2"/>
            <a:endParaRPr lang="en-GB" dirty="0"/>
          </a:p>
          <a:p>
            <a:r>
              <a:rPr lang="en-GB" dirty="0"/>
              <a:t>But still large measurement errors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117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Overall, need to improve measurement for many concepts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619310"/>
            <a:ext cx="11126385" cy="4761644"/>
          </a:xfrm>
        </p:spPr>
        <p:txBody>
          <a:bodyPr/>
          <a:lstStyle/>
          <a:p>
            <a:r>
              <a:rPr lang="en-GB" dirty="0"/>
              <a:t>Lot of knowledge already on survey errors</a:t>
            </a:r>
          </a:p>
          <a:p>
            <a:pPr lvl="2"/>
            <a:r>
              <a:rPr lang="en-GB" dirty="0"/>
              <a:t>How to reduce them</a:t>
            </a:r>
          </a:p>
          <a:p>
            <a:pPr lvl="2"/>
            <a:r>
              <a:rPr lang="en-GB" dirty="0"/>
              <a:t>How to correct for them</a:t>
            </a:r>
          </a:p>
          <a:p>
            <a:pPr lvl="2"/>
            <a:endParaRPr lang="en-GB" dirty="0"/>
          </a:p>
          <a:p>
            <a:r>
              <a:rPr lang="en-GB" dirty="0"/>
              <a:t>But still large measurement errors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C4943ACC-60E9-40DE-8FB0-0F35EDB991DE}"/>
              </a:ext>
            </a:extLst>
          </p:cNvPr>
          <p:cNvSpPr/>
          <p:nvPr/>
        </p:nvSpPr>
        <p:spPr>
          <a:xfrm>
            <a:off x="4158358" y="3871963"/>
            <a:ext cx="3028756" cy="81087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What else can we do?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lnSpc>
                <a:spcPts val="1600"/>
              </a:lnSpc>
              <a:defRPr/>
            </a:pPr>
            <a:endParaRPr lang="en-GB" sz="13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6016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6">
            <a:extLst>
              <a:ext uri="{FF2B5EF4-FFF2-40B4-BE49-F238E27FC236}">
                <a16:creationId xmlns:a16="http://schemas.microsoft.com/office/drawing/2014/main" id="{731A31CB-5183-422A-8DA2-57BFC2E1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5900" y="-590550"/>
            <a:ext cx="3098800" cy="314325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8"/>
              </a:srgbClr>
            </a:outerShdw>
          </a:effectLst>
        </p:spPr>
      </p:pic>
      <p:pic>
        <p:nvPicPr>
          <p:cNvPr id="31" name="Imagen 8">
            <a:extLst>
              <a:ext uri="{FF2B5EF4-FFF2-40B4-BE49-F238E27FC236}">
                <a16:creationId xmlns:a16="http://schemas.microsoft.com/office/drawing/2014/main" id="{222F2CC7-0E02-4F97-9DB7-5592C340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863" y="-715963"/>
            <a:ext cx="2092325" cy="393382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8"/>
              </a:srgbClr>
            </a:outerShdw>
          </a:effectLst>
        </p:spPr>
      </p:pic>
      <p:grpSp>
        <p:nvGrpSpPr>
          <p:cNvPr id="32" name="Grupo 5">
            <a:extLst>
              <a:ext uri="{FF2B5EF4-FFF2-40B4-BE49-F238E27FC236}">
                <a16:creationId xmlns:a16="http://schemas.microsoft.com/office/drawing/2014/main" id="{09437CEF-481D-4B2A-9487-00898594B8E5}"/>
              </a:ext>
            </a:extLst>
          </p:cNvPr>
          <p:cNvGrpSpPr>
            <a:grpSpLocks/>
          </p:cNvGrpSpPr>
          <p:nvPr/>
        </p:nvGrpSpPr>
        <p:grpSpPr bwMode="auto">
          <a:xfrm>
            <a:off x="5949950" y="-792163"/>
            <a:ext cx="5065713" cy="5064126"/>
            <a:chOff x="2605088" y="842963"/>
            <a:chExt cx="5065712" cy="5064125"/>
          </a:xfrm>
        </p:grpSpPr>
        <p:pic>
          <p:nvPicPr>
            <p:cNvPr id="33" name="Imagen 10">
              <a:extLst>
                <a:ext uri="{FF2B5EF4-FFF2-40B4-BE49-F238E27FC236}">
                  <a16:creationId xmlns:a16="http://schemas.microsoft.com/office/drawing/2014/main" id="{20861582-C3D7-4C8D-A37D-72DA97EB2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5088" y="842963"/>
              <a:ext cx="5065712" cy="5064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808080">
                  <a:alpha val="39998"/>
                </a:srgbClr>
              </a:outerShdw>
            </a:effectLst>
          </p:spPr>
        </p:pic>
        <p:sp>
          <p:nvSpPr>
            <p:cNvPr id="34" name="Rectángulo 89">
              <a:extLst>
                <a:ext uri="{FF2B5EF4-FFF2-40B4-BE49-F238E27FC236}">
                  <a16:creationId xmlns:a16="http://schemas.microsoft.com/office/drawing/2014/main" id="{3FB11F26-2FF1-496A-82FA-B59383B5E6CE}"/>
                </a:ext>
              </a:extLst>
            </p:cNvPr>
            <p:cNvSpPr/>
            <p:nvPr/>
          </p:nvSpPr>
          <p:spPr bwMode="auto">
            <a:xfrm>
              <a:off x="4305301" y="1665288"/>
              <a:ext cx="1614487" cy="2111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s-ES" altLang="es-ES" sz="1800">
                <a:solidFill>
                  <a:srgbClr val="FFFFFF"/>
                </a:solidFill>
              </a:endParaRPr>
            </a:p>
          </p:txBody>
        </p:sp>
        <p:sp>
          <p:nvSpPr>
            <p:cNvPr id="35" name="CuadroTexto 15">
              <a:extLst>
                <a:ext uri="{FF2B5EF4-FFF2-40B4-BE49-F238E27FC236}">
                  <a16:creationId xmlns:a16="http://schemas.microsoft.com/office/drawing/2014/main" id="{F797F178-2D26-4D08-AE7C-1AE4B4A97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2202" y="1717676"/>
              <a:ext cx="523875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s-ES" sz="7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Survey</a:t>
              </a:r>
            </a:p>
          </p:txBody>
        </p:sp>
        <p:cxnSp>
          <p:nvCxnSpPr>
            <p:cNvPr id="36" name="Conector recto 74">
              <a:extLst>
                <a:ext uri="{FF2B5EF4-FFF2-40B4-BE49-F238E27FC236}">
                  <a16:creationId xmlns:a16="http://schemas.microsoft.com/office/drawing/2014/main" id="{EE0FFB11-D809-4F8A-B8FF-C0D491AA54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18001" y="3024189"/>
              <a:ext cx="1568450" cy="0"/>
            </a:xfrm>
            <a:prstGeom prst="line">
              <a:avLst/>
            </a:prstGeom>
            <a:ln>
              <a:solidFill>
                <a:srgbClr val="E8581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7" name="Imagen 43">
            <a:extLst>
              <a:ext uri="{FF2B5EF4-FFF2-40B4-BE49-F238E27FC236}">
                <a16:creationId xmlns:a16="http://schemas.microsoft.com/office/drawing/2014/main" id="{EF59B947-3C0B-4916-BE4E-B80BCCC5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51975" y="-766763"/>
            <a:ext cx="2740025" cy="514350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38" name="Rectángulo 44">
            <a:extLst>
              <a:ext uri="{FF2B5EF4-FFF2-40B4-BE49-F238E27FC236}">
                <a16:creationId xmlns:a16="http://schemas.microsoft.com/office/drawing/2014/main" id="{EF33CD04-B9F7-4481-84B8-0CC83DBD30E3}"/>
              </a:ext>
            </a:extLst>
          </p:cNvPr>
          <p:cNvSpPr/>
          <p:nvPr/>
        </p:nvSpPr>
        <p:spPr>
          <a:xfrm>
            <a:off x="9812338" y="30162"/>
            <a:ext cx="2020887" cy="211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9" name="Imagen 19">
            <a:extLst>
              <a:ext uri="{FF2B5EF4-FFF2-40B4-BE49-F238E27FC236}">
                <a16:creationId xmlns:a16="http://schemas.microsoft.com/office/drawing/2014/main" id="{0FE25779-55BF-4F61-A7AF-94406834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3" y="195263"/>
            <a:ext cx="14478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uadroTexto 21">
            <a:extLst>
              <a:ext uri="{FF2B5EF4-FFF2-40B4-BE49-F238E27FC236}">
                <a16:creationId xmlns:a16="http://schemas.microsoft.com/office/drawing/2014/main" id="{FDDBE68A-EE11-440A-84E3-1C3A80995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1225" y="1444625"/>
            <a:ext cx="20415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800">
                <a:solidFill>
                  <a:srgbClr val="50504F"/>
                </a:solidFill>
                <a:latin typeface="Calibri Light" panose="020F0302020204030204" pitchFamily="34" charset="0"/>
              </a:rPr>
              <a:t>How does this advert make you feel?</a:t>
            </a:r>
          </a:p>
        </p:txBody>
      </p:sp>
      <p:pic>
        <p:nvPicPr>
          <p:cNvPr id="41" name="Imagen 23">
            <a:extLst>
              <a:ext uri="{FF2B5EF4-FFF2-40B4-BE49-F238E27FC236}">
                <a16:creationId xmlns:a16="http://schemas.microsoft.com/office/drawing/2014/main" id="{59A373B6-3B26-43FD-8CBD-137C9D0D5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1684338"/>
            <a:ext cx="2041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ángulo: esquinas redondeadas 20">
            <a:extLst>
              <a:ext uri="{FF2B5EF4-FFF2-40B4-BE49-F238E27FC236}">
                <a16:creationId xmlns:a16="http://schemas.microsoft.com/office/drawing/2014/main" id="{EE9FA390-D6DC-40D6-8B62-E3E5683C9B7E}"/>
              </a:ext>
            </a:extLst>
          </p:cNvPr>
          <p:cNvSpPr/>
          <p:nvPr/>
        </p:nvSpPr>
        <p:spPr>
          <a:xfrm>
            <a:off x="10034588" y="1739900"/>
            <a:ext cx="1573212" cy="354013"/>
          </a:xfrm>
          <a:prstGeom prst="roundRect">
            <a:avLst/>
          </a:prstGeom>
          <a:solidFill>
            <a:srgbClr val="F1F1F1"/>
          </a:solidFill>
          <a:ln>
            <a:solidFill>
              <a:srgbClr val="E0E0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pic>
        <p:nvPicPr>
          <p:cNvPr id="43" name="Imagen 1">
            <a:extLst>
              <a:ext uri="{FF2B5EF4-FFF2-40B4-BE49-F238E27FC236}">
                <a16:creationId xmlns:a16="http://schemas.microsoft.com/office/drawing/2014/main" id="{8E354502-8FBD-45E2-AB41-9031D587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-58738"/>
            <a:ext cx="1628775" cy="286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n 2">
            <a:extLst>
              <a:ext uri="{FF2B5EF4-FFF2-40B4-BE49-F238E27FC236}">
                <a16:creationId xmlns:a16="http://schemas.microsoft.com/office/drawing/2014/main" id="{76EB367F-CC7E-41A7-9A30-2F36F488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6987"/>
            <a:ext cx="1692275" cy="24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n 3">
            <a:extLst>
              <a:ext uri="{FF2B5EF4-FFF2-40B4-BE49-F238E27FC236}">
                <a16:creationId xmlns:a16="http://schemas.microsoft.com/office/drawing/2014/main" id="{F8690749-9FE9-4E65-AFA3-4D6EF751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6987"/>
            <a:ext cx="13858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Agrupar 57">
            <a:extLst>
              <a:ext uri="{FF2B5EF4-FFF2-40B4-BE49-F238E27FC236}">
                <a16:creationId xmlns:a16="http://schemas.microsoft.com/office/drawing/2014/main" id="{195FA81E-A5AF-496A-9039-D8F0DFEDCF42}"/>
              </a:ext>
            </a:extLst>
          </p:cNvPr>
          <p:cNvGrpSpPr>
            <a:grpSpLocks/>
          </p:cNvGrpSpPr>
          <p:nvPr/>
        </p:nvGrpSpPr>
        <p:grpSpPr bwMode="auto">
          <a:xfrm>
            <a:off x="11188700" y="1811338"/>
            <a:ext cx="992188" cy="993775"/>
            <a:chOff x="7435712" y="2571750"/>
            <a:chExt cx="992280" cy="992280"/>
          </a:xfrm>
        </p:grpSpPr>
        <p:sp>
          <p:nvSpPr>
            <p:cNvPr id="47" name="Elipse 58">
              <a:extLst>
                <a:ext uri="{FF2B5EF4-FFF2-40B4-BE49-F238E27FC236}">
                  <a16:creationId xmlns:a16="http://schemas.microsoft.com/office/drawing/2014/main" id="{51D8F9AD-E2A7-45F8-B960-76F6F90FE81F}"/>
                </a:ext>
              </a:extLst>
            </p:cNvPr>
            <p:cNvSpPr/>
            <p:nvPr/>
          </p:nvSpPr>
          <p:spPr>
            <a:xfrm>
              <a:off x="7435712" y="2571750"/>
              <a:ext cx="992280" cy="992280"/>
            </a:xfrm>
            <a:prstGeom prst="ellipse">
              <a:avLst/>
            </a:prstGeom>
            <a:solidFill>
              <a:srgbClr val="003C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48" name="Imagen 59">
              <a:extLst>
                <a:ext uri="{FF2B5EF4-FFF2-40B4-BE49-F238E27FC236}">
                  <a16:creationId xmlns:a16="http://schemas.microsoft.com/office/drawing/2014/main" id="{840794B2-E908-4FD5-947C-33D47BB19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397" y="2749551"/>
              <a:ext cx="344378" cy="66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53" y="3683970"/>
            <a:ext cx="7386655" cy="628474"/>
          </a:xfrm>
        </p:spPr>
        <p:txBody>
          <a:bodyPr>
            <a:noAutofit/>
          </a:bodyPr>
          <a:lstStyle/>
          <a:p>
            <a:r>
              <a:rPr lang="en-GB" dirty="0"/>
              <a:t>How could we enhance or extend</a:t>
            </a:r>
            <a:br>
              <a:rPr lang="en-GB" dirty="0"/>
            </a:br>
            <a:r>
              <a:rPr lang="en-GB" dirty="0"/>
              <a:t>(mobile) web survey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surveys bring new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HOW COULD WE ENHANCE?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F2BD168-0DED-4523-89F7-7ECA4F56240A}"/>
              </a:ext>
            </a:extLst>
          </p:cNvPr>
          <p:cNvSpPr txBox="1">
            <a:spLocks/>
          </p:cNvSpPr>
          <p:nvPr/>
        </p:nvSpPr>
        <p:spPr>
          <a:xfrm>
            <a:off x="686972" y="1819836"/>
            <a:ext cx="11126385" cy="696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111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surveys bring new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Web surveys are essentially </a:t>
            </a:r>
            <a:r>
              <a:rPr lang="en-GB" b="1" dirty="0"/>
              <a:t>multi-device </a:t>
            </a:r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HOW COULD WE ENHANCE?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F2BD168-0DED-4523-89F7-7ECA4F56240A}"/>
              </a:ext>
            </a:extLst>
          </p:cNvPr>
          <p:cNvSpPr txBox="1">
            <a:spLocks/>
          </p:cNvSpPr>
          <p:nvPr/>
        </p:nvSpPr>
        <p:spPr>
          <a:xfrm>
            <a:off x="686972" y="1819836"/>
            <a:ext cx="11126385" cy="696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5085323C-8CDF-46D2-BD51-F421ABF04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3" y="4341224"/>
            <a:ext cx="2045367" cy="2045367"/>
          </a:xfrm>
          <a:prstGeom prst="rect">
            <a:avLst/>
          </a:prstGeom>
        </p:spPr>
      </p:pic>
      <p:pic>
        <p:nvPicPr>
          <p:cNvPr id="14" name="Picture 13" descr="A computer with a blue screen&#10;&#10;Description automatically generated with medium confidence">
            <a:extLst>
              <a:ext uri="{FF2B5EF4-FFF2-40B4-BE49-F238E27FC236}">
                <a16:creationId xmlns:a16="http://schemas.microsoft.com/office/drawing/2014/main" id="{5BCFBB83-6F88-418E-A750-84FC450EB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0" y="3527426"/>
            <a:ext cx="5871502" cy="3036359"/>
          </a:xfrm>
          <a:prstGeom prst="rect">
            <a:avLst/>
          </a:prstGeom>
        </p:spPr>
      </p:pic>
      <p:pic>
        <p:nvPicPr>
          <p:cNvPr id="15" name="Picture 1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BAAB3F0-5D6A-4AED-9868-B76864F14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10" y="3680416"/>
            <a:ext cx="3036360" cy="27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surveys bring new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Web surveys are essentially </a:t>
            </a:r>
            <a:r>
              <a:rPr lang="en-GB" b="1" dirty="0"/>
              <a:t>multi-device </a:t>
            </a:r>
          </a:p>
          <a:p>
            <a:endParaRPr lang="en-GB" b="1" dirty="0"/>
          </a:p>
          <a:p>
            <a:r>
              <a:rPr lang="en-GB" dirty="0"/>
              <a:t>Smartphone usage to answer web surveys: </a:t>
            </a:r>
          </a:p>
          <a:p>
            <a:pPr lvl="1"/>
            <a:r>
              <a:rPr lang="en-GB" dirty="0"/>
              <a:t>Millennials: 78.8%</a:t>
            </a:r>
          </a:p>
          <a:p>
            <a:pPr lvl="1"/>
            <a:r>
              <a:rPr lang="en-GB" dirty="0"/>
              <a:t>Boomers: 36.2 %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HOW COULD WE ENHANCE?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52E35034-0094-493C-8221-B47588B12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3" y="4341224"/>
            <a:ext cx="2045367" cy="2045367"/>
          </a:xfrm>
          <a:prstGeom prst="rect">
            <a:avLst/>
          </a:prstGeom>
        </p:spPr>
      </p:pic>
      <p:pic>
        <p:nvPicPr>
          <p:cNvPr id="10" name="Picture 9" descr="A computer with a blue screen&#10;&#10;Description automatically generated with medium confidence">
            <a:extLst>
              <a:ext uri="{FF2B5EF4-FFF2-40B4-BE49-F238E27FC236}">
                <a16:creationId xmlns:a16="http://schemas.microsoft.com/office/drawing/2014/main" id="{C3A7B1F3-8E66-4896-9ACC-0F589FAA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0" y="3527426"/>
            <a:ext cx="5871502" cy="3036359"/>
          </a:xfrm>
          <a:prstGeom prst="rect">
            <a:avLst/>
          </a:prstGeom>
        </p:spPr>
      </p:pic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CA38895-E22F-4A71-A6C5-41F8A940A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10" y="3680416"/>
            <a:ext cx="3036360" cy="2784943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F2BD168-0DED-4523-89F7-7ECA4F56240A}"/>
              </a:ext>
            </a:extLst>
          </p:cNvPr>
          <p:cNvSpPr txBox="1">
            <a:spLocks/>
          </p:cNvSpPr>
          <p:nvPr/>
        </p:nvSpPr>
        <p:spPr>
          <a:xfrm>
            <a:off x="686972" y="1819836"/>
            <a:ext cx="11126385" cy="696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63DF03C-CD90-40B9-B3D1-2B3C6D2BDCE6}"/>
              </a:ext>
            </a:extLst>
          </p:cNvPr>
          <p:cNvSpPr txBox="1">
            <a:spLocks/>
          </p:cNvSpPr>
          <p:nvPr/>
        </p:nvSpPr>
        <p:spPr>
          <a:xfrm>
            <a:off x="331984" y="6505850"/>
            <a:ext cx="7525211" cy="77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" dirty="0"/>
              <a:t>Bosch, O. J., Revilla, M., &amp; </a:t>
            </a:r>
            <a:r>
              <a:rPr lang="en-GB" sz="800" dirty="0" err="1"/>
              <a:t>Paura</a:t>
            </a:r>
            <a:r>
              <a:rPr lang="en-GB" sz="800" dirty="0"/>
              <a:t>, E. (2019). Do Millennials differ in terms of survey participation?. </a:t>
            </a:r>
            <a:r>
              <a:rPr lang="en-GB" sz="800" i="1" dirty="0"/>
              <a:t>International Journal of Market Research</a:t>
            </a:r>
            <a:r>
              <a:rPr lang="en-GB" sz="800" dirty="0"/>
              <a:t>, </a:t>
            </a:r>
            <a:r>
              <a:rPr lang="en-GB" sz="800" i="1" dirty="0"/>
              <a:t>61</a:t>
            </a:r>
            <a:r>
              <a:rPr lang="en-GB" sz="800" dirty="0"/>
              <a:t>(4), 359-365.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175799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Modern devices are packed with technology that we can use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853ADA4-8CBC-4365-9E93-F63EB5B0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38" y="2147359"/>
            <a:ext cx="3768241" cy="37682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A91F9-35B2-4471-8957-954F1EE1AEEE}"/>
              </a:ext>
            </a:extLst>
          </p:cNvPr>
          <p:cNvSpPr txBox="1">
            <a:spLocks/>
          </p:cNvSpPr>
          <p:nvPr/>
        </p:nvSpPr>
        <p:spPr>
          <a:xfrm>
            <a:off x="7533079" y="5927930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Microphone</a:t>
            </a:r>
            <a:endParaRPr lang="es-ES" dirty="0"/>
          </a:p>
          <a:p>
            <a:endParaRPr lang="es-E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F132446-E7C6-4136-B921-E142DFCA1617}"/>
              </a:ext>
            </a:extLst>
          </p:cNvPr>
          <p:cNvSpPr txBox="1">
            <a:spLocks/>
          </p:cNvSpPr>
          <p:nvPr/>
        </p:nvSpPr>
        <p:spPr>
          <a:xfrm>
            <a:off x="8542032" y="2834482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Accelerometer</a:t>
            </a:r>
            <a:endParaRPr lang="es-ES" dirty="0"/>
          </a:p>
          <a:p>
            <a:endParaRPr lang="es-E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F6128B5-75FA-4B65-89DF-72FB7C92EE9E}"/>
              </a:ext>
            </a:extLst>
          </p:cNvPr>
          <p:cNvSpPr txBox="1">
            <a:spLocks/>
          </p:cNvSpPr>
          <p:nvPr/>
        </p:nvSpPr>
        <p:spPr>
          <a:xfrm>
            <a:off x="8542032" y="3593835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GPS</a:t>
            </a:r>
            <a:endParaRPr lang="es-ES" dirty="0"/>
          </a:p>
          <a:p>
            <a:endParaRPr lang="es-E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31D42CF-F015-4DA1-B2AB-27F21A5A20F8}"/>
              </a:ext>
            </a:extLst>
          </p:cNvPr>
          <p:cNvSpPr txBox="1">
            <a:spLocks/>
          </p:cNvSpPr>
          <p:nvPr/>
        </p:nvSpPr>
        <p:spPr>
          <a:xfrm>
            <a:off x="6865322" y="1418619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Light sensor</a:t>
            </a:r>
            <a:endParaRPr lang="es-ES" dirty="0"/>
          </a:p>
          <a:p>
            <a:endParaRPr lang="es-E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D9B4F87-E759-4920-A0BE-71F9E7E8998A}"/>
              </a:ext>
            </a:extLst>
          </p:cNvPr>
          <p:cNvSpPr txBox="1">
            <a:spLocks/>
          </p:cNvSpPr>
          <p:nvPr/>
        </p:nvSpPr>
        <p:spPr>
          <a:xfrm>
            <a:off x="2495819" y="1706335"/>
            <a:ext cx="1269019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Camera</a:t>
            </a:r>
            <a:endParaRPr lang="es-ES" dirty="0"/>
          </a:p>
          <a:p>
            <a:endParaRPr lang="es-E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45EC789-E5E7-4ED3-8137-A6F7F4EA5C7F}"/>
              </a:ext>
            </a:extLst>
          </p:cNvPr>
          <p:cNvSpPr txBox="1">
            <a:spLocks/>
          </p:cNvSpPr>
          <p:nvPr/>
        </p:nvSpPr>
        <p:spPr>
          <a:xfrm>
            <a:off x="1747849" y="4123623"/>
            <a:ext cx="88519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Apps</a:t>
            </a:r>
            <a:endParaRPr lang="es-ES" dirty="0"/>
          </a:p>
          <a:p>
            <a:endParaRPr lang="es-E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59ED774-C674-48B9-A204-DA774B102505}"/>
              </a:ext>
            </a:extLst>
          </p:cNvPr>
          <p:cNvSpPr txBox="1">
            <a:spLocks/>
          </p:cNvSpPr>
          <p:nvPr/>
        </p:nvSpPr>
        <p:spPr>
          <a:xfrm>
            <a:off x="1872150" y="5468585"/>
            <a:ext cx="760893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Etc</a:t>
            </a:r>
            <a:endParaRPr lang="es-ES" dirty="0"/>
          </a:p>
          <a:p>
            <a:endParaRPr lang="es-E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F9438D-F743-4532-B235-41965686030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764838" y="1923152"/>
            <a:ext cx="1627447" cy="4984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1FB376-E866-48DA-885B-109E5F09A2D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657526" y="1852252"/>
            <a:ext cx="2259973" cy="4557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6E961C-6DF2-464B-84B3-D0FC9FCF655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499191" y="3051299"/>
            <a:ext cx="2042841" cy="2291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88FA26-B064-4F40-BE17-40C233C9E07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499191" y="3810652"/>
            <a:ext cx="204284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6152E0-9DEC-4C02-8FD5-9E014BBAB94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033970" y="5902218"/>
            <a:ext cx="1499109" cy="2425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926936-543C-4B15-A21D-0006A47D50D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633043" y="5212948"/>
            <a:ext cx="2101516" cy="472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BE38098-A5B0-4AB5-9F1B-0DCF13E3F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28" y="2645829"/>
            <a:ext cx="1572259" cy="27858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6BC21D-71F5-43E6-B718-36C77F07DAF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33043" y="4340440"/>
            <a:ext cx="2359286" cy="648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Modern </a:t>
            </a:r>
            <a:r>
              <a:rPr lang="fr-FR" dirty="0" err="1"/>
              <a:t>devices</a:t>
            </a:r>
            <a:r>
              <a:rPr lang="fr-FR" dirty="0"/>
              <a:t> are </a:t>
            </a:r>
            <a:r>
              <a:rPr lang="fr-FR" dirty="0" err="1"/>
              <a:t>packed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can use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853ADA4-8CBC-4365-9E93-F63EB5B0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38" y="2147359"/>
            <a:ext cx="3768241" cy="37682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A91F9-35B2-4471-8957-954F1EE1AEEE}"/>
              </a:ext>
            </a:extLst>
          </p:cNvPr>
          <p:cNvSpPr txBox="1">
            <a:spLocks/>
          </p:cNvSpPr>
          <p:nvPr/>
        </p:nvSpPr>
        <p:spPr>
          <a:xfrm>
            <a:off x="7533079" y="5927930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Microphone</a:t>
            </a:r>
            <a:endParaRPr lang="es-ES" dirty="0"/>
          </a:p>
          <a:p>
            <a:endParaRPr lang="es-E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F132446-E7C6-4136-B921-E142DFCA1617}"/>
              </a:ext>
            </a:extLst>
          </p:cNvPr>
          <p:cNvSpPr txBox="1">
            <a:spLocks/>
          </p:cNvSpPr>
          <p:nvPr/>
        </p:nvSpPr>
        <p:spPr>
          <a:xfrm>
            <a:off x="8542032" y="2834482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Accelerometer</a:t>
            </a:r>
            <a:endParaRPr lang="es-ES" dirty="0"/>
          </a:p>
          <a:p>
            <a:endParaRPr lang="es-E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F6128B5-75FA-4B65-89DF-72FB7C92EE9E}"/>
              </a:ext>
            </a:extLst>
          </p:cNvPr>
          <p:cNvSpPr txBox="1">
            <a:spLocks/>
          </p:cNvSpPr>
          <p:nvPr/>
        </p:nvSpPr>
        <p:spPr>
          <a:xfrm>
            <a:off x="8542032" y="3593835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GPS</a:t>
            </a:r>
            <a:endParaRPr lang="es-ES" dirty="0"/>
          </a:p>
          <a:p>
            <a:endParaRPr lang="es-E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31D42CF-F015-4DA1-B2AB-27F21A5A20F8}"/>
              </a:ext>
            </a:extLst>
          </p:cNvPr>
          <p:cNvSpPr txBox="1">
            <a:spLocks/>
          </p:cNvSpPr>
          <p:nvPr/>
        </p:nvSpPr>
        <p:spPr>
          <a:xfrm>
            <a:off x="6865322" y="1418619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Light sensor</a:t>
            </a:r>
            <a:endParaRPr lang="es-ES" dirty="0"/>
          </a:p>
          <a:p>
            <a:endParaRPr lang="es-E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D9B4F87-E759-4920-A0BE-71F9E7E8998A}"/>
              </a:ext>
            </a:extLst>
          </p:cNvPr>
          <p:cNvSpPr txBox="1">
            <a:spLocks/>
          </p:cNvSpPr>
          <p:nvPr/>
        </p:nvSpPr>
        <p:spPr>
          <a:xfrm>
            <a:off x="2495819" y="1706335"/>
            <a:ext cx="1269019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Camera</a:t>
            </a:r>
            <a:endParaRPr lang="es-ES" dirty="0"/>
          </a:p>
          <a:p>
            <a:endParaRPr lang="es-E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45EC789-E5E7-4ED3-8137-A6F7F4EA5C7F}"/>
              </a:ext>
            </a:extLst>
          </p:cNvPr>
          <p:cNvSpPr txBox="1">
            <a:spLocks/>
          </p:cNvSpPr>
          <p:nvPr/>
        </p:nvSpPr>
        <p:spPr>
          <a:xfrm>
            <a:off x="1747849" y="4123623"/>
            <a:ext cx="88519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Apps</a:t>
            </a:r>
            <a:endParaRPr lang="es-ES" dirty="0"/>
          </a:p>
          <a:p>
            <a:endParaRPr lang="es-E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59ED774-C674-48B9-A204-DA774B102505}"/>
              </a:ext>
            </a:extLst>
          </p:cNvPr>
          <p:cNvSpPr txBox="1">
            <a:spLocks/>
          </p:cNvSpPr>
          <p:nvPr/>
        </p:nvSpPr>
        <p:spPr>
          <a:xfrm>
            <a:off x="1872150" y="5468585"/>
            <a:ext cx="760893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Etc</a:t>
            </a:r>
            <a:endParaRPr lang="es-ES" dirty="0"/>
          </a:p>
          <a:p>
            <a:endParaRPr lang="es-E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F9438D-F743-4532-B235-41965686030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764838" y="1923152"/>
            <a:ext cx="1627447" cy="4984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1FB376-E866-48DA-885B-109E5F09A2D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657526" y="1852252"/>
            <a:ext cx="2259973" cy="4557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6E961C-6DF2-464B-84B3-D0FC9FCF655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499191" y="3051299"/>
            <a:ext cx="2042841" cy="2291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88FA26-B064-4F40-BE17-40C233C9E07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499191" y="3810652"/>
            <a:ext cx="204284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6152E0-9DEC-4C02-8FD5-9E014BBAB94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033970" y="5902218"/>
            <a:ext cx="1499109" cy="2425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926936-543C-4B15-A21D-0006A47D50D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633043" y="5212948"/>
            <a:ext cx="2101516" cy="472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BE38098-A5B0-4AB5-9F1B-0DCF13E3F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28" y="2645829"/>
            <a:ext cx="1572259" cy="27858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6BC21D-71F5-43E6-B718-36C77F07DAF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33043" y="4340440"/>
            <a:ext cx="2359286" cy="648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6032BB9-846E-48A5-9B9C-08828B204857}"/>
              </a:ext>
            </a:extLst>
          </p:cNvPr>
          <p:cNvSpPr/>
          <p:nvPr/>
        </p:nvSpPr>
        <p:spPr>
          <a:xfrm>
            <a:off x="2495818" y="1660229"/>
            <a:ext cx="1269020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59BC54-FAB7-4F38-8964-6B8FD811044A}"/>
              </a:ext>
            </a:extLst>
          </p:cNvPr>
          <p:cNvSpPr/>
          <p:nvPr/>
        </p:nvSpPr>
        <p:spPr>
          <a:xfrm>
            <a:off x="7533079" y="5880764"/>
            <a:ext cx="1776384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F9A55C63-EAFE-42BB-8EA5-FEA364A12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101366"/>
            <a:ext cx="7294434" cy="55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 err="1"/>
              <a:t>We</a:t>
            </a:r>
            <a:r>
              <a:rPr lang="es-ES" b="1" dirty="0"/>
              <a:t> can </a:t>
            </a:r>
            <a:r>
              <a:rPr lang="es-ES" b="1" dirty="0" err="1"/>
              <a:t>ask</a:t>
            </a:r>
            <a:r>
              <a:rPr lang="es-ES" b="1" dirty="0"/>
              <a:t> </a:t>
            </a:r>
            <a:r>
              <a:rPr lang="es-ES" b="1" dirty="0" err="1"/>
              <a:t>participants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perform</a:t>
            </a:r>
            <a:r>
              <a:rPr lang="es-ES" b="1" dirty="0"/>
              <a:t> new </a:t>
            </a:r>
            <a:r>
              <a:rPr lang="es-ES" b="1" dirty="0" err="1"/>
              <a:t>tasks</a:t>
            </a:r>
            <a:r>
              <a:rPr lang="es-ES" b="1" dirty="0"/>
              <a:t>…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2914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Modern </a:t>
            </a:r>
            <a:r>
              <a:rPr lang="fr-FR" dirty="0" err="1"/>
              <a:t>devices</a:t>
            </a:r>
            <a:r>
              <a:rPr lang="fr-FR" dirty="0"/>
              <a:t> are </a:t>
            </a:r>
            <a:r>
              <a:rPr lang="fr-FR" dirty="0" err="1"/>
              <a:t>packed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can use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853ADA4-8CBC-4365-9E93-F63EB5B0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38" y="2147359"/>
            <a:ext cx="3768241" cy="37682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A91F9-35B2-4471-8957-954F1EE1AEEE}"/>
              </a:ext>
            </a:extLst>
          </p:cNvPr>
          <p:cNvSpPr txBox="1">
            <a:spLocks/>
          </p:cNvSpPr>
          <p:nvPr/>
        </p:nvSpPr>
        <p:spPr>
          <a:xfrm>
            <a:off x="7533079" y="5927930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Microphone</a:t>
            </a:r>
            <a:endParaRPr lang="es-ES" dirty="0"/>
          </a:p>
          <a:p>
            <a:endParaRPr lang="es-E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F132446-E7C6-4136-B921-E142DFCA1617}"/>
              </a:ext>
            </a:extLst>
          </p:cNvPr>
          <p:cNvSpPr txBox="1">
            <a:spLocks/>
          </p:cNvSpPr>
          <p:nvPr/>
        </p:nvSpPr>
        <p:spPr>
          <a:xfrm>
            <a:off x="8542032" y="2834482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Accelerometer</a:t>
            </a:r>
            <a:endParaRPr lang="es-ES" dirty="0"/>
          </a:p>
          <a:p>
            <a:endParaRPr lang="es-E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F6128B5-75FA-4B65-89DF-72FB7C92EE9E}"/>
              </a:ext>
            </a:extLst>
          </p:cNvPr>
          <p:cNvSpPr txBox="1">
            <a:spLocks/>
          </p:cNvSpPr>
          <p:nvPr/>
        </p:nvSpPr>
        <p:spPr>
          <a:xfrm>
            <a:off x="8542032" y="3593835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GPS</a:t>
            </a:r>
            <a:endParaRPr lang="es-ES" dirty="0"/>
          </a:p>
          <a:p>
            <a:endParaRPr lang="es-E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31D42CF-F015-4DA1-B2AB-27F21A5A20F8}"/>
              </a:ext>
            </a:extLst>
          </p:cNvPr>
          <p:cNvSpPr txBox="1">
            <a:spLocks/>
          </p:cNvSpPr>
          <p:nvPr/>
        </p:nvSpPr>
        <p:spPr>
          <a:xfrm>
            <a:off x="6865322" y="1418619"/>
            <a:ext cx="210435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Light sensor</a:t>
            </a:r>
            <a:endParaRPr lang="es-ES" dirty="0"/>
          </a:p>
          <a:p>
            <a:endParaRPr lang="es-E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D9B4F87-E759-4920-A0BE-71F9E7E8998A}"/>
              </a:ext>
            </a:extLst>
          </p:cNvPr>
          <p:cNvSpPr txBox="1">
            <a:spLocks/>
          </p:cNvSpPr>
          <p:nvPr/>
        </p:nvSpPr>
        <p:spPr>
          <a:xfrm>
            <a:off x="2495819" y="1706335"/>
            <a:ext cx="1269019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Camera</a:t>
            </a:r>
            <a:endParaRPr lang="es-ES" dirty="0"/>
          </a:p>
          <a:p>
            <a:endParaRPr lang="es-E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45EC789-E5E7-4ED3-8137-A6F7F4EA5C7F}"/>
              </a:ext>
            </a:extLst>
          </p:cNvPr>
          <p:cNvSpPr txBox="1">
            <a:spLocks/>
          </p:cNvSpPr>
          <p:nvPr/>
        </p:nvSpPr>
        <p:spPr>
          <a:xfrm>
            <a:off x="1747849" y="4123623"/>
            <a:ext cx="885194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Apps</a:t>
            </a:r>
            <a:endParaRPr lang="es-ES" dirty="0"/>
          </a:p>
          <a:p>
            <a:endParaRPr lang="es-E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59ED774-C674-48B9-A204-DA774B102505}"/>
              </a:ext>
            </a:extLst>
          </p:cNvPr>
          <p:cNvSpPr txBox="1">
            <a:spLocks/>
          </p:cNvSpPr>
          <p:nvPr/>
        </p:nvSpPr>
        <p:spPr>
          <a:xfrm>
            <a:off x="1872150" y="5468585"/>
            <a:ext cx="760893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err="1"/>
              <a:t>Etc</a:t>
            </a:r>
            <a:endParaRPr lang="es-ES" dirty="0"/>
          </a:p>
          <a:p>
            <a:endParaRPr lang="es-E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F9438D-F743-4532-B235-41965686030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764838" y="1923152"/>
            <a:ext cx="1627447" cy="4984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1FB376-E866-48DA-885B-109E5F09A2D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657526" y="1852252"/>
            <a:ext cx="2259973" cy="4557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6E961C-6DF2-464B-84B3-D0FC9FCF655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499191" y="3051299"/>
            <a:ext cx="2042841" cy="2291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88FA26-B064-4F40-BE17-40C233C9E07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499191" y="3810652"/>
            <a:ext cx="204284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6152E0-9DEC-4C02-8FD5-9E014BBAB94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033970" y="5902218"/>
            <a:ext cx="1499109" cy="2425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926936-543C-4B15-A21D-0006A47D50D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633043" y="5212948"/>
            <a:ext cx="2101516" cy="472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BE38098-A5B0-4AB5-9F1B-0DCF13E3F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28" y="2645829"/>
            <a:ext cx="1572259" cy="27858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6BC21D-71F5-43E6-B718-36C77F07DAF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33043" y="4340440"/>
            <a:ext cx="2359286" cy="648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6032BB9-846E-48A5-9B9C-08828B204857}"/>
              </a:ext>
            </a:extLst>
          </p:cNvPr>
          <p:cNvSpPr/>
          <p:nvPr/>
        </p:nvSpPr>
        <p:spPr>
          <a:xfrm>
            <a:off x="1747848" y="4106834"/>
            <a:ext cx="885195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59BC54-FAB7-4F38-8964-6B8FD811044A}"/>
              </a:ext>
            </a:extLst>
          </p:cNvPr>
          <p:cNvSpPr/>
          <p:nvPr/>
        </p:nvSpPr>
        <p:spPr>
          <a:xfrm>
            <a:off x="8542032" y="3561666"/>
            <a:ext cx="758722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16CCAE44-CC70-4088-93DC-89375A728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101366"/>
            <a:ext cx="7294434" cy="55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…</a:t>
            </a:r>
            <a:r>
              <a:rPr lang="es-ES" b="1" dirty="0" err="1"/>
              <a:t>or</a:t>
            </a:r>
            <a:r>
              <a:rPr lang="es-ES" b="1" dirty="0"/>
              <a:t> </a:t>
            </a:r>
            <a:r>
              <a:rPr lang="es-ES" b="1" dirty="0" err="1"/>
              <a:t>passively</a:t>
            </a:r>
            <a:r>
              <a:rPr lang="es-ES" b="1" dirty="0"/>
              <a:t> </a:t>
            </a:r>
            <a:r>
              <a:rPr lang="es-ES" b="1" dirty="0" err="1"/>
              <a:t>track</a:t>
            </a:r>
            <a:r>
              <a:rPr lang="es-ES" b="1" dirty="0"/>
              <a:t> </a:t>
            </a:r>
            <a:r>
              <a:rPr lang="es-ES" b="1" dirty="0" err="1"/>
              <a:t>them</a:t>
            </a:r>
            <a:endParaRPr lang="es-ES" dirty="0"/>
          </a:p>
          <a:p>
            <a:endParaRPr lang="es-E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B524C-E43B-4353-BC89-C57315E75608}"/>
              </a:ext>
            </a:extLst>
          </p:cNvPr>
          <p:cNvSpPr/>
          <p:nvPr/>
        </p:nvSpPr>
        <p:spPr>
          <a:xfrm>
            <a:off x="8588629" y="2821099"/>
            <a:ext cx="2057757" cy="43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4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6">
            <a:extLst>
              <a:ext uri="{FF2B5EF4-FFF2-40B4-BE49-F238E27FC236}">
                <a16:creationId xmlns:a16="http://schemas.microsoft.com/office/drawing/2014/main" id="{731A31CB-5183-422A-8DA2-57BFC2E1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5900" y="-590550"/>
            <a:ext cx="3098800" cy="314325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8"/>
              </a:srgbClr>
            </a:outerShdw>
          </a:effectLst>
        </p:spPr>
      </p:pic>
      <p:pic>
        <p:nvPicPr>
          <p:cNvPr id="31" name="Imagen 8">
            <a:extLst>
              <a:ext uri="{FF2B5EF4-FFF2-40B4-BE49-F238E27FC236}">
                <a16:creationId xmlns:a16="http://schemas.microsoft.com/office/drawing/2014/main" id="{222F2CC7-0E02-4F97-9DB7-5592C340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863" y="-715963"/>
            <a:ext cx="2092325" cy="393382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8"/>
              </a:srgbClr>
            </a:outerShdw>
          </a:effectLst>
        </p:spPr>
      </p:pic>
      <p:grpSp>
        <p:nvGrpSpPr>
          <p:cNvPr id="32" name="Grupo 5">
            <a:extLst>
              <a:ext uri="{FF2B5EF4-FFF2-40B4-BE49-F238E27FC236}">
                <a16:creationId xmlns:a16="http://schemas.microsoft.com/office/drawing/2014/main" id="{09437CEF-481D-4B2A-9487-00898594B8E5}"/>
              </a:ext>
            </a:extLst>
          </p:cNvPr>
          <p:cNvGrpSpPr>
            <a:grpSpLocks/>
          </p:cNvGrpSpPr>
          <p:nvPr/>
        </p:nvGrpSpPr>
        <p:grpSpPr bwMode="auto">
          <a:xfrm>
            <a:off x="5949950" y="-792163"/>
            <a:ext cx="5065713" cy="5064126"/>
            <a:chOff x="2605088" y="842963"/>
            <a:chExt cx="5065712" cy="5064125"/>
          </a:xfrm>
        </p:grpSpPr>
        <p:pic>
          <p:nvPicPr>
            <p:cNvPr id="33" name="Imagen 10">
              <a:extLst>
                <a:ext uri="{FF2B5EF4-FFF2-40B4-BE49-F238E27FC236}">
                  <a16:creationId xmlns:a16="http://schemas.microsoft.com/office/drawing/2014/main" id="{20861582-C3D7-4C8D-A37D-72DA97EB2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5088" y="842963"/>
              <a:ext cx="5065712" cy="5064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808080">
                  <a:alpha val="39998"/>
                </a:srgbClr>
              </a:outerShdw>
            </a:effectLst>
          </p:spPr>
        </p:pic>
        <p:sp>
          <p:nvSpPr>
            <p:cNvPr id="34" name="Rectángulo 89">
              <a:extLst>
                <a:ext uri="{FF2B5EF4-FFF2-40B4-BE49-F238E27FC236}">
                  <a16:creationId xmlns:a16="http://schemas.microsoft.com/office/drawing/2014/main" id="{3FB11F26-2FF1-496A-82FA-B59383B5E6CE}"/>
                </a:ext>
              </a:extLst>
            </p:cNvPr>
            <p:cNvSpPr/>
            <p:nvPr/>
          </p:nvSpPr>
          <p:spPr bwMode="auto">
            <a:xfrm>
              <a:off x="4305301" y="1665288"/>
              <a:ext cx="1614487" cy="2111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s-ES" altLang="es-ES" sz="1800">
                <a:solidFill>
                  <a:srgbClr val="FFFFFF"/>
                </a:solidFill>
              </a:endParaRPr>
            </a:p>
          </p:txBody>
        </p:sp>
        <p:sp>
          <p:nvSpPr>
            <p:cNvPr id="35" name="CuadroTexto 15">
              <a:extLst>
                <a:ext uri="{FF2B5EF4-FFF2-40B4-BE49-F238E27FC236}">
                  <a16:creationId xmlns:a16="http://schemas.microsoft.com/office/drawing/2014/main" id="{F797F178-2D26-4D08-AE7C-1AE4B4A97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2202" y="1717676"/>
              <a:ext cx="523875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s-ES" sz="7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Survey</a:t>
              </a:r>
            </a:p>
          </p:txBody>
        </p:sp>
        <p:cxnSp>
          <p:nvCxnSpPr>
            <p:cNvPr id="36" name="Conector recto 74">
              <a:extLst>
                <a:ext uri="{FF2B5EF4-FFF2-40B4-BE49-F238E27FC236}">
                  <a16:creationId xmlns:a16="http://schemas.microsoft.com/office/drawing/2014/main" id="{EE0FFB11-D809-4F8A-B8FF-C0D491AA54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18001" y="3024189"/>
              <a:ext cx="1568450" cy="0"/>
            </a:xfrm>
            <a:prstGeom prst="line">
              <a:avLst/>
            </a:prstGeom>
            <a:ln>
              <a:solidFill>
                <a:srgbClr val="E8581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7" name="Imagen 43">
            <a:extLst>
              <a:ext uri="{FF2B5EF4-FFF2-40B4-BE49-F238E27FC236}">
                <a16:creationId xmlns:a16="http://schemas.microsoft.com/office/drawing/2014/main" id="{EF59B947-3C0B-4916-BE4E-B80BCCC5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51975" y="-766763"/>
            <a:ext cx="2740025" cy="514350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38" name="Rectángulo 44">
            <a:extLst>
              <a:ext uri="{FF2B5EF4-FFF2-40B4-BE49-F238E27FC236}">
                <a16:creationId xmlns:a16="http://schemas.microsoft.com/office/drawing/2014/main" id="{EF33CD04-B9F7-4481-84B8-0CC83DBD30E3}"/>
              </a:ext>
            </a:extLst>
          </p:cNvPr>
          <p:cNvSpPr/>
          <p:nvPr/>
        </p:nvSpPr>
        <p:spPr>
          <a:xfrm>
            <a:off x="9812338" y="30162"/>
            <a:ext cx="2020887" cy="211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9" name="Imagen 19">
            <a:extLst>
              <a:ext uri="{FF2B5EF4-FFF2-40B4-BE49-F238E27FC236}">
                <a16:creationId xmlns:a16="http://schemas.microsoft.com/office/drawing/2014/main" id="{0FE25779-55BF-4F61-A7AF-94406834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3" y="195263"/>
            <a:ext cx="14478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uadroTexto 21">
            <a:extLst>
              <a:ext uri="{FF2B5EF4-FFF2-40B4-BE49-F238E27FC236}">
                <a16:creationId xmlns:a16="http://schemas.microsoft.com/office/drawing/2014/main" id="{FDDBE68A-EE11-440A-84E3-1C3A80995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1225" y="1444625"/>
            <a:ext cx="20415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800">
                <a:solidFill>
                  <a:srgbClr val="50504F"/>
                </a:solidFill>
                <a:latin typeface="Calibri Light" panose="020F0302020204030204" pitchFamily="34" charset="0"/>
              </a:rPr>
              <a:t>How does this advert make you feel?</a:t>
            </a:r>
          </a:p>
        </p:txBody>
      </p:sp>
      <p:pic>
        <p:nvPicPr>
          <p:cNvPr id="41" name="Imagen 23">
            <a:extLst>
              <a:ext uri="{FF2B5EF4-FFF2-40B4-BE49-F238E27FC236}">
                <a16:creationId xmlns:a16="http://schemas.microsoft.com/office/drawing/2014/main" id="{59A373B6-3B26-43FD-8CBD-137C9D0D5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1684338"/>
            <a:ext cx="2041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ángulo: esquinas redondeadas 20">
            <a:extLst>
              <a:ext uri="{FF2B5EF4-FFF2-40B4-BE49-F238E27FC236}">
                <a16:creationId xmlns:a16="http://schemas.microsoft.com/office/drawing/2014/main" id="{EE9FA390-D6DC-40D6-8B62-E3E5683C9B7E}"/>
              </a:ext>
            </a:extLst>
          </p:cNvPr>
          <p:cNvSpPr/>
          <p:nvPr/>
        </p:nvSpPr>
        <p:spPr>
          <a:xfrm>
            <a:off x="10034588" y="1739900"/>
            <a:ext cx="1573212" cy="354013"/>
          </a:xfrm>
          <a:prstGeom prst="roundRect">
            <a:avLst/>
          </a:prstGeom>
          <a:solidFill>
            <a:srgbClr val="F1F1F1"/>
          </a:solidFill>
          <a:ln>
            <a:solidFill>
              <a:srgbClr val="E0E0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pic>
        <p:nvPicPr>
          <p:cNvPr id="43" name="Imagen 1">
            <a:extLst>
              <a:ext uri="{FF2B5EF4-FFF2-40B4-BE49-F238E27FC236}">
                <a16:creationId xmlns:a16="http://schemas.microsoft.com/office/drawing/2014/main" id="{8E354502-8FBD-45E2-AB41-9031D587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-58738"/>
            <a:ext cx="1628775" cy="286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n 2">
            <a:extLst>
              <a:ext uri="{FF2B5EF4-FFF2-40B4-BE49-F238E27FC236}">
                <a16:creationId xmlns:a16="http://schemas.microsoft.com/office/drawing/2014/main" id="{76EB367F-CC7E-41A7-9A30-2F36F488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6987"/>
            <a:ext cx="1692275" cy="24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n 3">
            <a:extLst>
              <a:ext uri="{FF2B5EF4-FFF2-40B4-BE49-F238E27FC236}">
                <a16:creationId xmlns:a16="http://schemas.microsoft.com/office/drawing/2014/main" id="{F8690749-9FE9-4E65-AFA3-4D6EF751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6987"/>
            <a:ext cx="13858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Agrupar 57">
            <a:extLst>
              <a:ext uri="{FF2B5EF4-FFF2-40B4-BE49-F238E27FC236}">
                <a16:creationId xmlns:a16="http://schemas.microsoft.com/office/drawing/2014/main" id="{195FA81E-A5AF-496A-9039-D8F0DFEDCF42}"/>
              </a:ext>
            </a:extLst>
          </p:cNvPr>
          <p:cNvGrpSpPr>
            <a:grpSpLocks/>
          </p:cNvGrpSpPr>
          <p:nvPr/>
        </p:nvGrpSpPr>
        <p:grpSpPr bwMode="auto">
          <a:xfrm>
            <a:off x="11188700" y="1811338"/>
            <a:ext cx="992188" cy="993775"/>
            <a:chOff x="7435712" y="2571750"/>
            <a:chExt cx="992280" cy="992280"/>
          </a:xfrm>
        </p:grpSpPr>
        <p:sp>
          <p:nvSpPr>
            <p:cNvPr id="47" name="Elipse 58">
              <a:extLst>
                <a:ext uri="{FF2B5EF4-FFF2-40B4-BE49-F238E27FC236}">
                  <a16:creationId xmlns:a16="http://schemas.microsoft.com/office/drawing/2014/main" id="{51D8F9AD-E2A7-45F8-B960-76F6F90FE81F}"/>
                </a:ext>
              </a:extLst>
            </p:cNvPr>
            <p:cNvSpPr/>
            <p:nvPr/>
          </p:nvSpPr>
          <p:spPr>
            <a:xfrm>
              <a:off x="7435712" y="2571750"/>
              <a:ext cx="992280" cy="992280"/>
            </a:xfrm>
            <a:prstGeom prst="ellipse">
              <a:avLst/>
            </a:prstGeom>
            <a:solidFill>
              <a:srgbClr val="003C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48" name="Imagen 59">
              <a:extLst>
                <a:ext uri="{FF2B5EF4-FFF2-40B4-BE49-F238E27FC236}">
                  <a16:creationId xmlns:a16="http://schemas.microsoft.com/office/drawing/2014/main" id="{840794B2-E908-4FD5-947C-33D47BB19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397" y="2749551"/>
              <a:ext cx="344378" cy="66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54" y="3683970"/>
            <a:ext cx="6674734" cy="628474"/>
          </a:xfrm>
        </p:spPr>
        <p:txBody>
          <a:bodyPr>
            <a:noAutofit/>
          </a:bodyPr>
          <a:lstStyle/>
          <a:p>
            <a:r>
              <a:rPr lang="en-GB" dirty="0"/>
              <a:t>Why do we need to enhance or extend (mobile) web survey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91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These new data are already used in substantive research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GB" sz="1800" b="1" i="0" u="none" strike="noStrike" baseline="0" dirty="0">
                <a:latin typeface="Georgia" panose="02040502050405020303" pitchFamily="18" charset="0"/>
              </a:rPr>
              <a:t>Meter data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Fake news consumption (e.g., Guess et al. 2020)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Time spent online (e.g., </a:t>
            </a:r>
            <a:r>
              <a:rPr lang="en-GB" sz="1800" b="0" i="0" u="none" strike="noStrike" baseline="0" dirty="0" err="1">
                <a:latin typeface="Georgia" panose="02040502050405020303" pitchFamily="18" charset="0"/>
              </a:rPr>
              <a:t>Festic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 et al. 2021 )</a:t>
            </a:r>
          </a:p>
          <a:p>
            <a:pPr algn="l"/>
            <a:endParaRPr lang="en-GB" sz="1800" b="0" i="0" u="none" strike="noStrike" baseline="0" dirty="0">
              <a:latin typeface="Georgia" panose="02040502050405020303" pitchFamily="18" charset="0"/>
            </a:endParaRPr>
          </a:p>
          <a:p>
            <a:pPr marL="0" indent="0" algn="l">
              <a:buNone/>
            </a:pPr>
            <a:r>
              <a:rPr lang="en-GB" sz="1800" b="1" i="0" u="none" strike="noStrike" baseline="0" dirty="0">
                <a:latin typeface="Georgia" panose="02040502050405020303" pitchFamily="18" charset="0"/>
              </a:rPr>
              <a:t>GPS data</a:t>
            </a:r>
          </a:p>
          <a:p>
            <a:pPr algn="l"/>
            <a:r>
              <a:rPr lang="en-GB" sz="1800" b="0" i="0" u="none" strike="noStrike" baseline="0" dirty="0" err="1">
                <a:latin typeface="Georgia" panose="02040502050405020303" pitchFamily="18" charset="0"/>
              </a:rPr>
              <a:t>Spacial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 context of physical activity (e.g., </a:t>
            </a:r>
            <a:r>
              <a:rPr lang="en-GB" sz="1800" b="0" i="0" u="none" strike="noStrike" baseline="0" dirty="0" err="1">
                <a:latin typeface="Georgia" panose="02040502050405020303" pitchFamily="18" charset="0"/>
              </a:rPr>
              <a:t>Krenn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 et al., 2011)</a:t>
            </a:r>
          </a:p>
          <a:p>
            <a:pPr algn="l"/>
            <a:r>
              <a:rPr lang="sv-SE" sz="1800" b="0" i="0" u="none" strike="noStrike" baseline="0" dirty="0">
                <a:latin typeface="Georgia" panose="02040502050405020303" pitchFamily="18" charset="0"/>
              </a:rPr>
              <a:t>Travelling (e.g., Lin &amp; Hsu 2014)</a:t>
            </a:r>
          </a:p>
          <a:p>
            <a:pPr algn="l"/>
            <a:endParaRPr lang="sv-SE" sz="1800" b="0" i="0" u="none" strike="noStrike" baseline="0" dirty="0">
              <a:latin typeface="Georgia" panose="02040502050405020303" pitchFamily="18" charset="0"/>
            </a:endParaRPr>
          </a:p>
          <a:p>
            <a:pPr marL="0" indent="0" algn="l">
              <a:buNone/>
            </a:pPr>
            <a:r>
              <a:rPr lang="en-GB" sz="1800" b="1" i="0" u="none" strike="noStrike" baseline="0" dirty="0">
                <a:latin typeface="Georgia" panose="02040502050405020303" pitchFamily="18" charset="0"/>
              </a:rPr>
              <a:t>Images</a:t>
            </a:r>
          </a:p>
          <a:p>
            <a:pPr marL="0" indent="0" algn="l">
              <a:buNone/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pt-BR" sz="1800" b="0" i="0" u="none" strike="noStrike" baseline="0" dirty="0">
                <a:latin typeface="Georgia" panose="02040502050405020303" pitchFamily="18" charset="0"/>
              </a:rPr>
              <a:t>Mosquitoes presence (e.g., Mosquito Alert project1)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Consumption diaries </a:t>
            </a:r>
            <a:r>
              <a:rPr lang="fr-FR" sz="1800" b="0" i="0" u="none" strike="noStrike" baseline="0" dirty="0">
                <a:latin typeface="Georgia" panose="02040502050405020303" pitchFamily="18" charset="0"/>
              </a:rPr>
              <a:t>(e.g., Kaur et al. 2019)</a:t>
            </a:r>
          </a:p>
          <a:p>
            <a:pPr algn="l"/>
            <a:endParaRPr lang="fr-FR" sz="1800" b="0" i="0" u="none" strike="noStrike" baseline="0" dirty="0">
              <a:latin typeface="Georgia" panose="02040502050405020303" pitchFamily="18" charset="0"/>
            </a:endParaRPr>
          </a:p>
          <a:p>
            <a:pPr marL="0" indent="0" algn="l">
              <a:buNone/>
            </a:pPr>
            <a:r>
              <a:rPr lang="en-GB" sz="1800" b="1" i="0" u="none" strike="noStrike" baseline="0" dirty="0">
                <a:latin typeface="Georgia" panose="02040502050405020303" pitchFamily="18" charset="0"/>
              </a:rPr>
              <a:t>Voice data</a:t>
            </a:r>
          </a:p>
          <a:p>
            <a:pPr marL="0" indent="0" algn="l">
              <a:buNone/>
            </a:pPr>
            <a:r>
              <a:rPr lang="en-GB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Level of literacy (ask respondents to read loud some text)</a:t>
            </a:r>
          </a:p>
          <a:p>
            <a:pPr marL="0" indent="0" algn="l">
              <a:buNone/>
            </a:pPr>
            <a:r>
              <a:rPr lang="en-GB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en-GB" sz="1800" b="0" i="0" u="none" strike="noStrike" baseline="0" dirty="0">
                <a:latin typeface="Georgia" panose="02040502050405020303" pitchFamily="18" charset="0"/>
              </a:rPr>
              <a:t>Survey children’s of </a:t>
            </a:r>
            <a:r>
              <a:rPr lang="en-GB" sz="1800" b="0" i="0" u="none" strike="noStrike" baseline="0" dirty="0" err="1">
                <a:latin typeface="Georgia" panose="02040502050405020303" pitchFamily="18" charset="0"/>
              </a:rPr>
              <a:t>panelists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916317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apps and sensors for survey research?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A9B05-3458-4049-B3FF-C28B68A68A75}"/>
              </a:ext>
            </a:extLst>
          </p:cNvPr>
          <p:cNvSpPr txBox="1"/>
          <p:nvPr/>
        </p:nvSpPr>
        <p:spPr>
          <a:xfrm flipH="1">
            <a:off x="5127626" y="2143311"/>
            <a:ext cx="4914358" cy="2705779"/>
          </a:xfrm>
          <a:prstGeom prst="homePlate">
            <a:avLst>
              <a:gd name="adj" fmla="val 54921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sz="1350" b="1" dirty="0">
                <a:latin typeface="Georgia" panose="02040502050405020303" pitchFamily="18" charset="0"/>
              </a:rPr>
              <a:t>                       </a:t>
            </a:r>
            <a:r>
              <a:rPr lang="en-US" sz="2000" b="1" dirty="0">
                <a:latin typeface="Georgia" panose="02040502050405020303" pitchFamily="18" charset="0"/>
              </a:rPr>
              <a:t>      Participants</a:t>
            </a:r>
          </a:p>
          <a:p>
            <a:pPr algn="r"/>
            <a:endParaRPr lang="en-US" sz="2000" dirty="0">
              <a:latin typeface="Georgia" panose="02040502050405020303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eorgia" panose="02040502050405020303" pitchFamily="18" charset="0"/>
              </a:rPr>
              <a:t>Reduce time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eorgia" panose="02040502050405020303" pitchFamily="18" charset="0"/>
              </a:rPr>
              <a:t>Reduce efforts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Georgia" panose="02040502050405020303" pitchFamily="18" charset="0"/>
              </a:rPr>
              <a:t>More enjoyable</a:t>
            </a:r>
          </a:p>
          <a:p>
            <a:pPr lvl="2"/>
            <a:endParaRPr lang="en-US" sz="1013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 marL="1028700" lvl="4"/>
            <a:endParaRPr lang="en-US" sz="1013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F99544-8CDF-4075-9838-B3FB0FCDE18D}"/>
              </a:ext>
            </a:extLst>
          </p:cNvPr>
          <p:cNvSpPr txBox="1"/>
          <p:nvPr/>
        </p:nvSpPr>
        <p:spPr>
          <a:xfrm>
            <a:off x="1810327" y="2143311"/>
            <a:ext cx="4914359" cy="2705779"/>
          </a:xfrm>
          <a:prstGeom prst="homePlate">
            <a:avLst>
              <a:gd name="adj" fmla="val 46816"/>
            </a:avLst>
          </a:prstGeom>
          <a:solidFill>
            <a:srgbClr val="B30020">
              <a:alpha val="60000"/>
            </a:srgbClr>
          </a:solidFill>
        </p:spPr>
        <p:txBody>
          <a:bodyPr wrap="square">
            <a:noAutofit/>
          </a:bodyPr>
          <a:lstStyle/>
          <a:p>
            <a:r>
              <a:rPr lang="en-US" sz="1350" b="1" dirty="0">
                <a:solidFill>
                  <a:schemeClr val="accent5"/>
                </a:solidFill>
                <a:latin typeface="Georgia" panose="02040502050405020303" pitchFamily="18" charset="0"/>
              </a:rPr>
              <a:t>       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Researchers</a:t>
            </a: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Reduce measurement issues </a:t>
            </a:r>
          </a:p>
          <a:p>
            <a:pPr>
              <a:spcAft>
                <a:spcPts val="338"/>
              </a:spcAft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     (e.g. objective)</a:t>
            </a:r>
          </a:p>
          <a:p>
            <a:pPr marL="342900" indent="-34290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Provide new data</a:t>
            </a:r>
          </a:p>
          <a:p>
            <a:pPr marL="342900" indent="-34290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Massive and granular</a:t>
            </a:r>
          </a:p>
          <a:p>
            <a:pPr marL="342900" indent="-34290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Real time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1013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expected disadvantages as well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Selection bias in who participates</a:t>
            </a:r>
          </a:p>
          <a:p>
            <a:pPr lvl="1"/>
            <a:r>
              <a:rPr lang="en-GB" dirty="0"/>
              <a:t>Privacy issues</a:t>
            </a:r>
          </a:p>
          <a:p>
            <a:pPr lvl="1"/>
            <a:r>
              <a:rPr lang="en-GB" dirty="0"/>
              <a:t>Technical limitations</a:t>
            </a:r>
          </a:p>
          <a:p>
            <a:pPr lvl="1"/>
            <a:r>
              <a:rPr lang="en-GB" dirty="0"/>
              <a:t>Lack of skills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New types of errors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Technology errors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Coding and processing errors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Device-related errors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More complex and expensive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New skills needed for analyses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Need to create new infrastructures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Dependence on private companies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Ethical/data protection issues</a:t>
            </a:r>
          </a:p>
          <a:p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</p:spTree>
    <p:extLst>
      <p:ext uri="{BB962C8B-B14F-4D97-AF65-F5344CB8AC3E}">
        <p14:creationId xmlns:p14="http://schemas.microsoft.com/office/powerpoint/2010/main" val="1452853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expected disadvantages as well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Selection bias in who participates</a:t>
            </a:r>
          </a:p>
          <a:p>
            <a:pPr lvl="1"/>
            <a:r>
              <a:rPr lang="en-GB" dirty="0"/>
              <a:t>Privacy issues</a:t>
            </a:r>
          </a:p>
          <a:p>
            <a:pPr lvl="1"/>
            <a:r>
              <a:rPr lang="en-GB" dirty="0"/>
              <a:t>Technical limitations</a:t>
            </a:r>
          </a:p>
          <a:p>
            <a:pPr lvl="1"/>
            <a:r>
              <a:rPr lang="en-GB" dirty="0"/>
              <a:t>Lack of skills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/>
              <a:t>New types of errors</a:t>
            </a:r>
          </a:p>
          <a:p>
            <a:pPr lvl="1"/>
            <a:r>
              <a:rPr lang="en-GB" dirty="0"/>
              <a:t>Technology errors</a:t>
            </a:r>
          </a:p>
          <a:p>
            <a:pPr lvl="1"/>
            <a:r>
              <a:rPr lang="en-GB" dirty="0"/>
              <a:t>Coding and processing errors</a:t>
            </a:r>
          </a:p>
          <a:p>
            <a:pPr lvl="1"/>
            <a:r>
              <a:rPr lang="en-GB" dirty="0"/>
              <a:t>Device-related errors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More complex and expensive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New skills needed for analyses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Need to create new infrastructures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Dependence on private companies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Ethical/data protection issues</a:t>
            </a:r>
          </a:p>
          <a:p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</p:spTree>
    <p:extLst>
      <p:ext uri="{BB962C8B-B14F-4D97-AF65-F5344CB8AC3E}">
        <p14:creationId xmlns:p14="http://schemas.microsoft.com/office/powerpoint/2010/main" val="698739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expected disadvantages as well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Selection bias in who participates</a:t>
            </a:r>
          </a:p>
          <a:p>
            <a:pPr lvl="1"/>
            <a:r>
              <a:rPr lang="en-GB" dirty="0"/>
              <a:t>Privacy issues</a:t>
            </a:r>
          </a:p>
          <a:p>
            <a:pPr lvl="1"/>
            <a:r>
              <a:rPr lang="en-GB" dirty="0"/>
              <a:t>Technical limitations</a:t>
            </a:r>
          </a:p>
          <a:p>
            <a:pPr lvl="1"/>
            <a:r>
              <a:rPr lang="en-GB" dirty="0"/>
              <a:t>Lack of skills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/>
              <a:t>New types of errors</a:t>
            </a:r>
          </a:p>
          <a:p>
            <a:pPr lvl="1"/>
            <a:r>
              <a:rPr lang="en-GB" dirty="0"/>
              <a:t>Technology errors</a:t>
            </a:r>
          </a:p>
          <a:p>
            <a:pPr lvl="1"/>
            <a:r>
              <a:rPr lang="en-GB" dirty="0"/>
              <a:t>Coding and processing errors</a:t>
            </a:r>
          </a:p>
          <a:p>
            <a:pPr lvl="1"/>
            <a:r>
              <a:rPr lang="en-GB" dirty="0"/>
              <a:t>Device-related errors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/>
              <a:t>More complex and expensive</a:t>
            </a:r>
          </a:p>
          <a:p>
            <a:pPr lvl="1"/>
            <a:r>
              <a:rPr lang="en-GB" dirty="0"/>
              <a:t>New skills needed for analyses</a:t>
            </a:r>
          </a:p>
          <a:p>
            <a:pPr lvl="1"/>
            <a:r>
              <a:rPr lang="en-GB" dirty="0"/>
              <a:t>Need to create new infrastructures</a:t>
            </a:r>
          </a:p>
          <a:p>
            <a:pPr lvl="1"/>
            <a:r>
              <a:rPr lang="en-GB" dirty="0"/>
              <a:t>Dependence on private companies</a:t>
            </a:r>
          </a:p>
          <a:p>
            <a:pPr lvl="1"/>
            <a:r>
              <a:rPr lang="en-GB" dirty="0"/>
              <a:t>Ethical/data protection issues</a:t>
            </a:r>
          </a:p>
          <a:p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HOW COULD WE ENHANCE?</a:t>
            </a:r>
          </a:p>
        </p:txBody>
      </p:sp>
    </p:spTree>
    <p:extLst>
      <p:ext uri="{BB962C8B-B14F-4D97-AF65-F5344CB8AC3E}">
        <p14:creationId xmlns:p14="http://schemas.microsoft.com/office/powerpoint/2010/main" val="3568024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RESEARCH</a:t>
            </a:r>
          </a:p>
        </p:txBody>
      </p:sp>
    </p:spTree>
    <p:extLst>
      <p:ext uri="{BB962C8B-B14F-4D97-AF65-F5344CB8AC3E}">
        <p14:creationId xmlns:p14="http://schemas.microsoft.com/office/powerpoint/2010/main" val="2455539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 on 2 new types of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OUR RESEARCH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F4FFD-43F5-42D2-9B68-D71695396742}"/>
              </a:ext>
            </a:extLst>
          </p:cNvPr>
          <p:cNvSpPr/>
          <p:nvPr/>
        </p:nvSpPr>
        <p:spPr>
          <a:xfrm>
            <a:off x="1950499" y="4976428"/>
            <a:ext cx="8496300" cy="9207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rgbClr val="009DD9"/>
              </a:buClr>
              <a:buSzPct val="60000"/>
              <a:defRPr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+mn-cs"/>
              </a:rPr>
              <a:t>    </a:t>
            </a:r>
            <a:endParaRPr lang="en-US" sz="800" dirty="0">
              <a:solidFill>
                <a:schemeClr val="tx2"/>
              </a:solidFill>
              <a:latin typeface="Calibri" pitchFamily="34" charset="0"/>
              <a:cs typeface="+mn-cs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rgbClr val="009DD9"/>
              </a:buClr>
              <a:buSzPct val="60000"/>
              <a:defRPr/>
            </a:pPr>
            <a:endParaRPr lang="en-US" sz="2400" dirty="0">
              <a:solidFill>
                <a:schemeClr val="tx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1" name="Rectángulo 13">
            <a:extLst>
              <a:ext uri="{FF2B5EF4-FFF2-40B4-BE49-F238E27FC236}">
                <a16:creationId xmlns:a16="http://schemas.microsoft.com/office/drawing/2014/main" id="{677A7672-74C7-4955-BC09-75FB4C084D0E}"/>
              </a:ext>
            </a:extLst>
          </p:cNvPr>
          <p:cNvSpPr/>
          <p:nvPr/>
        </p:nvSpPr>
        <p:spPr>
          <a:xfrm>
            <a:off x="5891519" y="2393411"/>
            <a:ext cx="4249737" cy="2338039"/>
          </a:xfrm>
          <a:prstGeom prst="roundRect">
            <a:avLst/>
          </a:prstGeom>
          <a:solidFill>
            <a:srgbClr val="E6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CA895EF-DCD5-4F83-B7DC-CFFB0C92C832}"/>
              </a:ext>
            </a:extLst>
          </p:cNvPr>
          <p:cNvSpPr/>
          <p:nvPr/>
        </p:nvSpPr>
        <p:spPr>
          <a:xfrm>
            <a:off x="1499353" y="2393411"/>
            <a:ext cx="4248150" cy="2338039"/>
          </a:xfrm>
          <a:prstGeom prst="roundRect">
            <a:avLst/>
          </a:prstGeom>
          <a:solidFill>
            <a:srgbClr val="E6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266FDB1D-3FEC-471D-8280-3B6243076486}"/>
              </a:ext>
            </a:extLst>
          </p:cNvPr>
          <p:cNvSpPr txBox="1">
            <a:spLocks/>
          </p:cNvSpPr>
          <p:nvPr/>
        </p:nvSpPr>
        <p:spPr>
          <a:xfrm>
            <a:off x="6043176" y="2618617"/>
            <a:ext cx="3970337" cy="2088232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Voice data</a:t>
            </a:r>
          </a:p>
          <a:p>
            <a:pPr algn="ctr"/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sz="2000" dirty="0"/>
              <a:t>Dictation</a:t>
            </a:r>
          </a:p>
          <a:p>
            <a:r>
              <a:rPr lang="en-US" sz="2000" dirty="0"/>
              <a:t>Voice-recordings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69425B8-96F0-44F8-8632-904E4982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3534" y="2690626"/>
            <a:ext cx="701429" cy="74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ADAC909-3DA3-4DC7-A5ED-F9BDEF9E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236" y="2556694"/>
            <a:ext cx="780480" cy="77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1187C08-04E0-4FF0-A532-7CED61D14352}"/>
              </a:ext>
            </a:extLst>
          </p:cNvPr>
          <p:cNvSpPr txBox="1">
            <a:spLocks/>
          </p:cNvSpPr>
          <p:nvPr/>
        </p:nvSpPr>
        <p:spPr>
          <a:xfrm>
            <a:off x="1774365" y="2556694"/>
            <a:ext cx="3970337" cy="2304256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Visual data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  <a:p>
            <a:r>
              <a:rPr lang="en-US" sz="2000" dirty="0"/>
              <a:t>Photos taken in-the-moment</a:t>
            </a:r>
          </a:p>
          <a:p>
            <a:r>
              <a:rPr lang="en-US" sz="2000" dirty="0"/>
              <a:t>Images saved on the device</a:t>
            </a:r>
          </a:p>
          <a:p>
            <a:r>
              <a:rPr lang="en-US" sz="2000" dirty="0"/>
              <a:t>Screenshots</a:t>
            </a:r>
          </a:p>
        </p:txBody>
      </p:sp>
    </p:spTree>
    <p:extLst>
      <p:ext uri="{BB962C8B-B14F-4D97-AF65-F5344CB8AC3E}">
        <p14:creationId xmlns:p14="http://schemas.microsoft.com/office/powerpoint/2010/main" val="1918377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 studies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OUR RESEARCH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F4FFD-43F5-42D2-9B68-D71695396742}"/>
              </a:ext>
            </a:extLst>
          </p:cNvPr>
          <p:cNvSpPr/>
          <p:nvPr/>
        </p:nvSpPr>
        <p:spPr>
          <a:xfrm>
            <a:off x="1940974" y="3985828"/>
            <a:ext cx="8496300" cy="9207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rgbClr val="009DD9"/>
              </a:buClr>
              <a:buSzPct val="60000"/>
              <a:defRPr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+mn-cs"/>
              </a:rPr>
              <a:t>    </a:t>
            </a:r>
            <a:endParaRPr lang="en-US" sz="800" dirty="0">
              <a:solidFill>
                <a:schemeClr val="tx2"/>
              </a:solidFill>
              <a:latin typeface="Calibri" pitchFamily="34" charset="0"/>
              <a:cs typeface="+mn-cs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rgbClr val="009DD9"/>
              </a:buClr>
              <a:buSzPct val="60000"/>
              <a:defRPr/>
            </a:pPr>
            <a:endParaRPr lang="en-US" sz="2400" dirty="0">
              <a:solidFill>
                <a:schemeClr val="tx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2" name="Rectángulo 13">
            <a:extLst>
              <a:ext uri="{FF2B5EF4-FFF2-40B4-BE49-F238E27FC236}">
                <a16:creationId xmlns:a16="http://schemas.microsoft.com/office/drawing/2014/main" id="{F2D7B445-430E-4A4F-87A5-FA76B952396B}"/>
              </a:ext>
            </a:extLst>
          </p:cNvPr>
          <p:cNvSpPr/>
          <p:nvPr/>
        </p:nvSpPr>
        <p:spPr>
          <a:xfrm>
            <a:off x="6096000" y="1287177"/>
            <a:ext cx="3939702" cy="5133332"/>
          </a:xfrm>
          <a:prstGeom prst="roundRect">
            <a:avLst/>
          </a:prstGeom>
          <a:solidFill>
            <a:srgbClr val="E6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3" name="Tijdelijke aanduiding voor tekst 9">
            <a:extLst>
              <a:ext uri="{FF2B5EF4-FFF2-40B4-BE49-F238E27FC236}">
                <a16:creationId xmlns:a16="http://schemas.microsoft.com/office/drawing/2014/main" id="{DEAC34E9-5780-452F-BE37-1F5041B8EAEA}"/>
              </a:ext>
            </a:extLst>
          </p:cNvPr>
          <p:cNvSpPr txBox="1">
            <a:spLocks/>
          </p:cNvSpPr>
          <p:nvPr/>
        </p:nvSpPr>
        <p:spPr>
          <a:xfrm>
            <a:off x="6355028" y="1469453"/>
            <a:ext cx="3511685" cy="20882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Voice data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  <a:p>
            <a:pPr marL="28575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Revilla, Couper, Bosch and Asensio, 2020</a:t>
            </a:r>
          </a:p>
          <a:p>
            <a:pPr marL="742950" lvl="1" defTabSz="914400">
              <a:spcBef>
                <a:spcPct val="20000"/>
              </a:spcBef>
              <a:defRPr/>
            </a:pPr>
            <a:r>
              <a:rPr lang="en-US" altLang="en-US" sz="1700" i="1" dirty="0"/>
              <a:t>Spain, survey experiment</a:t>
            </a:r>
            <a:endParaRPr kumimoji="0" lang="en-US" altLang="en-US" sz="17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sz="1700" b="1" dirty="0"/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Nonresponse</a:t>
            </a:r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700" dirty="0"/>
              <a:t>Technical problems</a:t>
            </a:r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quality</a:t>
            </a:r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700" dirty="0"/>
              <a:t>Survey evaluation</a:t>
            </a:r>
            <a:endParaRPr kumimoji="0" lang="en-US" altLang="en-US" sz="17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b="1" dirty="0"/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ángulo 13">
            <a:extLst>
              <a:ext uri="{FF2B5EF4-FFF2-40B4-BE49-F238E27FC236}">
                <a16:creationId xmlns:a16="http://schemas.microsoft.com/office/drawing/2014/main" id="{D98290D3-5AD7-4184-B0F0-37176C345CD3}"/>
              </a:ext>
            </a:extLst>
          </p:cNvPr>
          <p:cNvSpPr/>
          <p:nvPr/>
        </p:nvSpPr>
        <p:spPr>
          <a:xfrm>
            <a:off x="1594323" y="1286526"/>
            <a:ext cx="3939702" cy="5133332"/>
          </a:xfrm>
          <a:prstGeom prst="roundRect">
            <a:avLst/>
          </a:prstGeom>
          <a:solidFill>
            <a:srgbClr val="E6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EC877F34-E501-40E2-A428-577F93BCE175}"/>
              </a:ext>
            </a:extLst>
          </p:cNvPr>
          <p:cNvSpPr txBox="1">
            <a:spLocks/>
          </p:cNvSpPr>
          <p:nvPr/>
        </p:nvSpPr>
        <p:spPr>
          <a:xfrm>
            <a:off x="1594323" y="1468802"/>
            <a:ext cx="4050213" cy="20882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Visual data</a:t>
            </a:r>
          </a:p>
          <a:p>
            <a:endParaRPr lang="en-US" sz="1700" b="1" dirty="0">
              <a:solidFill>
                <a:schemeClr val="accent1"/>
              </a:solidFill>
            </a:endParaRPr>
          </a:p>
          <a:p>
            <a:endParaRPr lang="en-US" sz="1700" dirty="0"/>
          </a:p>
          <a:p>
            <a:r>
              <a:rPr lang="en-US" sz="1700" b="1" dirty="0"/>
              <a:t>Bosch, Revilla and </a:t>
            </a:r>
            <a:r>
              <a:rPr lang="en-US" sz="1700" b="1" dirty="0" err="1"/>
              <a:t>Paura</a:t>
            </a:r>
            <a:r>
              <a:rPr lang="en-US" sz="1700" b="1" dirty="0"/>
              <a:t>, 2019</a:t>
            </a:r>
          </a:p>
          <a:p>
            <a:pPr lvl="1"/>
            <a:r>
              <a:rPr lang="en-US" sz="1700" i="1" dirty="0"/>
              <a:t>Spain &amp; Mexico, non-experimental</a:t>
            </a:r>
          </a:p>
          <a:p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Costs</a:t>
            </a:r>
          </a:p>
          <a:p>
            <a:endParaRPr lang="en-US" sz="1700" dirty="0"/>
          </a:p>
          <a:p>
            <a:r>
              <a:rPr lang="en-US" sz="1700" b="1" dirty="0"/>
              <a:t>Bosch, Revilla, Qureshi and </a:t>
            </a:r>
            <a:r>
              <a:rPr lang="en-US" sz="1700" b="1" dirty="0" err="1"/>
              <a:t>Hohne</a:t>
            </a:r>
            <a:r>
              <a:rPr lang="en-US" sz="1700" b="1" dirty="0"/>
              <a:t>, 2021</a:t>
            </a:r>
          </a:p>
          <a:p>
            <a:pPr lvl="1"/>
            <a:r>
              <a:rPr lang="en-US" sz="1700" i="1" dirty="0"/>
              <a:t>Germany, survey experiment</a:t>
            </a:r>
          </a:p>
          <a:p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Nonresponse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Completion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Survey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43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DATA 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D0C381FE-3202-46B3-A6C3-87F357780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69" y="937047"/>
            <a:ext cx="5406189" cy="540618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2B3196-0B5F-4025-BC1C-A1FE109E95D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6"/>
          <a:stretch/>
        </p:blipFill>
        <p:spPr>
          <a:xfrm>
            <a:off x="5811253" y="1660358"/>
            <a:ext cx="2298031" cy="40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4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dirty="0"/>
              <a:t>No experimental design</a:t>
            </a:r>
          </a:p>
          <a:p>
            <a:pPr marL="34290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Asked respondents in Spain and Mexico at the very end of a survey to send 2 images: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 picture of their surroundings taken in the moment 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An image of something that made them laugh already saved on their smartphone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263543" y="6448369"/>
            <a:ext cx="103828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43314314-B2BE-4B86-A3A2-CFB75C724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28602"/>
          <a:stretch/>
        </p:blipFill>
        <p:spPr>
          <a:xfrm>
            <a:off x="7413430" y="1339974"/>
            <a:ext cx="3326735" cy="46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33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(web)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0199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dirty="0"/>
              <a:t>No experimental design</a:t>
            </a:r>
          </a:p>
          <a:p>
            <a:pPr marL="34290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Asked respondents in Spain and Mexico at the very end of a survey to send 2 images: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 picture of their surroundings taken in the moment 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An image of something that made them laugh already saved on their smartphone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263543" y="6448369"/>
            <a:ext cx="103828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43314314-B2BE-4B86-A3A2-CFB75C724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28602"/>
          <a:stretch/>
        </p:blipFill>
        <p:spPr>
          <a:xfrm>
            <a:off x="7413430" y="1339974"/>
            <a:ext cx="3326735" cy="4611684"/>
          </a:xfrm>
          <a:prstGeom prst="rect">
            <a:avLst/>
          </a:prstGeom>
        </p:spPr>
      </p:pic>
      <p:sp>
        <p:nvSpPr>
          <p:cNvPr id="9" name="Rectángulo 3">
            <a:extLst>
              <a:ext uri="{FF2B5EF4-FFF2-40B4-BE49-F238E27FC236}">
                <a16:creationId xmlns:a16="http://schemas.microsoft.com/office/drawing/2014/main" id="{C586FAEE-6EBB-4B5E-86F2-FC70EB2BD3A9}"/>
              </a:ext>
            </a:extLst>
          </p:cNvPr>
          <p:cNvSpPr/>
          <p:nvPr/>
        </p:nvSpPr>
        <p:spPr>
          <a:xfrm>
            <a:off x="2969766" y="3555749"/>
            <a:ext cx="6252468" cy="1054351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Is it feasible to ask participants to answer open-ended questions with images?</a:t>
            </a:r>
          </a:p>
          <a:p>
            <a:pPr>
              <a:lnSpc>
                <a:spcPts val="1600"/>
              </a:lnSpc>
              <a:defRPr/>
            </a:pPr>
            <a:endParaRPr lang="en-GB" sz="13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3859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graphicFrame>
        <p:nvGraphicFramePr>
          <p:cNvPr id="9" name="Gráfico 7">
            <a:extLst>
              <a:ext uri="{FF2B5EF4-FFF2-40B4-BE49-F238E27FC236}">
                <a16:creationId xmlns:a16="http://schemas.microsoft.com/office/drawing/2014/main" id="{77AFAE5D-2804-49A1-851F-C8AB6C7F26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2774428"/>
              </p:ext>
            </p:extLst>
          </p:nvPr>
        </p:nvGraphicFramePr>
        <p:xfrm>
          <a:off x="1648516" y="2647301"/>
          <a:ext cx="9104517" cy="336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EA99B72-DC13-49A8-9E91-0DBE0EA0D952}"/>
              </a:ext>
            </a:extLst>
          </p:cNvPr>
          <p:cNvSpPr txBox="1">
            <a:spLocks/>
          </p:cNvSpPr>
          <p:nvPr/>
        </p:nvSpPr>
        <p:spPr>
          <a:xfrm>
            <a:off x="2058963" y="5985065"/>
            <a:ext cx="4050450" cy="2166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i="1" dirty="0">
                <a:solidFill>
                  <a:schemeClr val="tx1"/>
                </a:solidFill>
              </a:rPr>
              <a:t>Note:* indicates significant differences between tasks at p&lt;.05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60D19-BAEF-41BF-BCD0-5324A9170900}"/>
              </a:ext>
            </a:extLst>
          </p:cNvPr>
          <p:cNvSpPr txBox="1"/>
          <p:nvPr/>
        </p:nvSpPr>
        <p:spPr>
          <a:xfrm>
            <a:off x="1648516" y="2121116"/>
            <a:ext cx="902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Percentage of Respondents Answering in Line, Answering not in Line, Not Understanding How to Do It, and Skipping</a:t>
            </a:r>
          </a:p>
        </p:txBody>
      </p:sp>
    </p:spTree>
    <p:extLst>
      <p:ext uri="{BB962C8B-B14F-4D97-AF65-F5344CB8AC3E}">
        <p14:creationId xmlns:p14="http://schemas.microsoft.com/office/powerpoint/2010/main" val="2978932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graphicFrame>
        <p:nvGraphicFramePr>
          <p:cNvPr id="9" name="Gráfico 7">
            <a:extLst>
              <a:ext uri="{FF2B5EF4-FFF2-40B4-BE49-F238E27FC236}">
                <a16:creationId xmlns:a16="http://schemas.microsoft.com/office/drawing/2014/main" id="{77AFAE5D-2804-49A1-851F-C8AB6C7F26D1}"/>
              </a:ext>
            </a:extLst>
          </p:cNvPr>
          <p:cNvGraphicFramePr/>
          <p:nvPr/>
        </p:nvGraphicFramePr>
        <p:xfrm>
          <a:off x="1648516" y="2647301"/>
          <a:ext cx="9104517" cy="336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EA99B72-DC13-49A8-9E91-0DBE0EA0D952}"/>
              </a:ext>
            </a:extLst>
          </p:cNvPr>
          <p:cNvSpPr txBox="1">
            <a:spLocks/>
          </p:cNvSpPr>
          <p:nvPr/>
        </p:nvSpPr>
        <p:spPr>
          <a:xfrm>
            <a:off x="2058963" y="5985065"/>
            <a:ext cx="4050450" cy="2166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i="1" dirty="0">
                <a:solidFill>
                  <a:schemeClr val="tx1"/>
                </a:solidFill>
              </a:rPr>
              <a:t>Note:* indicates significant differences between tasks at p&lt;.05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60D19-BAEF-41BF-BCD0-5324A9170900}"/>
              </a:ext>
            </a:extLst>
          </p:cNvPr>
          <p:cNvSpPr txBox="1"/>
          <p:nvPr/>
        </p:nvSpPr>
        <p:spPr>
          <a:xfrm>
            <a:off x="1648516" y="2121116"/>
            <a:ext cx="902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Percentage of Respondents Answering in Line, Answering not in Line, Not Understanding How to Do It, and Skipping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0B5DFD-BC2D-4D9E-9476-F755E52A36D4}"/>
              </a:ext>
            </a:extLst>
          </p:cNvPr>
          <p:cNvSpPr/>
          <p:nvPr/>
        </p:nvSpPr>
        <p:spPr>
          <a:xfrm>
            <a:off x="2058962" y="2970466"/>
            <a:ext cx="455637" cy="17465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BD8EA-CC82-4DEB-AC49-7818FB54971F}"/>
              </a:ext>
            </a:extLst>
          </p:cNvPr>
          <p:cNvSpPr/>
          <p:nvPr/>
        </p:nvSpPr>
        <p:spPr>
          <a:xfrm>
            <a:off x="4259237" y="2921819"/>
            <a:ext cx="455637" cy="17465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43CF0-EA45-4DB8-AC41-D45A82C416FE}"/>
              </a:ext>
            </a:extLst>
          </p:cNvPr>
          <p:cNvSpPr/>
          <p:nvPr/>
        </p:nvSpPr>
        <p:spPr>
          <a:xfrm>
            <a:off x="6459512" y="2921819"/>
            <a:ext cx="455637" cy="17465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7EAE65-7A16-4B15-BE61-B09D437C21D8}"/>
              </a:ext>
            </a:extLst>
          </p:cNvPr>
          <p:cNvSpPr/>
          <p:nvPr/>
        </p:nvSpPr>
        <p:spPr>
          <a:xfrm>
            <a:off x="8659787" y="2767447"/>
            <a:ext cx="455637" cy="19009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977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  <p:graphicFrame>
        <p:nvGraphicFramePr>
          <p:cNvPr id="9" name="Gráfico 7">
            <a:extLst>
              <a:ext uri="{FF2B5EF4-FFF2-40B4-BE49-F238E27FC236}">
                <a16:creationId xmlns:a16="http://schemas.microsoft.com/office/drawing/2014/main" id="{77AFAE5D-2804-49A1-851F-C8AB6C7F26D1}"/>
              </a:ext>
            </a:extLst>
          </p:cNvPr>
          <p:cNvGraphicFramePr/>
          <p:nvPr/>
        </p:nvGraphicFramePr>
        <p:xfrm>
          <a:off x="1648516" y="2647301"/>
          <a:ext cx="9104517" cy="336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EA99B72-DC13-49A8-9E91-0DBE0EA0D952}"/>
              </a:ext>
            </a:extLst>
          </p:cNvPr>
          <p:cNvSpPr txBox="1">
            <a:spLocks/>
          </p:cNvSpPr>
          <p:nvPr/>
        </p:nvSpPr>
        <p:spPr>
          <a:xfrm>
            <a:off x="2058963" y="5985065"/>
            <a:ext cx="4050450" cy="2166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i="1" dirty="0">
                <a:solidFill>
                  <a:schemeClr val="tx1"/>
                </a:solidFill>
              </a:rPr>
              <a:t>Note:* indicates significant differences between tasks at p&lt;.05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60D19-BAEF-41BF-BCD0-5324A9170900}"/>
              </a:ext>
            </a:extLst>
          </p:cNvPr>
          <p:cNvSpPr txBox="1"/>
          <p:nvPr/>
        </p:nvSpPr>
        <p:spPr>
          <a:xfrm>
            <a:off x="1648516" y="2121116"/>
            <a:ext cx="902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Percentage of Respondents Answering in Line, Answering not in Line, Not Understanding How to Do It, and Skipping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0B5DFD-BC2D-4D9E-9476-F755E52A36D4}"/>
              </a:ext>
            </a:extLst>
          </p:cNvPr>
          <p:cNvSpPr/>
          <p:nvPr/>
        </p:nvSpPr>
        <p:spPr>
          <a:xfrm>
            <a:off x="2887915" y="3505199"/>
            <a:ext cx="455637" cy="11631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F668C-DE80-420E-811E-78206A7290EF}"/>
              </a:ext>
            </a:extLst>
          </p:cNvPr>
          <p:cNvSpPr/>
          <p:nvPr/>
        </p:nvSpPr>
        <p:spPr>
          <a:xfrm>
            <a:off x="5078041" y="3638550"/>
            <a:ext cx="455637" cy="10368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122AE1-15C8-49BD-90A5-8A0C894F23EA}"/>
              </a:ext>
            </a:extLst>
          </p:cNvPr>
          <p:cNvSpPr/>
          <p:nvPr/>
        </p:nvSpPr>
        <p:spPr>
          <a:xfrm>
            <a:off x="7279217" y="3512230"/>
            <a:ext cx="455637" cy="11631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63A724-6DC6-4269-83A7-9DA10FC6ABF7}"/>
              </a:ext>
            </a:extLst>
          </p:cNvPr>
          <p:cNvSpPr/>
          <p:nvPr/>
        </p:nvSpPr>
        <p:spPr>
          <a:xfrm>
            <a:off x="9478591" y="3638550"/>
            <a:ext cx="455637" cy="10368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933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How to code all these images to extract workable information?                        Computer vision 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0FC7A8-298B-4372-AE02-BF60305632C9}"/>
              </a:ext>
            </a:extLst>
          </p:cNvPr>
          <p:cNvSpPr/>
          <p:nvPr/>
        </p:nvSpPr>
        <p:spPr>
          <a:xfrm>
            <a:off x="7890990" y="2286805"/>
            <a:ext cx="1025236" cy="406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34011-3214-4398-B33D-A237553CA177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080386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How to code all these images to extract workable information?                        Computer vision 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We assessed the adequacy of using a computer vision API (Google Vision)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0FC7A8-298B-4372-AE02-BF60305632C9}"/>
              </a:ext>
            </a:extLst>
          </p:cNvPr>
          <p:cNvSpPr/>
          <p:nvPr/>
        </p:nvSpPr>
        <p:spPr>
          <a:xfrm>
            <a:off x="7890990" y="2286805"/>
            <a:ext cx="1025236" cy="406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022ACB-1C44-45A3-B2B7-63006C43551F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224120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How to code all these images to extract workable information?                        Computer vision 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We assessed the adequacy of using a computer vision API (Google Vision)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Cost x 1,818 images = Human: </a:t>
            </a:r>
            <a:r>
              <a:rPr lang="en-GB" b="1" dirty="0">
                <a:solidFill>
                  <a:srgbClr val="C00000"/>
                </a:solidFill>
              </a:rPr>
              <a:t>553€</a:t>
            </a:r>
            <a:r>
              <a:rPr lang="en-GB" dirty="0"/>
              <a:t> / Google Vision: </a:t>
            </a:r>
            <a:r>
              <a:rPr lang="en-GB" b="1" dirty="0">
                <a:solidFill>
                  <a:srgbClr val="C00000"/>
                </a:solidFill>
              </a:rPr>
              <a:t>2.50€</a:t>
            </a:r>
          </a:p>
          <a:p>
            <a:pPr>
              <a:defRPr/>
            </a:pPr>
            <a:r>
              <a:rPr lang="en-GB" dirty="0"/>
              <a:t>Time x 1,818 = Human: </a:t>
            </a:r>
            <a:r>
              <a:rPr lang="en-GB" b="1" dirty="0">
                <a:solidFill>
                  <a:srgbClr val="C00000"/>
                </a:solidFill>
              </a:rPr>
              <a:t>35 hours </a:t>
            </a:r>
            <a:r>
              <a:rPr lang="en-GB" dirty="0"/>
              <a:t>/ Google Vision: </a:t>
            </a:r>
            <a:r>
              <a:rPr lang="en-GB" b="1" dirty="0">
                <a:solidFill>
                  <a:srgbClr val="C00000"/>
                </a:solidFill>
              </a:rPr>
              <a:t>&lt;5 minutes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0FC7A8-298B-4372-AE02-BF60305632C9}"/>
              </a:ext>
            </a:extLst>
          </p:cNvPr>
          <p:cNvSpPr/>
          <p:nvPr/>
        </p:nvSpPr>
        <p:spPr>
          <a:xfrm>
            <a:off x="7890990" y="2286805"/>
            <a:ext cx="1025236" cy="406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0C520-AB21-42EB-9496-D7E5634ACFD7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4056547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 and </a:t>
            </a:r>
            <a:r>
              <a:rPr lang="en-GB" b="1" dirty="0" err="1"/>
              <a:t>Paura</a:t>
            </a:r>
            <a:r>
              <a:rPr lang="en-GB" b="1" dirty="0"/>
              <a:t> (2019)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How to code all these images to extract workable information?                        Computer vision 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We assessed the adequacy of using a computer vision API (Google Vision)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Cost x 1,818 images = Human: </a:t>
            </a:r>
            <a:r>
              <a:rPr lang="en-GB" b="1" dirty="0">
                <a:solidFill>
                  <a:srgbClr val="C00000"/>
                </a:solidFill>
              </a:rPr>
              <a:t>553€</a:t>
            </a:r>
            <a:r>
              <a:rPr lang="en-GB" dirty="0"/>
              <a:t> / Google Vision: </a:t>
            </a:r>
            <a:r>
              <a:rPr lang="en-GB" b="1" dirty="0">
                <a:solidFill>
                  <a:srgbClr val="C00000"/>
                </a:solidFill>
              </a:rPr>
              <a:t>2.50€</a:t>
            </a:r>
          </a:p>
          <a:p>
            <a:pPr>
              <a:defRPr/>
            </a:pPr>
            <a:r>
              <a:rPr lang="en-GB" dirty="0"/>
              <a:t>Time x 1,818 = Human: </a:t>
            </a:r>
            <a:r>
              <a:rPr lang="en-GB" b="1" dirty="0">
                <a:solidFill>
                  <a:srgbClr val="C00000"/>
                </a:solidFill>
              </a:rPr>
              <a:t>35 hours </a:t>
            </a:r>
            <a:r>
              <a:rPr lang="en-GB" dirty="0"/>
              <a:t>/ Google Vision: </a:t>
            </a:r>
            <a:r>
              <a:rPr lang="en-GB" b="1" dirty="0">
                <a:solidFill>
                  <a:srgbClr val="C00000"/>
                </a:solidFill>
              </a:rPr>
              <a:t>&lt;5 minutes</a:t>
            </a:r>
          </a:p>
          <a:p>
            <a:pPr>
              <a:defRPr/>
            </a:pPr>
            <a:r>
              <a:rPr lang="en-GB" dirty="0"/>
              <a:t>Between </a:t>
            </a:r>
            <a:r>
              <a:rPr lang="en-GB" b="1" dirty="0">
                <a:solidFill>
                  <a:srgbClr val="C00000"/>
                </a:solidFill>
              </a:rPr>
              <a:t>52%</a:t>
            </a:r>
            <a:r>
              <a:rPr lang="en-GB" dirty="0"/>
              <a:t> and </a:t>
            </a:r>
            <a:r>
              <a:rPr lang="en-GB" b="1" dirty="0">
                <a:solidFill>
                  <a:srgbClr val="C00000"/>
                </a:solidFill>
              </a:rPr>
              <a:t>65% </a:t>
            </a:r>
            <a:r>
              <a:rPr lang="en-GB" dirty="0"/>
              <a:t>of the images similarly coded by the human coder and Google Vision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0FC7A8-298B-4372-AE02-BF60305632C9}"/>
              </a:ext>
            </a:extLst>
          </p:cNvPr>
          <p:cNvSpPr/>
          <p:nvPr/>
        </p:nvSpPr>
        <p:spPr>
          <a:xfrm>
            <a:off x="7890990" y="2286805"/>
            <a:ext cx="1025236" cy="406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F5986-2008-4976-B6D5-79F0CBBC7F1D}"/>
              </a:ext>
            </a:extLst>
          </p:cNvPr>
          <p:cNvSpPr txBox="1"/>
          <p:nvPr/>
        </p:nvSpPr>
        <p:spPr>
          <a:xfrm>
            <a:off x="334964" y="6467130"/>
            <a:ext cx="109581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&amp; </a:t>
            </a:r>
            <a:r>
              <a:rPr lang="en-GB" sz="900" dirty="0" err="1"/>
              <a:t>Paura</a:t>
            </a:r>
            <a:r>
              <a:rPr lang="en-GB" sz="900" dirty="0"/>
              <a:t>, E. (2019). </a:t>
            </a:r>
            <a:r>
              <a:rPr lang="en-GB" sz="900" b="1" dirty="0"/>
              <a:t>Answering mobile surveys with images: an exploration using a computer vision API.</a:t>
            </a:r>
            <a:r>
              <a:rPr lang="en-GB" sz="900" dirty="0"/>
              <a:t>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37</a:t>
            </a:r>
            <a:r>
              <a:rPr lang="en-GB" sz="900" dirty="0"/>
              <a:t>(5), 669-683.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740981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C00000"/>
                </a:solidFill>
              </a:rPr>
              <a:t>Compare 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Asking to type an answer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Asking to send an image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dirty="0"/>
              <a:t>Asking to send an image + motivational message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2422C9-97B0-4BC9-BA71-50DCDD2ED3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65" y="4052489"/>
            <a:ext cx="8891270" cy="26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81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C00000"/>
                </a:solidFill>
              </a:rPr>
              <a:t>Compare 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Asking to type an answer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sz="2000" dirty="0"/>
              <a:t>Asking to send an image</a:t>
            </a:r>
          </a:p>
          <a:p>
            <a:pPr marL="342900" indent="-342900">
              <a:buFont typeface="Arial" panose="020B0604020202020204" pitchFamily="34" charset="0"/>
              <a:buAutoNum type="arabicParenR"/>
              <a:defRPr/>
            </a:pPr>
            <a:r>
              <a:rPr lang="en-US" dirty="0"/>
              <a:t>Asking to send an image + motivational message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2422C9-97B0-4BC9-BA71-50DCDD2ED3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65" y="4052489"/>
            <a:ext cx="8891270" cy="2606087"/>
          </a:xfrm>
          <a:prstGeom prst="rect">
            <a:avLst/>
          </a:prstGeom>
        </p:spPr>
      </p:pic>
      <p:sp>
        <p:nvSpPr>
          <p:cNvPr id="8" name="Rectángulo 3">
            <a:extLst>
              <a:ext uri="{FF2B5EF4-FFF2-40B4-BE49-F238E27FC236}">
                <a16:creationId xmlns:a16="http://schemas.microsoft.com/office/drawing/2014/main" id="{4AA2ACC4-EB33-47A0-B653-8DDE47290146}"/>
              </a:ext>
            </a:extLst>
          </p:cNvPr>
          <p:cNvSpPr/>
          <p:nvPr/>
        </p:nvSpPr>
        <p:spPr>
          <a:xfrm>
            <a:off x="2969766" y="2679449"/>
            <a:ext cx="6252468" cy="322082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What is the impact of asking for images on response rates, completion time and question evaluation?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Can we improve all these indicators by adding motivational messages?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Is there an interaction between the device used and the effect of asking for images?</a:t>
            </a:r>
          </a:p>
          <a:p>
            <a:pPr>
              <a:lnSpc>
                <a:spcPts val="1600"/>
              </a:lnSpc>
              <a:defRPr/>
            </a:pPr>
            <a:endParaRPr lang="en-GB" sz="13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2868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(web)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Surveys are (still) very relevant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Surveys are some of the most frequently used method for collecting data in many disciplines (e.g. sociology, psychology, marketing research)</a:t>
            </a:r>
          </a:p>
          <a:p>
            <a:endParaRPr lang="en-GB" dirty="0"/>
          </a:p>
          <a:p>
            <a:r>
              <a:rPr lang="en-GB" dirty="0"/>
              <a:t>Results used by key actors to take decisions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696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C00000"/>
                </a:solidFill>
              </a:rPr>
              <a:t>2x3 between subject </a:t>
            </a:r>
            <a:r>
              <a:rPr lang="en-US" b="1" dirty="0">
                <a:solidFill>
                  <a:srgbClr val="C00000"/>
                </a:solidFill>
              </a:rPr>
              <a:t>experimental d</a:t>
            </a:r>
            <a:r>
              <a:rPr lang="en-US" sz="2000" b="1" dirty="0">
                <a:solidFill>
                  <a:srgbClr val="C00000"/>
                </a:solidFill>
              </a:rPr>
              <a:t>esign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5C3A9D-206B-4031-9B7B-56445B447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701788"/>
              </p:ext>
            </p:extLst>
          </p:nvPr>
        </p:nvGraphicFramePr>
        <p:xfrm>
          <a:off x="663542" y="2971717"/>
          <a:ext cx="6929999" cy="292855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08095">
                  <a:extLst>
                    <a:ext uri="{9D8B030D-6E8A-4147-A177-3AD203B41FA5}">
                      <a16:colId xmlns:a16="http://schemas.microsoft.com/office/drawing/2014/main" val="2855910348"/>
                    </a:ext>
                  </a:extLst>
                </a:gridCol>
                <a:gridCol w="1361904">
                  <a:extLst>
                    <a:ext uri="{9D8B030D-6E8A-4147-A177-3AD203B41FA5}">
                      <a16:colId xmlns:a16="http://schemas.microsoft.com/office/drawing/2014/main" val="166038516"/>
                    </a:ext>
                  </a:extLst>
                </a:gridCol>
                <a:gridCol w="1608095">
                  <a:extLst>
                    <a:ext uri="{9D8B030D-6E8A-4147-A177-3AD203B41FA5}">
                      <a16:colId xmlns:a16="http://schemas.microsoft.com/office/drawing/2014/main" val="3452524637"/>
                    </a:ext>
                  </a:extLst>
                </a:gridCol>
                <a:gridCol w="2351905">
                  <a:extLst>
                    <a:ext uri="{9D8B030D-6E8A-4147-A177-3AD203B41FA5}">
                      <a16:colId xmlns:a16="http://schemas.microsoft.com/office/drawing/2014/main" val="2328928608"/>
                    </a:ext>
                  </a:extLst>
                </a:gridCol>
              </a:tblGrid>
              <a:tr h="41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Group name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Device type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Answer format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Motivational message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828193"/>
                  </a:ext>
                </a:extLst>
              </a:tr>
              <a:tr h="2038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PC-Text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Text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205467"/>
                  </a:ext>
                </a:extLst>
              </a:tr>
              <a:tr h="2038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PC-Image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4449034"/>
                  </a:ext>
                </a:extLst>
              </a:tr>
              <a:tr h="632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PC-ImagePush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Yes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04532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S-Text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Smartphone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Text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8772127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S-Image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Smartphone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No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9028524"/>
                  </a:ext>
                </a:extLst>
              </a:tr>
              <a:tr h="6328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S-ImagePush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Smartphone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Yes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940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716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Increases the probability of item nonresponse </a:t>
            </a:r>
            <a:r>
              <a:rPr lang="en-GB" dirty="0">
                <a:solidFill>
                  <a:schemeClr val="bg1"/>
                </a:solidFill>
              </a:rPr>
              <a:t>(26-51.5 </a:t>
            </a:r>
            <a:r>
              <a:rPr lang="en-GB" dirty="0" err="1">
                <a:solidFill>
                  <a:schemeClr val="bg1"/>
                </a:solidFill>
              </a:rPr>
              <a:t>p.points</a:t>
            </a:r>
            <a:r>
              <a:rPr lang="en-GB" dirty="0">
                <a:solidFill>
                  <a:schemeClr val="bg1"/>
                </a:solidFill>
              </a:rPr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Increases completion times</a:t>
            </a:r>
            <a:r>
              <a:rPr lang="en-GB" dirty="0">
                <a:solidFill>
                  <a:schemeClr val="bg1"/>
                </a:solidFill>
              </a:rPr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Decreases the probability of enjoying and finding questions easy </a:t>
            </a:r>
            <a:r>
              <a:rPr lang="en-GB" dirty="0">
                <a:solidFill>
                  <a:schemeClr val="bg1"/>
                </a:solidFill>
              </a:rPr>
              <a:t>(30 </a:t>
            </a:r>
            <a:r>
              <a:rPr lang="en-GB" dirty="0" err="1">
                <a:solidFill>
                  <a:schemeClr val="bg1"/>
                </a:solidFill>
              </a:rPr>
              <a:t>p.p</a:t>
            </a:r>
            <a:r>
              <a:rPr lang="en-GB" dirty="0">
                <a:solidFill>
                  <a:schemeClr val="bg1"/>
                </a:solidFill>
              </a:rPr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Motivation messages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3105382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Increases completion times</a:t>
            </a:r>
            <a:r>
              <a:rPr lang="en-GB" dirty="0">
                <a:solidFill>
                  <a:schemeClr val="bg1"/>
                </a:solidFill>
              </a:rPr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Decreases the probability of enjoying and finding questions easy </a:t>
            </a:r>
            <a:r>
              <a:rPr lang="en-GB" dirty="0">
                <a:solidFill>
                  <a:schemeClr val="bg1"/>
                </a:solidFill>
              </a:rPr>
              <a:t>(30 </a:t>
            </a:r>
            <a:r>
              <a:rPr lang="en-GB" dirty="0" err="1">
                <a:solidFill>
                  <a:schemeClr val="bg1"/>
                </a:solidFill>
              </a:rPr>
              <a:t>p.p</a:t>
            </a:r>
            <a:r>
              <a:rPr lang="en-GB" dirty="0">
                <a:solidFill>
                  <a:schemeClr val="bg1"/>
                </a:solidFill>
              </a:rPr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Motivation messages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4525DA-D011-4026-B7DB-BDA5B82D7566}"/>
              </a:ext>
            </a:extLst>
          </p:cNvPr>
          <p:cNvSpPr/>
          <p:nvPr/>
        </p:nvSpPr>
        <p:spPr>
          <a:xfrm>
            <a:off x="7877175" y="178799"/>
            <a:ext cx="4106278" cy="23167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86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completion times</a:t>
            </a:r>
            <a:r>
              <a:rPr lang="en-GB" dirty="0"/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chemeClr val="bg1"/>
                </a:solidFill>
              </a:rPr>
              <a:t>Decreases the probability of enjoying and finding questions easy </a:t>
            </a:r>
            <a:r>
              <a:rPr lang="en-GB" dirty="0">
                <a:solidFill>
                  <a:schemeClr val="bg1"/>
                </a:solidFill>
              </a:rPr>
              <a:t>(30 </a:t>
            </a:r>
            <a:r>
              <a:rPr lang="en-GB" dirty="0" err="1">
                <a:solidFill>
                  <a:schemeClr val="bg1"/>
                </a:solidFill>
              </a:rPr>
              <a:t>p.p</a:t>
            </a:r>
            <a:r>
              <a:rPr lang="en-GB" dirty="0">
                <a:solidFill>
                  <a:schemeClr val="bg1"/>
                </a:solidFill>
              </a:rPr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Motivation messages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AB6E4-C51F-4415-A6D2-AAD60B90079C}"/>
              </a:ext>
            </a:extLst>
          </p:cNvPr>
          <p:cNvSpPr/>
          <p:nvPr/>
        </p:nvSpPr>
        <p:spPr>
          <a:xfrm>
            <a:off x="7877175" y="3600450"/>
            <a:ext cx="4106278" cy="24955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75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completion times</a:t>
            </a:r>
            <a:r>
              <a:rPr lang="en-GB" dirty="0"/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Decreases the probability of enjoying and finding questions easy </a:t>
            </a:r>
            <a:r>
              <a:rPr lang="en-GB" dirty="0"/>
              <a:t>(30 </a:t>
            </a:r>
            <a:r>
              <a:rPr lang="en-GB" dirty="0" err="1"/>
              <a:t>p.p</a:t>
            </a:r>
            <a:r>
              <a:rPr lang="en-GB" dirty="0"/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Motivation messages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5CFDF5-DB0D-4CCC-85E2-AAA24DC0BA91}"/>
              </a:ext>
            </a:extLst>
          </p:cNvPr>
          <p:cNvSpPr/>
          <p:nvPr/>
        </p:nvSpPr>
        <p:spPr>
          <a:xfrm>
            <a:off x="7781925" y="2474325"/>
            <a:ext cx="4106278" cy="11547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750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completion times</a:t>
            </a:r>
            <a:r>
              <a:rPr lang="en-GB" dirty="0"/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Decreases the probability of enjoying and finding questions easy </a:t>
            </a:r>
            <a:r>
              <a:rPr lang="en-GB" dirty="0"/>
              <a:t>(30 </a:t>
            </a:r>
            <a:r>
              <a:rPr lang="en-GB" dirty="0" err="1"/>
              <a:t>p.p</a:t>
            </a:r>
            <a:r>
              <a:rPr lang="en-GB" dirty="0"/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 err="1">
                <a:solidFill>
                  <a:schemeClr val="bg1"/>
                </a:solidFill>
              </a:rPr>
              <a:t>essages</a:t>
            </a:r>
            <a:r>
              <a:rPr lang="en-GB" dirty="0">
                <a:solidFill>
                  <a:schemeClr val="bg1"/>
                </a:solidFill>
              </a:rPr>
              <a:t>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1D127-70C5-40AC-B71F-0AE89F051863}"/>
              </a:ext>
            </a:extLst>
          </p:cNvPr>
          <p:cNvSpPr txBox="1"/>
          <p:nvPr/>
        </p:nvSpPr>
        <p:spPr>
          <a:xfrm>
            <a:off x="532807" y="4616869"/>
            <a:ext cx="6463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Motivation messages have </a:t>
            </a:r>
            <a:r>
              <a:rPr lang="en-GB" b="1" dirty="0">
                <a:solidFill>
                  <a:srgbClr val="C00000"/>
                </a:solidFill>
              </a:rPr>
              <a:t>no effect </a:t>
            </a:r>
            <a:r>
              <a:rPr lang="en-GB" dirty="0"/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A1AA39-F61B-44DE-A0CD-E7838A7BB3D7}"/>
              </a:ext>
            </a:extLst>
          </p:cNvPr>
          <p:cNvSpPr/>
          <p:nvPr/>
        </p:nvSpPr>
        <p:spPr>
          <a:xfrm>
            <a:off x="8924925" y="2952749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5E7219-2AC2-4AB4-9AE7-1C777E036111}"/>
              </a:ext>
            </a:extLst>
          </p:cNvPr>
          <p:cNvSpPr/>
          <p:nvPr/>
        </p:nvSpPr>
        <p:spPr>
          <a:xfrm>
            <a:off x="11059117" y="2952749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565245-3A45-4A15-BF50-543CD3C6B145}"/>
              </a:ext>
            </a:extLst>
          </p:cNvPr>
          <p:cNvSpPr/>
          <p:nvPr/>
        </p:nvSpPr>
        <p:spPr>
          <a:xfrm>
            <a:off x="9191625" y="1860930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1CCC6-FEE2-4F37-B561-55756810CBE3}"/>
              </a:ext>
            </a:extLst>
          </p:cNvPr>
          <p:cNvSpPr/>
          <p:nvPr/>
        </p:nvSpPr>
        <p:spPr>
          <a:xfrm>
            <a:off x="10949784" y="1860929"/>
            <a:ext cx="384965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CD81F-B977-4FC1-A3F9-F6C420AD4C4C}"/>
              </a:ext>
            </a:extLst>
          </p:cNvPr>
          <p:cNvSpPr/>
          <p:nvPr/>
        </p:nvSpPr>
        <p:spPr>
          <a:xfrm>
            <a:off x="9124950" y="685078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CCAF3-EF15-4994-BCD5-E41817449F3C}"/>
              </a:ext>
            </a:extLst>
          </p:cNvPr>
          <p:cNvSpPr/>
          <p:nvPr/>
        </p:nvSpPr>
        <p:spPr>
          <a:xfrm>
            <a:off x="10916242" y="659029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E470E6-CC1D-4331-AD60-EF4BB00DA99F}"/>
              </a:ext>
            </a:extLst>
          </p:cNvPr>
          <p:cNvSpPr/>
          <p:nvPr/>
        </p:nvSpPr>
        <p:spPr>
          <a:xfrm>
            <a:off x="9566608" y="4010026"/>
            <a:ext cx="472741" cy="6905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940319-C9CC-4CAF-928C-9E11ACF458C5}"/>
              </a:ext>
            </a:extLst>
          </p:cNvPr>
          <p:cNvSpPr/>
          <p:nvPr/>
        </p:nvSpPr>
        <p:spPr>
          <a:xfrm>
            <a:off x="11010507" y="4010026"/>
            <a:ext cx="543317" cy="6822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A7A4A-492F-4DDA-B7D9-E51A9859231D}"/>
              </a:ext>
            </a:extLst>
          </p:cNvPr>
          <p:cNvSpPr/>
          <p:nvPr/>
        </p:nvSpPr>
        <p:spPr>
          <a:xfrm>
            <a:off x="9230226" y="5246470"/>
            <a:ext cx="266700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22873-1D65-4D08-8E13-D6E50E574625}"/>
              </a:ext>
            </a:extLst>
          </p:cNvPr>
          <p:cNvSpPr/>
          <p:nvPr/>
        </p:nvSpPr>
        <p:spPr>
          <a:xfrm>
            <a:off x="10816434" y="5237819"/>
            <a:ext cx="595518" cy="6096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440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Visual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893D32B-FF69-4111-B70A-40B297D23849}"/>
              </a:ext>
            </a:extLst>
          </p:cNvPr>
          <p:cNvSpPr txBox="1">
            <a:spLocks/>
          </p:cNvSpPr>
          <p:nvPr/>
        </p:nvSpPr>
        <p:spPr>
          <a:xfrm>
            <a:off x="532807" y="1502467"/>
            <a:ext cx="6782393" cy="476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Bosch, Revilla, Qureshi and </a:t>
            </a:r>
            <a:r>
              <a:rPr lang="en-GB" b="1" dirty="0" err="1"/>
              <a:t>Hohne</a:t>
            </a:r>
            <a:r>
              <a:rPr lang="en-GB" b="1" dirty="0"/>
              <a:t> (2021)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Asking for images: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the probability of item nonresponse </a:t>
            </a:r>
            <a:r>
              <a:rPr lang="en-GB" dirty="0"/>
              <a:t>(26-51.5 </a:t>
            </a:r>
            <a:r>
              <a:rPr lang="en-GB" dirty="0" err="1"/>
              <a:t>p.points</a:t>
            </a:r>
            <a:r>
              <a:rPr lang="en-GB" dirty="0"/>
              <a:t> higher probability)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Increases completion times</a:t>
            </a:r>
            <a:r>
              <a:rPr lang="en-GB" dirty="0"/>
              <a:t> (21.8 to 39.9 seconds more)</a:t>
            </a:r>
          </a:p>
          <a:p>
            <a:pPr lvl="1">
              <a:defRPr/>
            </a:pPr>
            <a:r>
              <a:rPr lang="en-GB" b="1" dirty="0">
                <a:solidFill>
                  <a:srgbClr val="C00000"/>
                </a:solidFill>
              </a:rPr>
              <a:t>Decreases the probability of enjoying and finding questions easy </a:t>
            </a:r>
            <a:r>
              <a:rPr lang="en-GB" dirty="0"/>
              <a:t>(30 </a:t>
            </a:r>
            <a:r>
              <a:rPr lang="en-GB" dirty="0" err="1"/>
              <a:t>p.p</a:t>
            </a:r>
            <a:r>
              <a:rPr lang="en-GB" dirty="0"/>
              <a:t> lower probability of liking and finding the questions easy)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 err="1">
                <a:solidFill>
                  <a:schemeClr val="bg1"/>
                </a:solidFill>
              </a:rPr>
              <a:t>essages</a:t>
            </a:r>
            <a:r>
              <a:rPr lang="en-GB" dirty="0">
                <a:solidFill>
                  <a:schemeClr val="bg1"/>
                </a:solidFill>
              </a:rPr>
              <a:t> have </a:t>
            </a:r>
            <a:r>
              <a:rPr lang="en-GB" b="1" dirty="0">
                <a:solidFill>
                  <a:schemeClr val="bg1"/>
                </a:solidFill>
              </a:rPr>
              <a:t>no effect </a:t>
            </a:r>
            <a:r>
              <a:rPr lang="en-GB" dirty="0">
                <a:solidFill>
                  <a:schemeClr val="bg1"/>
                </a:solidFill>
              </a:rPr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/>
                </a:solidFill>
              </a:rPr>
              <a:t>There is </a:t>
            </a:r>
            <a:r>
              <a:rPr lang="en-GB" b="1" dirty="0">
                <a:solidFill>
                  <a:schemeClr val="bg1"/>
                </a:solidFill>
              </a:rPr>
              <a:t>no interaction </a:t>
            </a:r>
            <a:r>
              <a:rPr lang="en-GB" dirty="0">
                <a:solidFill>
                  <a:schemeClr val="bg1"/>
                </a:solidFill>
              </a:rPr>
              <a:t>between asking for images and using a PC or smartphone to answer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823784C-2219-4285-8007-7A90B04265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r="23800" b="3307"/>
          <a:stretch/>
        </p:blipFill>
        <p:spPr bwMode="auto">
          <a:xfrm>
            <a:off x="7206916" y="180474"/>
            <a:ext cx="4776537" cy="6383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93041-9B86-42FD-B7FB-D4DF54E6C41D}"/>
              </a:ext>
            </a:extLst>
          </p:cNvPr>
          <p:cNvSpPr txBox="1"/>
          <p:nvPr/>
        </p:nvSpPr>
        <p:spPr>
          <a:xfrm>
            <a:off x="208958" y="6448369"/>
            <a:ext cx="11126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Bosch, O. J., Revilla, M., </a:t>
            </a:r>
            <a:r>
              <a:rPr lang="en-GB" sz="900" dirty="0" err="1"/>
              <a:t>Hohne</a:t>
            </a:r>
            <a:r>
              <a:rPr lang="en-GB" sz="900" dirty="0"/>
              <a:t>, J. K., &amp; Qureshi, D. (2021). </a:t>
            </a:r>
            <a:r>
              <a:rPr lang="en-GB" sz="900" b="1" dirty="0"/>
              <a:t>A new experiment on the use of images to answer web survey questions. </a:t>
            </a:r>
            <a:r>
              <a:rPr lang="en-GB" sz="900" i="1" dirty="0"/>
              <a:t>Journal of the Royal Statistical Society Series A. FORTHCOMING. </a:t>
            </a:r>
            <a:endParaRPr lang="en-GB" sz="9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1D127-70C5-40AC-B71F-0AE89F051863}"/>
              </a:ext>
            </a:extLst>
          </p:cNvPr>
          <p:cNvSpPr txBox="1"/>
          <p:nvPr/>
        </p:nvSpPr>
        <p:spPr>
          <a:xfrm>
            <a:off x="532807" y="4616869"/>
            <a:ext cx="6463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None/>
              <a:defRPr/>
            </a:pPr>
            <a:r>
              <a:rPr lang="en-GB" dirty="0"/>
              <a:t>Motivation messages have </a:t>
            </a:r>
            <a:r>
              <a:rPr lang="en-GB" b="1" dirty="0">
                <a:solidFill>
                  <a:srgbClr val="C00000"/>
                </a:solidFill>
              </a:rPr>
              <a:t>no effect </a:t>
            </a:r>
            <a:r>
              <a:rPr lang="en-GB" dirty="0"/>
              <a:t>on these indicators</a:t>
            </a:r>
          </a:p>
          <a:p>
            <a:pPr marL="342900" indent="-34290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dirty="0"/>
              <a:t>Interaction between asking for images and using a PC or smartphone to answer </a:t>
            </a:r>
            <a:r>
              <a:rPr lang="en-GB" b="1" dirty="0"/>
              <a:t>is not really relevant</a:t>
            </a:r>
          </a:p>
          <a:p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E470E6-CC1D-4331-AD60-EF4BB00DA99F}"/>
              </a:ext>
            </a:extLst>
          </p:cNvPr>
          <p:cNvSpPr/>
          <p:nvPr/>
        </p:nvSpPr>
        <p:spPr>
          <a:xfrm>
            <a:off x="8010526" y="3619500"/>
            <a:ext cx="3972927" cy="11096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034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B74127-1A6D-41D4-A46D-12CA11FBB25B}"/>
              </a:ext>
            </a:extLst>
          </p:cNvPr>
          <p:cNvGrpSpPr/>
          <p:nvPr/>
        </p:nvGrpSpPr>
        <p:grpSpPr>
          <a:xfrm>
            <a:off x="5499352" y="937047"/>
            <a:ext cx="2994943" cy="5493832"/>
            <a:chOff x="8362867" y="1058779"/>
            <a:chExt cx="2740025" cy="5143500"/>
          </a:xfrm>
        </p:grpSpPr>
        <p:pic>
          <p:nvPicPr>
            <p:cNvPr id="30" name="Imagen 21">
              <a:extLst>
                <a:ext uri="{FF2B5EF4-FFF2-40B4-BE49-F238E27FC236}">
                  <a16:creationId xmlns:a16="http://schemas.microsoft.com/office/drawing/2014/main" id="{51C324D2-B931-40E7-A54D-DC82309E0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2117" y="3541629"/>
              <a:ext cx="2041525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n 21">
              <a:extLst>
                <a:ext uri="{FF2B5EF4-FFF2-40B4-BE49-F238E27FC236}">
                  <a16:creationId xmlns:a16="http://schemas.microsoft.com/office/drawing/2014/main" id="{D48EF1A5-13EA-4133-84ED-1D9612EA1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62867" y="1058779"/>
              <a:ext cx="2740025" cy="5143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32" name="Rectángulo 22">
              <a:extLst>
                <a:ext uri="{FF2B5EF4-FFF2-40B4-BE49-F238E27FC236}">
                  <a16:creationId xmlns:a16="http://schemas.microsoft.com/office/drawing/2014/main" id="{76B5DDB7-C367-40AA-A444-1F96A94C9252}"/>
                </a:ext>
              </a:extLst>
            </p:cNvPr>
            <p:cNvSpPr/>
            <p:nvPr/>
          </p:nvSpPr>
          <p:spPr>
            <a:xfrm>
              <a:off x="8723229" y="1855704"/>
              <a:ext cx="2020888" cy="2111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3" name="Imagen 19">
              <a:extLst>
                <a:ext uri="{FF2B5EF4-FFF2-40B4-BE49-F238E27FC236}">
                  <a16:creationId xmlns:a16="http://schemas.microsoft.com/office/drawing/2014/main" id="{F151F010-5641-4F16-AF00-1A2E21C50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904" y="2020804"/>
              <a:ext cx="1447800" cy="125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CuadroTexto 21">
              <a:extLst>
                <a:ext uri="{FF2B5EF4-FFF2-40B4-BE49-F238E27FC236}">
                  <a16:creationId xmlns:a16="http://schemas.microsoft.com/office/drawing/2014/main" id="{B32F08E5-4D08-48E8-B36D-D75F4488B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12117" y="3270167"/>
              <a:ext cx="2041525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800">
                  <a:solidFill>
                    <a:srgbClr val="50504F"/>
                  </a:solidFill>
                  <a:latin typeface="Calibri Light" panose="020F0302020204030204" pitchFamily="34" charset="0"/>
                </a:rPr>
                <a:t>How does this advert make you feel?</a:t>
              </a:r>
            </a:p>
          </p:txBody>
        </p:sp>
        <p:pic>
          <p:nvPicPr>
            <p:cNvPr id="35" name="Imagen 5">
              <a:extLst>
                <a:ext uri="{FF2B5EF4-FFF2-40B4-BE49-F238E27FC236}">
                  <a16:creationId xmlns:a16="http://schemas.microsoft.com/office/drawing/2014/main" id="{62722A89-8ED8-4364-918B-E20A75E0A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2117" y="1865229"/>
              <a:ext cx="2041525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n 23">
              <a:extLst>
                <a:ext uri="{FF2B5EF4-FFF2-40B4-BE49-F238E27FC236}">
                  <a16:creationId xmlns:a16="http://schemas.microsoft.com/office/drawing/2014/main" id="{3042DBA0-C10C-4A9A-85BB-246C8390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2117" y="3509879"/>
              <a:ext cx="20415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ángulo: esquinas redondeadas 20">
              <a:extLst>
                <a:ext uri="{FF2B5EF4-FFF2-40B4-BE49-F238E27FC236}">
                  <a16:creationId xmlns:a16="http://schemas.microsoft.com/office/drawing/2014/main" id="{5599B6CE-1BA5-4EB8-ADAD-A0BAE4FFB4C5}"/>
                </a:ext>
              </a:extLst>
            </p:cNvPr>
            <p:cNvSpPr/>
            <p:nvPr/>
          </p:nvSpPr>
          <p:spPr>
            <a:xfrm>
              <a:off x="8945479" y="3565442"/>
              <a:ext cx="1573213" cy="354012"/>
            </a:xfrm>
            <a:prstGeom prst="roundRect">
              <a:avLst/>
            </a:prstGeom>
            <a:solidFill>
              <a:srgbClr val="F1F1F1"/>
            </a:solidFill>
            <a:ln>
              <a:solidFill>
                <a:srgbClr val="E0E0E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/>
            </a:p>
          </p:txBody>
        </p:sp>
        <p:grpSp>
          <p:nvGrpSpPr>
            <p:cNvPr id="38" name="Agrupar 2">
              <a:extLst>
                <a:ext uri="{FF2B5EF4-FFF2-40B4-BE49-F238E27FC236}">
                  <a16:creationId xmlns:a16="http://schemas.microsoft.com/office/drawing/2014/main" id="{D3B8A660-4154-411F-AFD6-5FC9AB6077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829" y="3630529"/>
              <a:ext cx="992188" cy="992188"/>
              <a:chOff x="7435712" y="2571750"/>
              <a:chExt cx="992280" cy="992280"/>
            </a:xfrm>
          </p:grpSpPr>
          <p:sp>
            <p:nvSpPr>
              <p:cNvPr id="39" name="Elipse 33">
                <a:extLst>
                  <a:ext uri="{FF2B5EF4-FFF2-40B4-BE49-F238E27FC236}">
                    <a16:creationId xmlns:a16="http://schemas.microsoft.com/office/drawing/2014/main" id="{8D6FCAA4-A94A-458A-9391-B98B753302DE}"/>
                  </a:ext>
                </a:extLst>
              </p:cNvPr>
              <p:cNvSpPr/>
              <p:nvPr/>
            </p:nvSpPr>
            <p:spPr>
              <a:xfrm>
                <a:off x="7435712" y="2571750"/>
                <a:ext cx="992280" cy="992280"/>
              </a:xfrm>
              <a:prstGeom prst="ellipse">
                <a:avLst/>
              </a:prstGeom>
              <a:solidFill>
                <a:srgbClr val="003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/>
              </a:p>
            </p:txBody>
          </p:sp>
          <p:pic>
            <p:nvPicPr>
              <p:cNvPr id="40" name="Imagen 1">
                <a:extLst>
                  <a:ext uri="{FF2B5EF4-FFF2-40B4-BE49-F238E27FC236}">
                    <a16:creationId xmlns:a16="http://schemas.microsoft.com/office/drawing/2014/main" id="{74E2FCFD-BA1C-42E9-87FA-FA8387B4C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1397" y="2749551"/>
                <a:ext cx="344378" cy="666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1599C23-1FDC-460B-8492-FBCFA182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DATA</a:t>
            </a:r>
          </a:p>
        </p:txBody>
      </p:sp>
    </p:spTree>
    <p:extLst>
      <p:ext uri="{BB962C8B-B14F-4D97-AF65-F5344CB8AC3E}">
        <p14:creationId xmlns:p14="http://schemas.microsoft.com/office/powerpoint/2010/main" val="1166486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7503D-8626-4E62-83BF-F45EEE3C1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9" y="2061077"/>
            <a:ext cx="8498561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19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1502467"/>
            <a:ext cx="6698172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7E672-1FEA-4E10-97BC-8C4118B21F0F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7503D-8626-4E62-83BF-F45EEE3C1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9" y="2061077"/>
            <a:ext cx="8498561" cy="3987130"/>
          </a:xfrm>
          <a:prstGeom prst="rect">
            <a:avLst/>
          </a:prstGeom>
        </p:spPr>
      </p:pic>
      <p:sp>
        <p:nvSpPr>
          <p:cNvPr id="9" name="Rectángulo 3">
            <a:extLst>
              <a:ext uri="{FF2B5EF4-FFF2-40B4-BE49-F238E27FC236}">
                <a16:creationId xmlns:a16="http://schemas.microsoft.com/office/drawing/2014/main" id="{B3F5D27D-5288-42B0-BE5B-10DFC2EE89AC}"/>
              </a:ext>
            </a:extLst>
          </p:cNvPr>
          <p:cNvSpPr/>
          <p:nvPr/>
        </p:nvSpPr>
        <p:spPr>
          <a:xfrm>
            <a:off x="2969766" y="2679449"/>
            <a:ext cx="6252468" cy="322082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What is the impact of asking </a:t>
            </a:r>
            <a:r>
              <a:rPr lang="en-GB" sz="2000" kern="0" dirty="0">
                <a:solidFill>
                  <a:schemeClr val="bg1"/>
                </a:solidFill>
              </a:rPr>
              <a:t>participants to answer with voice dictation or recording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on response rates, reported technical issues and question evaluation?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Are voice dictation and voice recording answers longer and richer than typed answers?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lnSpc>
                <a:spcPts val="1600"/>
              </a:lnSpc>
              <a:defRPr/>
            </a:pPr>
            <a:endParaRPr lang="en-GB" sz="13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401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(web)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Surveys are (still) very relevant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Surveys are some of the most frequently used method for collecting data in many disciplines (e.g. sociology, psychology, marketing research)</a:t>
            </a:r>
          </a:p>
          <a:p>
            <a:endParaRPr lang="en-GB" dirty="0"/>
          </a:p>
          <a:p>
            <a:r>
              <a:rPr lang="en-GB" dirty="0"/>
              <a:t>Results used by key actors to take decisions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Web surveys are more and more common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35% spent on research using (mobile) web, vs 11% for telephone and 8% for face-to-face (ESOMAR, 2019).</a:t>
            </a:r>
          </a:p>
          <a:p>
            <a:pPr algn="l"/>
            <a:endParaRPr lang="en-GB" sz="1800" b="0" i="0" u="none" strike="noStrike" baseline="0" dirty="0">
              <a:latin typeface="Georgia" panose="02040502050405020303" pitchFamily="18" charset="0"/>
            </a:endParaRP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With pandemic, switch from other modes to web mode even quicker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6633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How well does it work to ask respondents to use voice input options to answer open questions?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Item nonresponse (% did not answer all 6 experimental questions)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Android-Voice: </a:t>
            </a:r>
            <a:r>
              <a:rPr lang="en-GB" b="1" dirty="0">
                <a:solidFill>
                  <a:schemeClr val="bg1"/>
                </a:solidFill>
              </a:rPr>
              <a:t>63.3%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iOS-Dictation: 3.3%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Control groups: 1.5% in Android; 3.0% in iOS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Problems reported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Android-Voice: </a:t>
            </a:r>
            <a:r>
              <a:rPr lang="en-GB" b="1" dirty="0">
                <a:solidFill>
                  <a:schemeClr val="bg1"/>
                </a:solidFill>
              </a:rPr>
              <a:t>26.3%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iOS-Dictation: 8.7%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Control groups: 5.4% in Android and 6.0% in iOS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2A054-B37E-4CCE-89EA-D8E33427CEA5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110508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How well does it work to ask respondents to use voice input options to answer open questions?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Item nonresponse (% did not answer all 6 experimental questions) </a:t>
            </a:r>
          </a:p>
          <a:p>
            <a:pPr lvl="1"/>
            <a:r>
              <a:rPr lang="en-GB" dirty="0"/>
              <a:t>Android-Voice: </a:t>
            </a:r>
            <a:r>
              <a:rPr lang="en-GB" b="1" dirty="0">
                <a:solidFill>
                  <a:srgbClr val="C00000"/>
                </a:solidFill>
              </a:rPr>
              <a:t>63.3% </a:t>
            </a:r>
          </a:p>
          <a:p>
            <a:pPr lvl="1"/>
            <a:r>
              <a:rPr lang="en-GB" dirty="0"/>
              <a:t>iOS-Dictation: 3.3%</a:t>
            </a:r>
          </a:p>
          <a:p>
            <a:pPr lvl="1"/>
            <a:r>
              <a:rPr lang="en-GB" dirty="0"/>
              <a:t>Control groups: 1.5% in Android; 3.0% in iOS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Problems reported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Android-Voice: </a:t>
            </a:r>
            <a:r>
              <a:rPr lang="en-GB" b="1" dirty="0">
                <a:solidFill>
                  <a:schemeClr val="bg1"/>
                </a:solidFill>
              </a:rPr>
              <a:t>26.3%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iOS-Dictation: 8.7%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Control groups: 5.4% in Android and 6.0% in iOS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2A054-B37E-4CCE-89EA-D8E33427CEA5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398249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How well does it work to ask respondents to use voice input options to answer open questions?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Item nonresponse (% did not answer all 6 experimental questions) </a:t>
            </a:r>
          </a:p>
          <a:p>
            <a:pPr lvl="1"/>
            <a:r>
              <a:rPr lang="en-GB" dirty="0"/>
              <a:t>Android-Voice: </a:t>
            </a:r>
            <a:r>
              <a:rPr lang="en-GB" b="1" dirty="0">
                <a:solidFill>
                  <a:srgbClr val="C00000"/>
                </a:solidFill>
              </a:rPr>
              <a:t>63.3% </a:t>
            </a:r>
          </a:p>
          <a:p>
            <a:pPr lvl="1"/>
            <a:r>
              <a:rPr lang="en-GB" dirty="0"/>
              <a:t>iOS-Dictation: 3.3%</a:t>
            </a:r>
          </a:p>
          <a:p>
            <a:pPr lvl="1"/>
            <a:r>
              <a:rPr lang="en-GB" dirty="0"/>
              <a:t>Control groups: 1.5% in Android; 3.0% in iOS</a:t>
            </a:r>
          </a:p>
          <a:p>
            <a:endParaRPr lang="en-GB" dirty="0"/>
          </a:p>
          <a:p>
            <a:r>
              <a:rPr lang="en-GB" b="1" dirty="0"/>
              <a:t>Problems reported</a:t>
            </a:r>
          </a:p>
          <a:p>
            <a:pPr lvl="1"/>
            <a:r>
              <a:rPr lang="en-GB" dirty="0"/>
              <a:t>Android-Voice: </a:t>
            </a:r>
            <a:r>
              <a:rPr lang="en-GB" b="1" dirty="0">
                <a:solidFill>
                  <a:srgbClr val="C00000"/>
                </a:solidFill>
              </a:rPr>
              <a:t>26.3%</a:t>
            </a:r>
          </a:p>
          <a:p>
            <a:pPr lvl="1"/>
            <a:r>
              <a:rPr lang="en-GB" dirty="0"/>
              <a:t>iOS-Dictation: 8.7%</a:t>
            </a:r>
          </a:p>
          <a:p>
            <a:pPr lvl="1"/>
            <a:r>
              <a:rPr lang="en-GB" dirty="0"/>
              <a:t>Control groups: 5.4% in Android and 6.0% in iOS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2A054-B37E-4CCE-89EA-D8E33427CEA5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3322032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For those answering, effect of using voice input on: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Data quality</a:t>
            </a:r>
          </a:p>
          <a:p>
            <a:pPr lvl="1"/>
            <a:r>
              <a:rPr lang="en-GB" b="1" dirty="0">
                <a:solidFill>
                  <a:srgbClr val="C00000"/>
                </a:solidFill>
              </a:rPr>
              <a:t>Longer and more elaborated answers for Android-Voice</a:t>
            </a:r>
          </a:p>
          <a:p>
            <a:pPr lvl="1"/>
            <a:r>
              <a:rPr lang="en-GB" dirty="0"/>
              <a:t>Fewer valid answers and a smaller amount of information for iOS-Dictation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Survey evaluation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More negative ratings for Android-Voice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No difference for iOS-Dictation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94D1-17B4-4F55-8B9E-9DF08790213E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9631033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Voice</a:t>
            </a:r>
            <a:r>
              <a:rPr lang="es-ES" dirty="0"/>
              <a:t>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Revilla, Couper, Bosch and Asensio, 2020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For those answering, effect of using voice input on: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Data quality</a:t>
            </a:r>
          </a:p>
          <a:p>
            <a:pPr lvl="1"/>
            <a:r>
              <a:rPr lang="en-GB" b="1" dirty="0">
                <a:solidFill>
                  <a:srgbClr val="C00000"/>
                </a:solidFill>
              </a:rPr>
              <a:t>Longer and more elaborated answers for Android-Voice</a:t>
            </a:r>
          </a:p>
          <a:p>
            <a:pPr lvl="1"/>
            <a:r>
              <a:rPr lang="en-GB" dirty="0"/>
              <a:t>Fewer valid answers and a smaller amount of information for iOS-Dictation</a:t>
            </a:r>
          </a:p>
          <a:p>
            <a:endParaRPr lang="en-GB" dirty="0"/>
          </a:p>
          <a:p>
            <a:r>
              <a:rPr lang="en-GB" b="1" dirty="0"/>
              <a:t>Survey evaluation</a:t>
            </a:r>
          </a:p>
          <a:p>
            <a:pPr lvl="1"/>
            <a:r>
              <a:rPr lang="en-GB" b="1" dirty="0">
                <a:solidFill>
                  <a:srgbClr val="C00000"/>
                </a:solidFill>
              </a:rPr>
              <a:t>More negative ratings for Android-Voice</a:t>
            </a:r>
          </a:p>
          <a:p>
            <a:pPr lvl="1"/>
            <a:r>
              <a:rPr lang="en-GB" dirty="0"/>
              <a:t>No difference for iOS-Dictation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94D1-17B4-4F55-8B9E-9DF08790213E}"/>
              </a:ext>
            </a:extLst>
          </p:cNvPr>
          <p:cNvSpPr txBox="1"/>
          <p:nvPr/>
        </p:nvSpPr>
        <p:spPr>
          <a:xfrm>
            <a:off x="141890" y="6491401"/>
            <a:ext cx="108686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900" dirty="0"/>
              <a:t>Revilla, M., Couper, M. P., Bosch, O. J., &amp; Asensio, M. (2020). </a:t>
            </a:r>
            <a:r>
              <a:rPr lang="en-GB" sz="900" b="1" dirty="0"/>
              <a:t>Testing the use of voice input in a smartphone web survey</a:t>
            </a:r>
            <a:r>
              <a:rPr lang="en-GB" sz="900" dirty="0"/>
              <a:t>. </a:t>
            </a:r>
            <a:r>
              <a:rPr lang="en-GB" sz="900" i="1" dirty="0"/>
              <a:t>Social Science Computer Review</a:t>
            </a:r>
            <a:r>
              <a:rPr lang="en-GB" sz="900" dirty="0"/>
              <a:t>, </a:t>
            </a:r>
            <a:r>
              <a:rPr lang="en-GB" sz="900" i="1" dirty="0"/>
              <a:t>38</a:t>
            </a:r>
            <a:r>
              <a:rPr lang="en-GB" sz="900" dirty="0"/>
              <a:t>(2), 207-224.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2789561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compare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&amp; data </a:t>
            </a:r>
            <a:r>
              <a:rPr lang="es-ES" dirty="0" err="1"/>
              <a:t>types</a:t>
            </a:r>
            <a:r>
              <a:rPr lang="es-ES" dirty="0"/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DEA0C-0F09-4EFB-8686-C7FB855A6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0" b="1040"/>
          <a:stretch/>
        </p:blipFill>
        <p:spPr>
          <a:xfrm>
            <a:off x="447675" y="1143000"/>
            <a:ext cx="112966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83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Take</a:t>
            </a:r>
            <a:r>
              <a:rPr lang="es-ES" dirty="0"/>
              <a:t>-home </a:t>
            </a:r>
            <a:r>
              <a:rPr lang="es-ES" dirty="0" err="1"/>
              <a:t>messages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CONCLUSIONS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CE2FDA7-96A4-49FF-9EBE-CD1EF16AB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Device sensors and apps bring many opportunities to survey research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u="sng" dirty="0"/>
              <a:t>However, drawbacks must be carefully considered beforehand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Images &amp; Voice</a:t>
            </a:r>
          </a:p>
          <a:p>
            <a:pPr lvl="1"/>
            <a:r>
              <a:rPr lang="en-GB" dirty="0"/>
              <a:t>In general we see that for both images and voice </a:t>
            </a:r>
            <a:r>
              <a:rPr lang="en-GB" b="1" dirty="0">
                <a:solidFill>
                  <a:srgbClr val="C00000"/>
                </a:solidFill>
              </a:rPr>
              <a:t>item nonresponse and completion times will increase</a:t>
            </a:r>
            <a:r>
              <a:rPr lang="en-GB" dirty="0"/>
              <a:t>, while </a:t>
            </a:r>
            <a:r>
              <a:rPr lang="en-GB" b="1" dirty="0">
                <a:solidFill>
                  <a:srgbClr val="C00000"/>
                </a:solidFill>
              </a:rPr>
              <a:t>survey evaluation will be worse.</a:t>
            </a:r>
          </a:p>
          <a:p>
            <a:pPr lvl="1"/>
            <a:r>
              <a:rPr lang="en-GB" dirty="0"/>
              <a:t>There is the </a:t>
            </a:r>
            <a:r>
              <a:rPr lang="en-GB" b="1" dirty="0">
                <a:solidFill>
                  <a:srgbClr val="C00000"/>
                </a:solidFill>
              </a:rPr>
              <a:t>potential to improve measurement quality</a:t>
            </a:r>
            <a:r>
              <a:rPr lang="en-GB" dirty="0"/>
              <a:t>, but this must overcome the added errors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15170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Need</a:t>
            </a:r>
            <a:r>
              <a:rPr lang="es-ES" dirty="0"/>
              <a:t> more </a:t>
            </a:r>
            <a:r>
              <a:rPr lang="es-ES" dirty="0" err="1"/>
              <a:t>research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CONCLUSIONS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CE2FDA7-96A4-49FF-9EBE-CD1EF16AB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1502467"/>
            <a:ext cx="10933287" cy="476164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1800" b="1" i="0" u="none" strike="noStrike" baseline="0" dirty="0">
                <a:solidFill>
                  <a:srgbClr val="C10000"/>
                </a:solidFill>
                <a:latin typeface="Georgia,Bold"/>
              </a:rPr>
              <a:t>Still a lot to be done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Create frameworks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Apply to key issues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Provide guidelines to help researchers use these new data types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Etc.</a:t>
            </a:r>
          </a:p>
          <a:p>
            <a:pPr marL="0" indent="0" algn="l">
              <a:buNone/>
            </a:pPr>
            <a:endParaRPr lang="en-GB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But potentially </a:t>
            </a:r>
            <a:r>
              <a:rPr lang="en-GB" sz="1800" b="1" i="0" u="none" strike="noStrike" baseline="0" dirty="0">
                <a:solidFill>
                  <a:srgbClr val="C10000"/>
                </a:solidFill>
                <a:latin typeface="Georgia,Bold"/>
              </a:rPr>
              <a:t>broad applications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Health: obesity (visual data); depression (meter)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Social sciences: travelling (GPS); feelings about elections results (voice)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Economics: spending (visual data); online banking (meter)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Etc.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06768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666052-6DFA-42F1-A656-E5FD45099E0E}"/>
              </a:ext>
            </a:extLst>
          </p:cNvPr>
          <p:cNvSpPr/>
          <p:nvPr/>
        </p:nvSpPr>
        <p:spPr>
          <a:xfrm>
            <a:off x="240251" y="3638615"/>
            <a:ext cx="7676527" cy="160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34308-6142-4D94-80B2-3B4CE24E6391}"/>
              </a:ext>
            </a:extLst>
          </p:cNvPr>
          <p:cNvSpPr/>
          <p:nvPr/>
        </p:nvSpPr>
        <p:spPr>
          <a:xfrm>
            <a:off x="1" y="5614674"/>
            <a:ext cx="4824536" cy="1123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8BBB3A-41DB-476B-97B4-E9499A7D5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Thanks!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11AB4A5-C22F-4685-93C6-5EA06A6F35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DEBF9-EB1F-4265-85F1-63055AF412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29159F-846D-4CAD-B6A3-BC3CD273E4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A0076BC-1323-4596-A5F1-63160A7EAB0E}"/>
              </a:ext>
            </a:extLst>
          </p:cNvPr>
          <p:cNvSpPr txBox="1">
            <a:spLocks/>
          </p:cNvSpPr>
          <p:nvPr/>
        </p:nvSpPr>
        <p:spPr>
          <a:xfrm>
            <a:off x="431800" y="3801342"/>
            <a:ext cx="7676527" cy="282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Oriol J. </a:t>
            </a:r>
            <a:r>
              <a:rPr lang="en-US" b="1" dirty="0" err="1"/>
              <a:t>Bosch</a:t>
            </a:r>
            <a:r>
              <a:rPr lang="en-US" dirty="0" err="1"/>
              <a:t>|PhD</a:t>
            </a:r>
            <a:r>
              <a:rPr lang="en-US"/>
              <a:t> Candidate, </a:t>
            </a:r>
            <a:r>
              <a:rPr lang="en-US" dirty="0"/>
              <a:t>The London School of Economics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33B0E542-5E6B-4BA8-B900-A89FF3DDD840}"/>
              </a:ext>
            </a:extLst>
          </p:cNvPr>
          <p:cNvSpPr txBox="1">
            <a:spLocks/>
          </p:cNvSpPr>
          <p:nvPr/>
        </p:nvSpPr>
        <p:spPr>
          <a:xfrm>
            <a:off x="431800" y="3998961"/>
            <a:ext cx="4824536" cy="244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chemeClr val="bg1"/>
                </a:solidFill>
                <a:latin typeface="Calibri"/>
              </a:rPr>
              <a:t>ORIOL J. BOSCH </a:t>
            </a:r>
            <a:r>
              <a:rPr lang="es-ES" sz="1200" dirty="0">
                <a:solidFill>
                  <a:schemeClr val="bg1"/>
                </a:solidFill>
                <a:latin typeface="Calibri"/>
              </a:rPr>
              <a:t>| THE LONDON SCHOOL OF ECONOMICS / RECSM-UPF</a:t>
            </a:r>
          </a:p>
          <a:p>
            <a:r>
              <a:rPr lang="es-ES" sz="1200" dirty="0">
                <a:solidFill>
                  <a:srgbClr val="000000"/>
                </a:solidFill>
                <a:latin typeface="Calibri"/>
              </a:rPr>
              <a:t>            </a:t>
            </a:r>
            <a:r>
              <a:rPr lang="es-ES" sz="1200" dirty="0">
                <a:solidFill>
                  <a:srgbClr val="000000"/>
                </a:solidFill>
                <a:latin typeface="+mj-lt"/>
              </a:rPr>
              <a:t>o.bosch-jover@lse.ac.uk </a:t>
            </a:r>
          </a:p>
          <a:p>
            <a:r>
              <a:rPr lang="es-ES" sz="12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es-ES" sz="1200" dirty="0" err="1">
                <a:solidFill>
                  <a:srgbClr val="000000"/>
                </a:solidFill>
                <a:latin typeface="+mj-lt"/>
              </a:rPr>
              <a:t>orioljbosch</a:t>
            </a:r>
            <a:endParaRPr lang="es-ES" sz="1200" dirty="0">
              <a:solidFill>
                <a:srgbClr val="000000"/>
              </a:solidFill>
              <a:latin typeface="+mj-lt"/>
            </a:endParaRPr>
          </a:p>
          <a:p>
            <a:r>
              <a:rPr lang="es-ES" sz="1125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es-ES" sz="1100" dirty="0">
                <a:solidFill>
                  <a:srgbClr val="002D7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https://orioljbosch.com/</a:t>
            </a:r>
            <a:r>
              <a:rPr lang="es-ES" sz="1100" dirty="0">
                <a:solidFill>
                  <a:srgbClr val="002D72"/>
                </a:solidFill>
                <a:latin typeface="+mj-lt"/>
              </a:rPr>
              <a:t> </a:t>
            </a:r>
          </a:p>
          <a:p>
            <a:endParaRPr lang="es-ES" sz="1125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Graphic 14" descr="Email with solid fill">
            <a:extLst>
              <a:ext uri="{FF2B5EF4-FFF2-40B4-BE49-F238E27FC236}">
                <a16:creationId xmlns:a16="http://schemas.microsoft.com/office/drawing/2014/main" id="{606986FD-8E84-4F33-AFED-3BD429E91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378" y="4266896"/>
            <a:ext cx="244436" cy="244436"/>
          </a:xfrm>
          <a:prstGeom prst="rect">
            <a:avLst/>
          </a:prstGeom>
        </p:spPr>
      </p:pic>
      <p:pic>
        <p:nvPicPr>
          <p:cNvPr id="16" name="Graphic 15" descr="Internet with solid fill">
            <a:extLst>
              <a:ext uri="{FF2B5EF4-FFF2-40B4-BE49-F238E27FC236}">
                <a16:creationId xmlns:a16="http://schemas.microsoft.com/office/drawing/2014/main" id="{D9080323-8516-4B0D-A03C-D8C438C28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004" y="4827572"/>
            <a:ext cx="313184" cy="313184"/>
          </a:xfrm>
          <a:prstGeom prst="rect">
            <a:avLst/>
          </a:prstGeom>
        </p:spPr>
      </p:pic>
      <p:pic>
        <p:nvPicPr>
          <p:cNvPr id="17" name="Picture 16" descr="Resultat d'imatges de twitter icon black">
            <a:extLst>
              <a:ext uri="{FF2B5EF4-FFF2-40B4-BE49-F238E27FC236}">
                <a16:creationId xmlns:a16="http://schemas.microsoft.com/office/drawing/2014/main" id="{526E2138-4D9D-44D3-8DAC-464C4B0E594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2" y="4613674"/>
            <a:ext cx="202228" cy="195517"/>
          </a:xfrm>
          <a:prstGeom prst="rect">
            <a:avLst/>
          </a:prstGeom>
          <a:noFill/>
        </p:spPr>
      </p:pic>
      <p:pic>
        <p:nvPicPr>
          <p:cNvPr id="19" name="Picture 18" descr="London School of Economics – Nine Feet Tall">
            <a:extLst>
              <a:ext uri="{FF2B5EF4-FFF2-40B4-BE49-F238E27FC236}">
                <a16:creationId xmlns:a16="http://schemas.microsoft.com/office/drawing/2014/main" id="{40C7D3C7-9E75-4D92-9C20-26D0410E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3" y="5829455"/>
            <a:ext cx="2241302" cy="7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906DE00-80D6-D39F-5CAB-A1E075FF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248" y="3711623"/>
            <a:ext cx="2547501" cy="180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68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(web)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23285-C2FB-48AF-B341-4E988353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Surveys are (still) very relevant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Surveys are the most frequently used method for collecting data in many disciplines (e.g.)</a:t>
            </a:r>
          </a:p>
          <a:p>
            <a:endParaRPr lang="en-GB" dirty="0"/>
          </a:p>
          <a:p>
            <a:r>
              <a:rPr lang="en-GB" dirty="0"/>
              <a:t>Results used by key actors to take decisions (e.g.)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Web surveys are more and more common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35% spent on research using (mobile) web, vs 11% for telephone and 8% for face-to-face (ESOMAR, 2019).</a:t>
            </a:r>
          </a:p>
          <a:p>
            <a:pPr algn="l"/>
            <a:endParaRPr lang="en-GB" sz="1800" b="0" i="0" u="none" strike="noStrike" baseline="0" dirty="0">
              <a:latin typeface="Georgia" panose="02040502050405020303" pitchFamily="18" charset="0"/>
            </a:endParaRP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With pandemic, switch from other modes to web mode even quicker. </a:t>
            </a:r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33FE6-E68C-466C-87E0-6BF173C1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670" y="1584608"/>
            <a:ext cx="7806697" cy="484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8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suffer from errors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5987625-6255-4950-8661-C656BDF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8419"/>
            <a:ext cx="4839375" cy="5315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3B041-B07E-4F4C-9E3C-6CFCC9A66B92}"/>
              </a:ext>
            </a:extLst>
          </p:cNvPr>
          <p:cNvSpPr txBox="1"/>
          <p:nvPr/>
        </p:nvSpPr>
        <p:spPr>
          <a:xfrm>
            <a:off x="175574" y="6440674"/>
            <a:ext cx="902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Groves, R. M., Fowler Jr, F. J., Couper, M. P., </a:t>
            </a:r>
            <a:r>
              <a:rPr lang="en-GB" sz="1000" dirty="0" err="1"/>
              <a:t>Lepkowski</a:t>
            </a:r>
            <a:r>
              <a:rPr lang="en-GB" sz="1000" dirty="0"/>
              <a:t>, J. M., Singer, E., &amp; Tourangeau, R. (2011). </a:t>
            </a:r>
            <a:r>
              <a:rPr lang="en-GB" sz="1000" i="1" dirty="0"/>
              <a:t>Survey methodology</a:t>
            </a:r>
            <a:r>
              <a:rPr lang="en-GB" sz="1000" dirty="0"/>
              <a:t> (Vol. 561). John Wiley &amp; Sons.</a:t>
            </a:r>
          </a:p>
        </p:txBody>
      </p:sp>
    </p:spTree>
    <p:extLst>
      <p:ext uri="{BB962C8B-B14F-4D97-AF65-F5344CB8AC3E}">
        <p14:creationId xmlns:p14="http://schemas.microsoft.com/office/powerpoint/2010/main" val="2958326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suffer from errors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5987625-6255-4950-8661-C656BDF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8419"/>
            <a:ext cx="4839375" cy="5315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3B041-B07E-4F4C-9E3C-6CFCC9A66B92}"/>
              </a:ext>
            </a:extLst>
          </p:cNvPr>
          <p:cNvSpPr txBox="1"/>
          <p:nvPr/>
        </p:nvSpPr>
        <p:spPr>
          <a:xfrm>
            <a:off x="175574" y="6440674"/>
            <a:ext cx="902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Groves, R. M., Fowler Jr, F. J., Couper, M. P., </a:t>
            </a:r>
            <a:r>
              <a:rPr lang="en-GB" sz="1000" dirty="0" err="1"/>
              <a:t>Lepkowski</a:t>
            </a:r>
            <a:r>
              <a:rPr lang="en-GB" sz="1000" dirty="0"/>
              <a:t>, J. M., Singer, E., &amp; Tourangeau, R. (2011). </a:t>
            </a:r>
            <a:r>
              <a:rPr lang="en-GB" sz="1000" i="1" dirty="0"/>
              <a:t>Survey methodology</a:t>
            </a:r>
            <a:r>
              <a:rPr lang="en-GB" sz="1000" dirty="0"/>
              <a:t> (Vol. 561). John Wiley &amp; Sons.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1AFBA-5E50-4E01-8680-0E5FCA01B027}"/>
              </a:ext>
            </a:extLst>
          </p:cNvPr>
          <p:cNvSpPr/>
          <p:nvPr/>
        </p:nvSpPr>
        <p:spPr>
          <a:xfrm>
            <a:off x="6096000" y="932015"/>
            <a:ext cx="2620161" cy="4517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06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5EB96-DB4D-41EA-94FC-1B926152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they suffer from errors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EC78D5-FEC4-4B78-A623-8C553336B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NEED TO ENHANCE?</a:t>
            </a:r>
            <a:endParaRPr lang="es-E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5987625-6255-4950-8661-C656BDF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8419"/>
            <a:ext cx="4839375" cy="5315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3B041-B07E-4F4C-9E3C-6CFCC9A66B92}"/>
              </a:ext>
            </a:extLst>
          </p:cNvPr>
          <p:cNvSpPr txBox="1"/>
          <p:nvPr/>
        </p:nvSpPr>
        <p:spPr>
          <a:xfrm>
            <a:off x="175574" y="6440674"/>
            <a:ext cx="902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Groves, R. M., Fowler Jr, F. J., Couper, M. P., </a:t>
            </a:r>
            <a:r>
              <a:rPr lang="en-GB" sz="1000" dirty="0" err="1"/>
              <a:t>Lepkowski</a:t>
            </a:r>
            <a:r>
              <a:rPr lang="en-GB" sz="1000" dirty="0"/>
              <a:t>, J. M., Singer, E., &amp; Tourangeau, R. (2011). </a:t>
            </a:r>
            <a:r>
              <a:rPr lang="en-GB" sz="1000" i="1" dirty="0"/>
              <a:t>Survey methodology</a:t>
            </a:r>
            <a:r>
              <a:rPr lang="en-GB" sz="1000" dirty="0"/>
              <a:t> (Vol. 561). John Wiley &amp; Sons.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1AFBA-5E50-4E01-8680-0E5FCA01B027}"/>
              </a:ext>
            </a:extLst>
          </p:cNvPr>
          <p:cNvSpPr/>
          <p:nvPr/>
        </p:nvSpPr>
        <p:spPr>
          <a:xfrm>
            <a:off x="6096000" y="932015"/>
            <a:ext cx="2620161" cy="45174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33EAA35-DD0F-4123-AFF6-05E41E30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667436"/>
            <a:ext cx="11126385" cy="47616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Errors on the side of measurement</a:t>
            </a:r>
          </a:p>
          <a:p>
            <a:pPr marL="0" indent="0">
              <a:buNone/>
            </a:pPr>
            <a:endParaRPr lang="en-GB" b="1" dirty="0"/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People do not know everything surveys ask about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Remembering-self ≠ experiencing-self 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To err is human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Lack of effort / satisficing</a:t>
            </a:r>
          </a:p>
          <a:p>
            <a:pPr algn="l"/>
            <a:r>
              <a:rPr lang="en-GB" sz="1800" b="0" i="0" u="none" strike="noStrike" baseline="0" dirty="0">
                <a:latin typeface="Georgia" panose="02040502050405020303" pitchFamily="18" charset="0"/>
              </a:rPr>
              <a:t>Social desirability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3441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ebdata fonts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4302</TotalTime>
  <Words>4218</Words>
  <Application>Microsoft Office PowerPoint</Application>
  <PresentationFormat>Widescreen</PresentationFormat>
  <Paragraphs>625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Georgia</vt:lpstr>
      <vt:lpstr>Georgia,Bold</vt:lpstr>
      <vt:lpstr>Office Theme</vt:lpstr>
      <vt:lpstr>New opportunities to enhance or extend (mobile) web survey data </vt:lpstr>
      <vt:lpstr>Why do we need to enhance or extend (mobile) web survey data?</vt:lpstr>
      <vt:lpstr>Importance of (web) surveys</vt:lpstr>
      <vt:lpstr>Importance of (web) surveys</vt:lpstr>
      <vt:lpstr>Importance of (web) surveys</vt:lpstr>
      <vt:lpstr>Importance of (web) surveys</vt:lpstr>
      <vt:lpstr>But they suffer from errors</vt:lpstr>
      <vt:lpstr>But they suffer from errors</vt:lpstr>
      <vt:lpstr>But they suffer from errors</vt:lpstr>
      <vt:lpstr>But they suffer from errors</vt:lpstr>
      <vt:lpstr>Overall, need to improve measurement for many concepts</vt:lpstr>
      <vt:lpstr>Overall, need to improve measurement for many concepts</vt:lpstr>
      <vt:lpstr>How could we enhance or extend (mobile) web survey data?</vt:lpstr>
      <vt:lpstr>Web surveys bring new opportunities</vt:lpstr>
      <vt:lpstr>Web surveys bring new opportunities</vt:lpstr>
      <vt:lpstr>Web surveys bring new opportunities</vt:lpstr>
      <vt:lpstr>Modern devices are packed with technology that we can use</vt:lpstr>
      <vt:lpstr>Modern devices are packed with technology that we can use</vt:lpstr>
      <vt:lpstr>Modern devices are packed with technology that we can use</vt:lpstr>
      <vt:lpstr>These new data are already used in substantive research</vt:lpstr>
      <vt:lpstr>Why using apps and sensors for survey research?</vt:lpstr>
      <vt:lpstr>But expected disadvantages as well</vt:lpstr>
      <vt:lpstr>But expected disadvantages as well</vt:lpstr>
      <vt:lpstr>But expected disadvantages as well</vt:lpstr>
      <vt:lpstr>OUR RESEARCH</vt:lpstr>
      <vt:lpstr>Focus on 2 new types of data</vt:lpstr>
      <vt:lpstr>3 studies</vt:lpstr>
      <vt:lpstr>VISUAL DATA 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Visual data</vt:lpstr>
      <vt:lpstr>VOICE DATA</vt:lpstr>
      <vt:lpstr>Voice data</vt:lpstr>
      <vt:lpstr>Voice data</vt:lpstr>
      <vt:lpstr>Voice data</vt:lpstr>
      <vt:lpstr>Voice data</vt:lpstr>
      <vt:lpstr>Voice data</vt:lpstr>
      <vt:lpstr>Voice data</vt:lpstr>
      <vt:lpstr>Voice data</vt:lpstr>
      <vt:lpstr>How does this compare to other research &amp; data types?</vt:lpstr>
      <vt:lpstr>Take-home messages</vt:lpstr>
      <vt:lpstr>Need more research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Ochoa</dc:creator>
  <cp:lastModifiedBy>Bosch-Jover,O (pgr)</cp:lastModifiedBy>
  <cp:revision>23</cp:revision>
  <dcterms:created xsi:type="dcterms:W3CDTF">2021-05-03T14:28:46Z</dcterms:created>
  <dcterms:modified xsi:type="dcterms:W3CDTF">2023-03-13T12:13:05Z</dcterms:modified>
</cp:coreProperties>
</file>