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</p:sldMasterIdLst>
  <p:sldIdLst>
    <p:sldId id="258" r:id="rId2"/>
    <p:sldId id="553" r:id="rId3"/>
    <p:sldId id="682" r:id="rId4"/>
    <p:sldId id="558" r:id="rId5"/>
    <p:sldId id="654" r:id="rId6"/>
    <p:sldId id="345" r:id="rId7"/>
    <p:sldId id="571" r:id="rId8"/>
    <p:sldId id="572" r:id="rId9"/>
    <p:sldId id="348" r:id="rId10"/>
    <p:sldId id="675" r:id="rId11"/>
    <p:sldId id="683" r:id="rId12"/>
    <p:sldId id="660" r:id="rId13"/>
    <p:sldId id="680" r:id="rId14"/>
    <p:sldId id="681" r:id="rId15"/>
    <p:sldId id="375" r:id="rId16"/>
    <p:sldId id="679" r:id="rId17"/>
    <p:sldId id="676" r:id="rId18"/>
    <p:sldId id="677" r:id="rId19"/>
    <p:sldId id="665" r:id="rId20"/>
    <p:sldId id="666" r:id="rId21"/>
    <p:sldId id="667" r:id="rId22"/>
    <p:sldId id="638" r:id="rId23"/>
    <p:sldId id="639" r:id="rId24"/>
    <p:sldId id="640" r:id="rId25"/>
    <p:sldId id="583" r:id="rId26"/>
    <p:sldId id="385" r:id="rId27"/>
    <p:sldId id="502" r:id="rId28"/>
    <p:sldId id="459" r:id="rId29"/>
    <p:sldId id="512" r:id="rId30"/>
    <p:sldId id="511" r:id="rId31"/>
    <p:sldId id="605" r:id="rId32"/>
    <p:sldId id="524" r:id="rId33"/>
    <p:sldId id="590" r:id="rId34"/>
    <p:sldId id="542" r:id="rId35"/>
    <p:sldId id="446" r:id="rId36"/>
    <p:sldId id="530" r:id="rId37"/>
    <p:sldId id="387" r:id="rId38"/>
    <p:sldId id="442" r:id="rId39"/>
    <p:sldId id="613" r:id="rId40"/>
    <p:sldId id="611" r:id="rId41"/>
    <p:sldId id="597" r:id="rId42"/>
    <p:sldId id="621" r:id="rId43"/>
    <p:sldId id="620" r:id="rId44"/>
    <p:sldId id="369" r:id="rId45"/>
    <p:sldId id="370" r:id="rId46"/>
    <p:sldId id="622" r:id="rId47"/>
    <p:sldId id="650" r:id="rId48"/>
    <p:sldId id="651" r:id="rId49"/>
    <p:sldId id="652" r:id="rId50"/>
    <p:sldId id="260" r:id="rId51"/>
    <p:sldId id="504" r:id="rId52"/>
    <p:sldId id="669" r:id="rId53"/>
    <p:sldId id="547" r:id="rId54"/>
    <p:sldId id="616" r:id="rId55"/>
    <p:sldId id="595" r:id="rId56"/>
    <p:sldId id="617" r:id="rId57"/>
    <p:sldId id="670" r:id="rId5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riol Bosch Jover" initials="OBJ" lastIdx="2" clrIdx="0">
    <p:extLst>
      <p:ext uri="{19B8F6BF-5375-455C-9EA6-DF929625EA0E}">
        <p15:presenceInfo xmlns:p15="http://schemas.microsoft.com/office/powerpoint/2012/main" userId="Oriol Bosch Jover" providerId="None"/>
      </p:ext>
    </p:extLst>
  </p:cmAuthor>
  <p:cmAuthor id="2" name="x" initials="xx" lastIdx="58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FFFFFF"/>
    <a:srgbClr val="F2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7C24E5-5F23-4C42-BFFB-AD4D6FAFCB9E}" v="3" dt="2023-07-04T12:38:46.0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68" y="10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65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riol Bosch Jover" userId="9dbb7b1c-6ccb-4168-bf1c-5552a8f27a80" providerId="ADAL" clId="{DD870516-1732-4BF0-8198-DE097B665A0F}"/>
    <pc:docChg chg="modSld">
      <pc:chgData name="Oriol Bosch Jover" userId="9dbb7b1c-6ccb-4168-bf1c-5552a8f27a80" providerId="ADAL" clId="{DD870516-1732-4BF0-8198-DE097B665A0F}" dt="2023-06-22T07:33:24.343" v="27" actId="20577"/>
      <pc:docMkLst>
        <pc:docMk/>
      </pc:docMkLst>
      <pc:sldChg chg="modSp mod">
        <pc:chgData name="Oriol Bosch Jover" userId="9dbb7b1c-6ccb-4168-bf1c-5552a8f27a80" providerId="ADAL" clId="{DD870516-1732-4BF0-8198-DE097B665A0F}" dt="2023-06-22T07:22:24.801" v="14" actId="20577"/>
        <pc:sldMkLst>
          <pc:docMk/>
          <pc:sldMk cId="2523557470" sldId="370"/>
        </pc:sldMkLst>
        <pc:spChg chg="mod">
          <ac:chgData name="Oriol Bosch Jover" userId="9dbb7b1c-6ccb-4168-bf1c-5552a8f27a80" providerId="ADAL" clId="{DD870516-1732-4BF0-8198-DE097B665A0F}" dt="2023-06-22T07:22:24.801" v="14" actId="20577"/>
          <ac:spMkLst>
            <pc:docMk/>
            <pc:sldMk cId="2523557470" sldId="370"/>
            <ac:spMk id="6" creationId="{5BA23285-C2FB-48AF-B341-4E988353219F}"/>
          </ac:spMkLst>
        </pc:spChg>
      </pc:sldChg>
      <pc:sldChg chg="modSp mod">
        <pc:chgData name="Oriol Bosch Jover" userId="9dbb7b1c-6ccb-4168-bf1c-5552a8f27a80" providerId="ADAL" clId="{DD870516-1732-4BF0-8198-DE097B665A0F}" dt="2023-06-22T07:33:24.343" v="27" actId="20577"/>
        <pc:sldMkLst>
          <pc:docMk/>
          <pc:sldMk cId="2605664617" sldId="542"/>
        </pc:sldMkLst>
        <pc:spChg chg="mod">
          <ac:chgData name="Oriol Bosch Jover" userId="9dbb7b1c-6ccb-4168-bf1c-5552a8f27a80" providerId="ADAL" clId="{DD870516-1732-4BF0-8198-DE097B665A0F}" dt="2023-06-22T07:33:24.343" v="27" actId="20577"/>
          <ac:spMkLst>
            <pc:docMk/>
            <pc:sldMk cId="2605664617" sldId="542"/>
            <ac:spMk id="3" creationId="{C4DA88BD-125F-9F4C-ECA4-F5DC8CF3BF39}"/>
          </ac:spMkLst>
        </pc:spChg>
        <pc:spChg chg="mod">
          <ac:chgData name="Oriol Bosch Jover" userId="9dbb7b1c-6ccb-4168-bf1c-5552a8f27a80" providerId="ADAL" clId="{DD870516-1732-4BF0-8198-DE097B665A0F}" dt="2023-06-22T07:33:18.754" v="26" actId="20577"/>
          <ac:spMkLst>
            <pc:docMk/>
            <pc:sldMk cId="2605664617" sldId="542"/>
            <ac:spMk id="6" creationId="{5BA23285-C2FB-48AF-B341-4E988353219F}"/>
          </ac:spMkLst>
        </pc:spChg>
      </pc:sldChg>
      <pc:sldChg chg="modSp mod">
        <pc:chgData name="Oriol Bosch Jover" userId="9dbb7b1c-6ccb-4168-bf1c-5552a8f27a80" providerId="ADAL" clId="{DD870516-1732-4BF0-8198-DE097B665A0F}" dt="2023-06-22T07:32:55.082" v="23" actId="20577"/>
        <pc:sldMkLst>
          <pc:docMk/>
          <pc:sldMk cId="1113448653" sldId="590"/>
        </pc:sldMkLst>
        <pc:spChg chg="mod">
          <ac:chgData name="Oriol Bosch Jover" userId="9dbb7b1c-6ccb-4168-bf1c-5552a8f27a80" providerId="ADAL" clId="{DD870516-1732-4BF0-8198-DE097B665A0F}" dt="2023-06-22T07:32:55.082" v="23" actId="20577"/>
          <ac:spMkLst>
            <pc:docMk/>
            <pc:sldMk cId="1113448653" sldId="590"/>
            <ac:spMk id="6" creationId="{5BA23285-C2FB-48AF-B341-4E988353219F}"/>
          </ac:spMkLst>
        </pc:spChg>
      </pc:sldChg>
      <pc:sldChg chg="modSp mod">
        <pc:chgData name="Oriol Bosch Jover" userId="9dbb7b1c-6ccb-4168-bf1c-5552a8f27a80" providerId="ADAL" clId="{DD870516-1732-4BF0-8198-DE097B665A0F}" dt="2023-06-22T07:22:32.283" v="21" actId="20577"/>
        <pc:sldMkLst>
          <pc:docMk/>
          <pc:sldMk cId="1135639153" sldId="622"/>
        </pc:sldMkLst>
        <pc:spChg chg="mod">
          <ac:chgData name="Oriol Bosch Jover" userId="9dbb7b1c-6ccb-4168-bf1c-5552a8f27a80" providerId="ADAL" clId="{DD870516-1732-4BF0-8198-DE097B665A0F}" dt="2023-06-22T07:22:32.283" v="21" actId="20577"/>
          <ac:spMkLst>
            <pc:docMk/>
            <pc:sldMk cId="1135639153" sldId="622"/>
            <ac:spMk id="6" creationId="{5BA23285-C2FB-48AF-B341-4E988353219F}"/>
          </ac:spMkLst>
        </pc:spChg>
      </pc:sldChg>
    </pc:docChg>
  </pc:docChgLst>
  <pc:docChgLst>
    <pc:chgData name="Bosch-Jover,O (pgr)" userId="9dbb7b1c-6ccb-4168-bf1c-5552a8f27a80" providerId="ADAL" clId="{D27C24E5-5F23-4C42-BFFB-AD4D6FAFCB9E}"/>
    <pc:docChg chg="undo redo custSel addSld delSld modSld">
      <pc:chgData name="Bosch-Jover,O (pgr)" userId="9dbb7b1c-6ccb-4168-bf1c-5552a8f27a80" providerId="ADAL" clId="{D27C24E5-5F23-4C42-BFFB-AD4D6FAFCB9E}" dt="2023-07-04T12:38:49.184" v="109" actId="962"/>
      <pc:docMkLst>
        <pc:docMk/>
      </pc:docMkLst>
      <pc:sldChg chg="modSp mod">
        <pc:chgData name="Bosch-Jover,O (pgr)" userId="9dbb7b1c-6ccb-4168-bf1c-5552a8f27a80" providerId="ADAL" clId="{D27C24E5-5F23-4C42-BFFB-AD4D6FAFCB9E}" dt="2023-06-20T11:46:30.434" v="103" actId="1076"/>
        <pc:sldMkLst>
          <pc:docMk/>
          <pc:sldMk cId="2189434165" sldId="258"/>
        </pc:sldMkLst>
        <pc:spChg chg="mod">
          <ac:chgData name="Bosch-Jover,O (pgr)" userId="9dbb7b1c-6ccb-4168-bf1c-5552a8f27a80" providerId="ADAL" clId="{D27C24E5-5F23-4C42-BFFB-AD4D6FAFCB9E}" dt="2023-06-20T11:26:52.742" v="16" actId="114"/>
          <ac:spMkLst>
            <pc:docMk/>
            <pc:sldMk cId="2189434165" sldId="258"/>
            <ac:spMk id="2" creationId="{CA08111B-1801-43C8-96FF-503786BF2AA0}"/>
          </ac:spMkLst>
        </pc:spChg>
        <pc:spChg chg="mod">
          <ac:chgData name="Bosch-Jover,O (pgr)" userId="9dbb7b1c-6ccb-4168-bf1c-5552a8f27a80" providerId="ADAL" clId="{D27C24E5-5F23-4C42-BFFB-AD4D6FAFCB9E}" dt="2023-06-20T11:46:30.434" v="103" actId="1076"/>
          <ac:spMkLst>
            <pc:docMk/>
            <pc:sldMk cId="2189434165" sldId="258"/>
            <ac:spMk id="4" creationId="{4EB4979D-5A11-45D8-B930-DBF0E3B1E2FE}"/>
          </ac:spMkLst>
        </pc:spChg>
      </pc:sldChg>
      <pc:sldChg chg="addSp delSp modSp mod">
        <pc:chgData name="Bosch-Jover,O (pgr)" userId="9dbb7b1c-6ccb-4168-bf1c-5552a8f27a80" providerId="ADAL" clId="{D27C24E5-5F23-4C42-BFFB-AD4D6FAFCB9E}" dt="2023-07-04T12:38:49.184" v="109" actId="962"/>
        <pc:sldMkLst>
          <pc:docMk/>
          <pc:sldMk cId="1810689726" sldId="260"/>
        </pc:sldMkLst>
        <pc:picChg chg="add del mod">
          <ac:chgData name="Bosch-Jover,O (pgr)" userId="9dbb7b1c-6ccb-4168-bf1c-5552a8f27a80" providerId="ADAL" clId="{D27C24E5-5F23-4C42-BFFB-AD4D6FAFCB9E}" dt="2023-07-04T12:38:30.441" v="105" actId="478"/>
          <ac:picMkLst>
            <pc:docMk/>
            <pc:sldMk cId="1810689726" sldId="260"/>
            <ac:picMk id="2" creationId="{B4945CE0-2111-47A4-34ED-02EEFE2812C9}"/>
          </ac:picMkLst>
        </pc:picChg>
        <pc:picChg chg="add mod">
          <ac:chgData name="Bosch-Jover,O (pgr)" userId="9dbb7b1c-6ccb-4168-bf1c-5552a8f27a80" providerId="ADAL" clId="{D27C24E5-5F23-4C42-BFFB-AD4D6FAFCB9E}" dt="2023-07-04T12:38:49.184" v="109" actId="962"/>
          <ac:picMkLst>
            <pc:docMk/>
            <pc:sldMk cId="1810689726" sldId="260"/>
            <ac:picMk id="4" creationId="{5F1B22F3-E602-A060-8C74-8A23DA29C2FB}"/>
          </ac:picMkLst>
        </pc:picChg>
      </pc:sldChg>
      <pc:sldChg chg="modSp mod">
        <pc:chgData name="Bosch-Jover,O (pgr)" userId="9dbb7b1c-6ccb-4168-bf1c-5552a8f27a80" providerId="ADAL" clId="{D27C24E5-5F23-4C42-BFFB-AD4D6FAFCB9E}" dt="2023-06-20T11:27:20.531" v="17" actId="20577"/>
        <pc:sldMkLst>
          <pc:docMk/>
          <pc:sldMk cId="2106582678" sldId="345"/>
        </pc:sldMkLst>
        <pc:spChg chg="mod">
          <ac:chgData name="Bosch-Jover,O (pgr)" userId="9dbb7b1c-6ccb-4168-bf1c-5552a8f27a80" providerId="ADAL" clId="{D27C24E5-5F23-4C42-BFFB-AD4D6FAFCB9E}" dt="2023-06-20T11:27:20.531" v="17" actId="20577"/>
          <ac:spMkLst>
            <pc:docMk/>
            <pc:sldMk cId="2106582678" sldId="345"/>
            <ac:spMk id="7" creationId="{F1599C23-1FDC-460B-8492-FBCFA182F15E}"/>
          </ac:spMkLst>
        </pc:spChg>
      </pc:sldChg>
      <pc:sldChg chg="modSp mod">
        <pc:chgData name="Bosch-Jover,O (pgr)" userId="9dbb7b1c-6ccb-4168-bf1c-5552a8f27a80" providerId="ADAL" clId="{D27C24E5-5F23-4C42-BFFB-AD4D6FAFCB9E}" dt="2023-06-20T11:32:08.201" v="88" actId="20577"/>
        <pc:sldMkLst>
          <pc:docMk/>
          <pc:sldMk cId="2523557470" sldId="370"/>
        </pc:sldMkLst>
        <pc:spChg chg="mod">
          <ac:chgData name="Bosch-Jover,O (pgr)" userId="9dbb7b1c-6ccb-4168-bf1c-5552a8f27a80" providerId="ADAL" clId="{D27C24E5-5F23-4C42-BFFB-AD4D6FAFCB9E}" dt="2023-06-20T11:32:08.201" v="88" actId="20577"/>
          <ac:spMkLst>
            <pc:docMk/>
            <pc:sldMk cId="2523557470" sldId="370"/>
            <ac:spMk id="6" creationId="{5BA23285-C2FB-48AF-B341-4E988353219F}"/>
          </ac:spMkLst>
        </pc:spChg>
      </pc:sldChg>
      <pc:sldChg chg="modSp mod">
        <pc:chgData name="Bosch-Jover,O (pgr)" userId="9dbb7b1c-6ccb-4168-bf1c-5552a8f27a80" providerId="ADAL" clId="{D27C24E5-5F23-4C42-BFFB-AD4D6FAFCB9E}" dt="2023-06-20T11:29:24.120" v="66" actId="20577"/>
        <pc:sldMkLst>
          <pc:docMk/>
          <pc:sldMk cId="3216235694" sldId="385"/>
        </pc:sldMkLst>
        <pc:spChg chg="mod">
          <ac:chgData name="Bosch-Jover,O (pgr)" userId="9dbb7b1c-6ccb-4168-bf1c-5552a8f27a80" providerId="ADAL" clId="{D27C24E5-5F23-4C42-BFFB-AD4D6FAFCB9E}" dt="2023-06-20T11:29:24.120" v="66" actId="20577"/>
          <ac:spMkLst>
            <pc:docMk/>
            <pc:sldMk cId="3216235694" sldId="385"/>
            <ac:spMk id="6" creationId="{5BA23285-C2FB-48AF-B341-4E988353219F}"/>
          </ac:spMkLst>
        </pc:spChg>
      </pc:sldChg>
      <pc:sldChg chg="del">
        <pc:chgData name="Bosch-Jover,O (pgr)" userId="9dbb7b1c-6ccb-4168-bf1c-5552a8f27a80" providerId="ADAL" clId="{D27C24E5-5F23-4C42-BFFB-AD4D6FAFCB9E}" dt="2023-06-20T11:29:14.281" v="65" actId="2696"/>
        <pc:sldMkLst>
          <pc:docMk/>
          <pc:sldMk cId="4285619868" sldId="386"/>
        </pc:sldMkLst>
      </pc:sldChg>
      <pc:sldChg chg="modSp mod">
        <pc:chgData name="Bosch-Jover,O (pgr)" userId="9dbb7b1c-6ccb-4168-bf1c-5552a8f27a80" providerId="ADAL" clId="{D27C24E5-5F23-4C42-BFFB-AD4D6FAFCB9E}" dt="2023-06-20T11:29:57.970" v="79" actId="20577"/>
        <pc:sldMkLst>
          <pc:docMk/>
          <pc:sldMk cId="1792849449" sldId="387"/>
        </pc:sldMkLst>
        <pc:spChg chg="mod">
          <ac:chgData name="Bosch-Jover,O (pgr)" userId="9dbb7b1c-6ccb-4168-bf1c-5552a8f27a80" providerId="ADAL" clId="{D27C24E5-5F23-4C42-BFFB-AD4D6FAFCB9E}" dt="2023-06-20T11:29:57.970" v="79" actId="20577"/>
          <ac:spMkLst>
            <pc:docMk/>
            <pc:sldMk cId="1792849449" sldId="387"/>
            <ac:spMk id="7" creationId="{F1599C23-1FDC-460B-8492-FBCFA182F15E}"/>
          </ac:spMkLst>
        </pc:spChg>
      </pc:sldChg>
      <pc:sldChg chg="del">
        <pc:chgData name="Bosch-Jover,O (pgr)" userId="9dbb7b1c-6ccb-4168-bf1c-5552a8f27a80" providerId="ADAL" clId="{D27C24E5-5F23-4C42-BFFB-AD4D6FAFCB9E}" dt="2023-06-20T11:29:14.281" v="65" actId="2696"/>
        <pc:sldMkLst>
          <pc:docMk/>
          <pc:sldMk cId="400938903" sldId="409"/>
        </pc:sldMkLst>
      </pc:sldChg>
      <pc:sldChg chg="modSp mod">
        <pc:chgData name="Bosch-Jover,O (pgr)" userId="9dbb7b1c-6ccb-4168-bf1c-5552a8f27a80" providerId="ADAL" clId="{D27C24E5-5F23-4C42-BFFB-AD4D6FAFCB9E}" dt="2023-06-20T11:29:31.772" v="67"/>
        <pc:sldMkLst>
          <pc:docMk/>
          <pc:sldMk cId="2931195492" sldId="502"/>
        </pc:sldMkLst>
        <pc:spChg chg="mod">
          <ac:chgData name="Bosch-Jover,O (pgr)" userId="9dbb7b1c-6ccb-4168-bf1c-5552a8f27a80" providerId="ADAL" clId="{D27C24E5-5F23-4C42-BFFB-AD4D6FAFCB9E}" dt="2023-06-20T11:29:31.772" v="67"/>
          <ac:spMkLst>
            <pc:docMk/>
            <pc:sldMk cId="2931195492" sldId="502"/>
            <ac:spMk id="6" creationId="{5BA23285-C2FB-48AF-B341-4E988353219F}"/>
          </ac:spMkLst>
        </pc:spChg>
      </pc:sldChg>
      <pc:sldChg chg="del">
        <pc:chgData name="Bosch-Jover,O (pgr)" userId="9dbb7b1c-6ccb-4168-bf1c-5552a8f27a80" providerId="ADAL" clId="{D27C24E5-5F23-4C42-BFFB-AD4D6FAFCB9E}" dt="2023-06-20T11:29:14.281" v="65" actId="2696"/>
        <pc:sldMkLst>
          <pc:docMk/>
          <pc:sldMk cId="1268061085" sldId="532"/>
        </pc:sldMkLst>
      </pc:sldChg>
      <pc:sldChg chg="modSp mod">
        <pc:chgData name="Bosch-Jover,O (pgr)" userId="9dbb7b1c-6ccb-4168-bf1c-5552a8f27a80" providerId="ADAL" clId="{D27C24E5-5F23-4C42-BFFB-AD4D6FAFCB9E}" dt="2023-06-20T11:27:45.362" v="50" actId="20577"/>
        <pc:sldMkLst>
          <pc:docMk/>
          <pc:sldMk cId="3451057878" sldId="571"/>
        </pc:sldMkLst>
        <pc:spChg chg="mod">
          <ac:chgData name="Bosch-Jover,O (pgr)" userId="9dbb7b1c-6ccb-4168-bf1c-5552a8f27a80" providerId="ADAL" clId="{D27C24E5-5F23-4C42-BFFB-AD4D6FAFCB9E}" dt="2023-06-20T11:27:39.043" v="49" actId="20577"/>
          <ac:spMkLst>
            <pc:docMk/>
            <pc:sldMk cId="3451057878" sldId="571"/>
            <ac:spMk id="2" creationId="{95AAFEBB-58EA-EB75-0353-666C78F130EF}"/>
          </ac:spMkLst>
        </pc:spChg>
        <pc:spChg chg="mod">
          <ac:chgData name="Bosch-Jover,O (pgr)" userId="9dbb7b1c-6ccb-4168-bf1c-5552a8f27a80" providerId="ADAL" clId="{D27C24E5-5F23-4C42-BFFB-AD4D6FAFCB9E}" dt="2023-06-20T11:27:45.362" v="50" actId="20577"/>
          <ac:spMkLst>
            <pc:docMk/>
            <pc:sldMk cId="3451057878" sldId="571"/>
            <ac:spMk id="14" creationId="{BBC05E05-7DFD-4EE9-B75B-4BDE278FB722}"/>
          </ac:spMkLst>
        </pc:spChg>
      </pc:sldChg>
      <pc:sldChg chg="modSp mod">
        <pc:chgData name="Bosch-Jover,O (pgr)" userId="9dbb7b1c-6ccb-4168-bf1c-5552a8f27a80" providerId="ADAL" clId="{D27C24E5-5F23-4C42-BFFB-AD4D6FAFCB9E}" dt="2023-06-20T11:28:08.743" v="53"/>
        <pc:sldMkLst>
          <pc:docMk/>
          <pc:sldMk cId="3167092465" sldId="572"/>
        </pc:sldMkLst>
        <pc:spChg chg="mod">
          <ac:chgData name="Bosch-Jover,O (pgr)" userId="9dbb7b1c-6ccb-4168-bf1c-5552a8f27a80" providerId="ADAL" clId="{D27C24E5-5F23-4C42-BFFB-AD4D6FAFCB9E}" dt="2023-06-20T11:28:02.443" v="52"/>
          <ac:spMkLst>
            <pc:docMk/>
            <pc:sldMk cId="3167092465" sldId="572"/>
            <ac:spMk id="2" creationId="{95AAFEBB-58EA-EB75-0353-666C78F130EF}"/>
          </ac:spMkLst>
        </pc:spChg>
        <pc:spChg chg="mod">
          <ac:chgData name="Bosch-Jover,O (pgr)" userId="9dbb7b1c-6ccb-4168-bf1c-5552a8f27a80" providerId="ADAL" clId="{D27C24E5-5F23-4C42-BFFB-AD4D6FAFCB9E}" dt="2023-06-20T11:28:08.743" v="53"/>
          <ac:spMkLst>
            <pc:docMk/>
            <pc:sldMk cId="3167092465" sldId="572"/>
            <ac:spMk id="14" creationId="{BBC05E05-7DFD-4EE9-B75B-4BDE278FB722}"/>
          </ac:spMkLst>
        </pc:spChg>
      </pc:sldChg>
      <pc:sldChg chg="del">
        <pc:chgData name="Bosch-Jover,O (pgr)" userId="9dbb7b1c-6ccb-4168-bf1c-5552a8f27a80" providerId="ADAL" clId="{D27C24E5-5F23-4C42-BFFB-AD4D6FAFCB9E}" dt="2023-06-20T11:29:14.281" v="65" actId="2696"/>
        <pc:sldMkLst>
          <pc:docMk/>
          <pc:sldMk cId="2796569753" sldId="584"/>
        </pc:sldMkLst>
      </pc:sldChg>
      <pc:sldChg chg="del">
        <pc:chgData name="Bosch-Jover,O (pgr)" userId="9dbb7b1c-6ccb-4168-bf1c-5552a8f27a80" providerId="ADAL" clId="{D27C24E5-5F23-4C42-BFFB-AD4D6FAFCB9E}" dt="2023-06-20T11:30:07.756" v="80" actId="2696"/>
        <pc:sldMkLst>
          <pc:docMk/>
          <pc:sldMk cId="3949505445" sldId="594"/>
        </pc:sldMkLst>
      </pc:sldChg>
      <pc:sldChg chg="del">
        <pc:chgData name="Bosch-Jover,O (pgr)" userId="9dbb7b1c-6ccb-4168-bf1c-5552a8f27a80" providerId="ADAL" clId="{D27C24E5-5F23-4C42-BFFB-AD4D6FAFCB9E}" dt="2023-06-20T11:45:54.635" v="101" actId="2696"/>
        <pc:sldMkLst>
          <pc:docMk/>
          <pc:sldMk cId="2259276521" sldId="596"/>
        </pc:sldMkLst>
      </pc:sldChg>
      <pc:sldChg chg="del">
        <pc:chgData name="Bosch-Jover,O (pgr)" userId="9dbb7b1c-6ccb-4168-bf1c-5552a8f27a80" providerId="ADAL" clId="{D27C24E5-5F23-4C42-BFFB-AD4D6FAFCB9E}" dt="2023-06-20T11:30:24.698" v="82" actId="2696"/>
        <pc:sldMkLst>
          <pc:docMk/>
          <pc:sldMk cId="1625317590" sldId="598"/>
        </pc:sldMkLst>
      </pc:sldChg>
      <pc:sldChg chg="del">
        <pc:chgData name="Bosch-Jover,O (pgr)" userId="9dbb7b1c-6ccb-4168-bf1c-5552a8f27a80" providerId="ADAL" clId="{D27C24E5-5F23-4C42-BFFB-AD4D6FAFCB9E}" dt="2023-06-20T11:29:14.281" v="65" actId="2696"/>
        <pc:sldMkLst>
          <pc:docMk/>
          <pc:sldMk cId="2639654789" sldId="606"/>
        </pc:sldMkLst>
      </pc:sldChg>
      <pc:sldChg chg="del">
        <pc:chgData name="Bosch-Jover,O (pgr)" userId="9dbb7b1c-6ccb-4168-bf1c-5552a8f27a80" providerId="ADAL" clId="{D27C24E5-5F23-4C42-BFFB-AD4D6FAFCB9E}" dt="2023-06-20T11:29:14.281" v="65" actId="2696"/>
        <pc:sldMkLst>
          <pc:docMk/>
          <pc:sldMk cId="2977370257" sldId="607"/>
        </pc:sldMkLst>
      </pc:sldChg>
      <pc:sldChg chg="del">
        <pc:chgData name="Bosch-Jover,O (pgr)" userId="9dbb7b1c-6ccb-4168-bf1c-5552a8f27a80" providerId="ADAL" clId="{D27C24E5-5F23-4C42-BFFB-AD4D6FAFCB9E}" dt="2023-06-20T11:29:14.281" v="65" actId="2696"/>
        <pc:sldMkLst>
          <pc:docMk/>
          <pc:sldMk cId="2897673587" sldId="608"/>
        </pc:sldMkLst>
      </pc:sldChg>
      <pc:sldChg chg="modSp mod">
        <pc:chgData name="Bosch-Jover,O (pgr)" userId="9dbb7b1c-6ccb-4168-bf1c-5552a8f27a80" providerId="ADAL" clId="{D27C24E5-5F23-4C42-BFFB-AD4D6FAFCB9E}" dt="2023-06-20T11:30:17.680" v="81" actId="20577"/>
        <pc:sldMkLst>
          <pc:docMk/>
          <pc:sldMk cId="586625250" sldId="611"/>
        </pc:sldMkLst>
        <pc:spChg chg="mod">
          <ac:chgData name="Bosch-Jover,O (pgr)" userId="9dbb7b1c-6ccb-4168-bf1c-5552a8f27a80" providerId="ADAL" clId="{D27C24E5-5F23-4C42-BFFB-AD4D6FAFCB9E}" dt="2023-06-20T11:30:17.680" v="81" actId="20577"/>
          <ac:spMkLst>
            <pc:docMk/>
            <pc:sldMk cId="586625250" sldId="611"/>
            <ac:spMk id="7" creationId="{F1599C23-1FDC-460B-8492-FBCFA182F15E}"/>
          </ac:spMkLst>
        </pc:spChg>
      </pc:sldChg>
      <pc:sldChg chg="del">
        <pc:chgData name="Bosch-Jover,O (pgr)" userId="9dbb7b1c-6ccb-4168-bf1c-5552a8f27a80" providerId="ADAL" clId="{D27C24E5-5F23-4C42-BFFB-AD4D6FAFCB9E}" dt="2023-06-20T11:30:07.756" v="80" actId="2696"/>
        <pc:sldMkLst>
          <pc:docMk/>
          <pc:sldMk cId="2602290898" sldId="612"/>
        </pc:sldMkLst>
      </pc:sldChg>
      <pc:sldChg chg="del">
        <pc:chgData name="Bosch-Jover,O (pgr)" userId="9dbb7b1c-6ccb-4168-bf1c-5552a8f27a80" providerId="ADAL" clId="{D27C24E5-5F23-4C42-BFFB-AD4D6FAFCB9E}" dt="2023-06-20T11:45:54.635" v="101" actId="2696"/>
        <pc:sldMkLst>
          <pc:docMk/>
          <pc:sldMk cId="2553916572" sldId="614"/>
        </pc:sldMkLst>
      </pc:sldChg>
      <pc:sldChg chg="del">
        <pc:chgData name="Bosch-Jover,O (pgr)" userId="9dbb7b1c-6ccb-4168-bf1c-5552a8f27a80" providerId="ADAL" clId="{D27C24E5-5F23-4C42-BFFB-AD4D6FAFCB9E}" dt="2023-06-20T11:45:54.635" v="101" actId="2696"/>
        <pc:sldMkLst>
          <pc:docMk/>
          <pc:sldMk cId="2115217487" sldId="615"/>
        </pc:sldMkLst>
      </pc:sldChg>
      <pc:sldChg chg="del">
        <pc:chgData name="Bosch-Jover,O (pgr)" userId="9dbb7b1c-6ccb-4168-bf1c-5552a8f27a80" providerId="ADAL" clId="{D27C24E5-5F23-4C42-BFFB-AD4D6FAFCB9E}" dt="2023-06-20T11:30:24.698" v="82" actId="2696"/>
        <pc:sldMkLst>
          <pc:docMk/>
          <pc:sldMk cId="552013132" sldId="618"/>
        </pc:sldMkLst>
      </pc:sldChg>
      <pc:sldChg chg="modSp add mod">
        <pc:chgData name="Bosch-Jover,O (pgr)" userId="9dbb7b1c-6ccb-4168-bf1c-5552a8f27a80" providerId="ADAL" clId="{D27C24E5-5F23-4C42-BFFB-AD4D6FAFCB9E}" dt="2023-06-20T11:31:31.163" v="87" actId="1076"/>
        <pc:sldMkLst>
          <pc:docMk/>
          <pc:sldMk cId="3444131929" sldId="620"/>
        </pc:sldMkLst>
        <pc:spChg chg="mod">
          <ac:chgData name="Bosch-Jover,O (pgr)" userId="9dbb7b1c-6ccb-4168-bf1c-5552a8f27a80" providerId="ADAL" clId="{D27C24E5-5F23-4C42-BFFB-AD4D6FAFCB9E}" dt="2023-06-20T11:31:31.163" v="87" actId="1076"/>
          <ac:spMkLst>
            <pc:docMk/>
            <pc:sldMk cId="3444131929" sldId="620"/>
            <ac:spMk id="9" creationId="{A4CB370E-0795-F980-F172-79880A8D06C1}"/>
          </ac:spMkLst>
        </pc:spChg>
      </pc:sldChg>
      <pc:sldChg chg="modSp mod">
        <pc:chgData name="Bosch-Jover,O (pgr)" userId="9dbb7b1c-6ccb-4168-bf1c-5552a8f27a80" providerId="ADAL" clId="{D27C24E5-5F23-4C42-BFFB-AD4D6FAFCB9E}" dt="2023-06-20T11:32:29.321" v="94" actId="20577"/>
        <pc:sldMkLst>
          <pc:docMk/>
          <pc:sldMk cId="1135639153" sldId="622"/>
        </pc:sldMkLst>
        <pc:spChg chg="mod">
          <ac:chgData name="Bosch-Jover,O (pgr)" userId="9dbb7b1c-6ccb-4168-bf1c-5552a8f27a80" providerId="ADAL" clId="{D27C24E5-5F23-4C42-BFFB-AD4D6FAFCB9E}" dt="2023-06-20T11:32:29.321" v="94" actId="20577"/>
          <ac:spMkLst>
            <pc:docMk/>
            <pc:sldMk cId="1135639153" sldId="622"/>
            <ac:spMk id="6" creationId="{5BA23285-C2FB-48AF-B341-4E988353219F}"/>
          </ac:spMkLst>
        </pc:spChg>
      </pc:sldChg>
      <pc:sldChg chg="modSp mod">
        <pc:chgData name="Bosch-Jover,O (pgr)" userId="9dbb7b1c-6ccb-4168-bf1c-5552a8f27a80" providerId="ADAL" clId="{D27C24E5-5F23-4C42-BFFB-AD4D6FAFCB9E}" dt="2023-06-20T11:32:43.671" v="95" actId="20577"/>
        <pc:sldMkLst>
          <pc:docMk/>
          <pc:sldMk cId="1951135554" sldId="650"/>
        </pc:sldMkLst>
        <pc:spChg chg="mod">
          <ac:chgData name="Bosch-Jover,O (pgr)" userId="9dbb7b1c-6ccb-4168-bf1c-5552a8f27a80" providerId="ADAL" clId="{D27C24E5-5F23-4C42-BFFB-AD4D6FAFCB9E}" dt="2023-06-20T11:32:43.671" v="95" actId="20577"/>
          <ac:spMkLst>
            <pc:docMk/>
            <pc:sldMk cId="1951135554" sldId="650"/>
            <ac:spMk id="6" creationId="{5BA23285-C2FB-48AF-B341-4E988353219F}"/>
          </ac:spMkLst>
        </pc:spChg>
      </pc:sldChg>
      <pc:sldChg chg="modSp mod">
        <pc:chgData name="Bosch-Jover,O (pgr)" userId="9dbb7b1c-6ccb-4168-bf1c-5552a8f27a80" providerId="ADAL" clId="{D27C24E5-5F23-4C42-BFFB-AD4D6FAFCB9E}" dt="2023-06-20T11:32:51.769" v="96" actId="20577"/>
        <pc:sldMkLst>
          <pc:docMk/>
          <pc:sldMk cId="2183643570" sldId="651"/>
        </pc:sldMkLst>
        <pc:spChg chg="mod">
          <ac:chgData name="Bosch-Jover,O (pgr)" userId="9dbb7b1c-6ccb-4168-bf1c-5552a8f27a80" providerId="ADAL" clId="{D27C24E5-5F23-4C42-BFFB-AD4D6FAFCB9E}" dt="2023-06-20T11:32:51.769" v="96" actId="20577"/>
          <ac:spMkLst>
            <pc:docMk/>
            <pc:sldMk cId="2183643570" sldId="651"/>
            <ac:spMk id="6" creationId="{5BA23285-C2FB-48AF-B341-4E988353219F}"/>
          </ac:spMkLst>
        </pc:spChg>
      </pc:sldChg>
      <pc:sldChg chg="modSp mod">
        <pc:chgData name="Bosch-Jover,O (pgr)" userId="9dbb7b1c-6ccb-4168-bf1c-5552a8f27a80" providerId="ADAL" clId="{D27C24E5-5F23-4C42-BFFB-AD4D6FAFCB9E}" dt="2023-06-20T11:33:07.371" v="100" actId="20577"/>
        <pc:sldMkLst>
          <pc:docMk/>
          <pc:sldMk cId="1086082878" sldId="652"/>
        </pc:sldMkLst>
        <pc:spChg chg="mod">
          <ac:chgData name="Bosch-Jover,O (pgr)" userId="9dbb7b1c-6ccb-4168-bf1c-5552a8f27a80" providerId="ADAL" clId="{D27C24E5-5F23-4C42-BFFB-AD4D6FAFCB9E}" dt="2023-06-20T11:33:07.371" v="100" actId="20577"/>
          <ac:spMkLst>
            <pc:docMk/>
            <pc:sldMk cId="1086082878" sldId="652"/>
            <ac:spMk id="4" creationId="{65B211FC-EA4D-CD5A-B08A-20888776F495}"/>
          </ac:spMkLst>
        </pc:spChg>
        <pc:spChg chg="mod">
          <ac:chgData name="Bosch-Jover,O (pgr)" userId="9dbb7b1c-6ccb-4168-bf1c-5552a8f27a80" providerId="ADAL" clId="{D27C24E5-5F23-4C42-BFFB-AD4D6FAFCB9E}" dt="2023-06-20T11:32:59.086" v="97" actId="20577"/>
          <ac:spMkLst>
            <pc:docMk/>
            <pc:sldMk cId="1086082878" sldId="652"/>
            <ac:spMk id="6" creationId="{5BA23285-C2FB-48AF-B341-4E988353219F}"/>
          </ac:spMkLst>
        </pc:spChg>
      </pc:sldChg>
      <pc:sldChg chg="del">
        <pc:chgData name="Bosch-Jover,O (pgr)" userId="9dbb7b1c-6ccb-4168-bf1c-5552a8f27a80" providerId="ADAL" clId="{D27C24E5-5F23-4C42-BFFB-AD4D6FAFCB9E}" dt="2023-06-20T11:27:51.715" v="51" actId="2696"/>
        <pc:sldMkLst>
          <pc:docMk/>
          <pc:sldMk cId="3176101845" sldId="672"/>
        </pc:sldMkLst>
      </pc:sldChg>
      <pc:sldChg chg="del">
        <pc:chgData name="Bosch-Jover,O (pgr)" userId="9dbb7b1c-6ccb-4168-bf1c-5552a8f27a80" providerId="ADAL" clId="{D27C24E5-5F23-4C42-BFFB-AD4D6FAFCB9E}" dt="2023-06-20T11:27:51.715" v="51" actId="2696"/>
        <pc:sldMkLst>
          <pc:docMk/>
          <pc:sldMk cId="854897082" sldId="673"/>
        </pc:sldMkLst>
      </pc:sldChg>
      <pc:sldChg chg="modSp mod">
        <pc:chgData name="Bosch-Jover,O (pgr)" userId="9dbb7b1c-6ccb-4168-bf1c-5552a8f27a80" providerId="ADAL" clId="{D27C24E5-5F23-4C42-BFFB-AD4D6FAFCB9E}" dt="2023-06-20T11:28:36.158" v="63" actId="20577"/>
        <pc:sldMkLst>
          <pc:docMk/>
          <pc:sldMk cId="1964407508" sldId="675"/>
        </pc:sldMkLst>
        <pc:spChg chg="mod">
          <ac:chgData name="Bosch-Jover,O (pgr)" userId="9dbb7b1c-6ccb-4168-bf1c-5552a8f27a80" providerId="ADAL" clId="{D27C24E5-5F23-4C42-BFFB-AD4D6FAFCB9E}" dt="2023-06-20T11:28:36.158" v="63" actId="20577"/>
          <ac:spMkLst>
            <pc:docMk/>
            <pc:sldMk cId="1964407508" sldId="675"/>
            <ac:spMk id="6" creationId="{5BA23285-C2FB-48AF-B341-4E988353219F}"/>
          </ac:spMkLst>
        </pc:spChg>
      </pc:sldChg>
      <pc:sldChg chg="modSp mod">
        <pc:chgData name="Bosch-Jover,O (pgr)" userId="9dbb7b1c-6ccb-4168-bf1c-5552a8f27a80" providerId="ADAL" clId="{D27C24E5-5F23-4C42-BFFB-AD4D6FAFCB9E}" dt="2023-06-20T11:28:48.909" v="64" actId="20577"/>
        <pc:sldMkLst>
          <pc:docMk/>
          <pc:sldMk cId="2487377572" sldId="681"/>
        </pc:sldMkLst>
        <pc:spChg chg="mod">
          <ac:chgData name="Bosch-Jover,O (pgr)" userId="9dbb7b1c-6ccb-4168-bf1c-5552a8f27a80" providerId="ADAL" clId="{D27C24E5-5F23-4C42-BFFB-AD4D6FAFCB9E}" dt="2023-06-20T11:28:48.909" v="64" actId="20577"/>
          <ac:spMkLst>
            <pc:docMk/>
            <pc:sldMk cId="2487377572" sldId="681"/>
            <ac:spMk id="6" creationId="{2184FA50-5EEC-F3E8-8963-6ABC134A1C5A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.svg"/><Relationship Id="rId7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801" y="1155544"/>
            <a:ext cx="9350487" cy="1555386"/>
          </a:xfrm>
        </p:spPr>
        <p:txBody>
          <a:bodyPr anchor="b"/>
          <a:lstStyle>
            <a:lvl1pPr algn="l">
              <a:defRPr sz="4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1800" y="2869603"/>
            <a:ext cx="9350485" cy="927747"/>
          </a:xfrm>
        </p:spPr>
        <p:txBody>
          <a:bodyPr>
            <a:normAutofit/>
          </a:bodyPr>
          <a:lstStyle>
            <a:lvl1pPr marL="0" indent="0" algn="l">
              <a:buNone/>
              <a:defRPr sz="2000" i="1"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53B7CC-4A0D-46ED-9534-131B1C10E792}"/>
              </a:ext>
            </a:extLst>
          </p:cNvPr>
          <p:cNvSpPr/>
          <p:nvPr userDrawn="1"/>
        </p:nvSpPr>
        <p:spPr>
          <a:xfrm>
            <a:off x="0" y="4647414"/>
            <a:ext cx="12192000" cy="221058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2EBD5D-2A83-4BA8-B811-0BBE39A3D2CF}"/>
              </a:ext>
            </a:extLst>
          </p:cNvPr>
          <p:cNvSpPr txBox="1"/>
          <p:nvPr userDrawn="1"/>
        </p:nvSpPr>
        <p:spPr>
          <a:xfrm>
            <a:off x="264695" y="5920549"/>
            <a:ext cx="117428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en-US" sz="1200" i="1" noProof="0" dirty="0">
                <a:solidFill>
                  <a:srgbClr val="FFFFFF"/>
                </a:solidFill>
                <a:latin typeface="Calibri"/>
              </a:rPr>
              <a:t>This project has received funding from the European Research Council (ERC) under the European Union’s Horizon 2020 research and innovation </a:t>
            </a:r>
            <a:r>
              <a:rPr lang="en-US" sz="1200" i="1" noProof="0" dirty="0" err="1">
                <a:solidFill>
                  <a:srgbClr val="FFFFFF"/>
                </a:solidFill>
                <a:latin typeface="Calibri"/>
              </a:rPr>
              <a:t>programme</a:t>
            </a:r>
            <a:r>
              <a:rPr lang="en-US" sz="1200" i="1" noProof="0" dirty="0">
                <a:solidFill>
                  <a:srgbClr val="FFFFFF"/>
                </a:solidFill>
                <a:latin typeface="Calibri"/>
              </a:rPr>
              <a:t> (grant agreement No849165), PI: Melanie Revilla.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AC6923A-B298-4420-A843-12994B7F468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8849" y="4038545"/>
            <a:ext cx="6083300" cy="282575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F9BD44B-32E4-4714-99D9-CDBF9E741E16}"/>
              </a:ext>
            </a:extLst>
          </p:cNvPr>
          <p:cNvGrpSpPr/>
          <p:nvPr userDrawn="1"/>
        </p:nvGrpSpPr>
        <p:grpSpPr>
          <a:xfrm>
            <a:off x="3928391" y="4838432"/>
            <a:ext cx="4335218" cy="773820"/>
            <a:chOff x="2397670" y="4994367"/>
            <a:chExt cx="4335218" cy="773820"/>
          </a:xfrm>
        </p:grpSpPr>
        <p:pic>
          <p:nvPicPr>
            <p:cNvPr id="11" name="Picture 10" descr="Text&#10;&#10;Description automatically generated">
              <a:extLst>
                <a:ext uri="{FF2B5EF4-FFF2-40B4-BE49-F238E27FC236}">
                  <a16:creationId xmlns:a16="http://schemas.microsoft.com/office/drawing/2014/main" id="{CDC5CDE6-FF9E-4210-A362-9192D672E31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97670" y="4994367"/>
              <a:ext cx="2174330" cy="773820"/>
            </a:xfrm>
            <a:prstGeom prst="rect">
              <a:avLst/>
            </a:prstGeom>
          </p:spPr>
        </p:pic>
        <p:pic>
          <p:nvPicPr>
            <p:cNvPr id="12" name="Picture 11" descr="Text&#10;&#10;Description automatically generated">
              <a:extLst>
                <a:ext uri="{FF2B5EF4-FFF2-40B4-BE49-F238E27FC236}">
                  <a16:creationId xmlns:a16="http://schemas.microsoft.com/office/drawing/2014/main" id="{F81B8165-C875-443C-9C4C-B68B7633F46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22661" y="4994367"/>
              <a:ext cx="2010227" cy="7738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4716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964" y="593889"/>
            <a:ext cx="10675544" cy="433633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2800" dirty="0">
                <a:solidFill>
                  <a:srgbClr val="C00000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3F9258-04F0-42AC-B61A-428E124C0C0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963" y="316912"/>
            <a:ext cx="4114800" cy="248697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>
              <a:defRPr lang="es-ES" sz="1600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 indent="0">
              <a:buNone/>
            </a:pPr>
            <a:r>
              <a:rPr lang="en-US" dirty="0"/>
              <a:t>CLICK TO EDIT MASTER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51435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964" y="593889"/>
            <a:ext cx="10675544" cy="433633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2800" dirty="0">
                <a:solidFill>
                  <a:srgbClr val="C00000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2449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38874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7/4/2023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6787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7/4/2023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4712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7/4/2023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7877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7/4/2023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897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7/4/2023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1385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7/4/2023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1713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BD7ED-9124-4513-AE3D-E2D02998113E}" type="datetimeFigureOut">
              <a:rPr lang="es-ES" smtClean="0"/>
              <a:pPr/>
              <a:t>04/07/2023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498EE-D59B-4D23-8567-37877ABD1561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9429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886A31C-BD68-4380-9254-FEF39BC770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0A8BA99-CEE6-4652-B28F-FD857AA79A9A}"/>
              </a:ext>
            </a:extLst>
          </p:cNvPr>
          <p:cNvSpPr/>
          <p:nvPr userDrawn="1"/>
        </p:nvSpPr>
        <p:spPr>
          <a:xfrm>
            <a:off x="0" y="4730484"/>
            <a:ext cx="12192000" cy="2127516"/>
          </a:xfrm>
          <a:prstGeom prst="rect">
            <a:avLst/>
          </a:prstGeom>
          <a:solidFill>
            <a:srgbClr val="C00000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1155544"/>
            <a:ext cx="9782287" cy="1663912"/>
          </a:xfrm>
          <a:solidFill>
            <a:srgbClr val="C00000">
              <a:alpha val="69804"/>
            </a:srgbClr>
          </a:solidFill>
          <a:ln>
            <a:noFill/>
          </a:ln>
        </p:spPr>
        <p:txBody>
          <a:bodyPr anchor="ctr" anchorCtr="0"/>
          <a:lstStyle>
            <a:lvl1pPr marL="268288" indent="0" algn="l">
              <a:defRPr sz="4200" b="1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1800" y="3120295"/>
            <a:ext cx="9350485" cy="677054"/>
          </a:xfrm>
        </p:spPr>
        <p:txBody>
          <a:bodyPr>
            <a:normAutofit/>
          </a:bodyPr>
          <a:lstStyle>
            <a:lvl1pPr marL="0" indent="0" algn="l">
              <a:buNone/>
              <a:defRPr sz="240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2EBD5D-2A83-4BA8-B811-0BBE39A3D2CF}"/>
              </a:ext>
            </a:extLst>
          </p:cNvPr>
          <p:cNvSpPr txBox="1"/>
          <p:nvPr userDrawn="1"/>
        </p:nvSpPr>
        <p:spPr>
          <a:xfrm>
            <a:off x="398027" y="5824677"/>
            <a:ext cx="114590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en-US" sz="1200" i="1" noProof="0" dirty="0">
                <a:solidFill>
                  <a:srgbClr val="FFFFFF"/>
                </a:solidFill>
                <a:latin typeface="Calibri"/>
              </a:rPr>
              <a:t>This project has received funding from 1) the European Research Council (ERC) under the European Union’s Horizon 2020 research and innovation </a:t>
            </a:r>
            <a:r>
              <a:rPr lang="en-US" sz="1200" i="1" noProof="0" dirty="0" err="1">
                <a:solidFill>
                  <a:srgbClr val="FFFFFF"/>
                </a:solidFill>
                <a:latin typeface="Calibri"/>
              </a:rPr>
              <a:t>programme</a:t>
            </a:r>
            <a:r>
              <a:rPr lang="en-US" sz="1200" i="1" noProof="0" dirty="0">
                <a:solidFill>
                  <a:srgbClr val="FFFFFF"/>
                </a:solidFill>
                <a:latin typeface="Calibri"/>
              </a:rPr>
              <a:t> (grant agreement No849165), PI: Melanie Revilla; 2) Ministry  of  Economy  and  Competitiveness,  State  </a:t>
            </a:r>
            <a:r>
              <a:rPr lang="en-US" sz="1200" i="1" noProof="0" dirty="0" err="1">
                <a:solidFill>
                  <a:srgbClr val="FFFFFF"/>
                </a:solidFill>
                <a:latin typeface="Calibri"/>
              </a:rPr>
              <a:t>Programme</a:t>
            </a:r>
            <a:r>
              <a:rPr lang="en-US" sz="1200" i="1" noProof="0" dirty="0">
                <a:solidFill>
                  <a:srgbClr val="FFFFFF"/>
                </a:solidFill>
                <a:latin typeface="Calibri"/>
              </a:rPr>
              <a:t>  for  the  Promotion  of Scientific and Technical Research of Excellence (PID2019-106867RB-I00 /AEI/10.13039/501100011033 (2020-2024), PI: Mariano </a:t>
            </a:r>
            <a:r>
              <a:rPr lang="en-US" sz="1200" i="1" noProof="0" dirty="0" err="1">
                <a:solidFill>
                  <a:srgbClr val="FFFFFF"/>
                </a:solidFill>
                <a:latin typeface="Calibri"/>
              </a:rPr>
              <a:t>Torcal</a:t>
            </a:r>
            <a:r>
              <a:rPr lang="en-US" sz="1200" i="1" noProof="0" dirty="0">
                <a:solidFill>
                  <a:srgbClr val="FFFFFF"/>
                </a:solidFill>
                <a:latin typeface="Calibri"/>
              </a:rPr>
              <a:t>; 3) AYUDAS FUNDACIÓN BBVA A EQUIPOS DE INVESTIGACIÓN CIENTÍFICA EN ECONOMÍA Y SOCIEDAD DIGITAL 2019, PI: Mariano </a:t>
            </a:r>
            <a:r>
              <a:rPr lang="en-US" sz="1200" i="1" noProof="0" dirty="0" err="1">
                <a:solidFill>
                  <a:srgbClr val="FFFFFF"/>
                </a:solidFill>
                <a:latin typeface="Calibri"/>
              </a:rPr>
              <a:t>Torcal</a:t>
            </a:r>
            <a:r>
              <a:rPr lang="en-US" sz="1200" i="1" noProof="0" dirty="0">
                <a:solidFill>
                  <a:srgbClr val="FFFFFF"/>
                </a:solidFill>
                <a:latin typeface="Calibri"/>
              </a:rPr>
              <a:t>.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AC6923A-B298-4420-A843-12994B7F468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8849" y="4038545"/>
            <a:ext cx="6083300" cy="282575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6EE344C-29C2-4817-AB40-E057F90C3F14}"/>
              </a:ext>
            </a:extLst>
          </p:cNvPr>
          <p:cNvGrpSpPr/>
          <p:nvPr userDrawn="1"/>
        </p:nvGrpSpPr>
        <p:grpSpPr>
          <a:xfrm>
            <a:off x="3928391" y="4890670"/>
            <a:ext cx="4335218" cy="773820"/>
            <a:chOff x="2397670" y="4994367"/>
            <a:chExt cx="4335218" cy="773820"/>
          </a:xfrm>
        </p:grpSpPr>
        <p:pic>
          <p:nvPicPr>
            <p:cNvPr id="18" name="Picture 17" descr="Text&#10;&#10;Description automatically generated">
              <a:extLst>
                <a:ext uri="{FF2B5EF4-FFF2-40B4-BE49-F238E27FC236}">
                  <a16:creationId xmlns:a16="http://schemas.microsoft.com/office/drawing/2014/main" id="{283FEA04-75FD-4F43-8EDA-8B1EC6EDDE2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97670" y="4994367"/>
              <a:ext cx="2174330" cy="773820"/>
            </a:xfrm>
            <a:prstGeom prst="rect">
              <a:avLst/>
            </a:prstGeom>
          </p:spPr>
        </p:pic>
        <p:pic>
          <p:nvPicPr>
            <p:cNvPr id="20" name="Picture 19" descr="Text&#10;&#10;Description automatically generated">
              <a:extLst>
                <a:ext uri="{FF2B5EF4-FFF2-40B4-BE49-F238E27FC236}">
                  <a16:creationId xmlns:a16="http://schemas.microsoft.com/office/drawing/2014/main" id="{9391AFA1-5CF5-4107-A915-EB1861550D6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22661" y="4994367"/>
              <a:ext cx="2010227" cy="773820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6574DC76-6B66-46DE-8A41-3B41DC84C6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4" t="11231" r="12562" b="12200"/>
          <a:stretch/>
        </p:blipFill>
        <p:spPr>
          <a:xfrm>
            <a:off x="11249716" y="261458"/>
            <a:ext cx="624254" cy="79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7805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BD7ED-9124-4513-AE3D-E2D02998113E}" type="datetimeFigureOut">
              <a:rPr lang="es-ES" smtClean="0"/>
              <a:pPr/>
              <a:t>04/07/2023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498EE-D59B-4D23-8567-37877ABD1561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62969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BD7ED-9124-4513-AE3D-E2D02998113E}" type="datetimeFigureOut">
              <a:rPr lang="es-ES" smtClean="0"/>
              <a:pPr/>
              <a:t>04/07/2023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498EE-D59B-4D23-8567-37877ABD1561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2534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4C8E843-FDDE-4741-80AC-81A9C0D0E26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>
              <a:latin typeface="Georgia" panose="02040502050405020303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2D4D01-8774-4DFE-AC4F-8C521C084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134" y="3114763"/>
            <a:ext cx="10709733" cy="628474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4941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4C8E843-FDDE-4741-80AC-81A9C0D0E26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2D4D01-8774-4DFE-AC4F-8C521C084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134" y="3114763"/>
            <a:ext cx="10709733" cy="628474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88564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964" y="593889"/>
            <a:ext cx="10675544" cy="433633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2800" dirty="0">
                <a:solidFill>
                  <a:srgbClr val="C00000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572" y="1667436"/>
            <a:ext cx="11126385" cy="4761644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000" smtClean="0">
                <a:latin typeface="Georgia" panose="02040502050405020303" pitchFamily="18" charset="0"/>
              </a:defRPr>
            </a:lvl1pPr>
            <a:lvl2pPr>
              <a:defRPr lang="en-US" sz="2000" smtClean="0">
                <a:latin typeface="Georgia" panose="02040502050405020303" pitchFamily="18" charset="0"/>
              </a:defRPr>
            </a:lvl2pPr>
            <a:lvl3pPr>
              <a:defRPr lang="en-US" sz="1800" smtClean="0">
                <a:latin typeface="Georgia" panose="02040502050405020303" pitchFamily="18" charset="0"/>
              </a:defRPr>
            </a:lvl3pPr>
            <a:lvl4pPr>
              <a:defRPr lang="en-US" sz="1600" smtClean="0">
                <a:latin typeface="Georgia" panose="02040502050405020303" pitchFamily="18" charset="0"/>
              </a:defRPr>
            </a:lvl4pPr>
            <a:lvl5pPr>
              <a:defRPr lang="en-US" sz="1600" dirty="0">
                <a:latin typeface="Georgia" panose="02040502050405020303" pitchFamily="18" charset="0"/>
              </a:defRPr>
            </a:lvl5pPr>
          </a:lstStyle>
          <a:p>
            <a:pPr marL="0" lvl="0" indent="0">
              <a:buNone/>
            </a:pPr>
            <a:r>
              <a:rPr lang="en-US" dirty="0"/>
              <a:t>Click to edit Master text styles</a:t>
            </a:r>
          </a:p>
          <a:p>
            <a:pPr marL="800100" lvl="1" indent="-342900"/>
            <a:r>
              <a:rPr lang="en-US" dirty="0"/>
              <a:t>Second level</a:t>
            </a:r>
          </a:p>
          <a:p>
            <a:pPr marL="1257300" lvl="2" indent="-342900"/>
            <a:r>
              <a:rPr lang="en-US" dirty="0"/>
              <a:t>Third level</a:t>
            </a:r>
          </a:p>
          <a:p>
            <a:pPr marL="1657350" lvl="3" indent="-285750"/>
            <a:r>
              <a:rPr lang="en-US" dirty="0"/>
              <a:t>Fourth level</a:t>
            </a:r>
          </a:p>
          <a:p>
            <a:pPr marL="2114550" lvl="4" indent="-285750"/>
            <a:r>
              <a:rPr lang="en-US" dirty="0"/>
              <a:t>Fifth level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464EA10A-AFB4-43DA-86A6-015FEC97A8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4" y="294215"/>
            <a:ext cx="10311422" cy="28327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9951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153B7CC-4A0D-46ED-9534-131B1C10E792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800" y="2168167"/>
            <a:ext cx="11328400" cy="655887"/>
          </a:xfrm>
        </p:spPr>
        <p:txBody>
          <a:bodyPr anchor="b"/>
          <a:lstStyle>
            <a:lvl1pPr algn="l">
              <a:defRPr sz="4200" b="1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1800" y="2982727"/>
            <a:ext cx="11328400" cy="655888"/>
          </a:xfrm>
        </p:spPr>
        <p:txBody>
          <a:bodyPr>
            <a:normAutofit/>
          </a:bodyPr>
          <a:lstStyle>
            <a:lvl1pPr marL="0" indent="0" algn="l">
              <a:buNone/>
              <a:defRPr sz="3200"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AC6923A-B298-4420-A843-12994B7F4687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31801" y="3801342"/>
            <a:ext cx="6083300" cy="282575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s-ES" dirty="0"/>
          </a:p>
        </p:txBody>
      </p:sp>
      <p:pic>
        <p:nvPicPr>
          <p:cNvPr id="12" name="Graphic 11" descr="Internet with solid fill">
            <a:extLst>
              <a:ext uri="{FF2B5EF4-FFF2-40B4-BE49-F238E27FC236}">
                <a16:creationId xmlns:a16="http://schemas.microsoft.com/office/drawing/2014/main" id="{57B51795-0814-495F-8204-EAB255EA1B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9867" y="4652269"/>
            <a:ext cx="675432" cy="506574"/>
          </a:xfrm>
          <a:prstGeom prst="rect">
            <a:avLst/>
          </a:prstGeom>
        </p:spPr>
      </p:pic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09DC8B16-F7A8-44B2-80D4-EEC28B93FA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32418" y="4336175"/>
            <a:ext cx="6083300" cy="28257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s-ES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489BDD34-FD89-4B89-A914-1BA6708A15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32418" y="4764270"/>
            <a:ext cx="6083300" cy="28257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s-ES" dirty="0"/>
          </a:p>
        </p:txBody>
      </p:sp>
      <p:grpSp>
        <p:nvGrpSpPr>
          <p:cNvPr id="5" name="Graphic 10" descr="Email with solid fill">
            <a:extLst>
              <a:ext uri="{FF2B5EF4-FFF2-40B4-BE49-F238E27FC236}">
                <a16:creationId xmlns:a16="http://schemas.microsoft.com/office/drawing/2014/main" id="{984714CA-A806-4F3B-936E-4C428A2EE819}"/>
              </a:ext>
            </a:extLst>
          </p:cNvPr>
          <p:cNvGrpSpPr/>
          <p:nvPr/>
        </p:nvGrpSpPr>
        <p:grpSpPr>
          <a:xfrm>
            <a:off x="547929" y="4296247"/>
            <a:ext cx="439307" cy="362428"/>
            <a:chOff x="410947" y="4296247"/>
            <a:chExt cx="329480" cy="362428"/>
          </a:xfrm>
          <a:solidFill>
            <a:schemeClr val="bg1"/>
          </a:solidFill>
        </p:grpSpPr>
        <p:sp>
          <p:nvSpPr>
            <p:cNvPr id="6" name="Graphic 10" descr="Email with solid fill">
              <a:extLst>
                <a:ext uri="{FF2B5EF4-FFF2-40B4-BE49-F238E27FC236}">
                  <a16:creationId xmlns:a16="http://schemas.microsoft.com/office/drawing/2014/main" id="{C075CEA1-149C-41F1-8250-3C09FB005D8C}"/>
                </a:ext>
              </a:extLst>
            </p:cNvPr>
            <p:cNvSpPr/>
            <p:nvPr/>
          </p:nvSpPr>
          <p:spPr>
            <a:xfrm>
              <a:off x="410947" y="4296247"/>
              <a:ext cx="329480" cy="362428"/>
            </a:xfrm>
            <a:custGeom>
              <a:avLst/>
              <a:gdLst>
                <a:gd name="connsiteX0" fmla="*/ 304769 w 329480"/>
                <a:gd name="connsiteY0" fmla="*/ 327833 h 362428"/>
                <a:gd name="connsiteX1" fmla="*/ 222399 w 329480"/>
                <a:gd name="connsiteY1" fmla="*/ 249581 h 362428"/>
                <a:gd name="connsiteX2" fmla="*/ 304769 w 329480"/>
                <a:gd name="connsiteY2" fmla="*/ 171330 h 362428"/>
                <a:gd name="connsiteX3" fmla="*/ 304769 w 329480"/>
                <a:gd name="connsiteY3" fmla="*/ 327833 h 362428"/>
                <a:gd name="connsiteX4" fmla="*/ 37890 w 329480"/>
                <a:gd name="connsiteY4" fmla="*/ 337717 h 362428"/>
                <a:gd name="connsiteX5" fmla="*/ 119437 w 329480"/>
                <a:gd name="connsiteY5" fmla="*/ 260701 h 362428"/>
                <a:gd name="connsiteX6" fmla="*/ 125202 w 329480"/>
                <a:gd name="connsiteY6" fmla="*/ 255347 h 362428"/>
                <a:gd name="connsiteX7" fmla="*/ 204689 w 329480"/>
                <a:gd name="connsiteY7" fmla="*/ 255347 h 362428"/>
                <a:gd name="connsiteX8" fmla="*/ 210455 w 329480"/>
                <a:gd name="connsiteY8" fmla="*/ 260701 h 362428"/>
                <a:gd name="connsiteX9" fmla="*/ 291590 w 329480"/>
                <a:gd name="connsiteY9" fmla="*/ 337717 h 362428"/>
                <a:gd name="connsiteX10" fmla="*/ 37890 w 329480"/>
                <a:gd name="connsiteY10" fmla="*/ 337717 h 362428"/>
                <a:gd name="connsiteX11" fmla="*/ 24711 w 329480"/>
                <a:gd name="connsiteY11" fmla="*/ 170918 h 362428"/>
                <a:gd name="connsiteX12" fmla="*/ 107081 w 329480"/>
                <a:gd name="connsiteY12" fmla="*/ 249169 h 362428"/>
                <a:gd name="connsiteX13" fmla="*/ 24711 w 329480"/>
                <a:gd name="connsiteY13" fmla="*/ 327421 h 362428"/>
                <a:gd name="connsiteX14" fmla="*/ 24711 w 329480"/>
                <a:gd name="connsiteY14" fmla="*/ 170918 h 362428"/>
                <a:gd name="connsiteX15" fmla="*/ 82370 w 329480"/>
                <a:gd name="connsiteY15" fmla="*/ 65896 h 362428"/>
                <a:gd name="connsiteX16" fmla="*/ 247110 w 329480"/>
                <a:gd name="connsiteY16" fmla="*/ 65896 h 362428"/>
                <a:gd name="connsiteX17" fmla="*/ 247110 w 329480"/>
                <a:gd name="connsiteY17" fmla="*/ 203042 h 362428"/>
                <a:gd name="connsiteX18" fmla="*/ 210044 w 329480"/>
                <a:gd name="connsiteY18" fmla="*/ 238461 h 362428"/>
                <a:gd name="connsiteX19" fmla="*/ 119437 w 329480"/>
                <a:gd name="connsiteY19" fmla="*/ 238461 h 362428"/>
                <a:gd name="connsiteX20" fmla="*/ 82370 w 329480"/>
                <a:gd name="connsiteY20" fmla="*/ 203042 h 362428"/>
                <a:gd name="connsiteX21" fmla="*/ 82370 w 329480"/>
                <a:gd name="connsiteY21" fmla="*/ 65896 h 362428"/>
                <a:gd name="connsiteX22" fmla="*/ 271821 w 329480"/>
                <a:gd name="connsiteY22" fmla="*/ 77016 h 362428"/>
                <a:gd name="connsiteX23" fmla="*/ 271821 w 329480"/>
                <a:gd name="connsiteY23" fmla="*/ 41185 h 362428"/>
                <a:gd name="connsiteX24" fmla="*/ 214162 w 329480"/>
                <a:gd name="connsiteY24" fmla="*/ 41185 h 362428"/>
                <a:gd name="connsiteX25" fmla="*/ 164740 w 329480"/>
                <a:gd name="connsiteY25" fmla="*/ 0 h 362428"/>
                <a:gd name="connsiteX26" fmla="*/ 115318 w 329480"/>
                <a:gd name="connsiteY26" fmla="*/ 41185 h 362428"/>
                <a:gd name="connsiteX27" fmla="*/ 57659 w 329480"/>
                <a:gd name="connsiteY27" fmla="*/ 41185 h 362428"/>
                <a:gd name="connsiteX28" fmla="*/ 57659 w 329480"/>
                <a:gd name="connsiteY28" fmla="*/ 77428 h 362428"/>
                <a:gd name="connsiteX29" fmla="*/ 0 w 329480"/>
                <a:gd name="connsiteY29" fmla="*/ 132204 h 362428"/>
                <a:gd name="connsiteX30" fmla="*/ 0 w 329480"/>
                <a:gd name="connsiteY30" fmla="*/ 362428 h 362428"/>
                <a:gd name="connsiteX31" fmla="*/ 329480 w 329480"/>
                <a:gd name="connsiteY31" fmla="*/ 362428 h 362428"/>
                <a:gd name="connsiteX32" fmla="*/ 329480 w 329480"/>
                <a:gd name="connsiteY32" fmla="*/ 132204 h 362428"/>
                <a:gd name="connsiteX33" fmla="*/ 271821 w 329480"/>
                <a:gd name="connsiteY33" fmla="*/ 77016 h 362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29480" h="362428">
                  <a:moveTo>
                    <a:pt x="304769" y="327833"/>
                  </a:moveTo>
                  <a:lnTo>
                    <a:pt x="222399" y="249581"/>
                  </a:lnTo>
                  <a:lnTo>
                    <a:pt x="304769" y="171330"/>
                  </a:lnTo>
                  <a:lnTo>
                    <a:pt x="304769" y="327833"/>
                  </a:lnTo>
                  <a:close/>
                  <a:moveTo>
                    <a:pt x="37890" y="337717"/>
                  </a:moveTo>
                  <a:lnTo>
                    <a:pt x="119437" y="260701"/>
                  </a:lnTo>
                  <a:lnTo>
                    <a:pt x="125202" y="255347"/>
                  </a:lnTo>
                  <a:cubicBezTo>
                    <a:pt x="147442" y="234343"/>
                    <a:pt x="182450" y="234343"/>
                    <a:pt x="204689" y="255347"/>
                  </a:cubicBezTo>
                  <a:lnTo>
                    <a:pt x="210455" y="260701"/>
                  </a:lnTo>
                  <a:lnTo>
                    <a:pt x="291590" y="337717"/>
                  </a:lnTo>
                  <a:lnTo>
                    <a:pt x="37890" y="337717"/>
                  </a:lnTo>
                  <a:close/>
                  <a:moveTo>
                    <a:pt x="24711" y="170918"/>
                  </a:moveTo>
                  <a:lnTo>
                    <a:pt x="107081" y="249169"/>
                  </a:lnTo>
                  <a:lnTo>
                    <a:pt x="24711" y="327421"/>
                  </a:lnTo>
                  <a:lnTo>
                    <a:pt x="24711" y="170918"/>
                  </a:lnTo>
                  <a:close/>
                  <a:moveTo>
                    <a:pt x="82370" y="65896"/>
                  </a:moveTo>
                  <a:lnTo>
                    <a:pt x="247110" y="65896"/>
                  </a:lnTo>
                  <a:lnTo>
                    <a:pt x="247110" y="203042"/>
                  </a:lnTo>
                  <a:lnTo>
                    <a:pt x="210044" y="238461"/>
                  </a:lnTo>
                  <a:cubicBezTo>
                    <a:pt x="183273" y="217869"/>
                    <a:pt x="146207" y="217869"/>
                    <a:pt x="119437" y="238461"/>
                  </a:cubicBezTo>
                  <a:lnTo>
                    <a:pt x="82370" y="203042"/>
                  </a:lnTo>
                  <a:lnTo>
                    <a:pt x="82370" y="65896"/>
                  </a:lnTo>
                  <a:close/>
                  <a:moveTo>
                    <a:pt x="271821" y="77016"/>
                  </a:moveTo>
                  <a:lnTo>
                    <a:pt x="271821" y="41185"/>
                  </a:lnTo>
                  <a:lnTo>
                    <a:pt x="214162" y="41185"/>
                  </a:lnTo>
                  <a:lnTo>
                    <a:pt x="164740" y="0"/>
                  </a:lnTo>
                  <a:lnTo>
                    <a:pt x="115318" y="41185"/>
                  </a:lnTo>
                  <a:lnTo>
                    <a:pt x="57659" y="41185"/>
                  </a:lnTo>
                  <a:lnTo>
                    <a:pt x="57659" y="77428"/>
                  </a:lnTo>
                  <a:lnTo>
                    <a:pt x="0" y="132204"/>
                  </a:lnTo>
                  <a:lnTo>
                    <a:pt x="0" y="362428"/>
                  </a:lnTo>
                  <a:lnTo>
                    <a:pt x="329480" y="362428"/>
                  </a:lnTo>
                  <a:lnTo>
                    <a:pt x="329480" y="132204"/>
                  </a:lnTo>
                  <a:lnTo>
                    <a:pt x="271821" y="77016"/>
                  </a:lnTo>
                  <a:close/>
                </a:path>
              </a:pathLst>
            </a:custGeom>
            <a:grpFill/>
            <a:ln w="40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sz="1800"/>
            </a:p>
          </p:txBody>
        </p:sp>
        <p:sp>
          <p:nvSpPr>
            <p:cNvPr id="7" name="Graphic 10" descr="Email with solid fill">
              <a:extLst>
                <a:ext uri="{FF2B5EF4-FFF2-40B4-BE49-F238E27FC236}">
                  <a16:creationId xmlns:a16="http://schemas.microsoft.com/office/drawing/2014/main" id="{9A0AF226-B431-46C9-848D-36D75F6C8832}"/>
                </a:ext>
              </a:extLst>
            </p:cNvPr>
            <p:cNvSpPr/>
            <p:nvPr/>
          </p:nvSpPr>
          <p:spPr>
            <a:xfrm>
              <a:off x="522553" y="4386030"/>
              <a:ext cx="107086" cy="107904"/>
            </a:xfrm>
            <a:custGeom>
              <a:avLst/>
              <a:gdLst>
                <a:gd name="connsiteX0" fmla="*/ 53134 w 107086"/>
                <a:gd name="connsiteY0" fmla="*/ 67955 h 107904"/>
                <a:gd name="connsiteX1" fmla="*/ 39955 w 107086"/>
                <a:gd name="connsiteY1" fmla="*/ 54776 h 107904"/>
                <a:gd name="connsiteX2" fmla="*/ 53134 w 107086"/>
                <a:gd name="connsiteY2" fmla="*/ 41597 h 107904"/>
                <a:gd name="connsiteX3" fmla="*/ 66313 w 107086"/>
                <a:gd name="connsiteY3" fmla="*/ 54776 h 107904"/>
                <a:gd name="connsiteX4" fmla="*/ 53134 w 107086"/>
                <a:gd name="connsiteY4" fmla="*/ 67955 h 107904"/>
                <a:gd name="connsiteX5" fmla="*/ 53134 w 107086"/>
                <a:gd name="connsiteY5" fmla="*/ 107905 h 107904"/>
                <a:gd name="connsiteX6" fmla="*/ 79904 w 107086"/>
                <a:gd name="connsiteY6" fmla="*/ 101315 h 107904"/>
                <a:gd name="connsiteX7" fmla="*/ 82787 w 107086"/>
                <a:gd name="connsiteY7" fmla="*/ 91843 h 107904"/>
                <a:gd name="connsiteX8" fmla="*/ 73315 w 107086"/>
                <a:gd name="connsiteY8" fmla="*/ 88960 h 107904"/>
                <a:gd name="connsiteX9" fmla="*/ 53134 w 107086"/>
                <a:gd name="connsiteY9" fmla="*/ 93902 h 107904"/>
                <a:gd name="connsiteX10" fmla="*/ 13596 w 107086"/>
                <a:gd name="connsiteY10" fmla="*/ 53952 h 107904"/>
                <a:gd name="connsiteX11" fmla="*/ 53546 w 107086"/>
                <a:gd name="connsiteY11" fmla="*/ 14003 h 107904"/>
                <a:gd name="connsiteX12" fmla="*/ 93495 w 107086"/>
                <a:gd name="connsiteY12" fmla="*/ 53952 h 107904"/>
                <a:gd name="connsiteX13" fmla="*/ 93495 w 107086"/>
                <a:gd name="connsiteY13" fmla="*/ 67132 h 107904"/>
                <a:gd name="connsiteX14" fmla="*/ 80316 w 107086"/>
                <a:gd name="connsiteY14" fmla="*/ 53952 h 107904"/>
                <a:gd name="connsiteX15" fmla="*/ 58488 w 107086"/>
                <a:gd name="connsiteY15" fmla="*/ 27182 h 107904"/>
                <a:gd name="connsiteX16" fmla="*/ 28423 w 107086"/>
                <a:gd name="connsiteY16" fmla="*/ 43656 h 107904"/>
                <a:gd name="connsiteX17" fmla="*/ 39543 w 107086"/>
                <a:gd name="connsiteY17" fmla="*/ 76192 h 107904"/>
                <a:gd name="connsiteX18" fmla="*/ 73726 w 107086"/>
                <a:gd name="connsiteY18" fmla="*/ 70838 h 107904"/>
                <a:gd name="connsiteX19" fmla="*/ 93907 w 107086"/>
                <a:gd name="connsiteY19" fmla="*/ 79899 h 107904"/>
                <a:gd name="connsiteX20" fmla="*/ 107086 w 107086"/>
                <a:gd name="connsiteY20" fmla="*/ 66720 h 107904"/>
                <a:gd name="connsiteX21" fmla="*/ 107086 w 107086"/>
                <a:gd name="connsiteY21" fmla="*/ 53541 h 107904"/>
                <a:gd name="connsiteX22" fmla="*/ 53546 w 107086"/>
                <a:gd name="connsiteY22" fmla="*/ 0 h 107904"/>
                <a:gd name="connsiteX23" fmla="*/ 5 w 107086"/>
                <a:gd name="connsiteY23" fmla="*/ 53541 h 107904"/>
                <a:gd name="connsiteX24" fmla="*/ 53134 w 107086"/>
                <a:gd name="connsiteY24" fmla="*/ 107905 h 107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7086" h="107904">
                  <a:moveTo>
                    <a:pt x="53134" y="67955"/>
                  </a:moveTo>
                  <a:cubicBezTo>
                    <a:pt x="45721" y="67955"/>
                    <a:pt x="39955" y="61778"/>
                    <a:pt x="39955" y="54776"/>
                  </a:cubicBezTo>
                  <a:cubicBezTo>
                    <a:pt x="39955" y="47363"/>
                    <a:pt x="46132" y="41597"/>
                    <a:pt x="53134" y="41597"/>
                  </a:cubicBezTo>
                  <a:cubicBezTo>
                    <a:pt x="60547" y="41597"/>
                    <a:pt x="66313" y="47363"/>
                    <a:pt x="66313" y="54776"/>
                  </a:cubicBezTo>
                  <a:cubicBezTo>
                    <a:pt x="66313" y="62189"/>
                    <a:pt x="60547" y="67955"/>
                    <a:pt x="53134" y="67955"/>
                  </a:cubicBezTo>
                  <a:close/>
                  <a:moveTo>
                    <a:pt x="53134" y="107905"/>
                  </a:moveTo>
                  <a:cubicBezTo>
                    <a:pt x="62606" y="107905"/>
                    <a:pt x="71667" y="105434"/>
                    <a:pt x="79904" y="101315"/>
                  </a:cubicBezTo>
                  <a:cubicBezTo>
                    <a:pt x="83199" y="99256"/>
                    <a:pt x="84435" y="95137"/>
                    <a:pt x="82787" y="91843"/>
                  </a:cubicBezTo>
                  <a:cubicBezTo>
                    <a:pt x="80728" y="88548"/>
                    <a:pt x="76609" y="87312"/>
                    <a:pt x="73315" y="88960"/>
                  </a:cubicBezTo>
                  <a:cubicBezTo>
                    <a:pt x="67137" y="92254"/>
                    <a:pt x="60135" y="93902"/>
                    <a:pt x="53134" y="93902"/>
                  </a:cubicBezTo>
                  <a:cubicBezTo>
                    <a:pt x="31306" y="93902"/>
                    <a:pt x="13184" y="75780"/>
                    <a:pt x="13596" y="53952"/>
                  </a:cubicBezTo>
                  <a:cubicBezTo>
                    <a:pt x="13596" y="32124"/>
                    <a:pt x="31718" y="14003"/>
                    <a:pt x="53546" y="14003"/>
                  </a:cubicBezTo>
                  <a:cubicBezTo>
                    <a:pt x="75374" y="14003"/>
                    <a:pt x="93495" y="31712"/>
                    <a:pt x="93495" y="53952"/>
                  </a:cubicBezTo>
                  <a:lnTo>
                    <a:pt x="93495" y="67132"/>
                  </a:lnTo>
                  <a:cubicBezTo>
                    <a:pt x="86082" y="67132"/>
                    <a:pt x="80316" y="61366"/>
                    <a:pt x="80316" y="53952"/>
                  </a:cubicBezTo>
                  <a:cubicBezTo>
                    <a:pt x="80316" y="40773"/>
                    <a:pt x="71255" y="29653"/>
                    <a:pt x="58488" y="27182"/>
                  </a:cubicBezTo>
                  <a:cubicBezTo>
                    <a:pt x="45721" y="24711"/>
                    <a:pt x="32953" y="31712"/>
                    <a:pt x="28423" y="43656"/>
                  </a:cubicBezTo>
                  <a:cubicBezTo>
                    <a:pt x="23893" y="55600"/>
                    <a:pt x="28423" y="69603"/>
                    <a:pt x="39543" y="76192"/>
                  </a:cubicBezTo>
                  <a:cubicBezTo>
                    <a:pt x="50663" y="82782"/>
                    <a:pt x="65078" y="80723"/>
                    <a:pt x="73726" y="70838"/>
                  </a:cubicBezTo>
                  <a:cubicBezTo>
                    <a:pt x="78669" y="76604"/>
                    <a:pt x="86082" y="79899"/>
                    <a:pt x="93907" y="79899"/>
                  </a:cubicBezTo>
                  <a:cubicBezTo>
                    <a:pt x="101320" y="79899"/>
                    <a:pt x="107086" y="74133"/>
                    <a:pt x="107086" y="66720"/>
                  </a:cubicBezTo>
                  <a:lnTo>
                    <a:pt x="107086" y="53541"/>
                  </a:lnTo>
                  <a:cubicBezTo>
                    <a:pt x="107086" y="23887"/>
                    <a:pt x="83199" y="0"/>
                    <a:pt x="53546" y="0"/>
                  </a:cubicBezTo>
                  <a:cubicBezTo>
                    <a:pt x="23893" y="0"/>
                    <a:pt x="5" y="23887"/>
                    <a:pt x="5" y="53541"/>
                  </a:cubicBezTo>
                  <a:cubicBezTo>
                    <a:pt x="-407" y="83606"/>
                    <a:pt x="23481" y="107493"/>
                    <a:pt x="53134" y="107905"/>
                  </a:cubicBezTo>
                  <a:close/>
                </a:path>
              </a:pathLst>
            </a:custGeom>
            <a:grpFill/>
            <a:ln w="40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sz="1800"/>
            </a:p>
          </p:txBody>
        </p:sp>
      </p:grpSp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2E22598E-62C9-44CE-8CF4-954055F41C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5823830"/>
            <a:ext cx="2174330" cy="773820"/>
          </a:xfrm>
          <a:prstGeom prst="rect">
            <a:avLst/>
          </a:prstGeom>
        </p:spPr>
      </p:pic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C6AE254B-BBA4-4611-9CB4-5E52CDD8F7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0887" y="5823830"/>
            <a:ext cx="2010227" cy="7738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91E2061-89E0-4F2D-9855-44DE5AA09DD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11089944" y="5701452"/>
            <a:ext cx="871808" cy="101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465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800" y="2168167"/>
            <a:ext cx="11328400" cy="655887"/>
          </a:xfrm>
        </p:spPr>
        <p:txBody>
          <a:bodyPr anchor="b"/>
          <a:lstStyle>
            <a:lvl1pPr algn="l">
              <a:defRPr sz="4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1800" y="2982727"/>
            <a:ext cx="11328400" cy="655888"/>
          </a:xfrm>
        </p:spPr>
        <p:txBody>
          <a:bodyPr>
            <a:normAutofit/>
          </a:bodyPr>
          <a:lstStyle>
            <a:lvl1pPr marL="0" indent="0" algn="l">
              <a:buNone/>
              <a:defRPr sz="3200" i="1"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53B7CC-4A0D-46ED-9534-131B1C10E792}"/>
              </a:ext>
            </a:extLst>
          </p:cNvPr>
          <p:cNvSpPr/>
          <p:nvPr userDrawn="1"/>
        </p:nvSpPr>
        <p:spPr>
          <a:xfrm>
            <a:off x="0" y="5552389"/>
            <a:ext cx="12192000" cy="130561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AC6923A-B298-4420-A843-12994B7F4687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31801" y="3801342"/>
            <a:ext cx="6083300" cy="282575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pic>
        <p:nvPicPr>
          <p:cNvPr id="11" name="Graphic 10" descr="Email with solid fill">
            <a:extLst>
              <a:ext uri="{FF2B5EF4-FFF2-40B4-BE49-F238E27FC236}">
                <a16:creationId xmlns:a16="http://schemas.microsoft.com/office/drawing/2014/main" id="{68CF5DA8-FAEE-408E-84D4-5BD6CF1B25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3999" y="4279773"/>
            <a:ext cx="527168" cy="395376"/>
          </a:xfrm>
          <a:prstGeom prst="rect">
            <a:avLst/>
          </a:prstGeom>
        </p:spPr>
      </p:pic>
      <p:pic>
        <p:nvPicPr>
          <p:cNvPr id="12" name="Graphic 11" descr="Internet with solid fill">
            <a:extLst>
              <a:ext uri="{FF2B5EF4-FFF2-40B4-BE49-F238E27FC236}">
                <a16:creationId xmlns:a16="http://schemas.microsoft.com/office/drawing/2014/main" id="{57B51795-0814-495F-8204-EAB255EA1B6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9867" y="4652269"/>
            <a:ext cx="675432" cy="506574"/>
          </a:xfrm>
          <a:prstGeom prst="rect">
            <a:avLst/>
          </a:prstGeom>
        </p:spPr>
      </p:pic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09DC8B16-F7A8-44B2-80D4-EEC28B93FA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32418" y="4336175"/>
            <a:ext cx="6083300" cy="28257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489BDD34-FD89-4B89-A914-1BA6708A15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32418" y="4764270"/>
            <a:ext cx="6083300" cy="28257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BEF8B2-0E6B-44E1-9192-CD1844CE4867}"/>
              </a:ext>
            </a:extLst>
          </p:cNvPr>
          <p:cNvSpPr/>
          <p:nvPr userDrawn="1"/>
        </p:nvSpPr>
        <p:spPr>
          <a:xfrm>
            <a:off x="10897921" y="131975"/>
            <a:ext cx="1067836" cy="9369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B6726B19-FF2C-4C3A-9618-4BB4A6C74B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996" y="5823830"/>
            <a:ext cx="2174330" cy="773820"/>
          </a:xfrm>
          <a:prstGeom prst="rect">
            <a:avLst/>
          </a:prstGeom>
        </p:spPr>
      </p:pic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0696EB27-281F-40BF-800B-C5C1BA8F93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0887" y="5823830"/>
            <a:ext cx="2010227" cy="77382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AD86A9D-E0A4-4A03-AF78-66975C76D74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11244561" y="5707450"/>
            <a:ext cx="871808" cy="101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221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9398" y="1498863"/>
            <a:ext cx="5360894" cy="4678101"/>
          </a:xfrm>
        </p:spPr>
        <p:txBody>
          <a:bodyPr>
            <a:normAutofit/>
          </a:bodyPr>
          <a:lstStyle>
            <a:lvl1pPr>
              <a:defRPr sz="2000">
                <a:latin typeface="Georgia" panose="02040502050405020303" pitchFamily="18" charset="0"/>
              </a:defRPr>
            </a:lvl1pPr>
            <a:lvl2pPr>
              <a:defRPr sz="1800">
                <a:latin typeface="Georgia" panose="02040502050405020303" pitchFamily="18" charset="0"/>
              </a:defRPr>
            </a:lvl2pPr>
            <a:lvl3pPr>
              <a:defRPr sz="1600">
                <a:latin typeface="Georgia" panose="02040502050405020303" pitchFamily="18" charset="0"/>
              </a:defRPr>
            </a:lvl3pPr>
            <a:lvl4pPr>
              <a:defRPr sz="1400">
                <a:latin typeface="Georgia" panose="02040502050405020303" pitchFamily="18" charset="0"/>
              </a:defRPr>
            </a:lvl4pPr>
            <a:lvl5pPr>
              <a:defRPr sz="1400">
                <a:latin typeface="Georgia" panose="02040502050405020303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1708" y="1498863"/>
            <a:ext cx="5360894" cy="4678101"/>
          </a:xfrm>
        </p:spPr>
        <p:txBody>
          <a:bodyPr>
            <a:normAutofit/>
          </a:bodyPr>
          <a:lstStyle>
            <a:lvl1pPr>
              <a:defRPr sz="2000">
                <a:latin typeface="Georgia" panose="02040502050405020303" pitchFamily="18" charset="0"/>
              </a:defRPr>
            </a:lvl1pPr>
            <a:lvl2pPr>
              <a:defRPr sz="1800">
                <a:latin typeface="Georgia" panose="02040502050405020303" pitchFamily="18" charset="0"/>
              </a:defRPr>
            </a:lvl2pPr>
            <a:lvl3pPr>
              <a:defRPr sz="1600">
                <a:latin typeface="Georgia" panose="02040502050405020303" pitchFamily="18" charset="0"/>
              </a:defRPr>
            </a:lvl3pPr>
            <a:lvl4pPr>
              <a:defRPr sz="1400">
                <a:latin typeface="Georgia" panose="02040502050405020303" pitchFamily="18" charset="0"/>
              </a:defRPr>
            </a:lvl4pPr>
            <a:lvl5pPr>
              <a:defRPr sz="1400">
                <a:latin typeface="Georgia" panose="020405020504050203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E28D1B5-C416-4FA7-BA2C-E181ACAB5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940" y="577484"/>
            <a:ext cx="10316446" cy="412473"/>
          </a:xfrm>
        </p:spPr>
        <p:txBody>
          <a:bodyPr>
            <a:normAutofit/>
          </a:bodyPr>
          <a:lstStyle>
            <a:lvl1pPr>
              <a:defRPr sz="2800">
                <a:solidFill>
                  <a:srgbClr val="C00000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B05A1191-DD63-4A8C-8F53-37F19380F8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4" y="294215"/>
            <a:ext cx="10311422" cy="28327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1171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882" y="1882442"/>
            <a:ext cx="11112649" cy="119972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800100" indent="-3429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 sz="1600"/>
            </a:lvl4pPr>
            <a:lvl5pPr marL="2114550" indent="-285750"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81F3FEF-E96C-4284-888C-3440FDD2721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37882" y="1427190"/>
            <a:ext cx="11112649" cy="455252"/>
          </a:xfrm>
        </p:spPr>
        <p:txBody>
          <a:bodyPr>
            <a:normAutofit/>
          </a:bodyPr>
          <a:lstStyle>
            <a:lvl1pPr marL="0" indent="0">
              <a:buNone/>
              <a:defRPr sz="2000" b="1" u="sng"/>
            </a:lvl1pPr>
            <a:lvl2pPr marL="800100" indent="-3429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 sz="1600"/>
            </a:lvl4pPr>
            <a:lvl5pPr marL="2114550" indent="-285750"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017044D-A1E3-4C07-9932-20A6D54CF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940" y="577484"/>
            <a:ext cx="10316446" cy="412473"/>
          </a:xfrm>
        </p:spPr>
        <p:txBody>
          <a:bodyPr>
            <a:normAutofit/>
          </a:bodyPr>
          <a:lstStyle>
            <a:lvl1pPr>
              <a:defRPr sz="2800">
                <a:solidFill>
                  <a:srgbClr val="C00000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C094441-DF32-4B79-B517-69F3A137CF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4" y="294215"/>
            <a:ext cx="10311422" cy="28327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6080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pPr/>
              <a:t>7/4/2023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46D310-EFFB-476C-9ADF-F9913DDCE96E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961366-5525-429F-B609-F4FC10190428}"/>
              </a:ext>
            </a:extLst>
          </p:cNvPr>
          <p:cNvSpPr/>
          <p:nvPr userDrawn="1"/>
        </p:nvSpPr>
        <p:spPr>
          <a:xfrm>
            <a:off x="181496" y="130001"/>
            <a:ext cx="11829008" cy="6597998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2DCCD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7C38F8-51EF-45D0-BFE0-DBC6C74011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4" t="11231" r="12562" b="12200"/>
          <a:stretch/>
        </p:blipFill>
        <p:spPr>
          <a:xfrm>
            <a:off x="11249716" y="261458"/>
            <a:ext cx="624254" cy="79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950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77" r:id="rId2"/>
    <p:sldLayoutId id="2147483695" r:id="rId3"/>
    <p:sldLayoutId id="2147483676" r:id="rId4"/>
    <p:sldLayoutId id="2147483682" r:id="rId5"/>
    <p:sldLayoutId id="2147483678" r:id="rId6"/>
    <p:sldLayoutId id="2147483694" r:id="rId7"/>
    <p:sldLayoutId id="2147483664" r:id="rId8"/>
    <p:sldLayoutId id="2147483674" r:id="rId9"/>
    <p:sldLayoutId id="2147483697" r:id="rId10"/>
    <p:sldLayoutId id="2147483698" r:id="rId11"/>
    <p:sldLayoutId id="2147483699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89" r:id="rId19"/>
    <p:sldLayoutId id="2147483690" r:id="rId20"/>
    <p:sldLayoutId id="214748369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4" userDrawn="1">
          <p15:clr>
            <a:srgbClr val="F26B43"/>
          </p15:clr>
        </p15:guide>
        <p15:guide id="2" pos="211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orient="horz" pos="415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13.png"/><Relationship Id="rId7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hyperlink" Target="https://orioljbosch.com/" TargetMode="External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hyperlink" Target="https://orioljbosch.com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41.jp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9EBAB3-A420-46A5-B9B7-E093BACB680E}"/>
              </a:ext>
            </a:extLst>
          </p:cNvPr>
          <p:cNvSpPr/>
          <p:nvPr/>
        </p:nvSpPr>
        <p:spPr>
          <a:xfrm>
            <a:off x="3590488" y="4826571"/>
            <a:ext cx="1887523" cy="99048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08111B-1801-43C8-96FF-503786BF2A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800" y="1491575"/>
            <a:ext cx="11026775" cy="1555386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en-GB" dirty="0"/>
              <a:t>Are media exposure measures created with digital trace data any good? </a:t>
            </a:r>
            <a:br>
              <a:rPr lang="en-GB" dirty="0"/>
            </a:br>
            <a:r>
              <a:rPr lang="en-GB" sz="3100" dirty="0"/>
              <a:t>An approach to assess and predict the true-score reliability of web tracking data.</a:t>
            </a:r>
            <a:endParaRPr lang="en-US" sz="31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B4979D-5A11-45D8-B930-DBF0E3B1E2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1800" y="3864716"/>
            <a:ext cx="9601433" cy="282575"/>
          </a:xfrm>
        </p:spPr>
        <p:txBody>
          <a:bodyPr/>
          <a:lstStyle/>
          <a:p>
            <a:r>
              <a:rPr lang="en-US" sz="1700" b="1" dirty="0"/>
              <a:t>Oriol J. Bosch </a:t>
            </a:r>
            <a:r>
              <a:rPr lang="en-US" sz="1700" dirty="0"/>
              <a:t>| Department of Methodology, LSE</a:t>
            </a:r>
          </a:p>
        </p:txBody>
      </p:sp>
      <p:pic>
        <p:nvPicPr>
          <p:cNvPr id="5" name="Picture 4" descr="London School of Economics – Nine Feet Tall">
            <a:extLst>
              <a:ext uri="{FF2B5EF4-FFF2-40B4-BE49-F238E27FC236}">
                <a16:creationId xmlns:a16="http://schemas.microsoft.com/office/drawing/2014/main" id="{DF148D10-6155-4A99-9933-814017FDD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837" y="4843178"/>
            <a:ext cx="2241302" cy="75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00876E-D783-48F4-B8BE-82FCFB00BFD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5095" y="4707356"/>
            <a:ext cx="5531535" cy="1109695"/>
          </a:xfrm>
          <a:prstGeom prst="rect">
            <a:avLst/>
          </a:prstGeom>
        </p:spPr>
      </p:pic>
      <p:sp>
        <p:nvSpPr>
          <p:cNvPr id="15" name="Marcador de texto 2">
            <a:extLst>
              <a:ext uri="{FF2B5EF4-FFF2-40B4-BE49-F238E27FC236}">
                <a16:creationId xmlns:a16="http://schemas.microsoft.com/office/drawing/2014/main" id="{C9F65970-5FE9-4D88-B56E-E202BD2781D7}"/>
              </a:ext>
            </a:extLst>
          </p:cNvPr>
          <p:cNvSpPr txBox="1">
            <a:spLocks/>
          </p:cNvSpPr>
          <p:nvPr/>
        </p:nvSpPr>
        <p:spPr>
          <a:xfrm>
            <a:off x="9596591" y="3306782"/>
            <a:ext cx="2346750" cy="2444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1200" dirty="0">
              <a:solidFill>
                <a:srgbClr val="000000"/>
              </a:solidFill>
              <a:latin typeface="+mj-lt"/>
            </a:endParaRPr>
          </a:p>
          <a:p>
            <a:r>
              <a:rPr lang="es-ES" sz="1200" dirty="0">
                <a:solidFill>
                  <a:srgbClr val="000000"/>
                </a:solidFill>
                <a:latin typeface="+mj-lt"/>
              </a:rPr>
              <a:t>            o.bosch-jover@lse.ac.uk </a:t>
            </a:r>
          </a:p>
          <a:p>
            <a:r>
              <a:rPr lang="es-ES" sz="1200" dirty="0">
                <a:solidFill>
                  <a:srgbClr val="000000"/>
                </a:solidFill>
                <a:latin typeface="+mj-lt"/>
              </a:rPr>
              <a:t>            orioljbosch</a:t>
            </a:r>
          </a:p>
          <a:p>
            <a:r>
              <a:rPr lang="es-ES" sz="1125" dirty="0">
                <a:solidFill>
                  <a:srgbClr val="000000"/>
                </a:solidFill>
                <a:latin typeface="+mj-lt"/>
              </a:rPr>
              <a:t>             </a:t>
            </a:r>
            <a:r>
              <a:rPr lang="es-ES" sz="1100" dirty="0">
                <a:solidFill>
                  <a:srgbClr val="002D72"/>
                </a:solidFill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https://orioljbosch.com/</a:t>
            </a:r>
            <a:r>
              <a:rPr lang="es-ES" sz="1100" dirty="0">
                <a:solidFill>
                  <a:srgbClr val="002D72"/>
                </a:solidFill>
                <a:latin typeface="+mj-lt"/>
              </a:rPr>
              <a:t> </a:t>
            </a:r>
          </a:p>
          <a:p>
            <a:endParaRPr lang="es-ES" sz="1125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6" name="Graphic 15" descr="Email with solid fill">
            <a:extLst>
              <a:ext uri="{FF2B5EF4-FFF2-40B4-BE49-F238E27FC236}">
                <a16:creationId xmlns:a16="http://schemas.microsoft.com/office/drawing/2014/main" id="{2E2C1657-F29C-4080-8DCD-17255D7572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91169" y="3574717"/>
            <a:ext cx="244436" cy="244436"/>
          </a:xfrm>
          <a:prstGeom prst="rect">
            <a:avLst/>
          </a:prstGeom>
        </p:spPr>
      </p:pic>
      <p:pic>
        <p:nvPicPr>
          <p:cNvPr id="17" name="Graphic 16" descr="Internet with solid fill">
            <a:extLst>
              <a:ext uri="{FF2B5EF4-FFF2-40B4-BE49-F238E27FC236}">
                <a16:creationId xmlns:a16="http://schemas.microsoft.com/office/drawing/2014/main" id="{D683C7EF-3C70-43DF-90E9-C66A559C48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56795" y="4135393"/>
            <a:ext cx="313184" cy="313184"/>
          </a:xfrm>
          <a:prstGeom prst="rect">
            <a:avLst/>
          </a:prstGeom>
        </p:spPr>
      </p:pic>
      <p:pic>
        <p:nvPicPr>
          <p:cNvPr id="18" name="Picture 17" descr="Resultat d'imatges de twitter icon black">
            <a:extLst>
              <a:ext uri="{FF2B5EF4-FFF2-40B4-BE49-F238E27FC236}">
                <a16:creationId xmlns:a16="http://schemas.microsoft.com/office/drawing/2014/main" id="{4D756621-243F-4DA3-8DCD-FEE973AAC384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2273" y="3921495"/>
            <a:ext cx="202228" cy="195517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46FEF2-5143-4A7E-AC78-595B3C1191C6}"/>
              </a:ext>
            </a:extLst>
          </p:cNvPr>
          <p:cNvSpPr txBox="1"/>
          <p:nvPr/>
        </p:nvSpPr>
        <p:spPr>
          <a:xfrm>
            <a:off x="248659" y="5685855"/>
            <a:ext cx="11694682" cy="110799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chemeClr val="bg1"/>
                </a:solidFill>
                <a:latin typeface="+mj-lt"/>
              </a:rPr>
              <a:t>Acknowledgements</a:t>
            </a:r>
            <a:r>
              <a:rPr lang="en-GB" sz="1100" dirty="0">
                <a:solidFill>
                  <a:schemeClr val="bg1"/>
                </a:solidFill>
                <a:latin typeface="+mj-lt"/>
              </a:rPr>
              <a:t>: I would like to thank Melanie Revilla, Mariano Torcal, Patrick Sturgis and Jouni Kuha </a:t>
            </a:r>
          </a:p>
          <a:p>
            <a:endParaRPr lang="en-GB" sz="1100" dirty="0">
              <a:solidFill>
                <a:schemeClr val="bg1"/>
              </a:solidFill>
              <a:effectLst/>
              <a:latin typeface="+mj-lt"/>
            </a:endParaRPr>
          </a:p>
          <a:p>
            <a:r>
              <a:rPr lang="en-GB" sz="1100" b="1" dirty="0">
                <a:solidFill>
                  <a:schemeClr val="bg1"/>
                </a:solidFill>
                <a:effectLst/>
                <a:latin typeface="+mj-lt"/>
              </a:rPr>
              <a:t>Funding: </a:t>
            </a:r>
            <a:r>
              <a:rPr lang="en-GB" sz="1100" dirty="0">
                <a:solidFill>
                  <a:schemeClr val="bg1"/>
                </a:solidFill>
                <a:effectLst/>
                <a:latin typeface="+mj-lt"/>
              </a:rPr>
              <a:t>This project has received funding from the European Research Council (ERC) under the European Unions Horizon 2020 research and innovation programme (grant agreement No 849165; PI: Melanie Revilla); the Spanish Ministry of Science and Innovation under the "R+D+i projects" programme (grant number PID2019-106867RB-I00 /AEI/10.13039/501100011033 (2020-2024), PI: Mariano Torcal); and the BBVA foundation under their grant scheme to scientific research teams in economy and digital society, 2019 (PI: Mariano Torcal).</a:t>
            </a:r>
          </a:p>
        </p:txBody>
      </p:sp>
    </p:spTree>
    <p:extLst>
      <p:ext uri="{BB962C8B-B14F-4D97-AF65-F5344CB8AC3E}">
        <p14:creationId xmlns:p14="http://schemas.microsoft.com/office/powerpoint/2010/main" val="21894341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Research questions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What is the overall reliability of news media exposure measures created using digital traces? </a:t>
            </a:r>
            <a:r>
              <a:rPr lang="en-GB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GB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GB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RQ 1</a:t>
            </a:r>
            <a:r>
              <a:rPr lang="en-GB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lang="en-GB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Does the </a:t>
            </a:r>
            <a:r>
              <a:rPr lang="en-GB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reliability</a:t>
            </a:r>
            <a:r>
              <a:rPr lang="en-GB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of the news media exposure measures fluctuate across different measurements? </a:t>
            </a:r>
            <a:r>
              <a:rPr lang="en-GB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GB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RQ 2</a:t>
            </a:r>
            <a:r>
              <a:rPr lang="en-GB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GB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What design choices increase the reliability of web tracking measures? </a:t>
            </a:r>
            <a:r>
              <a:rPr lang="en-GB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GB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RQ 3</a:t>
            </a:r>
            <a:r>
              <a:rPr lang="en-GB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lang="en-GB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</a:t>
            </a:r>
            <a:endParaRPr lang="en-GB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dirty="0">
              <a:latin typeface="+mj-lt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THIS STUDY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644075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TRI-POL: the triangle of polarization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72" y="1549990"/>
            <a:ext cx="5561428" cy="3894465"/>
          </a:xfrm>
        </p:spPr>
        <p:txBody>
          <a:bodyPr>
            <a:normAutofit/>
          </a:bodyPr>
          <a:lstStyle/>
          <a:p>
            <a:r>
              <a:rPr lang="en-GB" b="1" dirty="0"/>
              <a:t>Three wave survey</a:t>
            </a:r>
            <a:r>
              <a:rPr lang="en-GB" dirty="0"/>
              <a:t> combined with </a:t>
            </a:r>
            <a:r>
              <a:rPr lang="en-GB" b="1" dirty="0"/>
              <a:t>web tracking data </a:t>
            </a:r>
            <a:r>
              <a:rPr lang="en-GB" dirty="0"/>
              <a:t>at the individual level (both PC and mobile data)</a:t>
            </a:r>
          </a:p>
          <a:p>
            <a:endParaRPr lang="en-GB" dirty="0"/>
          </a:p>
          <a:p>
            <a:r>
              <a:rPr lang="en-GB" dirty="0"/>
              <a:t>Netquest metered panels </a:t>
            </a:r>
          </a:p>
          <a:p>
            <a:pPr lvl="1"/>
            <a:r>
              <a:rPr lang="en-GB" b="1" dirty="0"/>
              <a:t>Cross-quotas:</a:t>
            </a:r>
            <a:r>
              <a:rPr lang="en-GB" dirty="0"/>
              <a:t> gender, age, education and region</a:t>
            </a:r>
          </a:p>
          <a:p>
            <a:pPr lvl="1"/>
            <a:r>
              <a:rPr lang="en-GB" b="1" dirty="0"/>
              <a:t>Sample size: </a:t>
            </a:r>
            <a:r>
              <a:rPr lang="en-GB" dirty="0"/>
              <a:t>1,289 (Spain)</a:t>
            </a:r>
          </a:p>
          <a:p>
            <a:pPr marL="0" indent="0">
              <a:buNone/>
            </a:pPr>
            <a:endParaRPr lang="en-GB" b="1" dirty="0"/>
          </a:p>
          <a:p>
            <a:r>
              <a:rPr lang="en-GB" b="1" dirty="0"/>
              <a:t>Spain, Portugal</a:t>
            </a:r>
            <a:r>
              <a:rPr lang="en-GB" dirty="0"/>
              <a:t>, Italy, Argentina and Chile</a:t>
            </a:r>
          </a:p>
          <a:p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en-GB" b="1" dirty="0"/>
          </a:p>
          <a:p>
            <a:endParaRPr lang="en-GB" dirty="0"/>
          </a:p>
          <a:p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THIS STUDY</a:t>
            </a:r>
            <a:endParaRPr lang="es-ES" dirty="0"/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68EB9CC2-0E69-114B-1CEA-7FA460E790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30" y="6126695"/>
            <a:ext cx="1731051" cy="437090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0E3A6AB2-1E07-916A-D60B-04BE141BB7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931" y="6126694"/>
            <a:ext cx="1348483" cy="437089"/>
          </a:xfrm>
          <a:prstGeom prst="rect">
            <a:avLst/>
          </a:prstGeom>
        </p:spPr>
      </p:pic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24EDF19D-6025-0485-542E-943DA642BB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223" y="6126694"/>
            <a:ext cx="2272715" cy="437090"/>
          </a:xfrm>
          <a:prstGeom prst="rect">
            <a:avLst/>
          </a:prstGeom>
        </p:spPr>
      </p:pic>
      <p:pic>
        <p:nvPicPr>
          <p:cNvPr id="20" name="Picture 19" descr="Logo, company name&#10;&#10;Description automatically generated">
            <a:extLst>
              <a:ext uri="{FF2B5EF4-FFF2-40B4-BE49-F238E27FC236}">
                <a16:creationId xmlns:a16="http://schemas.microsoft.com/office/drawing/2014/main" id="{469B87A9-A163-679D-8DED-3158731709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546" y="5819480"/>
            <a:ext cx="893164" cy="744303"/>
          </a:xfrm>
          <a:prstGeom prst="rect">
            <a:avLst/>
          </a:prstGeom>
        </p:spPr>
      </p:pic>
      <p:pic>
        <p:nvPicPr>
          <p:cNvPr id="26" name="Picture 25" descr="Text&#10;&#10;Description automatically generated">
            <a:extLst>
              <a:ext uri="{FF2B5EF4-FFF2-40B4-BE49-F238E27FC236}">
                <a16:creationId xmlns:a16="http://schemas.microsoft.com/office/drawing/2014/main" id="{D453E13F-2314-75C8-DB50-DBDA6680E7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196" y="6129807"/>
            <a:ext cx="2432808" cy="437090"/>
          </a:xfrm>
          <a:prstGeom prst="rect">
            <a:avLst/>
          </a:prstGeom>
        </p:spPr>
      </p:pic>
      <p:pic>
        <p:nvPicPr>
          <p:cNvPr id="28" name="Picture 27" descr="Logo&#10;&#10;Description automatically generated">
            <a:extLst>
              <a:ext uri="{FF2B5EF4-FFF2-40B4-BE49-F238E27FC236}">
                <a16:creationId xmlns:a16="http://schemas.microsoft.com/office/drawing/2014/main" id="{CF16D0E7-5E64-F922-B0C7-F4DF91EAD7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300" y="5944773"/>
            <a:ext cx="719509" cy="6386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45D331-48FD-C27F-BCCE-8E687B63A8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85373" y="1625444"/>
            <a:ext cx="5084346" cy="3470821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336464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Creating the measurements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THIS STUDY</a:t>
            </a:r>
            <a:endParaRPr lang="es-ES" dirty="0"/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2D75128-1648-431D-BF09-0E9F523B0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72" y="1667436"/>
            <a:ext cx="11126385" cy="47616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i="1" dirty="0">
                <a:solidFill>
                  <a:schemeClr val="bg1"/>
                </a:solidFill>
              </a:rPr>
              <a:t>Online news media exposure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EB410E-D5A8-4292-73F4-4D13EC335B30}"/>
              </a:ext>
            </a:extLst>
          </p:cNvPr>
          <p:cNvSpPr txBox="1"/>
          <p:nvPr/>
        </p:nvSpPr>
        <p:spPr>
          <a:xfrm>
            <a:off x="1732349" y="1298104"/>
            <a:ext cx="87273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GB" sz="1800" b="1" dirty="0"/>
              <a:t>Concept: </a:t>
            </a:r>
            <a:r>
              <a:rPr lang="en-GB" sz="1800" dirty="0"/>
              <a:t>The extent to which an individual encounters </a:t>
            </a:r>
            <a:r>
              <a:rPr lang="en-GB" sz="1800" b="1" u="sng" dirty="0"/>
              <a:t>written news media</a:t>
            </a:r>
            <a:endParaRPr lang="en-GB" sz="1800" b="1" dirty="0"/>
          </a:p>
        </p:txBody>
      </p:sp>
    </p:spTree>
    <p:extLst>
      <p:ext uri="{BB962C8B-B14F-4D97-AF65-F5344CB8AC3E}">
        <p14:creationId xmlns:p14="http://schemas.microsoft.com/office/powerpoint/2010/main" val="38655567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Creating the measurements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THIS STUDY</a:t>
            </a:r>
            <a:endParaRPr lang="es-ES" dirty="0"/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2D75128-1648-431D-BF09-0E9F523B0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72" y="1667436"/>
            <a:ext cx="11126385" cy="47616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i="1" dirty="0">
                <a:solidFill>
                  <a:schemeClr val="bg1"/>
                </a:solidFill>
              </a:rPr>
              <a:t>Online news media exposure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EB410E-D5A8-4292-73F4-4D13EC335B30}"/>
              </a:ext>
            </a:extLst>
          </p:cNvPr>
          <p:cNvSpPr txBox="1"/>
          <p:nvPr/>
        </p:nvSpPr>
        <p:spPr>
          <a:xfrm>
            <a:off x="1732349" y="1298104"/>
            <a:ext cx="87273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GB" sz="1800" b="1" dirty="0"/>
              <a:t>Concept: </a:t>
            </a:r>
            <a:r>
              <a:rPr lang="en-GB" sz="1800" dirty="0"/>
              <a:t>The extent to which an individual encounters </a:t>
            </a:r>
            <a:r>
              <a:rPr lang="en-GB" sz="1800" b="1" u="sng" dirty="0"/>
              <a:t>written news media</a:t>
            </a:r>
            <a:endParaRPr lang="en-GB" sz="1800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84FA50-5EEC-F3E8-8963-6ABC134A1C5A}"/>
              </a:ext>
            </a:extLst>
          </p:cNvPr>
          <p:cNvSpPr txBox="1">
            <a:spLocks/>
          </p:cNvSpPr>
          <p:nvPr/>
        </p:nvSpPr>
        <p:spPr>
          <a:xfrm>
            <a:off x="658528" y="1802141"/>
            <a:ext cx="11126385" cy="4761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b="1" dirty="0"/>
          </a:p>
          <a:p>
            <a:pPr marL="0" indent="0">
              <a:buFont typeface="Arial" panose="020B0604020202020204" pitchFamily="34" charset="0"/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Task: </a:t>
            </a:r>
            <a:r>
              <a:rPr lang="en-GB" dirty="0"/>
              <a:t>operationalize this concept into a specific measurement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6627130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Creating the measurements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THIS STUDY</a:t>
            </a:r>
            <a:endParaRPr lang="es-ES" dirty="0"/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2D75128-1648-431D-BF09-0E9F523B0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72" y="1667436"/>
            <a:ext cx="11126385" cy="47616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i="1" dirty="0">
                <a:solidFill>
                  <a:schemeClr val="bg1"/>
                </a:solidFill>
              </a:rPr>
              <a:t>Online news media exposure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EB410E-D5A8-4292-73F4-4D13EC335B30}"/>
              </a:ext>
            </a:extLst>
          </p:cNvPr>
          <p:cNvSpPr txBox="1"/>
          <p:nvPr/>
        </p:nvSpPr>
        <p:spPr>
          <a:xfrm>
            <a:off x="1732349" y="1298104"/>
            <a:ext cx="87273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GB" sz="1800" b="1" dirty="0"/>
              <a:t>Concept: </a:t>
            </a:r>
            <a:r>
              <a:rPr lang="en-GB" sz="1800" dirty="0"/>
              <a:t>The extent to which an individual encounters </a:t>
            </a:r>
            <a:r>
              <a:rPr lang="en-GB" sz="1800" b="1" u="sng" dirty="0"/>
              <a:t>written news media</a:t>
            </a:r>
            <a:endParaRPr lang="en-GB" sz="1800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84FA50-5EEC-F3E8-8963-6ABC134A1C5A}"/>
              </a:ext>
            </a:extLst>
          </p:cNvPr>
          <p:cNvSpPr txBox="1">
            <a:spLocks/>
          </p:cNvSpPr>
          <p:nvPr/>
        </p:nvSpPr>
        <p:spPr>
          <a:xfrm>
            <a:off x="658528" y="1802141"/>
            <a:ext cx="11126385" cy="4761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b="1" dirty="0"/>
          </a:p>
          <a:p>
            <a:pPr marL="0" indent="0">
              <a:buFont typeface="Arial" panose="020B0604020202020204" pitchFamily="34" charset="0"/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Task: </a:t>
            </a:r>
            <a:r>
              <a:rPr lang="en-GB" dirty="0"/>
              <a:t>operationalize this concept into a specific measurement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Objective:</a:t>
            </a:r>
            <a:r>
              <a:rPr lang="en-GB" dirty="0"/>
              <a:t> understand the reliability of the </a:t>
            </a:r>
            <a:r>
              <a:rPr lang="en-GB" b="1" dirty="0"/>
              <a:t>whole universe of measurements </a:t>
            </a:r>
            <a:r>
              <a:rPr lang="en-GB" dirty="0"/>
              <a:t>that could be used to measure this concept, </a:t>
            </a:r>
            <a:r>
              <a:rPr lang="en-GB" b="1" dirty="0"/>
              <a:t>not one single </a:t>
            </a:r>
            <a:r>
              <a:rPr lang="en-GB" dirty="0"/>
              <a:t>arbitrary measurement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2FE978B3-C260-D0D1-20E4-B8AEFE62C5C9}"/>
              </a:ext>
            </a:extLst>
          </p:cNvPr>
          <p:cNvSpPr/>
          <p:nvPr/>
        </p:nvSpPr>
        <p:spPr>
          <a:xfrm>
            <a:off x="5883836" y="3235008"/>
            <a:ext cx="212164" cy="1098957"/>
          </a:xfrm>
          <a:prstGeom prst="downArrow">
            <a:avLst>
              <a:gd name="adj1" fmla="val 68910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7BD827-F54E-5D25-91C8-B0270AB4925D}"/>
              </a:ext>
            </a:extLst>
          </p:cNvPr>
          <p:cNvSpPr txBox="1"/>
          <p:nvPr/>
        </p:nvSpPr>
        <p:spPr>
          <a:xfrm rot="16200000">
            <a:off x="5080318" y="3485125"/>
            <a:ext cx="13591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C00000"/>
                </a:solidFill>
              </a:rPr>
              <a:t>However</a:t>
            </a:r>
            <a:endParaRPr lang="en-GB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3775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44B16524-47D1-4D8D-A8AC-912E516721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9935066"/>
              </p:ext>
            </p:extLst>
          </p:nvPr>
        </p:nvGraphicFramePr>
        <p:xfrm>
          <a:off x="334964" y="2015583"/>
          <a:ext cx="6970414" cy="321564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3116087">
                  <a:extLst>
                    <a:ext uri="{9D8B030D-6E8A-4147-A177-3AD203B41FA5}">
                      <a16:colId xmlns:a16="http://schemas.microsoft.com/office/drawing/2014/main" val="1527037164"/>
                    </a:ext>
                  </a:extLst>
                </a:gridCol>
                <a:gridCol w="3854327">
                  <a:extLst>
                    <a:ext uri="{9D8B030D-6E8A-4147-A177-3AD203B41FA5}">
                      <a16:colId xmlns:a16="http://schemas.microsoft.com/office/drawing/2014/main" val="3330977018"/>
                    </a:ext>
                  </a:extLst>
                </a:gridCol>
              </a:tblGrid>
              <a:tr h="249801"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Characteristics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GB" sz="1600" dirty="0"/>
                        <a:t>My choices</a:t>
                      </a:r>
                      <a:endParaRPr lang="en-GB" sz="16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3129627"/>
                  </a:ext>
                </a:extLst>
              </a:tr>
              <a:tr h="245186">
                <a:tc>
                  <a:txBody>
                    <a:bodyPr/>
                    <a:lstStyle/>
                    <a:p>
                      <a:pPr algn="l"/>
                      <a:endParaRPr lang="en-GB" sz="1500" b="0" dirty="0"/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500" baseline="0" dirty="0"/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0468911"/>
                  </a:ext>
                </a:extLst>
              </a:tr>
              <a:tr h="245186">
                <a:tc>
                  <a:txBody>
                    <a:bodyPr/>
                    <a:lstStyle/>
                    <a:p>
                      <a:pPr algn="l"/>
                      <a:r>
                        <a:rPr lang="en-GB" sz="1500" b="1" dirty="0">
                          <a:solidFill>
                            <a:schemeClr val="bg1"/>
                          </a:solidFill>
                        </a:rPr>
                        <a:t>List of traces</a:t>
                      </a: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500" baseline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7946500"/>
                  </a:ext>
                </a:extLst>
              </a:tr>
              <a:tr h="245186">
                <a:tc>
                  <a:txBody>
                    <a:bodyPr/>
                    <a:lstStyle/>
                    <a:p>
                      <a:pPr lvl="1" algn="l"/>
                      <a:r>
                        <a:rPr lang="en-GB" sz="1500" i="1" dirty="0">
                          <a:solidFill>
                            <a:srgbClr val="F2CCCC"/>
                          </a:solidFill>
                        </a:rPr>
                        <a:t>List of media</a:t>
                      </a:r>
                      <a:endParaRPr lang="en-GB" sz="1500" i="0" dirty="0">
                        <a:solidFill>
                          <a:srgbClr val="F2CCCC"/>
                        </a:solidFill>
                      </a:endParaRPr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F2CCCC"/>
                          </a:solidFill>
                        </a:rPr>
                        <a:t>Tranco, Alexa, Cisco, Majestic</a:t>
                      </a:r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550662"/>
                  </a:ext>
                </a:extLst>
              </a:tr>
              <a:tr h="249801">
                <a:tc>
                  <a:txBody>
                    <a:bodyPr/>
                    <a:lstStyle/>
                    <a:p>
                      <a:pPr lvl="1" algn="l"/>
                      <a:r>
                        <a:rPr lang="en-GB" sz="1500" i="1" dirty="0">
                          <a:solidFill>
                            <a:schemeClr val="bg1"/>
                          </a:solidFill>
                        </a:rPr>
                        <a:t>Top media</a:t>
                      </a:r>
                      <a:endParaRPr lang="en-GB" sz="1500" i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chemeClr val="bg1"/>
                          </a:solidFill>
                        </a:rPr>
                        <a:t>10, 20, 50, 100, 200, All</a:t>
                      </a: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1816369"/>
                  </a:ext>
                </a:extLst>
              </a:tr>
              <a:tr h="249801">
                <a:tc>
                  <a:txBody>
                    <a:bodyPr/>
                    <a:lstStyle/>
                    <a:p>
                      <a:pPr lvl="1" algn="l"/>
                      <a:r>
                        <a:rPr lang="en-GB" sz="1500" i="1" dirty="0">
                          <a:solidFill>
                            <a:srgbClr val="F2CCCC"/>
                          </a:solidFill>
                        </a:rPr>
                        <a:t>Information</a:t>
                      </a:r>
                      <a:endParaRPr lang="en-GB" sz="1500" i="0" dirty="0">
                        <a:solidFill>
                          <a:srgbClr val="F2CCCC"/>
                        </a:solidFill>
                      </a:endParaRPr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F2CCCC"/>
                          </a:solidFill>
                        </a:rPr>
                        <a:t>All URLs, only those identified as political</a:t>
                      </a:r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0465447"/>
                  </a:ext>
                </a:extLst>
              </a:tr>
              <a:tr h="249801">
                <a:tc>
                  <a:txBody>
                    <a:bodyPr/>
                    <a:lstStyle/>
                    <a:p>
                      <a:pPr lvl="0" algn="l"/>
                      <a:r>
                        <a:rPr lang="en-GB" sz="1500" b="1" dirty="0">
                          <a:solidFill>
                            <a:schemeClr val="bg1"/>
                          </a:solidFill>
                        </a:rPr>
                        <a:t>Exposure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GB" sz="15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5346679"/>
                  </a:ext>
                </a:extLst>
              </a:tr>
              <a:tr h="249801">
                <a:tc>
                  <a:txBody>
                    <a:bodyPr/>
                    <a:lstStyle/>
                    <a:p>
                      <a:pPr lvl="1" algn="l"/>
                      <a:r>
                        <a:rPr lang="en-GB" sz="1500" i="1" dirty="0">
                          <a:solidFill>
                            <a:srgbClr val="F2CCCC"/>
                          </a:solidFill>
                        </a:rPr>
                        <a:t>Time threshold</a:t>
                      </a:r>
                      <a:endParaRPr lang="en-GB" sz="1500" i="0" dirty="0">
                        <a:solidFill>
                          <a:srgbClr val="F2CCCC"/>
                        </a:solidFill>
                      </a:endParaRPr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F2CCCC"/>
                          </a:solidFill>
                        </a:rPr>
                        <a:t>1 second, 30 seconds, 120 seconds</a:t>
                      </a:r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8837388"/>
                  </a:ext>
                </a:extLst>
              </a:tr>
              <a:tr h="249801">
                <a:tc>
                  <a:txBody>
                    <a:bodyPr/>
                    <a:lstStyle/>
                    <a:p>
                      <a:pPr lvl="1" algn="l"/>
                      <a:r>
                        <a:rPr lang="en-GB" sz="1500" i="1" dirty="0">
                          <a:solidFill>
                            <a:schemeClr val="bg1"/>
                          </a:solidFill>
                        </a:rPr>
                        <a:t>Devices</a:t>
                      </a:r>
                      <a:endParaRPr lang="en-GB" sz="1500" b="0" i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chemeClr val="bg1"/>
                          </a:solidFill>
                        </a:rPr>
                        <a:t>PC only, Mobile only, All, All without apps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4555767"/>
                  </a:ext>
                </a:extLst>
              </a:tr>
              <a:tr h="249801">
                <a:tc>
                  <a:txBody>
                    <a:bodyPr/>
                    <a:lstStyle/>
                    <a:p>
                      <a:pPr algn="l"/>
                      <a:r>
                        <a:rPr lang="en-GB" sz="1500" b="1" dirty="0">
                          <a:solidFill>
                            <a:srgbClr val="F2CCCC"/>
                          </a:solidFill>
                        </a:rPr>
                        <a:t>Tracking period</a:t>
                      </a:r>
                      <a:endParaRPr lang="en-GB" sz="1500" b="0" dirty="0">
                        <a:solidFill>
                          <a:srgbClr val="F2CCCC"/>
                        </a:solidFill>
                      </a:endParaRPr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F2CCCC"/>
                          </a:solidFill>
                        </a:rPr>
                        <a:t>2, 5, 10, 15, 31 days</a:t>
                      </a:r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0534352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Identify the available design choices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THIS STUDY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678347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44B16524-47D1-4D8D-A8AC-912E51672196}"/>
              </a:ext>
            </a:extLst>
          </p:cNvPr>
          <p:cNvGraphicFramePr>
            <a:graphicFrameLocks noGrp="1"/>
          </p:cNvGraphicFramePr>
          <p:nvPr/>
        </p:nvGraphicFramePr>
        <p:xfrm>
          <a:off x="334964" y="2015583"/>
          <a:ext cx="6970414" cy="321564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3116087">
                  <a:extLst>
                    <a:ext uri="{9D8B030D-6E8A-4147-A177-3AD203B41FA5}">
                      <a16:colId xmlns:a16="http://schemas.microsoft.com/office/drawing/2014/main" val="1527037164"/>
                    </a:ext>
                  </a:extLst>
                </a:gridCol>
                <a:gridCol w="3854327">
                  <a:extLst>
                    <a:ext uri="{9D8B030D-6E8A-4147-A177-3AD203B41FA5}">
                      <a16:colId xmlns:a16="http://schemas.microsoft.com/office/drawing/2014/main" val="3330977018"/>
                    </a:ext>
                  </a:extLst>
                </a:gridCol>
              </a:tblGrid>
              <a:tr h="249801"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Characteristics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GB" sz="1600" dirty="0"/>
                        <a:t>My choices</a:t>
                      </a:r>
                      <a:endParaRPr lang="en-GB" sz="16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3129627"/>
                  </a:ext>
                </a:extLst>
              </a:tr>
              <a:tr h="245186">
                <a:tc>
                  <a:txBody>
                    <a:bodyPr/>
                    <a:lstStyle/>
                    <a:p>
                      <a:pPr algn="l"/>
                      <a:r>
                        <a:rPr lang="en-GB" sz="1500" b="1" dirty="0"/>
                        <a:t>Metric</a:t>
                      </a:r>
                      <a:endParaRPr lang="en-GB" sz="1500" b="0" dirty="0"/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baseline="0" dirty="0"/>
                        <a:t>Visits, Seconds, Days, Media</a:t>
                      </a:r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0468911"/>
                  </a:ext>
                </a:extLst>
              </a:tr>
              <a:tr h="245186">
                <a:tc>
                  <a:txBody>
                    <a:bodyPr/>
                    <a:lstStyle/>
                    <a:p>
                      <a:pPr algn="l"/>
                      <a:r>
                        <a:rPr lang="en-GB" sz="1500" b="1" dirty="0">
                          <a:solidFill>
                            <a:schemeClr val="bg1"/>
                          </a:solidFill>
                        </a:rPr>
                        <a:t>List of traces</a:t>
                      </a: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500" baseline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7946500"/>
                  </a:ext>
                </a:extLst>
              </a:tr>
              <a:tr h="245186">
                <a:tc>
                  <a:txBody>
                    <a:bodyPr/>
                    <a:lstStyle/>
                    <a:p>
                      <a:pPr lvl="1" algn="l"/>
                      <a:r>
                        <a:rPr lang="en-GB" sz="1500" i="1" dirty="0">
                          <a:solidFill>
                            <a:srgbClr val="F2CCCC"/>
                          </a:solidFill>
                        </a:rPr>
                        <a:t>List of media</a:t>
                      </a:r>
                      <a:endParaRPr lang="en-GB" sz="1500" i="0" dirty="0">
                        <a:solidFill>
                          <a:srgbClr val="F2CCCC"/>
                        </a:solidFill>
                      </a:endParaRPr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F2CCCC"/>
                          </a:solidFill>
                        </a:rPr>
                        <a:t>Tranco, Alexa, Cisco, Majestic</a:t>
                      </a:r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550662"/>
                  </a:ext>
                </a:extLst>
              </a:tr>
              <a:tr h="249801">
                <a:tc>
                  <a:txBody>
                    <a:bodyPr/>
                    <a:lstStyle/>
                    <a:p>
                      <a:pPr lvl="1" algn="l"/>
                      <a:r>
                        <a:rPr lang="en-GB" sz="1500" i="1" dirty="0">
                          <a:solidFill>
                            <a:schemeClr val="bg1"/>
                          </a:solidFill>
                        </a:rPr>
                        <a:t>Top media</a:t>
                      </a:r>
                      <a:endParaRPr lang="en-GB" sz="1500" i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chemeClr val="bg1"/>
                          </a:solidFill>
                        </a:rPr>
                        <a:t>10, 20, 50, 100, 200, All</a:t>
                      </a: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1816369"/>
                  </a:ext>
                </a:extLst>
              </a:tr>
              <a:tr h="249801">
                <a:tc>
                  <a:txBody>
                    <a:bodyPr/>
                    <a:lstStyle/>
                    <a:p>
                      <a:pPr lvl="1" algn="l"/>
                      <a:r>
                        <a:rPr lang="en-GB" sz="1500" i="1" dirty="0">
                          <a:solidFill>
                            <a:srgbClr val="F2CCCC"/>
                          </a:solidFill>
                        </a:rPr>
                        <a:t>Information</a:t>
                      </a:r>
                      <a:endParaRPr lang="en-GB" sz="1500" i="0" dirty="0">
                        <a:solidFill>
                          <a:srgbClr val="F2CCCC"/>
                        </a:solidFill>
                      </a:endParaRPr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F2CCCC"/>
                          </a:solidFill>
                        </a:rPr>
                        <a:t>All URLs, only those identified as political</a:t>
                      </a:r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0465447"/>
                  </a:ext>
                </a:extLst>
              </a:tr>
              <a:tr h="249801">
                <a:tc>
                  <a:txBody>
                    <a:bodyPr/>
                    <a:lstStyle/>
                    <a:p>
                      <a:pPr lvl="0" algn="l"/>
                      <a:r>
                        <a:rPr lang="en-GB" sz="1500" b="1" dirty="0">
                          <a:solidFill>
                            <a:schemeClr val="bg1"/>
                          </a:solidFill>
                        </a:rPr>
                        <a:t>Exposure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GB" sz="15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5346679"/>
                  </a:ext>
                </a:extLst>
              </a:tr>
              <a:tr h="249801">
                <a:tc>
                  <a:txBody>
                    <a:bodyPr/>
                    <a:lstStyle/>
                    <a:p>
                      <a:pPr lvl="1" algn="l"/>
                      <a:r>
                        <a:rPr lang="en-GB" sz="1500" i="1" dirty="0">
                          <a:solidFill>
                            <a:srgbClr val="F2CCCC"/>
                          </a:solidFill>
                        </a:rPr>
                        <a:t>Time threshold</a:t>
                      </a:r>
                      <a:endParaRPr lang="en-GB" sz="1500" i="0" dirty="0">
                        <a:solidFill>
                          <a:srgbClr val="F2CCCC"/>
                        </a:solidFill>
                      </a:endParaRPr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F2CCCC"/>
                          </a:solidFill>
                        </a:rPr>
                        <a:t>1 second, 30 seconds, 120 seconds</a:t>
                      </a:r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8837388"/>
                  </a:ext>
                </a:extLst>
              </a:tr>
              <a:tr h="249801">
                <a:tc>
                  <a:txBody>
                    <a:bodyPr/>
                    <a:lstStyle/>
                    <a:p>
                      <a:pPr lvl="1" algn="l"/>
                      <a:r>
                        <a:rPr lang="en-GB" sz="1500" i="1" dirty="0">
                          <a:solidFill>
                            <a:schemeClr val="bg1"/>
                          </a:solidFill>
                        </a:rPr>
                        <a:t>Devices</a:t>
                      </a:r>
                      <a:endParaRPr lang="en-GB" sz="1500" b="0" i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chemeClr val="bg1"/>
                          </a:solidFill>
                        </a:rPr>
                        <a:t>PC only, Mobile only, All, All without apps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4555767"/>
                  </a:ext>
                </a:extLst>
              </a:tr>
              <a:tr h="249801">
                <a:tc>
                  <a:txBody>
                    <a:bodyPr/>
                    <a:lstStyle/>
                    <a:p>
                      <a:pPr algn="l"/>
                      <a:r>
                        <a:rPr lang="en-GB" sz="1500" b="1" dirty="0">
                          <a:solidFill>
                            <a:srgbClr val="F2CCCC"/>
                          </a:solidFill>
                        </a:rPr>
                        <a:t>Tracking period</a:t>
                      </a:r>
                      <a:endParaRPr lang="en-GB" sz="1500" b="0" dirty="0">
                        <a:solidFill>
                          <a:srgbClr val="F2CCCC"/>
                        </a:solidFill>
                      </a:endParaRPr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F2CCCC"/>
                          </a:solidFill>
                        </a:rPr>
                        <a:t>2, 5, 10, 15, 31 days</a:t>
                      </a:r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0534352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Identify the available design choices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THIS STUDY</a:t>
            </a:r>
            <a:endParaRPr lang="es-E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08ABF0-AE7D-FE22-AFF9-01ED4F7AC6C1}"/>
              </a:ext>
            </a:extLst>
          </p:cNvPr>
          <p:cNvSpPr txBox="1"/>
          <p:nvPr/>
        </p:nvSpPr>
        <p:spPr>
          <a:xfrm>
            <a:off x="2762075" y="1336886"/>
            <a:ext cx="8344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en-GB" b="1" dirty="0"/>
              <a:t>Metric: </a:t>
            </a:r>
            <a:r>
              <a:rPr lang="en-GB" dirty="0"/>
              <a:t>what can best express variation in the “extent”?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0E6DFB-B89D-ED16-1485-B9E1A089C8EC}"/>
              </a:ext>
            </a:extLst>
          </p:cNvPr>
          <p:cNvSpPr txBox="1"/>
          <p:nvPr/>
        </p:nvSpPr>
        <p:spPr>
          <a:xfrm>
            <a:off x="9177557" y="2694279"/>
            <a:ext cx="22242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GB" sz="1500" dirty="0"/>
              <a:t>In surveys, the reliability is higher for days or media, is it the same for web tracking?</a:t>
            </a:r>
          </a:p>
        </p:txBody>
      </p:sp>
      <p:cxnSp>
        <p:nvCxnSpPr>
          <p:cNvPr id="4" name="Connector: Curved 3">
            <a:extLst>
              <a:ext uri="{FF2B5EF4-FFF2-40B4-BE49-F238E27FC236}">
                <a16:creationId xmlns:a16="http://schemas.microsoft.com/office/drawing/2014/main" id="{7D52A0A6-338B-DF0D-7ED0-5F0DD2B02A44}"/>
              </a:ext>
            </a:extLst>
          </p:cNvPr>
          <p:cNvCxnSpPr>
            <a:cxnSpLocks/>
            <a:endCxn id="2" idx="0"/>
          </p:cNvCxnSpPr>
          <p:nvPr/>
        </p:nvCxnSpPr>
        <p:spPr>
          <a:xfrm>
            <a:off x="7305378" y="2488006"/>
            <a:ext cx="2984299" cy="206273"/>
          </a:xfrm>
          <a:prstGeom prst="curvedConnector2">
            <a:avLst/>
          </a:prstGeom>
          <a:noFill/>
          <a:ln w="9525" cap="flat" cmpd="sng" algn="ctr">
            <a:solidFill>
              <a:srgbClr val="C00000"/>
            </a:solidFill>
            <a:prstDash val="soli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7535463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44B16524-47D1-4D8D-A8AC-912E516721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4336017"/>
              </p:ext>
            </p:extLst>
          </p:nvPr>
        </p:nvGraphicFramePr>
        <p:xfrm>
          <a:off x="334964" y="2015583"/>
          <a:ext cx="6970414" cy="321564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3116087">
                  <a:extLst>
                    <a:ext uri="{9D8B030D-6E8A-4147-A177-3AD203B41FA5}">
                      <a16:colId xmlns:a16="http://schemas.microsoft.com/office/drawing/2014/main" val="1527037164"/>
                    </a:ext>
                  </a:extLst>
                </a:gridCol>
                <a:gridCol w="3854327">
                  <a:extLst>
                    <a:ext uri="{9D8B030D-6E8A-4147-A177-3AD203B41FA5}">
                      <a16:colId xmlns:a16="http://schemas.microsoft.com/office/drawing/2014/main" val="3330977018"/>
                    </a:ext>
                  </a:extLst>
                </a:gridCol>
              </a:tblGrid>
              <a:tr h="249801"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Characteristics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GB" sz="1600" dirty="0"/>
                        <a:t>My choices</a:t>
                      </a:r>
                      <a:endParaRPr lang="en-GB" sz="16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3129627"/>
                  </a:ext>
                </a:extLst>
              </a:tr>
              <a:tr h="245186">
                <a:tc>
                  <a:txBody>
                    <a:bodyPr/>
                    <a:lstStyle/>
                    <a:p>
                      <a:pPr algn="l"/>
                      <a:r>
                        <a:rPr lang="en-GB" sz="1500" b="1" dirty="0"/>
                        <a:t>Metric</a:t>
                      </a:r>
                      <a:endParaRPr lang="en-GB" sz="1500" b="0" dirty="0"/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baseline="0" dirty="0"/>
                        <a:t>Visits, Seconds, Days, Media</a:t>
                      </a:r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0468911"/>
                  </a:ext>
                </a:extLst>
              </a:tr>
              <a:tr h="245186">
                <a:tc>
                  <a:txBody>
                    <a:bodyPr/>
                    <a:lstStyle/>
                    <a:p>
                      <a:pPr algn="l"/>
                      <a:r>
                        <a:rPr lang="en-GB" sz="1500" b="1" dirty="0">
                          <a:solidFill>
                            <a:schemeClr val="tx1"/>
                          </a:solidFill>
                        </a:rPr>
                        <a:t>List of traces</a:t>
                      </a: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500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7946500"/>
                  </a:ext>
                </a:extLst>
              </a:tr>
              <a:tr h="245186">
                <a:tc>
                  <a:txBody>
                    <a:bodyPr/>
                    <a:lstStyle/>
                    <a:p>
                      <a:pPr lvl="1" algn="l"/>
                      <a:r>
                        <a:rPr lang="en-GB" sz="1500" i="1" dirty="0">
                          <a:solidFill>
                            <a:schemeClr val="tx1"/>
                          </a:solidFill>
                        </a:rPr>
                        <a:t>List of media</a:t>
                      </a:r>
                      <a:endParaRPr lang="en-GB" sz="1500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Tranco, Alexa, Cisco, Majestic</a:t>
                      </a:r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550662"/>
                  </a:ext>
                </a:extLst>
              </a:tr>
              <a:tr h="249801">
                <a:tc>
                  <a:txBody>
                    <a:bodyPr/>
                    <a:lstStyle/>
                    <a:p>
                      <a:pPr lvl="1" algn="l"/>
                      <a:r>
                        <a:rPr lang="en-GB" sz="1500" i="1" dirty="0">
                          <a:solidFill>
                            <a:schemeClr val="tx1"/>
                          </a:solidFill>
                        </a:rPr>
                        <a:t>Top media</a:t>
                      </a:r>
                      <a:endParaRPr lang="en-GB" sz="1500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10, 20, 50, 100, 200, All</a:t>
                      </a: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1816369"/>
                  </a:ext>
                </a:extLst>
              </a:tr>
              <a:tr h="249801">
                <a:tc>
                  <a:txBody>
                    <a:bodyPr/>
                    <a:lstStyle/>
                    <a:p>
                      <a:pPr lvl="1" algn="l"/>
                      <a:endParaRPr lang="en-GB" sz="1500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5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0465447"/>
                  </a:ext>
                </a:extLst>
              </a:tr>
              <a:tr h="249801">
                <a:tc>
                  <a:txBody>
                    <a:bodyPr/>
                    <a:lstStyle/>
                    <a:p>
                      <a:pPr lvl="0" algn="l"/>
                      <a:r>
                        <a:rPr lang="en-GB" sz="1500" b="1" dirty="0">
                          <a:solidFill>
                            <a:schemeClr val="bg1"/>
                          </a:solidFill>
                        </a:rPr>
                        <a:t>Exposure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GB" sz="15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5346679"/>
                  </a:ext>
                </a:extLst>
              </a:tr>
              <a:tr h="249801">
                <a:tc>
                  <a:txBody>
                    <a:bodyPr/>
                    <a:lstStyle/>
                    <a:p>
                      <a:pPr lvl="1" algn="l"/>
                      <a:r>
                        <a:rPr lang="en-GB" sz="1500" i="1" dirty="0">
                          <a:solidFill>
                            <a:srgbClr val="F2CCCC"/>
                          </a:solidFill>
                        </a:rPr>
                        <a:t>Time threshold</a:t>
                      </a:r>
                      <a:endParaRPr lang="en-GB" sz="1500" i="0" dirty="0">
                        <a:solidFill>
                          <a:srgbClr val="F2CCCC"/>
                        </a:solidFill>
                      </a:endParaRPr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F2CCCC"/>
                          </a:solidFill>
                        </a:rPr>
                        <a:t>1 second, 30 seconds, 120 seconds</a:t>
                      </a:r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8837388"/>
                  </a:ext>
                </a:extLst>
              </a:tr>
              <a:tr h="249801">
                <a:tc>
                  <a:txBody>
                    <a:bodyPr/>
                    <a:lstStyle/>
                    <a:p>
                      <a:pPr lvl="1" algn="l"/>
                      <a:r>
                        <a:rPr lang="en-GB" sz="1500" i="1" dirty="0">
                          <a:solidFill>
                            <a:schemeClr val="bg1"/>
                          </a:solidFill>
                        </a:rPr>
                        <a:t>Devices</a:t>
                      </a:r>
                      <a:endParaRPr lang="en-GB" sz="1500" b="0" i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chemeClr val="bg1"/>
                          </a:solidFill>
                        </a:rPr>
                        <a:t>PC only, Mobile only, All, All without apps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4555767"/>
                  </a:ext>
                </a:extLst>
              </a:tr>
              <a:tr h="249801">
                <a:tc>
                  <a:txBody>
                    <a:bodyPr/>
                    <a:lstStyle/>
                    <a:p>
                      <a:pPr algn="l"/>
                      <a:r>
                        <a:rPr lang="en-GB" sz="1500" b="1" dirty="0">
                          <a:solidFill>
                            <a:srgbClr val="F2CCCC"/>
                          </a:solidFill>
                        </a:rPr>
                        <a:t>Tracking period</a:t>
                      </a:r>
                      <a:endParaRPr lang="en-GB" sz="1500" b="0" dirty="0">
                        <a:solidFill>
                          <a:srgbClr val="F2CCCC"/>
                        </a:solidFill>
                      </a:endParaRPr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F2CCCC"/>
                          </a:solidFill>
                        </a:rPr>
                        <a:t>2, 5, 10, 15, 31 days</a:t>
                      </a:r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0534352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Identify the available design choices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THIS STUDY</a:t>
            </a:r>
            <a:endParaRPr lang="es-E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08ABF0-AE7D-FE22-AFF9-01ED4F7AC6C1}"/>
              </a:ext>
            </a:extLst>
          </p:cNvPr>
          <p:cNvSpPr txBox="1"/>
          <p:nvPr/>
        </p:nvSpPr>
        <p:spPr>
          <a:xfrm>
            <a:off x="2762075" y="1336886"/>
            <a:ext cx="8344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en-GB" b="1" dirty="0"/>
              <a:t>List of traces: </a:t>
            </a:r>
            <a:r>
              <a:rPr lang="en-GB" dirty="0"/>
              <a:t>what is defined as “written news media”?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940D3D-4B73-C798-75B2-323433949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7562" y="2015582"/>
            <a:ext cx="3723979" cy="4408415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5996448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44B16524-47D1-4D8D-A8AC-912E51672196}"/>
              </a:ext>
            </a:extLst>
          </p:cNvPr>
          <p:cNvGraphicFramePr>
            <a:graphicFrameLocks noGrp="1"/>
          </p:cNvGraphicFramePr>
          <p:nvPr/>
        </p:nvGraphicFramePr>
        <p:xfrm>
          <a:off x="334964" y="2015583"/>
          <a:ext cx="6970414" cy="321564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3116087">
                  <a:extLst>
                    <a:ext uri="{9D8B030D-6E8A-4147-A177-3AD203B41FA5}">
                      <a16:colId xmlns:a16="http://schemas.microsoft.com/office/drawing/2014/main" val="1527037164"/>
                    </a:ext>
                  </a:extLst>
                </a:gridCol>
                <a:gridCol w="3854327">
                  <a:extLst>
                    <a:ext uri="{9D8B030D-6E8A-4147-A177-3AD203B41FA5}">
                      <a16:colId xmlns:a16="http://schemas.microsoft.com/office/drawing/2014/main" val="3330977018"/>
                    </a:ext>
                  </a:extLst>
                </a:gridCol>
              </a:tblGrid>
              <a:tr h="249801"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Characteristics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GB" sz="1600" dirty="0"/>
                        <a:t>My choices</a:t>
                      </a:r>
                      <a:endParaRPr lang="en-GB" sz="16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3129627"/>
                  </a:ext>
                </a:extLst>
              </a:tr>
              <a:tr h="245186">
                <a:tc>
                  <a:txBody>
                    <a:bodyPr/>
                    <a:lstStyle/>
                    <a:p>
                      <a:pPr algn="l"/>
                      <a:r>
                        <a:rPr lang="en-GB" sz="1500" b="1" dirty="0"/>
                        <a:t>Metric</a:t>
                      </a:r>
                      <a:endParaRPr lang="en-GB" sz="1500" b="0" dirty="0"/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baseline="0" dirty="0"/>
                        <a:t>Visits, Seconds, Days, Media</a:t>
                      </a:r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0468911"/>
                  </a:ext>
                </a:extLst>
              </a:tr>
              <a:tr h="245186">
                <a:tc>
                  <a:txBody>
                    <a:bodyPr/>
                    <a:lstStyle/>
                    <a:p>
                      <a:pPr algn="l"/>
                      <a:r>
                        <a:rPr lang="en-GB" sz="1500" b="1" dirty="0">
                          <a:solidFill>
                            <a:schemeClr val="tx1"/>
                          </a:solidFill>
                        </a:rPr>
                        <a:t>List of traces</a:t>
                      </a: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500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7946500"/>
                  </a:ext>
                </a:extLst>
              </a:tr>
              <a:tr h="245186">
                <a:tc>
                  <a:txBody>
                    <a:bodyPr/>
                    <a:lstStyle/>
                    <a:p>
                      <a:pPr lvl="1" algn="l"/>
                      <a:r>
                        <a:rPr lang="en-GB" sz="1500" i="1" dirty="0">
                          <a:solidFill>
                            <a:schemeClr val="tx1"/>
                          </a:solidFill>
                        </a:rPr>
                        <a:t>List of media</a:t>
                      </a:r>
                      <a:endParaRPr lang="en-GB" sz="1500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Tranco, Alexa, Cisco, Majestic</a:t>
                      </a:r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550662"/>
                  </a:ext>
                </a:extLst>
              </a:tr>
              <a:tr h="249801">
                <a:tc>
                  <a:txBody>
                    <a:bodyPr/>
                    <a:lstStyle/>
                    <a:p>
                      <a:pPr lvl="1" algn="l"/>
                      <a:r>
                        <a:rPr lang="en-GB" sz="1500" i="1" dirty="0">
                          <a:solidFill>
                            <a:schemeClr val="tx1"/>
                          </a:solidFill>
                        </a:rPr>
                        <a:t>Top media</a:t>
                      </a:r>
                      <a:endParaRPr lang="en-GB" sz="1500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10, 20, 50, 100, 200, All</a:t>
                      </a: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1816369"/>
                  </a:ext>
                </a:extLst>
              </a:tr>
              <a:tr h="249801">
                <a:tc>
                  <a:txBody>
                    <a:bodyPr/>
                    <a:lstStyle/>
                    <a:p>
                      <a:pPr lvl="1" algn="l"/>
                      <a:r>
                        <a:rPr lang="en-GB" sz="1500" i="1" dirty="0">
                          <a:solidFill>
                            <a:schemeClr val="tx1"/>
                          </a:solidFill>
                        </a:rPr>
                        <a:t>Information</a:t>
                      </a:r>
                      <a:endParaRPr lang="en-GB" sz="1500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All URLs, only those identified as political</a:t>
                      </a:r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0465447"/>
                  </a:ext>
                </a:extLst>
              </a:tr>
              <a:tr h="249801">
                <a:tc>
                  <a:txBody>
                    <a:bodyPr/>
                    <a:lstStyle/>
                    <a:p>
                      <a:pPr lvl="0" algn="l"/>
                      <a:r>
                        <a:rPr lang="en-GB" sz="1500" b="1" dirty="0">
                          <a:solidFill>
                            <a:schemeClr val="bg1"/>
                          </a:solidFill>
                        </a:rPr>
                        <a:t>Exposure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GB" sz="15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5346679"/>
                  </a:ext>
                </a:extLst>
              </a:tr>
              <a:tr h="249801">
                <a:tc>
                  <a:txBody>
                    <a:bodyPr/>
                    <a:lstStyle/>
                    <a:p>
                      <a:pPr lvl="1" algn="l"/>
                      <a:r>
                        <a:rPr lang="en-GB" sz="1500" i="1" dirty="0">
                          <a:solidFill>
                            <a:srgbClr val="F2CCCC"/>
                          </a:solidFill>
                        </a:rPr>
                        <a:t>Time threshold</a:t>
                      </a:r>
                      <a:endParaRPr lang="en-GB" sz="1500" i="0" dirty="0">
                        <a:solidFill>
                          <a:srgbClr val="F2CCCC"/>
                        </a:solidFill>
                      </a:endParaRPr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F2CCCC"/>
                          </a:solidFill>
                        </a:rPr>
                        <a:t>1 second, 30 seconds, 120 seconds</a:t>
                      </a:r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8837388"/>
                  </a:ext>
                </a:extLst>
              </a:tr>
              <a:tr h="249801">
                <a:tc>
                  <a:txBody>
                    <a:bodyPr/>
                    <a:lstStyle/>
                    <a:p>
                      <a:pPr lvl="1" algn="l"/>
                      <a:r>
                        <a:rPr lang="en-GB" sz="1500" i="1" dirty="0">
                          <a:solidFill>
                            <a:schemeClr val="bg1"/>
                          </a:solidFill>
                        </a:rPr>
                        <a:t>Devices</a:t>
                      </a:r>
                      <a:endParaRPr lang="en-GB" sz="1500" b="0" i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chemeClr val="bg1"/>
                          </a:solidFill>
                        </a:rPr>
                        <a:t>PC only, Mobile only, All, All without apps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4555767"/>
                  </a:ext>
                </a:extLst>
              </a:tr>
              <a:tr h="249801">
                <a:tc>
                  <a:txBody>
                    <a:bodyPr/>
                    <a:lstStyle/>
                    <a:p>
                      <a:pPr algn="l"/>
                      <a:r>
                        <a:rPr lang="en-GB" sz="1500" b="1" dirty="0">
                          <a:solidFill>
                            <a:srgbClr val="F2CCCC"/>
                          </a:solidFill>
                        </a:rPr>
                        <a:t>Tracking period</a:t>
                      </a:r>
                      <a:endParaRPr lang="en-GB" sz="1500" b="0" dirty="0">
                        <a:solidFill>
                          <a:srgbClr val="F2CCCC"/>
                        </a:solidFill>
                      </a:endParaRPr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F2CCCC"/>
                          </a:solidFill>
                        </a:rPr>
                        <a:t>2, 5, 10, 15, 31 days</a:t>
                      </a:r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0534352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Identify the available design choices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THIS STUDY</a:t>
            </a:r>
            <a:endParaRPr lang="es-E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08ABF0-AE7D-FE22-AFF9-01ED4F7AC6C1}"/>
              </a:ext>
            </a:extLst>
          </p:cNvPr>
          <p:cNvSpPr txBox="1"/>
          <p:nvPr/>
        </p:nvSpPr>
        <p:spPr>
          <a:xfrm>
            <a:off x="2762075" y="1336886"/>
            <a:ext cx="8344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en-GB" b="1" dirty="0"/>
              <a:t>List of traces: </a:t>
            </a:r>
            <a:r>
              <a:rPr lang="en-GB" dirty="0"/>
              <a:t>what is defined as “written news media”?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A46F37-5E65-57A0-AFFF-CFC2497EAC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27"/>
          <a:stretch/>
        </p:blipFill>
        <p:spPr>
          <a:xfrm>
            <a:off x="7770283" y="3943689"/>
            <a:ext cx="3336741" cy="2320422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B96816-1B5E-BDCA-5F93-37947DC86C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583"/>
          <a:stretch/>
        </p:blipFill>
        <p:spPr>
          <a:xfrm>
            <a:off x="8411992" y="1871685"/>
            <a:ext cx="3098724" cy="2211135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8533714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44B16524-47D1-4D8D-A8AC-912E516721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0065900"/>
              </p:ext>
            </p:extLst>
          </p:nvPr>
        </p:nvGraphicFramePr>
        <p:xfrm>
          <a:off x="334964" y="2015583"/>
          <a:ext cx="6970414" cy="321564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3116087">
                  <a:extLst>
                    <a:ext uri="{9D8B030D-6E8A-4147-A177-3AD203B41FA5}">
                      <a16:colId xmlns:a16="http://schemas.microsoft.com/office/drawing/2014/main" val="1527037164"/>
                    </a:ext>
                  </a:extLst>
                </a:gridCol>
                <a:gridCol w="3854327">
                  <a:extLst>
                    <a:ext uri="{9D8B030D-6E8A-4147-A177-3AD203B41FA5}">
                      <a16:colId xmlns:a16="http://schemas.microsoft.com/office/drawing/2014/main" val="3330977018"/>
                    </a:ext>
                  </a:extLst>
                </a:gridCol>
              </a:tblGrid>
              <a:tr h="249801"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Characteristics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GB" sz="1600" dirty="0"/>
                        <a:t>My choices</a:t>
                      </a:r>
                      <a:endParaRPr lang="en-GB" sz="16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3129627"/>
                  </a:ext>
                </a:extLst>
              </a:tr>
              <a:tr h="245186">
                <a:tc>
                  <a:txBody>
                    <a:bodyPr/>
                    <a:lstStyle/>
                    <a:p>
                      <a:pPr algn="l"/>
                      <a:r>
                        <a:rPr lang="en-GB" sz="1500" b="1" dirty="0"/>
                        <a:t>Metric</a:t>
                      </a:r>
                      <a:endParaRPr lang="en-GB" sz="1500" b="0" dirty="0"/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baseline="0" dirty="0"/>
                        <a:t>Visits, Seconds, Days, Media</a:t>
                      </a:r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0468911"/>
                  </a:ext>
                </a:extLst>
              </a:tr>
              <a:tr h="245186">
                <a:tc>
                  <a:txBody>
                    <a:bodyPr/>
                    <a:lstStyle/>
                    <a:p>
                      <a:pPr algn="l"/>
                      <a:r>
                        <a:rPr lang="en-GB" sz="1500" b="1" dirty="0">
                          <a:solidFill>
                            <a:schemeClr val="tx1"/>
                          </a:solidFill>
                        </a:rPr>
                        <a:t>List of traces</a:t>
                      </a: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500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7946500"/>
                  </a:ext>
                </a:extLst>
              </a:tr>
              <a:tr h="245186">
                <a:tc>
                  <a:txBody>
                    <a:bodyPr/>
                    <a:lstStyle/>
                    <a:p>
                      <a:pPr lvl="1" algn="l"/>
                      <a:r>
                        <a:rPr lang="en-GB" sz="1500" i="1" dirty="0">
                          <a:solidFill>
                            <a:schemeClr val="tx1"/>
                          </a:solidFill>
                        </a:rPr>
                        <a:t>List of media</a:t>
                      </a:r>
                      <a:endParaRPr lang="en-GB" sz="1500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Tranco, Alexa, Cisco, Majestic</a:t>
                      </a:r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550662"/>
                  </a:ext>
                </a:extLst>
              </a:tr>
              <a:tr h="249801">
                <a:tc>
                  <a:txBody>
                    <a:bodyPr/>
                    <a:lstStyle/>
                    <a:p>
                      <a:pPr lvl="1" algn="l"/>
                      <a:r>
                        <a:rPr lang="en-GB" sz="1500" i="1" dirty="0">
                          <a:solidFill>
                            <a:schemeClr val="tx1"/>
                          </a:solidFill>
                        </a:rPr>
                        <a:t>Top media</a:t>
                      </a:r>
                      <a:endParaRPr lang="en-GB" sz="1500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10, 20, 50, 100, 200, All</a:t>
                      </a: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1816369"/>
                  </a:ext>
                </a:extLst>
              </a:tr>
              <a:tr h="249801">
                <a:tc>
                  <a:txBody>
                    <a:bodyPr/>
                    <a:lstStyle/>
                    <a:p>
                      <a:pPr lvl="1" algn="l"/>
                      <a:r>
                        <a:rPr lang="en-GB" sz="1500" i="1" dirty="0">
                          <a:solidFill>
                            <a:schemeClr val="tx1"/>
                          </a:solidFill>
                        </a:rPr>
                        <a:t>Information</a:t>
                      </a:r>
                      <a:endParaRPr lang="en-GB" sz="1500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All URLs, only those identified as political</a:t>
                      </a:r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0465447"/>
                  </a:ext>
                </a:extLst>
              </a:tr>
              <a:tr h="249801">
                <a:tc>
                  <a:txBody>
                    <a:bodyPr/>
                    <a:lstStyle/>
                    <a:p>
                      <a:pPr lvl="0" algn="l"/>
                      <a:r>
                        <a:rPr lang="en-GB" sz="1500" b="1" dirty="0">
                          <a:solidFill>
                            <a:schemeClr val="tx1"/>
                          </a:solidFill>
                        </a:rPr>
                        <a:t>Exposure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GB" sz="1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5346679"/>
                  </a:ext>
                </a:extLst>
              </a:tr>
              <a:tr h="249801">
                <a:tc>
                  <a:txBody>
                    <a:bodyPr/>
                    <a:lstStyle/>
                    <a:p>
                      <a:pPr lvl="1" algn="l"/>
                      <a:r>
                        <a:rPr lang="en-GB" sz="1500" i="1" dirty="0">
                          <a:solidFill>
                            <a:schemeClr val="tx1"/>
                          </a:solidFill>
                        </a:rPr>
                        <a:t>Time threshold</a:t>
                      </a:r>
                      <a:endParaRPr lang="en-GB" sz="1500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1 second, 30 seconds, 120 seconds</a:t>
                      </a:r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8837388"/>
                  </a:ext>
                </a:extLst>
              </a:tr>
              <a:tr h="249801">
                <a:tc>
                  <a:txBody>
                    <a:bodyPr/>
                    <a:lstStyle/>
                    <a:p>
                      <a:pPr lvl="1" algn="l"/>
                      <a:endParaRPr lang="en-GB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GB" sz="1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4555767"/>
                  </a:ext>
                </a:extLst>
              </a:tr>
              <a:tr h="249801">
                <a:tc>
                  <a:txBody>
                    <a:bodyPr/>
                    <a:lstStyle/>
                    <a:p>
                      <a:pPr algn="l"/>
                      <a:r>
                        <a:rPr lang="en-GB" sz="1500" b="1" dirty="0">
                          <a:solidFill>
                            <a:srgbClr val="F2CCCC"/>
                          </a:solidFill>
                        </a:rPr>
                        <a:t>Tracking period</a:t>
                      </a:r>
                      <a:endParaRPr lang="en-GB" sz="1500" b="0" dirty="0">
                        <a:solidFill>
                          <a:srgbClr val="F2CCCC"/>
                        </a:solidFill>
                      </a:endParaRPr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F2CCCC"/>
                          </a:solidFill>
                        </a:rPr>
                        <a:t>2, 5, 10, 15, 31 days</a:t>
                      </a:r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0534352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Identify the available design choices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THIS STUDY</a:t>
            </a:r>
            <a:endParaRPr lang="es-E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08ABF0-AE7D-FE22-AFF9-01ED4F7AC6C1}"/>
              </a:ext>
            </a:extLst>
          </p:cNvPr>
          <p:cNvSpPr txBox="1"/>
          <p:nvPr/>
        </p:nvSpPr>
        <p:spPr>
          <a:xfrm>
            <a:off x="2762075" y="1336886"/>
            <a:ext cx="8344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GB" b="1" dirty="0"/>
              <a:t>Exposure: </a:t>
            </a:r>
            <a:r>
              <a:rPr lang="en-GB" dirty="0"/>
              <a:t>what events can be considered as “exposed”?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F9F61C-19A7-C43C-49BC-CE37FEAC5E00}"/>
              </a:ext>
            </a:extLst>
          </p:cNvPr>
          <p:cNvSpPr txBox="1"/>
          <p:nvPr/>
        </p:nvSpPr>
        <p:spPr>
          <a:xfrm>
            <a:off x="9177557" y="4658730"/>
            <a:ext cx="22242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GB" sz="1500" dirty="0"/>
              <a:t>Exposure might mean just seeing something, or reading part / all of the article</a:t>
            </a:r>
          </a:p>
        </p:txBody>
      </p:sp>
      <p:cxnSp>
        <p:nvCxnSpPr>
          <p:cNvPr id="9" name="Connector: Curved 8">
            <a:extLst>
              <a:ext uri="{FF2B5EF4-FFF2-40B4-BE49-F238E27FC236}">
                <a16:creationId xmlns:a16="http://schemas.microsoft.com/office/drawing/2014/main" id="{5418F183-E9DA-C586-BE22-50956761DA06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7305378" y="4452457"/>
            <a:ext cx="2984299" cy="206273"/>
          </a:xfrm>
          <a:prstGeom prst="curvedConnector2">
            <a:avLst/>
          </a:prstGeom>
          <a:noFill/>
          <a:ln w="9525" cap="flat" cmpd="sng" algn="ctr">
            <a:solidFill>
              <a:srgbClr val="C00000"/>
            </a:solidFill>
            <a:prstDash val="soli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0731194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1800" dirty="0">
                <a:latin typeface="Times New Roman" panose="02020603050405020304" pitchFamily="18" charset="0"/>
                <a:ea typeface="Cambria" panose="02040503050406030204" pitchFamily="18" charset="0"/>
              </a:rPr>
              <a:t>Increased importance of understanding </a:t>
            </a:r>
            <a:r>
              <a:rPr lang="en-GB" sz="1800" b="1" dirty="0">
                <a:latin typeface="Times New Roman" panose="02020603050405020304" pitchFamily="18" charset="0"/>
                <a:ea typeface="Cambria" panose="02040503050406030204" pitchFamily="18" charset="0"/>
              </a:rPr>
              <a:t>the extent </a:t>
            </a:r>
            <a:r>
              <a:rPr lang="en-GB" sz="1800" dirty="0">
                <a:latin typeface="Times New Roman" panose="02020603050405020304" pitchFamily="18" charset="0"/>
                <a:ea typeface="Cambria" panose="02040503050406030204" pitchFamily="18" charset="0"/>
              </a:rPr>
              <a:t>and</a:t>
            </a:r>
            <a:r>
              <a:rPr lang="en-GB" sz="1800" b="1" dirty="0">
                <a:latin typeface="Times New Roman" panose="02020603050405020304" pitchFamily="18" charset="0"/>
                <a:ea typeface="Cambria" panose="02040503050406030204" pitchFamily="18" charset="0"/>
              </a:rPr>
              <a:t> the </a:t>
            </a:r>
            <a:r>
              <a:rPr lang="en-GB" sz="1800" b="1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type of media/content people are exposed</a:t>
            </a:r>
            <a:r>
              <a:rPr lang="en-GB" sz="18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to</a:t>
            </a:r>
          </a:p>
          <a:p>
            <a:r>
              <a:rPr lang="en-GB" sz="1800" dirty="0">
                <a:latin typeface="Times New Roman" panose="02020603050405020304" pitchFamily="18" charset="0"/>
                <a:ea typeface="Cambria" panose="02040503050406030204" pitchFamily="18" charset="0"/>
              </a:rPr>
              <a:t>As well as its </a:t>
            </a:r>
            <a:r>
              <a:rPr lang="en-GB" sz="1800" b="1" dirty="0">
                <a:latin typeface="Times New Roman" panose="02020603050405020304" pitchFamily="18" charset="0"/>
                <a:ea typeface="Cambria" panose="02040503050406030204" pitchFamily="18" charset="0"/>
              </a:rPr>
              <a:t>effect</a:t>
            </a:r>
            <a:r>
              <a:rPr lang="en-GB" sz="1800" dirty="0">
                <a:latin typeface="Times New Roman" panose="02020603050405020304" pitchFamily="18" charset="0"/>
                <a:ea typeface="Cambria" panose="02040503050406030204" pitchFamily="18" charset="0"/>
              </a:rPr>
              <a:t> on how people </a:t>
            </a:r>
            <a:r>
              <a:rPr lang="en-GB" sz="1800" b="1" dirty="0">
                <a:latin typeface="Times New Roman" panose="02020603050405020304" pitchFamily="18" charset="0"/>
                <a:ea typeface="Cambria" panose="02040503050406030204" pitchFamily="18" charset="0"/>
              </a:rPr>
              <a:t>think, feel, </a:t>
            </a:r>
            <a:r>
              <a:rPr lang="en-GB" sz="1800" dirty="0">
                <a:latin typeface="Times New Roman" panose="02020603050405020304" pitchFamily="18" charset="0"/>
                <a:ea typeface="Cambria" panose="02040503050406030204" pitchFamily="18" charset="0"/>
              </a:rPr>
              <a:t>and</a:t>
            </a:r>
            <a:r>
              <a:rPr lang="en-GB" sz="1800" b="1" dirty="0">
                <a:latin typeface="Times New Roman" panose="02020603050405020304" pitchFamily="18" charset="0"/>
                <a:ea typeface="Cambria" panose="02040503050406030204" pitchFamily="18" charset="0"/>
              </a:rPr>
              <a:t> behave</a:t>
            </a:r>
          </a:p>
          <a:p>
            <a:endParaRPr lang="en-GB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en-GB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endParaRPr lang="en-GB" sz="1800" dirty="0"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endParaRPr lang="es-E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importance of media exposure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MEASURING MEDIA EXPOSURE WITH DIGITAL TARCES</a:t>
            </a:r>
            <a:endParaRPr lang="es-E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0AF04D-B95F-45D2-068A-5B56EF4FE5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8977" r="20087"/>
          <a:stretch/>
        </p:blipFill>
        <p:spPr>
          <a:xfrm>
            <a:off x="8379140" y="2661192"/>
            <a:ext cx="3278288" cy="3393193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57D5F20-BF08-2E3A-78A4-773BA4F086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77"/>
          <a:stretch/>
        </p:blipFill>
        <p:spPr>
          <a:xfrm>
            <a:off x="527512" y="2661191"/>
            <a:ext cx="3285346" cy="3393193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C884922-3A6C-0B86-5D79-E5DBF02061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672"/>
          <a:stretch/>
        </p:blipFill>
        <p:spPr>
          <a:xfrm>
            <a:off x="4456856" y="3170593"/>
            <a:ext cx="3278288" cy="3393192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0766079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44B16524-47D1-4D8D-A8AC-912E51672196}"/>
              </a:ext>
            </a:extLst>
          </p:cNvPr>
          <p:cNvGraphicFramePr>
            <a:graphicFrameLocks noGrp="1"/>
          </p:cNvGraphicFramePr>
          <p:nvPr/>
        </p:nvGraphicFramePr>
        <p:xfrm>
          <a:off x="334964" y="2015583"/>
          <a:ext cx="6970414" cy="321564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3116087">
                  <a:extLst>
                    <a:ext uri="{9D8B030D-6E8A-4147-A177-3AD203B41FA5}">
                      <a16:colId xmlns:a16="http://schemas.microsoft.com/office/drawing/2014/main" val="1527037164"/>
                    </a:ext>
                  </a:extLst>
                </a:gridCol>
                <a:gridCol w="3854327">
                  <a:extLst>
                    <a:ext uri="{9D8B030D-6E8A-4147-A177-3AD203B41FA5}">
                      <a16:colId xmlns:a16="http://schemas.microsoft.com/office/drawing/2014/main" val="3330977018"/>
                    </a:ext>
                  </a:extLst>
                </a:gridCol>
              </a:tblGrid>
              <a:tr h="249801"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Characteristics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GB" sz="1600" dirty="0"/>
                        <a:t>My choices</a:t>
                      </a:r>
                      <a:endParaRPr lang="en-GB" sz="16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3129627"/>
                  </a:ext>
                </a:extLst>
              </a:tr>
              <a:tr h="245186">
                <a:tc>
                  <a:txBody>
                    <a:bodyPr/>
                    <a:lstStyle/>
                    <a:p>
                      <a:pPr algn="l"/>
                      <a:r>
                        <a:rPr lang="en-GB" sz="1500" b="1" dirty="0"/>
                        <a:t>Metric</a:t>
                      </a:r>
                      <a:endParaRPr lang="en-GB" sz="1500" b="0" dirty="0"/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baseline="0" dirty="0"/>
                        <a:t>Visits, Seconds, Days, Media</a:t>
                      </a:r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0468911"/>
                  </a:ext>
                </a:extLst>
              </a:tr>
              <a:tr h="245186">
                <a:tc>
                  <a:txBody>
                    <a:bodyPr/>
                    <a:lstStyle/>
                    <a:p>
                      <a:pPr algn="l"/>
                      <a:r>
                        <a:rPr lang="en-GB" sz="1500" b="1" dirty="0">
                          <a:solidFill>
                            <a:schemeClr val="tx1"/>
                          </a:solidFill>
                        </a:rPr>
                        <a:t>List of traces</a:t>
                      </a: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500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7946500"/>
                  </a:ext>
                </a:extLst>
              </a:tr>
              <a:tr h="245186">
                <a:tc>
                  <a:txBody>
                    <a:bodyPr/>
                    <a:lstStyle/>
                    <a:p>
                      <a:pPr lvl="1" algn="l"/>
                      <a:r>
                        <a:rPr lang="en-GB" sz="1500" i="1" dirty="0">
                          <a:solidFill>
                            <a:schemeClr val="tx1"/>
                          </a:solidFill>
                        </a:rPr>
                        <a:t>List of media</a:t>
                      </a:r>
                      <a:endParaRPr lang="en-GB" sz="1500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Tranco, Alexa, Cisco, Majestic</a:t>
                      </a:r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550662"/>
                  </a:ext>
                </a:extLst>
              </a:tr>
              <a:tr h="249801">
                <a:tc>
                  <a:txBody>
                    <a:bodyPr/>
                    <a:lstStyle/>
                    <a:p>
                      <a:pPr lvl="1" algn="l"/>
                      <a:r>
                        <a:rPr lang="en-GB" sz="1500" i="1" dirty="0">
                          <a:solidFill>
                            <a:schemeClr val="tx1"/>
                          </a:solidFill>
                        </a:rPr>
                        <a:t>Top media</a:t>
                      </a:r>
                      <a:endParaRPr lang="en-GB" sz="1500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10, 20, 50, 100, 200, All</a:t>
                      </a: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1816369"/>
                  </a:ext>
                </a:extLst>
              </a:tr>
              <a:tr h="249801">
                <a:tc>
                  <a:txBody>
                    <a:bodyPr/>
                    <a:lstStyle/>
                    <a:p>
                      <a:pPr lvl="1" algn="l"/>
                      <a:r>
                        <a:rPr lang="en-GB" sz="1500" i="1" dirty="0">
                          <a:solidFill>
                            <a:schemeClr val="tx1"/>
                          </a:solidFill>
                        </a:rPr>
                        <a:t>Information</a:t>
                      </a:r>
                      <a:endParaRPr lang="en-GB" sz="1500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All URLs, only those identified as political</a:t>
                      </a:r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0465447"/>
                  </a:ext>
                </a:extLst>
              </a:tr>
              <a:tr h="249801">
                <a:tc>
                  <a:txBody>
                    <a:bodyPr/>
                    <a:lstStyle/>
                    <a:p>
                      <a:pPr lvl="0" algn="l"/>
                      <a:r>
                        <a:rPr lang="en-GB" sz="1500" b="1" dirty="0">
                          <a:solidFill>
                            <a:schemeClr val="tx1"/>
                          </a:solidFill>
                        </a:rPr>
                        <a:t>Exposure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GB" sz="1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5346679"/>
                  </a:ext>
                </a:extLst>
              </a:tr>
              <a:tr h="249801">
                <a:tc>
                  <a:txBody>
                    <a:bodyPr/>
                    <a:lstStyle/>
                    <a:p>
                      <a:pPr lvl="1" algn="l"/>
                      <a:r>
                        <a:rPr lang="en-GB" sz="1500" i="1" dirty="0">
                          <a:solidFill>
                            <a:schemeClr val="tx1"/>
                          </a:solidFill>
                        </a:rPr>
                        <a:t>Time threshold</a:t>
                      </a:r>
                      <a:endParaRPr lang="en-GB" sz="1500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1 second, 30 seconds, 120 seconds</a:t>
                      </a:r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8837388"/>
                  </a:ext>
                </a:extLst>
              </a:tr>
              <a:tr h="249801">
                <a:tc>
                  <a:txBody>
                    <a:bodyPr/>
                    <a:lstStyle/>
                    <a:p>
                      <a:pPr lvl="1" algn="l"/>
                      <a:r>
                        <a:rPr lang="en-GB" sz="1500" i="1" dirty="0">
                          <a:solidFill>
                            <a:schemeClr val="tx1"/>
                          </a:solidFill>
                        </a:rPr>
                        <a:t>Devices</a:t>
                      </a:r>
                      <a:endParaRPr lang="en-GB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PC only, Mobile only, All, All without apps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4555767"/>
                  </a:ext>
                </a:extLst>
              </a:tr>
              <a:tr h="249801">
                <a:tc>
                  <a:txBody>
                    <a:bodyPr/>
                    <a:lstStyle/>
                    <a:p>
                      <a:pPr algn="l"/>
                      <a:r>
                        <a:rPr lang="en-GB" sz="1500" b="1" dirty="0">
                          <a:solidFill>
                            <a:srgbClr val="F2CCCC"/>
                          </a:solidFill>
                        </a:rPr>
                        <a:t>Tracking period</a:t>
                      </a:r>
                      <a:endParaRPr lang="en-GB" sz="1500" b="0" dirty="0">
                        <a:solidFill>
                          <a:srgbClr val="F2CCCC"/>
                        </a:solidFill>
                      </a:endParaRPr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F2CCCC"/>
                          </a:solidFill>
                        </a:rPr>
                        <a:t>2, 5, 10, 15, 31 days</a:t>
                      </a:r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0534352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Identify the available design choices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THIS STUDY</a:t>
            </a:r>
            <a:endParaRPr lang="es-E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08ABF0-AE7D-FE22-AFF9-01ED4F7AC6C1}"/>
              </a:ext>
            </a:extLst>
          </p:cNvPr>
          <p:cNvSpPr txBox="1"/>
          <p:nvPr/>
        </p:nvSpPr>
        <p:spPr>
          <a:xfrm>
            <a:off x="2762075" y="1336886"/>
            <a:ext cx="8344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GB" b="1" dirty="0"/>
              <a:t>Exposure: </a:t>
            </a:r>
            <a:r>
              <a:rPr lang="en-GB" dirty="0"/>
              <a:t>what events can be considered as “exposed”?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0DA22C-4F49-5028-0FFD-4EF793417213}"/>
              </a:ext>
            </a:extLst>
          </p:cNvPr>
          <p:cNvSpPr txBox="1"/>
          <p:nvPr/>
        </p:nvSpPr>
        <p:spPr>
          <a:xfrm>
            <a:off x="8657439" y="2602812"/>
            <a:ext cx="2927483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GB" sz="1500" dirty="0"/>
              <a:t>Most research has focused only on behaviours through PCs, is this right?</a:t>
            </a:r>
          </a:p>
        </p:txBody>
      </p:sp>
      <p:cxnSp>
        <p:nvCxnSpPr>
          <p:cNvPr id="4" name="Connector: Curved 3">
            <a:extLst>
              <a:ext uri="{FF2B5EF4-FFF2-40B4-BE49-F238E27FC236}">
                <a16:creationId xmlns:a16="http://schemas.microsoft.com/office/drawing/2014/main" id="{402435BF-01F4-3755-F9E3-0E7F17DD6462}"/>
              </a:ext>
            </a:extLst>
          </p:cNvPr>
          <p:cNvCxnSpPr>
            <a:cxnSpLocks/>
            <a:endCxn id="2" idx="2"/>
          </p:cNvCxnSpPr>
          <p:nvPr/>
        </p:nvCxnSpPr>
        <p:spPr>
          <a:xfrm flipV="1">
            <a:off x="7305378" y="3387642"/>
            <a:ext cx="2815803" cy="1402472"/>
          </a:xfrm>
          <a:prstGeom prst="curvedConnector2">
            <a:avLst/>
          </a:prstGeom>
          <a:noFill/>
          <a:ln w="9525" cap="flat" cmpd="sng" algn="ctr">
            <a:solidFill>
              <a:srgbClr val="C00000"/>
            </a:solidFill>
            <a:prstDash val="soli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738195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44B16524-47D1-4D8D-A8AC-912E516721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737068"/>
              </p:ext>
            </p:extLst>
          </p:nvPr>
        </p:nvGraphicFramePr>
        <p:xfrm>
          <a:off x="334964" y="2015583"/>
          <a:ext cx="6970414" cy="321564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3116087">
                  <a:extLst>
                    <a:ext uri="{9D8B030D-6E8A-4147-A177-3AD203B41FA5}">
                      <a16:colId xmlns:a16="http://schemas.microsoft.com/office/drawing/2014/main" val="1527037164"/>
                    </a:ext>
                  </a:extLst>
                </a:gridCol>
                <a:gridCol w="3854327">
                  <a:extLst>
                    <a:ext uri="{9D8B030D-6E8A-4147-A177-3AD203B41FA5}">
                      <a16:colId xmlns:a16="http://schemas.microsoft.com/office/drawing/2014/main" val="3330977018"/>
                    </a:ext>
                  </a:extLst>
                </a:gridCol>
              </a:tblGrid>
              <a:tr h="249801"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Characteristics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GB" sz="1600" dirty="0"/>
                        <a:t>My choices</a:t>
                      </a:r>
                      <a:endParaRPr lang="en-GB" sz="16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3129627"/>
                  </a:ext>
                </a:extLst>
              </a:tr>
              <a:tr h="245186">
                <a:tc>
                  <a:txBody>
                    <a:bodyPr/>
                    <a:lstStyle/>
                    <a:p>
                      <a:pPr algn="l"/>
                      <a:r>
                        <a:rPr lang="en-GB" sz="1500" b="1" dirty="0"/>
                        <a:t>Metric</a:t>
                      </a:r>
                      <a:endParaRPr lang="en-GB" sz="1500" b="0" dirty="0"/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baseline="0" dirty="0"/>
                        <a:t>Visits, Seconds, Days, Media</a:t>
                      </a:r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0468911"/>
                  </a:ext>
                </a:extLst>
              </a:tr>
              <a:tr h="245186">
                <a:tc>
                  <a:txBody>
                    <a:bodyPr/>
                    <a:lstStyle/>
                    <a:p>
                      <a:pPr algn="l"/>
                      <a:r>
                        <a:rPr lang="en-GB" sz="1500" b="1" dirty="0">
                          <a:solidFill>
                            <a:schemeClr val="tx1"/>
                          </a:solidFill>
                        </a:rPr>
                        <a:t>List of traces</a:t>
                      </a: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500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7946500"/>
                  </a:ext>
                </a:extLst>
              </a:tr>
              <a:tr h="245186">
                <a:tc>
                  <a:txBody>
                    <a:bodyPr/>
                    <a:lstStyle/>
                    <a:p>
                      <a:pPr lvl="1" algn="l"/>
                      <a:r>
                        <a:rPr lang="en-GB" sz="1500" i="1" dirty="0">
                          <a:solidFill>
                            <a:schemeClr val="tx1"/>
                          </a:solidFill>
                        </a:rPr>
                        <a:t>List of media</a:t>
                      </a:r>
                      <a:endParaRPr lang="en-GB" sz="1500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Tranco, Alexa, Cisco, Majestic</a:t>
                      </a:r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550662"/>
                  </a:ext>
                </a:extLst>
              </a:tr>
              <a:tr h="249801">
                <a:tc>
                  <a:txBody>
                    <a:bodyPr/>
                    <a:lstStyle/>
                    <a:p>
                      <a:pPr lvl="1" algn="l"/>
                      <a:r>
                        <a:rPr lang="en-GB" sz="1500" i="1" dirty="0">
                          <a:solidFill>
                            <a:schemeClr val="tx1"/>
                          </a:solidFill>
                        </a:rPr>
                        <a:t>Top media</a:t>
                      </a:r>
                      <a:endParaRPr lang="en-GB" sz="1500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10, 20, 50, 100, 200, All</a:t>
                      </a: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1816369"/>
                  </a:ext>
                </a:extLst>
              </a:tr>
              <a:tr h="249801">
                <a:tc>
                  <a:txBody>
                    <a:bodyPr/>
                    <a:lstStyle/>
                    <a:p>
                      <a:pPr lvl="1" algn="l"/>
                      <a:r>
                        <a:rPr lang="en-GB" sz="1500" i="1" dirty="0">
                          <a:solidFill>
                            <a:schemeClr val="tx1"/>
                          </a:solidFill>
                        </a:rPr>
                        <a:t>Information</a:t>
                      </a:r>
                      <a:endParaRPr lang="en-GB" sz="1500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All URLs, only those identified as political</a:t>
                      </a:r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0465447"/>
                  </a:ext>
                </a:extLst>
              </a:tr>
              <a:tr h="249801">
                <a:tc>
                  <a:txBody>
                    <a:bodyPr/>
                    <a:lstStyle/>
                    <a:p>
                      <a:pPr lvl="0" algn="l"/>
                      <a:r>
                        <a:rPr lang="en-GB" sz="1500" b="1" dirty="0">
                          <a:solidFill>
                            <a:schemeClr val="tx1"/>
                          </a:solidFill>
                        </a:rPr>
                        <a:t>Exposure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GB" sz="1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5346679"/>
                  </a:ext>
                </a:extLst>
              </a:tr>
              <a:tr h="249801">
                <a:tc>
                  <a:txBody>
                    <a:bodyPr/>
                    <a:lstStyle/>
                    <a:p>
                      <a:pPr lvl="1" algn="l"/>
                      <a:r>
                        <a:rPr lang="en-GB" sz="1500" i="1" dirty="0">
                          <a:solidFill>
                            <a:schemeClr val="tx1"/>
                          </a:solidFill>
                        </a:rPr>
                        <a:t>Time threshold</a:t>
                      </a:r>
                      <a:endParaRPr lang="en-GB" sz="1500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1 second, 30 seconds, 120 seconds</a:t>
                      </a:r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8837388"/>
                  </a:ext>
                </a:extLst>
              </a:tr>
              <a:tr h="249801">
                <a:tc>
                  <a:txBody>
                    <a:bodyPr/>
                    <a:lstStyle/>
                    <a:p>
                      <a:pPr lvl="1" algn="l"/>
                      <a:r>
                        <a:rPr lang="en-GB" sz="1500" i="1" dirty="0">
                          <a:solidFill>
                            <a:schemeClr val="tx1"/>
                          </a:solidFill>
                        </a:rPr>
                        <a:t>Devices</a:t>
                      </a:r>
                      <a:endParaRPr lang="en-GB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PC only, Mobile only, All, All without apps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4555767"/>
                  </a:ext>
                </a:extLst>
              </a:tr>
              <a:tr h="249801">
                <a:tc>
                  <a:txBody>
                    <a:bodyPr/>
                    <a:lstStyle/>
                    <a:p>
                      <a:pPr algn="l"/>
                      <a:r>
                        <a:rPr lang="en-GB" sz="1500" b="1" dirty="0">
                          <a:solidFill>
                            <a:schemeClr val="tx1"/>
                          </a:solidFill>
                        </a:rPr>
                        <a:t>Tracking period</a:t>
                      </a:r>
                      <a:endParaRPr lang="en-GB" sz="1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2, 5, 10, 15, 31 days</a:t>
                      </a:r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0534352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Identify the available design choices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THIS STUDY</a:t>
            </a:r>
            <a:endParaRPr lang="es-E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08ABF0-AE7D-FE22-AFF9-01ED4F7AC6C1}"/>
              </a:ext>
            </a:extLst>
          </p:cNvPr>
          <p:cNvSpPr txBox="1"/>
          <p:nvPr/>
        </p:nvSpPr>
        <p:spPr>
          <a:xfrm>
            <a:off x="2762075" y="1336886"/>
            <a:ext cx="8344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en-GB" b="1" dirty="0"/>
              <a:t>Tracking period: </a:t>
            </a:r>
            <a:r>
              <a:rPr lang="en-GB" dirty="0"/>
              <a:t>what time period allows to measure “normality”?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872683-D917-E5EF-2E9D-598398680AB1}"/>
              </a:ext>
            </a:extLst>
          </p:cNvPr>
          <p:cNvSpPr txBox="1"/>
          <p:nvPr/>
        </p:nvSpPr>
        <p:spPr>
          <a:xfrm>
            <a:off x="9177557" y="5248448"/>
            <a:ext cx="222424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GB" sz="1500" dirty="0"/>
              <a:t>Longer tracking periods might be better, but also more expensive</a:t>
            </a:r>
          </a:p>
        </p:txBody>
      </p:sp>
      <p:cxnSp>
        <p:nvCxnSpPr>
          <p:cNvPr id="9" name="Connector: Curved 8">
            <a:extLst>
              <a:ext uri="{FF2B5EF4-FFF2-40B4-BE49-F238E27FC236}">
                <a16:creationId xmlns:a16="http://schemas.microsoft.com/office/drawing/2014/main" id="{0C0A46F9-3070-8465-0549-80BFF33FD05D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7305378" y="5042175"/>
            <a:ext cx="2984299" cy="206273"/>
          </a:xfrm>
          <a:prstGeom prst="curvedConnector2">
            <a:avLst/>
          </a:prstGeom>
          <a:noFill/>
          <a:ln w="9525" cap="flat" cmpd="sng" algn="ctr">
            <a:solidFill>
              <a:srgbClr val="C00000"/>
            </a:solidFill>
            <a:prstDash val="soli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601312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44B16524-47D1-4D8D-A8AC-912E51672196}"/>
              </a:ext>
            </a:extLst>
          </p:cNvPr>
          <p:cNvGraphicFramePr>
            <a:graphicFrameLocks noGrp="1"/>
          </p:cNvGraphicFramePr>
          <p:nvPr/>
        </p:nvGraphicFramePr>
        <p:xfrm>
          <a:off x="334964" y="2015583"/>
          <a:ext cx="6970414" cy="321564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3116087">
                  <a:extLst>
                    <a:ext uri="{9D8B030D-6E8A-4147-A177-3AD203B41FA5}">
                      <a16:colId xmlns:a16="http://schemas.microsoft.com/office/drawing/2014/main" val="1527037164"/>
                    </a:ext>
                  </a:extLst>
                </a:gridCol>
                <a:gridCol w="3854327">
                  <a:extLst>
                    <a:ext uri="{9D8B030D-6E8A-4147-A177-3AD203B41FA5}">
                      <a16:colId xmlns:a16="http://schemas.microsoft.com/office/drawing/2014/main" val="3330977018"/>
                    </a:ext>
                  </a:extLst>
                </a:gridCol>
              </a:tblGrid>
              <a:tr h="249801"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Characteristics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GB" sz="1600" dirty="0"/>
                        <a:t>My choices</a:t>
                      </a:r>
                      <a:endParaRPr lang="en-GB" sz="16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3129627"/>
                  </a:ext>
                </a:extLst>
              </a:tr>
              <a:tr h="245186">
                <a:tc>
                  <a:txBody>
                    <a:bodyPr/>
                    <a:lstStyle/>
                    <a:p>
                      <a:pPr algn="l"/>
                      <a:r>
                        <a:rPr lang="en-GB" sz="1500" b="1" dirty="0"/>
                        <a:t>Metric</a:t>
                      </a:r>
                      <a:endParaRPr lang="en-GB" sz="1500" b="0" dirty="0"/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b="1" baseline="0" dirty="0"/>
                        <a:t>Visits</a:t>
                      </a:r>
                      <a:r>
                        <a:rPr lang="en-GB" sz="1500" baseline="0" dirty="0"/>
                        <a:t>, Seconds, Days, Media</a:t>
                      </a:r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0468911"/>
                  </a:ext>
                </a:extLst>
              </a:tr>
              <a:tr h="245186">
                <a:tc>
                  <a:txBody>
                    <a:bodyPr/>
                    <a:lstStyle/>
                    <a:p>
                      <a:pPr algn="l"/>
                      <a:r>
                        <a:rPr lang="en-GB" sz="1500" b="1" dirty="0"/>
                        <a:t>List of traces</a:t>
                      </a: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500" baseline="0" dirty="0"/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7946500"/>
                  </a:ext>
                </a:extLst>
              </a:tr>
              <a:tr h="245186">
                <a:tc>
                  <a:txBody>
                    <a:bodyPr/>
                    <a:lstStyle/>
                    <a:p>
                      <a:pPr lvl="1" algn="l"/>
                      <a:r>
                        <a:rPr lang="en-GB" sz="1500" i="1" dirty="0"/>
                        <a:t>List of media</a:t>
                      </a:r>
                      <a:endParaRPr lang="en-GB" sz="1500" i="0" dirty="0"/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/>
                        <a:t>Tranco, </a:t>
                      </a:r>
                      <a:r>
                        <a:rPr lang="en-GB" sz="1500" b="1" dirty="0"/>
                        <a:t>Alexa</a:t>
                      </a:r>
                      <a:r>
                        <a:rPr lang="en-GB" sz="1500" dirty="0"/>
                        <a:t>, Cisco, Majestic</a:t>
                      </a:r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550662"/>
                  </a:ext>
                </a:extLst>
              </a:tr>
              <a:tr h="249801">
                <a:tc>
                  <a:txBody>
                    <a:bodyPr/>
                    <a:lstStyle/>
                    <a:p>
                      <a:pPr lvl="1" algn="l"/>
                      <a:r>
                        <a:rPr lang="en-GB" sz="1500" i="1" dirty="0"/>
                        <a:t>Top media</a:t>
                      </a:r>
                      <a:endParaRPr lang="en-GB" sz="1500" i="0" dirty="0"/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/>
                        <a:t>10, 20, </a:t>
                      </a:r>
                      <a:r>
                        <a:rPr lang="en-GB" sz="1500" b="1" dirty="0"/>
                        <a:t>50</a:t>
                      </a:r>
                      <a:r>
                        <a:rPr lang="en-GB" sz="1500" dirty="0"/>
                        <a:t>, 100, 200, All</a:t>
                      </a: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1816369"/>
                  </a:ext>
                </a:extLst>
              </a:tr>
              <a:tr h="249801">
                <a:tc>
                  <a:txBody>
                    <a:bodyPr/>
                    <a:lstStyle/>
                    <a:p>
                      <a:pPr lvl="1" algn="l"/>
                      <a:r>
                        <a:rPr lang="en-GB" sz="1500" i="1" dirty="0"/>
                        <a:t>Information</a:t>
                      </a:r>
                      <a:endParaRPr lang="en-GB" sz="1500" i="0" dirty="0"/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/>
                        <a:t>All URLs, </a:t>
                      </a:r>
                      <a:r>
                        <a:rPr lang="en-GB" sz="1500" b="0" dirty="0"/>
                        <a:t>only </a:t>
                      </a:r>
                      <a:r>
                        <a:rPr lang="en-GB" sz="1300" b="1" dirty="0"/>
                        <a:t>those identified as political</a:t>
                      </a:r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0465447"/>
                  </a:ext>
                </a:extLst>
              </a:tr>
              <a:tr h="249801">
                <a:tc>
                  <a:txBody>
                    <a:bodyPr/>
                    <a:lstStyle/>
                    <a:p>
                      <a:pPr lvl="0" algn="l"/>
                      <a:r>
                        <a:rPr lang="en-GB" sz="1500" b="1" dirty="0"/>
                        <a:t>Exposure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GB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5346679"/>
                  </a:ext>
                </a:extLst>
              </a:tr>
              <a:tr h="249801">
                <a:tc>
                  <a:txBody>
                    <a:bodyPr/>
                    <a:lstStyle/>
                    <a:p>
                      <a:pPr lvl="1" algn="l"/>
                      <a:r>
                        <a:rPr lang="en-GB" sz="1500" i="1" dirty="0"/>
                        <a:t>Time threshold</a:t>
                      </a:r>
                      <a:endParaRPr lang="en-GB" sz="1500" i="0" dirty="0"/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b="1" dirty="0"/>
                        <a:t>1 second</a:t>
                      </a:r>
                      <a:r>
                        <a:rPr lang="en-GB" sz="1500" dirty="0"/>
                        <a:t>, 30 seconds, 120 seconds</a:t>
                      </a:r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8837388"/>
                  </a:ext>
                </a:extLst>
              </a:tr>
              <a:tr h="249801">
                <a:tc>
                  <a:txBody>
                    <a:bodyPr/>
                    <a:lstStyle/>
                    <a:p>
                      <a:pPr lvl="1" algn="l"/>
                      <a:r>
                        <a:rPr lang="en-GB" sz="1500" i="1" dirty="0"/>
                        <a:t>Devices</a:t>
                      </a:r>
                      <a:endParaRPr lang="en-GB" sz="1500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b="1" dirty="0"/>
                        <a:t>PC only</a:t>
                      </a:r>
                      <a:r>
                        <a:rPr lang="en-GB" sz="1500" dirty="0"/>
                        <a:t>, Mobile only, All, All without apps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4555767"/>
                  </a:ext>
                </a:extLst>
              </a:tr>
              <a:tr h="249801">
                <a:tc>
                  <a:txBody>
                    <a:bodyPr/>
                    <a:lstStyle/>
                    <a:p>
                      <a:pPr algn="l"/>
                      <a:r>
                        <a:rPr lang="en-GB" sz="1500" b="1" dirty="0"/>
                        <a:t>Tracking period</a:t>
                      </a:r>
                      <a:endParaRPr lang="en-GB" sz="1500" b="0" dirty="0"/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/>
                        <a:t>2, 5, 10, </a:t>
                      </a:r>
                      <a:r>
                        <a:rPr lang="en-GB" sz="1500" b="1" dirty="0"/>
                        <a:t>15</a:t>
                      </a:r>
                      <a:r>
                        <a:rPr lang="en-GB" sz="1500" dirty="0"/>
                        <a:t>, 31 days</a:t>
                      </a:r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0534352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Identify the available design choices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THIS STUDY</a:t>
            </a:r>
            <a:endParaRPr lang="es-ES" dirty="0"/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7B58B324-303E-6F62-D6F8-195B238DA1F7}"/>
              </a:ext>
            </a:extLst>
          </p:cNvPr>
          <p:cNvSpPr/>
          <p:nvPr/>
        </p:nvSpPr>
        <p:spPr>
          <a:xfrm>
            <a:off x="7566870" y="2015583"/>
            <a:ext cx="343948" cy="3215640"/>
          </a:xfrm>
          <a:prstGeom prst="rightBrace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DD61A5-2EF8-53C7-1B00-A4205E2DAE3B}"/>
              </a:ext>
            </a:extLst>
          </p:cNvPr>
          <p:cNvSpPr txBox="1"/>
          <p:nvPr/>
        </p:nvSpPr>
        <p:spPr>
          <a:xfrm>
            <a:off x="8172310" y="3060072"/>
            <a:ext cx="3684726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sz="1500" dirty="0"/>
              <a:t>Number of visits, lasting 1 second or more, to the political articles in the top 50 most popular news websites according to Alexa, through PCs, during the last 15 days</a:t>
            </a:r>
          </a:p>
        </p:txBody>
      </p:sp>
    </p:spTree>
    <p:extLst>
      <p:ext uri="{BB962C8B-B14F-4D97-AF65-F5344CB8AC3E}">
        <p14:creationId xmlns:p14="http://schemas.microsoft.com/office/powerpoint/2010/main" val="14581513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44B16524-47D1-4D8D-A8AC-912E516721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1849268"/>
              </p:ext>
            </p:extLst>
          </p:nvPr>
        </p:nvGraphicFramePr>
        <p:xfrm>
          <a:off x="334964" y="2015583"/>
          <a:ext cx="6970414" cy="321564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3116087">
                  <a:extLst>
                    <a:ext uri="{9D8B030D-6E8A-4147-A177-3AD203B41FA5}">
                      <a16:colId xmlns:a16="http://schemas.microsoft.com/office/drawing/2014/main" val="1527037164"/>
                    </a:ext>
                  </a:extLst>
                </a:gridCol>
                <a:gridCol w="3854327">
                  <a:extLst>
                    <a:ext uri="{9D8B030D-6E8A-4147-A177-3AD203B41FA5}">
                      <a16:colId xmlns:a16="http://schemas.microsoft.com/office/drawing/2014/main" val="3330977018"/>
                    </a:ext>
                  </a:extLst>
                </a:gridCol>
              </a:tblGrid>
              <a:tr h="249801"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Characteristics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GB" sz="1600" dirty="0"/>
                        <a:t>My choices</a:t>
                      </a:r>
                      <a:endParaRPr lang="en-GB" sz="16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3129627"/>
                  </a:ext>
                </a:extLst>
              </a:tr>
              <a:tr h="245186">
                <a:tc>
                  <a:txBody>
                    <a:bodyPr/>
                    <a:lstStyle/>
                    <a:p>
                      <a:pPr algn="l"/>
                      <a:r>
                        <a:rPr lang="en-GB" sz="1500" b="1" dirty="0"/>
                        <a:t>Metric </a:t>
                      </a:r>
                      <a:endParaRPr lang="en-GB" sz="1500" b="0" dirty="0"/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baseline="0" dirty="0"/>
                        <a:t>Visits, Seconds, Days, Media</a:t>
                      </a:r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0468911"/>
                  </a:ext>
                </a:extLst>
              </a:tr>
              <a:tr h="245186">
                <a:tc>
                  <a:txBody>
                    <a:bodyPr/>
                    <a:lstStyle/>
                    <a:p>
                      <a:pPr algn="l"/>
                      <a:r>
                        <a:rPr lang="en-GB" sz="1500" b="1" dirty="0"/>
                        <a:t>List of traces</a:t>
                      </a: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500" baseline="0" dirty="0"/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7946500"/>
                  </a:ext>
                </a:extLst>
              </a:tr>
              <a:tr h="245186">
                <a:tc>
                  <a:txBody>
                    <a:bodyPr/>
                    <a:lstStyle/>
                    <a:p>
                      <a:pPr lvl="1" algn="l"/>
                      <a:r>
                        <a:rPr lang="en-GB" sz="1500" i="1" dirty="0"/>
                        <a:t>List of media</a:t>
                      </a:r>
                      <a:endParaRPr lang="en-GB" sz="1500" i="0" dirty="0"/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/>
                        <a:t>Tranco, Alexa, Cisco, Majestic</a:t>
                      </a:r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550662"/>
                  </a:ext>
                </a:extLst>
              </a:tr>
              <a:tr h="249801">
                <a:tc>
                  <a:txBody>
                    <a:bodyPr/>
                    <a:lstStyle/>
                    <a:p>
                      <a:pPr lvl="1" algn="l"/>
                      <a:r>
                        <a:rPr lang="en-GB" sz="1500" i="1" dirty="0"/>
                        <a:t>Top media</a:t>
                      </a:r>
                      <a:endParaRPr lang="en-GB" sz="1500" i="0" dirty="0"/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/>
                        <a:t>10, 20, 50, 100, 200, All</a:t>
                      </a: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1816369"/>
                  </a:ext>
                </a:extLst>
              </a:tr>
              <a:tr h="249801">
                <a:tc>
                  <a:txBody>
                    <a:bodyPr/>
                    <a:lstStyle/>
                    <a:p>
                      <a:pPr lvl="1" algn="l"/>
                      <a:r>
                        <a:rPr lang="en-GB" sz="1500" i="1" dirty="0"/>
                        <a:t>Information</a:t>
                      </a:r>
                      <a:endParaRPr lang="en-GB" sz="1500" i="0" dirty="0"/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/>
                        <a:t>All URLs, only those identified as political</a:t>
                      </a:r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0465447"/>
                  </a:ext>
                </a:extLst>
              </a:tr>
              <a:tr h="249801">
                <a:tc>
                  <a:txBody>
                    <a:bodyPr/>
                    <a:lstStyle/>
                    <a:p>
                      <a:pPr lvl="0" algn="l"/>
                      <a:r>
                        <a:rPr lang="en-GB" sz="1500" b="1" dirty="0"/>
                        <a:t>Exposure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GB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5346679"/>
                  </a:ext>
                </a:extLst>
              </a:tr>
              <a:tr h="249801">
                <a:tc>
                  <a:txBody>
                    <a:bodyPr/>
                    <a:lstStyle/>
                    <a:p>
                      <a:pPr lvl="1" algn="l"/>
                      <a:r>
                        <a:rPr lang="en-GB" sz="1500" i="1" dirty="0"/>
                        <a:t>Time threshold</a:t>
                      </a:r>
                      <a:endParaRPr lang="en-GB" sz="1500" i="0" dirty="0"/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/>
                        <a:t>1 second, 30 seconds, 120 seconds</a:t>
                      </a:r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8837388"/>
                  </a:ext>
                </a:extLst>
              </a:tr>
              <a:tr h="249801">
                <a:tc>
                  <a:txBody>
                    <a:bodyPr/>
                    <a:lstStyle/>
                    <a:p>
                      <a:pPr lvl="1" algn="l"/>
                      <a:r>
                        <a:rPr lang="en-GB" sz="1500" i="1" dirty="0"/>
                        <a:t>Devices</a:t>
                      </a:r>
                      <a:endParaRPr lang="en-GB" sz="1500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/>
                        <a:t>PC only, Mobile only, All, All without apps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4555767"/>
                  </a:ext>
                </a:extLst>
              </a:tr>
              <a:tr h="249801">
                <a:tc>
                  <a:txBody>
                    <a:bodyPr/>
                    <a:lstStyle/>
                    <a:p>
                      <a:pPr algn="l"/>
                      <a:r>
                        <a:rPr lang="en-GB" sz="1500" b="1" dirty="0"/>
                        <a:t>Tracking period</a:t>
                      </a:r>
                      <a:endParaRPr lang="en-GB" sz="1500" b="0" dirty="0"/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/>
                        <a:t>2, 5, 10, 15, 31 days</a:t>
                      </a:r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0534352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Identify the available design choices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THIS STUDY</a:t>
            </a:r>
            <a:endParaRPr lang="es-E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7C793B-D962-2F4E-642C-0D22539BB4B2}"/>
              </a:ext>
            </a:extLst>
          </p:cNvPr>
          <p:cNvSpPr txBox="1"/>
          <p:nvPr/>
        </p:nvSpPr>
        <p:spPr>
          <a:xfrm>
            <a:off x="7743095" y="2263909"/>
            <a:ext cx="385835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u="sng" dirty="0"/>
              <a:t>8,070</a:t>
            </a:r>
            <a:r>
              <a:rPr lang="en-GB" u="sng" dirty="0"/>
              <a:t> potential variables*</a:t>
            </a:r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endParaRPr lang="en-GB" dirty="0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3798F511-814A-80A3-06E9-59BBAADC238F}"/>
              </a:ext>
            </a:extLst>
          </p:cNvPr>
          <p:cNvSpPr txBox="1">
            <a:spLocks/>
          </p:cNvSpPr>
          <p:nvPr/>
        </p:nvSpPr>
        <p:spPr>
          <a:xfrm>
            <a:off x="255970" y="6405987"/>
            <a:ext cx="11648322" cy="433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100" dirty="0"/>
              <a:t>* </a:t>
            </a:r>
            <a:r>
              <a:rPr lang="en-GB" sz="1100" i="1" dirty="0"/>
              <a:t>Not 100% fully crossed. The time metric is not crossed with the 30 seconds and 120 seconds thresholds. 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39936380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44B16524-47D1-4D8D-A8AC-912E51672196}"/>
              </a:ext>
            </a:extLst>
          </p:cNvPr>
          <p:cNvGraphicFramePr>
            <a:graphicFrameLocks noGrp="1"/>
          </p:cNvGraphicFramePr>
          <p:nvPr/>
        </p:nvGraphicFramePr>
        <p:xfrm>
          <a:off x="334964" y="2015583"/>
          <a:ext cx="6970414" cy="321564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3116087">
                  <a:extLst>
                    <a:ext uri="{9D8B030D-6E8A-4147-A177-3AD203B41FA5}">
                      <a16:colId xmlns:a16="http://schemas.microsoft.com/office/drawing/2014/main" val="1527037164"/>
                    </a:ext>
                  </a:extLst>
                </a:gridCol>
                <a:gridCol w="3854327">
                  <a:extLst>
                    <a:ext uri="{9D8B030D-6E8A-4147-A177-3AD203B41FA5}">
                      <a16:colId xmlns:a16="http://schemas.microsoft.com/office/drawing/2014/main" val="3330977018"/>
                    </a:ext>
                  </a:extLst>
                </a:gridCol>
              </a:tblGrid>
              <a:tr h="249801"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Characteristics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GB" sz="1600" dirty="0"/>
                        <a:t>My choices</a:t>
                      </a:r>
                      <a:endParaRPr lang="en-GB" sz="16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3129627"/>
                  </a:ext>
                </a:extLst>
              </a:tr>
              <a:tr h="245186">
                <a:tc>
                  <a:txBody>
                    <a:bodyPr/>
                    <a:lstStyle/>
                    <a:p>
                      <a:pPr algn="l"/>
                      <a:r>
                        <a:rPr lang="en-GB" sz="1500" b="1" dirty="0"/>
                        <a:t>Metric </a:t>
                      </a:r>
                      <a:endParaRPr lang="en-GB" sz="1500" b="0" dirty="0"/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baseline="0" dirty="0"/>
                        <a:t>Visits, Seconds, Days, Media</a:t>
                      </a:r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0468911"/>
                  </a:ext>
                </a:extLst>
              </a:tr>
              <a:tr h="245186">
                <a:tc>
                  <a:txBody>
                    <a:bodyPr/>
                    <a:lstStyle/>
                    <a:p>
                      <a:pPr algn="l"/>
                      <a:r>
                        <a:rPr lang="en-GB" sz="1500" b="1" dirty="0"/>
                        <a:t>List of traces</a:t>
                      </a: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500" baseline="0" dirty="0"/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7946500"/>
                  </a:ext>
                </a:extLst>
              </a:tr>
              <a:tr h="245186">
                <a:tc>
                  <a:txBody>
                    <a:bodyPr/>
                    <a:lstStyle/>
                    <a:p>
                      <a:pPr lvl="1" algn="l"/>
                      <a:r>
                        <a:rPr lang="en-GB" sz="1500" i="1" dirty="0"/>
                        <a:t>List of media</a:t>
                      </a:r>
                      <a:endParaRPr lang="en-GB" sz="1500" i="0" dirty="0"/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/>
                        <a:t>Tranco, Alexa, Cisco, Majestic</a:t>
                      </a:r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550662"/>
                  </a:ext>
                </a:extLst>
              </a:tr>
              <a:tr h="249801">
                <a:tc>
                  <a:txBody>
                    <a:bodyPr/>
                    <a:lstStyle/>
                    <a:p>
                      <a:pPr lvl="1" algn="l"/>
                      <a:r>
                        <a:rPr lang="en-GB" sz="1500" i="1" dirty="0"/>
                        <a:t>Top media</a:t>
                      </a:r>
                      <a:endParaRPr lang="en-GB" sz="1500" i="0" dirty="0"/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/>
                        <a:t>10, 20, 50, 100, 200, All</a:t>
                      </a: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1816369"/>
                  </a:ext>
                </a:extLst>
              </a:tr>
              <a:tr h="249801">
                <a:tc>
                  <a:txBody>
                    <a:bodyPr/>
                    <a:lstStyle/>
                    <a:p>
                      <a:pPr lvl="1" algn="l"/>
                      <a:r>
                        <a:rPr lang="en-GB" sz="1500" i="1" dirty="0"/>
                        <a:t>Information</a:t>
                      </a:r>
                      <a:endParaRPr lang="en-GB" sz="1500" i="0" dirty="0"/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/>
                        <a:t>All URLs, only those identified as political</a:t>
                      </a:r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0465447"/>
                  </a:ext>
                </a:extLst>
              </a:tr>
              <a:tr h="249801">
                <a:tc>
                  <a:txBody>
                    <a:bodyPr/>
                    <a:lstStyle/>
                    <a:p>
                      <a:pPr lvl="0" algn="l"/>
                      <a:r>
                        <a:rPr lang="en-GB" sz="1500" b="1" dirty="0"/>
                        <a:t>Exposure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GB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5346679"/>
                  </a:ext>
                </a:extLst>
              </a:tr>
              <a:tr h="249801">
                <a:tc>
                  <a:txBody>
                    <a:bodyPr/>
                    <a:lstStyle/>
                    <a:p>
                      <a:pPr lvl="1" algn="l"/>
                      <a:r>
                        <a:rPr lang="en-GB" sz="1500" i="1" dirty="0"/>
                        <a:t>Time threshold</a:t>
                      </a:r>
                      <a:endParaRPr lang="en-GB" sz="1500" i="0" dirty="0"/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/>
                        <a:t>1 second, 30 seconds, 120 seconds</a:t>
                      </a:r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8837388"/>
                  </a:ext>
                </a:extLst>
              </a:tr>
              <a:tr h="249801">
                <a:tc>
                  <a:txBody>
                    <a:bodyPr/>
                    <a:lstStyle/>
                    <a:p>
                      <a:pPr lvl="1" algn="l"/>
                      <a:r>
                        <a:rPr lang="en-GB" sz="1500" i="1" dirty="0"/>
                        <a:t>Devices</a:t>
                      </a:r>
                      <a:endParaRPr lang="en-GB" sz="1500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/>
                        <a:t>PC only, Mobile only, All, All without apps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4555767"/>
                  </a:ext>
                </a:extLst>
              </a:tr>
              <a:tr h="249801">
                <a:tc>
                  <a:txBody>
                    <a:bodyPr/>
                    <a:lstStyle/>
                    <a:p>
                      <a:pPr algn="l"/>
                      <a:r>
                        <a:rPr lang="en-GB" sz="1500" b="1" dirty="0"/>
                        <a:t>Tracking period</a:t>
                      </a:r>
                      <a:endParaRPr lang="en-GB" sz="1500" b="0" dirty="0"/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/>
                        <a:t>2, 5, 10, 15, 31 days</a:t>
                      </a:r>
                    </a:p>
                  </a:txBody>
                  <a:tcPr>
                    <a:solidFill>
                      <a:srgbClr val="C0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0534352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Identify the available design choices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THIS STUDY</a:t>
            </a:r>
            <a:endParaRPr lang="es-E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7C793B-D962-2F4E-642C-0D22539BB4B2}"/>
              </a:ext>
            </a:extLst>
          </p:cNvPr>
          <p:cNvSpPr txBox="1"/>
          <p:nvPr/>
        </p:nvSpPr>
        <p:spPr>
          <a:xfrm>
            <a:off x="7743095" y="2263909"/>
            <a:ext cx="3858355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u="sng" dirty="0"/>
              <a:t>8,070 </a:t>
            </a:r>
            <a:r>
              <a:rPr lang="en-GB" u="sng" dirty="0"/>
              <a:t>potential</a:t>
            </a:r>
            <a:r>
              <a:rPr lang="en-GB" b="1" u="sng" dirty="0"/>
              <a:t> </a:t>
            </a:r>
            <a:r>
              <a:rPr lang="en-GB" u="sng" dirty="0"/>
              <a:t>variables*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/>
              <a:t>I created </a:t>
            </a:r>
            <a:r>
              <a:rPr lang="en-GB" sz="1500" b="1" dirty="0"/>
              <a:t>all</a:t>
            </a:r>
            <a:r>
              <a:rPr lang="en-GB" sz="1500" dirty="0"/>
              <a:t> the potential variables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/>
              <a:t>Analyses are computed for each of the 8,070</a:t>
            </a:r>
            <a:endParaRPr lang="en-GB" sz="15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/>
              <a:t>This would take </a:t>
            </a:r>
            <a:r>
              <a:rPr lang="en-GB" sz="1500" b="1" dirty="0"/>
              <a:t>years and innumerable resources</a:t>
            </a:r>
            <a:r>
              <a:rPr lang="en-GB" sz="1500" dirty="0"/>
              <a:t> to be replicated for surveys!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3798F511-814A-80A3-06E9-59BBAADC238F}"/>
              </a:ext>
            </a:extLst>
          </p:cNvPr>
          <p:cNvSpPr txBox="1">
            <a:spLocks/>
          </p:cNvSpPr>
          <p:nvPr/>
        </p:nvSpPr>
        <p:spPr>
          <a:xfrm>
            <a:off x="255970" y="6405987"/>
            <a:ext cx="11648322" cy="433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100" dirty="0"/>
              <a:t>* </a:t>
            </a:r>
            <a:r>
              <a:rPr lang="en-GB" sz="1100" i="1" dirty="0"/>
              <a:t>Not 100% fully crossed. The time metric is not crossed with the 30 seconds and 120 seconds thresholds. </a:t>
            </a:r>
            <a:endParaRPr lang="en-GB" sz="1100" dirty="0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EC982D4B-4CC4-BEB1-21BA-1373EB5BECA6}"/>
              </a:ext>
            </a:extLst>
          </p:cNvPr>
          <p:cNvSpPr/>
          <p:nvPr/>
        </p:nvSpPr>
        <p:spPr>
          <a:xfrm>
            <a:off x="9566190" y="2856228"/>
            <a:ext cx="212164" cy="561843"/>
          </a:xfrm>
          <a:prstGeom prst="downArrow">
            <a:avLst>
              <a:gd name="adj1" fmla="val 68910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38671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1599C23-1FDC-460B-8492-FBCFA182F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448" y="2887016"/>
            <a:ext cx="9332224" cy="628474"/>
          </a:xfrm>
        </p:spPr>
        <p:txBody>
          <a:bodyPr>
            <a:noAutofit/>
          </a:bodyPr>
          <a:lstStyle/>
          <a:p>
            <a:r>
              <a:rPr lang="en-GB" dirty="0"/>
              <a:t>Analytical approach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5992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Assessing the </a:t>
            </a:r>
            <a:r>
              <a:rPr lang="en-GB" b="1" dirty="0"/>
              <a:t>reliability</a:t>
            </a:r>
            <a:r>
              <a:rPr lang="en-GB" dirty="0"/>
              <a:t> and its fluctuations (RQ 1 &amp; 2)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I focus on the true-score (TS) reliability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ANALYTICAL APPROACH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162356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Assessing the </a:t>
            </a:r>
            <a:r>
              <a:rPr lang="en-GB" b="1" dirty="0"/>
              <a:t>reliability</a:t>
            </a:r>
            <a:r>
              <a:rPr lang="en-GB" dirty="0"/>
              <a:t> and its fluctuations (RQ 1 &amp; 2)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I focus on the true-score (TS) reliability</a:t>
            </a:r>
          </a:p>
          <a:p>
            <a:pPr marL="0" indent="0">
              <a:buNone/>
            </a:pPr>
            <a:endParaRPr lang="en-GB" b="1" dirty="0"/>
          </a:p>
          <a:p>
            <a:r>
              <a:rPr lang="en-GB" dirty="0"/>
              <a:t>Is the measure </a:t>
            </a:r>
            <a:r>
              <a:rPr lang="en-GB" sz="2000" dirty="0"/>
              <a:t>consistent across multiple observations?</a:t>
            </a:r>
          </a:p>
          <a:p>
            <a:endParaRPr lang="en-GB" b="1" dirty="0"/>
          </a:p>
          <a:p>
            <a:endParaRPr lang="en-GB" sz="2000" b="1" dirty="0"/>
          </a:p>
          <a:p>
            <a:endParaRPr lang="en-GB" b="1" dirty="0"/>
          </a:p>
          <a:p>
            <a:endParaRPr lang="en-GB" sz="2000" b="1" dirty="0">
              <a:highlight>
                <a:srgbClr val="FFFF00"/>
              </a:highlight>
            </a:endParaRP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ANALYTICAL APPROACH</a:t>
            </a:r>
            <a:endParaRPr lang="es-ES" dirty="0"/>
          </a:p>
        </p:txBody>
      </p:sp>
      <p:cxnSp>
        <p:nvCxnSpPr>
          <p:cNvPr id="4" name="Connector: Curved 3">
            <a:extLst>
              <a:ext uri="{FF2B5EF4-FFF2-40B4-BE49-F238E27FC236}">
                <a16:creationId xmlns:a16="http://schemas.microsoft.com/office/drawing/2014/main" id="{02D7AB20-ECFC-60E7-C666-05CB75BDB5A0}"/>
              </a:ext>
            </a:extLst>
          </p:cNvPr>
          <p:cNvCxnSpPr>
            <a:cxnSpLocks/>
          </p:cNvCxnSpPr>
          <p:nvPr/>
        </p:nvCxnSpPr>
        <p:spPr>
          <a:xfrm>
            <a:off x="2958111" y="2776339"/>
            <a:ext cx="1602894" cy="652661"/>
          </a:xfrm>
          <a:prstGeom prst="curvedConnector3">
            <a:avLst>
              <a:gd name="adj1" fmla="val -4670"/>
            </a:avLst>
          </a:prstGeom>
          <a:noFill/>
          <a:ln w="9525" cap="flat" cmpd="sng" algn="ctr">
            <a:solidFill>
              <a:srgbClr val="C00000"/>
            </a:solidFill>
            <a:prstDash val="solid"/>
            <a:tailEnd type="triangle"/>
          </a:ln>
          <a:effectLst/>
        </p:spPr>
      </p:cxn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15E23175-5D59-49AE-7D73-D2F0B507D9EA}"/>
              </a:ext>
            </a:extLst>
          </p:cNvPr>
          <p:cNvSpPr txBox="1">
            <a:spLocks/>
          </p:cNvSpPr>
          <p:nvPr/>
        </p:nvSpPr>
        <p:spPr>
          <a:xfrm>
            <a:off x="4619729" y="3236580"/>
            <a:ext cx="7124859" cy="5618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500" dirty="0"/>
              <a:t>If we account for the changes in the true value across waves, the true values should be stable independently of when we measure them</a:t>
            </a:r>
          </a:p>
        </p:txBody>
      </p:sp>
    </p:spTree>
    <p:extLst>
      <p:ext uri="{BB962C8B-B14F-4D97-AF65-F5344CB8AC3E}">
        <p14:creationId xmlns:p14="http://schemas.microsoft.com/office/powerpoint/2010/main" val="29311954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Assessing the </a:t>
            </a:r>
            <a:r>
              <a:rPr lang="en-GB" b="1" dirty="0"/>
              <a:t>reliability</a:t>
            </a:r>
            <a:r>
              <a:rPr lang="en-GB" dirty="0"/>
              <a:t> and its fluctuations (RQ 1 &amp; 2)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/>
              <a:t>I use the </a:t>
            </a:r>
            <a:r>
              <a:rPr lang="en-GB" sz="2000" b="1" dirty="0"/>
              <a:t>Quasi-Markov Simplex Model, </a:t>
            </a:r>
            <a:r>
              <a:rPr lang="en-GB" sz="2000" dirty="0"/>
              <a:t>which allows separating reliability from stability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ANALYTICAL APPROACH</a:t>
            </a:r>
            <a:endParaRPr lang="es-E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EF5CE1-156E-9C1F-8F1E-9249C07BAE25}"/>
              </a:ext>
            </a:extLst>
          </p:cNvPr>
          <p:cNvSpPr/>
          <p:nvPr/>
        </p:nvSpPr>
        <p:spPr>
          <a:xfrm>
            <a:off x="3295707" y="3398547"/>
            <a:ext cx="848453" cy="48027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ysDash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Y</a:t>
            </a:r>
            <a:r>
              <a:rPr kumimoji="0" lang="es-ES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02EB30-7EE7-EFEE-7047-C63D6E47C9A7}"/>
              </a:ext>
            </a:extLst>
          </p:cNvPr>
          <p:cNvSpPr/>
          <p:nvPr/>
        </p:nvSpPr>
        <p:spPr>
          <a:xfrm>
            <a:off x="5063059" y="3398547"/>
            <a:ext cx="848453" cy="48027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ysDash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Y</a:t>
            </a:r>
            <a:r>
              <a:rPr kumimoji="0" lang="es-ES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B79450-81CC-FF78-943A-D12D5303221E}"/>
              </a:ext>
            </a:extLst>
          </p:cNvPr>
          <p:cNvSpPr/>
          <p:nvPr/>
        </p:nvSpPr>
        <p:spPr>
          <a:xfrm>
            <a:off x="6829453" y="3398547"/>
            <a:ext cx="848453" cy="48027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ysDash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Y</a:t>
            </a:r>
            <a:r>
              <a:rPr kumimoji="0" lang="es-ES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651E5F5-CE79-4E09-3A22-617AC70693EF}"/>
              </a:ext>
            </a:extLst>
          </p:cNvPr>
          <p:cNvSpPr/>
          <p:nvPr/>
        </p:nvSpPr>
        <p:spPr>
          <a:xfrm>
            <a:off x="3295708" y="2368869"/>
            <a:ext cx="848453" cy="631399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ysDash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 kern="0" dirty="0">
                <a:solidFill>
                  <a:srgbClr val="000000"/>
                </a:solidFill>
                <a:latin typeface="+mj-lt"/>
              </a:rPr>
              <a:t>E</a:t>
            </a:r>
            <a:r>
              <a:rPr kumimoji="0" lang="es-ES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2088C1B-7BE5-637E-6487-0630CB8A470D}"/>
              </a:ext>
            </a:extLst>
          </p:cNvPr>
          <p:cNvSpPr/>
          <p:nvPr/>
        </p:nvSpPr>
        <p:spPr>
          <a:xfrm>
            <a:off x="5063061" y="2368867"/>
            <a:ext cx="848453" cy="631399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ysDash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 kern="0" dirty="0">
                <a:solidFill>
                  <a:srgbClr val="000000"/>
                </a:solidFill>
                <a:latin typeface="+mj-lt"/>
              </a:rPr>
              <a:t>E</a:t>
            </a:r>
            <a:r>
              <a:rPr kumimoji="0" lang="es-ES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50ADA78-97A2-2548-9360-060D8A64102D}"/>
              </a:ext>
            </a:extLst>
          </p:cNvPr>
          <p:cNvSpPr/>
          <p:nvPr/>
        </p:nvSpPr>
        <p:spPr>
          <a:xfrm>
            <a:off x="6830417" y="2368868"/>
            <a:ext cx="848453" cy="631399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ysDash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 kern="0" dirty="0">
                <a:solidFill>
                  <a:srgbClr val="000000"/>
                </a:solidFill>
                <a:latin typeface="+mj-lt"/>
              </a:rPr>
              <a:t>E</a:t>
            </a:r>
            <a:r>
              <a:rPr kumimoji="0" lang="es-ES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0BA807C-63AC-8ECB-EC42-FF4F4A2687CF}"/>
              </a:ext>
            </a:extLst>
          </p:cNvPr>
          <p:cNvSpPr/>
          <p:nvPr/>
        </p:nvSpPr>
        <p:spPr>
          <a:xfrm>
            <a:off x="3295707" y="4274659"/>
            <a:ext cx="848453" cy="631399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ysDash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 kern="0" dirty="0">
                <a:solidFill>
                  <a:srgbClr val="000000"/>
                </a:solidFill>
                <a:latin typeface="+mj-lt"/>
              </a:rPr>
              <a:t>T</a:t>
            </a:r>
            <a:r>
              <a:rPr kumimoji="0" lang="es-ES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853C66A-480E-002F-0C14-0959F8C48EB2}"/>
              </a:ext>
            </a:extLst>
          </p:cNvPr>
          <p:cNvSpPr/>
          <p:nvPr/>
        </p:nvSpPr>
        <p:spPr>
          <a:xfrm>
            <a:off x="5062097" y="5321362"/>
            <a:ext cx="848453" cy="631399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ysDash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 kern="0" dirty="0">
                <a:solidFill>
                  <a:srgbClr val="000000"/>
                </a:solidFill>
                <a:latin typeface="+mj-lt"/>
              </a:rPr>
              <a:t>Z</a:t>
            </a:r>
            <a:r>
              <a:rPr kumimoji="0" lang="es-ES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1152F3C-18D2-E1E5-65B9-7B01E1221F37}"/>
              </a:ext>
            </a:extLst>
          </p:cNvPr>
          <p:cNvSpPr/>
          <p:nvPr/>
        </p:nvSpPr>
        <p:spPr>
          <a:xfrm>
            <a:off x="6829452" y="5319627"/>
            <a:ext cx="848453" cy="631399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ysDash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 kern="0" dirty="0">
                <a:solidFill>
                  <a:srgbClr val="000000"/>
                </a:solidFill>
                <a:latin typeface="+mj-lt"/>
              </a:rPr>
              <a:t>Z</a:t>
            </a:r>
            <a:r>
              <a:rPr kumimoji="0" lang="es-ES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w3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AD46C8A-AF27-5304-9819-8A5191F7CA03}"/>
              </a:ext>
            </a:extLst>
          </p:cNvPr>
          <p:cNvCxnSpPr>
            <a:cxnSpLocks/>
          </p:cNvCxnSpPr>
          <p:nvPr/>
        </p:nvCxnSpPr>
        <p:spPr>
          <a:xfrm>
            <a:off x="3719933" y="3000266"/>
            <a:ext cx="0" cy="398281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63E0635-D11D-7647-19A8-3F7C651D434C}"/>
              </a:ext>
            </a:extLst>
          </p:cNvPr>
          <p:cNvCxnSpPr>
            <a:cxnSpLocks/>
          </p:cNvCxnSpPr>
          <p:nvPr/>
        </p:nvCxnSpPr>
        <p:spPr>
          <a:xfrm>
            <a:off x="7267076" y="3000264"/>
            <a:ext cx="0" cy="398281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D2C2A88-D8AA-1EBD-8FCD-C026B9B391D3}"/>
              </a:ext>
            </a:extLst>
          </p:cNvPr>
          <p:cNvCxnSpPr>
            <a:cxnSpLocks/>
          </p:cNvCxnSpPr>
          <p:nvPr/>
        </p:nvCxnSpPr>
        <p:spPr>
          <a:xfrm>
            <a:off x="5487285" y="3000265"/>
            <a:ext cx="0" cy="398281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F15EA01-56EA-5ED4-49EE-70E9D3C02910}"/>
              </a:ext>
            </a:extLst>
          </p:cNvPr>
          <p:cNvCxnSpPr>
            <a:cxnSpLocks/>
          </p:cNvCxnSpPr>
          <p:nvPr/>
        </p:nvCxnSpPr>
        <p:spPr>
          <a:xfrm flipV="1">
            <a:off x="3719930" y="3878817"/>
            <a:ext cx="2" cy="398277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42E533B-0357-A915-EF2C-798B9CB49FED}"/>
              </a:ext>
            </a:extLst>
          </p:cNvPr>
          <p:cNvCxnSpPr>
            <a:cxnSpLocks/>
          </p:cNvCxnSpPr>
          <p:nvPr/>
        </p:nvCxnSpPr>
        <p:spPr>
          <a:xfrm flipV="1">
            <a:off x="5486326" y="3876379"/>
            <a:ext cx="2" cy="398277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9C2D6AB-8A36-7575-296A-62585C7BC96C}"/>
              </a:ext>
            </a:extLst>
          </p:cNvPr>
          <p:cNvCxnSpPr>
            <a:cxnSpLocks/>
          </p:cNvCxnSpPr>
          <p:nvPr/>
        </p:nvCxnSpPr>
        <p:spPr>
          <a:xfrm flipV="1">
            <a:off x="7253678" y="3876380"/>
            <a:ext cx="2" cy="398277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EDE14B1-A715-C84C-D6F9-EC1F34883B91}"/>
              </a:ext>
            </a:extLst>
          </p:cNvPr>
          <p:cNvCxnSpPr>
            <a:cxnSpLocks/>
          </p:cNvCxnSpPr>
          <p:nvPr/>
        </p:nvCxnSpPr>
        <p:spPr>
          <a:xfrm flipV="1">
            <a:off x="5486324" y="4914570"/>
            <a:ext cx="2" cy="398277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558D636-5E7D-D221-B830-D6943DB7CF53}"/>
              </a:ext>
            </a:extLst>
          </p:cNvPr>
          <p:cNvCxnSpPr>
            <a:cxnSpLocks/>
          </p:cNvCxnSpPr>
          <p:nvPr/>
        </p:nvCxnSpPr>
        <p:spPr>
          <a:xfrm flipV="1">
            <a:off x="7267076" y="4906056"/>
            <a:ext cx="2" cy="398277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EC1D50E-53B0-8E7B-4EC3-48EC1492B084}"/>
              </a:ext>
            </a:extLst>
          </p:cNvPr>
          <p:cNvCxnSpPr>
            <a:cxnSpLocks/>
            <a:stCxn id="15" idx="6"/>
            <a:endCxn id="17" idx="2"/>
          </p:cNvCxnSpPr>
          <p:nvPr/>
        </p:nvCxnSpPr>
        <p:spPr>
          <a:xfrm flipV="1">
            <a:off x="4144160" y="4590358"/>
            <a:ext cx="918898" cy="1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FC49287-FF3F-638F-6F85-1B90A42ADE03}"/>
              </a:ext>
            </a:extLst>
          </p:cNvPr>
          <p:cNvCxnSpPr>
            <a:cxnSpLocks/>
          </p:cNvCxnSpPr>
          <p:nvPr/>
        </p:nvCxnSpPr>
        <p:spPr>
          <a:xfrm flipV="1">
            <a:off x="5910512" y="4590355"/>
            <a:ext cx="918898" cy="1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cxnSp>
        <p:nvCxnSpPr>
          <p:cNvPr id="40" name="Connector: Curved 39">
            <a:extLst>
              <a:ext uri="{FF2B5EF4-FFF2-40B4-BE49-F238E27FC236}">
                <a16:creationId xmlns:a16="http://schemas.microsoft.com/office/drawing/2014/main" id="{D25E96DD-7BAC-CE92-01F5-8F1DBB2DB8F1}"/>
              </a:ext>
            </a:extLst>
          </p:cNvPr>
          <p:cNvCxnSpPr>
            <a:cxnSpLocks/>
            <a:stCxn id="10" idx="3"/>
            <a:endCxn id="46" idx="2"/>
          </p:cNvCxnSpPr>
          <p:nvPr/>
        </p:nvCxnSpPr>
        <p:spPr>
          <a:xfrm flipV="1">
            <a:off x="7677906" y="2961565"/>
            <a:ext cx="2308106" cy="677117"/>
          </a:xfrm>
          <a:prstGeom prst="curvedConnector2">
            <a:avLst/>
          </a:prstGeom>
          <a:noFill/>
          <a:ln w="9525" cap="flat" cmpd="sng" algn="ctr">
            <a:solidFill>
              <a:srgbClr val="C00000"/>
            </a:solidFill>
            <a:prstDash val="solid"/>
            <a:tailEnd type="triangle"/>
          </a:ln>
          <a:effectLst/>
        </p:spPr>
      </p:cxnSp>
      <p:sp>
        <p:nvSpPr>
          <p:cNvPr id="46" name="CuadroTexto 3">
            <a:extLst>
              <a:ext uri="{FF2B5EF4-FFF2-40B4-BE49-F238E27FC236}">
                <a16:creationId xmlns:a16="http://schemas.microsoft.com/office/drawing/2014/main" id="{7AC56D75-0FF9-3A67-B0F1-F7A092B7FF0F}"/>
              </a:ext>
            </a:extLst>
          </p:cNvPr>
          <p:cNvSpPr txBox="1"/>
          <p:nvPr/>
        </p:nvSpPr>
        <p:spPr>
          <a:xfrm>
            <a:off x="8814665" y="2684566"/>
            <a:ext cx="2342693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0" dirty="0">
                <a:latin typeface="+mj-lt"/>
              </a:rPr>
              <a:t>Observed value at wave </a:t>
            </a:r>
            <a:r>
              <a:rPr lang="en-GB" sz="1200" b="1" i="1" kern="0" dirty="0">
                <a:latin typeface="+mj-lt"/>
              </a:rPr>
              <a:t>i</a:t>
            </a:r>
            <a:endParaRPr kumimoji="0" lang="en-GB" sz="1200" b="1" i="1" u="none" strike="noStrike" kern="0" cap="none" spc="0" normalizeH="0" baseline="0" noProof="0" dirty="0">
              <a:ln>
                <a:noFill/>
              </a:ln>
              <a:uLnTx/>
              <a:uFillTx/>
              <a:latin typeface="+mj-lt"/>
            </a:endParaRPr>
          </a:p>
        </p:txBody>
      </p:sp>
      <p:sp>
        <p:nvSpPr>
          <p:cNvPr id="47" name="CuadroTexto 3">
            <a:extLst>
              <a:ext uri="{FF2B5EF4-FFF2-40B4-BE49-F238E27FC236}">
                <a16:creationId xmlns:a16="http://schemas.microsoft.com/office/drawing/2014/main" id="{6971304A-A9AF-E5E0-3DB8-E179F137D87A}"/>
              </a:ext>
            </a:extLst>
          </p:cNvPr>
          <p:cNvSpPr txBox="1"/>
          <p:nvPr/>
        </p:nvSpPr>
        <p:spPr>
          <a:xfrm>
            <a:off x="1241571" y="4295843"/>
            <a:ext cx="1750579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0" dirty="0">
                <a:latin typeface="+mj-lt"/>
              </a:rPr>
              <a:t>True score at wave </a:t>
            </a:r>
            <a:r>
              <a:rPr lang="en-GB" sz="1200" b="1" i="1" kern="0" dirty="0">
                <a:latin typeface="+mj-lt"/>
              </a:rPr>
              <a:t>i</a:t>
            </a:r>
            <a:endParaRPr kumimoji="0" lang="en-GB" sz="1200" b="1" i="1" u="none" strike="noStrike" kern="0" cap="none" spc="0" normalizeH="0" baseline="0" noProof="0" dirty="0">
              <a:ln>
                <a:noFill/>
              </a:ln>
              <a:uLnTx/>
              <a:uFillTx/>
              <a:latin typeface="+mj-lt"/>
            </a:endParaRPr>
          </a:p>
        </p:txBody>
      </p:sp>
      <p:cxnSp>
        <p:nvCxnSpPr>
          <p:cNvPr id="48" name="Connector: Curved 47">
            <a:extLst>
              <a:ext uri="{FF2B5EF4-FFF2-40B4-BE49-F238E27FC236}">
                <a16:creationId xmlns:a16="http://schemas.microsoft.com/office/drawing/2014/main" id="{CB48F569-75D1-3E0F-131C-2639171BCDAD}"/>
              </a:ext>
            </a:extLst>
          </p:cNvPr>
          <p:cNvCxnSpPr>
            <a:cxnSpLocks/>
            <a:endCxn id="47" idx="2"/>
          </p:cNvCxnSpPr>
          <p:nvPr/>
        </p:nvCxnSpPr>
        <p:spPr>
          <a:xfrm rot="10800000">
            <a:off x="2116862" y="4572843"/>
            <a:ext cx="1358363" cy="277647"/>
          </a:xfrm>
          <a:prstGeom prst="curvedConnector2">
            <a:avLst/>
          </a:prstGeom>
          <a:noFill/>
          <a:ln w="9525" cap="flat" cmpd="sng" algn="ctr">
            <a:solidFill>
              <a:srgbClr val="C00000"/>
            </a:solidFill>
            <a:prstDash val="solid"/>
            <a:tailEnd type="triangle"/>
          </a:ln>
          <a:effectLst/>
        </p:spPr>
      </p:cxnSp>
      <p:sp>
        <p:nvSpPr>
          <p:cNvPr id="55" name="CuadroTexto 3">
            <a:extLst>
              <a:ext uri="{FF2B5EF4-FFF2-40B4-BE49-F238E27FC236}">
                <a16:creationId xmlns:a16="http://schemas.microsoft.com/office/drawing/2014/main" id="{C4A99555-7C4F-6B4E-3A65-2D39ABA0EB78}"/>
              </a:ext>
            </a:extLst>
          </p:cNvPr>
          <p:cNvSpPr txBox="1"/>
          <p:nvPr/>
        </p:nvSpPr>
        <p:spPr>
          <a:xfrm>
            <a:off x="8814666" y="5082014"/>
            <a:ext cx="1750579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0" dirty="0">
                <a:latin typeface="+mj-lt"/>
              </a:rPr>
              <a:t>True score change over time</a:t>
            </a:r>
            <a:endParaRPr kumimoji="0" lang="en-GB" sz="1200" b="1" i="1" u="none" strike="noStrike" kern="0" cap="none" spc="0" normalizeH="0" baseline="0" noProof="0" dirty="0">
              <a:ln>
                <a:noFill/>
              </a:ln>
              <a:uLnTx/>
              <a:uFillTx/>
              <a:latin typeface="+mj-lt"/>
            </a:endParaRPr>
          </a:p>
        </p:txBody>
      </p:sp>
      <p:sp>
        <p:nvSpPr>
          <p:cNvPr id="66" name="CuadroTexto 3">
            <a:extLst>
              <a:ext uri="{FF2B5EF4-FFF2-40B4-BE49-F238E27FC236}">
                <a16:creationId xmlns:a16="http://schemas.microsoft.com/office/drawing/2014/main" id="{72CF5857-465B-E95D-F6BA-76ED9D879226}"/>
              </a:ext>
            </a:extLst>
          </p:cNvPr>
          <p:cNvSpPr txBox="1"/>
          <p:nvPr/>
        </p:nvSpPr>
        <p:spPr>
          <a:xfrm>
            <a:off x="1241570" y="3205893"/>
            <a:ext cx="1750579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0" dirty="0">
                <a:latin typeface="+mj-lt"/>
              </a:rPr>
              <a:t>Measurement errors at wave </a:t>
            </a:r>
            <a:r>
              <a:rPr lang="en-GB" sz="1200" b="1" i="1" kern="0" dirty="0">
                <a:latin typeface="+mj-lt"/>
              </a:rPr>
              <a:t>i</a:t>
            </a:r>
            <a:endParaRPr kumimoji="0" lang="en-GB" sz="1200" b="1" i="1" u="none" strike="noStrike" kern="0" cap="none" spc="0" normalizeH="0" baseline="0" noProof="0" dirty="0">
              <a:ln>
                <a:noFill/>
              </a:ln>
              <a:uLnTx/>
              <a:uFillTx/>
              <a:latin typeface="+mj-lt"/>
            </a:endParaRPr>
          </a:p>
        </p:txBody>
      </p:sp>
      <p:cxnSp>
        <p:nvCxnSpPr>
          <p:cNvPr id="67" name="Connector: Curved 66">
            <a:extLst>
              <a:ext uri="{FF2B5EF4-FFF2-40B4-BE49-F238E27FC236}">
                <a16:creationId xmlns:a16="http://schemas.microsoft.com/office/drawing/2014/main" id="{876908B0-6CBA-ADAF-13AE-4A376BF03CE1}"/>
              </a:ext>
            </a:extLst>
          </p:cNvPr>
          <p:cNvCxnSpPr>
            <a:cxnSpLocks/>
            <a:stCxn id="11" idx="2"/>
            <a:endCxn id="66" idx="0"/>
          </p:cNvCxnSpPr>
          <p:nvPr/>
        </p:nvCxnSpPr>
        <p:spPr>
          <a:xfrm rot="10800000" flipV="1">
            <a:off x="2116860" y="2684569"/>
            <a:ext cx="1178848" cy="521324"/>
          </a:xfrm>
          <a:prstGeom prst="curvedConnector2">
            <a:avLst/>
          </a:prstGeom>
          <a:noFill/>
          <a:ln w="9525" cap="flat" cmpd="sng" algn="ctr">
            <a:solidFill>
              <a:srgbClr val="C00000"/>
            </a:solidFill>
            <a:prstDash val="solid"/>
            <a:tailEnd type="triangle"/>
          </a:ln>
          <a:effectLst/>
        </p:spPr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F20A43BC-2D69-BAE9-D44B-6E9CE66A203C}"/>
              </a:ext>
            </a:extLst>
          </p:cNvPr>
          <p:cNvSpPr/>
          <p:nvPr/>
        </p:nvSpPr>
        <p:spPr>
          <a:xfrm>
            <a:off x="6829452" y="4274657"/>
            <a:ext cx="848453" cy="631399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ysDash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 kern="0" dirty="0">
                <a:solidFill>
                  <a:srgbClr val="000000"/>
                </a:solidFill>
                <a:latin typeface="+mj-lt"/>
              </a:rPr>
              <a:t>T</a:t>
            </a:r>
            <a:r>
              <a:rPr kumimoji="0" lang="es-ES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13E7FC5-CB8A-F3B2-71D1-97C35E8C4D90}"/>
              </a:ext>
            </a:extLst>
          </p:cNvPr>
          <p:cNvSpPr/>
          <p:nvPr/>
        </p:nvSpPr>
        <p:spPr>
          <a:xfrm>
            <a:off x="5063058" y="4274658"/>
            <a:ext cx="848453" cy="631399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ysDash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 kern="0" dirty="0">
                <a:solidFill>
                  <a:srgbClr val="000000"/>
                </a:solidFill>
                <a:latin typeface="+mj-lt"/>
              </a:rPr>
              <a:t>T</a:t>
            </a:r>
            <a:r>
              <a:rPr kumimoji="0" lang="es-ES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w2</a:t>
            </a:r>
          </a:p>
        </p:txBody>
      </p:sp>
      <p:cxnSp>
        <p:nvCxnSpPr>
          <p:cNvPr id="56" name="Connector: Curved 55">
            <a:extLst>
              <a:ext uri="{FF2B5EF4-FFF2-40B4-BE49-F238E27FC236}">
                <a16:creationId xmlns:a16="http://schemas.microsoft.com/office/drawing/2014/main" id="{757F895F-5010-19B7-9AFC-F7ED3D645754}"/>
              </a:ext>
            </a:extLst>
          </p:cNvPr>
          <p:cNvCxnSpPr>
            <a:cxnSpLocks/>
            <a:stCxn id="19" idx="7"/>
            <a:endCxn id="55" idx="1"/>
          </p:cNvCxnSpPr>
          <p:nvPr/>
        </p:nvCxnSpPr>
        <p:spPr>
          <a:xfrm rot="5400000" flipH="1" flipV="1">
            <a:off x="8134536" y="4731963"/>
            <a:ext cx="99246" cy="1261014"/>
          </a:xfrm>
          <a:prstGeom prst="curvedConnector2">
            <a:avLst/>
          </a:prstGeom>
          <a:noFill/>
          <a:ln w="9525" cap="flat" cmpd="sng" algn="ctr">
            <a:solidFill>
              <a:srgbClr val="C00000"/>
            </a:solidFill>
            <a:prstDash val="solid"/>
            <a:tailEnd type="triangle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839A06D-800C-2DC3-EA1D-14F5964FF7E1}"/>
              </a:ext>
            </a:extLst>
          </p:cNvPr>
          <p:cNvSpPr txBox="1"/>
          <p:nvPr/>
        </p:nvSpPr>
        <p:spPr>
          <a:xfrm>
            <a:off x="251443" y="6304002"/>
            <a:ext cx="119405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/>
              <a:t>Heise</a:t>
            </a:r>
            <a:r>
              <a:rPr lang="en-GB" sz="1100" dirty="0"/>
              <a:t>, D. R. (1969). </a:t>
            </a:r>
            <a:r>
              <a:rPr lang="en-GB" sz="1100" b="1" dirty="0"/>
              <a:t>Separating reliability and stability in test-retest correlation</a:t>
            </a:r>
            <a:r>
              <a:rPr lang="en-GB" sz="1100" dirty="0"/>
              <a:t>. American sociological review, 93-101.</a:t>
            </a:r>
          </a:p>
          <a:p>
            <a:r>
              <a:rPr lang="en-GB" sz="1100" dirty="0"/>
              <a:t>Alwin, D. F. (2007). </a:t>
            </a:r>
            <a:r>
              <a:rPr lang="en-GB" sz="1100" b="1" dirty="0"/>
              <a:t>Margins of error: A study of reliability in survey measurement</a:t>
            </a:r>
            <a:r>
              <a:rPr lang="en-GB" sz="1100" dirty="0"/>
              <a:t>. John Wiley &amp; Sons.</a:t>
            </a:r>
          </a:p>
        </p:txBody>
      </p:sp>
    </p:spTree>
    <p:extLst>
      <p:ext uri="{BB962C8B-B14F-4D97-AF65-F5344CB8AC3E}">
        <p14:creationId xmlns:p14="http://schemas.microsoft.com/office/powerpoint/2010/main" val="29835763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Assessing the </a:t>
            </a:r>
            <a:r>
              <a:rPr lang="en-GB" b="1" dirty="0"/>
              <a:t>reliability</a:t>
            </a:r>
            <a:r>
              <a:rPr lang="en-GB" dirty="0"/>
              <a:t> and its fluctuations (RQ 1 &amp; 2)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/>
              <a:t>I use the </a:t>
            </a:r>
            <a:r>
              <a:rPr lang="en-GB" sz="2000" b="1" dirty="0"/>
              <a:t>Quasi-Markov Simplex Model, </a:t>
            </a:r>
            <a:r>
              <a:rPr lang="en-GB" sz="2000" dirty="0"/>
              <a:t>which allows separating reliability from stability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ANALYTICAL APPROACH</a:t>
            </a:r>
            <a:endParaRPr lang="es-E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EF5CE1-156E-9C1F-8F1E-9249C07BAE25}"/>
              </a:ext>
            </a:extLst>
          </p:cNvPr>
          <p:cNvSpPr/>
          <p:nvPr/>
        </p:nvSpPr>
        <p:spPr>
          <a:xfrm>
            <a:off x="3295707" y="3398547"/>
            <a:ext cx="848453" cy="48027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ysDash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Y</a:t>
            </a:r>
            <a:r>
              <a:rPr kumimoji="0" lang="es-ES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02EB30-7EE7-EFEE-7047-C63D6E47C9A7}"/>
              </a:ext>
            </a:extLst>
          </p:cNvPr>
          <p:cNvSpPr/>
          <p:nvPr/>
        </p:nvSpPr>
        <p:spPr>
          <a:xfrm>
            <a:off x="5063059" y="3398547"/>
            <a:ext cx="848453" cy="48027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ysDash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Y</a:t>
            </a:r>
            <a:r>
              <a:rPr kumimoji="0" lang="es-ES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B79450-81CC-FF78-943A-D12D5303221E}"/>
              </a:ext>
            </a:extLst>
          </p:cNvPr>
          <p:cNvSpPr/>
          <p:nvPr/>
        </p:nvSpPr>
        <p:spPr>
          <a:xfrm>
            <a:off x="6829453" y="3398547"/>
            <a:ext cx="848453" cy="48027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ysDash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Y</a:t>
            </a:r>
            <a:r>
              <a:rPr kumimoji="0" lang="es-ES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651E5F5-CE79-4E09-3A22-617AC70693EF}"/>
              </a:ext>
            </a:extLst>
          </p:cNvPr>
          <p:cNvSpPr/>
          <p:nvPr/>
        </p:nvSpPr>
        <p:spPr>
          <a:xfrm>
            <a:off x="3295708" y="2368869"/>
            <a:ext cx="848453" cy="631399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ysDash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 kern="0" dirty="0">
                <a:solidFill>
                  <a:srgbClr val="000000"/>
                </a:solidFill>
                <a:latin typeface="+mj-lt"/>
              </a:rPr>
              <a:t>E</a:t>
            </a:r>
            <a:r>
              <a:rPr kumimoji="0" lang="es-ES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2088C1B-7BE5-637E-6487-0630CB8A470D}"/>
              </a:ext>
            </a:extLst>
          </p:cNvPr>
          <p:cNvSpPr/>
          <p:nvPr/>
        </p:nvSpPr>
        <p:spPr>
          <a:xfrm>
            <a:off x="5063061" y="2368867"/>
            <a:ext cx="848453" cy="631399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ysDash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 kern="0" dirty="0">
                <a:solidFill>
                  <a:srgbClr val="000000"/>
                </a:solidFill>
                <a:latin typeface="+mj-lt"/>
              </a:rPr>
              <a:t>E</a:t>
            </a:r>
            <a:r>
              <a:rPr kumimoji="0" lang="es-ES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50ADA78-97A2-2548-9360-060D8A64102D}"/>
              </a:ext>
            </a:extLst>
          </p:cNvPr>
          <p:cNvSpPr/>
          <p:nvPr/>
        </p:nvSpPr>
        <p:spPr>
          <a:xfrm>
            <a:off x="6830417" y="2368868"/>
            <a:ext cx="848453" cy="631399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ysDash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 kern="0" dirty="0">
                <a:solidFill>
                  <a:srgbClr val="000000"/>
                </a:solidFill>
                <a:latin typeface="+mj-lt"/>
              </a:rPr>
              <a:t>E</a:t>
            </a:r>
            <a:r>
              <a:rPr kumimoji="0" lang="es-ES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0BA807C-63AC-8ECB-EC42-FF4F4A2687CF}"/>
              </a:ext>
            </a:extLst>
          </p:cNvPr>
          <p:cNvSpPr/>
          <p:nvPr/>
        </p:nvSpPr>
        <p:spPr>
          <a:xfrm>
            <a:off x="3295707" y="4274659"/>
            <a:ext cx="848453" cy="631399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ysDash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 kern="0" dirty="0">
                <a:solidFill>
                  <a:srgbClr val="000000"/>
                </a:solidFill>
                <a:latin typeface="+mj-lt"/>
              </a:rPr>
              <a:t>T</a:t>
            </a:r>
            <a:r>
              <a:rPr kumimoji="0" lang="es-ES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853C66A-480E-002F-0C14-0959F8C48EB2}"/>
              </a:ext>
            </a:extLst>
          </p:cNvPr>
          <p:cNvSpPr/>
          <p:nvPr/>
        </p:nvSpPr>
        <p:spPr>
          <a:xfrm>
            <a:off x="5062097" y="5321362"/>
            <a:ext cx="848453" cy="631399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ysDash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 kern="0" dirty="0">
                <a:solidFill>
                  <a:srgbClr val="000000"/>
                </a:solidFill>
                <a:latin typeface="+mj-lt"/>
              </a:rPr>
              <a:t>Z</a:t>
            </a:r>
            <a:r>
              <a:rPr kumimoji="0" lang="es-ES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1152F3C-18D2-E1E5-65B9-7B01E1221F37}"/>
              </a:ext>
            </a:extLst>
          </p:cNvPr>
          <p:cNvSpPr/>
          <p:nvPr/>
        </p:nvSpPr>
        <p:spPr>
          <a:xfrm>
            <a:off x="6829452" y="5319627"/>
            <a:ext cx="848453" cy="631399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ysDash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 kern="0" dirty="0">
                <a:solidFill>
                  <a:srgbClr val="000000"/>
                </a:solidFill>
                <a:latin typeface="+mj-lt"/>
              </a:rPr>
              <a:t>Z</a:t>
            </a:r>
            <a:r>
              <a:rPr kumimoji="0" lang="es-ES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w3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AD46C8A-AF27-5304-9819-8A5191F7CA03}"/>
              </a:ext>
            </a:extLst>
          </p:cNvPr>
          <p:cNvCxnSpPr>
            <a:cxnSpLocks/>
          </p:cNvCxnSpPr>
          <p:nvPr/>
        </p:nvCxnSpPr>
        <p:spPr>
          <a:xfrm>
            <a:off x="3719933" y="3000266"/>
            <a:ext cx="0" cy="398281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63E0635-D11D-7647-19A8-3F7C651D434C}"/>
              </a:ext>
            </a:extLst>
          </p:cNvPr>
          <p:cNvCxnSpPr>
            <a:cxnSpLocks/>
          </p:cNvCxnSpPr>
          <p:nvPr/>
        </p:nvCxnSpPr>
        <p:spPr>
          <a:xfrm>
            <a:off x="7267076" y="3000264"/>
            <a:ext cx="0" cy="398281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D2C2A88-D8AA-1EBD-8FCD-C026B9B391D3}"/>
              </a:ext>
            </a:extLst>
          </p:cNvPr>
          <p:cNvCxnSpPr>
            <a:cxnSpLocks/>
          </p:cNvCxnSpPr>
          <p:nvPr/>
        </p:nvCxnSpPr>
        <p:spPr>
          <a:xfrm>
            <a:off x="5487285" y="3000265"/>
            <a:ext cx="0" cy="398281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F15EA01-56EA-5ED4-49EE-70E9D3C02910}"/>
              </a:ext>
            </a:extLst>
          </p:cNvPr>
          <p:cNvCxnSpPr>
            <a:cxnSpLocks/>
          </p:cNvCxnSpPr>
          <p:nvPr/>
        </p:nvCxnSpPr>
        <p:spPr>
          <a:xfrm flipV="1">
            <a:off x="3719930" y="3878817"/>
            <a:ext cx="2" cy="398277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42E533B-0357-A915-EF2C-798B9CB49FED}"/>
              </a:ext>
            </a:extLst>
          </p:cNvPr>
          <p:cNvCxnSpPr>
            <a:cxnSpLocks/>
          </p:cNvCxnSpPr>
          <p:nvPr/>
        </p:nvCxnSpPr>
        <p:spPr>
          <a:xfrm flipV="1">
            <a:off x="5486326" y="3876379"/>
            <a:ext cx="2" cy="398277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9C2D6AB-8A36-7575-296A-62585C7BC96C}"/>
              </a:ext>
            </a:extLst>
          </p:cNvPr>
          <p:cNvCxnSpPr>
            <a:cxnSpLocks/>
          </p:cNvCxnSpPr>
          <p:nvPr/>
        </p:nvCxnSpPr>
        <p:spPr>
          <a:xfrm flipV="1">
            <a:off x="7253678" y="3876380"/>
            <a:ext cx="2" cy="398277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EDE14B1-A715-C84C-D6F9-EC1F34883B91}"/>
              </a:ext>
            </a:extLst>
          </p:cNvPr>
          <p:cNvCxnSpPr>
            <a:cxnSpLocks/>
          </p:cNvCxnSpPr>
          <p:nvPr/>
        </p:nvCxnSpPr>
        <p:spPr>
          <a:xfrm flipV="1">
            <a:off x="5486324" y="4914570"/>
            <a:ext cx="2" cy="398277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558D636-5E7D-D221-B830-D6943DB7CF53}"/>
              </a:ext>
            </a:extLst>
          </p:cNvPr>
          <p:cNvCxnSpPr>
            <a:cxnSpLocks/>
          </p:cNvCxnSpPr>
          <p:nvPr/>
        </p:nvCxnSpPr>
        <p:spPr>
          <a:xfrm flipV="1">
            <a:off x="7267076" y="4906056"/>
            <a:ext cx="2" cy="398277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EC1D50E-53B0-8E7B-4EC3-48EC1492B084}"/>
              </a:ext>
            </a:extLst>
          </p:cNvPr>
          <p:cNvCxnSpPr>
            <a:cxnSpLocks/>
            <a:stCxn id="15" idx="6"/>
            <a:endCxn id="17" idx="2"/>
          </p:cNvCxnSpPr>
          <p:nvPr/>
        </p:nvCxnSpPr>
        <p:spPr>
          <a:xfrm flipV="1">
            <a:off x="4144160" y="4590358"/>
            <a:ext cx="918898" cy="1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FC49287-FF3F-638F-6F85-1B90A42ADE03}"/>
              </a:ext>
            </a:extLst>
          </p:cNvPr>
          <p:cNvCxnSpPr>
            <a:cxnSpLocks/>
          </p:cNvCxnSpPr>
          <p:nvPr/>
        </p:nvCxnSpPr>
        <p:spPr>
          <a:xfrm flipV="1">
            <a:off x="5910512" y="4590355"/>
            <a:ext cx="918898" cy="1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sp>
        <p:nvSpPr>
          <p:cNvPr id="38" name="Accolade fermante 9">
            <a:extLst>
              <a:ext uri="{FF2B5EF4-FFF2-40B4-BE49-F238E27FC236}">
                <a16:creationId xmlns:a16="http://schemas.microsoft.com/office/drawing/2014/main" id="{C5C1B4D8-71D4-AC1E-B376-96603B11780A}"/>
              </a:ext>
            </a:extLst>
          </p:cNvPr>
          <p:cNvSpPr/>
          <p:nvPr/>
        </p:nvSpPr>
        <p:spPr>
          <a:xfrm rot="5400000">
            <a:off x="6139736" y="4793282"/>
            <a:ext cx="302003" cy="2774333"/>
          </a:xfrm>
          <a:prstGeom prst="rightBrac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ysClr val="windowText" lastClr="000000"/>
              </a:solidFill>
            </a:endParaRPr>
          </a:p>
        </p:txBody>
      </p:sp>
      <p:sp>
        <p:nvSpPr>
          <p:cNvPr id="39" name="CuadroTexto 3">
            <a:extLst>
              <a:ext uri="{FF2B5EF4-FFF2-40B4-BE49-F238E27FC236}">
                <a16:creationId xmlns:a16="http://schemas.microsoft.com/office/drawing/2014/main" id="{BBFF36C7-7C83-3B47-41FC-B5C490AD0ECB}"/>
              </a:ext>
            </a:extLst>
          </p:cNvPr>
          <p:cNvSpPr txBox="1"/>
          <p:nvPr/>
        </p:nvSpPr>
        <p:spPr>
          <a:xfrm>
            <a:off x="4266276" y="6355476"/>
            <a:ext cx="4048922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0" dirty="0">
                <a:latin typeface="+mj-lt"/>
              </a:rPr>
              <a:t>With 3 waves change can be accounted for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uLnTx/>
              <a:uFillTx/>
              <a:latin typeface="+mj-lt"/>
            </a:endParaRPr>
          </a:p>
        </p:txBody>
      </p:sp>
      <p:cxnSp>
        <p:nvCxnSpPr>
          <p:cNvPr id="40" name="Connector: Curved 39">
            <a:extLst>
              <a:ext uri="{FF2B5EF4-FFF2-40B4-BE49-F238E27FC236}">
                <a16:creationId xmlns:a16="http://schemas.microsoft.com/office/drawing/2014/main" id="{D25E96DD-7BAC-CE92-01F5-8F1DBB2DB8F1}"/>
              </a:ext>
            </a:extLst>
          </p:cNvPr>
          <p:cNvCxnSpPr>
            <a:cxnSpLocks/>
            <a:stCxn id="10" idx="3"/>
            <a:endCxn id="46" idx="2"/>
          </p:cNvCxnSpPr>
          <p:nvPr/>
        </p:nvCxnSpPr>
        <p:spPr>
          <a:xfrm flipV="1">
            <a:off x="7677906" y="2961565"/>
            <a:ext cx="2308106" cy="677117"/>
          </a:xfrm>
          <a:prstGeom prst="curvedConnector2">
            <a:avLst/>
          </a:prstGeom>
          <a:noFill/>
          <a:ln w="9525" cap="flat" cmpd="sng" algn="ctr">
            <a:solidFill>
              <a:srgbClr val="C00000"/>
            </a:solidFill>
            <a:prstDash val="solid"/>
            <a:tailEnd type="triangle"/>
          </a:ln>
          <a:effectLst/>
        </p:spPr>
      </p:cxnSp>
      <p:sp>
        <p:nvSpPr>
          <p:cNvPr id="46" name="CuadroTexto 3">
            <a:extLst>
              <a:ext uri="{FF2B5EF4-FFF2-40B4-BE49-F238E27FC236}">
                <a16:creationId xmlns:a16="http://schemas.microsoft.com/office/drawing/2014/main" id="{7AC56D75-0FF9-3A67-B0F1-F7A092B7FF0F}"/>
              </a:ext>
            </a:extLst>
          </p:cNvPr>
          <p:cNvSpPr txBox="1"/>
          <p:nvPr/>
        </p:nvSpPr>
        <p:spPr>
          <a:xfrm>
            <a:off x="8814665" y="2684566"/>
            <a:ext cx="2342693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0" dirty="0">
                <a:latin typeface="+mj-lt"/>
              </a:rPr>
              <a:t>Observed value at wave </a:t>
            </a:r>
            <a:r>
              <a:rPr lang="en-GB" sz="1200" b="1" i="1" kern="0" dirty="0">
                <a:latin typeface="+mj-lt"/>
              </a:rPr>
              <a:t>i</a:t>
            </a:r>
            <a:endParaRPr kumimoji="0" lang="en-GB" sz="1200" b="1" i="1" u="none" strike="noStrike" kern="0" cap="none" spc="0" normalizeH="0" baseline="0" noProof="0" dirty="0">
              <a:ln>
                <a:noFill/>
              </a:ln>
              <a:uLnTx/>
              <a:uFillTx/>
              <a:latin typeface="+mj-lt"/>
            </a:endParaRPr>
          </a:p>
        </p:txBody>
      </p:sp>
      <p:sp>
        <p:nvSpPr>
          <p:cNvPr id="47" name="CuadroTexto 3">
            <a:extLst>
              <a:ext uri="{FF2B5EF4-FFF2-40B4-BE49-F238E27FC236}">
                <a16:creationId xmlns:a16="http://schemas.microsoft.com/office/drawing/2014/main" id="{6971304A-A9AF-E5E0-3DB8-E179F137D87A}"/>
              </a:ext>
            </a:extLst>
          </p:cNvPr>
          <p:cNvSpPr txBox="1"/>
          <p:nvPr/>
        </p:nvSpPr>
        <p:spPr>
          <a:xfrm>
            <a:off x="1241571" y="4295843"/>
            <a:ext cx="1750579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0" dirty="0">
                <a:latin typeface="+mj-lt"/>
              </a:rPr>
              <a:t>True score at wave </a:t>
            </a:r>
            <a:r>
              <a:rPr lang="en-GB" sz="1200" b="1" i="1" kern="0" dirty="0">
                <a:latin typeface="+mj-lt"/>
              </a:rPr>
              <a:t>i</a:t>
            </a:r>
            <a:endParaRPr kumimoji="0" lang="en-GB" sz="1200" b="1" i="1" u="none" strike="noStrike" kern="0" cap="none" spc="0" normalizeH="0" baseline="0" noProof="0" dirty="0">
              <a:ln>
                <a:noFill/>
              </a:ln>
              <a:uLnTx/>
              <a:uFillTx/>
              <a:latin typeface="+mj-lt"/>
            </a:endParaRPr>
          </a:p>
        </p:txBody>
      </p:sp>
      <p:cxnSp>
        <p:nvCxnSpPr>
          <p:cNvPr id="48" name="Connector: Curved 47">
            <a:extLst>
              <a:ext uri="{FF2B5EF4-FFF2-40B4-BE49-F238E27FC236}">
                <a16:creationId xmlns:a16="http://schemas.microsoft.com/office/drawing/2014/main" id="{CB48F569-75D1-3E0F-131C-2639171BCDAD}"/>
              </a:ext>
            </a:extLst>
          </p:cNvPr>
          <p:cNvCxnSpPr>
            <a:cxnSpLocks/>
            <a:endCxn id="47" idx="2"/>
          </p:cNvCxnSpPr>
          <p:nvPr/>
        </p:nvCxnSpPr>
        <p:spPr>
          <a:xfrm rot="10800000">
            <a:off x="2116862" y="4572843"/>
            <a:ext cx="1358363" cy="277647"/>
          </a:xfrm>
          <a:prstGeom prst="curvedConnector2">
            <a:avLst/>
          </a:prstGeom>
          <a:noFill/>
          <a:ln w="9525" cap="flat" cmpd="sng" algn="ctr">
            <a:solidFill>
              <a:srgbClr val="C00000"/>
            </a:solidFill>
            <a:prstDash val="solid"/>
            <a:tailEnd type="triangle"/>
          </a:ln>
          <a:effectLst/>
        </p:spPr>
      </p:cxnSp>
      <p:sp>
        <p:nvSpPr>
          <p:cNvPr id="55" name="CuadroTexto 3">
            <a:extLst>
              <a:ext uri="{FF2B5EF4-FFF2-40B4-BE49-F238E27FC236}">
                <a16:creationId xmlns:a16="http://schemas.microsoft.com/office/drawing/2014/main" id="{C4A99555-7C4F-6B4E-3A65-2D39ABA0EB78}"/>
              </a:ext>
            </a:extLst>
          </p:cNvPr>
          <p:cNvSpPr txBox="1"/>
          <p:nvPr/>
        </p:nvSpPr>
        <p:spPr>
          <a:xfrm>
            <a:off x="8814666" y="5082014"/>
            <a:ext cx="1750579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0" dirty="0">
                <a:latin typeface="+mj-lt"/>
              </a:rPr>
              <a:t>True score change over time</a:t>
            </a:r>
            <a:endParaRPr kumimoji="0" lang="en-GB" sz="1200" b="1" i="1" u="none" strike="noStrike" kern="0" cap="none" spc="0" normalizeH="0" baseline="0" noProof="0" dirty="0">
              <a:ln>
                <a:noFill/>
              </a:ln>
              <a:uLnTx/>
              <a:uFillTx/>
              <a:latin typeface="+mj-lt"/>
            </a:endParaRPr>
          </a:p>
        </p:txBody>
      </p:sp>
      <p:sp>
        <p:nvSpPr>
          <p:cNvPr id="66" name="CuadroTexto 3">
            <a:extLst>
              <a:ext uri="{FF2B5EF4-FFF2-40B4-BE49-F238E27FC236}">
                <a16:creationId xmlns:a16="http://schemas.microsoft.com/office/drawing/2014/main" id="{72CF5857-465B-E95D-F6BA-76ED9D879226}"/>
              </a:ext>
            </a:extLst>
          </p:cNvPr>
          <p:cNvSpPr txBox="1"/>
          <p:nvPr/>
        </p:nvSpPr>
        <p:spPr>
          <a:xfrm>
            <a:off x="1241570" y="3205893"/>
            <a:ext cx="1750579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0" dirty="0">
                <a:latin typeface="+mj-lt"/>
              </a:rPr>
              <a:t>Measurement errors at wave </a:t>
            </a:r>
            <a:r>
              <a:rPr lang="en-GB" sz="1200" b="1" i="1" kern="0" dirty="0">
                <a:latin typeface="+mj-lt"/>
              </a:rPr>
              <a:t>i</a:t>
            </a:r>
            <a:endParaRPr kumimoji="0" lang="en-GB" sz="1200" b="1" i="1" u="none" strike="noStrike" kern="0" cap="none" spc="0" normalizeH="0" baseline="0" noProof="0" dirty="0">
              <a:ln>
                <a:noFill/>
              </a:ln>
              <a:uLnTx/>
              <a:uFillTx/>
              <a:latin typeface="+mj-lt"/>
            </a:endParaRPr>
          </a:p>
        </p:txBody>
      </p:sp>
      <p:cxnSp>
        <p:nvCxnSpPr>
          <p:cNvPr id="67" name="Connector: Curved 66">
            <a:extLst>
              <a:ext uri="{FF2B5EF4-FFF2-40B4-BE49-F238E27FC236}">
                <a16:creationId xmlns:a16="http://schemas.microsoft.com/office/drawing/2014/main" id="{876908B0-6CBA-ADAF-13AE-4A376BF03CE1}"/>
              </a:ext>
            </a:extLst>
          </p:cNvPr>
          <p:cNvCxnSpPr>
            <a:cxnSpLocks/>
            <a:stCxn id="11" idx="2"/>
            <a:endCxn id="66" idx="0"/>
          </p:cNvCxnSpPr>
          <p:nvPr/>
        </p:nvCxnSpPr>
        <p:spPr>
          <a:xfrm rot="10800000" flipV="1">
            <a:off x="2116860" y="2684569"/>
            <a:ext cx="1178848" cy="521324"/>
          </a:xfrm>
          <a:prstGeom prst="curvedConnector2">
            <a:avLst/>
          </a:prstGeom>
          <a:noFill/>
          <a:ln w="9525" cap="flat" cmpd="sng" algn="ctr">
            <a:solidFill>
              <a:srgbClr val="C00000"/>
            </a:solidFill>
            <a:prstDash val="solid"/>
            <a:tailEnd type="triangle"/>
          </a:ln>
          <a:effectLst/>
        </p:spPr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EE6E7E73-37F1-4598-C5C9-7DAE5C389DA2}"/>
              </a:ext>
            </a:extLst>
          </p:cNvPr>
          <p:cNvSpPr/>
          <p:nvPr/>
        </p:nvSpPr>
        <p:spPr>
          <a:xfrm>
            <a:off x="4638722" y="4906053"/>
            <a:ext cx="3080228" cy="1060268"/>
          </a:xfrm>
          <a:prstGeom prst="rect">
            <a:avLst/>
          </a:prstGeom>
          <a:solidFill>
            <a:srgbClr val="FFFFFF">
              <a:alpha val="7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20A43BC-2D69-BAE9-D44B-6E9CE66A203C}"/>
              </a:ext>
            </a:extLst>
          </p:cNvPr>
          <p:cNvSpPr/>
          <p:nvPr/>
        </p:nvSpPr>
        <p:spPr>
          <a:xfrm>
            <a:off x="6829452" y="4274657"/>
            <a:ext cx="848453" cy="631399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ysDash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 kern="0" dirty="0">
                <a:solidFill>
                  <a:srgbClr val="000000"/>
                </a:solidFill>
                <a:latin typeface="+mj-lt"/>
              </a:rPr>
              <a:t>T</a:t>
            </a:r>
            <a:r>
              <a:rPr kumimoji="0" lang="es-ES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13E7FC5-CB8A-F3B2-71D1-97C35E8C4D90}"/>
              </a:ext>
            </a:extLst>
          </p:cNvPr>
          <p:cNvSpPr/>
          <p:nvPr/>
        </p:nvSpPr>
        <p:spPr>
          <a:xfrm>
            <a:off x="5063058" y="4274658"/>
            <a:ext cx="848453" cy="631399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ysDash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 kern="0" dirty="0">
                <a:solidFill>
                  <a:srgbClr val="000000"/>
                </a:solidFill>
                <a:latin typeface="+mj-lt"/>
              </a:rPr>
              <a:t>T</a:t>
            </a:r>
            <a:r>
              <a:rPr kumimoji="0" lang="es-ES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w2</a:t>
            </a:r>
          </a:p>
        </p:txBody>
      </p:sp>
      <p:cxnSp>
        <p:nvCxnSpPr>
          <p:cNvPr id="56" name="Connector: Curved 55">
            <a:extLst>
              <a:ext uri="{FF2B5EF4-FFF2-40B4-BE49-F238E27FC236}">
                <a16:creationId xmlns:a16="http://schemas.microsoft.com/office/drawing/2014/main" id="{757F895F-5010-19B7-9AFC-F7ED3D645754}"/>
              </a:ext>
            </a:extLst>
          </p:cNvPr>
          <p:cNvCxnSpPr>
            <a:cxnSpLocks/>
            <a:stCxn id="19" idx="7"/>
            <a:endCxn id="55" idx="1"/>
          </p:cNvCxnSpPr>
          <p:nvPr/>
        </p:nvCxnSpPr>
        <p:spPr>
          <a:xfrm rot="5400000" flipH="1" flipV="1">
            <a:off x="8134536" y="4731963"/>
            <a:ext cx="99246" cy="1261014"/>
          </a:xfrm>
          <a:prstGeom prst="curvedConnector2">
            <a:avLst/>
          </a:prstGeom>
          <a:noFill/>
          <a:ln w="9525" cap="flat" cmpd="sng" algn="ctr">
            <a:solidFill>
              <a:srgbClr val="C00000"/>
            </a:solidFill>
            <a:prstDash val="soli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150740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1800" dirty="0">
                <a:latin typeface="Times New Roman" panose="02020603050405020304" pitchFamily="18" charset="0"/>
                <a:ea typeface="Cambria" panose="02040503050406030204" pitchFamily="18" charset="0"/>
              </a:rPr>
              <a:t>Increased importance of understanding </a:t>
            </a:r>
            <a:r>
              <a:rPr lang="en-GB" sz="1800" b="1" dirty="0">
                <a:latin typeface="Times New Roman" panose="02020603050405020304" pitchFamily="18" charset="0"/>
                <a:ea typeface="Cambria" panose="02040503050406030204" pitchFamily="18" charset="0"/>
              </a:rPr>
              <a:t>the extent </a:t>
            </a:r>
            <a:r>
              <a:rPr lang="en-GB" sz="1800" dirty="0">
                <a:latin typeface="Times New Roman" panose="02020603050405020304" pitchFamily="18" charset="0"/>
                <a:ea typeface="Cambria" panose="02040503050406030204" pitchFamily="18" charset="0"/>
              </a:rPr>
              <a:t>and</a:t>
            </a:r>
            <a:r>
              <a:rPr lang="en-GB" sz="1800" b="1" dirty="0">
                <a:latin typeface="Times New Roman" panose="02020603050405020304" pitchFamily="18" charset="0"/>
                <a:ea typeface="Cambria" panose="02040503050406030204" pitchFamily="18" charset="0"/>
              </a:rPr>
              <a:t> the </a:t>
            </a:r>
            <a:r>
              <a:rPr lang="en-GB" sz="1800" b="1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type of media/content people are exposed</a:t>
            </a:r>
            <a:r>
              <a:rPr lang="en-GB" sz="18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to</a:t>
            </a:r>
          </a:p>
          <a:p>
            <a:r>
              <a:rPr lang="en-GB" sz="1800" dirty="0">
                <a:latin typeface="Times New Roman" panose="02020603050405020304" pitchFamily="18" charset="0"/>
                <a:ea typeface="Cambria" panose="02040503050406030204" pitchFamily="18" charset="0"/>
              </a:rPr>
              <a:t>As well as its </a:t>
            </a:r>
            <a:r>
              <a:rPr lang="en-GB" sz="1800" b="1" dirty="0">
                <a:latin typeface="Times New Roman" panose="02020603050405020304" pitchFamily="18" charset="0"/>
                <a:ea typeface="Cambria" panose="02040503050406030204" pitchFamily="18" charset="0"/>
              </a:rPr>
              <a:t>effect</a:t>
            </a:r>
            <a:r>
              <a:rPr lang="en-GB" sz="1800" dirty="0">
                <a:latin typeface="Times New Roman" panose="02020603050405020304" pitchFamily="18" charset="0"/>
                <a:ea typeface="Cambria" panose="02040503050406030204" pitchFamily="18" charset="0"/>
              </a:rPr>
              <a:t> on how people </a:t>
            </a:r>
            <a:r>
              <a:rPr lang="en-GB" sz="1800" b="1" dirty="0">
                <a:latin typeface="Times New Roman" panose="02020603050405020304" pitchFamily="18" charset="0"/>
                <a:ea typeface="Cambria" panose="02040503050406030204" pitchFamily="18" charset="0"/>
              </a:rPr>
              <a:t>think, feel, </a:t>
            </a:r>
            <a:r>
              <a:rPr lang="en-GB" sz="1800" dirty="0">
                <a:latin typeface="Times New Roman" panose="02020603050405020304" pitchFamily="18" charset="0"/>
                <a:ea typeface="Cambria" panose="02040503050406030204" pitchFamily="18" charset="0"/>
              </a:rPr>
              <a:t>and</a:t>
            </a:r>
            <a:r>
              <a:rPr lang="en-GB" sz="1800" b="1" dirty="0">
                <a:latin typeface="Times New Roman" panose="02020603050405020304" pitchFamily="18" charset="0"/>
                <a:ea typeface="Cambria" panose="02040503050406030204" pitchFamily="18" charset="0"/>
              </a:rPr>
              <a:t> behave</a:t>
            </a:r>
          </a:p>
          <a:p>
            <a:r>
              <a:rPr lang="en-GB" sz="1800" dirty="0">
                <a:latin typeface="Times New Roman" panose="02020603050405020304" pitchFamily="18" charset="0"/>
                <a:ea typeface="Cambria" panose="02040503050406030204" pitchFamily="18" charset="0"/>
              </a:rPr>
              <a:t>We can now measure this with </a:t>
            </a:r>
            <a:r>
              <a:rPr lang="en-GB" sz="1800" b="1" dirty="0">
                <a:latin typeface="Times New Roman" panose="02020603050405020304" pitchFamily="18" charset="0"/>
                <a:ea typeface="Cambria" panose="02040503050406030204" pitchFamily="18" charset="0"/>
              </a:rPr>
              <a:t>digital trace data</a:t>
            </a:r>
          </a:p>
          <a:p>
            <a:endParaRPr lang="en-GB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en-GB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endParaRPr lang="en-GB" sz="1800" dirty="0"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endParaRPr lang="es-E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importance of media exposure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MEASURING MEDIA EXPOSURE WITH DIGITAL TARCES</a:t>
            </a:r>
            <a:endParaRPr lang="es-E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3FF4DB-0C22-DB9C-94C4-70A0A9608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5245" y="3098021"/>
            <a:ext cx="4141509" cy="3331059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3458355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Assessing the </a:t>
            </a:r>
            <a:r>
              <a:rPr lang="en-GB" b="1" dirty="0"/>
              <a:t>reliability</a:t>
            </a:r>
            <a:r>
              <a:rPr lang="en-GB" dirty="0"/>
              <a:t> and its fluctuations (RQ 1 &amp; 2)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/>
              <a:t>I use the </a:t>
            </a:r>
            <a:r>
              <a:rPr lang="en-GB" sz="2000" b="1" dirty="0"/>
              <a:t>Quasi-Markov Simplex Model, </a:t>
            </a:r>
            <a:r>
              <a:rPr lang="en-GB" sz="2000" dirty="0"/>
              <a:t>which allows separating reliability from stability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ANALYTICAL APPROACH</a:t>
            </a:r>
            <a:endParaRPr lang="es-E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EF5CE1-156E-9C1F-8F1E-9249C07BAE25}"/>
              </a:ext>
            </a:extLst>
          </p:cNvPr>
          <p:cNvSpPr/>
          <p:nvPr/>
        </p:nvSpPr>
        <p:spPr>
          <a:xfrm>
            <a:off x="3295707" y="3398547"/>
            <a:ext cx="848453" cy="48027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ysDash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Y</a:t>
            </a:r>
            <a:r>
              <a:rPr kumimoji="0" lang="es-ES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02EB30-7EE7-EFEE-7047-C63D6E47C9A7}"/>
              </a:ext>
            </a:extLst>
          </p:cNvPr>
          <p:cNvSpPr/>
          <p:nvPr/>
        </p:nvSpPr>
        <p:spPr>
          <a:xfrm>
            <a:off x="5063059" y="3398547"/>
            <a:ext cx="848453" cy="48027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ysDash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Y</a:t>
            </a:r>
            <a:r>
              <a:rPr kumimoji="0" lang="es-ES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B79450-81CC-FF78-943A-D12D5303221E}"/>
              </a:ext>
            </a:extLst>
          </p:cNvPr>
          <p:cNvSpPr/>
          <p:nvPr/>
        </p:nvSpPr>
        <p:spPr>
          <a:xfrm>
            <a:off x="6829453" y="3398547"/>
            <a:ext cx="848453" cy="48027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ysDash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Y</a:t>
            </a:r>
            <a:r>
              <a:rPr kumimoji="0" lang="es-ES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651E5F5-CE79-4E09-3A22-617AC70693EF}"/>
              </a:ext>
            </a:extLst>
          </p:cNvPr>
          <p:cNvSpPr/>
          <p:nvPr/>
        </p:nvSpPr>
        <p:spPr>
          <a:xfrm>
            <a:off x="3295708" y="2368869"/>
            <a:ext cx="848453" cy="631399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ysDash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 kern="0" dirty="0">
                <a:solidFill>
                  <a:srgbClr val="000000"/>
                </a:solidFill>
                <a:latin typeface="+mj-lt"/>
              </a:rPr>
              <a:t>E</a:t>
            </a:r>
            <a:r>
              <a:rPr kumimoji="0" lang="es-ES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2088C1B-7BE5-637E-6487-0630CB8A470D}"/>
              </a:ext>
            </a:extLst>
          </p:cNvPr>
          <p:cNvSpPr/>
          <p:nvPr/>
        </p:nvSpPr>
        <p:spPr>
          <a:xfrm>
            <a:off x="5063061" y="2368867"/>
            <a:ext cx="848453" cy="631399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ysDash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 kern="0" dirty="0">
                <a:solidFill>
                  <a:srgbClr val="000000"/>
                </a:solidFill>
                <a:latin typeface="+mj-lt"/>
              </a:rPr>
              <a:t>E</a:t>
            </a:r>
            <a:r>
              <a:rPr kumimoji="0" lang="es-ES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50ADA78-97A2-2548-9360-060D8A64102D}"/>
              </a:ext>
            </a:extLst>
          </p:cNvPr>
          <p:cNvSpPr/>
          <p:nvPr/>
        </p:nvSpPr>
        <p:spPr>
          <a:xfrm>
            <a:off x="6830417" y="2368868"/>
            <a:ext cx="848453" cy="631399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ysDash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 kern="0" dirty="0">
                <a:solidFill>
                  <a:srgbClr val="000000"/>
                </a:solidFill>
                <a:latin typeface="+mj-lt"/>
              </a:rPr>
              <a:t>E</a:t>
            </a:r>
            <a:r>
              <a:rPr kumimoji="0" lang="es-ES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0BA807C-63AC-8ECB-EC42-FF4F4A2687CF}"/>
              </a:ext>
            </a:extLst>
          </p:cNvPr>
          <p:cNvSpPr/>
          <p:nvPr/>
        </p:nvSpPr>
        <p:spPr>
          <a:xfrm>
            <a:off x="3295707" y="4274659"/>
            <a:ext cx="848453" cy="631399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ysDash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 kern="0" dirty="0">
                <a:solidFill>
                  <a:srgbClr val="000000"/>
                </a:solidFill>
                <a:latin typeface="+mj-lt"/>
              </a:rPr>
              <a:t>T</a:t>
            </a:r>
            <a:r>
              <a:rPr kumimoji="0" lang="es-ES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853C66A-480E-002F-0C14-0959F8C48EB2}"/>
              </a:ext>
            </a:extLst>
          </p:cNvPr>
          <p:cNvSpPr/>
          <p:nvPr/>
        </p:nvSpPr>
        <p:spPr>
          <a:xfrm>
            <a:off x="5062097" y="5321362"/>
            <a:ext cx="848453" cy="631399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ysDash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 kern="0" dirty="0">
                <a:solidFill>
                  <a:srgbClr val="000000"/>
                </a:solidFill>
                <a:latin typeface="+mj-lt"/>
              </a:rPr>
              <a:t>Z</a:t>
            </a:r>
            <a:r>
              <a:rPr kumimoji="0" lang="es-ES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1152F3C-18D2-E1E5-65B9-7B01E1221F37}"/>
              </a:ext>
            </a:extLst>
          </p:cNvPr>
          <p:cNvSpPr/>
          <p:nvPr/>
        </p:nvSpPr>
        <p:spPr>
          <a:xfrm>
            <a:off x="6829452" y="5319627"/>
            <a:ext cx="848453" cy="631399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ysDash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 kern="0" dirty="0">
                <a:solidFill>
                  <a:srgbClr val="000000"/>
                </a:solidFill>
                <a:latin typeface="+mj-lt"/>
              </a:rPr>
              <a:t>Z</a:t>
            </a:r>
            <a:r>
              <a:rPr kumimoji="0" lang="es-ES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w3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AD46C8A-AF27-5304-9819-8A5191F7CA03}"/>
              </a:ext>
            </a:extLst>
          </p:cNvPr>
          <p:cNvCxnSpPr>
            <a:cxnSpLocks/>
          </p:cNvCxnSpPr>
          <p:nvPr/>
        </p:nvCxnSpPr>
        <p:spPr>
          <a:xfrm>
            <a:off x="3719933" y="3000266"/>
            <a:ext cx="0" cy="398281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63E0635-D11D-7647-19A8-3F7C651D434C}"/>
              </a:ext>
            </a:extLst>
          </p:cNvPr>
          <p:cNvCxnSpPr>
            <a:cxnSpLocks/>
          </p:cNvCxnSpPr>
          <p:nvPr/>
        </p:nvCxnSpPr>
        <p:spPr>
          <a:xfrm>
            <a:off x="7267076" y="3000264"/>
            <a:ext cx="0" cy="398281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D2C2A88-D8AA-1EBD-8FCD-C026B9B391D3}"/>
              </a:ext>
            </a:extLst>
          </p:cNvPr>
          <p:cNvCxnSpPr>
            <a:cxnSpLocks/>
          </p:cNvCxnSpPr>
          <p:nvPr/>
        </p:nvCxnSpPr>
        <p:spPr>
          <a:xfrm>
            <a:off x="5487285" y="3000265"/>
            <a:ext cx="0" cy="398281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F15EA01-56EA-5ED4-49EE-70E9D3C02910}"/>
              </a:ext>
            </a:extLst>
          </p:cNvPr>
          <p:cNvCxnSpPr>
            <a:cxnSpLocks/>
          </p:cNvCxnSpPr>
          <p:nvPr/>
        </p:nvCxnSpPr>
        <p:spPr>
          <a:xfrm flipV="1">
            <a:off x="3719930" y="3878817"/>
            <a:ext cx="2" cy="398277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42E533B-0357-A915-EF2C-798B9CB49FED}"/>
              </a:ext>
            </a:extLst>
          </p:cNvPr>
          <p:cNvCxnSpPr>
            <a:cxnSpLocks/>
          </p:cNvCxnSpPr>
          <p:nvPr/>
        </p:nvCxnSpPr>
        <p:spPr>
          <a:xfrm flipV="1">
            <a:off x="5486326" y="3876379"/>
            <a:ext cx="2" cy="398277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9C2D6AB-8A36-7575-296A-62585C7BC96C}"/>
              </a:ext>
            </a:extLst>
          </p:cNvPr>
          <p:cNvCxnSpPr>
            <a:cxnSpLocks/>
          </p:cNvCxnSpPr>
          <p:nvPr/>
        </p:nvCxnSpPr>
        <p:spPr>
          <a:xfrm flipV="1">
            <a:off x="7253678" y="3876380"/>
            <a:ext cx="2" cy="398277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EDE14B1-A715-C84C-D6F9-EC1F34883B91}"/>
              </a:ext>
            </a:extLst>
          </p:cNvPr>
          <p:cNvCxnSpPr>
            <a:cxnSpLocks/>
          </p:cNvCxnSpPr>
          <p:nvPr/>
        </p:nvCxnSpPr>
        <p:spPr>
          <a:xfrm flipV="1">
            <a:off x="5486324" y="4914570"/>
            <a:ext cx="2" cy="398277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558D636-5E7D-D221-B830-D6943DB7CF53}"/>
              </a:ext>
            </a:extLst>
          </p:cNvPr>
          <p:cNvCxnSpPr>
            <a:cxnSpLocks/>
          </p:cNvCxnSpPr>
          <p:nvPr/>
        </p:nvCxnSpPr>
        <p:spPr>
          <a:xfrm flipV="1">
            <a:off x="7267076" y="4906056"/>
            <a:ext cx="2" cy="398277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EC1D50E-53B0-8E7B-4EC3-48EC1492B084}"/>
              </a:ext>
            </a:extLst>
          </p:cNvPr>
          <p:cNvCxnSpPr>
            <a:cxnSpLocks/>
            <a:stCxn id="15" idx="6"/>
            <a:endCxn id="17" idx="2"/>
          </p:cNvCxnSpPr>
          <p:nvPr/>
        </p:nvCxnSpPr>
        <p:spPr>
          <a:xfrm flipV="1">
            <a:off x="4144160" y="4590358"/>
            <a:ext cx="918898" cy="1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FC49287-FF3F-638F-6F85-1B90A42ADE03}"/>
              </a:ext>
            </a:extLst>
          </p:cNvPr>
          <p:cNvCxnSpPr>
            <a:cxnSpLocks/>
          </p:cNvCxnSpPr>
          <p:nvPr/>
        </p:nvCxnSpPr>
        <p:spPr>
          <a:xfrm flipV="1">
            <a:off x="5910512" y="4590355"/>
            <a:ext cx="918898" cy="1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sp>
        <p:nvSpPr>
          <p:cNvPr id="38" name="Accolade fermante 9">
            <a:extLst>
              <a:ext uri="{FF2B5EF4-FFF2-40B4-BE49-F238E27FC236}">
                <a16:creationId xmlns:a16="http://schemas.microsoft.com/office/drawing/2014/main" id="{C5C1B4D8-71D4-AC1E-B376-96603B11780A}"/>
              </a:ext>
            </a:extLst>
          </p:cNvPr>
          <p:cNvSpPr/>
          <p:nvPr/>
        </p:nvSpPr>
        <p:spPr>
          <a:xfrm rot="5400000">
            <a:off x="6139736" y="4793282"/>
            <a:ext cx="302003" cy="2774333"/>
          </a:xfrm>
          <a:prstGeom prst="rightBrac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ysClr val="windowText" lastClr="000000"/>
              </a:solidFill>
            </a:endParaRPr>
          </a:p>
        </p:txBody>
      </p:sp>
      <p:cxnSp>
        <p:nvCxnSpPr>
          <p:cNvPr id="40" name="Connector: Curved 39">
            <a:extLst>
              <a:ext uri="{FF2B5EF4-FFF2-40B4-BE49-F238E27FC236}">
                <a16:creationId xmlns:a16="http://schemas.microsoft.com/office/drawing/2014/main" id="{D25E96DD-7BAC-CE92-01F5-8F1DBB2DB8F1}"/>
              </a:ext>
            </a:extLst>
          </p:cNvPr>
          <p:cNvCxnSpPr>
            <a:cxnSpLocks/>
            <a:stCxn id="10" idx="3"/>
            <a:endCxn id="46" idx="2"/>
          </p:cNvCxnSpPr>
          <p:nvPr/>
        </p:nvCxnSpPr>
        <p:spPr>
          <a:xfrm flipV="1">
            <a:off x="7677906" y="2961565"/>
            <a:ext cx="2308106" cy="677117"/>
          </a:xfrm>
          <a:prstGeom prst="curvedConnector2">
            <a:avLst/>
          </a:prstGeom>
          <a:noFill/>
          <a:ln w="9525" cap="flat" cmpd="sng" algn="ctr">
            <a:solidFill>
              <a:srgbClr val="C00000"/>
            </a:solidFill>
            <a:prstDash val="solid"/>
            <a:tailEnd type="triangle"/>
          </a:ln>
          <a:effectLst/>
        </p:spPr>
      </p:cxnSp>
      <p:sp>
        <p:nvSpPr>
          <p:cNvPr id="46" name="CuadroTexto 3">
            <a:extLst>
              <a:ext uri="{FF2B5EF4-FFF2-40B4-BE49-F238E27FC236}">
                <a16:creationId xmlns:a16="http://schemas.microsoft.com/office/drawing/2014/main" id="{7AC56D75-0FF9-3A67-B0F1-F7A092B7FF0F}"/>
              </a:ext>
            </a:extLst>
          </p:cNvPr>
          <p:cNvSpPr txBox="1"/>
          <p:nvPr/>
        </p:nvSpPr>
        <p:spPr>
          <a:xfrm>
            <a:off x="8814665" y="2684566"/>
            <a:ext cx="2342693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0" dirty="0">
                <a:latin typeface="+mj-lt"/>
              </a:rPr>
              <a:t>Observed value at wave </a:t>
            </a:r>
            <a:r>
              <a:rPr lang="en-GB" sz="1200" b="1" i="1" kern="0" dirty="0">
                <a:latin typeface="+mj-lt"/>
              </a:rPr>
              <a:t>i</a:t>
            </a:r>
            <a:endParaRPr kumimoji="0" lang="en-GB" sz="1200" b="1" i="1" u="none" strike="noStrike" kern="0" cap="none" spc="0" normalizeH="0" baseline="0" noProof="0" dirty="0">
              <a:ln>
                <a:noFill/>
              </a:ln>
              <a:uLnTx/>
              <a:uFillTx/>
              <a:latin typeface="+mj-lt"/>
            </a:endParaRPr>
          </a:p>
        </p:txBody>
      </p:sp>
      <p:sp>
        <p:nvSpPr>
          <p:cNvPr id="47" name="CuadroTexto 3">
            <a:extLst>
              <a:ext uri="{FF2B5EF4-FFF2-40B4-BE49-F238E27FC236}">
                <a16:creationId xmlns:a16="http://schemas.microsoft.com/office/drawing/2014/main" id="{6971304A-A9AF-E5E0-3DB8-E179F137D87A}"/>
              </a:ext>
            </a:extLst>
          </p:cNvPr>
          <p:cNvSpPr txBox="1"/>
          <p:nvPr/>
        </p:nvSpPr>
        <p:spPr>
          <a:xfrm>
            <a:off x="1241571" y="4295843"/>
            <a:ext cx="1750579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0" dirty="0">
                <a:latin typeface="+mj-lt"/>
              </a:rPr>
              <a:t>True score at wave </a:t>
            </a:r>
            <a:r>
              <a:rPr lang="en-GB" sz="1200" b="1" i="1" kern="0" dirty="0">
                <a:latin typeface="+mj-lt"/>
              </a:rPr>
              <a:t>i</a:t>
            </a:r>
            <a:endParaRPr kumimoji="0" lang="en-GB" sz="1200" b="1" i="1" u="none" strike="noStrike" kern="0" cap="none" spc="0" normalizeH="0" baseline="0" noProof="0" dirty="0">
              <a:ln>
                <a:noFill/>
              </a:ln>
              <a:uLnTx/>
              <a:uFillTx/>
              <a:latin typeface="+mj-lt"/>
            </a:endParaRPr>
          </a:p>
        </p:txBody>
      </p:sp>
      <p:cxnSp>
        <p:nvCxnSpPr>
          <p:cNvPr id="48" name="Connector: Curved 47">
            <a:extLst>
              <a:ext uri="{FF2B5EF4-FFF2-40B4-BE49-F238E27FC236}">
                <a16:creationId xmlns:a16="http://schemas.microsoft.com/office/drawing/2014/main" id="{CB48F569-75D1-3E0F-131C-2639171BCDAD}"/>
              </a:ext>
            </a:extLst>
          </p:cNvPr>
          <p:cNvCxnSpPr>
            <a:cxnSpLocks/>
            <a:endCxn id="47" idx="2"/>
          </p:cNvCxnSpPr>
          <p:nvPr/>
        </p:nvCxnSpPr>
        <p:spPr>
          <a:xfrm rot="10800000">
            <a:off x="2116862" y="4572843"/>
            <a:ext cx="1358363" cy="277647"/>
          </a:xfrm>
          <a:prstGeom prst="curvedConnector2">
            <a:avLst/>
          </a:prstGeom>
          <a:noFill/>
          <a:ln w="9525" cap="flat" cmpd="sng" algn="ctr">
            <a:solidFill>
              <a:srgbClr val="C00000"/>
            </a:solidFill>
            <a:prstDash val="solid"/>
            <a:tailEnd type="triangle"/>
          </a:ln>
          <a:effectLst/>
        </p:spPr>
      </p:cxnSp>
      <p:sp>
        <p:nvSpPr>
          <p:cNvPr id="55" name="CuadroTexto 3">
            <a:extLst>
              <a:ext uri="{FF2B5EF4-FFF2-40B4-BE49-F238E27FC236}">
                <a16:creationId xmlns:a16="http://schemas.microsoft.com/office/drawing/2014/main" id="{C4A99555-7C4F-6B4E-3A65-2D39ABA0EB78}"/>
              </a:ext>
            </a:extLst>
          </p:cNvPr>
          <p:cNvSpPr txBox="1"/>
          <p:nvPr/>
        </p:nvSpPr>
        <p:spPr>
          <a:xfrm>
            <a:off x="8814666" y="5082014"/>
            <a:ext cx="1750579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0" dirty="0">
                <a:latin typeface="+mj-lt"/>
              </a:rPr>
              <a:t>True score change over time</a:t>
            </a:r>
            <a:endParaRPr kumimoji="0" lang="en-GB" sz="1200" b="1" i="1" u="none" strike="noStrike" kern="0" cap="none" spc="0" normalizeH="0" baseline="0" noProof="0" dirty="0">
              <a:ln>
                <a:noFill/>
              </a:ln>
              <a:uLnTx/>
              <a:uFillTx/>
              <a:latin typeface="+mj-lt"/>
            </a:endParaRPr>
          </a:p>
        </p:txBody>
      </p:sp>
      <p:sp>
        <p:nvSpPr>
          <p:cNvPr id="66" name="CuadroTexto 3">
            <a:extLst>
              <a:ext uri="{FF2B5EF4-FFF2-40B4-BE49-F238E27FC236}">
                <a16:creationId xmlns:a16="http://schemas.microsoft.com/office/drawing/2014/main" id="{72CF5857-465B-E95D-F6BA-76ED9D879226}"/>
              </a:ext>
            </a:extLst>
          </p:cNvPr>
          <p:cNvSpPr txBox="1"/>
          <p:nvPr/>
        </p:nvSpPr>
        <p:spPr>
          <a:xfrm>
            <a:off x="1241570" y="3205893"/>
            <a:ext cx="1750579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0" dirty="0">
                <a:latin typeface="+mj-lt"/>
              </a:rPr>
              <a:t>Measurement errors at wave </a:t>
            </a:r>
            <a:r>
              <a:rPr lang="en-GB" sz="1200" b="1" i="1" kern="0" dirty="0">
                <a:latin typeface="+mj-lt"/>
              </a:rPr>
              <a:t>i</a:t>
            </a:r>
            <a:endParaRPr kumimoji="0" lang="en-GB" sz="1200" b="1" i="1" u="none" strike="noStrike" kern="0" cap="none" spc="0" normalizeH="0" baseline="0" noProof="0" dirty="0">
              <a:ln>
                <a:noFill/>
              </a:ln>
              <a:uLnTx/>
              <a:uFillTx/>
              <a:latin typeface="+mj-lt"/>
            </a:endParaRPr>
          </a:p>
        </p:txBody>
      </p:sp>
      <p:cxnSp>
        <p:nvCxnSpPr>
          <p:cNvPr id="67" name="Connector: Curved 66">
            <a:extLst>
              <a:ext uri="{FF2B5EF4-FFF2-40B4-BE49-F238E27FC236}">
                <a16:creationId xmlns:a16="http://schemas.microsoft.com/office/drawing/2014/main" id="{876908B0-6CBA-ADAF-13AE-4A376BF03CE1}"/>
              </a:ext>
            </a:extLst>
          </p:cNvPr>
          <p:cNvCxnSpPr>
            <a:cxnSpLocks/>
            <a:stCxn id="11" idx="2"/>
            <a:endCxn id="66" idx="0"/>
          </p:cNvCxnSpPr>
          <p:nvPr/>
        </p:nvCxnSpPr>
        <p:spPr>
          <a:xfrm rot="10800000" flipV="1">
            <a:off x="2116860" y="2684569"/>
            <a:ext cx="1178848" cy="521324"/>
          </a:xfrm>
          <a:prstGeom prst="curvedConnector2">
            <a:avLst/>
          </a:prstGeom>
          <a:noFill/>
          <a:ln w="9525" cap="flat" cmpd="sng" algn="ctr">
            <a:solidFill>
              <a:srgbClr val="C00000"/>
            </a:solidFill>
            <a:prstDash val="solid"/>
            <a:tailEnd type="triangle"/>
          </a:ln>
          <a:effectLst/>
        </p:spPr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EE6E7E73-37F1-4598-C5C9-7DAE5C389DA2}"/>
              </a:ext>
            </a:extLst>
          </p:cNvPr>
          <p:cNvSpPr/>
          <p:nvPr/>
        </p:nvSpPr>
        <p:spPr>
          <a:xfrm>
            <a:off x="4638722" y="4906053"/>
            <a:ext cx="3080228" cy="1060268"/>
          </a:xfrm>
          <a:prstGeom prst="rect">
            <a:avLst/>
          </a:prstGeom>
          <a:solidFill>
            <a:srgbClr val="FFFFFF">
              <a:alpha val="7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20A43BC-2D69-BAE9-D44B-6E9CE66A203C}"/>
              </a:ext>
            </a:extLst>
          </p:cNvPr>
          <p:cNvSpPr/>
          <p:nvPr/>
        </p:nvSpPr>
        <p:spPr>
          <a:xfrm>
            <a:off x="6829452" y="4274657"/>
            <a:ext cx="848453" cy="631399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ysDash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 kern="0" dirty="0">
                <a:solidFill>
                  <a:srgbClr val="000000"/>
                </a:solidFill>
                <a:latin typeface="+mj-lt"/>
              </a:rPr>
              <a:t>T</a:t>
            </a:r>
            <a:r>
              <a:rPr kumimoji="0" lang="es-ES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13E7FC5-CB8A-F3B2-71D1-97C35E8C4D90}"/>
              </a:ext>
            </a:extLst>
          </p:cNvPr>
          <p:cNvSpPr/>
          <p:nvPr/>
        </p:nvSpPr>
        <p:spPr>
          <a:xfrm>
            <a:off x="5063058" y="4274658"/>
            <a:ext cx="848453" cy="631399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ysDash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 kern="0" dirty="0">
                <a:solidFill>
                  <a:srgbClr val="000000"/>
                </a:solidFill>
                <a:latin typeface="+mj-lt"/>
              </a:rPr>
              <a:t>T</a:t>
            </a:r>
            <a:r>
              <a:rPr kumimoji="0" lang="es-ES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w2</a:t>
            </a:r>
          </a:p>
        </p:txBody>
      </p:sp>
      <p:cxnSp>
        <p:nvCxnSpPr>
          <p:cNvPr id="56" name="Connector: Curved 55">
            <a:extLst>
              <a:ext uri="{FF2B5EF4-FFF2-40B4-BE49-F238E27FC236}">
                <a16:creationId xmlns:a16="http://schemas.microsoft.com/office/drawing/2014/main" id="{757F895F-5010-19B7-9AFC-F7ED3D645754}"/>
              </a:ext>
            </a:extLst>
          </p:cNvPr>
          <p:cNvCxnSpPr>
            <a:cxnSpLocks/>
            <a:stCxn id="19" idx="7"/>
            <a:endCxn id="55" idx="1"/>
          </p:cNvCxnSpPr>
          <p:nvPr/>
        </p:nvCxnSpPr>
        <p:spPr>
          <a:xfrm rot="5400000" flipH="1" flipV="1">
            <a:off x="8134536" y="4731963"/>
            <a:ext cx="99246" cy="1261014"/>
          </a:xfrm>
          <a:prstGeom prst="curvedConnector2">
            <a:avLst/>
          </a:prstGeom>
          <a:noFill/>
          <a:ln w="9525" cap="flat" cmpd="sng" algn="ctr">
            <a:solidFill>
              <a:srgbClr val="C00000"/>
            </a:solidFill>
            <a:prstDash val="solid"/>
            <a:tailEnd type="triangle"/>
          </a:ln>
          <a:effectLst/>
        </p:spPr>
      </p:cxnSp>
      <p:sp>
        <p:nvSpPr>
          <p:cNvPr id="3" name="CuadroTexto 3">
            <a:extLst>
              <a:ext uri="{FF2B5EF4-FFF2-40B4-BE49-F238E27FC236}">
                <a16:creationId xmlns:a16="http://schemas.microsoft.com/office/drawing/2014/main" id="{A61FDC2F-3AEC-B591-D8E7-4E5B3BB86FEA}"/>
              </a:ext>
            </a:extLst>
          </p:cNvPr>
          <p:cNvSpPr txBox="1"/>
          <p:nvPr/>
        </p:nvSpPr>
        <p:spPr>
          <a:xfrm>
            <a:off x="8238539" y="3996549"/>
            <a:ext cx="1152255" cy="276999"/>
          </a:xfrm>
          <a:prstGeom prst="rect">
            <a:avLst/>
          </a:prstGeom>
          <a:solidFill>
            <a:srgbClr val="C00000"/>
          </a:solidFill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0" dirty="0">
                <a:solidFill>
                  <a:srgbClr val="FFFFFF"/>
                </a:solidFill>
                <a:latin typeface="+mj-lt"/>
              </a:rPr>
              <a:t>Reliability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uLnTx/>
              <a:uFillTx/>
              <a:latin typeface="+mj-lt"/>
            </a:endParaRP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0CE7BB5F-2376-9459-C179-073859874D89}"/>
              </a:ext>
            </a:extLst>
          </p:cNvPr>
          <p:cNvSpPr/>
          <p:nvPr/>
        </p:nvSpPr>
        <p:spPr>
          <a:xfrm rot="16200000">
            <a:off x="6263921" y="3854126"/>
            <a:ext cx="212164" cy="561843"/>
          </a:xfrm>
          <a:prstGeom prst="downArrow">
            <a:avLst>
              <a:gd name="adj1" fmla="val 68910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A4525156-783E-3334-9918-850428019EB2}"/>
              </a:ext>
            </a:extLst>
          </p:cNvPr>
          <p:cNvSpPr/>
          <p:nvPr/>
        </p:nvSpPr>
        <p:spPr>
          <a:xfrm rot="16200000">
            <a:off x="4496570" y="3848048"/>
            <a:ext cx="212164" cy="561843"/>
          </a:xfrm>
          <a:prstGeom prst="downArrow">
            <a:avLst>
              <a:gd name="adj1" fmla="val 68910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CuadroTexto 3">
            <a:extLst>
              <a:ext uri="{FF2B5EF4-FFF2-40B4-BE49-F238E27FC236}">
                <a16:creationId xmlns:a16="http://schemas.microsoft.com/office/drawing/2014/main" id="{532BCE97-7290-65A6-DE2D-45C164F372D6}"/>
              </a:ext>
            </a:extLst>
          </p:cNvPr>
          <p:cNvSpPr txBox="1"/>
          <p:nvPr/>
        </p:nvSpPr>
        <p:spPr>
          <a:xfrm>
            <a:off x="4266276" y="6355476"/>
            <a:ext cx="4048922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0" dirty="0">
                <a:latin typeface="+mj-lt"/>
              </a:rPr>
              <a:t>With 3 waves change can be accounted for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101332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Assessing the </a:t>
            </a:r>
            <a:r>
              <a:rPr lang="en-GB" b="1" dirty="0"/>
              <a:t>reliability</a:t>
            </a:r>
            <a:r>
              <a:rPr lang="en-GB" dirty="0"/>
              <a:t> and its fluctuations (RQ 1 &amp; 2)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/>
              <a:t>I use the </a:t>
            </a:r>
            <a:r>
              <a:rPr lang="en-GB" sz="2000" b="1" dirty="0"/>
              <a:t>Quasi-Markov Simplex Model, </a:t>
            </a:r>
            <a:r>
              <a:rPr lang="en-GB" sz="2000" dirty="0"/>
              <a:t>which allows separating reliability from stability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ANALYTICAL APPROACH</a:t>
            </a:r>
            <a:endParaRPr lang="es-E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EF5CE1-156E-9C1F-8F1E-9249C07BAE25}"/>
              </a:ext>
            </a:extLst>
          </p:cNvPr>
          <p:cNvSpPr/>
          <p:nvPr/>
        </p:nvSpPr>
        <p:spPr>
          <a:xfrm>
            <a:off x="3295707" y="3398547"/>
            <a:ext cx="848453" cy="48027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ysDash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Y</a:t>
            </a:r>
            <a:r>
              <a:rPr kumimoji="0" lang="es-ES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02EB30-7EE7-EFEE-7047-C63D6E47C9A7}"/>
              </a:ext>
            </a:extLst>
          </p:cNvPr>
          <p:cNvSpPr/>
          <p:nvPr/>
        </p:nvSpPr>
        <p:spPr>
          <a:xfrm>
            <a:off x="5063059" y="3398547"/>
            <a:ext cx="848453" cy="48027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ysDash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Y</a:t>
            </a:r>
            <a:r>
              <a:rPr kumimoji="0" lang="es-ES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B79450-81CC-FF78-943A-D12D5303221E}"/>
              </a:ext>
            </a:extLst>
          </p:cNvPr>
          <p:cNvSpPr/>
          <p:nvPr/>
        </p:nvSpPr>
        <p:spPr>
          <a:xfrm>
            <a:off x="6829453" y="3398547"/>
            <a:ext cx="848453" cy="48027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ysDash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Y</a:t>
            </a:r>
            <a:r>
              <a:rPr kumimoji="0" lang="es-ES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651E5F5-CE79-4E09-3A22-617AC70693EF}"/>
              </a:ext>
            </a:extLst>
          </p:cNvPr>
          <p:cNvSpPr/>
          <p:nvPr/>
        </p:nvSpPr>
        <p:spPr>
          <a:xfrm>
            <a:off x="3295708" y="2368869"/>
            <a:ext cx="848453" cy="631399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ysDash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 kern="0" dirty="0">
                <a:solidFill>
                  <a:srgbClr val="000000"/>
                </a:solidFill>
                <a:latin typeface="+mj-lt"/>
              </a:rPr>
              <a:t>E</a:t>
            </a:r>
            <a:r>
              <a:rPr kumimoji="0" lang="es-ES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2088C1B-7BE5-637E-6487-0630CB8A470D}"/>
              </a:ext>
            </a:extLst>
          </p:cNvPr>
          <p:cNvSpPr/>
          <p:nvPr/>
        </p:nvSpPr>
        <p:spPr>
          <a:xfrm>
            <a:off x="5063061" y="2368867"/>
            <a:ext cx="848453" cy="631399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ysDash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 kern="0" dirty="0">
                <a:solidFill>
                  <a:srgbClr val="000000"/>
                </a:solidFill>
                <a:latin typeface="+mj-lt"/>
              </a:rPr>
              <a:t>E</a:t>
            </a:r>
            <a:r>
              <a:rPr kumimoji="0" lang="es-ES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50ADA78-97A2-2548-9360-060D8A64102D}"/>
              </a:ext>
            </a:extLst>
          </p:cNvPr>
          <p:cNvSpPr/>
          <p:nvPr/>
        </p:nvSpPr>
        <p:spPr>
          <a:xfrm>
            <a:off x="6830417" y="2368868"/>
            <a:ext cx="848453" cy="631399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ysDash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 kern="0" dirty="0">
                <a:solidFill>
                  <a:srgbClr val="000000"/>
                </a:solidFill>
                <a:latin typeface="+mj-lt"/>
              </a:rPr>
              <a:t>E</a:t>
            </a:r>
            <a:r>
              <a:rPr kumimoji="0" lang="es-ES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0BA807C-63AC-8ECB-EC42-FF4F4A2687CF}"/>
              </a:ext>
            </a:extLst>
          </p:cNvPr>
          <p:cNvSpPr/>
          <p:nvPr/>
        </p:nvSpPr>
        <p:spPr>
          <a:xfrm>
            <a:off x="3295707" y="4274659"/>
            <a:ext cx="848453" cy="631399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ysDash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 kern="0" dirty="0">
                <a:solidFill>
                  <a:srgbClr val="000000"/>
                </a:solidFill>
                <a:latin typeface="+mj-lt"/>
              </a:rPr>
              <a:t>T</a:t>
            </a:r>
            <a:r>
              <a:rPr kumimoji="0" lang="es-ES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853C66A-480E-002F-0C14-0959F8C48EB2}"/>
              </a:ext>
            </a:extLst>
          </p:cNvPr>
          <p:cNvSpPr/>
          <p:nvPr/>
        </p:nvSpPr>
        <p:spPr>
          <a:xfrm>
            <a:off x="5062097" y="5321362"/>
            <a:ext cx="848453" cy="631399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ysDash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 kern="0" dirty="0">
                <a:solidFill>
                  <a:srgbClr val="000000"/>
                </a:solidFill>
                <a:latin typeface="+mj-lt"/>
              </a:rPr>
              <a:t>Z</a:t>
            </a:r>
            <a:r>
              <a:rPr kumimoji="0" lang="es-ES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1152F3C-18D2-E1E5-65B9-7B01E1221F37}"/>
              </a:ext>
            </a:extLst>
          </p:cNvPr>
          <p:cNvSpPr/>
          <p:nvPr/>
        </p:nvSpPr>
        <p:spPr>
          <a:xfrm>
            <a:off x="6829452" y="5319627"/>
            <a:ext cx="848453" cy="631399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ysDash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 kern="0" dirty="0">
                <a:solidFill>
                  <a:srgbClr val="000000"/>
                </a:solidFill>
                <a:latin typeface="+mj-lt"/>
              </a:rPr>
              <a:t>Z</a:t>
            </a:r>
            <a:r>
              <a:rPr kumimoji="0" lang="es-ES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w3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AD46C8A-AF27-5304-9819-8A5191F7CA03}"/>
              </a:ext>
            </a:extLst>
          </p:cNvPr>
          <p:cNvCxnSpPr>
            <a:cxnSpLocks/>
          </p:cNvCxnSpPr>
          <p:nvPr/>
        </p:nvCxnSpPr>
        <p:spPr>
          <a:xfrm>
            <a:off x="3719933" y="3000266"/>
            <a:ext cx="0" cy="398281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63E0635-D11D-7647-19A8-3F7C651D434C}"/>
              </a:ext>
            </a:extLst>
          </p:cNvPr>
          <p:cNvCxnSpPr>
            <a:cxnSpLocks/>
          </p:cNvCxnSpPr>
          <p:nvPr/>
        </p:nvCxnSpPr>
        <p:spPr>
          <a:xfrm>
            <a:off x="7267076" y="3000264"/>
            <a:ext cx="0" cy="398281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D2C2A88-D8AA-1EBD-8FCD-C026B9B391D3}"/>
              </a:ext>
            </a:extLst>
          </p:cNvPr>
          <p:cNvCxnSpPr>
            <a:cxnSpLocks/>
          </p:cNvCxnSpPr>
          <p:nvPr/>
        </p:nvCxnSpPr>
        <p:spPr>
          <a:xfrm>
            <a:off x="5487285" y="3000265"/>
            <a:ext cx="0" cy="398281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F15EA01-56EA-5ED4-49EE-70E9D3C02910}"/>
              </a:ext>
            </a:extLst>
          </p:cNvPr>
          <p:cNvCxnSpPr>
            <a:cxnSpLocks/>
          </p:cNvCxnSpPr>
          <p:nvPr/>
        </p:nvCxnSpPr>
        <p:spPr>
          <a:xfrm flipV="1">
            <a:off x="3719930" y="3878817"/>
            <a:ext cx="2" cy="398277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42E533B-0357-A915-EF2C-798B9CB49FED}"/>
              </a:ext>
            </a:extLst>
          </p:cNvPr>
          <p:cNvCxnSpPr>
            <a:cxnSpLocks/>
          </p:cNvCxnSpPr>
          <p:nvPr/>
        </p:nvCxnSpPr>
        <p:spPr>
          <a:xfrm flipV="1">
            <a:off x="5486326" y="3876379"/>
            <a:ext cx="2" cy="398277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9C2D6AB-8A36-7575-296A-62585C7BC96C}"/>
              </a:ext>
            </a:extLst>
          </p:cNvPr>
          <p:cNvCxnSpPr>
            <a:cxnSpLocks/>
          </p:cNvCxnSpPr>
          <p:nvPr/>
        </p:nvCxnSpPr>
        <p:spPr>
          <a:xfrm flipV="1">
            <a:off x="7253678" y="3876380"/>
            <a:ext cx="2" cy="398277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EDE14B1-A715-C84C-D6F9-EC1F34883B91}"/>
              </a:ext>
            </a:extLst>
          </p:cNvPr>
          <p:cNvCxnSpPr>
            <a:cxnSpLocks/>
          </p:cNvCxnSpPr>
          <p:nvPr/>
        </p:nvCxnSpPr>
        <p:spPr>
          <a:xfrm flipV="1">
            <a:off x="5486324" y="4914570"/>
            <a:ext cx="2" cy="398277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558D636-5E7D-D221-B830-D6943DB7CF53}"/>
              </a:ext>
            </a:extLst>
          </p:cNvPr>
          <p:cNvCxnSpPr>
            <a:cxnSpLocks/>
          </p:cNvCxnSpPr>
          <p:nvPr/>
        </p:nvCxnSpPr>
        <p:spPr>
          <a:xfrm flipV="1">
            <a:off x="7267076" y="4906056"/>
            <a:ext cx="2" cy="398277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EC1D50E-53B0-8E7B-4EC3-48EC1492B084}"/>
              </a:ext>
            </a:extLst>
          </p:cNvPr>
          <p:cNvCxnSpPr>
            <a:cxnSpLocks/>
            <a:stCxn id="15" idx="6"/>
            <a:endCxn id="17" idx="2"/>
          </p:cNvCxnSpPr>
          <p:nvPr/>
        </p:nvCxnSpPr>
        <p:spPr>
          <a:xfrm flipV="1">
            <a:off x="4144160" y="4590358"/>
            <a:ext cx="918898" cy="1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FC49287-FF3F-638F-6F85-1B90A42ADE03}"/>
              </a:ext>
            </a:extLst>
          </p:cNvPr>
          <p:cNvCxnSpPr>
            <a:cxnSpLocks/>
          </p:cNvCxnSpPr>
          <p:nvPr/>
        </p:nvCxnSpPr>
        <p:spPr>
          <a:xfrm flipV="1">
            <a:off x="5910512" y="4590355"/>
            <a:ext cx="918898" cy="1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EE6E7E73-37F1-4598-C5C9-7DAE5C389DA2}"/>
              </a:ext>
            </a:extLst>
          </p:cNvPr>
          <p:cNvSpPr/>
          <p:nvPr/>
        </p:nvSpPr>
        <p:spPr>
          <a:xfrm>
            <a:off x="4638722" y="4906053"/>
            <a:ext cx="3080228" cy="1060268"/>
          </a:xfrm>
          <a:prstGeom prst="rect">
            <a:avLst/>
          </a:prstGeom>
          <a:solidFill>
            <a:srgbClr val="FFFFFF">
              <a:alpha val="7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20A43BC-2D69-BAE9-D44B-6E9CE66A203C}"/>
              </a:ext>
            </a:extLst>
          </p:cNvPr>
          <p:cNvSpPr/>
          <p:nvPr/>
        </p:nvSpPr>
        <p:spPr>
          <a:xfrm>
            <a:off x="6829452" y="4274657"/>
            <a:ext cx="848453" cy="631399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ysDash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 kern="0" dirty="0">
                <a:solidFill>
                  <a:srgbClr val="000000"/>
                </a:solidFill>
                <a:latin typeface="+mj-lt"/>
              </a:rPr>
              <a:t>T</a:t>
            </a:r>
            <a:r>
              <a:rPr kumimoji="0" lang="es-ES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13E7FC5-CB8A-F3B2-71D1-97C35E8C4D90}"/>
              </a:ext>
            </a:extLst>
          </p:cNvPr>
          <p:cNvSpPr/>
          <p:nvPr/>
        </p:nvSpPr>
        <p:spPr>
          <a:xfrm>
            <a:off x="5063058" y="4274658"/>
            <a:ext cx="848453" cy="631399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ysDash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 kern="0" dirty="0">
                <a:solidFill>
                  <a:srgbClr val="000000"/>
                </a:solidFill>
                <a:latin typeface="+mj-lt"/>
              </a:rPr>
              <a:t>T</a:t>
            </a:r>
            <a:r>
              <a:rPr kumimoji="0" lang="es-ES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w2</a:t>
            </a:r>
          </a:p>
        </p:txBody>
      </p:sp>
      <p:sp>
        <p:nvSpPr>
          <p:cNvPr id="3" name="CuadroTexto 3">
            <a:extLst>
              <a:ext uri="{FF2B5EF4-FFF2-40B4-BE49-F238E27FC236}">
                <a16:creationId xmlns:a16="http://schemas.microsoft.com/office/drawing/2014/main" id="{A61FDC2F-3AEC-B591-D8E7-4E5B3BB86FEA}"/>
              </a:ext>
            </a:extLst>
          </p:cNvPr>
          <p:cNvSpPr txBox="1"/>
          <p:nvPr/>
        </p:nvSpPr>
        <p:spPr>
          <a:xfrm>
            <a:off x="8238539" y="3996549"/>
            <a:ext cx="1152255" cy="276999"/>
          </a:xfrm>
          <a:prstGeom prst="rect">
            <a:avLst/>
          </a:prstGeom>
          <a:solidFill>
            <a:srgbClr val="C00000"/>
          </a:solidFill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0" dirty="0">
                <a:solidFill>
                  <a:srgbClr val="FFFFFF"/>
                </a:solidFill>
                <a:latin typeface="+mj-lt"/>
              </a:rPr>
              <a:t>Reliability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uLnTx/>
              <a:uFillTx/>
              <a:latin typeface="+mj-lt"/>
            </a:endParaRP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0CE7BB5F-2376-9459-C179-073859874D89}"/>
              </a:ext>
            </a:extLst>
          </p:cNvPr>
          <p:cNvSpPr/>
          <p:nvPr/>
        </p:nvSpPr>
        <p:spPr>
          <a:xfrm rot="16200000">
            <a:off x="6263921" y="3854126"/>
            <a:ext cx="212164" cy="561843"/>
          </a:xfrm>
          <a:prstGeom prst="downArrow">
            <a:avLst>
              <a:gd name="adj1" fmla="val 68910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A4525156-783E-3334-9918-850428019EB2}"/>
              </a:ext>
            </a:extLst>
          </p:cNvPr>
          <p:cNvSpPr/>
          <p:nvPr/>
        </p:nvSpPr>
        <p:spPr>
          <a:xfrm rot="16200000">
            <a:off x="4496570" y="3848048"/>
            <a:ext cx="212164" cy="561843"/>
          </a:xfrm>
          <a:prstGeom prst="downArrow">
            <a:avLst>
              <a:gd name="adj1" fmla="val 68910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AB30B78-6A46-D3B8-BFE0-FE5C0BA377AB}"/>
              </a:ext>
            </a:extLst>
          </p:cNvPr>
          <p:cNvSpPr txBox="1"/>
          <p:nvPr/>
        </p:nvSpPr>
        <p:spPr>
          <a:xfrm>
            <a:off x="8539865" y="4721387"/>
            <a:ext cx="31485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8,070</a:t>
            </a:r>
            <a:r>
              <a:rPr lang="en-GB" sz="1800" dirty="0"/>
              <a:t> unique coefficients*</a:t>
            </a:r>
            <a:endParaRPr lang="en-GB" dirty="0"/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1B256722-2CA1-AA57-BA3A-EEADBED815F1}"/>
              </a:ext>
            </a:extLst>
          </p:cNvPr>
          <p:cNvSpPr txBox="1">
            <a:spLocks/>
          </p:cNvSpPr>
          <p:nvPr/>
        </p:nvSpPr>
        <p:spPr>
          <a:xfrm>
            <a:off x="8852638" y="5843765"/>
            <a:ext cx="2835799" cy="4775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500" b="1" dirty="0"/>
              <a:t>RQ1.2: </a:t>
            </a:r>
            <a:r>
              <a:rPr lang="en-GB" sz="1500" dirty="0"/>
              <a:t>What is the average?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500" b="1" dirty="0"/>
              <a:t>RQ2.2: </a:t>
            </a:r>
            <a:r>
              <a:rPr lang="en-GB" sz="1500" dirty="0"/>
              <a:t>Does it fluctuate?</a:t>
            </a:r>
          </a:p>
        </p:txBody>
      </p:sp>
      <p:cxnSp>
        <p:nvCxnSpPr>
          <p:cNvPr id="35" name="Connector: Curved 34">
            <a:extLst>
              <a:ext uri="{FF2B5EF4-FFF2-40B4-BE49-F238E27FC236}">
                <a16:creationId xmlns:a16="http://schemas.microsoft.com/office/drawing/2014/main" id="{38C0E7BB-98DA-284C-920B-CE14FECC1953}"/>
              </a:ext>
            </a:extLst>
          </p:cNvPr>
          <p:cNvCxnSpPr>
            <a:cxnSpLocks/>
            <a:stCxn id="3" idx="3"/>
            <a:endCxn id="25" idx="0"/>
          </p:cNvCxnSpPr>
          <p:nvPr/>
        </p:nvCxnSpPr>
        <p:spPr>
          <a:xfrm>
            <a:off x="9390794" y="4135049"/>
            <a:ext cx="723357" cy="586338"/>
          </a:xfrm>
          <a:prstGeom prst="curvedConnector2">
            <a:avLst/>
          </a:prstGeom>
          <a:noFill/>
          <a:ln w="9525" cap="flat" cmpd="sng" algn="ctr">
            <a:solidFill>
              <a:srgbClr val="C00000"/>
            </a:solidFill>
            <a:prstDash val="solid"/>
            <a:tailEnd type="triangle"/>
          </a:ln>
          <a:effectLst/>
        </p:spPr>
      </p:cxnSp>
      <p:sp>
        <p:nvSpPr>
          <p:cNvPr id="49" name="Arrow: Down 48">
            <a:extLst>
              <a:ext uri="{FF2B5EF4-FFF2-40B4-BE49-F238E27FC236}">
                <a16:creationId xmlns:a16="http://schemas.microsoft.com/office/drawing/2014/main" id="{00567450-AC1C-18C3-F234-94BBF25E8A5A}"/>
              </a:ext>
            </a:extLst>
          </p:cNvPr>
          <p:cNvSpPr/>
          <p:nvPr/>
        </p:nvSpPr>
        <p:spPr>
          <a:xfrm>
            <a:off x="9895432" y="5168790"/>
            <a:ext cx="212164" cy="561843"/>
          </a:xfrm>
          <a:prstGeom prst="downArrow">
            <a:avLst>
              <a:gd name="adj1" fmla="val 68910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F4D7876-C65C-FB71-3DBF-DF352C922D79}"/>
              </a:ext>
            </a:extLst>
          </p:cNvPr>
          <p:cNvSpPr txBox="1"/>
          <p:nvPr/>
        </p:nvSpPr>
        <p:spPr>
          <a:xfrm>
            <a:off x="251443" y="6311475"/>
            <a:ext cx="119405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*Computed using Heise’s approach. Underlying correlation matrix created with using latent correlations for mixed data types,</a:t>
            </a:r>
          </a:p>
          <a:p>
            <a:r>
              <a:rPr lang="en-GB" sz="1100" dirty="0"/>
              <a:t>  to account for the truncated and zero inflated nature of media exposure variables</a:t>
            </a:r>
          </a:p>
        </p:txBody>
      </p:sp>
    </p:spTree>
    <p:extLst>
      <p:ext uri="{BB962C8B-B14F-4D97-AF65-F5344CB8AC3E}">
        <p14:creationId xmlns:p14="http://schemas.microsoft.com/office/powerpoint/2010/main" val="30167223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593889"/>
            <a:ext cx="11126384" cy="433633"/>
          </a:xfrm>
        </p:spPr>
        <p:txBody>
          <a:bodyPr/>
          <a:lstStyle/>
          <a:p>
            <a:r>
              <a:rPr lang="en-GB" dirty="0"/>
              <a:t>The impact of design choices on </a:t>
            </a:r>
            <a:r>
              <a:rPr lang="en-GB" b="1" dirty="0"/>
              <a:t>reliability</a:t>
            </a:r>
            <a:r>
              <a:rPr lang="en-GB" dirty="0"/>
              <a:t> &amp; </a:t>
            </a:r>
            <a:r>
              <a:rPr lang="en-GB" b="1" dirty="0"/>
              <a:t>validity</a:t>
            </a:r>
            <a:r>
              <a:rPr lang="en-GB" dirty="0"/>
              <a:t> (RQ 3)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ANALYTICAL APPROACH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566249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593889"/>
            <a:ext cx="11126384" cy="433633"/>
          </a:xfrm>
        </p:spPr>
        <p:txBody>
          <a:bodyPr/>
          <a:lstStyle/>
          <a:p>
            <a:r>
              <a:rPr lang="en-GB" dirty="0"/>
              <a:t>The impact of design choices on </a:t>
            </a:r>
            <a:r>
              <a:rPr lang="en-GB" b="1" dirty="0"/>
              <a:t>reliability</a:t>
            </a:r>
            <a:r>
              <a:rPr lang="en-GB" dirty="0"/>
              <a:t> &amp; </a:t>
            </a:r>
            <a:r>
              <a:rPr lang="en-GB" b="1" dirty="0"/>
              <a:t>validity</a:t>
            </a:r>
            <a:r>
              <a:rPr lang="en-GB" dirty="0"/>
              <a:t> (RQ 3)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72" y="1667436"/>
            <a:ext cx="11594179" cy="4761644"/>
          </a:xfrm>
        </p:spPr>
        <p:txBody>
          <a:bodyPr>
            <a:normAutofit/>
          </a:bodyPr>
          <a:lstStyle/>
          <a:p>
            <a:r>
              <a:rPr lang="en-GB" dirty="0"/>
              <a:t>After running the reliability analyses, I created a new dataset, with the following:</a:t>
            </a:r>
          </a:p>
          <a:p>
            <a:pPr lvl="1"/>
            <a:r>
              <a:rPr lang="en-GB" b="1" dirty="0"/>
              <a:t>Name</a:t>
            </a:r>
            <a:r>
              <a:rPr lang="en-GB" dirty="0"/>
              <a:t> of the variables</a:t>
            </a:r>
          </a:p>
          <a:p>
            <a:pPr lvl="1"/>
            <a:r>
              <a:rPr lang="en-GB" dirty="0"/>
              <a:t>Associated </a:t>
            </a:r>
            <a:r>
              <a:rPr lang="en-GB" b="1" dirty="0"/>
              <a:t>reliability coefficient</a:t>
            </a:r>
            <a:endParaRPr lang="en-GB" dirty="0"/>
          </a:p>
          <a:p>
            <a:pPr lvl="1"/>
            <a:r>
              <a:rPr lang="en-GB" b="1" dirty="0"/>
              <a:t>Design choices </a:t>
            </a:r>
            <a:r>
              <a:rPr lang="en-GB" dirty="0"/>
              <a:t>of the specific variable, for each </a:t>
            </a:r>
            <a:r>
              <a:rPr lang="en-GB" b="1" dirty="0"/>
              <a:t>design characteristic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ANALYTICAL APPROACH</a:t>
            </a:r>
            <a:endParaRPr lang="es-E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A00750-0DC3-0035-E779-EB1DD202B8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58"/>
          <a:stretch/>
        </p:blipFill>
        <p:spPr>
          <a:xfrm>
            <a:off x="1883980" y="3499489"/>
            <a:ext cx="8031808" cy="2929591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1134486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593889"/>
            <a:ext cx="11126384" cy="433633"/>
          </a:xfrm>
        </p:spPr>
        <p:txBody>
          <a:bodyPr/>
          <a:lstStyle/>
          <a:p>
            <a:r>
              <a:rPr lang="en-GB" dirty="0"/>
              <a:t>The impact of design choices on </a:t>
            </a:r>
            <a:r>
              <a:rPr lang="en-GB" b="1" dirty="0"/>
              <a:t>reliability</a:t>
            </a:r>
            <a:r>
              <a:rPr lang="en-GB" dirty="0"/>
              <a:t> &amp; </a:t>
            </a:r>
            <a:r>
              <a:rPr lang="en-GB" b="1" dirty="0"/>
              <a:t>validity</a:t>
            </a:r>
            <a:r>
              <a:rPr lang="en-GB" dirty="0"/>
              <a:t> (RQ 3)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72" y="1667436"/>
            <a:ext cx="11594179" cy="4761644"/>
          </a:xfrm>
        </p:spPr>
        <p:txBody>
          <a:bodyPr>
            <a:normAutofit/>
          </a:bodyPr>
          <a:lstStyle/>
          <a:p>
            <a:r>
              <a:rPr lang="en-GB" dirty="0"/>
              <a:t>After running the reliability analyses, I created a new dataset, with the following:</a:t>
            </a:r>
          </a:p>
          <a:p>
            <a:pPr lvl="1"/>
            <a:r>
              <a:rPr lang="en-GB" b="1" dirty="0"/>
              <a:t>Name</a:t>
            </a:r>
            <a:r>
              <a:rPr lang="en-GB" dirty="0"/>
              <a:t> of the variables</a:t>
            </a:r>
          </a:p>
          <a:p>
            <a:pPr lvl="1"/>
            <a:r>
              <a:rPr lang="en-GB" dirty="0"/>
              <a:t>Associated </a:t>
            </a:r>
            <a:r>
              <a:rPr lang="en-GB" b="1" dirty="0"/>
              <a:t>reliability coefficient </a:t>
            </a:r>
          </a:p>
          <a:p>
            <a:pPr lvl="1"/>
            <a:r>
              <a:rPr lang="en-GB" b="1" dirty="0"/>
              <a:t>Design choices </a:t>
            </a:r>
            <a:r>
              <a:rPr lang="en-GB" dirty="0"/>
              <a:t>of the specific variable, for each </a:t>
            </a:r>
            <a:r>
              <a:rPr lang="en-GB" b="1" dirty="0"/>
              <a:t>design characteristic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ANALYTICAL APPROACH</a:t>
            </a:r>
            <a:endParaRPr lang="es-E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DA88BD-125F-9F4C-ECA4-F5DC8CF3BF39}"/>
              </a:ext>
            </a:extLst>
          </p:cNvPr>
          <p:cNvSpPr txBox="1"/>
          <p:nvPr/>
        </p:nvSpPr>
        <p:spPr>
          <a:xfrm>
            <a:off x="839592" y="4482678"/>
            <a:ext cx="108178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/>
              <a:t>With this dataset it is possible to </a:t>
            </a:r>
            <a:r>
              <a:rPr lang="en-GB" sz="2000" b="1" dirty="0"/>
              <a:t>model the effect </a:t>
            </a:r>
            <a:r>
              <a:rPr lang="en-GB" sz="2000" dirty="0"/>
              <a:t>of each </a:t>
            </a:r>
            <a:r>
              <a:rPr lang="en-GB" sz="2000" b="1" dirty="0"/>
              <a:t>design choice </a:t>
            </a:r>
            <a:r>
              <a:rPr lang="en-GB" sz="2000" dirty="0"/>
              <a:t>on the </a:t>
            </a:r>
            <a:r>
              <a:rPr lang="en-GB" sz="2000"/>
              <a:t>estimated </a:t>
            </a:r>
            <a:r>
              <a:rPr lang="en-GB" sz="2000" b="1"/>
              <a:t>reliability, </a:t>
            </a:r>
            <a:r>
              <a:rPr lang="en-GB" sz="2000" dirty="0"/>
              <a:t>using the </a:t>
            </a:r>
            <a:r>
              <a:rPr lang="en-GB" sz="2000" b="1" dirty="0"/>
              <a:t>8,070 variables as observations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CCBD28D-6E58-1CB3-F125-86E5CAFF8D73}"/>
              </a:ext>
            </a:extLst>
          </p:cNvPr>
          <p:cNvSpPr/>
          <p:nvPr/>
        </p:nvSpPr>
        <p:spPr>
          <a:xfrm>
            <a:off x="751782" y="4438143"/>
            <a:ext cx="10817836" cy="796955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56646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593889"/>
            <a:ext cx="11439323" cy="433633"/>
          </a:xfrm>
        </p:spPr>
        <p:txBody>
          <a:bodyPr/>
          <a:lstStyle/>
          <a:p>
            <a:r>
              <a:rPr lang="en-GB" dirty="0"/>
              <a:t>The impact of design choices on </a:t>
            </a:r>
            <a:r>
              <a:rPr lang="en-GB" b="1" dirty="0"/>
              <a:t>reliability</a:t>
            </a:r>
            <a:r>
              <a:rPr lang="en-GB" dirty="0"/>
              <a:t> &amp; </a:t>
            </a:r>
            <a:r>
              <a:rPr lang="en-GB" b="1" dirty="0"/>
              <a:t>validity</a:t>
            </a:r>
            <a:r>
              <a:rPr lang="en-GB" dirty="0"/>
              <a:t> (RQ 3)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To predict the impact of each design choice, we used random forests of regression trees* </a:t>
            </a:r>
          </a:p>
          <a:p>
            <a:pPr marL="457200" lvl="1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ANALYTICAL APPROACH</a:t>
            </a:r>
            <a:endParaRPr lang="es-E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70D6785-A04B-0024-EA10-CADDCE0045D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29974" y="2927973"/>
            <a:ext cx="4244313" cy="32842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2AD60B-B370-F99A-FE63-137C4F888B2F}"/>
              </a:ext>
            </a:extLst>
          </p:cNvPr>
          <p:cNvSpPr txBox="1"/>
          <p:nvPr/>
        </p:nvSpPr>
        <p:spPr>
          <a:xfrm>
            <a:off x="251443" y="6424104"/>
            <a:ext cx="119405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sz="1100" b="1" dirty="0"/>
              <a:t>* </a:t>
            </a:r>
            <a:r>
              <a:rPr lang="en-GB" sz="1100" dirty="0"/>
              <a:t>R package </a:t>
            </a:r>
            <a:r>
              <a:rPr lang="en-GB" sz="1100" i="1" dirty="0" err="1"/>
              <a:t>randomForest</a:t>
            </a:r>
            <a:r>
              <a:rPr lang="en-GB" sz="1100" i="1" dirty="0"/>
              <a:t>: </a:t>
            </a:r>
            <a:r>
              <a:rPr lang="en-GB" sz="1100" i="1" dirty="0" err="1"/>
              <a:t>Ntree</a:t>
            </a:r>
            <a:r>
              <a:rPr lang="en-GB" sz="1100" dirty="0"/>
              <a:t>: 500 | </a:t>
            </a:r>
            <a:r>
              <a:rPr lang="en-GB" sz="1100" i="1" dirty="0" err="1"/>
              <a:t>Mtry</a:t>
            </a:r>
            <a:r>
              <a:rPr lang="en-GB" sz="1100" dirty="0"/>
              <a:t>: 4 | </a:t>
            </a:r>
            <a:r>
              <a:rPr lang="en-GB" sz="1100" i="1" dirty="0"/>
              <a:t>Node size</a:t>
            </a:r>
            <a:r>
              <a:rPr lang="en-GB" sz="1100" dirty="0"/>
              <a:t>: 3 | </a:t>
            </a:r>
            <a:r>
              <a:rPr lang="en-GB" sz="1100" i="1" dirty="0"/>
              <a:t>Sample fraction</a:t>
            </a:r>
            <a:r>
              <a:rPr lang="en-GB" sz="1100" dirty="0"/>
              <a:t>: 80% </a:t>
            </a:r>
          </a:p>
        </p:txBody>
      </p:sp>
    </p:spTree>
    <p:extLst>
      <p:ext uri="{BB962C8B-B14F-4D97-AF65-F5344CB8AC3E}">
        <p14:creationId xmlns:p14="http://schemas.microsoft.com/office/powerpoint/2010/main" val="27702416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593889"/>
            <a:ext cx="11439323" cy="433633"/>
          </a:xfrm>
        </p:spPr>
        <p:txBody>
          <a:bodyPr/>
          <a:lstStyle/>
          <a:p>
            <a:r>
              <a:rPr lang="en-GB" dirty="0"/>
              <a:t>The impact of design choices on </a:t>
            </a:r>
            <a:r>
              <a:rPr lang="en-GB" b="1" dirty="0"/>
              <a:t>reliability</a:t>
            </a:r>
            <a:r>
              <a:rPr lang="en-GB" dirty="0"/>
              <a:t> &amp; </a:t>
            </a:r>
            <a:r>
              <a:rPr lang="en-GB" b="1" dirty="0"/>
              <a:t>validity</a:t>
            </a:r>
            <a:r>
              <a:rPr lang="en-GB" dirty="0"/>
              <a:t> (RQ 3)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To predict the impact of each design choice, we used random forests of regression trees* </a:t>
            </a:r>
          </a:p>
          <a:p>
            <a:pPr marL="457200" lvl="1" indent="0">
              <a:buNone/>
            </a:pPr>
            <a:endParaRPr lang="en-GB" dirty="0"/>
          </a:p>
          <a:p>
            <a:pPr marL="457200" lvl="1" indent="0">
              <a:buNone/>
            </a:pPr>
            <a:endParaRPr lang="en-GB" dirty="0"/>
          </a:p>
          <a:p>
            <a:pPr marL="457200" lvl="1" indent="0">
              <a:buNone/>
            </a:pPr>
            <a:endParaRPr lang="en-GB" dirty="0"/>
          </a:p>
          <a:p>
            <a:r>
              <a:rPr lang="en-GB" dirty="0"/>
              <a:t>I extract the following information:</a:t>
            </a:r>
          </a:p>
          <a:p>
            <a:pPr lvl="1"/>
            <a:r>
              <a:rPr lang="en-GB" dirty="0"/>
              <a:t>The variable importance: % increase of MSE </a:t>
            </a:r>
          </a:p>
          <a:p>
            <a:pPr lvl="1"/>
            <a:r>
              <a:rPr lang="en-GB" dirty="0"/>
              <a:t>And the marginal effect of each choice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ANALYTICAL APPROACH</a:t>
            </a:r>
            <a:endParaRPr lang="es-E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70D6785-A04B-0024-EA10-CADDCE0045D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29974" y="2927973"/>
            <a:ext cx="4244313" cy="32842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45DCC7-5F06-46E6-936A-13DD25BEE203}"/>
              </a:ext>
            </a:extLst>
          </p:cNvPr>
          <p:cNvSpPr/>
          <p:nvPr/>
        </p:nvSpPr>
        <p:spPr>
          <a:xfrm>
            <a:off x="417713" y="3082599"/>
            <a:ext cx="7112261" cy="1089905"/>
          </a:xfrm>
          <a:prstGeom prst="rect">
            <a:avLst/>
          </a:prstGeom>
          <a:noFill/>
          <a:ln w="190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91273E-C41B-287E-D291-493DFB2F0554}"/>
              </a:ext>
            </a:extLst>
          </p:cNvPr>
          <p:cNvSpPr txBox="1"/>
          <p:nvPr/>
        </p:nvSpPr>
        <p:spPr>
          <a:xfrm>
            <a:off x="251443" y="6424104"/>
            <a:ext cx="119405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sz="1100" b="1" dirty="0"/>
              <a:t>* </a:t>
            </a:r>
            <a:r>
              <a:rPr lang="en-GB" sz="1100" dirty="0"/>
              <a:t>R package </a:t>
            </a:r>
            <a:r>
              <a:rPr lang="en-GB" sz="1100" i="1" dirty="0" err="1"/>
              <a:t>randomForest</a:t>
            </a:r>
            <a:r>
              <a:rPr lang="en-GB" sz="1100" i="1" dirty="0"/>
              <a:t>: </a:t>
            </a:r>
            <a:r>
              <a:rPr lang="en-GB" sz="1100" i="1" dirty="0" err="1"/>
              <a:t>Ntree</a:t>
            </a:r>
            <a:r>
              <a:rPr lang="en-GB" sz="1100" dirty="0"/>
              <a:t>: 500 | </a:t>
            </a:r>
            <a:r>
              <a:rPr lang="en-GB" sz="1100" i="1" dirty="0" err="1"/>
              <a:t>Mtry</a:t>
            </a:r>
            <a:r>
              <a:rPr lang="en-GB" sz="1100" dirty="0"/>
              <a:t>: 4 | </a:t>
            </a:r>
            <a:r>
              <a:rPr lang="en-GB" sz="1100" i="1" dirty="0"/>
              <a:t>Node size</a:t>
            </a:r>
            <a:r>
              <a:rPr lang="en-GB" sz="1100" dirty="0"/>
              <a:t>: 3 | </a:t>
            </a:r>
            <a:r>
              <a:rPr lang="en-GB" sz="1100" i="1" dirty="0"/>
              <a:t>Sample fraction</a:t>
            </a:r>
            <a:r>
              <a:rPr lang="en-GB" sz="1100" dirty="0"/>
              <a:t>: 80% </a:t>
            </a:r>
          </a:p>
        </p:txBody>
      </p:sp>
    </p:spTree>
    <p:extLst>
      <p:ext uri="{BB962C8B-B14F-4D97-AF65-F5344CB8AC3E}">
        <p14:creationId xmlns:p14="http://schemas.microsoft.com/office/powerpoint/2010/main" val="38318635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1599C23-1FDC-460B-8492-FBCFA182F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447" y="2887016"/>
            <a:ext cx="11773421" cy="628474"/>
          </a:xfrm>
        </p:spPr>
        <p:txBody>
          <a:bodyPr>
            <a:noAutofit/>
          </a:bodyPr>
          <a:lstStyle/>
          <a:p>
            <a:r>
              <a:rPr lang="en-GB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What is the overall </a:t>
            </a:r>
            <a:r>
              <a:rPr lang="en-GB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reliability </a:t>
            </a:r>
            <a:r>
              <a:rPr lang="en-GB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of digital news media exposure created with digital traces? (</a:t>
            </a:r>
            <a:r>
              <a:rPr lang="en-GB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RQ1</a:t>
            </a:r>
            <a:r>
              <a:rPr lang="en-GB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br>
              <a:rPr lang="en-GB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And does it </a:t>
            </a:r>
            <a:r>
              <a:rPr lang="en-GB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fluctuate</a:t>
            </a:r>
            <a:r>
              <a:rPr lang="en-GB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across </a:t>
            </a:r>
            <a:r>
              <a:rPr lang="en-GB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design choices</a:t>
            </a:r>
            <a:r>
              <a:rPr lang="en-GB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 (</a:t>
            </a:r>
            <a:r>
              <a:rPr lang="en-GB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RQ2</a:t>
            </a:r>
            <a:r>
              <a:rPr lang="en-GB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8494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9F3809EE-1682-C768-6313-721089EE24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129" y="1371434"/>
            <a:ext cx="5351913" cy="427961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5242D686-BB74-41A5-2942-5782FB51F8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58" y="1371433"/>
            <a:ext cx="5351913" cy="4279611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TS Reliability across different specifications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RELIABILITY</a:t>
            </a:r>
            <a:endParaRPr lang="es-E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6203B88-9C0F-56A3-4AC5-A8D2FC55655C}"/>
              </a:ext>
            </a:extLst>
          </p:cNvPr>
          <p:cNvSpPr txBox="1"/>
          <p:nvPr/>
        </p:nvSpPr>
        <p:spPr>
          <a:xfrm>
            <a:off x="1535653" y="1398463"/>
            <a:ext cx="293852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SPAIN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A0A4B98-E79D-CA38-70FA-A552B205B8CF}"/>
              </a:ext>
            </a:extLst>
          </p:cNvPr>
          <p:cNvSpPr txBox="1"/>
          <p:nvPr/>
        </p:nvSpPr>
        <p:spPr>
          <a:xfrm>
            <a:off x="7691984" y="1398463"/>
            <a:ext cx="29902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PORTUGAL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0CC3FF-1CC6-CAC8-7B13-C013DBF46780}"/>
              </a:ext>
            </a:extLst>
          </p:cNvPr>
          <p:cNvSpPr txBox="1"/>
          <p:nvPr/>
        </p:nvSpPr>
        <p:spPr>
          <a:xfrm>
            <a:off x="2370325" y="5651044"/>
            <a:ext cx="2103849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600" b="1" dirty="0"/>
              <a:t>Mean: </a:t>
            </a:r>
            <a:r>
              <a:rPr lang="en-GB" sz="1600" dirty="0"/>
              <a:t>.66</a:t>
            </a:r>
          </a:p>
          <a:p>
            <a:r>
              <a:rPr lang="en-GB" sz="1600" b="1" dirty="0"/>
              <a:t>Media: </a:t>
            </a:r>
            <a:r>
              <a:rPr lang="en-GB" sz="1600" dirty="0"/>
              <a:t>.67</a:t>
            </a:r>
          </a:p>
          <a:p>
            <a:r>
              <a:rPr lang="en-GB" sz="1600" b="1" dirty="0"/>
              <a:t>1</a:t>
            </a:r>
            <a:r>
              <a:rPr lang="en-GB" sz="1600" b="1" baseline="30000" dirty="0"/>
              <a:t>st</a:t>
            </a:r>
            <a:r>
              <a:rPr lang="en-GB" sz="1600" b="1" dirty="0"/>
              <a:t> Quart: </a:t>
            </a:r>
            <a:r>
              <a:rPr lang="en-GB" sz="1600" dirty="0"/>
              <a:t>.57</a:t>
            </a:r>
          </a:p>
          <a:p>
            <a:r>
              <a:rPr lang="en-GB" sz="1600" b="1" dirty="0"/>
              <a:t>3</a:t>
            </a:r>
            <a:r>
              <a:rPr lang="en-GB" sz="1600" b="1" baseline="30000" dirty="0"/>
              <a:t>rd</a:t>
            </a:r>
            <a:r>
              <a:rPr lang="en-GB" sz="1600" b="1" dirty="0"/>
              <a:t> Quart: </a:t>
            </a:r>
            <a:r>
              <a:rPr lang="en-GB" sz="1600" dirty="0"/>
              <a:t>.77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6E243D2-67E6-F03F-B798-963C920A7FF5}"/>
              </a:ext>
            </a:extLst>
          </p:cNvPr>
          <p:cNvSpPr txBox="1"/>
          <p:nvPr/>
        </p:nvSpPr>
        <p:spPr>
          <a:xfrm>
            <a:off x="8739167" y="5651044"/>
            <a:ext cx="2103849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600" b="1" dirty="0"/>
              <a:t>Mean: </a:t>
            </a:r>
            <a:r>
              <a:rPr lang="en-GB" sz="1600" dirty="0"/>
              <a:t>.69</a:t>
            </a:r>
          </a:p>
          <a:p>
            <a:r>
              <a:rPr lang="en-GB" sz="1600" b="1" dirty="0"/>
              <a:t>Media: </a:t>
            </a:r>
            <a:r>
              <a:rPr lang="en-GB" sz="1600" dirty="0"/>
              <a:t>.71</a:t>
            </a:r>
          </a:p>
          <a:p>
            <a:r>
              <a:rPr lang="en-GB" sz="1600" b="1" dirty="0"/>
              <a:t>1</a:t>
            </a:r>
            <a:r>
              <a:rPr lang="en-GB" sz="1600" b="1" baseline="30000" dirty="0"/>
              <a:t>st</a:t>
            </a:r>
            <a:r>
              <a:rPr lang="en-GB" sz="1600" b="1" dirty="0"/>
              <a:t> Quart: </a:t>
            </a:r>
            <a:r>
              <a:rPr lang="en-GB" sz="1600" dirty="0"/>
              <a:t>.60</a:t>
            </a:r>
          </a:p>
          <a:p>
            <a:r>
              <a:rPr lang="en-GB" sz="1600" b="1" dirty="0"/>
              <a:t>3</a:t>
            </a:r>
            <a:r>
              <a:rPr lang="en-GB" sz="1600" b="1" baseline="30000" dirty="0"/>
              <a:t>rd</a:t>
            </a:r>
            <a:r>
              <a:rPr lang="en-GB" sz="1600" b="1" dirty="0"/>
              <a:t> Quart: </a:t>
            </a:r>
            <a:r>
              <a:rPr lang="en-GB" sz="1600" dirty="0"/>
              <a:t>.81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4CC7DF1-1E50-B224-D40B-DAED4ED25C35}"/>
              </a:ext>
            </a:extLst>
          </p:cNvPr>
          <p:cNvCxnSpPr>
            <a:cxnSpLocks/>
          </p:cNvCxnSpPr>
          <p:nvPr/>
        </p:nvCxnSpPr>
        <p:spPr>
          <a:xfrm flipV="1">
            <a:off x="4387619" y="1821470"/>
            <a:ext cx="0" cy="3130181"/>
          </a:xfrm>
          <a:prstGeom prst="line">
            <a:avLst/>
          </a:prstGeom>
          <a:ln w="127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53C6976-8F44-89A4-808E-F16ED050395E}"/>
              </a:ext>
            </a:extLst>
          </p:cNvPr>
          <p:cNvSpPr txBox="1"/>
          <p:nvPr/>
        </p:nvSpPr>
        <p:spPr>
          <a:xfrm>
            <a:off x="4328895" y="1745150"/>
            <a:ext cx="120669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b="1" dirty="0"/>
              <a:t>Self report: 0.80</a:t>
            </a:r>
            <a:endParaRPr lang="en-GB" sz="8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2E7D594-F8E7-BD62-C2FE-E91689ED324E}"/>
              </a:ext>
            </a:extLst>
          </p:cNvPr>
          <p:cNvCxnSpPr>
            <a:cxnSpLocks/>
          </p:cNvCxnSpPr>
          <p:nvPr/>
        </p:nvCxnSpPr>
        <p:spPr>
          <a:xfrm flipV="1">
            <a:off x="10584013" y="1794824"/>
            <a:ext cx="0" cy="3130181"/>
          </a:xfrm>
          <a:prstGeom prst="line">
            <a:avLst/>
          </a:prstGeom>
          <a:ln w="127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28446FB-C562-3F69-E88F-5593601CC734}"/>
              </a:ext>
            </a:extLst>
          </p:cNvPr>
          <p:cNvSpPr txBox="1"/>
          <p:nvPr/>
        </p:nvSpPr>
        <p:spPr>
          <a:xfrm>
            <a:off x="10530196" y="1730428"/>
            <a:ext cx="133284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b="1" dirty="0"/>
              <a:t>Self report: 0.80 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3406095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9F3809EE-1682-C768-6313-721089EE24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129" y="1371434"/>
            <a:ext cx="5351913" cy="427961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5242D686-BB74-41A5-2942-5782FB51F8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58" y="1371433"/>
            <a:ext cx="5351913" cy="4279611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TS Reliability across different specifications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RELIABILITY</a:t>
            </a:r>
            <a:endParaRPr lang="es-E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6203B88-9C0F-56A3-4AC5-A8D2FC55655C}"/>
              </a:ext>
            </a:extLst>
          </p:cNvPr>
          <p:cNvSpPr txBox="1"/>
          <p:nvPr/>
        </p:nvSpPr>
        <p:spPr>
          <a:xfrm>
            <a:off x="1535653" y="1398463"/>
            <a:ext cx="293852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SPAIN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A0A4B98-E79D-CA38-70FA-A552B205B8CF}"/>
              </a:ext>
            </a:extLst>
          </p:cNvPr>
          <p:cNvSpPr txBox="1"/>
          <p:nvPr/>
        </p:nvSpPr>
        <p:spPr>
          <a:xfrm>
            <a:off x="7691984" y="1398463"/>
            <a:ext cx="29902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PORTUGAL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0CC3FF-1CC6-CAC8-7B13-C013DBF46780}"/>
              </a:ext>
            </a:extLst>
          </p:cNvPr>
          <p:cNvSpPr txBox="1"/>
          <p:nvPr/>
        </p:nvSpPr>
        <p:spPr>
          <a:xfrm>
            <a:off x="2370325" y="5651044"/>
            <a:ext cx="2103849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600" b="1" dirty="0"/>
              <a:t>Mean: </a:t>
            </a:r>
            <a:r>
              <a:rPr lang="en-GB" sz="1600" dirty="0"/>
              <a:t>.66</a:t>
            </a:r>
          </a:p>
          <a:p>
            <a:r>
              <a:rPr lang="en-GB" sz="1600" b="1" dirty="0"/>
              <a:t>Media: </a:t>
            </a:r>
            <a:r>
              <a:rPr lang="en-GB" sz="1600" dirty="0"/>
              <a:t>.67</a:t>
            </a:r>
          </a:p>
          <a:p>
            <a:r>
              <a:rPr lang="en-GB" sz="1600" b="1" dirty="0"/>
              <a:t>1</a:t>
            </a:r>
            <a:r>
              <a:rPr lang="en-GB" sz="1600" b="1" baseline="30000" dirty="0"/>
              <a:t>st</a:t>
            </a:r>
            <a:r>
              <a:rPr lang="en-GB" sz="1600" b="1" dirty="0"/>
              <a:t> Quart: </a:t>
            </a:r>
            <a:r>
              <a:rPr lang="en-GB" sz="1600" dirty="0"/>
              <a:t>.57</a:t>
            </a:r>
          </a:p>
          <a:p>
            <a:r>
              <a:rPr lang="en-GB" sz="1600" b="1" dirty="0"/>
              <a:t>3</a:t>
            </a:r>
            <a:r>
              <a:rPr lang="en-GB" sz="1600" b="1" baseline="30000" dirty="0"/>
              <a:t>rd</a:t>
            </a:r>
            <a:r>
              <a:rPr lang="en-GB" sz="1600" b="1" dirty="0"/>
              <a:t> Quart: </a:t>
            </a:r>
            <a:r>
              <a:rPr lang="en-GB" sz="1600" dirty="0"/>
              <a:t>.77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6E243D2-67E6-F03F-B798-963C920A7FF5}"/>
              </a:ext>
            </a:extLst>
          </p:cNvPr>
          <p:cNvSpPr txBox="1"/>
          <p:nvPr/>
        </p:nvSpPr>
        <p:spPr>
          <a:xfrm>
            <a:off x="8739167" y="5651044"/>
            <a:ext cx="2103849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600" b="1" dirty="0"/>
              <a:t>Mean: </a:t>
            </a:r>
            <a:r>
              <a:rPr lang="en-GB" sz="1600" dirty="0"/>
              <a:t>.69</a:t>
            </a:r>
          </a:p>
          <a:p>
            <a:r>
              <a:rPr lang="en-GB" sz="1600" b="1" dirty="0"/>
              <a:t>Media: </a:t>
            </a:r>
            <a:r>
              <a:rPr lang="en-GB" sz="1600" dirty="0"/>
              <a:t>.71</a:t>
            </a:r>
          </a:p>
          <a:p>
            <a:r>
              <a:rPr lang="en-GB" sz="1600" b="1" dirty="0"/>
              <a:t>1</a:t>
            </a:r>
            <a:r>
              <a:rPr lang="en-GB" sz="1600" b="1" baseline="30000" dirty="0"/>
              <a:t>st</a:t>
            </a:r>
            <a:r>
              <a:rPr lang="en-GB" sz="1600" b="1" dirty="0"/>
              <a:t> Quart: </a:t>
            </a:r>
            <a:r>
              <a:rPr lang="en-GB" sz="1600" dirty="0"/>
              <a:t>.60</a:t>
            </a:r>
          </a:p>
          <a:p>
            <a:r>
              <a:rPr lang="en-GB" sz="1600" b="1" dirty="0"/>
              <a:t>3</a:t>
            </a:r>
            <a:r>
              <a:rPr lang="en-GB" sz="1600" b="1" baseline="30000" dirty="0"/>
              <a:t>rd</a:t>
            </a:r>
            <a:r>
              <a:rPr lang="en-GB" sz="1600" b="1" dirty="0"/>
              <a:t> Quart: </a:t>
            </a:r>
            <a:r>
              <a:rPr lang="en-GB" sz="1600" dirty="0"/>
              <a:t>.81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EB81012-5470-4617-0194-E427687C07BA}"/>
              </a:ext>
            </a:extLst>
          </p:cNvPr>
          <p:cNvCxnSpPr>
            <a:cxnSpLocks/>
          </p:cNvCxnSpPr>
          <p:nvPr/>
        </p:nvCxnSpPr>
        <p:spPr>
          <a:xfrm flipV="1">
            <a:off x="4387619" y="1821470"/>
            <a:ext cx="0" cy="3130181"/>
          </a:xfrm>
          <a:prstGeom prst="line">
            <a:avLst/>
          </a:prstGeom>
          <a:ln w="127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1811804-3560-CB28-3052-547A14E384F3}"/>
              </a:ext>
            </a:extLst>
          </p:cNvPr>
          <p:cNvSpPr txBox="1"/>
          <p:nvPr/>
        </p:nvSpPr>
        <p:spPr>
          <a:xfrm>
            <a:off x="4328895" y="1745150"/>
            <a:ext cx="120669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b="1" dirty="0"/>
              <a:t>Self report: 0.80</a:t>
            </a:r>
            <a:endParaRPr lang="en-GB" sz="8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8ADD8EF-1983-07A0-DF54-EBF015318CA8}"/>
              </a:ext>
            </a:extLst>
          </p:cNvPr>
          <p:cNvCxnSpPr>
            <a:cxnSpLocks/>
          </p:cNvCxnSpPr>
          <p:nvPr/>
        </p:nvCxnSpPr>
        <p:spPr>
          <a:xfrm flipV="1">
            <a:off x="10584013" y="1794824"/>
            <a:ext cx="0" cy="3130181"/>
          </a:xfrm>
          <a:prstGeom prst="line">
            <a:avLst/>
          </a:prstGeom>
          <a:ln w="127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7BF04AE-6BAC-571D-1B85-4CE4C12238BA}"/>
              </a:ext>
            </a:extLst>
          </p:cNvPr>
          <p:cNvSpPr txBox="1"/>
          <p:nvPr/>
        </p:nvSpPr>
        <p:spPr>
          <a:xfrm>
            <a:off x="10530196" y="1730428"/>
            <a:ext cx="118608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b="1" dirty="0"/>
              <a:t>Self report: 0.80 </a:t>
            </a:r>
            <a:endParaRPr lang="en-GB" sz="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E50E9C-4CCA-95BF-5984-D113A7772A69}"/>
              </a:ext>
            </a:extLst>
          </p:cNvPr>
          <p:cNvSpPr txBox="1"/>
          <p:nvPr/>
        </p:nvSpPr>
        <p:spPr>
          <a:xfrm>
            <a:off x="3885415" y="1997839"/>
            <a:ext cx="4421171" cy="2862322"/>
          </a:xfrm>
          <a:prstGeom prst="rect">
            <a:avLst/>
          </a:prstGeom>
          <a:solidFill>
            <a:srgbClr val="C00000">
              <a:alpha val="80000"/>
            </a:srgb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The reliability ranges from questionable to acceptable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On average, </a:t>
            </a:r>
            <a:r>
              <a:rPr lang="en-GB" b="1" dirty="0">
                <a:solidFill>
                  <a:schemeClr val="bg1"/>
                </a:solidFill>
              </a:rPr>
              <a:t>31-34%</a:t>
            </a:r>
            <a:r>
              <a:rPr lang="en-GB" dirty="0">
                <a:solidFill>
                  <a:schemeClr val="bg1"/>
                </a:solidFill>
              </a:rPr>
              <a:t> of the </a:t>
            </a:r>
            <a:r>
              <a:rPr lang="en-GB" b="1" dirty="0">
                <a:solidFill>
                  <a:schemeClr val="bg1"/>
                </a:solidFill>
              </a:rPr>
              <a:t>variance</a:t>
            </a:r>
            <a:r>
              <a:rPr lang="en-GB" dirty="0">
                <a:solidFill>
                  <a:schemeClr val="bg1"/>
                </a:solidFill>
              </a:rPr>
              <a:t> of the measures are </a:t>
            </a:r>
            <a:r>
              <a:rPr lang="en-GB" b="1" dirty="0">
                <a:solidFill>
                  <a:schemeClr val="bg1"/>
                </a:solidFill>
              </a:rPr>
              <a:t>due to errors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High fluctuation, </a:t>
            </a:r>
            <a:r>
              <a:rPr lang="en-GB" b="1" dirty="0">
                <a:solidFill>
                  <a:schemeClr val="bg1"/>
                </a:solidFill>
              </a:rPr>
              <a:t>perfection can be achieved</a:t>
            </a:r>
            <a:r>
              <a:rPr lang="en-GB" dirty="0">
                <a:solidFill>
                  <a:schemeClr val="bg1"/>
                </a:solidFill>
              </a:rPr>
              <a:t>, as well as very unacceptable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984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Individual-level approach: web trackers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72" y="1667436"/>
            <a:ext cx="6512773" cy="4761644"/>
          </a:xfrm>
        </p:spPr>
        <p:txBody>
          <a:bodyPr/>
          <a:lstStyle/>
          <a:p>
            <a:pPr marL="0" indent="0" algn="ctr">
              <a:buNone/>
            </a:pPr>
            <a:r>
              <a:rPr lang="en-GB" sz="1800" dirty="0">
                <a:latin typeface="Times New Roman" panose="02020603050405020304" pitchFamily="18" charset="0"/>
                <a:ea typeface="Cambria" panose="02040503050406030204" pitchFamily="18" charset="0"/>
              </a:rPr>
              <a:t>Direct observations of online behaviours using tracking solutions, or </a:t>
            </a:r>
            <a:r>
              <a:rPr lang="en-GB" sz="1800" i="1" dirty="0">
                <a:latin typeface="Times New Roman" panose="02020603050405020304" pitchFamily="18" charset="0"/>
                <a:ea typeface="Cambria" panose="02040503050406030204" pitchFamily="18" charset="0"/>
              </a:rPr>
              <a:t>meters.</a:t>
            </a:r>
          </a:p>
          <a:p>
            <a:endParaRPr lang="en-GB" sz="1800" i="1" dirty="0"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indent="0" algn="ctr">
              <a:buNone/>
            </a:pPr>
            <a:r>
              <a:rPr lang="en-GB" sz="1800" b="1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Group of tracking technologies (plug-ins, apps, proxies, etc)</a:t>
            </a:r>
          </a:p>
          <a:p>
            <a:pPr marL="0" indent="0" algn="ctr">
              <a:buNone/>
            </a:pPr>
            <a:endParaRPr lang="en-GB" sz="1800" b="1" dirty="0"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indent="0" algn="ctr">
              <a:buNone/>
            </a:pPr>
            <a:endParaRPr lang="en-GB" sz="1800" b="1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indent="0" algn="ctr">
              <a:buNone/>
            </a:pPr>
            <a:r>
              <a:rPr lang="en-GB" sz="1800" b="1" dirty="0">
                <a:latin typeface="Times New Roman" panose="02020603050405020304" pitchFamily="18" charset="0"/>
                <a:ea typeface="Cambria" panose="02040503050406030204" pitchFamily="18" charset="0"/>
              </a:rPr>
              <a:t>Installed on participants devices</a:t>
            </a:r>
          </a:p>
          <a:p>
            <a:pPr marL="0" indent="0" algn="ctr">
              <a:buNone/>
            </a:pPr>
            <a:endParaRPr lang="en-GB" sz="1800" b="1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indent="0" algn="ctr">
              <a:buNone/>
            </a:pPr>
            <a:r>
              <a:rPr lang="en-GB" sz="1800" b="1" dirty="0">
                <a:latin typeface="Times New Roman" panose="02020603050405020304" pitchFamily="18" charset="0"/>
                <a:ea typeface="Cambria" panose="02040503050406030204" pitchFamily="18" charset="0"/>
              </a:rPr>
              <a:t>Collect </a:t>
            </a:r>
            <a:r>
              <a:rPr lang="en-GB" sz="1800" b="1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traces </a:t>
            </a:r>
            <a:r>
              <a:rPr lang="en-GB" sz="18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left by participants when </a:t>
            </a:r>
            <a:r>
              <a:rPr lang="en-GB" sz="1800" b="1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interacting with               their devices online: URLs, apps visited, cookies…</a:t>
            </a:r>
          </a:p>
          <a:p>
            <a:pPr marL="0" indent="0">
              <a:buNone/>
            </a:pPr>
            <a:endParaRPr lang="en-GB" sz="1800" b="1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endParaRPr lang="en-GB" sz="1800" i="1" dirty="0"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endParaRPr lang="en-GB" sz="1800" i="1" dirty="0"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endParaRPr lang="en-GB" sz="1800" i="1" dirty="0">
              <a:latin typeface="Times New Roman" panose="020206030504050203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MEASURING MEDIA EXPOSURE WITH DIGITAL TARCES</a:t>
            </a:r>
            <a:endParaRPr lang="es-ES" dirty="0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AF8EC408-AEFD-8F04-1F2A-0E736007B6C4}"/>
              </a:ext>
            </a:extLst>
          </p:cNvPr>
          <p:cNvSpPr/>
          <p:nvPr/>
        </p:nvSpPr>
        <p:spPr>
          <a:xfrm>
            <a:off x="3686979" y="2277216"/>
            <a:ext cx="220004" cy="364384"/>
          </a:xfrm>
          <a:prstGeom prst="downArrow">
            <a:avLst>
              <a:gd name="adj1" fmla="val 68910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BCB22A2A-9063-DE41-A3C9-E393BCDFFCF1}"/>
              </a:ext>
            </a:extLst>
          </p:cNvPr>
          <p:cNvSpPr/>
          <p:nvPr/>
        </p:nvSpPr>
        <p:spPr>
          <a:xfrm>
            <a:off x="3680956" y="3246808"/>
            <a:ext cx="220004" cy="364384"/>
          </a:xfrm>
          <a:prstGeom prst="downArrow">
            <a:avLst>
              <a:gd name="adj1" fmla="val 68910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47B90021-F70F-6A81-1989-B981ABB39AD1}"/>
              </a:ext>
            </a:extLst>
          </p:cNvPr>
          <p:cNvSpPr/>
          <p:nvPr/>
        </p:nvSpPr>
        <p:spPr>
          <a:xfrm>
            <a:off x="3680956" y="4170956"/>
            <a:ext cx="220004" cy="364384"/>
          </a:xfrm>
          <a:prstGeom prst="downArrow">
            <a:avLst>
              <a:gd name="adj1" fmla="val 68910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Picture 1" descr="A picture containing chart&#10;&#10;Description automatically generated">
            <a:extLst>
              <a:ext uri="{FF2B5EF4-FFF2-40B4-BE49-F238E27FC236}">
                <a16:creationId xmlns:a16="http://schemas.microsoft.com/office/drawing/2014/main" id="{66B9167B-D737-42B1-BC75-558A9DE09D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532" y="857922"/>
            <a:ext cx="5406189" cy="5406189"/>
          </a:xfrm>
          <a:prstGeom prst="rect">
            <a:avLst/>
          </a:prstGeom>
        </p:spPr>
      </p:pic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60D4083E-AD21-7EF6-FBF4-38054A65E7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648" y="1594429"/>
            <a:ext cx="2310062" cy="3969257"/>
          </a:xfrm>
          <a:prstGeom prst="rect">
            <a:avLst/>
          </a:prstGeom>
        </p:spPr>
      </p:pic>
      <p:cxnSp>
        <p:nvCxnSpPr>
          <p:cNvPr id="8" name="Connector: Curved 7">
            <a:extLst>
              <a:ext uri="{FF2B5EF4-FFF2-40B4-BE49-F238E27FC236}">
                <a16:creationId xmlns:a16="http://schemas.microsoft.com/office/drawing/2014/main" id="{C66D6989-AA8C-8278-8193-C7F988742253}"/>
              </a:ext>
            </a:extLst>
          </p:cNvPr>
          <p:cNvCxnSpPr>
            <a:cxnSpLocks/>
            <a:endCxn id="11" idx="1"/>
          </p:cNvCxnSpPr>
          <p:nvPr/>
        </p:nvCxnSpPr>
        <p:spPr>
          <a:xfrm rot="16200000" flipH="1">
            <a:off x="3863261" y="5147988"/>
            <a:ext cx="974696" cy="899300"/>
          </a:xfrm>
          <a:prstGeom prst="curvedConnector2">
            <a:avLst/>
          </a:prstGeom>
          <a:noFill/>
          <a:ln w="9525" cap="flat" cmpd="sng" algn="ctr">
            <a:solidFill>
              <a:srgbClr val="C00000"/>
            </a:solidFill>
            <a:prstDash val="solid"/>
            <a:tailEnd type="triangle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D5A8EC4-7134-0C7F-5CDC-019FA5DD5B70}"/>
              </a:ext>
            </a:extLst>
          </p:cNvPr>
          <p:cNvSpPr txBox="1"/>
          <p:nvPr/>
        </p:nvSpPr>
        <p:spPr>
          <a:xfrm>
            <a:off x="4800259" y="5823376"/>
            <a:ext cx="28563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 dirty="0"/>
              <a:t>Great, we will get unbiased measures!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74617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1599C23-1FDC-460B-8492-FBCFA182F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447" y="2887016"/>
            <a:ext cx="11513361" cy="6284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What design choices increase the reliability of web tracking measures? </a:t>
            </a:r>
            <a:r>
              <a:rPr lang="en-GB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GB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RQ 3</a:t>
            </a:r>
            <a:r>
              <a:rPr lang="en-GB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866252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DA07666E-41AC-D3D6-6D05-2140E848D7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4"/>
          <a:stretch/>
        </p:blipFill>
        <p:spPr>
          <a:xfrm>
            <a:off x="6510199" y="1371433"/>
            <a:ext cx="5351913" cy="427961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CAB4E88-369A-1F4A-AFA8-83EFC2FFDA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"/>
          <a:stretch/>
        </p:blipFill>
        <p:spPr>
          <a:xfrm>
            <a:off x="328958" y="1371433"/>
            <a:ext cx="5351913" cy="427961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Marginal </a:t>
            </a:r>
            <a:r>
              <a:rPr lang="en-GB" b="1" dirty="0"/>
              <a:t>reliability</a:t>
            </a:r>
            <a:r>
              <a:rPr lang="en-GB" dirty="0"/>
              <a:t> for each design choice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RELIABILITY</a:t>
            </a:r>
            <a:endParaRPr lang="es-E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6203B88-9C0F-56A3-4AC5-A8D2FC55655C}"/>
              </a:ext>
            </a:extLst>
          </p:cNvPr>
          <p:cNvSpPr txBox="1"/>
          <p:nvPr/>
        </p:nvSpPr>
        <p:spPr>
          <a:xfrm>
            <a:off x="1535653" y="1398463"/>
            <a:ext cx="293852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SPAIN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A0A4B98-E79D-CA38-70FA-A552B205B8CF}"/>
              </a:ext>
            </a:extLst>
          </p:cNvPr>
          <p:cNvSpPr txBox="1"/>
          <p:nvPr/>
        </p:nvSpPr>
        <p:spPr>
          <a:xfrm>
            <a:off x="7691984" y="1398463"/>
            <a:ext cx="29902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PORTUGAL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F13CD1-BAFC-B804-F84B-71DEACD30A2A}"/>
              </a:ext>
            </a:extLst>
          </p:cNvPr>
          <p:cNvSpPr txBox="1"/>
          <p:nvPr/>
        </p:nvSpPr>
        <p:spPr>
          <a:xfrm>
            <a:off x="110639" y="5313343"/>
            <a:ext cx="6399560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300" b="1" dirty="0"/>
              <a:t>Marginal TS Reliability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5B2D09-0F4A-DA3C-DC92-4F12033A23DD}"/>
              </a:ext>
            </a:extLst>
          </p:cNvPr>
          <p:cNvSpPr txBox="1"/>
          <p:nvPr/>
        </p:nvSpPr>
        <p:spPr>
          <a:xfrm>
            <a:off x="6244884" y="5313343"/>
            <a:ext cx="6399560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300" b="1" dirty="0"/>
              <a:t>Marginal TS Reliability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03DD2B-F9A9-ABA3-B45A-E1ED616ED7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4834" y="4267513"/>
            <a:ext cx="782331" cy="1421089"/>
          </a:xfrm>
          <a:prstGeom prst="rect">
            <a:avLst/>
          </a:prstGeom>
          <a:ln>
            <a:noFill/>
          </a:ln>
        </p:spPr>
      </p:pic>
      <p:pic>
        <p:nvPicPr>
          <p:cNvPr id="2" name="Graphic 1" descr="Badge New with solid fill">
            <a:extLst>
              <a:ext uri="{FF2B5EF4-FFF2-40B4-BE49-F238E27FC236}">
                <a16:creationId xmlns:a16="http://schemas.microsoft.com/office/drawing/2014/main" id="{EC333DF7-F69E-9190-BA88-E6F187EB34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02684" y="4771520"/>
            <a:ext cx="174072" cy="174072"/>
          </a:xfrm>
          <a:prstGeom prst="rect">
            <a:avLst/>
          </a:prstGeom>
        </p:spPr>
      </p:pic>
      <p:pic>
        <p:nvPicPr>
          <p:cNvPr id="4" name="Graphic 3" descr="Badge New with solid fill">
            <a:extLst>
              <a:ext uri="{FF2B5EF4-FFF2-40B4-BE49-F238E27FC236}">
                <a16:creationId xmlns:a16="http://schemas.microsoft.com/office/drawing/2014/main" id="{931C2322-6787-9BF4-D6C8-207D881FE9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8889" y="4771520"/>
            <a:ext cx="174072" cy="1740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FD7892-85C6-DC80-72F5-9BED81E6F548}"/>
              </a:ext>
            </a:extLst>
          </p:cNvPr>
          <p:cNvSpPr txBox="1"/>
          <p:nvPr/>
        </p:nvSpPr>
        <p:spPr>
          <a:xfrm>
            <a:off x="251443" y="6424104"/>
            <a:ext cx="119405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sz="1100" b="1" dirty="0"/>
              <a:t>   </a:t>
            </a:r>
            <a:r>
              <a:rPr lang="en-GB" sz="1100" dirty="0"/>
              <a:t>Indicates variable with the highest % increase of Mean Squared Error when excluded from the model </a:t>
            </a:r>
          </a:p>
        </p:txBody>
      </p:sp>
      <p:pic>
        <p:nvPicPr>
          <p:cNvPr id="9" name="Graphic 8" descr="Badge New with solid fill">
            <a:extLst>
              <a:ext uri="{FF2B5EF4-FFF2-40B4-BE49-F238E27FC236}">
                <a16:creationId xmlns:a16="http://schemas.microsoft.com/office/drawing/2014/main" id="{2715A551-A23B-54A1-3AC9-058A0162A0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1922" y="6467873"/>
            <a:ext cx="174072" cy="17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2715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DA07666E-41AC-D3D6-6D05-2140E848D7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4"/>
          <a:stretch/>
        </p:blipFill>
        <p:spPr>
          <a:xfrm>
            <a:off x="6510199" y="1371433"/>
            <a:ext cx="5351913" cy="427961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CAB4E88-369A-1F4A-AFA8-83EFC2FFDA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"/>
          <a:stretch/>
        </p:blipFill>
        <p:spPr>
          <a:xfrm>
            <a:off x="328958" y="1371433"/>
            <a:ext cx="5351913" cy="427961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Marginal </a:t>
            </a:r>
            <a:r>
              <a:rPr lang="en-GB" b="1" dirty="0"/>
              <a:t>reliability</a:t>
            </a:r>
            <a:r>
              <a:rPr lang="en-GB" dirty="0"/>
              <a:t> for each design choice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RELIABILITY</a:t>
            </a:r>
            <a:endParaRPr lang="es-E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6203B88-9C0F-56A3-4AC5-A8D2FC55655C}"/>
              </a:ext>
            </a:extLst>
          </p:cNvPr>
          <p:cNvSpPr txBox="1"/>
          <p:nvPr/>
        </p:nvSpPr>
        <p:spPr>
          <a:xfrm>
            <a:off x="1535653" y="1398463"/>
            <a:ext cx="293852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SPAIN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A0A4B98-E79D-CA38-70FA-A552B205B8CF}"/>
              </a:ext>
            </a:extLst>
          </p:cNvPr>
          <p:cNvSpPr txBox="1"/>
          <p:nvPr/>
        </p:nvSpPr>
        <p:spPr>
          <a:xfrm>
            <a:off x="7691984" y="1398463"/>
            <a:ext cx="29902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PORTUGAL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F13CD1-BAFC-B804-F84B-71DEACD30A2A}"/>
              </a:ext>
            </a:extLst>
          </p:cNvPr>
          <p:cNvSpPr txBox="1"/>
          <p:nvPr/>
        </p:nvSpPr>
        <p:spPr>
          <a:xfrm>
            <a:off x="110639" y="5313343"/>
            <a:ext cx="6399560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300" b="1" dirty="0"/>
              <a:t>Marginal TS Reliability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5B2D09-0F4A-DA3C-DC92-4F12033A23DD}"/>
              </a:ext>
            </a:extLst>
          </p:cNvPr>
          <p:cNvSpPr txBox="1"/>
          <p:nvPr/>
        </p:nvSpPr>
        <p:spPr>
          <a:xfrm>
            <a:off x="6244884" y="5313343"/>
            <a:ext cx="6399560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300" b="1" dirty="0"/>
              <a:t>Marginal TS Reliability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4317562-DEEC-BC85-52B5-90B6EBB6B806}"/>
              </a:ext>
            </a:extLst>
          </p:cNvPr>
          <p:cNvSpPr/>
          <p:nvPr/>
        </p:nvSpPr>
        <p:spPr>
          <a:xfrm>
            <a:off x="483336" y="1767795"/>
            <a:ext cx="5055315" cy="531268"/>
          </a:xfrm>
          <a:prstGeom prst="rect">
            <a:avLst/>
          </a:prstGeom>
          <a:solidFill>
            <a:srgbClr val="FFFFFF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A8BDEA-7E0F-9391-8B22-760CE698A9FA}"/>
              </a:ext>
            </a:extLst>
          </p:cNvPr>
          <p:cNvSpPr/>
          <p:nvPr/>
        </p:nvSpPr>
        <p:spPr>
          <a:xfrm>
            <a:off x="328958" y="2204294"/>
            <a:ext cx="5209694" cy="2437375"/>
          </a:xfrm>
          <a:prstGeom prst="rect">
            <a:avLst/>
          </a:prstGeom>
          <a:solidFill>
            <a:srgbClr val="FFFFFF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451268-FF28-7F89-63C1-8E6367105C6C}"/>
              </a:ext>
            </a:extLst>
          </p:cNvPr>
          <p:cNvSpPr/>
          <p:nvPr/>
        </p:nvSpPr>
        <p:spPr>
          <a:xfrm>
            <a:off x="6590968" y="1767795"/>
            <a:ext cx="5055315" cy="1241506"/>
          </a:xfrm>
          <a:prstGeom prst="rect">
            <a:avLst/>
          </a:prstGeom>
          <a:solidFill>
            <a:srgbClr val="FFFFFF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47A600E-CB9E-6F80-5198-1FB43488ABB7}"/>
              </a:ext>
            </a:extLst>
          </p:cNvPr>
          <p:cNvSpPr/>
          <p:nvPr/>
        </p:nvSpPr>
        <p:spPr>
          <a:xfrm>
            <a:off x="6510199" y="3009301"/>
            <a:ext cx="4883990" cy="1632368"/>
          </a:xfrm>
          <a:prstGeom prst="rect">
            <a:avLst/>
          </a:prstGeom>
          <a:solidFill>
            <a:srgbClr val="FFFFFF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CB370E-0795-F980-F172-79880A8D06C1}"/>
              </a:ext>
            </a:extLst>
          </p:cNvPr>
          <p:cNvSpPr txBox="1"/>
          <p:nvPr/>
        </p:nvSpPr>
        <p:spPr>
          <a:xfrm>
            <a:off x="1641466" y="5897333"/>
            <a:ext cx="8909068" cy="338554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The more days, the more stable the measures. Normality is key across countries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07E10D0-94B3-B10D-3DE2-DD8DED7B8E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4834" y="4267513"/>
            <a:ext cx="782331" cy="1421089"/>
          </a:xfrm>
          <a:prstGeom prst="rect">
            <a:avLst/>
          </a:prstGeom>
          <a:ln>
            <a:noFill/>
          </a:ln>
        </p:spPr>
      </p:pic>
      <p:pic>
        <p:nvPicPr>
          <p:cNvPr id="13" name="Graphic 12" descr="Badge New with solid fill">
            <a:extLst>
              <a:ext uri="{FF2B5EF4-FFF2-40B4-BE49-F238E27FC236}">
                <a16:creationId xmlns:a16="http://schemas.microsoft.com/office/drawing/2014/main" id="{75278D88-C0B8-5963-ECC9-748F9CF402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02684" y="4771520"/>
            <a:ext cx="174072" cy="174072"/>
          </a:xfrm>
          <a:prstGeom prst="rect">
            <a:avLst/>
          </a:prstGeom>
        </p:spPr>
      </p:pic>
      <p:pic>
        <p:nvPicPr>
          <p:cNvPr id="14" name="Graphic 13" descr="Badge New with solid fill">
            <a:extLst>
              <a:ext uri="{FF2B5EF4-FFF2-40B4-BE49-F238E27FC236}">
                <a16:creationId xmlns:a16="http://schemas.microsoft.com/office/drawing/2014/main" id="{BA2D45B0-A5F0-18AB-6FFD-24504D4636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8889" y="4771520"/>
            <a:ext cx="174072" cy="1740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088408F-7C47-690C-A501-7B0446B9889C}"/>
              </a:ext>
            </a:extLst>
          </p:cNvPr>
          <p:cNvSpPr txBox="1"/>
          <p:nvPr/>
        </p:nvSpPr>
        <p:spPr>
          <a:xfrm>
            <a:off x="251443" y="6424104"/>
            <a:ext cx="119405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sz="1100" b="1" dirty="0"/>
              <a:t>   </a:t>
            </a:r>
            <a:r>
              <a:rPr lang="en-GB" sz="1100" dirty="0"/>
              <a:t>Indicates variable with the highest % increase of Mean Squared Error when excluded from the model </a:t>
            </a:r>
          </a:p>
        </p:txBody>
      </p:sp>
      <p:pic>
        <p:nvPicPr>
          <p:cNvPr id="17" name="Graphic 16" descr="Badge New with solid fill">
            <a:extLst>
              <a:ext uri="{FF2B5EF4-FFF2-40B4-BE49-F238E27FC236}">
                <a16:creationId xmlns:a16="http://schemas.microsoft.com/office/drawing/2014/main" id="{287BEA8B-188B-0F8B-CE75-2253D7D593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1922" y="6467873"/>
            <a:ext cx="174072" cy="17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4922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DA07666E-41AC-D3D6-6D05-2140E848D7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4"/>
          <a:stretch/>
        </p:blipFill>
        <p:spPr>
          <a:xfrm>
            <a:off x="6510199" y="1371433"/>
            <a:ext cx="5351913" cy="427961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CAB4E88-369A-1F4A-AFA8-83EFC2FFDA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"/>
          <a:stretch/>
        </p:blipFill>
        <p:spPr>
          <a:xfrm>
            <a:off x="328958" y="1371433"/>
            <a:ext cx="5351913" cy="427961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Marginal </a:t>
            </a:r>
            <a:r>
              <a:rPr lang="en-GB" b="1"/>
              <a:t>reliability</a:t>
            </a:r>
            <a:r>
              <a:rPr lang="en-GB"/>
              <a:t> for each design choice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/>
              <a:t>RELIABILITY</a:t>
            </a:r>
            <a:endParaRPr lang="es-E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6203B88-9C0F-56A3-4AC5-A8D2FC55655C}"/>
              </a:ext>
            </a:extLst>
          </p:cNvPr>
          <p:cNvSpPr txBox="1"/>
          <p:nvPr/>
        </p:nvSpPr>
        <p:spPr>
          <a:xfrm>
            <a:off x="1535653" y="1398463"/>
            <a:ext cx="293852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/>
              <a:t>SPAIN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A0A4B98-E79D-CA38-70FA-A552B205B8CF}"/>
              </a:ext>
            </a:extLst>
          </p:cNvPr>
          <p:cNvSpPr txBox="1"/>
          <p:nvPr/>
        </p:nvSpPr>
        <p:spPr>
          <a:xfrm>
            <a:off x="7691984" y="1398463"/>
            <a:ext cx="29902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/>
              <a:t>PORTUGAL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F13CD1-BAFC-B804-F84B-71DEACD30A2A}"/>
              </a:ext>
            </a:extLst>
          </p:cNvPr>
          <p:cNvSpPr txBox="1"/>
          <p:nvPr/>
        </p:nvSpPr>
        <p:spPr>
          <a:xfrm>
            <a:off x="110639" y="5313343"/>
            <a:ext cx="6399560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300" b="1"/>
              <a:t>Marginal TS Reliability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5B2D09-0F4A-DA3C-DC92-4F12033A23DD}"/>
              </a:ext>
            </a:extLst>
          </p:cNvPr>
          <p:cNvSpPr txBox="1"/>
          <p:nvPr/>
        </p:nvSpPr>
        <p:spPr>
          <a:xfrm>
            <a:off x="6244884" y="5313343"/>
            <a:ext cx="6399560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300" b="1"/>
              <a:t>Marginal TS Reliability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4317562-DEEC-BC85-52B5-90B6EBB6B806}"/>
              </a:ext>
            </a:extLst>
          </p:cNvPr>
          <p:cNvSpPr/>
          <p:nvPr/>
        </p:nvSpPr>
        <p:spPr>
          <a:xfrm>
            <a:off x="483336" y="1767795"/>
            <a:ext cx="5055315" cy="531268"/>
          </a:xfrm>
          <a:prstGeom prst="rect">
            <a:avLst/>
          </a:prstGeom>
          <a:solidFill>
            <a:srgbClr val="FFFFFF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451268-FF28-7F89-63C1-8E6367105C6C}"/>
              </a:ext>
            </a:extLst>
          </p:cNvPr>
          <p:cNvSpPr/>
          <p:nvPr/>
        </p:nvSpPr>
        <p:spPr>
          <a:xfrm>
            <a:off x="6590968" y="1767795"/>
            <a:ext cx="5055315" cy="592228"/>
          </a:xfrm>
          <a:prstGeom prst="rect">
            <a:avLst/>
          </a:prstGeom>
          <a:solidFill>
            <a:srgbClr val="FFFFFF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CB370E-0795-F980-F172-79880A8D06C1}"/>
              </a:ext>
            </a:extLst>
          </p:cNvPr>
          <p:cNvSpPr txBox="1"/>
          <p:nvPr/>
        </p:nvSpPr>
        <p:spPr>
          <a:xfrm>
            <a:off x="1641465" y="5787574"/>
            <a:ext cx="8909068" cy="584775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The other choices are less stable across countries. In Spain </a:t>
            </a:r>
            <a:r>
              <a:rPr lang="en-GB" sz="1600" b="1" dirty="0">
                <a:solidFill>
                  <a:schemeClr val="bg1"/>
                </a:solidFill>
              </a:rPr>
              <a:t>only looking at PCs is best </a:t>
            </a:r>
            <a:r>
              <a:rPr lang="en-GB" sz="1600" dirty="0">
                <a:solidFill>
                  <a:schemeClr val="bg1"/>
                </a:solidFill>
              </a:rPr>
              <a:t>but does not change much in Portugal. </a:t>
            </a:r>
            <a:r>
              <a:rPr lang="en-GB" sz="1600" b="1" dirty="0">
                <a:solidFill>
                  <a:schemeClr val="bg1"/>
                </a:solidFill>
              </a:rPr>
              <a:t>Same with the number of media outlets</a:t>
            </a:r>
            <a:r>
              <a:rPr lang="en-GB" sz="1600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66DB846-7C94-B799-109B-B823E662996E}"/>
              </a:ext>
            </a:extLst>
          </p:cNvPr>
          <p:cNvSpPr/>
          <p:nvPr/>
        </p:nvSpPr>
        <p:spPr>
          <a:xfrm>
            <a:off x="477255" y="2986482"/>
            <a:ext cx="5055315" cy="1119588"/>
          </a:xfrm>
          <a:prstGeom prst="rect">
            <a:avLst/>
          </a:prstGeom>
          <a:solidFill>
            <a:srgbClr val="FFFFFF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E22E03A-8362-0C41-EF51-0387E66D62E6}"/>
              </a:ext>
            </a:extLst>
          </p:cNvPr>
          <p:cNvSpPr/>
          <p:nvPr/>
        </p:nvSpPr>
        <p:spPr>
          <a:xfrm>
            <a:off x="6605727" y="2992774"/>
            <a:ext cx="5055315" cy="1119588"/>
          </a:xfrm>
          <a:prstGeom prst="rect">
            <a:avLst/>
          </a:prstGeom>
          <a:solidFill>
            <a:srgbClr val="FFFFFF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71A610F-C532-48D2-8DA8-87C48C861F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4834" y="4267513"/>
            <a:ext cx="782331" cy="1421089"/>
          </a:xfrm>
          <a:prstGeom prst="rect">
            <a:avLst/>
          </a:prstGeom>
          <a:ln>
            <a:noFill/>
          </a:ln>
        </p:spPr>
      </p:pic>
      <p:pic>
        <p:nvPicPr>
          <p:cNvPr id="15" name="Graphic 14" descr="Badge New with solid fill">
            <a:extLst>
              <a:ext uri="{FF2B5EF4-FFF2-40B4-BE49-F238E27FC236}">
                <a16:creationId xmlns:a16="http://schemas.microsoft.com/office/drawing/2014/main" id="{DBE8D38B-D91D-A6B1-B942-04E394C615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02684" y="4771520"/>
            <a:ext cx="174072" cy="174072"/>
          </a:xfrm>
          <a:prstGeom prst="rect">
            <a:avLst/>
          </a:prstGeom>
        </p:spPr>
      </p:pic>
      <p:pic>
        <p:nvPicPr>
          <p:cNvPr id="16" name="Graphic 15" descr="Badge New with solid fill">
            <a:extLst>
              <a:ext uri="{FF2B5EF4-FFF2-40B4-BE49-F238E27FC236}">
                <a16:creationId xmlns:a16="http://schemas.microsoft.com/office/drawing/2014/main" id="{A612CF01-8B48-7DE6-E2F1-FE9A4217C5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8889" y="4771520"/>
            <a:ext cx="174072" cy="17407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AF0A673-5587-7CEC-1249-96699D41CB06}"/>
              </a:ext>
            </a:extLst>
          </p:cNvPr>
          <p:cNvSpPr txBox="1"/>
          <p:nvPr/>
        </p:nvSpPr>
        <p:spPr>
          <a:xfrm>
            <a:off x="251443" y="6424104"/>
            <a:ext cx="119405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sz="1100" b="1"/>
              <a:t>   </a:t>
            </a:r>
            <a:r>
              <a:rPr lang="en-GB" sz="1100"/>
              <a:t>Indicates variable with the highest % increase of Mean Squared Error when excluded from the model </a:t>
            </a:r>
          </a:p>
        </p:txBody>
      </p:sp>
      <p:pic>
        <p:nvPicPr>
          <p:cNvPr id="20" name="Graphic 19" descr="Badge New with solid fill">
            <a:extLst>
              <a:ext uri="{FF2B5EF4-FFF2-40B4-BE49-F238E27FC236}">
                <a16:creationId xmlns:a16="http://schemas.microsoft.com/office/drawing/2014/main" id="{552BFDF6-ABDA-B212-8D5F-2E88FDE873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1922" y="6467873"/>
            <a:ext cx="174072" cy="17407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A92D429-7742-4813-3DBA-E71B7EA2ECF9}"/>
              </a:ext>
            </a:extLst>
          </p:cNvPr>
          <p:cNvSpPr/>
          <p:nvPr/>
        </p:nvSpPr>
        <p:spPr>
          <a:xfrm>
            <a:off x="435429" y="4636273"/>
            <a:ext cx="5055315" cy="677069"/>
          </a:xfrm>
          <a:prstGeom prst="rect">
            <a:avLst/>
          </a:prstGeom>
          <a:solidFill>
            <a:srgbClr val="FFFFFF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47A600E-CB9E-6F80-5198-1FB43488ABB7}"/>
              </a:ext>
            </a:extLst>
          </p:cNvPr>
          <p:cNvSpPr/>
          <p:nvPr/>
        </p:nvSpPr>
        <p:spPr>
          <a:xfrm>
            <a:off x="6510199" y="4636273"/>
            <a:ext cx="5246372" cy="531268"/>
          </a:xfrm>
          <a:prstGeom prst="rect">
            <a:avLst/>
          </a:prstGeom>
          <a:solidFill>
            <a:srgbClr val="FFFFFF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1319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1599C23-1FDC-460B-8492-FBCFA182F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448" y="2887016"/>
            <a:ext cx="9332224" cy="628474"/>
          </a:xfrm>
        </p:spPr>
        <p:txBody>
          <a:bodyPr>
            <a:noAutofit/>
          </a:bodyPr>
          <a:lstStyle/>
          <a:p>
            <a:r>
              <a:rPr lang="en-GB" dirty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7706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Take-home messages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72" y="1667436"/>
            <a:ext cx="11260349" cy="4761644"/>
          </a:xfrm>
        </p:spPr>
        <p:txBody>
          <a:bodyPr>
            <a:normAutofit/>
          </a:bodyPr>
          <a:lstStyle/>
          <a:p>
            <a:r>
              <a:rPr lang="en-GB" dirty="0"/>
              <a:t>Overall, the </a:t>
            </a:r>
            <a:r>
              <a:rPr lang="en-GB" b="1" dirty="0"/>
              <a:t>reliability of the measures is average </a:t>
            </a:r>
            <a:r>
              <a:rPr lang="en-GB" dirty="0"/>
              <a:t>(30% of the variance due to errors)</a:t>
            </a:r>
          </a:p>
          <a:p>
            <a:endParaRPr lang="en-GB" dirty="0"/>
          </a:p>
          <a:p>
            <a:r>
              <a:rPr lang="en-GB" dirty="0">
                <a:solidFill>
                  <a:srgbClr val="FFFFFF"/>
                </a:solidFill>
              </a:rPr>
              <a:t>All in all</a:t>
            </a:r>
          </a:p>
          <a:p>
            <a:pPr marL="0" indent="0">
              <a:buNone/>
            </a:pPr>
            <a:endParaRPr lang="en-GB" dirty="0">
              <a:solidFill>
                <a:srgbClr val="FFFFFF"/>
              </a:solidFill>
            </a:endParaRPr>
          </a:p>
          <a:p>
            <a:r>
              <a:rPr lang="en-GB" dirty="0">
                <a:solidFill>
                  <a:srgbClr val="FFFFFF"/>
                </a:solidFill>
              </a:rPr>
              <a:t>Some practical tips</a:t>
            </a:r>
          </a:p>
          <a:p>
            <a:pPr lvl="1"/>
            <a:r>
              <a:rPr lang="en-GB" dirty="0">
                <a:solidFill>
                  <a:srgbClr val="FFFFFF"/>
                </a:solidFill>
              </a:rPr>
              <a:t>Making inferences using only PCs and Mobile devices should be avoided</a:t>
            </a:r>
          </a:p>
          <a:p>
            <a:pPr lvl="1"/>
            <a:r>
              <a:rPr lang="en-GB" dirty="0">
                <a:solidFill>
                  <a:srgbClr val="FFFFFF"/>
                </a:solidFill>
              </a:rPr>
              <a:t>Using the 50 most visited news media outlets from any of the most common ranking lists should work fine.</a:t>
            </a:r>
          </a:p>
          <a:p>
            <a:pPr lvl="1"/>
            <a:r>
              <a:rPr lang="en-GB" dirty="0">
                <a:solidFill>
                  <a:srgbClr val="FFFFFF"/>
                </a:solidFill>
              </a:rPr>
              <a:t>10 to 15 days of tracking before the survey seems to be a sensible choice</a:t>
            </a:r>
          </a:p>
          <a:p>
            <a:pPr marL="457200" lvl="1" indent="0">
              <a:buNone/>
            </a:pP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CONCLUSIONS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235574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Take-home messages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72" y="1667436"/>
            <a:ext cx="11260349" cy="4761644"/>
          </a:xfrm>
        </p:spPr>
        <p:txBody>
          <a:bodyPr>
            <a:normAutofit/>
          </a:bodyPr>
          <a:lstStyle/>
          <a:p>
            <a:r>
              <a:rPr lang="en-GB" dirty="0"/>
              <a:t>Overall, the </a:t>
            </a:r>
            <a:r>
              <a:rPr lang="en-GB" b="1" dirty="0"/>
              <a:t>reliability of the measures is average </a:t>
            </a:r>
            <a:r>
              <a:rPr lang="en-GB" dirty="0"/>
              <a:t>(30% of the variance due to errors)</a:t>
            </a:r>
          </a:p>
          <a:p>
            <a:endParaRPr lang="en-GB" dirty="0"/>
          </a:p>
          <a:p>
            <a:pPr marL="0" indent="0" algn="ctr">
              <a:buNone/>
            </a:pPr>
            <a:r>
              <a:rPr lang="en-GB" dirty="0"/>
              <a:t>All in all, </a:t>
            </a:r>
            <a:r>
              <a:rPr lang="en-GB" b="1" dirty="0"/>
              <a:t>web tracking measures of media exposure are affected by errors</a:t>
            </a:r>
            <a:r>
              <a:rPr lang="en-GB" dirty="0"/>
              <a:t>. </a:t>
            </a:r>
          </a:p>
          <a:p>
            <a:pPr marL="0" indent="0" algn="ctr">
              <a:buNone/>
            </a:pPr>
            <a:r>
              <a:rPr lang="en-GB" u="sng" dirty="0"/>
              <a:t>We should question its gold standard status</a:t>
            </a:r>
            <a:r>
              <a:rPr lang="en-GB" dirty="0"/>
              <a:t>.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>
                <a:solidFill>
                  <a:srgbClr val="FFFFFF"/>
                </a:solidFill>
              </a:rPr>
              <a:t>Questionnaire design is complex, and it needs to be evidence-based…same with web tracking data!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CONCLUSIONS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356391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bigger picture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72" y="1667436"/>
            <a:ext cx="11260349" cy="4761644"/>
          </a:xfrm>
        </p:spPr>
        <p:txBody>
          <a:bodyPr>
            <a:normAutofit fontScale="92500" lnSpcReduction="10000"/>
          </a:bodyPr>
          <a:lstStyle/>
          <a:p>
            <a:r>
              <a:rPr lang="en-GB" b="1" dirty="0"/>
              <a:t>I am optimistic! </a:t>
            </a:r>
            <a:r>
              <a:rPr lang="en-GB" dirty="0"/>
              <a:t>Errors should always be expected, this does not discredit digital trace data</a:t>
            </a:r>
          </a:p>
          <a:p>
            <a:endParaRPr lang="en-GB" dirty="0"/>
          </a:p>
          <a:p>
            <a:r>
              <a:rPr lang="en-GB" dirty="0"/>
              <a:t>The paper shows that we can (1</a:t>
            </a:r>
            <a:r>
              <a:rPr lang="en-GB" b="1" dirty="0"/>
              <a:t>) understand these errors</a:t>
            </a:r>
            <a:r>
              <a:rPr lang="en-GB" dirty="0"/>
              <a:t>, (2) </a:t>
            </a:r>
            <a:r>
              <a:rPr lang="en-GB" b="1" dirty="0"/>
              <a:t>quantify them</a:t>
            </a:r>
            <a:r>
              <a:rPr lang="en-GB" dirty="0"/>
              <a:t>, and (3) </a:t>
            </a:r>
            <a:r>
              <a:rPr lang="en-GB" b="1" dirty="0"/>
              <a:t>identify</a:t>
            </a:r>
            <a:r>
              <a:rPr lang="en-GB" dirty="0"/>
              <a:t> which </a:t>
            </a:r>
            <a:r>
              <a:rPr lang="en-GB" b="1" dirty="0"/>
              <a:t>design decision </a:t>
            </a:r>
            <a:r>
              <a:rPr lang="en-GB" dirty="0"/>
              <a:t>might produce the </a:t>
            </a:r>
            <a:r>
              <a:rPr lang="en-GB" b="1" dirty="0"/>
              <a:t>highest reliability</a:t>
            </a:r>
            <a:r>
              <a:rPr lang="en-GB" dirty="0"/>
              <a:t>…</a:t>
            </a:r>
          </a:p>
          <a:p>
            <a:pPr marL="0" indent="0">
              <a:buNone/>
            </a:pPr>
            <a:r>
              <a:rPr lang="en-GB" dirty="0"/>
              <a:t>                                                     …in a faster and more efficient way than with surveys!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>
                <a:solidFill>
                  <a:schemeClr val="bg1"/>
                </a:solidFill>
              </a:rPr>
              <a:t>A world of unexplored opportunities, we can improve how we study: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Digital inequalities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Digital wellbeing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Fertility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The relationship between misinformation and health outcomes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>
                <a:solidFill>
                  <a:srgbClr val="FFFFFF"/>
                </a:solidFill>
              </a:rPr>
              <a:t>Questionnaire design is complex, and it needs to be evidence-based…same with web tracking data!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CONCLUSIONS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511355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bigger picture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72" y="1667436"/>
            <a:ext cx="11260349" cy="4761644"/>
          </a:xfrm>
        </p:spPr>
        <p:txBody>
          <a:bodyPr>
            <a:normAutofit fontScale="92500" lnSpcReduction="10000"/>
          </a:bodyPr>
          <a:lstStyle/>
          <a:p>
            <a:r>
              <a:rPr lang="en-GB" b="1" dirty="0"/>
              <a:t>I am optimistic! </a:t>
            </a:r>
            <a:r>
              <a:rPr lang="en-GB" dirty="0"/>
              <a:t>Errors should always be expected, this does not discredit digital trace data</a:t>
            </a:r>
          </a:p>
          <a:p>
            <a:endParaRPr lang="en-GB" dirty="0"/>
          </a:p>
          <a:p>
            <a:r>
              <a:rPr lang="en-GB" dirty="0"/>
              <a:t>The paper shows that we can (1</a:t>
            </a:r>
            <a:r>
              <a:rPr lang="en-GB" b="1" dirty="0"/>
              <a:t>) understand these errors</a:t>
            </a:r>
            <a:r>
              <a:rPr lang="en-GB" dirty="0"/>
              <a:t>, (2) </a:t>
            </a:r>
            <a:r>
              <a:rPr lang="en-GB" b="1" dirty="0"/>
              <a:t>quantify them</a:t>
            </a:r>
            <a:r>
              <a:rPr lang="en-GB" dirty="0"/>
              <a:t>, and (3) </a:t>
            </a:r>
            <a:r>
              <a:rPr lang="en-GB" b="1" dirty="0"/>
              <a:t>identify</a:t>
            </a:r>
            <a:r>
              <a:rPr lang="en-GB" dirty="0"/>
              <a:t> which </a:t>
            </a:r>
            <a:r>
              <a:rPr lang="en-GB" b="1" dirty="0"/>
              <a:t>design decision </a:t>
            </a:r>
            <a:r>
              <a:rPr lang="en-GB" dirty="0"/>
              <a:t>might produce the </a:t>
            </a:r>
            <a:r>
              <a:rPr lang="en-GB" b="1" dirty="0"/>
              <a:t>highest reliability</a:t>
            </a:r>
            <a:r>
              <a:rPr lang="en-GB" dirty="0"/>
              <a:t>…</a:t>
            </a:r>
          </a:p>
          <a:p>
            <a:pPr marL="0" indent="0">
              <a:buNone/>
            </a:pPr>
            <a:r>
              <a:rPr lang="en-GB" dirty="0"/>
              <a:t>                                                     …in a faster and more efficient way than with surveys!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A world of unexplored opportunities, we can improve how we study:</a:t>
            </a:r>
          </a:p>
          <a:p>
            <a:pPr lvl="1"/>
            <a:r>
              <a:rPr lang="en-GB" dirty="0"/>
              <a:t>Digital inequalities</a:t>
            </a:r>
          </a:p>
          <a:p>
            <a:pPr lvl="1"/>
            <a:r>
              <a:rPr lang="en-GB" dirty="0"/>
              <a:t>Digital wellbeing</a:t>
            </a:r>
          </a:p>
          <a:p>
            <a:pPr lvl="1"/>
            <a:r>
              <a:rPr lang="en-GB" dirty="0"/>
              <a:t>Fertility</a:t>
            </a:r>
          </a:p>
          <a:p>
            <a:pPr lvl="1"/>
            <a:r>
              <a:rPr lang="en-GB" dirty="0"/>
              <a:t>The relationship between misinformation and health outcomes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>
                <a:solidFill>
                  <a:srgbClr val="FFFFFF"/>
                </a:solidFill>
              </a:rPr>
              <a:t>Questionnaire design is complex, and it needs to be evidence-based…same with web tracking data!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CONCLUSIONS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836435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bigger picture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72" y="1667436"/>
            <a:ext cx="11260349" cy="4761644"/>
          </a:xfrm>
        </p:spPr>
        <p:txBody>
          <a:bodyPr>
            <a:normAutofit fontScale="92500" lnSpcReduction="10000"/>
          </a:bodyPr>
          <a:lstStyle/>
          <a:p>
            <a:r>
              <a:rPr lang="en-GB" b="1" dirty="0"/>
              <a:t>I am optimistic! </a:t>
            </a:r>
            <a:r>
              <a:rPr lang="en-GB" dirty="0"/>
              <a:t>Errors should always be expected, this does not discredit digital trace data</a:t>
            </a:r>
          </a:p>
          <a:p>
            <a:endParaRPr lang="en-GB" dirty="0"/>
          </a:p>
          <a:p>
            <a:r>
              <a:rPr lang="en-GB" dirty="0"/>
              <a:t>The paper shows that we can (1</a:t>
            </a:r>
            <a:r>
              <a:rPr lang="en-GB" b="1" dirty="0"/>
              <a:t>) understand these errors</a:t>
            </a:r>
            <a:r>
              <a:rPr lang="en-GB" dirty="0"/>
              <a:t>, (2) </a:t>
            </a:r>
            <a:r>
              <a:rPr lang="en-GB" b="1" dirty="0"/>
              <a:t>quantify them</a:t>
            </a:r>
            <a:r>
              <a:rPr lang="en-GB" dirty="0"/>
              <a:t>, and (3) </a:t>
            </a:r>
            <a:r>
              <a:rPr lang="en-GB" b="1" dirty="0"/>
              <a:t>identify</a:t>
            </a:r>
            <a:r>
              <a:rPr lang="en-GB" dirty="0"/>
              <a:t> which </a:t>
            </a:r>
            <a:r>
              <a:rPr lang="en-GB" b="1" dirty="0"/>
              <a:t>design decision </a:t>
            </a:r>
            <a:r>
              <a:rPr lang="en-GB" dirty="0"/>
              <a:t>might produce the </a:t>
            </a:r>
            <a:r>
              <a:rPr lang="en-GB" b="1" dirty="0"/>
              <a:t>highest reliability</a:t>
            </a:r>
            <a:r>
              <a:rPr lang="en-GB" dirty="0"/>
              <a:t>…</a:t>
            </a:r>
          </a:p>
          <a:p>
            <a:pPr marL="0" indent="0">
              <a:buNone/>
            </a:pPr>
            <a:r>
              <a:rPr lang="en-GB" dirty="0"/>
              <a:t>                                                     …in a faster and more efficient way than with surveys!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A world of unexplored opportunities, we can improve how we study:</a:t>
            </a:r>
          </a:p>
          <a:p>
            <a:pPr lvl="1"/>
            <a:r>
              <a:rPr lang="en-GB" dirty="0"/>
              <a:t>Digital inequalities</a:t>
            </a:r>
          </a:p>
          <a:p>
            <a:pPr lvl="1"/>
            <a:r>
              <a:rPr lang="en-GB" dirty="0"/>
              <a:t>Digital wellbeing</a:t>
            </a:r>
          </a:p>
          <a:p>
            <a:pPr lvl="1"/>
            <a:r>
              <a:rPr lang="en-GB" dirty="0"/>
              <a:t>Fertility</a:t>
            </a:r>
          </a:p>
          <a:p>
            <a:pPr lvl="1"/>
            <a:r>
              <a:rPr lang="en-GB" dirty="0"/>
              <a:t>The relationship between misinformation and health outcomes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>
                <a:solidFill>
                  <a:srgbClr val="FFFFFF"/>
                </a:solidFill>
              </a:rPr>
              <a:t>Questionnaire design is complex, and it needs to be evidence-based…same with web tracking data!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CONCLUSIONS</a:t>
            </a:r>
            <a:endParaRPr lang="es-ES" dirty="0"/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2867943C-EF5C-3FB5-128D-2AE1E7835EA5}"/>
              </a:ext>
            </a:extLst>
          </p:cNvPr>
          <p:cNvSpPr/>
          <p:nvPr/>
        </p:nvSpPr>
        <p:spPr>
          <a:xfrm rot="5400000">
            <a:off x="5978856" y="-30126"/>
            <a:ext cx="500874" cy="11131259"/>
          </a:xfrm>
          <a:prstGeom prst="rightBrac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B211FC-EA4D-CD5A-B08A-20888776F495}"/>
              </a:ext>
            </a:extLst>
          </p:cNvPr>
          <p:cNvSpPr txBox="1"/>
          <p:nvPr/>
        </p:nvSpPr>
        <p:spPr>
          <a:xfrm>
            <a:off x="1541436" y="5940945"/>
            <a:ext cx="94690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/>
              <a:t>By helping researchers use digital trace data in the best possible way, we can foster our understanding of these pressing issues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60828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73" y="1667436"/>
            <a:ext cx="6780628" cy="4761644"/>
          </a:xfrm>
        </p:spPr>
        <p:txBody>
          <a:bodyPr/>
          <a:lstStyle/>
          <a:p>
            <a:pPr marL="0" indent="0">
              <a:buNone/>
            </a:pPr>
            <a:r>
              <a:rPr lang="en-GB" sz="1800" dirty="0"/>
              <a:t>Little but growing evidence that </a:t>
            </a:r>
            <a:r>
              <a:rPr lang="en-GB" sz="1800" b="1" dirty="0"/>
              <a:t>web tracking data is affected by errors</a:t>
            </a:r>
          </a:p>
          <a:p>
            <a:endParaRPr lang="en-GB" sz="1800" b="1" dirty="0"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en-GB" sz="1800" b="1" dirty="0"/>
              <a:t>But still not near what we know about surveys!</a:t>
            </a:r>
            <a:endParaRPr lang="en-GB" sz="1600" b="1" dirty="0"/>
          </a:p>
          <a:p>
            <a:pPr marL="0" indent="0">
              <a:buNone/>
            </a:pPr>
            <a:endParaRPr lang="en-GB" sz="1800" dirty="0"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en-GB" sz="1800" b="1" dirty="0"/>
              <a:t>My pitch</a:t>
            </a:r>
            <a:r>
              <a:rPr lang="en-GB" sz="1800" dirty="0"/>
              <a:t>: adapt decades of knowledge in psychometrics and survey methodology to </a:t>
            </a:r>
            <a:r>
              <a:rPr lang="en-GB" sz="1800" dirty="0">
                <a:solidFill>
                  <a:srgbClr val="C00000"/>
                </a:solidFill>
              </a:rPr>
              <a:t>improve how we use digital trace data </a:t>
            </a:r>
          </a:p>
          <a:p>
            <a:endParaRPr lang="en-GB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en-GB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endParaRPr lang="en-GB" sz="1800" dirty="0"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endParaRPr lang="es-E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Is web tracking data actually unbiased?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MEASURING MEDIA EXPOSURE WITH DIGITAL TARCES</a:t>
            </a:r>
            <a:endParaRPr lang="es-E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93FF24-EFCE-7DD2-F916-7D9489514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3995" y="1430906"/>
            <a:ext cx="4053777" cy="4927908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7464699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FF666052-6DFA-42F1-A656-E5FD45099E0E}"/>
              </a:ext>
            </a:extLst>
          </p:cNvPr>
          <p:cNvSpPr/>
          <p:nvPr/>
        </p:nvSpPr>
        <p:spPr>
          <a:xfrm>
            <a:off x="240251" y="3638615"/>
            <a:ext cx="7676527" cy="16055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8134308-6142-4D94-80B2-3B4CE24E6391}"/>
              </a:ext>
            </a:extLst>
          </p:cNvPr>
          <p:cNvSpPr/>
          <p:nvPr/>
        </p:nvSpPr>
        <p:spPr>
          <a:xfrm>
            <a:off x="1" y="5614674"/>
            <a:ext cx="4824536" cy="11230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D8BBB3A-41DB-476B-97B4-E9499A7D51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Thanks!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F11AB4A5-C22F-4685-93C6-5EA06A6F35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A0076BC-1323-4596-A5F1-63160A7EAB0E}"/>
              </a:ext>
            </a:extLst>
          </p:cNvPr>
          <p:cNvSpPr txBox="1">
            <a:spLocks/>
          </p:cNvSpPr>
          <p:nvPr/>
        </p:nvSpPr>
        <p:spPr>
          <a:xfrm>
            <a:off x="431800" y="3801342"/>
            <a:ext cx="7676527" cy="2825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Oriol J. Bosch</a:t>
            </a:r>
            <a:r>
              <a:rPr lang="en-US" dirty="0"/>
              <a:t>| PhD Candidate, The London School of Economics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33B0E542-5E6B-4BA8-B900-A89FF3DDD840}"/>
              </a:ext>
            </a:extLst>
          </p:cNvPr>
          <p:cNvSpPr txBox="1">
            <a:spLocks/>
          </p:cNvSpPr>
          <p:nvPr/>
        </p:nvSpPr>
        <p:spPr>
          <a:xfrm>
            <a:off x="431800" y="3998961"/>
            <a:ext cx="4824536" cy="2444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200" b="1" dirty="0">
                <a:solidFill>
                  <a:schemeClr val="bg1"/>
                </a:solidFill>
                <a:latin typeface="Calibri"/>
              </a:rPr>
              <a:t>ORIOL J. BOSCH </a:t>
            </a:r>
            <a:r>
              <a:rPr lang="es-ES" sz="1200" dirty="0">
                <a:solidFill>
                  <a:schemeClr val="bg1"/>
                </a:solidFill>
                <a:latin typeface="Calibri"/>
              </a:rPr>
              <a:t>| THE LONDON SCHOOL OF ECONOMICS / RECSM-UPF</a:t>
            </a:r>
          </a:p>
          <a:p>
            <a:r>
              <a:rPr lang="es-ES" sz="1200" dirty="0">
                <a:solidFill>
                  <a:srgbClr val="000000"/>
                </a:solidFill>
                <a:latin typeface="Calibri"/>
              </a:rPr>
              <a:t>            </a:t>
            </a:r>
            <a:r>
              <a:rPr lang="es-ES" sz="1200" dirty="0">
                <a:solidFill>
                  <a:srgbClr val="000000"/>
                </a:solidFill>
                <a:latin typeface="+mj-lt"/>
              </a:rPr>
              <a:t>o.bosch-jover@lse.ac.uk </a:t>
            </a:r>
          </a:p>
          <a:p>
            <a:r>
              <a:rPr lang="es-ES" sz="1200" dirty="0">
                <a:solidFill>
                  <a:srgbClr val="000000"/>
                </a:solidFill>
                <a:latin typeface="+mj-lt"/>
              </a:rPr>
              <a:t>            </a:t>
            </a:r>
            <a:r>
              <a:rPr lang="es-ES" sz="1200" dirty="0" err="1">
                <a:solidFill>
                  <a:srgbClr val="000000"/>
                </a:solidFill>
                <a:latin typeface="+mj-lt"/>
              </a:rPr>
              <a:t>orioljbosch</a:t>
            </a:r>
            <a:endParaRPr lang="es-ES" sz="1200" dirty="0">
              <a:solidFill>
                <a:srgbClr val="000000"/>
              </a:solidFill>
              <a:latin typeface="+mj-lt"/>
            </a:endParaRPr>
          </a:p>
          <a:p>
            <a:r>
              <a:rPr lang="es-ES" sz="1125" dirty="0">
                <a:solidFill>
                  <a:srgbClr val="000000"/>
                </a:solidFill>
                <a:latin typeface="+mj-lt"/>
              </a:rPr>
              <a:t>             </a:t>
            </a:r>
            <a:r>
              <a:rPr lang="es-ES" sz="1100" dirty="0">
                <a:solidFill>
                  <a:srgbClr val="002D72"/>
                </a:solidFill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https://orioljbosch.com/</a:t>
            </a:r>
            <a:r>
              <a:rPr lang="es-ES" sz="1100" dirty="0">
                <a:solidFill>
                  <a:srgbClr val="002D72"/>
                </a:solidFill>
                <a:latin typeface="+mj-lt"/>
              </a:rPr>
              <a:t> </a:t>
            </a:r>
          </a:p>
          <a:p>
            <a:endParaRPr lang="es-ES" sz="1125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5" name="Graphic 14" descr="Email with solid fill">
            <a:extLst>
              <a:ext uri="{FF2B5EF4-FFF2-40B4-BE49-F238E27FC236}">
                <a16:creationId xmlns:a16="http://schemas.microsoft.com/office/drawing/2014/main" id="{606986FD-8E84-4F33-AFED-3BD429E911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6378" y="4266896"/>
            <a:ext cx="244436" cy="244436"/>
          </a:xfrm>
          <a:prstGeom prst="rect">
            <a:avLst/>
          </a:prstGeom>
        </p:spPr>
      </p:pic>
      <p:pic>
        <p:nvPicPr>
          <p:cNvPr id="16" name="Graphic 15" descr="Internet with solid fill">
            <a:extLst>
              <a:ext uri="{FF2B5EF4-FFF2-40B4-BE49-F238E27FC236}">
                <a16:creationId xmlns:a16="http://schemas.microsoft.com/office/drawing/2014/main" id="{D9080323-8516-4B0D-A03C-D8C438C28A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2004" y="4827572"/>
            <a:ext cx="313184" cy="313184"/>
          </a:xfrm>
          <a:prstGeom prst="rect">
            <a:avLst/>
          </a:prstGeom>
        </p:spPr>
      </p:pic>
      <p:pic>
        <p:nvPicPr>
          <p:cNvPr id="17" name="Picture 16" descr="Resultat d'imatges de twitter icon black">
            <a:extLst>
              <a:ext uri="{FF2B5EF4-FFF2-40B4-BE49-F238E27FC236}">
                <a16:creationId xmlns:a16="http://schemas.microsoft.com/office/drawing/2014/main" id="{526E2138-4D9D-44D3-8DAC-464C4B0E594C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82" y="4613674"/>
            <a:ext cx="202228" cy="195517"/>
          </a:xfrm>
          <a:prstGeom prst="rect">
            <a:avLst/>
          </a:prstGeom>
          <a:noFill/>
        </p:spPr>
      </p:pic>
      <p:pic>
        <p:nvPicPr>
          <p:cNvPr id="19" name="Picture 18" descr="London School of Economics – Nine Feet Tall">
            <a:extLst>
              <a:ext uri="{FF2B5EF4-FFF2-40B4-BE49-F238E27FC236}">
                <a16:creationId xmlns:a16="http://schemas.microsoft.com/office/drawing/2014/main" id="{40C7D3C7-9E75-4D92-9C20-26D0410E2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23" y="5829455"/>
            <a:ext cx="2241302" cy="75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blue flag with yellow stars&#10;&#10;Description automatically generated">
            <a:extLst>
              <a:ext uri="{FF2B5EF4-FFF2-40B4-BE49-F238E27FC236}">
                <a16:creationId xmlns:a16="http://schemas.microsoft.com/office/drawing/2014/main" id="{5F1B22F3-E602-A060-8C74-8A23DA29C2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520" y="2628819"/>
            <a:ext cx="2773680" cy="281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6897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Heise’s approach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The (Quasi-Markov) Simplex Model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APPENDIX</a:t>
            </a:r>
            <a:endParaRPr lang="es-E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EF5CE1-156E-9C1F-8F1E-9249C07BAE25}"/>
              </a:ext>
            </a:extLst>
          </p:cNvPr>
          <p:cNvSpPr/>
          <p:nvPr/>
        </p:nvSpPr>
        <p:spPr>
          <a:xfrm>
            <a:off x="610414" y="3398547"/>
            <a:ext cx="848453" cy="48027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ysDash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Y</a:t>
            </a:r>
            <a:r>
              <a:rPr kumimoji="0" lang="es-ES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02EB30-7EE7-EFEE-7047-C63D6E47C9A7}"/>
              </a:ext>
            </a:extLst>
          </p:cNvPr>
          <p:cNvSpPr/>
          <p:nvPr/>
        </p:nvSpPr>
        <p:spPr>
          <a:xfrm>
            <a:off x="2377766" y="3398547"/>
            <a:ext cx="848453" cy="48027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ysDash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Y</a:t>
            </a:r>
            <a:r>
              <a:rPr lang="es-ES" b="1" kern="0" baseline="-25000" dirty="0">
                <a:solidFill>
                  <a:srgbClr val="000000"/>
                </a:solidFill>
                <a:latin typeface="+mj-lt"/>
              </a:rPr>
              <a:t>w2</a:t>
            </a:r>
            <a:endParaRPr kumimoji="0" lang="es-ES" b="1" i="0" u="none" strike="noStrike" kern="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B79450-81CC-FF78-943A-D12D5303221E}"/>
              </a:ext>
            </a:extLst>
          </p:cNvPr>
          <p:cNvSpPr/>
          <p:nvPr/>
        </p:nvSpPr>
        <p:spPr>
          <a:xfrm>
            <a:off x="4144160" y="3398547"/>
            <a:ext cx="848453" cy="48027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ysDash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Y</a:t>
            </a:r>
            <a:r>
              <a:rPr lang="es-ES" b="1" kern="0" baseline="-25000" dirty="0">
                <a:solidFill>
                  <a:srgbClr val="000000"/>
                </a:solidFill>
                <a:latin typeface="+mj-lt"/>
              </a:rPr>
              <a:t>w3</a:t>
            </a:r>
            <a:endParaRPr kumimoji="0" lang="es-ES" b="1" i="0" u="none" strike="noStrike" kern="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41" name="Connector: Curved 40">
            <a:extLst>
              <a:ext uri="{FF2B5EF4-FFF2-40B4-BE49-F238E27FC236}">
                <a16:creationId xmlns:a16="http://schemas.microsoft.com/office/drawing/2014/main" id="{6CED05CF-EDBC-7685-A6C3-7BFDD401E38B}"/>
              </a:ext>
            </a:extLst>
          </p:cNvPr>
          <p:cNvCxnSpPr>
            <a:stCxn id="2" idx="2"/>
            <a:endCxn id="4" idx="2"/>
          </p:cNvCxnSpPr>
          <p:nvPr/>
        </p:nvCxnSpPr>
        <p:spPr>
          <a:xfrm rot="16200000" flipH="1">
            <a:off x="1918317" y="2995141"/>
            <a:ext cx="12700" cy="1767352"/>
          </a:xfrm>
          <a:prstGeom prst="curvedConnector3">
            <a:avLst>
              <a:gd name="adj1" fmla="val 1800000"/>
            </a:avLst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Connector: Curved 51">
            <a:extLst>
              <a:ext uri="{FF2B5EF4-FFF2-40B4-BE49-F238E27FC236}">
                <a16:creationId xmlns:a16="http://schemas.microsoft.com/office/drawing/2014/main" id="{61B96059-2D60-5D4B-C4EA-E12AC9F98840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679318" y="2498996"/>
            <a:ext cx="12700" cy="1767352"/>
          </a:xfrm>
          <a:prstGeom prst="curvedConnector3">
            <a:avLst>
              <a:gd name="adj1" fmla="val 1733945"/>
            </a:avLst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Connector: Curved 60">
            <a:extLst>
              <a:ext uri="{FF2B5EF4-FFF2-40B4-BE49-F238E27FC236}">
                <a16:creationId xmlns:a16="http://schemas.microsoft.com/office/drawing/2014/main" id="{CCE1BDF9-538F-B50F-2F88-1A8744F6ADB3}"/>
              </a:ext>
            </a:extLst>
          </p:cNvPr>
          <p:cNvCxnSpPr>
            <a:stCxn id="2" idx="2"/>
            <a:endCxn id="10" idx="2"/>
          </p:cNvCxnSpPr>
          <p:nvPr/>
        </p:nvCxnSpPr>
        <p:spPr>
          <a:xfrm rot="16200000" flipH="1">
            <a:off x="2801514" y="2111944"/>
            <a:ext cx="12700" cy="3533746"/>
          </a:xfrm>
          <a:prstGeom prst="curvedConnector3">
            <a:avLst>
              <a:gd name="adj1" fmla="val 4706417"/>
            </a:avLst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CuadroTexto 3">
            <a:extLst>
              <a:ext uri="{FF2B5EF4-FFF2-40B4-BE49-F238E27FC236}">
                <a16:creationId xmlns:a16="http://schemas.microsoft.com/office/drawing/2014/main" id="{9EBDF06A-3768-F577-B397-9B4FF8F9449D}"/>
              </a:ext>
            </a:extLst>
          </p:cNvPr>
          <p:cNvSpPr txBox="1"/>
          <p:nvPr/>
        </p:nvSpPr>
        <p:spPr>
          <a:xfrm>
            <a:off x="2030136" y="4168694"/>
            <a:ext cx="1750579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0" dirty="0">
                <a:latin typeface="+mj-lt"/>
              </a:rPr>
              <a:t>Corr(</a:t>
            </a:r>
            <a:r>
              <a:rPr lang="en-GB" sz="1200" i="1" kern="0" dirty="0">
                <a:latin typeface="+mj-lt"/>
              </a:rPr>
              <a:t>Y</a:t>
            </a:r>
            <a:r>
              <a:rPr lang="en-GB" sz="1200" i="1" kern="0" baseline="-25000" dirty="0">
                <a:latin typeface="+mj-lt"/>
              </a:rPr>
              <a:t>w1</a:t>
            </a:r>
            <a:r>
              <a:rPr lang="en-GB" sz="1200" i="1" kern="0" dirty="0">
                <a:latin typeface="+mj-lt"/>
              </a:rPr>
              <a:t>,Y</a:t>
            </a:r>
            <a:r>
              <a:rPr lang="en-GB" sz="1200" i="1" kern="0" baseline="-25000" dirty="0">
                <a:latin typeface="+mj-lt"/>
              </a:rPr>
              <a:t>w3</a:t>
            </a:r>
            <a:r>
              <a:rPr lang="en-GB" sz="1200" kern="0" dirty="0">
                <a:latin typeface="+mj-lt"/>
              </a:rPr>
              <a:t>)</a:t>
            </a:r>
            <a:endParaRPr kumimoji="0" lang="en-GB" sz="1200" i="1" u="none" strike="noStrike" kern="0" cap="none" spc="0" normalizeH="0" baseline="0" noProof="0" dirty="0">
              <a:ln>
                <a:noFill/>
              </a:ln>
              <a:uLnTx/>
              <a:uFillTx/>
              <a:latin typeface="+mj-lt"/>
            </a:endParaRPr>
          </a:p>
        </p:txBody>
      </p:sp>
      <p:sp>
        <p:nvSpPr>
          <p:cNvPr id="64" name="CuadroTexto 3">
            <a:extLst>
              <a:ext uri="{FF2B5EF4-FFF2-40B4-BE49-F238E27FC236}">
                <a16:creationId xmlns:a16="http://schemas.microsoft.com/office/drawing/2014/main" id="{4E90ACBE-5C78-A703-8400-8854B256FC30}"/>
              </a:ext>
            </a:extLst>
          </p:cNvPr>
          <p:cNvSpPr txBox="1"/>
          <p:nvPr/>
        </p:nvSpPr>
        <p:spPr>
          <a:xfrm>
            <a:off x="1049377" y="3771259"/>
            <a:ext cx="1750579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0" dirty="0">
                <a:latin typeface="+mj-lt"/>
              </a:rPr>
              <a:t>Corr(</a:t>
            </a:r>
            <a:r>
              <a:rPr lang="en-GB" sz="1200" i="1" kern="0" dirty="0">
                <a:latin typeface="+mj-lt"/>
              </a:rPr>
              <a:t>Y</a:t>
            </a:r>
            <a:r>
              <a:rPr lang="en-GB" sz="1200" i="1" kern="0" baseline="-25000" dirty="0">
                <a:latin typeface="+mj-lt"/>
              </a:rPr>
              <a:t>w1</a:t>
            </a:r>
            <a:r>
              <a:rPr lang="en-GB" sz="1200" i="1" kern="0" dirty="0">
                <a:latin typeface="+mj-lt"/>
              </a:rPr>
              <a:t>,Y</a:t>
            </a:r>
            <a:r>
              <a:rPr lang="en-GB" sz="1200" i="1" kern="0" baseline="-25000" dirty="0">
                <a:latin typeface="+mj-lt"/>
              </a:rPr>
              <a:t>w2</a:t>
            </a:r>
            <a:r>
              <a:rPr lang="en-GB" sz="1200" kern="0" dirty="0">
                <a:latin typeface="+mj-lt"/>
              </a:rPr>
              <a:t>)</a:t>
            </a:r>
            <a:endParaRPr kumimoji="0" lang="en-GB" sz="1200" i="1" u="none" strike="noStrike" kern="0" cap="none" spc="0" normalizeH="0" baseline="0" noProof="0" dirty="0">
              <a:ln>
                <a:noFill/>
              </a:ln>
              <a:uLnTx/>
              <a:uFillTx/>
              <a:latin typeface="+mj-lt"/>
            </a:endParaRPr>
          </a:p>
        </p:txBody>
      </p:sp>
      <p:sp>
        <p:nvSpPr>
          <p:cNvPr id="65" name="CuadroTexto 3">
            <a:extLst>
              <a:ext uri="{FF2B5EF4-FFF2-40B4-BE49-F238E27FC236}">
                <a16:creationId xmlns:a16="http://schemas.microsoft.com/office/drawing/2014/main" id="{28BFE91A-D9D3-45CA-B012-D68E64017B43}"/>
              </a:ext>
            </a:extLst>
          </p:cNvPr>
          <p:cNvSpPr txBox="1"/>
          <p:nvPr/>
        </p:nvSpPr>
        <p:spPr>
          <a:xfrm>
            <a:off x="2686629" y="2876588"/>
            <a:ext cx="1750579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0" dirty="0">
                <a:latin typeface="+mj-lt"/>
              </a:rPr>
              <a:t>Corr(</a:t>
            </a:r>
            <a:r>
              <a:rPr lang="en-GB" sz="1200" i="1" kern="0" dirty="0">
                <a:latin typeface="+mj-lt"/>
              </a:rPr>
              <a:t>Y</a:t>
            </a:r>
            <a:r>
              <a:rPr lang="en-GB" sz="1200" i="1" kern="0" baseline="-25000" dirty="0">
                <a:latin typeface="+mj-lt"/>
              </a:rPr>
              <a:t>w2</a:t>
            </a:r>
            <a:r>
              <a:rPr lang="en-GB" sz="1200" i="1" kern="0" dirty="0">
                <a:latin typeface="+mj-lt"/>
              </a:rPr>
              <a:t>,Y</a:t>
            </a:r>
            <a:r>
              <a:rPr lang="en-GB" sz="1200" i="1" kern="0" baseline="-25000" dirty="0">
                <a:latin typeface="+mj-lt"/>
              </a:rPr>
              <a:t>w3</a:t>
            </a:r>
            <a:r>
              <a:rPr lang="en-GB" sz="1200" kern="0" dirty="0">
                <a:latin typeface="+mj-lt"/>
              </a:rPr>
              <a:t>)</a:t>
            </a:r>
            <a:endParaRPr kumimoji="0" lang="en-GB" sz="1200" i="1" u="none" strike="noStrike" kern="0" cap="none" spc="0" normalizeH="0" baseline="0" noProof="0" dirty="0">
              <a:ln>
                <a:noFill/>
              </a:ln>
              <a:uLnTx/>
              <a:uFillTx/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CuadroTexto 3">
                <a:extLst>
                  <a:ext uri="{FF2B5EF4-FFF2-40B4-BE49-F238E27FC236}">
                    <a16:creationId xmlns:a16="http://schemas.microsoft.com/office/drawing/2014/main" id="{FE1A3E0A-D02C-2944-9160-F6957818C2DB}"/>
                  </a:ext>
                </a:extLst>
              </p:cNvPr>
              <p:cNvSpPr txBox="1"/>
              <p:nvPr/>
            </p:nvSpPr>
            <p:spPr>
              <a:xfrm>
                <a:off x="7138687" y="3015087"/>
                <a:ext cx="3733101" cy="1347357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2000" b="1" kern="0" dirty="0"/>
                  <a:t>Heise’s approach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000" b="1" i="1" u="none" strike="noStrike" kern="0" cap="none" spc="0" normalizeH="0" baseline="0" noProof="0" dirty="0">
                  <a:ln>
                    <a:noFill/>
                  </a:ln>
                  <a:uLnTx/>
                  <a:uFillTx/>
                </a:endParaRPr>
              </a:p>
              <a:p>
                <a:pPr lvl="0"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GB" sz="2000" b="1" i="1" u="none" strike="noStrike" kern="0" cap="none" spc="0" normalizeH="0" baseline="0" noProof="0" smtClean="0">
                              <a:ln>
                                <a:noFill/>
                              </a:ln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GB" sz="2000" kern="0" dirty="0"/>
                            <m:t>Corr</m:t>
                          </m:r>
                          <m:r>
                            <m:rPr>
                              <m:nor/>
                            </m:rPr>
                            <a:rPr lang="en-GB" sz="2000" kern="0" dirty="0"/>
                            <m:t>(</m:t>
                          </m:r>
                          <m:r>
                            <m:rPr>
                              <m:nor/>
                            </m:rPr>
                            <a:rPr lang="en-GB" sz="2000" i="1" kern="0" dirty="0"/>
                            <m:t>Y</m:t>
                          </m:r>
                          <m:r>
                            <m:rPr>
                              <m:nor/>
                            </m:rPr>
                            <a:rPr lang="en-GB" sz="2000" b="0" i="1" kern="0" baseline="-25000" dirty="0" smtClean="0"/>
                            <m:t>w</m:t>
                          </m:r>
                          <m:r>
                            <m:rPr>
                              <m:nor/>
                            </m:rPr>
                            <a:rPr lang="en-GB" sz="2000" b="0" i="1" kern="0" baseline="-25000" dirty="0" smtClean="0"/>
                            <m:t>1,</m:t>
                          </m:r>
                          <m:r>
                            <m:rPr>
                              <m:nor/>
                            </m:rPr>
                            <a:rPr lang="en-GB" sz="2000" i="1" kern="0" dirty="0"/>
                            <m:t>Y</m:t>
                          </m:r>
                          <m:r>
                            <m:rPr>
                              <m:nor/>
                            </m:rPr>
                            <a:rPr lang="en-GB" sz="2000" i="1" kern="0" baseline="-25000" dirty="0"/>
                            <m:t>w</m:t>
                          </m:r>
                          <m:r>
                            <m:rPr>
                              <m:nor/>
                            </m:rPr>
                            <a:rPr lang="en-GB" sz="2000" b="0" i="1" kern="0" baseline="-25000" dirty="0" smtClean="0"/>
                            <m:t>2</m:t>
                          </m:r>
                          <m:r>
                            <m:rPr>
                              <m:nor/>
                            </m:rPr>
                            <a:rPr lang="en-GB" sz="2000" kern="0" dirty="0"/>
                            <m:t>)</m:t>
                          </m:r>
                          <m:r>
                            <a:rPr lang="en-GB" sz="2000" i="1" kern="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  <m:r>
                            <m:rPr>
                              <m:nor/>
                            </m:rPr>
                            <a:rPr lang="en-GB" sz="2000" kern="0" dirty="0"/>
                            <m:t>Corr</m:t>
                          </m:r>
                          <m:r>
                            <m:rPr>
                              <m:nor/>
                            </m:rPr>
                            <a:rPr lang="en-GB" sz="2000" kern="0" dirty="0"/>
                            <m:t>(</m:t>
                          </m:r>
                          <m:r>
                            <m:rPr>
                              <m:nor/>
                            </m:rPr>
                            <a:rPr lang="en-GB" sz="2000" i="1" kern="0" dirty="0"/>
                            <m:t>Y</m:t>
                          </m:r>
                          <m:r>
                            <m:rPr>
                              <m:nor/>
                            </m:rPr>
                            <a:rPr lang="en-GB" sz="2000" b="0" i="1" kern="0" baseline="-25000" dirty="0" smtClean="0"/>
                            <m:t>w</m:t>
                          </m:r>
                          <m:r>
                            <m:rPr>
                              <m:nor/>
                            </m:rPr>
                            <a:rPr lang="en-GB" sz="2000" b="0" i="1" kern="0" baseline="-25000" dirty="0" smtClean="0"/>
                            <m:t>2,</m:t>
                          </m:r>
                          <m:r>
                            <m:rPr>
                              <m:nor/>
                            </m:rPr>
                            <a:rPr lang="en-GB" sz="2000" i="1" kern="0" dirty="0"/>
                            <m:t>Y</m:t>
                          </m:r>
                          <m:r>
                            <m:rPr>
                              <m:nor/>
                            </m:rPr>
                            <a:rPr lang="en-GB" sz="2000" i="1" kern="0" baseline="-25000" dirty="0"/>
                            <m:t>w</m:t>
                          </m:r>
                          <m:r>
                            <m:rPr>
                              <m:nor/>
                            </m:rPr>
                            <a:rPr lang="en-GB" sz="2000" b="0" i="1" kern="0" baseline="-25000" dirty="0" smtClean="0"/>
                            <m:t>3</m:t>
                          </m:r>
                          <m:r>
                            <m:rPr>
                              <m:nor/>
                            </m:rPr>
                            <a:rPr lang="en-GB" sz="2000" kern="0" dirty="0"/>
                            <m:t>)</m:t>
                          </m:r>
                          <m:r>
                            <m:rPr>
                              <m:nor/>
                            </m:rPr>
                            <a:rPr lang="en-GB" sz="2000" i="1" kern="0" dirty="0"/>
                            <m:t>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GB" sz="2000" kern="0" dirty="0"/>
                            <m:t>Corr</m:t>
                          </m:r>
                          <m:r>
                            <m:rPr>
                              <m:nor/>
                            </m:rPr>
                            <a:rPr lang="en-GB" sz="2000" kern="0" dirty="0"/>
                            <m:t>(</m:t>
                          </m:r>
                          <m:r>
                            <m:rPr>
                              <m:nor/>
                            </m:rPr>
                            <a:rPr lang="en-GB" sz="2000" i="1" kern="0" dirty="0"/>
                            <m:t>Y</m:t>
                          </m:r>
                          <m:r>
                            <m:rPr>
                              <m:nor/>
                            </m:rPr>
                            <a:rPr lang="en-GB" sz="2000" b="0" i="1" kern="0" baseline="-25000" dirty="0" smtClean="0"/>
                            <m:t>w</m:t>
                          </m:r>
                          <m:r>
                            <m:rPr>
                              <m:nor/>
                            </m:rPr>
                            <a:rPr lang="en-GB" sz="2000" b="0" i="1" kern="0" baseline="-25000" dirty="0" smtClean="0"/>
                            <m:t>1,</m:t>
                          </m:r>
                          <m:r>
                            <m:rPr>
                              <m:nor/>
                            </m:rPr>
                            <a:rPr lang="en-GB" sz="2000" i="1" kern="0" dirty="0"/>
                            <m:t>Y</m:t>
                          </m:r>
                          <m:r>
                            <m:rPr>
                              <m:nor/>
                            </m:rPr>
                            <a:rPr lang="en-GB" sz="2000" i="1" kern="0" baseline="-25000" dirty="0"/>
                            <m:t>w</m:t>
                          </m:r>
                          <m:r>
                            <m:rPr>
                              <m:nor/>
                            </m:rPr>
                            <a:rPr lang="en-GB" sz="2000" b="0" i="1" kern="0" baseline="-25000" dirty="0" smtClean="0"/>
                            <m:t>3</m:t>
                          </m:r>
                          <m:r>
                            <m:rPr>
                              <m:nor/>
                            </m:rPr>
                            <a:rPr lang="en-GB" sz="2000" kern="0" dirty="0"/>
                            <m:t>)</m:t>
                          </m:r>
                          <m:r>
                            <m:rPr>
                              <m:nor/>
                            </m:rPr>
                            <a:rPr lang="en-GB" sz="2000" i="1" kern="0" dirty="0"/>
                            <m:t> </m:t>
                          </m:r>
                        </m:den>
                      </m:f>
                    </m:oMath>
                  </m:oMathPara>
                </a14:m>
                <a:endParaRPr kumimoji="0" lang="en-GB" sz="2000" b="1" i="1" u="none" strike="noStrike" kern="0" cap="none" spc="0" normalizeH="0" baseline="0" noProof="0" dirty="0">
                  <a:ln>
                    <a:noFill/>
                  </a:ln>
                  <a:uLnTx/>
                  <a:uFillTx/>
                </a:endParaRPr>
              </a:p>
            </p:txBody>
          </p:sp>
        </mc:Choice>
        <mc:Fallback xmlns="">
          <p:sp>
            <p:nvSpPr>
              <p:cNvPr id="68" name="CuadroTexto 3">
                <a:extLst>
                  <a:ext uri="{FF2B5EF4-FFF2-40B4-BE49-F238E27FC236}">
                    <a16:creationId xmlns:a16="http://schemas.microsoft.com/office/drawing/2014/main" id="{FE1A3E0A-D02C-2944-9160-F6957818C2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8687" y="3015087"/>
                <a:ext cx="3733101" cy="1347357"/>
              </a:xfrm>
              <a:prstGeom prst="rect">
                <a:avLst/>
              </a:prstGeom>
              <a:blipFill>
                <a:blip r:embed="rId2"/>
                <a:stretch>
                  <a:fillRect t="-3167"/>
                </a:stretch>
              </a:blipFill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CuadroTexto 3">
            <a:extLst>
              <a:ext uri="{FF2B5EF4-FFF2-40B4-BE49-F238E27FC236}">
                <a16:creationId xmlns:a16="http://schemas.microsoft.com/office/drawing/2014/main" id="{8DF9BF54-9451-C811-2957-8660CD9EBF69}"/>
              </a:ext>
            </a:extLst>
          </p:cNvPr>
          <p:cNvSpPr txBox="1"/>
          <p:nvPr/>
        </p:nvSpPr>
        <p:spPr>
          <a:xfrm>
            <a:off x="4387173" y="3793501"/>
            <a:ext cx="3733101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kern="0" dirty="0"/>
              <a:t>TS Reliability </a:t>
            </a:r>
            <a:r>
              <a:rPr lang="en-GB" sz="2000" kern="0" dirty="0"/>
              <a:t>=</a:t>
            </a:r>
            <a:r>
              <a:rPr lang="en-GB" sz="2000" b="1" kern="0" dirty="0"/>
              <a:t> </a:t>
            </a:r>
            <a:endParaRPr kumimoji="0" lang="en-GB" sz="2000" b="1" i="1" u="none" strike="noStrike" kern="0" cap="none" spc="0" normalizeH="0" baseline="0" noProof="0" dirty="0">
              <a:ln>
                <a:noFill/>
              </a:ln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01171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Main Heise’s assumptions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APPENDIX</a:t>
            </a:r>
            <a:endParaRPr lang="es-ES" dirty="0"/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47E3FE49-5917-8E0B-7A2B-62DCA5EE4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72" y="1667436"/>
            <a:ext cx="11260349" cy="4761644"/>
          </a:xfrm>
        </p:spPr>
        <p:txBody>
          <a:bodyPr>
            <a:normAutofit/>
          </a:bodyPr>
          <a:lstStyle/>
          <a:p>
            <a:r>
              <a:rPr lang="en-GB" dirty="0"/>
              <a:t>Measurement errors are not correlated across waves</a:t>
            </a:r>
          </a:p>
          <a:p>
            <a:endParaRPr lang="en-GB" dirty="0"/>
          </a:p>
          <a:p>
            <a:r>
              <a:rPr lang="en-GB" dirty="0"/>
              <a:t>Reliability is constant across time periods</a:t>
            </a:r>
          </a:p>
          <a:p>
            <a:endParaRPr lang="en-GB" dirty="0"/>
          </a:p>
          <a:p>
            <a:r>
              <a:rPr lang="en-GB" dirty="0"/>
              <a:t>True score change is not correlated in times 2 and 3, and not correlated with true score at time 1</a:t>
            </a:r>
          </a:p>
          <a:p>
            <a:endParaRPr lang="en-GB" b="1" dirty="0"/>
          </a:p>
          <a:p>
            <a:endParaRPr lang="en-GB" dirty="0"/>
          </a:p>
          <a:p>
            <a:endParaRPr lang="en-GB" dirty="0"/>
          </a:p>
          <a:p>
            <a:r>
              <a:rPr lang="en-GB" dirty="0">
                <a:solidFill>
                  <a:srgbClr val="FFFFFF"/>
                </a:solidFill>
              </a:rPr>
              <a:t>Questionnaire design is complex, and it needs to be evidence-based…same with web tracking data!</a:t>
            </a:r>
          </a:p>
        </p:txBody>
      </p:sp>
    </p:spTree>
    <p:extLst>
      <p:ext uri="{BB962C8B-B14F-4D97-AF65-F5344CB8AC3E}">
        <p14:creationId xmlns:p14="http://schemas.microsoft.com/office/powerpoint/2010/main" val="7705451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On the breach of assumptions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72" y="1667436"/>
            <a:ext cx="11260349" cy="4761644"/>
          </a:xfrm>
        </p:spPr>
        <p:txBody>
          <a:bodyPr>
            <a:normAutofit/>
          </a:bodyPr>
          <a:lstStyle/>
          <a:p>
            <a:r>
              <a:rPr lang="en-GB" dirty="0"/>
              <a:t>As discussed by Prior (2013) and </a:t>
            </a:r>
            <a:r>
              <a:rPr lang="en-GB" dirty="0" err="1"/>
              <a:t>Torangeau</a:t>
            </a:r>
            <a:r>
              <a:rPr lang="en-GB" dirty="0"/>
              <a:t>, Sun and Yan (2021) breaching the assumptions when calculating TS Reliability, if anything, should inflate the reliability estimates, not deflate.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APPENDIX</a:t>
            </a:r>
            <a:endParaRPr lang="es-E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2D1A78-B678-FD0D-F9DE-D57D880CE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050" y="2757487"/>
            <a:ext cx="6057900" cy="1343025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BA3D0B-9D81-C439-342C-98136DA9703A}"/>
              </a:ext>
            </a:extLst>
          </p:cNvPr>
          <p:cNvSpPr txBox="1"/>
          <p:nvPr/>
        </p:nvSpPr>
        <p:spPr>
          <a:xfrm>
            <a:off x="7464857" y="4957432"/>
            <a:ext cx="43300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Systematic &amp; correlated measurement errors would inflate underlying correlation matrix</a:t>
            </a:r>
          </a:p>
        </p:txBody>
      </p:sp>
      <p:cxnSp>
        <p:nvCxnSpPr>
          <p:cNvPr id="4" name="Connector: Curved 3">
            <a:extLst>
              <a:ext uri="{FF2B5EF4-FFF2-40B4-BE49-F238E27FC236}">
                <a16:creationId xmlns:a16="http://schemas.microsoft.com/office/drawing/2014/main" id="{E111097B-CFD7-427E-B525-A1B0044F6552}"/>
              </a:ext>
            </a:extLst>
          </p:cNvPr>
          <p:cNvCxnSpPr>
            <a:cxnSpLocks/>
            <a:stCxn id="3" idx="2"/>
            <a:endCxn id="2" idx="1"/>
          </p:cNvCxnSpPr>
          <p:nvPr/>
        </p:nvCxnSpPr>
        <p:spPr>
          <a:xfrm rot="16200000" flipH="1">
            <a:off x="6121136" y="4075375"/>
            <a:ext cx="1318585" cy="1368857"/>
          </a:xfrm>
          <a:prstGeom prst="curvedConnector2">
            <a:avLst/>
          </a:prstGeom>
          <a:noFill/>
          <a:ln w="9525" cap="flat" cmpd="sng" algn="ctr">
            <a:solidFill>
              <a:srgbClr val="C00000"/>
            </a:solidFill>
            <a:prstDash val="soli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9786762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6FC6E34D-762B-5B98-C4AA-88D2C4D48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199" y="1371433"/>
            <a:ext cx="5351913" cy="427961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606A8B4C-C787-CDB8-FCE0-321C8D450A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88" y="1371433"/>
            <a:ext cx="5350983" cy="427961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importance of each design choice on </a:t>
            </a:r>
            <a:r>
              <a:rPr lang="en-GB" b="1" dirty="0"/>
              <a:t>reliability</a:t>
            </a:r>
            <a:r>
              <a:rPr lang="en-GB" dirty="0"/>
              <a:t>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APPENDIX</a:t>
            </a:r>
            <a:endParaRPr lang="es-E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6203B88-9C0F-56A3-4AC5-A8D2FC55655C}"/>
              </a:ext>
            </a:extLst>
          </p:cNvPr>
          <p:cNvSpPr txBox="1"/>
          <p:nvPr/>
        </p:nvSpPr>
        <p:spPr>
          <a:xfrm>
            <a:off x="1535653" y="1398463"/>
            <a:ext cx="293852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SPAIN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A0A4B98-E79D-CA38-70FA-A552B205B8CF}"/>
              </a:ext>
            </a:extLst>
          </p:cNvPr>
          <p:cNvSpPr txBox="1"/>
          <p:nvPr/>
        </p:nvSpPr>
        <p:spPr>
          <a:xfrm>
            <a:off x="7691984" y="1398463"/>
            <a:ext cx="29902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PORTUGAL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F13CD1-BAFC-B804-F84B-71DEACD30A2A}"/>
              </a:ext>
            </a:extLst>
          </p:cNvPr>
          <p:cNvSpPr txBox="1"/>
          <p:nvPr/>
        </p:nvSpPr>
        <p:spPr>
          <a:xfrm>
            <a:off x="578840" y="5330189"/>
            <a:ext cx="6399560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300" b="1" dirty="0"/>
              <a:t>% increase of Mean Squared Error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5B2D09-0F4A-DA3C-DC92-4F12033A23DD}"/>
              </a:ext>
            </a:extLst>
          </p:cNvPr>
          <p:cNvSpPr txBox="1"/>
          <p:nvPr/>
        </p:nvSpPr>
        <p:spPr>
          <a:xfrm>
            <a:off x="6645478" y="5330189"/>
            <a:ext cx="6399560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300" b="1" dirty="0"/>
              <a:t>% increase of Mean Squared Error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38130459-0F71-9B74-34E3-3846A7E2DD1E}"/>
              </a:ext>
            </a:extLst>
          </p:cNvPr>
          <p:cNvSpPr txBox="1">
            <a:spLocks/>
          </p:cNvSpPr>
          <p:nvPr/>
        </p:nvSpPr>
        <p:spPr>
          <a:xfrm>
            <a:off x="255970" y="6212263"/>
            <a:ext cx="11126385" cy="433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* </a:t>
            </a:r>
            <a:r>
              <a:rPr lang="en-GB" sz="1500" dirty="0"/>
              <a:t>These results agree with the conditional (unbiased) important measures from </a:t>
            </a:r>
            <a:r>
              <a:rPr lang="en-GB" sz="1500" dirty="0" err="1"/>
              <a:t>cforest</a:t>
            </a:r>
            <a:r>
              <a:rPr lang="en-GB" sz="1500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8ECE3D3A-97EE-544F-3DDA-DAE3E71539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765" y="4551444"/>
            <a:ext cx="770304" cy="10996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28820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6FC6E34D-762B-5B98-C4AA-88D2C4D48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199" y="1371433"/>
            <a:ext cx="5351913" cy="427961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606A8B4C-C787-CDB8-FCE0-321C8D450A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88" y="1371433"/>
            <a:ext cx="5350983" cy="427961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importance of each design choice on </a:t>
            </a:r>
            <a:r>
              <a:rPr lang="en-GB" b="1" dirty="0"/>
              <a:t>reliability</a:t>
            </a:r>
            <a:r>
              <a:rPr lang="en-GB" dirty="0"/>
              <a:t>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APPENDIX</a:t>
            </a:r>
            <a:endParaRPr lang="es-E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6203B88-9C0F-56A3-4AC5-A8D2FC55655C}"/>
              </a:ext>
            </a:extLst>
          </p:cNvPr>
          <p:cNvSpPr txBox="1"/>
          <p:nvPr/>
        </p:nvSpPr>
        <p:spPr>
          <a:xfrm>
            <a:off x="1535653" y="1398463"/>
            <a:ext cx="293852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SPAIN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A0A4B98-E79D-CA38-70FA-A552B205B8CF}"/>
              </a:ext>
            </a:extLst>
          </p:cNvPr>
          <p:cNvSpPr txBox="1"/>
          <p:nvPr/>
        </p:nvSpPr>
        <p:spPr>
          <a:xfrm>
            <a:off x="7691984" y="1398463"/>
            <a:ext cx="29902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PORTUGAL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F13CD1-BAFC-B804-F84B-71DEACD30A2A}"/>
              </a:ext>
            </a:extLst>
          </p:cNvPr>
          <p:cNvSpPr txBox="1"/>
          <p:nvPr/>
        </p:nvSpPr>
        <p:spPr>
          <a:xfrm>
            <a:off x="578840" y="5330189"/>
            <a:ext cx="6399560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300" b="1" dirty="0"/>
              <a:t>% increase of Mean Squared Error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5B2D09-0F4A-DA3C-DC92-4F12033A23DD}"/>
              </a:ext>
            </a:extLst>
          </p:cNvPr>
          <p:cNvSpPr txBox="1"/>
          <p:nvPr/>
        </p:nvSpPr>
        <p:spPr>
          <a:xfrm>
            <a:off x="6645478" y="5330189"/>
            <a:ext cx="6399560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300" b="1" dirty="0"/>
              <a:t>% increase of Mean Squared Error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DF74358-4B44-0C57-716F-A6AB45349EFD}"/>
              </a:ext>
            </a:extLst>
          </p:cNvPr>
          <p:cNvSpPr/>
          <p:nvPr/>
        </p:nvSpPr>
        <p:spPr>
          <a:xfrm>
            <a:off x="470263" y="2342606"/>
            <a:ext cx="5103223" cy="2812867"/>
          </a:xfrm>
          <a:prstGeom prst="rect">
            <a:avLst/>
          </a:prstGeom>
          <a:solidFill>
            <a:srgbClr val="FFFFFF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FE6D6C0-4635-C251-9449-8B98061C7CA5}"/>
              </a:ext>
            </a:extLst>
          </p:cNvPr>
          <p:cNvSpPr/>
          <p:nvPr/>
        </p:nvSpPr>
        <p:spPr>
          <a:xfrm>
            <a:off x="6618514" y="2342605"/>
            <a:ext cx="5103223" cy="2812868"/>
          </a:xfrm>
          <a:prstGeom prst="rect">
            <a:avLst/>
          </a:prstGeom>
          <a:solidFill>
            <a:srgbClr val="FFFFFF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C8B40F-30DA-35B2-DD43-910C6506E195}"/>
              </a:ext>
            </a:extLst>
          </p:cNvPr>
          <p:cNvSpPr txBox="1"/>
          <p:nvPr/>
        </p:nvSpPr>
        <p:spPr>
          <a:xfrm>
            <a:off x="1641466" y="6094834"/>
            <a:ext cx="8909068" cy="338554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The number of days of information used is the best predictor, across countries</a:t>
            </a:r>
          </a:p>
        </p:txBody>
      </p: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158C0A34-1654-E065-61A6-E88A0BD7C1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765" y="4551444"/>
            <a:ext cx="770304" cy="10996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02945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6FC6E34D-762B-5B98-C4AA-88D2C4D48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199" y="1371433"/>
            <a:ext cx="5351913" cy="427961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606A8B4C-C787-CDB8-FCE0-321C8D450A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88" y="1371433"/>
            <a:ext cx="5350983" cy="427961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importance of each design choice on </a:t>
            </a:r>
            <a:r>
              <a:rPr lang="en-GB" b="1" dirty="0"/>
              <a:t>reliability</a:t>
            </a:r>
            <a:r>
              <a:rPr lang="en-GB" dirty="0"/>
              <a:t>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APPENDIX</a:t>
            </a:r>
            <a:endParaRPr lang="es-E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6203B88-9C0F-56A3-4AC5-A8D2FC55655C}"/>
              </a:ext>
            </a:extLst>
          </p:cNvPr>
          <p:cNvSpPr txBox="1"/>
          <p:nvPr/>
        </p:nvSpPr>
        <p:spPr>
          <a:xfrm>
            <a:off x="1535653" y="1398463"/>
            <a:ext cx="293852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SPAIN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A0A4B98-E79D-CA38-70FA-A552B205B8CF}"/>
              </a:ext>
            </a:extLst>
          </p:cNvPr>
          <p:cNvSpPr txBox="1"/>
          <p:nvPr/>
        </p:nvSpPr>
        <p:spPr>
          <a:xfrm>
            <a:off x="7691984" y="1398463"/>
            <a:ext cx="29902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PORTUGAL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F13CD1-BAFC-B804-F84B-71DEACD30A2A}"/>
              </a:ext>
            </a:extLst>
          </p:cNvPr>
          <p:cNvSpPr txBox="1"/>
          <p:nvPr/>
        </p:nvSpPr>
        <p:spPr>
          <a:xfrm>
            <a:off x="578840" y="5330189"/>
            <a:ext cx="6399560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300" b="1" dirty="0"/>
              <a:t>% increase of Mean Squared Error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5B2D09-0F4A-DA3C-DC92-4F12033A23DD}"/>
              </a:ext>
            </a:extLst>
          </p:cNvPr>
          <p:cNvSpPr txBox="1"/>
          <p:nvPr/>
        </p:nvSpPr>
        <p:spPr>
          <a:xfrm>
            <a:off x="6645478" y="5330189"/>
            <a:ext cx="6399560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300" b="1" dirty="0"/>
              <a:t>% increase of Mean Squared Error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DF74358-4B44-0C57-716F-A6AB45349EFD}"/>
              </a:ext>
            </a:extLst>
          </p:cNvPr>
          <p:cNvSpPr/>
          <p:nvPr/>
        </p:nvSpPr>
        <p:spPr>
          <a:xfrm>
            <a:off x="470263" y="3718559"/>
            <a:ext cx="5103223" cy="1436914"/>
          </a:xfrm>
          <a:prstGeom prst="rect">
            <a:avLst/>
          </a:prstGeom>
          <a:solidFill>
            <a:srgbClr val="FFFFFF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FE6D6C0-4635-C251-9449-8B98061C7CA5}"/>
              </a:ext>
            </a:extLst>
          </p:cNvPr>
          <p:cNvSpPr/>
          <p:nvPr/>
        </p:nvSpPr>
        <p:spPr>
          <a:xfrm>
            <a:off x="6618514" y="3718559"/>
            <a:ext cx="5103223" cy="1436913"/>
          </a:xfrm>
          <a:prstGeom prst="rect">
            <a:avLst/>
          </a:prstGeom>
          <a:solidFill>
            <a:srgbClr val="FFFFFF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C8B40F-30DA-35B2-DD43-910C6506E195}"/>
              </a:ext>
            </a:extLst>
          </p:cNvPr>
          <p:cNvSpPr txBox="1"/>
          <p:nvPr/>
        </p:nvSpPr>
        <p:spPr>
          <a:xfrm>
            <a:off x="1641466" y="6094834"/>
            <a:ext cx="8909068" cy="338554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The device, type of information, and way of defining exposure also matter</a:t>
            </a:r>
          </a:p>
        </p:txBody>
      </p: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82996DF2-8507-FA12-4046-56F45C869C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765" y="4551444"/>
            <a:ext cx="770304" cy="10996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77049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Model’s performance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APPENDIX</a:t>
            </a:r>
            <a:endParaRPr lang="es-ES" dirty="0"/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47E3FE49-5917-8E0B-7A2B-62DCA5EE4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72" y="1667436"/>
            <a:ext cx="11260349" cy="4761644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GB" sz="7200" b="1" u="sng" dirty="0"/>
              <a:t>Predictive validity</a:t>
            </a:r>
            <a:endParaRPr lang="en-GB" sz="7200" b="1" dirty="0"/>
          </a:p>
          <a:p>
            <a:pPr marL="0" indent="0">
              <a:buNone/>
            </a:pPr>
            <a:r>
              <a:rPr lang="en-GB" sz="7200" b="1" dirty="0"/>
              <a:t>Spain: </a:t>
            </a:r>
          </a:p>
          <a:p>
            <a:r>
              <a:rPr lang="en-GB" sz="7200" dirty="0"/>
              <a:t>Variance explained: 86%</a:t>
            </a:r>
          </a:p>
          <a:p>
            <a:r>
              <a:rPr lang="en-GB" sz="7200" dirty="0"/>
              <a:t>Mean Squared Residuals: .0002633571</a:t>
            </a:r>
          </a:p>
          <a:p>
            <a:pPr marL="0" indent="0">
              <a:buNone/>
            </a:pPr>
            <a:r>
              <a:rPr lang="en-GB" sz="7200" b="1" dirty="0"/>
              <a:t>Portugal:</a:t>
            </a:r>
          </a:p>
          <a:p>
            <a:r>
              <a:rPr lang="en-GB" sz="7200" dirty="0"/>
              <a:t>Variance explained: 93%</a:t>
            </a:r>
          </a:p>
          <a:p>
            <a:r>
              <a:rPr lang="en-GB" sz="7200" dirty="0"/>
              <a:t>Mean Squared Residuals: .0005002027</a:t>
            </a:r>
          </a:p>
          <a:p>
            <a:endParaRPr lang="en-GB" sz="7200" dirty="0"/>
          </a:p>
          <a:p>
            <a:pPr marL="0" indent="0">
              <a:buNone/>
            </a:pPr>
            <a:r>
              <a:rPr lang="en-GB" sz="7200" b="1" u="sng" dirty="0"/>
              <a:t>TS Reliability</a:t>
            </a:r>
            <a:endParaRPr lang="en-GB" sz="7200" b="1" dirty="0"/>
          </a:p>
          <a:p>
            <a:pPr marL="0" indent="0">
              <a:buNone/>
            </a:pPr>
            <a:r>
              <a:rPr lang="en-GB" sz="7200" b="1" dirty="0"/>
              <a:t>Spain: </a:t>
            </a:r>
          </a:p>
          <a:p>
            <a:r>
              <a:rPr lang="en-GB" sz="7200" dirty="0"/>
              <a:t>Variance explained: 90%</a:t>
            </a:r>
          </a:p>
          <a:p>
            <a:r>
              <a:rPr lang="en-GB" sz="7200" dirty="0"/>
              <a:t>Mean Squared Residuals: .001975801</a:t>
            </a:r>
          </a:p>
          <a:p>
            <a:pPr marL="0" indent="0">
              <a:buNone/>
            </a:pPr>
            <a:r>
              <a:rPr lang="en-GB" sz="7200" b="1" dirty="0"/>
              <a:t>Portugal:</a:t>
            </a:r>
          </a:p>
          <a:p>
            <a:r>
              <a:rPr lang="en-GB" sz="7200" dirty="0"/>
              <a:t>Variance explained: 92%</a:t>
            </a:r>
          </a:p>
          <a:p>
            <a:r>
              <a:rPr lang="en-GB" sz="7200" dirty="0"/>
              <a:t>Mean Squared Residuals: .002011027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b="1" dirty="0"/>
          </a:p>
          <a:p>
            <a:endParaRPr lang="en-GB" dirty="0"/>
          </a:p>
          <a:p>
            <a:endParaRPr lang="en-GB" dirty="0"/>
          </a:p>
          <a:p>
            <a:r>
              <a:rPr lang="en-GB" dirty="0">
                <a:solidFill>
                  <a:srgbClr val="FFFFFF"/>
                </a:solidFill>
              </a:rPr>
              <a:t>Questionnaire design is complex, and it needs to be evidence-based…same with web tracking data!</a:t>
            </a:r>
          </a:p>
        </p:txBody>
      </p:sp>
    </p:spTree>
    <p:extLst>
      <p:ext uri="{BB962C8B-B14F-4D97-AF65-F5344CB8AC3E}">
        <p14:creationId xmlns:p14="http://schemas.microsoft.com/office/powerpoint/2010/main" val="3885096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1599C23-1FDC-460B-8492-FBCFA182F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447" y="2887016"/>
            <a:ext cx="10653577" cy="628474"/>
          </a:xfrm>
        </p:spPr>
        <p:txBody>
          <a:bodyPr>
            <a:noAutofit/>
          </a:bodyPr>
          <a:lstStyle/>
          <a:p>
            <a:r>
              <a:rPr lang="en-GB" dirty="0"/>
              <a:t>Understanding the reliability of web tracking measures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582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C20A59B2-CBC2-4EE2-9D16-EA7B285A8CCB}"/>
              </a:ext>
            </a:extLst>
          </p:cNvPr>
          <p:cNvSpPr txBox="1">
            <a:spLocks/>
          </p:cNvSpPr>
          <p:nvPr/>
        </p:nvSpPr>
        <p:spPr>
          <a:xfrm>
            <a:off x="532807" y="1667436"/>
            <a:ext cx="11126385" cy="4761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pPr marL="0" indent="0">
              <a:buNone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                                            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                                              </a:t>
            </a: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Reliability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BBC05E05-7DFD-4EE9-B75B-4BDE278FB7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4" y="294215"/>
            <a:ext cx="10311422" cy="283270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RELIABILITY OF MEDIA EXPOSURE MEASRUES CREATED WITH DIGITAL TARCES</a:t>
            </a:r>
            <a:endParaRPr lang="es-E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50D07B-A080-A0C9-3ABB-3D2EFD3D2609}"/>
              </a:ext>
            </a:extLst>
          </p:cNvPr>
          <p:cNvSpPr/>
          <p:nvPr/>
        </p:nvSpPr>
        <p:spPr>
          <a:xfrm>
            <a:off x="4275968" y="4787892"/>
            <a:ext cx="6370417" cy="402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95AAFEBB-58EA-EB75-0353-666C78F13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72" y="1667436"/>
            <a:ext cx="11126385" cy="4761644"/>
          </a:xfrm>
        </p:spPr>
        <p:txBody>
          <a:bodyPr/>
          <a:lstStyle/>
          <a:p>
            <a:r>
              <a:rPr lang="en-GB" sz="1800" dirty="0">
                <a:latin typeface="Times New Roman" panose="02020603050405020304" pitchFamily="18" charset="0"/>
                <a:ea typeface="Cambria" panose="02040503050406030204" pitchFamily="18" charset="0"/>
              </a:rPr>
              <a:t>Regardless of how valid a measure is, does the observed values </a:t>
            </a:r>
            <a:r>
              <a:rPr lang="en-GB" sz="1800" b="1" dirty="0">
                <a:latin typeface="Times New Roman" panose="02020603050405020304" pitchFamily="18" charset="0"/>
                <a:ea typeface="Cambria" panose="02040503050406030204" pitchFamily="18" charset="0"/>
              </a:rPr>
              <a:t>reflects the hypothetical true value </a:t>
            </a:r>
            <a:r>
              <a:rPr lang="en-GB" sz="1800" dirty="0">
                <a:latin typeface="Times New Roman" panose="02020603050405020304" pitchFamily="18" charset="0"/>
                <a:ea typeface="Cambria" panose="02040503050406030204" pitchFamily="18" charset="0"/>
              </a:rPr>
              <a:t>of our measurement?</a:t>
            </a:r>
            <a:endParaRPr lang="en-GB" sz="1800" b="1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lvl="1"/>
            <a:endParaRPr lang="en-GB" sz="1800" dirty="0"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endParaRPr lang="en-GB" sz="1800" dirty="0"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endParaRPr lang="en-GB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en-GB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endParaRPr lang="en-GB" sz="1800" dirty="0"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endParaRPr lang="es-ES" dirty="0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95C1791C-62E7-D90F-52E4-CCDA04DA2097}"/>
              </a:ext>
            </a:extLst>
          </p:cNvPr>
          <p:cNvSpPr txBox="1">
            <a:spLocks/>
          </p:cNvSpPr>
          <p:nvPr/>
        </p:nvSpPr>
        <p:spPr>
          <a:xfrm>
            <a:off x="2448743" y="2991607"/>
            <a:ext cx="11126385" cy="8747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        True value                             Observed value</a:t>
            </a: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4E561749-6CEA-4968-889D-9E55C64258C5}"/>
              </a:ext>
            </a:extLst>
          </p:cNvPr>
          <p:cNvSpPr txBox="1">
            <a:spLocks/>
          </p:cNvSpPr>
          <p:nvPr/>
        </p:nvSpPr>
        <p:spPr>
          <a:xfrm>
            <a:off x="5183043" y="3272368"/>
            <a:ext cx="1293579" cy="335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000" b="1" dirty="0"/>
              <a:t>Reliability</a:t>
            </a:r>
            <a:endParaRPr lang="en-GB" sz="1000" dirty="0"/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AD84AD33-476D-11EC-C89A-B4D855C74E8E}"/>
              </a:ext>
            </a:extLst>
          </p:cNvPr>
          <p:cNvSpPr/>
          <p:nvPr/>
        </p:nvSpPr>
        <p:spPr>
          <a:xfrm rot="16200000">
            <a:off x="5509505" y="2885364"/>
            <a:ext cx="212164" cy="561843"/>
          </a:xfrm>
          <a:prstGeom prst="downArrow">
            <a:avLst>
              <a:gd name="adj1" fmla="val 68910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1B5BD6AE-F23F-95DE-FBB1-E83D906568E7}"/>
              </a:ext>
            </a:extLst>
          </p:cNvPr>
          <p:cNvSpPr/>
          <p:nvPr/>
        </p:nvSpPr>
        <p:spPr>
          <a:xfrm rot="1349750">
            <a:off x="3375648" y="3409510"/>
            <a:ext cx="178026" cy="1104771"/>
          </a:xfrm>
          <a:prstGeom prst="downArrow">
            <a:avLst>
              <a:gd name="adj1" fmla="val 68910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0B7589D6-5945-DC4E-370B-118CE4F7CB7A}"/>
              </a:ext>
            </a:extLst>
          </p:cNvPr>
          <p:cNvSpPr txBox="1">
            <a:spLocks/>
          </p:cNvSpPr>
          <p:nvPr/>
        </p:nvSpPr>
        <p:spPr>
          <a:xfrm>
            <a:off x="837558" y="4626594"/>
            <a:ext cx="4029718" cy="519628"/>
          </a:xfrm>
          <a:prstGeom prst="rect">
            <a:avLst/>
          </a:prstGeom>
          <a:ln w="22225">
            <a:solidFill>
              <a:srgbClr val="C00000"/>
            </a:solidFill>
            <a:prstDash val="sysDash"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1400" b="1" dirty="0"/>
              <a:t>Hypothetical value</a:t>
            </a:r>
            <a:r>
              <a:rPr lang="en-GB" sz="1400" dirty="0"/>
              <a:t>: 5 minutes exposed to misinformation</a:t>
            </a:r>
            <a:endParaRPr lang="en-GB" sz="1400" b="1" dirty="0"/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C1A7B427-A0CF-08A1-6C76-42842E573BAE}"/>
              </a:ext>
            </a:extLst>
          </p:cNvPr>
          <p:cNvSpPr/>
          <p:nvPr/>
        </p:nvSpPr>
        <p:spPr>
          <a:xfrm rot="19779084">
            <a:off x="7619709" y="3393652"/>
            <a:ext cx="178026" cy="1104771"/>
          </a:xfrm>
          <a:prstGeom prst="downArrow">
            <a:avLst>
              <a:gd name="adj1" fmla="val 68910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93231573-278B-3CFA-BD31-FC3442C9C407}"/>
              </a:ext>
            </a:extLst>
          </p:cNvPr>
          <p:cNvSpPr txBox="1">
            <a:spLocks/>
          </p:cNvSpPr>
          <p:nvPr/>
        </p:nvSpPr>
        <p:spPr>
          <a:xfrm>
            <a:off x="6333481" y="4626593"/>
            <a:ext cx="4029719" cy="563971"/>
          </a:xfrm>
          <a:prstGeom prst="rect">
            <a:avLst/>
          </a:prstGeom>
          <a:ln w="22225">
            <a:solidFill>
              <a:srgbClr val="C00000"/>
            </a:solidFill>
            <a:prstDash val="sysDash"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1400" b="1" dirty="0"/>
              <a:t>Observed value: </a:t>
            </a:r>
            <a:r>
              <a:rPr lang="en-GB" sz="1400" dirty="0"/>
              <a:t>3 minutes exposed to     misinformation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1057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C20A59B2-CBC2-4EE2-9D16-EA7B285A8CCB}"/>
              </a:ext>
            </a:extLst>
          </p:cNvPr>
          <p:cNvSpPr txBox="1">
            <a:spLocks/>
          </p:cNvSpPr>
          <p:nvPr/>
        </p:nvSpPr>
        <p:spPr>
          <a:xfrm>
            <a:off x="532807" y="1667436"/>
            <a:ext cx="11126385" cy="4761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pPr marL="0" indent="0">
              <a:buNone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                                            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                                              </a:t>
            </a: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Reliability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BBC05E05-7DFD-4EE9-B75B-4BDE278FB7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4" y="294215"/>
            <a:ext cx="10311422" cy="283270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RELIABILITY OF MEDIA EXPOSURE MEASRUES CREATED WITH DIGITAL TARCES</a:t>
            </a:r>
            <a:endParaRPr lang="es-E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50D07B-A080-A0C9-3ABB-3D2EFD3D2609}"/>
              </a:ext>
            </a:extLst>
          </p:cNvPr>
          <p:cNvSpPr/>
          <p:nvPr/>
        </p:nvSpPr>
        <p:spPr>
          <a:xfrm>
            <a:off x="4275968" y="4787892"/>
            <a:ext cx="6370417" cy="402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95AAFEBB-58EA-EB75-0353-666C78F13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72" y="1667436"/>
            <a:ext cx="11126385" cy="4761644"/>
          </a:xfrm>
        </p:spPr>
        <p:txBody>
          <a:bodyPr/>
          <a:lstStyle/>
          <a:p>
            <a:r>
              <a:rPr lang="en-GB" sz="1800" dirty="0">
                <a:latin typeface="Times New Roman" panose="02020603050405020304" pitchFamily="18" charset="0"/>
                <a:ea typeface="Cambria" panose="02040503050406030204" pitchFamily="18" charset="0"/>
              </a:rPr>
              <a:t>Regardless of how valid a measure is, does the observed values </a:t>
            </a:r>
            <a:r>
              <a:rPr lang="en-GB" sz="1800" b="1" dirty="0">
                <a:latin typeface="Times New Roman" panose="02020603050405020304" pitchFamily="18" charset="0"/>
                <a:ea typeface="Cambria" panose="02040503050406030204" pitchFamily="18" charset="0"/>
              </a:rPr>
              <a:t>reflects the hypothetical true value </a:t>
            </a:r>
            <a:r>
              <a:rPr lang="en-GB" sz="1800" dirty="0">
                <a:latin typeface="Times New Roman" panose="02020603050405020304" pitchFamily="18" charset="0"/>
                <a:ea typeface="Cambria" panose="02040503050406030204" pitchFamily="18" charset="0"/>
              </a:rPr>
              <a:t>of our measurement?</a:t>
            </a:r>
            <a:endParaRPr lang="en-GB" sz="1800" b="1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lvl="1"/>
            <a:endParaRPr lang="en-GB" sz="1800" dirty="0"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endParaRPr lang="en-GB" sz="1800" dirty="0"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endParaRPr lang="en-GB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en-GB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endParaRPr lang="en-GB" sz="1800" dirty="0"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endParaRPr lang="es-ES" dirty="0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95C1791C-62E7-D90F-52E4-CCDA04DA2097}"/>
              </a:ext>
            </a:extLst>
          </p:cNvPr>
          <p:cNvSpPr txBox="1">
            <a:spLocks/>
          </p:cNvSpPr>
          <p:nvPr/>
        </p:nvSpPr>
        <p:spPr>
          <a:xfrm>
            <a:off x="2448743" y="2991607"/>
            <a:ext cx="11126385" cy="8747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        True value                             Observed value</a:t>
            </a: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4E561749-6CEA-4968-889D-9E55C64258C5}"/>
              </a:ext>
            </a:extLst>
          </p:cNvPr>
          <p:cNvSpPr txBox="1">
            <a:spLocks/>
          </p:cNvSpPr>
          <p:nvPr/>
        </p:nvSpPr>
        <p:spPr>
          <a:xfrm>
            <a:off x="5183043" y="3272368"/>
            <a:ext cx="1293579" cy="335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000" b="1" dirty="0"/>
              <a:t>Reliability</a:t>
            </a:r>
            <a:endParaRPr lang="en-GB" sz="1000" dirty="0"/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AD84AD33-476D-11EC-C89A-B4D855C74E8E}"/>
              </a:ext>
            </a:extLst>
          </p:cNvPr>
          <p:cNvSpPr/>
          <p:nvPr/>
        </p:nvSpPr>
        <p:spPr>
          <a:xfrm rot="16200000">
            <a:off x="5509505" y="2885364"/>
            <a:ext cx="212164" cy="561843"/>
          </a:xfrm>
          <a:prstGeom prst="downArrow">
            <a:avLst>
              <a:gd name="adj1" fmla="val 68910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1B5BD6AE-F23F-95DE-FBB1-E83D906568E7}"/>
              </a:ext>
            </a:extLst>
          </p:cNvPr>
          <p:cNvSpPr/>
          <p:nvPr/>
        </p:nvSpPr>
        <p:spPr>
          <a:xfrm rot="1349750">
            <a:off x="3375648" y="3409510"/>
            <a:ext cx="178026" cy="1104771"/>
          </a:xfrm>
          <a:prstGeom prst="downArrow">
            <a:avLst>
              <a:gd name="adj1" fmla="val 68910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0B7589D6-5945-DC4E-370B-118CE4F7CB7A}"/>
              </a:ext>
            </a:extLst>
          </p:cNvPr>
          <p:cNvSpPr txBox="1">
            <a:spLocks/>
          </p:cNvSpPr>
          <p:nvPr/>
        </p:nvSpPr>
        <p:spPr>
          <a:xfrm>
            <a:off x="837558" y="4626594"/>
            <a:ext cx="4029718" cy="519628"/>
          </a:xfrm>
          <a:prstGeom prst="rect">
            <a:avLst/>
          </a:prstGeom>
          <a:ln w="22225">
            <a:solidFill>
              <a:srgbClr val="C00000"/>
            </a:solidFill>
            <a:prstDash val="sysDash"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1400" b="1" dirty="0"/>
              <a:t>Hypothetical value</a:t>
            </a:r>
            <a:r>
              <a:rPr lang="en-GB" sz="1400" dirty="0"/>
              <a:t>: 5 minutes exposed to misinformation</a:t>
            </a:r>
            <a:endParaRPr lang="en-GB" sz="1400" b="1" dirty="0"/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C1A7B427-A0CF-08A1-6C76-42842E573BAE}"/>
              </a:ext>
            </a:extLst>
          </p:cNvPr>
          <p:cNvSpPr/>
          <p:nvPr/>
        </p:nvSpPr>
        <p:spPr>
          <a:xfrm rot="19779084">
            <a:off x="7619709" y="3393652"/>
            <a:ext cx="178026" cy="1104771"/>
          </a:xfrm>
          <a:prstGeom prst="downArrow">
            <a:avLst>
              <a:gd name="adj1" fmla="val 68910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93231573-278B-3CFA-BD31-FC3442C9C407}"/>
              </a:ext>
            </a:extLst>
          </p:cNvPr>
          <p:cNvSpPr txBox="1">
            <a:spLocks/>
          </p:cNvSpPr>
          <p:nvPr/>
        </p:nvSpPr>
        <p:spPr>
          <a:xfrm>
            <a:off x="6333481" y="4626593"/>
            <a:ext cx="4029719" cy="563971"/>
          </a:xfrm>
          <a:prstGeom prst="rect">
            <a:avLst/>
          </a:prstGeom>
          <a:ln w="22225">
            <a:solidFill>
              <a:srgbClr val="C00000"/>
            </a:solidFill>
            <a:prstDash val="sysDash"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1400" b="1" dirty="0"/>
              <a:t>Observed value: </a:t>
            </a:r>
            <a:r>
              <a:rPr lang="en-GB" sz="1400" dirty="0"/>
              <a:t>3 minutes exposed to     misinformation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cxnSp>
        <p:nvCxnSpPr>
          <p:cNvPr id="12" name="Connector: Curved 11">
            <a:extLst>
              <a:ext uri="{FF2B5EF4-FFF2-40B4-BE49-F238E27FC236}">
                <a16:creationId xmlns:a16="http://schemas.microsoft.com/office/drawing/2014/main" id="{E94A8C2C-28C2-B593-7A97-4749FD1BF20E}"/>
              </a:ext>
            </a:extLst>
          </p:cNvPr>
          <p:cNvCxnSpPr>
            <a:cxnSpLocks/>
          </p:cNvCxnSpPr>
          <p:nvPr/>
        </p:nvCxnSpPr>
        <p:spPr>
          <a:xfrm rot="5400000">
            <a:off x="7369084" y="4986905"/>
            <a:ext cx="775598" cy="1182916"/>
          </a:xfrm>
          <a:prstGeom prst="curvedConnector2">
            <a:avLst/>
          </a:prstGeom>
          <a:noFill/>
          <a:ln w="9525" cap="flat" cmpd="sng" algn="ctr">
            <a:solidFill>
              <a:srgbClr val="C00000"/>
            </a:solidFill>
            <a:prstDash val="solid"/>
            <a:tailEnd type="triangle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6FED32B-D94F-E840-094E-8FE9B5A8737F}"/>
              </a:ext>
            </a:extLst>
          </p:cNvPr>
          <p:cNvSpPr txBox="1"/>
          <p:nvPr/>
        </p:nvSpPr>
        <p:spPr>
          <a:xfrm>
            <a:off x="4187397" y="5689154"/>
            <a:ext cx="28563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 u="sng" dirty="0"/>
              <a:t>Measurement error</a:t>
            </a:r>
          </a:p>
          <a:p>
            <a:pPr algn="ctr"/>
            <a:r>
              <a:rPr lang="en-GB" sz="1400" dirty="0"/>
              <a:t>2 minutes of underestimation</a:t>
            </a:r>
          </a:p>
        </p:txBody>
      </p:sp>
    </p:spTree>
    <p:extLst>
      <p:ext uri="{BB962C8B-B14F-4D97-AF65-F5344CB8AC3E}">
        <p14:creationId xmlns:p14="http://schemas.microsoft.com/office/powerpoint/2010/main" val="31670924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1599C23-1FDC-460B-8492-FBCFA182F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448" y="2887016"/>
            <a:ext cx="9332224" cy="628474"/>
          </a:xfrm>
        </p:spPr>
        <p:txBody>
          <a:bodyPr>
            <a:noAutofit/>
          </a:bodyPr>
          <a:lstStyle/>
          <a:p>
            <a:r>
              <a:rPr lang="en-GB" dirty="0"/>
              <a:t>This study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4166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Webdata fonts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27867</TotalTime>
  <Words>3702</Words>
  <Application>Microsoft Office PowerPoint</Application>
  <PresentationFormat>Widescreen</PresentationFormat>
  <Paragraphs>691</Paragraphs>
  <Slides>57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3" baseType="lpstr">
      <vt:lpstr>Arial</vt:lpstr>
      <vt:lpstr>Calibri</vt:lpstr>
      <vt:lpstr>Cambria Math</vt:lpstr>
      <vt:lpstr>Georgia</vt:lpstr>
      <vt:lpstr>Times New Roman</vt:lpstr>
      <vt:lpstr>Office Theme</vt:lpstr>
      <vt:lpstr>Are media exposure measures created with digital trace data any good?  An approach to assess and predict the true-score reliability of web tracking data.</vt:lpstr>
      <vt:lpstr>The importance of media exposure</vt:lpstr>
      <vt:lpstr>The importance of media exposure</vt:lpstr>
      <vt:lpstr>Individual-level approach: web trackers</vt:lpstr>
      <vt:lpstr>Is web tracking data actually unbiased?</vt:lpstr>
      <vt:lpstr>Understanding the reliability of web tracking measures</vt:lpstr>
      <vt:lpstr>Reliability</vt:lpstr>
      <vt:lpstr>Reliability</vt:lpstr>
      <vt:lpstr>This study</vt:lpstr>
      <vt:lpstr>Research questions</vt:lpstr>
      <vt:lpstr>TRI-POL: the triangle of polarization</vt:lpstr>
      <vt:lpstr>Creating the measurements</vt:lpstr>
      <vt:lpstr>Creating the measurements</vt:lpstr>
      <vt:lpstr>Creating the measurements</vt:lpstr>
      <vt:lpstr>Identify the available design choices</vt:lpstr>
      <vt:lpstr>Identify the available design choices</vt:lpstr>
      <vt:lpstr>Identify the available design choices</vt:lpstr>
      <vt:lpstr>Identify the available design choices</vt:lpstr>
      <vt:lpstr>Identify the available design choices</vt:lpstr>
      <vt:lpstr>Identify the available design choices</vt:lpstr>
      <vt:lpstr>Identify the available design choices</vt:lpstr>
      <vt:lpstr>Identify the available design choices</vt:lpstr>
      <vt:lpstr>Identify the available design choices</vt:lpstr>
      <vt:lpstr>Identify the available design choices</vt:lpstr>
      <vt:lpstr>Analytical approach</vt:lpstr>
      <vt:lpstr>Assessing the reliability and its fluctuations (RQ 1 &amp; 2)</vt:lpstr>
      <vt:lpstr>Assessing the reliability and its fluctuations (RQ 1 &amp; 2)</vt:lpstr>
      <vt:lpstr>Assessing the reliability and its fluctuations (RQ 1 &amp; 2)</vt:lpstr>
      <vt:lpstr>Assessing the reliability and its fluctuations (RQ 1 &amp; 2)</vt:lpstr>
      <vt:lpstr>Assessing the reliability and its fluctuations (RQ 1 &amp; 2)</vt:lpstr>
      <vt:lpstr>Assessing the reliability and its fluctuations (RQ 1 &amp; 2)</vt:lpstr>
      <vt:lpstr>The impact of design choices on reliability &amp; validity (RQ 3)</vt:lpstr>
      <vt:lpstr>The impact of design choices on reliability &amp; validity (RQ 3)</vt:lpstr>
      <vt:lpstr>The impact of design choices on reliability &amp; validity (RQ 3)</vt:lpstr>
      <vt:lpstr>The impact of design choices on reliability &amp; validity (RQ 3)</vt:lpstr>
      <vt:lpstr>The impact of design choices on reliability &amp; validity (RQ 3)</vt:lpstr>
      <vt:lpstr>What is the overall reliability of digital news media exposure created with digital traces? (RQ1)  And does it fluctuate across design choices? (RQ2)</vt:lpstr>
      <vt:lpstr>TS Reliability across different specifications</vt:lpstr>
      <vt:lpstr>TS Reliability across different specifications</vt:lpstr>
      <vt:lpstr>What design choices increase the reliability of web tracking measures? (RQ 3)</vt:lpstr>
      <vt:lpstr>Marginal reliability for each design choice</vt:lpstr>
      <vt:lpstr>Marginal reliability for each design choice</vt:lpstr>
      <vt:lpstr>Marginal reliability for each design choice</vt:lpstr>
      <vt:lpstr>CONCLUSIONS</vt:lpstr>
      <vt:lpstr>Take-home messages</vt:lpstr>
      <vt:lpstr>Take-home messages</vt:lpstr>
      <vt:lpstr>The bigger picture</vt:lpstr>
      <vt:lpstr>The bigger picture</vt:lpstr>
      <vt:lpstr>The bigger picture</vt:lpstr>
      <vt:lpstr>Thanks!</vt:lpstr>
      <vt:lpstr>Heise’s approach</vt:lpstr>
      <vt:lpstr>Main Heise’s assumptions</vt:lpstr>
      <vt:lpstr>On the breach of assumptions</vt:lpstr>
      <vt:lpstr>The importance of each design choice on reliability </vt:lpstr>
      <vt:lpstr>The importance of each design choice on reliability </vt:lpstr>
      <vt:lpstr>The importance of each design choice on reliability </vt:lpstr>
      <vt:lpstr>Model’s performance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Carlos Ochoa</dc:creator>
  <cp:lastModifiedBy>Bosch-Jover,O (pgr)</cp:lastModifiedBy>
  <cp:revision>66</cp:revision>
  <dcterms:created xsi:type="dcterms:W3CDTF">2021-05-03T14:28:46Z</dcterms:created>
  <dcterms:modified xsi:type="dcterms:W3CDTF">2023-07-04T12:38:55Z</dcterms:modified>
</cp:coreProperties>
</file>