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70"/>
  </p:notesMasterIdLst>
  <p:sldIdLst>
    <p:sldId id="258" r:id="rId5"/>
    <p:sldId id="363" r:id="rId6"/>
    <p:sldId id="301" r:id="rId7"/>
    <p:sldId id="299" r:id="rId8"/>
    <p:sldId id="300" r:id="rId9"/>
    <p:sldId id="302" r:id="rId10"/>
    <p:sldId id="350" r:id="rId11"/>
    <p:sldId id="352" r:id="rId12"/>
    <p:sldId id="351" r:id="rId13"/>
    <p:sldId id="303" r:id="rId14"/>
    <p:sldId id="360" r:id="rId15"/>
    <p:sldId id="361" r:id="rId16"/>
    <p:sldId id="362" r:id="rId17"/>
    <p:sldId id="272" r:id="rId18"/>
    <p:sldId id="307" r:id="rId19"/>
    <p:sldId id="379" r:id="rId20"/>
    <p:sldId id="308" r:id="rId21"/>
    <p:sldId id="309" r:id="rId22"/>
    <p:sldId id="323" r:id="rId23"/>
    <p:sldId id="324" r:id="rId24"/>
    <p:sldId id="325" r:id="rId25"/>
    <p:sldId id="320" r:id="rId26"/>
    <p:sldId id="321" r:id="rId27"/>
    <p:sldId id="322" r:id="rId28"/>
    <p:sldId id="312" r:id="rId29"/>
    <p:sldId id="313" r:id="rId30"/>
    <p:sldId id="314" r:id="rId31"/>
    <p:sldId id="315" r:id="rId32"/>
    <p:sldId id="326" r:id="rId33"/>
    <p:sldId id="311" r:id="rId34"/>
    <p:sldId id="327" r:id="rId35"/>
    <p:sldId id="328" r:id="rId36"/>
    <p:sldId id="329" r:id="rId37"/>
    <p:sldId id="330" r:id="rId38"/>
    <p:sldId id="331" r:id="rId39"/>
    <p:sldId id="332" r:id="rId40"/>
    <p:sldId id="336" r:id="rId41"/>
    <p:sldId id="333" r:id="rId42"/>
    <p:sldId id="335" r:id="rId43"/>
    <p:sldId id="337" r:id="rId44"/>
    <p:sldId id="338" r:id="rId45"/>
    <p:sldId id="339" r:id="rId46"/>
    <p:sldId id="340" r:id="rId47"/>
    <p:sldId id="341" r:id="rId48"/>
    <p:sldId id="364" r:id="rId49"/>
    <p:sldId id="366" r:id="rId50"/>
    <p:sldId id="365" r:id="rId51"/>
    <p:sldId id="367" r:id="rId52"/>
    <p:sldId id="368" r:id="rId53"/>
    <p:sldId id="369" r:id="rId54"/>
    <p:sldId id="372" r:id="rId55"/>
    <p:sldId id="370" r:id="rId56"/>
    <p:sldId id="371" r:id="rId57"/>
    <p:sldId id="344" r:id="rId58"/>
    <p:sldId id="345" r:id="rId59"/>
    <p:sldId id="346" r:id="rId60"/>
    <p:sldId id="347" r:id="rId61"/>
    <p:sldId id="374" r:id="rId62"/>
    <p:sldId id="373" r:id="rId63"/>
    <p:sldId id="375" r:id="rId64"/>
    <p:sldId id="376" r:id="rId65"/>
    <p:sldId id="377" r:id="rId66"/>
    <p:sldId id="378" r:id="rId67"/>
    <p:sldId id="356" r:id="rId68"/>
    <p:sldId id="260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4BC6A-6773-4AAC-AD8A-7CD326A1E239}" v="7" dt="2023-03-13T12:09:34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182" autoAdjust="0"/>
  </p:normalViewPr>
  <p:slideViewPr>
    <p:cSldViewPr snapToGrid="0">
      <p:cViewPr varScale="1">
        <p:scale>
          <a:sx n="108" d="100"/>
          <a:sy n="108" d="100"/>
        </p:scale>
        <p:origin x="6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277A-C03D-4D67-B4EC-588736E5DED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FC10-F701-497C-83E9-425664AD2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9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0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67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6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15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15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35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95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2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90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89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86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8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24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64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04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31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55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9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49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62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66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311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68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98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7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91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817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30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9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293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66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31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58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72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48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1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196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516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27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101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64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585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504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36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277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3642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62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492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9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8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0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9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lit review identified 42 papers gathering web and/or device log data with approaches that cannot be defined as metered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0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/>
            <a:r>
              <a:rPr lang="en-US" dirty="0"/>
              <a:t>Second level</a:t>
            </a:r>
          </a:p>
          <a:p>
            <a:pPr marL="1257300" lvl="2" indent="-342900"/>
            <a:r>
              <a:rPr lang="en-US" dirty="0"/>
              <a:t>Third level</a:t>
            </a:r>
          </a:p>
          <a:p>
            <a:pPr marL="1657350" lvl="3" indent="-285750"/>
            <a:r>
              <a:rPr lang="en-US" dirty="0"/>
              <a:t>Fourth level</a:t>
            </a:r>
          </a:p>
          <a:p>
            <a:pPr marL="2114550" lvl="4" indent="-285750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76" r:id="rId3"/>
    <p:sldLayoutId id="2147483682" r:id="rId4"/>
    <p:sldLayoutId id="2147483678" r:id="rId5"/>
    <p:sldLayoutId id="2147483694" r:id="rId6"/>
    <p:sldLayoutId id="2147483664" r:id="rId7"/>
    <p:sldLayoutId id="2147483674" r:id="rId8"/>
    <p:sldLayoutId id="2147483697" r:id="rId9"/>
    <p:sldLayoutId id="2147483698" r:id="rId10"/>
    <p:sldLayoutId id="2147483699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0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8" y="1207960"/>
            <a:ext cx="10851719" cy="1555386"/>
          </a:xfrm>
        </p:spPr>
        <p:txBody>
          <a:bodyPr>
            <a:normAutofit fontScale="90000"/>
          </a:bodyPr>
          <a:lstStyle/>
          <a:p>
            <a:r>
              <a:rPr lang="en-GB" dirty="0"/>
              <a:t>When survey science met online tracking: </a:t>
            </a:r>
            <a:br>
              <a:rPr lang="en-GB" dirty="0"/>
            </a:br>
            <a:r>
              <a:rPr lang="nb-NO" sz="2200" b="0" dirty="0"/>
              <a:t>Presenting an error framework for metered data</a:t>
            </a:r>
            <a:br>
              <a:rPr lang="nb-NO" dirty="0"/>
            </a:b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0A1E9E-35E9-4688-B15C-3EA21DEE3E8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12E47-8518-4B13-A270-6817F4346530}"/>
              </a:ext>
            </a:extLst>
          </p:cNvPr>
          <p:cNvSpPr/>
          <p:nvPr/>
        </p:nvSpPr>
        <p:spPr>
          <a:xfrm>
            <a:off x="4895850" y="4707356"/>
            <a:ext cx="473270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E8C75-6862-4588-8F6F-61BFF2F9B559}"/>
              </a:ext>
            </a:extLst>
          </p:cNvPr>
          <p:cNvSpPr/>
          <p:nvPr/>
        </p:nvSpPr>
        <p:spPr>
          <a:xfrm>
            <a:off x="304800" y="5817051"/>
            <a:ext cx="11487149" cy="867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B1A05-BD3B-4405-9A9B-CAD078920C28}"/>
              </a:ext>
            </a:extLst>
          </p:cNvPr>
          <p:cNvSpPr/>
          <p:nvPr/>
        </p:nvSpPr>
        <p:spPr>
          <a:xfrm>
            <a:off x="182236" y="4542265"/>
            <a:ext cx="11827527" cy="8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431798" y="4163887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953" y="442703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579" y="498771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" y="4773815"/>
            <a:ext cx="202228" cy="195517"/>
          </a:xfrm>
          <a:prstGeom prst="rect">
            <a:avLst/>
          </a:prstGeom>
          <a:noFill/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8DBFDE9-9051-41CE-8378-5F938F183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36" y="5528113"/>
            <a:ext cx="2354137" cy="874585"/>
          </a:xfrm>
          <a:prstGeom prst="rect">
            <a:avLst/>
          </a:prstGeom>
        </p:spPr>
      </p:pic>
      <p:pic>
        <p:nvPicPr>
          <p:cNvPr id="32" name="Picture 4" descr="London School of Economics – Nine Feet Tall">
            <a:extLst>
              <a:ext uri="{FF2B5EF4-FFF2-40B4-BE49-F238E27FC236}">
                <a16:creationId xmlns:a16="http://schemas.microsoft.com/office/drawing/2014/main" id="{1281A1B5-2851-499F-904E-3BE680D1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38" y="5561319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68EB606-DAF7-402E-A4BE-788A4FAFAF4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109" y="5561319"/>
            <a:ext cx="2165384" cy="8413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6B8DB7C-82A9-488F-832B-48A6C67927E5}"/>
              </a:ext>
            </a:extLst>
          </p:cNvPr>
          <p:cNvSpPr txBox="1"/>
          <p:nvPr/>
        </p:nvSpPr>
        <p:spPr>
          <a:xfrm>
            <a:off x="156908" y="6577874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994A173-5A56-41B2-8B94-833EDD07E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798" y="3658295"/>
            <a:ext cx="10284326" cy="280352"/>
          </a:xfrm>
        </p:spPr>
        <p:txBody>
          <a:bodyPr/>
          <a:lstStyle/>
          <a:p>
            <a:r>
              <a:rPr lang="en-US" b="1" dirty="0"/>
              <a:t>Oriol J. Bosch    </a:t>
            </a:r>
            <a:r>
              <a:rPr lang="en-GB" dirty="0"/>
              <a:t>| THE LONDON SCHOOL OF ECONOMICS / RECSM-UPF 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AEF3FBD7-E82C-4532-8DCF-F396CCE4F763}"/>
              </a:ext>
            </a:extLst>
          </p:cNvPr>
          <p:cNvSpPr txBox="1">
            <a:spLocks/>
          </p:cNvSpPr>
          <p:nvPr/>
        </p:nvSpPr>
        <p:spPr>
          <a:xfrm>
            <a:off x="431798" y="4034690"/>
            <a:ext cx="10284326" cy="28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Melanie Revilla </a:t>
            </a:r>
            <a:r>
              <a:rPr lang="en-GB" dirty="0"/>
              <a:t>| RECSM-UPF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52218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C96AE-C5F4-4CEF-9950-4CDB29BDDD86}"/>
              </a:ext>
            </a:extLst>
          </p:cNvPr>
          <p:cNvSpPr/>
          <p:nvPr/>
        </p:nvSpPr>
        <p:spPr>
          <a:xfrm>
            <a:off x="877096" y="3945272"/>
            <a:ext cx="9090734" cy="363984"/>
          </a:xfrm>
          <a:prstGeom prst="rect">
            <a:avLst/>
          </a:prstGeom>
          <a:solidFill>
            <a:srgbClr val="FF7D7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72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C96AE-C5F4-4CEF-9950-4CDB29BDDD86}"/>
              </a:ext>
            </a:extLst>
          </p:cNvPr>
          <p:cNvSpPr/>
          <p:nvPr/>
        </p:nvSpPr>
        <p:spPr>
          <a:xfrm>
            <a:off x="877096" y="3945272"/>
            <a:ext cx="9090734" cy="363984"/>
          </a:xfrm>
          <a:prstGeom prst="rect">
            <a:avLst/>
          </a:prstGeom>
          <a:solidFill>
            <a:srgbClr val="FF7D7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CEE125A8-D869-4E7D-97F3-9B902C0AA54E}"/>
              </a:ext>
            </a:extLst>
          </p:cNvPr>
          <p:cNvSpPr/>
          <p:nvPr/>
        </p:nvSpPr>
        <p:spPr>
          <a:xfrm>
            <a:off x="3674011" y="2948327"/>
            <a:ext cx="5090527" cy="21998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A systematic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categorization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conceptualization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of metered data errors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chemeClr val="bg1"/>
                </a:solidFill>
              </a:rPr>
              <a:t>Not available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2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Inferences for finite populations 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Metered data can potentially suffer from different types of errors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Shared devices and observation of only part of the activity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60% of desktops, 40% of laptops and tablets, and 9% of smartphones shared to some degree(Revilla et al., 2017)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28% with the meter installed in all devices (Pew Research </a:t>
            </a:r>
            <a:r>
              <a:rPr lang="en-GB" dirty="0" err="1"/>
              <a:t>Center</a:t>
            </a:r>
            <a:r>
              <a:rPr lang="en-GB" dirty="0"/>
              <a:t>, 2020)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issues and reactivity / social desirability bias (Jurgens et al., 2020; Toth and </a:t>
            </a:r>
            <a:r>
              <a:rPr lang="en-GB" dirty="0" err="1"/>
              <a:t>Trifonova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Substantive conclusions vary depending on what is considered as a visit (3 seconds / 30 seconds / 120 seconds) (Mangold et al., 2021)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C96AE-C5F4-4CEF-9950-4CDB29BDDD86}"/>
              </a:ext>
            </a:extLst>
          </p:cNvPr>
          <p:cNvSpPr/>
          <p:nvPr/>
        </p:nvSpPr>
        <p:spPr>
          <a:xfrm>
            <a:off x="877096" y="3945272"/>
            <a:ext cx="9090734" cy="363984"/>
          </a:xfrm>
          <a:prstGeom prst="rect">
            <a:avLst/>
          </a:prstGeom>
          <a:solidFill>
            <a:srgbClr val="FF7D7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CEE125A8-D869-4E7D-97F3-9B902C0AA54E}"/>
              </a:ext>
            </a:extLst>
          </p:cNvPr>
          <p:cNvSpPr/>
          <p:nvPr/>
        </p:nvSpPr>
        <p:spPr>
          <a:xfrm>
            <a:off x="3674011" y="2948327"/>
            <a:ext cx="5090527" cy="21998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A systematic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categorization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and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conceptualization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of metered data errors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chemeClr val="bg1"/>
                </a:solidFill>
              </a:rPr>
              <a:t>Not available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B364DA-891C-46F8-82AC-5FD7F9E0EED2}"/>
              </a:ext>
            </a:extLst>
          </p:cNvPr>
          <p:cNvSpPr/>
          <p:nvPr/>
        </p:nvSpPr>
        <p:spPr>
          <a:xfrm>
            <a:off x="8060923" y="1928254"/>
            <a:ext cx="2840855" cy="2064598"/>
          </a:xfrm>
          <a:prstGeom prst="ellipse">
            <a:avLst/>
          </a:prstGeom>
          <a:solidFill>
            <a:srgbClr val="FF7D7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 empirical demonstrations of (many of) those errors!</a:t>
            </a:r>
          </a:p>
        </p:txBody>
      </p:sp>
    </p:spTree>
    <p:extLst>
      <p:ext uri="{BB962C8B-B14F-4D97-AF65-F5344CB8AC3E}">
        <p14:creationId xmlns:p14="http://schemas.microsoft.com/office/powerpoint/2010/main" val="141674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goals and 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Total Error Framework for metered data</a:t>
            </a:r>
          </a:p>
          <a:p>
            <a:endParaRPr lang="en-GB" dirty="0"/>
          </a:p>
          <a:p>
            <a:r>
              <a:rPr lang="en-GB" dirty="0"/>
              <a:t>#1 </a:t>
            </a:r>
            <a:r>
              <a:rPr lang="en-GB" b="1" dirty="0"/>
              <a:t>Summarize</a:t>
            </a:r>
            <a:r>
              <a:rPr lang="en-GB" dirty="0"/>
              <a:t> the data collection and analysis process for metered data. </a:t>
            </a:r>
          </a:p>
          <a:p>
            <a:endParaRPr lang="en-GB" dirty="0"/>
          </a:p>
          <a:p>
            <a:r>
              <a:rPr lang="en-GB" dirty="0"/>
              <a:t>#2 </a:t>
            </a:r>
            <a:r>
              <a:rPr lang="en-GB" b="1" dirty="0"/>
              <a:t>Conceptualize</a:t>
            </a:r>
            <a:r>
              <a:rPr lang="en-GB" dirty="0"/>
              <a:t> </a:t>
            </a:r>
            <a:r>
              <a:rPr lang="en-GB" b="1" dirty="0"/>
              <a:t>and categorize </a:t>
            </a:r>
            <a:r>
              <a:rPr lang="en-GB" dirty="0"/>
              <a:t>all errors components (e.g. measurement errors) and causes (e.g. social desirability) that can occur when using metered data.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</p:spTree>
    <p:extLst>
      <p:ext uri="{BB962C8B-B14F-4D97-AF65-F5344CB8AC3E}">
        <p14:creationId xmlns:p14="http://schemas.microsoft.com/office/powerpoint/2010/main" val="390117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goals and 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Total Error Framework for metered data</a:t>
            </a:r>
          </a:p>
          <a:p>
            <a:endParaRPr lang="en-GB" dirty="0"/>
          </a:p>
          <a:p>
            <a:r>
              <a:rPr lang="en-GB" dirty="0"/>
              <a:t>#1 </a:t>
            </a:r>
            <a:r>
              <a:rPr lang="en-GB" b="1" dirty="0"/>
              <a:t>Summarize</a:t>
            </a:r>
            <a:r>
              <a:rPr lang="en-GB" dirty="0"/>
              <a:t> the data collection and analysis process for metered data. </a:t>
            </a:r>
          </a:p>
          <a:p>
            <a:endParaRPr lang="en-GB" dirty="0"/>
          </a:p>
          <a:p>
            <a:r>
              <a:rPr lang="en-GB" dirty="0"/>
              <a:t>#2 </a:t>
            </a:r>
            <a:r>
              <a:rPr lang="en-GB" b="1" dirty="0"/>
              <a:t>Conceptualize</a:t>
            </a:r>
            <a:r>
              <a:rPr lang="en-GB" dirty="0"/>
              <a:t> </a:t>
            </a:r>
            <a:r>
              <a:rPr lang="en-GB" b="1" dirty="0"/>
              <a:t>and categorize </a:t>
            </a:r>
            <a:r>
              <a:rPr lang="en-GB" dirty="0"/>
              <a:t>all errors components (e.g. measurement errors) and causes (e.g. social desirability) that can occur when using metered data.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F0AB9E5F-EC91-4FEE-BD2F-1C3A95B207BA}"/>
              </a:ext>
            </a:extLst>
          </p:cNvPr>
          <p:cNvSpPr txBox="1"/>
          <p:nvPr/>
        </p:nvSpPr>
        <p:spPr>
          <a:xfrm>
            <a:off x="1608089" y="4341944"/>
            <a:ext cx="8129294" cy="192216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1) Choose the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best design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options for metered data.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2) Make better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informed decisions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while planning when and how to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supplement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or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replace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survey data with metered data.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3) Help assess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research using metered data.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608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goals and contribution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Total Error Framework for metered data</a:t>
            </a:r>
          </a:p>
          <a:p>
            <a:endParaRPr lang="en-GB" dirty="0"/>
          </a:p>
          <a:p>
            <a:r>
              <a:rPr lang="en-GB" dirty="0"/>
              <a:t>#1 </a:t>
            </a:r>
            <a:r>
              <a:rPr lang="en-GB" b="1" dirty="0"/>
              <a:t>Summarize</a:t>
            </a:r>
            <a:r>
              <a:rPr lang="en-GB" dirty="0"/>
              <a:t> the data collection and analysis process for metered data. </a:t>
            </a:r>
          </a:p>
          <a:p>
            <a:endParaRPr lang="en-GB" dirty="0"/>
          </a:p>
          <a:p>
            <a:r>
              <a:rPr lang="en-GB" dirty="0"/>
              <a:t>#2 </a:t>
            </a:r>
            <a:r>
              <a:rPr lang="en-GB" b="1" dirty="0"/>
              <a:t>Conceptualize</a:t>
            </a:r>
            <a:r>
              <a:rPr lang="en-GB" dirty="0"/>
              <a:t> </a:t>
            </a:r>
            <a:r>
              <a:rPr lang="en-GB" b="1" dirty="0"/>
              <a:t>and categorize </a:t>
            </a:r>
            <a:r>
              <a:rPr lang="en-GB" dirty="0"/>
              <a:t>all errors components (e.g. measurement errors) and causes (e.g. social desirability) that can occur when using metered data.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F0AB9E5F-EC91-4FEE-BD2F-1C3A95B207BA}"/>
              </a:ext>
            </a:extLst>
          </p:cNvPr>
          <p:cNvSpPr txBox="1"/>
          <p:nvPr/>
        </p:nvSpPr>
        <p:spPr>
          <a:xfrm>
            <a:off x="1608089" y="4341944"/>
            <a:ext cx="8129294" cy="192216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Bosch, O.J., and M. Revilla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(2021).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“When survey science met online tracking: presenting an error framework for metered data.”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RECSM Working Papers Series, 62</a:t>
            </a:r>
          </a:p>
        </p:txBody>
      </p:sp>
    </p:spTree>
    <p:extLst>
      <p:ext uri="{BB962C8B-B14F-4D97-AF65-F5344CB8AC3E}">
        <p14:creationId xmlns:p14="http://schemas.microsoft.com/office/powerpoint/2010/main" val="421231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Adapting instead of reinventing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Follow approach by Amaya et al (2020) with their </a:t>
            </a:r>
            <a:r>
              <a:rPr lang="en-GB" b="1" dirty="0"/>
              <a:t>Total Error Framework for Big Data</a:t>
            </a:r>
          </a:p>
          <a:p>
            <a:endParaRPr lang="en-GB" b="1" dirty="0"/>
          </a:p>
          <a:p>
            <a:r>
              <a:rPr lang="en-GB" dirty="0"/>
              <a:t>7 error components of the TSE (Groves et al., 2009) as starting point:</a:t>
            </a:r>
          </a:p>
          <a:p>
            <a:pPr lvl="2"/>
            <a:r>
              <a:rPr lang="en-GB" dirty="0"/>
              <a:t>Coverage errors, sampling errors, </a:t>
            </a:r>
            <a:r>
              <a:rPr lang="en-GB" i="1" dirty="0"/>
              <a:t>missing data errors</a:t>
            </a:r>
            <a:r>
              <a:rPr lang="en-GB" dirty="0"/>
              <a:t>, adjustment errors, </a:t>
            </a:r>
            <a:r>
              <a:rPr lang="en-GB" i="1" dirty="0"/>
              <a:t>specification errors</a:t>
            </a:r>
            <a:r>
              <a:rPr lang="en-GB" dirty="0"/>
              <a:t>, measurement errors and processing errors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FIRST PAPER</a:t>
            </a:r>
          </a:p>
        </p:txBody>
      </p:sp>
    </p:spTree>
    <p:extLst>
      <p:ext uri="{BB962C8B-B14F-4D97-AF65-F5344CB8AC3E}">
        <p14:creationId xmlns:p14="http://schemas.microsoft.com/office/powerpoint/2010/main" val="188872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622977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</p:spTree>
    <p:extLst>
      <p:ext uri="{BB962C8B-B14F-4D97-AF65-F5344CB8AC3E}">
        <p14:creationId xmlns:p14="http://schemas.microsoft.com/office/powerpoint/2010/main" val="29283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61016" y="4863273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8" y="1207960"/>
            <a:ext cx="10851719" cy="1555386"/>
          </a:xfrm>
        </p:spPr>
        <p:txBody>
          <a:bodyPr>
            <a:normAutofit fontScale="90000"/>
          </a:bodyPr>
          <a:lstStyle/>
          <a:p>
            <a:r>
              <a:rPr lang="en-GB" dirty="0"/>
              <a:t>When survey science met online tracking: </a:t>
            </a:r>
            <a:br>
              <a:rPr lang="en-GB" dirty="0"/>
            </a:br>
            <a:r>
              <a:rPr lang="nb-NO" sz="2200" b="0" dirty="0"/>
              <a:t>Presenting an error framework for metered data</a:t>
            </a:r>
            <a:br>
              <a:rPr lang="nb-NO" dirty="0"/>
            </a:b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4979D-5A11-45D8-B930-DBF0E3B1E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798" y="3658295"/>
            <a:ext cx="10284326" cy="280352"/>
          </a:xfrm>
        </p:spPr>
        <p:txBody>
          <a:bodyPr/>
          <a:lstStyle/>
          <a:p>
            <a:r>
              <a:rPr lang="en-US" b="1" dirty="0"/>
              <a:t>Oriol J. Bosch    </a:t>
            </a:r>
            <a:r>
              <a:rPr lang="en-GB" dirty="0"/>
              <a:t>| THE LONDON SCHOOL OF ECONOMICS / RECSM-UPF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0A1E9E-35E9-4688-B15C-3EA21DEE3E8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12E47-8518-4B13-A270-6817F4346530}"/>
              </a:ext>
            </a:extLst>
          </p:cNvPr>
          <p:cNvSpPr/>
          <p:nvPr/>
        </p:nvSpPr>
        <p:spPr>
          <a:xfrm>
            <a:off x="4895850" y="4707356"/>
            <a:ext cx="473270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E8C75-6862-4588-8F6F-61BFF2F9B559}"/>
              </a:ext>
            </a:extLst>
          </p:cNvPr>
          <p:cNvSpPr/>
          <p:nvPr/>
        </p:nvSpPr>
        <p:spPr>
          <a:xfrm>
            <a:off x="304800" y="5817051"/>
            <a:ext cx="11487149" cy="867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B1A05-BD3B-4405-9A9B-CAD078920C28}"/>
              </a:ext>
            </a:extLst>
          </p:cNvPr>
          <p:cNvSpPr/>
          <p:nvPr/>
        </p:nvSpPr>
        <p:spPr>
          <a:xfrm>
            <a:off x="182236" y="4542265"/>
            <a:ext cx="11827527" cy="8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431798" y="4163887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953" y="4427037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579" y="4987713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" y="4773815"/>
            <a:ext cx="202228" cy="195517"/>
          </a:xfrm>
          <a:prstGeom prst="rect">
            <a:avLst/>
          </a:prstGeom>
          <a:noFill/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09744F-75A4-4C26-8E9C-7FFADCE9B44F}"/>
              </a:ext>
            </a:extLst>
          </p:cNvPr>
          <p:cNvSpPr txBox="1">
            <a:spLocks/>
          </p:cNvSpPr>
          <p:nvPr/>
        </p:nvSpPr>
        <p:spPr>
          <a:xfrm>
            <a:off x="431798" y="4034690"/>
            <a:ext cx="10284326" cy="28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Melanie Revilla </a:t>
            </a:r>
            <a:r>
              <a:rPr lang="en-GB" dirty="0"/>
              <a:t>| RECSM-UPF </a:t>
            </a:r>
            <a:endParaRPr lang="en-US" dirty="0"/>
          </a:p>
        </p:txBody>
      </p: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8DBFDE9-9051-41CE-8378-5F938F183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36" y="5528113"/>
            <a:ext cx="2354137" cy="874585"/>
          </a:xfrm>
          <a:prstGeom prst="rect">
            <a:avLst/>
          </a:prstGeom>
        </p:spPr>
      </p:pic>
      <p:pic>
        <p:nvPicPr>
          <p:cNvPr id="32" name="Picture 4" descr="London School of Economics – Nine Feet Tall">
            <a:extLst>
              <a:ext uri="{FF2B5EF4-FFF2-40B4-BE49-F238E27FC236}">
                <a16:creationId xmlns:a16="http://schemas.microsoft.com/office/drawing/2014/main" id="{1281A1B5-2851-499F-904E-3BE680D1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38" y="5561319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68EB606-DAF7-402E-A4BE-788A4FAFAF4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109" y="5561319"/>
            <a:ext cx="2165384" cy="8413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6B8DB7C-82A9-488F-832B-48A6C67927E5}"/>
              </a:ext>
            </a:extLst>
          </p:cNvPr>
          <p:cNvSpPr txBox="1"/>
          <p:nvPr/>
        </p:nvSpPr>
        <p:spPr>
          <a:xfrm>
            <a:off x="156908" y="6577874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85E49-F438-4AF5-915B-7FFE85539957}"/>
              </a:ext>
            </a:extLst>
          </p:cNvPr>
          <p:cNvSpPr txBox="1"/>
          <p:nvPr/>
        </p:nvSpPr>
        <p:spPr>
          <a:xfrm>
            <a:off x="2050489" y="2179211"/>
            <a:ext cx="775142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i="1" dirty="0">
                <a:solidFill>
                  <a:srgbClr val="FF0000"/>
                </a:solidFill>
                <a:latin typeface="Bahnschrift" panose="020B0502040204020203" pitchFamily="34" charset="0"/>
              </a:rPr>
              <a:t>+</a:t>
            </a:r>
            <a:r>
              <a:rPr lang="en-GB" dirty="0"/>
              <a:t>        </a:t>
            </a:r>
            <a:r>
              <a:rPr lang="en-GB" sz="3000" b="1" dirty="0"/>
              <a:t>Track me but not really:</a:t>
            </a:r>
          </a:p>
          <a:p>
            <a:r>
              <a:rPr lang="en-GB" sz="2000" dirty="0"/>
              <a:t>            </a:t>
            </a:r>
            <a:r>
              <a:rPr lang="en-GB" sz="1700" dirty="0"/>
              <a:t>Device undercoverage and its consequences when tracking</a:t>
            </a:r>
          </a:p>
          <a:p>
            <a:r>
              <a:rPr lang="en-GB" sz="1700" dirty="0"/>
              <a:t>              online behaviours</a:t>
            </a:r>
          </a:p>
        </p:txBody>
      </p:sp>
    </p:spTree>
    <p:extLst>
      <p:ext uri="{BB962C8B-B14F-4D97-AF65-F5344CB8AC3E}">
        <p14:creationId xmlns:p14="http://schemas.microsoft.com/office/powerpoint/2010/main" val="56350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</p:spTree>
    <p:extLst>
      <p:ext uri="{BB962C8B-B14F-4D97-AF65-F5344CB8AC3E}">
        <p14:creationId xmlns:p14="http://schemas.microsoft.com/office/powerpoint/2010/main" val="41013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</p:spTree>
    <p:extLst>
      <p:ext uri="{BB962C8B-B14F-4D97-AF65-F5344CB8AC3E}">
        <p14:creationId xmlns:p14="http://schemas.microsoft.com/office/powerpoint/2010/main" val="169991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</p:spTree>
    <p:extLst>
      <p:ext uri="{BB962C8B-B14F-4D97-AF65-F5344CB8AC3E}">
        <p14:creationId xmlns:p14="http://schemas.microsoft.com/office/powerpoint/2010/main" val="67529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AEEB44-B895-4C3A-B473-6B6F949ABA5A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74272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548C3-B15A-4D58-BE1E-1AB7D40EB582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4112217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BA9ABBB-A426-4606-ADB9-754A3AAECAEB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399817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DBFBFC-F08B-4083-87BF-0DE785F6FF6E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346799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00DE1B8-631D-481E-89D0-00153048F2CE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8FCE71-EDDF-4749-8DD9-92E9F1B0CCCC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8B0941-3FEC-4DD9-8988-0CFD00FB56C3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C74EBE-7379-49DF-B998-7ACFE9DBB149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132B1D1-5A9A-4E20-AA49-5C0118D17DC8}"/>
              </a:ext>
            </a:extLst>
          </p:cNvPr>
          <p:cNvCxnSpPr/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21171B11-D109-4DAD-ADC7-505655BFFDC0}"/>
              </a:ext>
            </a:extLst>
          </p:cNvPr>
          <p:cNvCxnSpPr>
            <a:stCxn id="147" idx="3"/>
            <a:endCxn id="149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7FD92D9-2761-475B-BC7B-CC74A69499F7}"/>
              </a:ext>
            </a:extLst>
          </p:cNvPr>
          <p:cNvCxnSpPr>
            <a:stCxn id="148" idx="3"/>
            <a:endCxn id="147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0EAABE0-CB99-4759-BE4C-7C675438E894}"/>
              </a:ext>
            </a:extLst>
          </p:cNvPr>
          <p:cNvSpPr txBox="1"/>
          <p:nvPr/>
        </p:nvSpPr>
        <p:spPr>
          <a:xfrm>
            <a:off x="6681804" y="4149365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 information of news sites from UK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E6FC28-FC48-4CC9-A7D2-79A43FF416B2}"/>
              </a:ext>
            </a:extLst>
          </p:cNvPr>
          <p:cNvSpPr txBox="1"/>
          <p:nvPr/>
        </p:nvSpPr>
        <p:spPr>
          <a:xfrm>
            <a:off x="6681804" y="4534219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Code ideology of the content of articles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402424-4B39-4E71-9031-0ABDF8BFB67D}"/>
              </a:ext>
            </a:extLst>
          </p:cNvPr>
          <p:cNvSpPr txBox="1"/>
          <p:nvPr/>
        </p:nvSpPr>
        <p:spPr>
          <a:xfrm>
            <a:off x="6689533" y="4902394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Load and store on server or device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1540C0-E281-47CF-A57D-4AA5456A6DEF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4271992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6201D2-E9E8-46BE-A699-A16E09A5C67B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5EE8B5-7969-48D8-B368-44D4438982CC}"/>
              </a:ext>
            </a:extLst>
          </p:cNvPr>
          <p:cNvCxnSpPr>
            <a:cxnSpLocks/>
          </p:cNvCxnSpPr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00DE1B8-631D-481E-89D0-00153048F2CE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8FCE71-EDDF-4749-8DD9-92E9F1B0CCCC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8B0941-3FEC-4DD9-8988-0CFD00FB56C3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C74EBE-7379-49DF-B998-7ACFE9DBB149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9D0591D-9DAA-47E7-952E-9B5E66DACE16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132B1D1-5A9A-4E20-AA49-5C0118D17DC8}"/>
              </a:ext>
            </a:extLst>
          </p:cNvPr>
          <p:cNvCxnSpPr/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618CD7-D97B-4948-B62B-46ABE88A3952}"/>
              </a:ext>
            </a:extLst>
          </p:cNvPr>
          <p:cNvCxnSpPr/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21171B11-D109-4DAD-ADC7-505655BFFDC0}"/>
              </a:ext>
            </a:extLst>
          </p:cNvPr>
          <p:cNvCxnSpPr>
            <a:stCxn id="147" idx="3"/>
            <a:endCxn id="149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7FD92D9-2761-475B-BC7B-CC74A69499F7}"/>
              </a:ext>
            </a:extLst>
          </p:cNvPr>
          <p:cNvCxnSpPr>
            <a:stCxn id="148" idx="3"/>
            <a:endCxn id="147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0EAABE0-CB99-4759-BE4C-7C675438E894}"/>
              </a:ext>
            </a:extLst>
          </p:cNvPr>
          <p:cNvSpPr txBox="1"/>
          <p:nvPr/>
        </p:nvSpPr>
        <p:spPr>
          <a:xfrm>
            <a:off x="6681804" y="4149365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 information of news sites from UK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E6FC28-FC48-4CC9-A7D2-79A43FF416B2}"/>
              </a:ext>
            </a:extLst>
          </p:cNvPr>
          <p:cNvSpPr txBox="1"/>
          <p:nvPr/>
        </p:nvSpPr>
        <p:spPr>
          <a:xfrm>
            <a:off x="6681804" y="4534219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Code ideology of the content of articles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402424-4B39-4E71-9031-0ABDF8BFB67D}"/>
              </a:ext>
            </a:extLst>
          </p:cNvPr>
          <p:cNvSpPr txBox="1"/>
          <p:nvPr/>
        </p:nvSpPr>
        <p:spPr>
          <a:xfrm>
            <a:off x="6689533" y="4902394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Load and store on server or device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6339B67-5922-49AE-A016-033D0EABBC5D}"/>
              </a:ext>
            </a:extLst>
          </p:cNvPr>
          <p:cNvSpPr txBox="1"/>
          <p:nvPr/>
        </p:nvSpPr>
        <p:spPr>
          <a:xfrm>
            <a:off x="6689533" y="5478994"/>
            <a:ext cx="1270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Weight / Imputation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438800-5CA1-444B-827C-964405E5EFFF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</p:spTree>
    <p:extLst>
      <p:ext uri="{BB962C8B-B14F-4D97-AF65-F5344CB8AC3E}">
        <p14:creationId xmlns:p14="http://schemas.microsoft.com/office/powerpoint/2010/main" val="138939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6201D2-E9E8-46BE-A699-A16E09A5C67B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5EE8B5-7969-48D8-B368-44D4438982CC}"/>
              </a:ext>
            </a:extLst>
          </p:cNvPr>
          <p:cNvCxnSpPr>
            <a:cxnSpLocks/>
          </p:cNvCxnSpPr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34E16E-F2D1-41D4-A498-7DB86A8FD6E6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655636-F168-4FEC-91B5-1F94D39A88DA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6BEDDB2-096D-4CC6-87E7-1B85DD8505A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6D8C21-9AFD-4F24-9AEF-1195F0026119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54EDA98-4CA3-4E81-94C6-2F70EEAB8FB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913EBB-C69D-431B-BC5D-9E694A6B2874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0A80479-540E-4BB5-99CD-D72862225F4D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F16247D-0753-4BF7-95DC-A3E2BCDD461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00DE1B8-631D-481E-89D0-00153048F2CE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68FCE71-EDDF-4749-8DD9-92E9F1B0CCCC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F8B0941-3FEC-4DD9-8988-0CFD00FB56C3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3C74EBE-7379-49DF-B998-7ACFE9DBB149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9D0591D-9DAA-47E7-952E-9B5E66DACE16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BECAA4E-63A8-4F37-B31F-CE4DECFF8D51}"/>
              </a:ext>
            </a:extLst>
          </p:cNvPr>
          <p:cNvCxnSpPr>
            <a:stCxn id="138" idx="2"/>
            <a:endCxn id="140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390ACDB-8B4B-466A-846F-F17C33077DDD}"/>
              </a:ext>
            </a:extLst>
          </p:cNvPr>
          <p:cNvCxnSpPr/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2A96BE07-2EAE-4585-83BC-B4861686A251}"/>
              </a:ext>
            </a:extLst>
          </p:cNvPr>
          <p:cNvCxnSpPr/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E911C97-6A13-4E8B-A57A-2EF15896D83F}"/>
              </a:ext>
            </a:extLst>
          </p:cNvPr>
          <p:cNvCxnSpPr/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B1329B3-5C1E-44C9-847E-EDCAD4DE2067}"/>
              </a:ext>
            </a:extLst>
          </p:cNvPr>
          <p:cNvCxnSpPr>
            <a:stCxn id="142" idx="2"/>
            <a:endCxn id="144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3756BFE7-1416-4DF5-9A2B-966157AEA744}"/>
              </a:ext>
            </a:extLst>
          </p:cNvPr>
          <p:cNvCxnSpPr>
            <a:stCxn id="143" idx="2"/>
            <a:endCxn id="144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140F564-A504-45BD-8638-BF6B6385B5D9}"/>
              </a:ext>
            </a:extLst>
          </p:cNvPr>
          <p:cNvCxnSpPr/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8132B1D1-5A9A-4E20-AA49-5C0118D17DC8}"/>
              </a:ext>
            </a:extLst>
          </p:cNvPr>
          <p:cNvCxnSpPr/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0618CD7-D97B-4948-B62B-46ABE88A3952}"/>
              </a:ext>
            </a:extLst>
          </p:cNvPr>
          <p:cNvCxnSpPr/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21171B11-D109-4DAD-ADC7-505655BFFDC0}"/>
              </a:ext>
            </a:extLst>
          </p:cNvPr>
          <p:cNvCxnSpPr>
            <a:stCxn id="147" idx="3"/>
            <a:endCxn id="149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B7FD92D9-2761-475B-BC7B-CC74A69499F7}"/>
              </a:ext>
            </a:extLst>
          </p:cNvPr>
          <p:cNvCxnSpPr>
            <a:stCxn id="148" idx="3"/>
            <a:endCxn id="147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E0EAABE0-CB99-4759-BE4C-7C675438E894}"/>
              </a:ext>
            </a:extLst>
          </p:cNvPr>
          <p:cNvSpPr txBox="1"/>
          <p:nvPr/>
        </p:nvSpPr>
        <p:spPr>
          <a:xfrm>
            <a:off x="6681804" y="4149365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Only information of news sites from UK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0E6FC28-FC48-4CC9-A7D2-79A43FF416B2}"/>
              </a:ext>
            </a:extLst>
          </p:cNvPr>
          <p:cNvSpPr txBox="1"/>
          <p:nvPr/>
        </p:nvSpPr>
        <p:spPr>
          <a:xfrm>
            <a:off x="6681804" y="4534219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Code ideology of the content of articles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402424-4B39-4E71-9031-0ABDF8BFB67D}"/>
              </a:ext>
            </a:extLst>
          </p:cNvPr>
          <p:cNvSpPr txBox="1"/>
          <p:nvPr/>
        </p:nvSpPr>
        <p:spPr>
          <a:xfrm>
            <a:off x="6689533" y="4902394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Load and store on server or device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6339B67-5922-49AE-A016-033D0EABBC5D}"/>
              </a:ext>
            </a:extLst>
          </p:cNvPr>
          <p:cNvSpPr txBox="1"/>
          <p:nvPr/>
        </p:nvSpPr>
        <p:spPr>
          <a:xfrm>
            <a:off x="6689533" y="5478994"/>
            <a:ext cx="12709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Weight / Imputation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7F45235-256E-4AF6-900E-BE9A9B00506E}"/>
              </a:ext>
            </a:extLst>
          </p:cNvPr>
          <p:cNvSpPr txBox="1"/>
          <p:nvPr/>
        </p:nvSpPr>
        <p:spPr>
          <a:xfrm>
            <a:off x="7481619" y="2851003"/>
            <a:ext cx="23291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Simple Random Sampling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52B14A-170A-4C39-998C-D719800CA6E6}"/>
              </a:ext>
            </a:extLst>
          </p:cNvPr>
          <p:cNvSpPr txBox="1"/>
          <p:nvPr/>
        </p:nvSpPr>
        <p:spPr>
          <a:xfrm>
            <a:off x="2801099" y="1779167"/>
            <a:ext cx="1930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hours of consumption of online political news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EAC5985-C648-4268-8695-59B11E175223}"/>
              </a:ext>
            </a:extLst>
          </p:cNvPr>
          <p:cNvSpPr txBox="1"/>
          <p:nvPr/>
        </p:nvSpPr>
        <p:spPr>
          <a:xfrm>
            <a:off x="2801099" y="2284834"/>
            <a:ext cx="2088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Average time recorded of the visits to online political outlets’ URLs.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3975C19-9049-4984-88AB-D4E2DE494FDD}"/>
              </a:ext>
            </a:extLst>
          </p:cNvPr>
          <p:cNvSpPr txBox="1"/>
          <p:nvPr/>
        </p:nvSpPr>
        <p:spPr>
          <a:xfrm>
            <a:off x="2801099" y="2705157"/>
            <a:ext cx="232913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Proxy for IOS/ App for others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320FB0-5009-4B1A-95DA-EB06F61C3306}"/>
              </a:ext>
            </a:extLst>
          </p:cNvPr>
          <p:cNvSpPr txBox="1"/>
          <p:nvPr/>
        </p:nvSpPr>
        <p:spPr>
          <a:xfrm>
            <a:off x="7383714" y="1761319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People living in the UK older than 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A438800-5CA1-444B-827C-964405E5EFFF}"/>
              </a:ext>
            </a:extLst>
          </p:cNvPr>
          <p:cNvSpPr txBox="1"/>
          <p:nvPr/>
        </p:nvSpPr>
        <p:spPr>
          <a:xfrm>
            <a:off x="7481619" y="2319611"/>
            <a:ext cx="34307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Postal Address Frame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C5ED49-32A5-4F9A-8EBC-B89B26795848}"/>
              </a:ext>
            </a:extLst>
          </p:cNvPr>
          <p:cNvSpPr/>
          <p:nvPr/>
        </p:nvSpPr>
        <p:spPr>
          <a:xfrm>
            <a:off x="5618715" y="5987180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estimates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A3A8FA8-17A8-4B61-B5F8-1E9CA68AAEDE}"/>
              </a:ext>
            </a:extLst>
          </p:cNvPr>
          <p:cNvCxnSpPr>
            <a:cxnSpLocks/>
          </p:cNvCxnSpPr>
          <p:nvPr/>
        </p:nvCxnSpPr>
        <p:spPr>
          <a:xfrm>
            <a:off x="6101038" y="573863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4854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sharing with the researchers,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85287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704FC60-A4CB-4126-BF48-2FDC79853311}"/>
              </a:ext>
            </a:extLst>
          </p:cNvPr>
          <p:cNvSpPr/>
          <p:nvPr/>
        </p:nvSpPr>
        <p:spPr>
          <a:xfrm>
            <a:off x="4547759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concept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interest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038B559-A6BC-4AA4-A985-D0564F355DA7}"/>
              </a:ext>
            </a:extLst>
          </p:cNvPr>
          <p:cNvSpPr/>
          <p:nvPr/>
        </p:nvSpPr>
        <p:spPr>
          <a:xfrm>
            <a:off x="6689533" y="1498972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Define target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inferential</a:t>
            </a:r>
            <a:r>
              <a:rPr kumimoji="0" lang="es-ES" sz="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population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42E750-EA6F-4055-A49A-90C35F971D13}"/>
              </a:ext>
            </a:extLst>
          </p:cNvPr>
          <p:cNvSpPr/>
          <p:nvPr/>
        </p:nvSpPr>
        <p:spPr>
          <a:xfrm>
            <a:off x="4547759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Design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549C553-9440-4B62-8290-E6A032F338E2}"/>
              </a:ext>
            </a:extLst>
          </p:cNvPr>
          <p:cNvSpPr/>
          <p:nvPr/>
        </p:nvSpPr>
        <p:spPr>
          <a:xfrm>
            <a:off x="6689533" y="202355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Construct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frame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7100AC6-F01B-4937-B57A-5D66816C69DD}"/>
              </a:ext>
            </a:extLst>
          </p:cNvPr>
          <p:cNvSpPr/>
          <p:nvPr/>
        </p:nvSpPr>
        <p:spPr>
          <a:xfrm>
            <a:off x="4540775" y="254813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choose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40FCD-C89F-4A33-B87D-B0ED988CDAE5}"/>
              </a:ext>
            </a:extLst>
          </p:cNvPr>
          <p:cNvSpPr/>
          <p:nvPr/>
        </p:nvSpPr>
        <p:spPr>
          <a:xfrm>
            <a:off x="6683170" y="2548137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Draw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07747F-461A-4DB6-AD4B-C1AF6AAA48A6}"/>
              </a:ext>
            </a:extLst>
          </p:cNvPr>
          <p:cNvSpPr/>
          <p:nvPr/>
        </p:nvSpPr>
        <p:spPr>
          <a:xfrm>
            <a:off x="5627879" y="3069245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Install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BB80F0-1B42-4857-8FEB-5315AFD11FA7}"/>
              </a:ext>
            </a:extLst>
          </p:cNvPr>
          <p:cNvSpPr/>
          <p:nvPr/>
        </p:nvSpPr>
        <p:spPr>
          <a:xfrm>
            <a:off x="5623753" y="3597666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Identify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/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6BBA43-26DB-4EB6-9726-0D821B81F46C}"/>
              </a:ext>
            </a:extLst>
          </p:cNvPr>
          <p:cNvSpPr/>
          <p:nvPr/>
        </p:nvSpPr>
        <p:spPr>
          <a:xfrm>
            <a:off x="5618715" y="4118400"/>
            <a:ext cx="954570" cy="1080120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C478BC-057A-4F10-8B57-F61CB3351A5B}"/>
              </a:ext>
            </a:extLst>
          </p:cNvPr>
          <p:cNvSpPr/>
          <p:nvPr/>
        </p:nvSpPr>
        <p:spPr>
          <a:xfrm>
            <a:off x="5681421" y="4149365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Extract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6F982-A704-4C56-9178-FE000663ED97}"/>
              </a:ext>
            </a:extLst>
          </p:cNvPr>
          <p:cNvSpPr/>
          <p:nvPr/>
        </p:nvSpPr>
        <p:spPr>
          <a:xfrm>
            <a:off x="5681421" y="4512571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es-E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53C6AE8-EDCE-420E-A103-E40283EF55AA}"/>
              </a:ext>
            </a:extLst>
          </p:cNvPr>
          <p:cNvSpPr/>
          <p:nvPr/>
        </p:nvSpPr>
        <p:spPr>
          <a:xfrm>
            <a:off x="5681421" y="4880746"/>
            <a:ext cx="522522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Load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6201D2-E9E8-46BE-A699-A16E09A5C67B}"/>
              </a:ext>
            </a:extLst>
          </p:cNvPr>
          <p:cNvSpPr/>
          <p:nvPr/>
        </p:nvSpPr>
        <p:spPr>
          <a:xfrm>
            <a:off x="5626319" y="5472508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2AF9177-3ED9-4BF4-BBA2-B1CF132D80DC}"/>
              </a:ext>
            </a:extLst>
          </p:cNvPr>
          <p:cNvSpPr/>
          <p:nvPr/>
        </p:nvSpPr>
        <p:spPr>
          <a:xfrm>
            <a:off x="5618715" y="5987180"/>
            <a:ext cx="954570" cy="274129"/>
          </a:xfrm>
          <a:prstGeom prst="rect">
            <a:avLst/>
          </a:prstGeom>
          <a:solidFill>
            <a:srgbClr val="FFFFFF">
              <a:lumMod val="85000"/>
            </a:srgbClr>
          </a:solidFill>
          <a:ln w="3175" cap="flat" cmpd="sng" algn="ctr">
            <a:solidFill>
              <a:srgbClr val="000000"/>
            </a:solidFill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Create</a:t>
            </a:r>
            <a:r>
              <a:rPr kumimoji="0" lang="es-ES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estimates</a:t>
            </a:r>
            <a:endParaRPr kumimoji="0" lang="es-ES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CC0D3C-AA31-433D-9107-0998052AFE0A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5025044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AEF0A9F-422C-4474-9BDB-968AC9688F6F}"/>
              </a:ext>
            </a:extLst>
          </p:cNvPr>
          <p:cNvCxnSpPr>
            <a:cxnSpLocks/>
          </p:cNvCxnSpPr>
          <p:nvPr/>
        </p:nvCxnSpPr>
        <p:spPr>
          <a:xfrm>
            <a:off x="5026509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86BB523-E738-4591-B1F3-53880F79F790}"/>
              </a:ext>
            </a:extLst>
          </p:cNvPr>
          <p:cNvCxnSpPr>
            <a:cxnSpLocks/>
          </p:cNvCxnSpPr>
          <p:nvPr/>
        </p:nvCxnSpPr>
        <p:spPr>
          <a:xfrm>
            <a:off x="7166818" y="1773101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F80961F-C786-402B-8BA7-A92760162753}"/>
              </a:ext>
            </a:extLst>
          </p:cNvPr>
          <p:cNvCxnSpPr>
            <a:cxnSpLocks/>
          </p:cNvCxnSpPr>
          <p:nvPr/>
        </p:nvCxnSpPr>
        <p:spPr>
          <a:xfrm>
            <a:off x="7166818" y="229768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22C2C58-84C3-4A2D-9527-04AB19DE3F61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 rot="16200000" flipH="1">
            <a:off x="5438123" y="2402204"/>
            <a:ext cx="246978" cy="1087104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E3BE9482-ABCB-42FE-B7B2-D0FB10C1F96F}"/>
              </a:ext>
            </a:extLst>
          </p:cNvPr>
          <p:cNvCxnSpPr>
            <a:stCxn id="56" idx="2"/>
            <a:endCxn id="57" idx="0"/>
          </p:cNvCxnSpPr>
          <p:nvPr/>
        </p:nvCxnSpPr>
        <p:spPr>
          <a:xfrm rot="5400000">
            <a:off x="6509321" y="2418110"/>
            <a:ext cx="246979" cy="1055291"/>
          </a:xfrm>
          <a:prstGeom prst="bentConnector3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ysDash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00605E5-B270-498F-BE24-65493CE3387A}"/>
              </a:ext>
            </a:extLst>
          </p:cNvPr>
          <p:cNvCxnSpPr>
            <a:cxnSpLocks/>
          </p:cNvCxnSpPr>
          <p:nvPr/>
        </p:nvCxnSpPr>
        <p:spPr>
          <a:xfrm>
            <a:off x="6101038" y="3343374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E69347F-B194-4148-A336-D09BAF829907}"/>
              </a:ext>
            </a:extLst>
          </p:cNvPr>
          <p:cNvCxnSpPr>
            <a:cxnSpLocks/>
          </p:cNvCxnSpPr>
          <p:nvPr/>
        </p:nvCxnSpPr>
        <p:spPr>
          <a:xfrm>
            <a:off x="6101038" y="3871795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45EE8B5-7969-48D8-B368-44D4438982CC}"/>
              </a:ext>
            </a:extLst>
          </p:cNvPr>
          <p:cNvCxnSpPr>
            <a:cxnSpLocks/>
          </p:cNvCxnSpPr>
          <p:nvPr/>
        </p:nvCxnSpPr>
        <p:spPr>
          <a:xfrm>
            <a:off x="6106725" y="521028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D0D8405-812F-4193-9246-D69223DF075D}"/>
              </a:ext>
            </a:extLst>
          </p:cNvPr>
          <p:cNvCxnSpPr>
            <a:cxnSpLocks/>
          </p:cNvCxnSpPr>
          <p:nvPr/>
        </p:nvCxnSpPr>
        <p:spPr>
          <a:xfrm>
            <a:off x="6101038" y="5738637"/>
            <a:ext cx="0" cy="25045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5C71F7C-4756-42CF-B4C8-749DF25D1FDB}"/>
              </a:ext>
            </a:extLst>
          </p:cNvPr>
          <p:cNvCxnSpPr>
            <a:stCxn id="60" idx="3"/>
            <a:endCxn id="62" idx="3"/>
          </p:cNvCxnSpPr>
          <p:nvPr/>
        </p:nvCxnSpPr>
        <p:spPr>
          <a:xfrm>
            <a:off x="6203943" y="4286430"/>
            <a:ext cx="12700" cy="731381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3E3C7642-ABF1-4FDB-A33F-49AA2585A085}"/>
              </a:ext>
            </a:extLst>
          </p:cNvPr>
          <p:cNvCxnSpPr>
            <a:stCxn id="61" idx="3"/>
            <a:endCxn id="60" idx="3"/>
          </p:cNvCxnSpPr>
          <p:nvPr/>
        </p:nvCxnSpPr>
        <p:spPr>
          <a:xfrm flipV="1">
            <a:off x="6203943" y="4286430"/>
            <a:ext cx="12700" cy="36320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575A338-A9D7-4B62-ADB5-5ED5B2A6438F}"/>
              </a:ext>
            </a:extLst>
          </p:cNvPr>
          <p:cNvSpPr/>
          <p:nvPr/>
        </p:nvSpPr>
        <p:spPr>
          <a:xfrm>
            <a:off x="3046016" y="2023554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Specification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785B028-9D0C-45FF-B9FE-8DA2E4AB901F}"/>
              </a:ext>
            </a:extLst>
          </p:cNvPr>
          <p:cNvSpPr/>
          <p:nvPr/>
        </p:nvSpPr>
        <p:spPr>
          <a:xfrm>
            <a:off x="3046016" y="3069244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1907BBD-898B-4E57-89A6-FBEEDFE00055}"/>
              </a:ext>
            </a:extLst>
          </p:cNvPr>
          <p:cNvSpPr/>
          <p:nvPr/>
        </p:nvSpPr>
        <p:spPr>
          <a:xfrm>
            <a:off x="3047874" y="4521395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Processing error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65F8722-5F77-4DA6-BAAF-270E5E2B9E70}"/>
              </a:ext>
            </a:extLst>
          </p:cNvPr>
          <p:cNvSpPr/>
          <p:nvPr/>
        </p:nvSpPr>
        <p:spPr>
          <a:xfrm>
            <a:off x="8215745" y="2548136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Sampling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9D5191-4D76-4137-A222-732E9F473619}"/>
              </a:ext>
            </a:extLst>
          </p:cNvPr>
          <p:cNvSpPr/>
          <p:nvPr/>
        </p:nvSpPr>
        <p:spPr>
          <a:xfrm>
            <a:off x="8215745" y="3997022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Missing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data error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B189FF9-B62E-46D4-AA36-D552E39DE644}"/>
              </a:ext>
            </a:extLst>
          </p:cNvPr>
          <p:cNvSpPr/>
          <p:nvPr/>
        </p:nvSpPr>
        <p:spPr>
          <a:xfrm>
            <a:off x="8215745" y="5476158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Adjustment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FFC98E84-B809-425E-B23C-4D8850685C9A}"/>
              </a:ext>
            </a:extLst>
          </p:cNvPr>
          <p:cNvSpPr/>
          <p:nvPr/>
        </p:nvSpPr>
        <p:spPr>
          <a:xfrm>
            <a:off x="4089111" y="2036028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15E1FDC1-06FC-4ACA-A7D7-B3B2B4ECE08D}"/>
              </a:ext>
            </a:extLst>
          </p:cNvPr>
          <p:cNvSpPr/>
          <p:nvPr/>
        </p:nvSpPr>
        <p:spPr>
          <a:xfrm>
            <a:off x="4102970" y="2548135"/>
            <a:ext cx="120122" cy="135154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5" name="Left Brace 84">
            <a:extLst>
              <a:ext uri="{FF2B5EF4-FFF2-40B4-BE49-F238E27FC236}">
                <a16:creationId xmlns:a16="http://schemas.microsoft.com/office/drawing/2014/main" id="{A1EFE3A0-C36D-456C-B649-DB1505F1EF39}"/>
              </a:ext>
            </a:extLst>
          </p:cNvPr>
          <p:cNvSpPr/>
          <p:nvPr/>
        </p:nvSpPr>
        <p:spPr>
          <a:xfrm>
            <a:off x="4089112" y="4118400"/>
            <a:ext cx="120122" cy="1080120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03385EB5-460B-408E-8467-A7AD9F5A7E86}"/>
              </a:ext>
            </a:extLst>
          </p:cNvPr>
          <p:cNvSpPr/>
          <p:nvPr/>
        </p:nvSpPr>
        <p:spPr>
          <a:xfrm rot="10800000">
            <a:off x="7964196" y="2036028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id="{4204900C-E884-4AA3-A707-B789350EAF0C}"/>
              </a:ext>
            </a:extLst>
          </p:cNvPr>
          <p:cNvSpPr/>
          <p:nvPr/>
        </p:nvSpPr>
        <p:spPr>
          <a:xfrm rot="10800000">
            <a:off x="7964196" y="2548136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55FBE42E-3D3C-435D-9521-DB5C928AB104}"/>
              </a:ext>
            </a:extLst>
          </p:cNvPr>
          <p:cNvSpPr/>
          <p:nvPr/>
        </p:nvSpPr>
        <p:spPr>
          <a:xfrm rot="10800000">
            <a:off x="7964195" y="3069242"/>
            <a:ext cx="116393" cy="2129277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564E8C10-2627-4526-A3B7-795B8F364405}"/>
              </a:ext>
            </a:extLst>
          </p:cNvPr>
          <p:cNvSpPr/>
          <p:nvPr/>
        </p:nvSpPr>
        <p:spPr>
          <a:xfrm rot="10800000">
            <a:off x="7960465" y="5472507"/>
            <a:ext cx="120123" cy="274129"/>
          </a:xfrm>
          <a:prstGeom prst="leftBrac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BEF4A39-AA90-4526-A674-790A7D8BDC20}"/>
              </a:ext>
            </a:extLst>
          </p:cNvPr>
          <p:cNvSpPr/>
          <p:nvPr/>
        </p:nvSpPr>
        <p:spPr>
          <a:xfrm>
            <a:off x="8215745" y="2036028"/>
            <a:ext cx="954570" cy="274129"/>
          </a:xfrm>
          <a:prstGeom prst="rect">
            <a:avLst/>
          </a:prstGeom>
          <a:noFill/>
          <a:ln w="3175" cap="flat" cmpd="sng" algn="ctr">
            <a:noFill/>
            <a:prstDash val="sysDash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Coverage</a:t>
            </a:r>
            <a:r>
              <a:rPr kumimoji="0" lang="es-ES" sz="7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error</a:t>
            </a:r>
          </a:p>
        </p:txBody>
      </p:sp>
      <p:sp>
        <p:nvSpPr>
          <p:cNvPr id="100" name="Title 4">
            <a:extLst>
              <a:ext uri="{FF2B5EF4-FFF2-40B4-BE49-F238E27FC236}">
                <a16:creationId xmlns:a16="http://schemas.microsoft.com/office/drawing/2014/main" id="{22FCA812-F9D9-4FC6-AB59-C30AE037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 collection and analysis process</a:t>
            </a:r>
            <a:endParaRPr lang="en-GB" dirty="0"/>
          </a:p>
        </p:txBody>
      </p:sp>
      <p:sp>
        <p:nvSpPr>
          <p:cNvPr id="101" name="Text Placeholder 6">
            <a:extLst>
              <a:ext uri="{FF2B5EF4-FFF2-40B4-BE49-F238E27FC236}">
                <a16:creationId xmlns:a16="http://schemas.microsoft.com/office/drawing/2014/main" id="{C8BEB671-E1D6-4C32-ADBC-5DCCB866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4" y="294215"/>
            <a:ext cx="10311422" cy="28327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72556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Error components and their causes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70B0A0-08E3-480C-A143-FD79D03C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57947"/>
              </p:ext>
            </p:extLst>
          </p:nvPr>
        </p:nvGraphicFramePr>
        <p:xfrm>
          <a:off x="476250" y="1293147"/>
          <a:ext cx="4693217" cy="5233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32715">
                  <a:extLst>
                    <a:ext uri="{9D8B030D-6E8A-4147-A177-3AD203B41FA5}">
                      <a16:colId xmlns:a16="http://schemas.microsoft.com/office/drawing/2014/main" val="3044128052"/>
                    </a:ext>
                  </a:extLst>
                </a:gridCol>
                <a:gridCol w="3360502">
                  <a:extLst>
                    <a:ext uri="{9D8B030D-6E8A-4147-A177-3AD203B41FA5}">
                      <a16:colId xmlns:a16="http://schemas.microsoft.com/office/drawing/2014/main" val="1719837225"/>
                    </a:ext>
                  </a:extLst>
                </a:gridCol>
              </a:tblGrid>
              <a:tr h="16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Error components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Specific error causes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963"/>
                  </a:ext>
                </a:extLst>
              </a:tr>
              <a:tr h="60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Specification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Measuring concepts from which not enough data is available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Inferring attitudes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Defining valid information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670419"/>
                  </a:ext>
                </a:extLst>
              </a:tr>
              <a:tr h="154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Measurement error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Shared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00888"/>
                  </a:ext>
                </a:extLst>
              </a:tr>
              <a:tr h="4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Processing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Coding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Aggregation at the domain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Data anonymization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002337"/>
                  </a:ext>
                </a:extLst>
              </a:tr>
              <a:tr h="17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Coverage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individuals 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41762"/>
                  </a:ext>
                </a:extLst>
              </a:tr>
              <a:tr h="16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Sampling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58532"/>
                  </a:ext>
                </a:extLst>
              </a:tr>
              <a:tr h="18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Missing data error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Noncontact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Non-consent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19488"/>
                  </a:ext>
                </a:extLst>
              </a:tr>
              <a:tr h="24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Adjustment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6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323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Error components and their causes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70B0A0-08E3-480C-A143-FD79D03C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28750"/>
              </p:ext>
            </p:extLst>
          </p:nvPr>
        </p:nvGraphicFramePr>
        <p:xfrm>
          <a:off x="476250" y="1293147"/>
          <a:ext cx="4693217" cy="5233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32715">
                  <a:extLst>
                    <a:ext uri="{9D8B030D-6E8A-4147-A177-3AD203B41FA5}">
                      <a16:colId xmlns:a16="http://schemas.microsoft.com/office/drawing/2014/main" val="3044128052"/>
                    </a:ext>
                  </a:extLst>
                </a:gridCol>
                <a:gridCol w="3360502">
                  <a:extLst>
                    <a:ext uri="{9D8B030D-6E8A-4147-A177-3AD203B41FA5}">
                      <a16:colId xmlns:a16="http://schemas.microsoft.com/office/drawing/2014/main" val="1719837225"/>
                    </a:ext>
                  </a:extLst>
                </a:gridCol>
              </a:tblGrid>
              <a:tr h="16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Error components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Specific error causes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963"/>
                  </a:ext>
                </a:extLst>
              </a:tr>
              <a:tr h="60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Specification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Measuring concepts from which not enough data is available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Inferring attitudes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Defining valid information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70419"/>
                  </a:ext>
                </a:extLst>
              </a:tr>
              <a:tr h="154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Measurement error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Shared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700888"/>
                  </a:ext>
                </a:extLst>
              </a:tr>
              <a:tr h="4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Processing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Coding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Aggregation at the domain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Data anonymization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02337"/>
                  </a:ext>
                </a:extLst>
              </a:tr>
              <a:tr h="17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Coverage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individuals 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41762"/>
                  </a:ext>
                </a:extLst>
              </a:tr>
              <a:tr h="16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Sampling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158532"/>
                  </a:ext>
                </a:extLst>
              </a:tr>
              <a:tr h="18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Missing data error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Noncontact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Non-consent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19488"/>
                  </a:ext>
                </a:extLst>
              </a:tr>
              <a:tr h="24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Adjustment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62799"/>
                  </a:ext>
                </a:extLst>
              </a:tr>
            </a:tbl>
          </a:graphicData>
        </a:graphic>
      </p:graphicFrame>
      <p:sp>
        <p:nvSpPr>
          <p:cNvPr id="9" name="CuadroTexto 3">
            <a:extLst>
              <a:ext uri="{FF2B5EF4-FFF2-40B4-BE49-F238E27FC236}">
                <a16:creationId xmlns:a16="http://schemas.microsoft.com/office/drawing/2014/main" id="{731A6D3A-1980-443A-97EA-0965AD999228}"/>
              </a:ext>
            </a:extLst>
          </p:cNvPr>
          <p:cNvSpPr txBox="1"/>
          <p:nvPr/>
        </p:nvSpPr>
        <p:spPr>
          <a:xfrm>
            <a:off x="5264646" y="3622098"/>
            <a:ext cx="2619672" cy="576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Most specific error causes on the side of measurement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1633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Error components and their causes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170B0A0-08E3-480C-A143-FD79D03C9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72431"/>
              </p:ext>
            </p:extLst>
          </p:nvPr>
        </p:nvGraphicFramePr>
        <p:xfrm>
          <a:off x="476250" y="1293147"/>
          <a:ext cx="4693217" cy="5233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FFFFFF">
                        <a:tint val="50000"/>
                        <a:satMod val="300000"/>
                      </a:srgbClr>
                    </a:gs>
                    <a:gs pos="35000">
                      <a:srgbClr val="FFFFFF">
                        <a:tint val="37000"/>
                        <a:satMod val="300000"/>
                      </a:srgbClr>
                    </a:gs>
                    <a:gs pos="100000">
                      <a:srgbClr val="FFFF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32715">
                  <a:extLst>
                    <a:ext uri="{9D8B030D-6E8A-4147-A177-3AD203B41FA5}">
                      <a16:colId xmlns:a16="http://schemas.microsoft.com/office/drawing/2014/main" val="3044128052"/>
                    </a:ext>
                  </a:extLst>
                </a:gridCol>
                <a:gridCol w="3360502">
                  <a:extLst>
                    <a:ext uri="{9D8B030D-6E8A-4147-A177-3AD203B41FA5}">
                      <a16:colId xmlns:a16="http://schemas.microsoft.com/office/drawing/2014/main" val="1719837225"/>
                    </a:ext>
                  </a:extLst>
                </a:gridCol>
              </a:tblGrid>
              <a:tr h="16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Error components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Specific error causes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963"/>
                  </a:ext>
                </a:extLst>
              </a:tr>
              <a:tr h="602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Specification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Measuring concepts from which not enough data is available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Inferring attitudes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Defining valid information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670419"/>
                  </a:ext>
                </a:extLst>
              </a:tr>
              <a:tr h="1549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Measurement error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Shared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  <a:r>
                        <a:rPr lang="en-GB" sz="95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700888"/>
                  </a:ext>
                </a:extLst>
              </a:tr>
              <a:tr h="455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Processing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Coding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Aggregation at the domain level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Data anonymization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002337"/>
                  </a:ext>
                </a:extLst>
              </a:tr>
              <a:tr h="175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Coverage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individuals 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41762"/>
                  </a:ext>
                </a:extLst>
              </a:tr>
              <a:tr h="16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Sampling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58532"/>
                  </a:ext>
                </a:extLst>
              </a:tr>
              <a:tr h="182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Missing data error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Noncontact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Non-consent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Non-trackable target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Meter not installed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Uninstalling the meter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New non-tracked device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limitations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Technology error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Hidden behaviour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Social desirability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Extraction error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19488"/>
                  </a:ext>
                </a:extLst>
              </a:tr>
              <a:tr h="247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Adjustment error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error causes than for surveys</a:t>
                      </a:r>
                      <a:endParaRPr lang="en-GB" sz="95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62799"/>
                  </a:ext>
                </a:extLst>
              </a:tr>
            </a:tbl>
          </a:graphicData>
        </a:graphic>
      </p:graphicFrame>
      <p:sp>
        <p:nvSpPr>
          <p:cNvPr id="9" name="CuadroTexto 3">
            <a:extLst>
              <a:ext uri="{FF2B5EF4-FFF2-40B4-BE49-F238E27FC236}">
                <a16:creationId xmlns:a16="http://schemas.microsoft.com/office/drawing/2014/main" id="{731A6D3A-1980-443A-97EA-0965AD999228}"/>
              </a:ext>
            </a:extLst>
          </p:cNvPr>
          <p:cNvSpPr txBox="1"/>
          <p:nvPr/>
        </p:nvSpPr>
        <p:spPr>
          <a:xfrm>
            <a:off x="5264646" y="3622098"/>
            <a:ext cx="2619672" cy="576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Sampling and adjustment errors have no specific error causes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2728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59778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48448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political outlets’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78782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political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outlets?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75421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online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URLs should be considered political?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82097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Clearly define what your tracked data is measuring beforehand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online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="1" u="sng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is considered a visit?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URLs should be considered political?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time frame to use to compute an average?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1582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sharing with the researchers,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0A5A-51BE-4745-A597-9408C9F6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11" y="4591616"/>
            <a:ext cx="8703577" cy="13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2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06634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2F510E47-74BA-4B3C-83E8-2E51B6A744E5}"/>
              </a:ext>
            </a:extLst>
          </p:cNvPr>
          <p:cNvSpPr/>
          <p:nvPr/>
        </p:nvSpPr>
        <p:spPr>
          <a:xfrm>
            <a:off x="972161" y="2337157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Apps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Device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Not iOS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9E7FD35E-1FDA-4F76-9D50-8478A174BD9A}"/>
              </a:ext>
            </a:extLst>
          </p:cNvPr>
          <p:cNvSpPr/>
          <p:nvPr/>
        </p:nvSpPr>
        <p:spPr>
          <a:xfrm>
            <a:off x="3291193" y="2337157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Plug-in A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Browser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Only PC &amp; MAC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Incognito, HTML</a:t>
            </a: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ángulo 3">
            <a:extLst>
              <a:ext uri="{FF2B5EF4-FFF2-40B4-BE49-F238E27FC236}">
                <a16:creationId xmlns:a16="http://schemas.microsoft.com/office/drawing/2014/main" id="{7910E519-E66D-47E9-9D4A-7099A8690742}"/>
              </a:ext>
            </a:extLst>
          </p:cNvPr>
          <p:cNvSpPr/>
          <p:nvPr/>
        </p:nvSpPr>
        <p:spPr>
          <a:xfrm>
            <a:off x="5610226" y="2337158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Plug-in B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Browser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Only PC &amp; MAC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</a:t>
            </a:r>
            <a:r>
              <a:rPr lang="en-GB" sz="1700" kern="0" dirty="0">
                <a:solidFill>
                  <a:srgbClr val="FFFFFF"/>
                </a:solidFill>
                <a:latin typeface="Calibri" panose="020F0502020204030204"/>
              </a:rPr>
              <a:t>, Search terms, Incognito, HTML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Rectángulo 3">
            <a:extLst>
              <a:ext uri="{FF2B5EF4-FFF2-40B4-BE49-F238E27FC236}">
                <a16:creationId xmlns:a16="http://schemas.microsoft.com/office/drawing/2014/main" id="{F5683326-FC37-456C-BDDA-21CE29F21555}"/>
              </a:ext>
            </a:extLst>
          </p:cNvPr>
          <p:cNvSpPr/>
          <p:nvPr/>
        </p:nvSpPr>
        <p:spPr>
          <a:xfrm>
            <a:off x="7929259" y="2337157"/>
            <a:ext cx="1926986" cy="376169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Proxy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Network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All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</a:t>
            </a:r>
            <a:r>
              <a:rPr lang="en-GB" sz="1700" kern="0" dirty="0">
                <a:solidFill>
                  <a:srgbClr val="FFFFFF"/>
                </a:solidFill>
                <a:latin typeface="Calibri" panose="020F0502020204030204"/>
              </a:rPr>
              <a:t>, Search terms, Incognito, HTML</a:t>
            </a:r>
            <a:r>
              <a:rPr lang="en-GB" sz="1700" b="1" kern="0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417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2F510E47-74BA-4B3C-83E8-2E51B6A744E5}"/>
              </a:ext>
            </a:extLst>
          </p:cNvPr>
          <p:cNvSpPr/>
          <p:nvPr/>
        </p:nvSpPr>
        <p:spPr>
          <a:xfrm>
            <a:off x="972161" y="2337157"/>
            <a:ext cx="1926986" cy="3761690"/>
          </a:xfrm>
          <a:prstGeom prst="rect">
            <a:avLst/>
          </a:prstGeom>
          <a:solidFill>
            <a:srgbClr val="FF7D7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Apps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Device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Not iOS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B6AED-822E-4631-9CA4-6D4A8D30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43" y="2337157"/>
            <a:ext cx="4108989" cy="16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Consider the impact of the chosen technologies on data quality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2F510E47-74BA-4B3C-83E8-2E51B6A744E5}"/>
              </a:ext>
            </a:extLst>
          </p:cNvPr>
          <p:cNvSpPr/>
          <p:nvPr/>
        </p:nvSpPr>
        <p:spPr>
          <a:xfrm>
            <a:off x="972161" y="2337157"/>
            <a:ext cx="1926986" cy="3761690"/>
          </a:xfrm>
          <a:prstGeom prst="rect">
            <a:avLst/>
          </a:prstGeom>
          <a:solidFill>
            <a:srgbClr val="FF7D7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Apps</a:t>
            </a:r>
          </a:p>
          <a:p>
            <a:pPr algn="ctr">
              <a:lnSpc>
                <a:spcPts val="1600"/>
              </a:lnSpc>
              <a:defRPr/>
            </a:pPr>
            <a:endParaRPr lang="en-GB" sz="17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Where? 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Device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Devices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Not iOS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Continuous?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r>
              <a:rPr lang="en-GB" sz="1700" b="1" kern="0" dirty="0">
                <a:solidFill>
                  <a:prstClr val="black"/>
                </a:solidFill>
                <a:latin typeface="Calibri" panose="020F0502020204030204"/>
              </a:rPr>
              <a:t>Types of data</a:t>
            </a:r>
          </a:p>
          <a:p>
            <a:pPr>
              <a:lnSpc>
                <a:spcPts val="1600"/>
              </a:lnSpc>
              <a:spcAft>
                <a:spcPts val="600"/>
              </a:spcAft>
              <a:defRPr/>
            </a:pPr>
            <a:r>
              <a:rPr lang="en-GB" sz="1700" kern="0" dirty="0">
                <a:solidFill>
                  <a:prstClr val="black"/>
                </a:solidFill>
                <a:latin typeface="Calibri" panose="020F0502020204030204"/>
              </a:rPr>
              <a:t>URLs, Time, Device, Search terms, Incognito</a:t>
            </a:r>
            <a:endParaRPr lang="en-GB" sz="1700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>
              <a:lnSpc>
                <a:spcPts val="1600"/>
              </a:lnSpc>
              <a:defRPr/>
            </a:pPr>
            <a:endParaRPr lang="en-GB" sz="17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B6AED-822E-4631-9CA4-6D4A8D30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43" y="2337157"/>
            <a:ext cx="4108989" cy="1663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DB63C-E03A-4958-9C58-6BA98A68F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143" y="4582834"/>
            <a:ext cx="3956589" cy="15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99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/>
              <a:t>Explore strategies to increase the willingness of individuals to install the meter in all targets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26261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/>
              <a:t>Explore strategies to increase the willingness of individuals to install the meter in all targets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88062-1685-412F-92D2-E0D92C99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7" y="2180446"/>
            <a:ext cx="6358679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b="1" dirty="0"/>
              <a:t>Explore strategies to increase the willingness of individuals to install the meter in all targets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88062-1685-412F-92D2-E0D92C99F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7" y="2180446"/>
            <a:ext cx="6358679" cy="4200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6FA30-7408-4944-99FD-67E0A0E716C8}"/>
              </a:ext>
            </a:extLst>
          </p:cNvPr>
          <p:cNvSpPr txBox="1"/>
          <p:nvPr/>
        </p:nvSpPr>
        <p:spPr>
          <a:xfrm>
            <a:off x="6806213" y="2845970"/>
            <a:ext cx="47791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Multiple tracking technologies might need to be installed for the same participant.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Tracking technologies present different installations processes.</a:t>
            </a: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Targets (devices / browsers / networks used) are unknown.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72813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if we fail to properly address recommendations 2 &amp; 3?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86369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if we fail to properly address recommendations 2 &amp; 3?               Undercoverage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87F9F6-89C1-4507-A8CE-69EF54A05F59}"/>
              </a:ext>
            </a:extLst>
          </p:cNvPr>
          <p:cNvSpPr/>
          <p:nvPr/>
        </p:nvSpPr>
        <p:spPr>
          <a:xfrm>
            <a:off x="8593584" y="1619310"/>
            <a:ext cx="692459" cy="3604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3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if we fail to properly address recommendations 2 &amp; 3?               Undercoverage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Different levels of undercoverage.</a:t>
            </a:r>
          </a:p>
          <a:p>
            <a:pPr lvl="1"/>
            <a:r>
              <a:rPr lang="en-GB" b="1" dirty="0"/>
              <a:t>Device:</a:t>
            </a:r>
            <a:r>
              <a:rPr lang="en-GB" dirty="0"/>
              <a:t> at least one device used by a participant is not tracked</a:t>
            </a:r>
          </a:p>
          <a:p>
            <a:pPr lvl="1"/>
            <a:r>
              <a:rPr lang="en-GB" b="1" dirty="0"/>
              <a:t>Browser:</a:t>
            </a:r>
            <a:r>
              <a:rPr lang="en-GB" dirty="0"/>
              <a:t> at least one web-browser used by a participant is not tracked </a:t>
            </a:r>
          </a:p>
          <a:p>
            <a:pPr lvl="1"/>
            <a:r>
              <a:rPr lang="en-GB" b="1" dirty="0"/>
              <a:t>In-app:</a:t>
            </a:r>
            <a:r>
              <a:rPr lang="en-GB" dirty="0"/>
              <a:t> the behaviours happening inside apps are not tracked.</a:t>
            </a:r>
          </a:p>
          <a:p>
            <a:pPr lvl="1"/>
            <a:r>
              <a:rPr lang="en-GB" b="1" dirty="0"/>
              <a:t>Network: </a:t>
            </a:r>
            <a:r>
              <a:rPr lang="en-GB" dirty="0"/>
              <a:t>at least one network from which a participant connect to the Internet is not tracked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GB" dirty="0"/>
              <a:t>Undercoverage can prevent tracking the complete online </a:t>
            </a:r>
            <a:r>
              <a:rPr lang="en-GB" dirty="0" err="1"/>
              <a:t>behavior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87F9F6-89C1-4507-A8CE-69EF54A05F59}"/>
              </a:ext>
            </a:extLst>
          </p:cNvPr>
          <p:cNvSpPr/>
          <p:nvPr/>
        </p:nvSpPr>
        <p:spPr>
          <a:xfrm>
            <a:off x="8593584" y="1619310"/>
            <a:ext cx="692459" cy="3604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2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Benefits of metered data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Objective and free of recall errors</a:t>
            </a:r>
          </a:p>
          <a:p>
            <a:endParaRPr lang="en-GB" dirty="0"/>
          </a:p>
          <a:p>
            <a:r>
              <a:rPr lang="en-GB" dirty="0"/>
              <a:t>Continuously collected in real time</a:t>
            </a:r>
          </a:p>
          <a:p>
            <a:endParaRPr lang="en-GB" dirty="0"/>
          </a:p>
          <a:p>
            <a:r>
              <a:rPr lang="en-GB" dirty="0"/>
              <a:t>Pre-designed sample of participants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727E9A1-DB20-4264-9603-91934A3A6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92" y="1097846"/>
            <a:ext cx="1807771" cy="3031213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519B482-8B10-4869-95B9-D2464864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09" y="1547883"/>
            <a:ext cx="1954219" cy="3237683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DBED583-A0AE-4A25-9432-AF2EB8F46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27" y="2562982"/>
            <a:ext cx="1887723" cy="34734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A8D812B-8A55-42A3-9EA4-75EBB8798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62" y="3676260"/>
            <a:ext cx="1630412" cy="27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if we fail to properly address recommendations 2 &amp; 3?               Undercoverage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87F9F6-89C1-4507-A8CE-69EF54A05F59}"/>
              </a:ext>
            </a:extLst>
          </p:cNvPr>
          <p:cNvSpPr/>
          <p:nvPr/>
        </p:nvSpPr>
        <p:spPr>
          <a:xfrm>
            <a:off x="8593584" y="1619310"/>
            <a:ext cx="692459" cy="3604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909E9-50EC-4519-A884-31FAEA0DE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00" y="2080083"/>
            <a:ext cx="6370872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80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9EFEA-9A95-41F0-8066-968D771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00" y="2080083"/>
            <a:ext cx="6724471" cy="42005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if we fail to properly address recommendations 2 &amp; 3?               Undercoverage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87F9F6-89C1-4507-A8CE-69EF54A05F59}"/>
              </a:ext>
            </a:extLst>
          </p:cNvPr>
          <p:cNvSpPr/>
          <p:nvPr/>
        </p:nvSpPr>
        <p:spPr>
          <a:xfrm>
            <a:off x="8593584" y="1619310"/>
            <a:ext cx="692459" cy="3604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36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9EFEA-9A95-41F0-8066-968D771B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00" y="2080083"/>
            <a:ext cx="6724471" cy="42005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What if we fail to properly address recommendations 2 &amp; 3?               Undercoverage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87F9F6-89C1-4507-A8CE-69EF54A05F59}"/>
              </a:ext>
            </a:extLst>
          </p:cNvPr>
          <p:cNvSpPr/>
          <p:nvPr/>
        </p:nvSpPr>
        <p:spPr>
          <a:xfrm>
            <a:off x="8593584" y="1619310"/>
            <a:ext cx="692459" cy="3604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8E13542-7AFD-49AB-B73A-52E53CA20B67}"/>
              </a:ext>
            </a:extLst>
          </p:cNvPr>
          <p:cNvSpPr txBox="1"/>
          <p:nvPr/>
        </p:nvSpPr>
        <p:spPr>
          <a:xfrm>
            <a:off x="10014136" y="3891827"/>
            <a:ext cx="1152128" cy="745658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Georgia" panose="02040502050405020303" pitchFamily="18" charset="0"/>
              </a:rPr>
              <a:t>68%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6BB73E6-3FF9-41A7-9619-F47A8A2B5B11}"/>
              </a:ext>
            </a:extLst>
          </p:cNvPr>
          <p:cNvSpPr txBox="1"/>
          <p:nvPr/>
        </p:nvSpPr>
        <p:spPr>
          <a:xfrm>
            <a:off x="7963248" y="6521616"/>
            <a:ext cx="40778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effectLst/>
                <a:latin typeface="Arial" panose="020B0604020202020204" pitchFamily="34" charset="0"/>
              </a:rPr>
              <a:t>Pew Research </a:t>
            </a:r>
            <a:r>
              <a:rPr lang="en-GB" sz="900" dirty="0" err="1">
                <a:effectLst/>
                <a:latin typeface="Arial" panose="020B0604020202020204" pitchFamily="34" charset="0"/>
              </a:rPr>
              <a:t>Center</a:t>
            </a:r>
            <a:r>
              <a:rPr lang="en-GB" sz="900" dirty="0">
                <a:effectLst/>
                <a:latin typeface="Arial" panose="020B0604020202020204" pitchFamily="34" charset="0"/>
              </a:rPr>
              <a:t>, 2020. Measuring News Consumption in a Digital Era.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521289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Undercoverage might be present, so what?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33206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Undercoverage might be present, so what?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91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Undercoverage might be present, so what?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60808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Undercoverage might be present, so what?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2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Undercoverage might be present, so what?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E4CD98-4D91-4A80-81AA-CE6485B2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66" y="2424550"/>
            <a:ext cx="7688268" cy="35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26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Undercoverage might be present, so what?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E4CD98-4D91-4A80-81AA-CE6485B2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66" y="2424550"/>
            <a:ext cx="7688268" cy="3528572"/>
          </a:xfrm>
          <a:prstGeom prst="rect">
            <a:avLst/>
          </a:prstGeom>
        </p:spPr>
      </p:pic>
      <p:sp>
        <p:nvSpPr>
          <p:cNvPr id="11" name="Rectángulo 3">
            <a:extLst>
              <a:ext uri="{FF2B5EF4-FFF2-40B4-BE49-F238E27FC236}">
                <a16:creationId xmlns:a16="http://schemas.microsoft.com/office/drawing/2014/main" id="{FD7CAAF8-4553-4E96-8AD1-D8CF65997E0A}"/>
              </a:ext>
            </a:extLst>
          </p:cNvPr>
          <p:cNvSpPr/>
          <p:nvPr/>
        </p:nvSpPr>
        <p:spPr>
          <a:xfrm>
            <a:off x="4175709" y="3200429"/>
            <a:ext cx="2994053" cy="159940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How common is this?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kern="0" dirty="0">
              <a:solidFill>
                <a:schemeClr val="bg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To what extent is this biasing results?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7388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This is still not very clear at the moment. However…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8405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530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This is still not very clear at the moment. However… we can combine survey &amp; paradata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7A74A-FE95-4E4E-BA60-A1085B921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002" y="2792079"/>
            <a:ext cx="6229731" cy="39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41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This is still not very clear at the moment. However… we can combine survey &amp; paradata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7A74A-FE95-4E4E-BA60-A1085B921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002" y="2792079"/>
            <a:ext cx="6229731" cy="3915831"/>
          </a:xfrm>
          <a:prstGeom prst="rect">
            <a:avLst/>
          </a:prstGeom>
        </p:spPr>
      </p:pic>
      <p:sp>
        <p:nvSpPr>
          <p:cNvPr id="9" name="Rectángulo 3">
            <a:extLst>
              <a:ext uri="{FF2B5EF4-FFF2-40B4-BE49-F238E27FC236}">
                <a16:creationId xmlns:a16="http://schemas.microsoft.com/office/drawing/2014/main" id="{303326C9-2338-4288-AED3-BD1C3EF7B66C}"/>
              </a:ext>
            </a:extLst>
          </p:cNvPr>
          <p:cNvSpPr/>
          <p:nvPr/>
        </p:nvSpPr>
        <p:spPr>
          <a:xfrm>
            <a:off x="3794993" y="3260137"/>
            <a:ext cx="4361747" cy="147998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Completely covered = high chance true 0.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kern="0" dirty="0">
              <a:solidFill>
                <a:schemeClr val="bg1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Partially covered = not clear yet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7984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This is still not very clear at the moment. However… we can combine survey &amp; paradata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CCA17-3302-4B3C-A9FC-C9B3C4CF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015" y="3429000"/>
            <a:ext cx="7755970" cy="23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9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6106FB-BFA7-4FA3-BA68-B6BDE3DE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015" y="3429000"/>
            <a:ext cx="7755970" cy="23615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b="1" dirty="0"/>
              <a:t>Define strategies to maximise the information available to identify missing 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This is still not very clear at the moment. However… we can combine survey &amp; paradata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D3F054-ED7F-4F6D-90B7-51C5CA14F977}"/>
              </a:ext>
            </a:extLst>
          </p:cNvPr>
          <p:cNvGrpSpPr/>
          <p:nvPr/>
        </p:nvGrpSpPr>
        <p:grpSpPr>
          <a:xfrm>
            <a:off x="3344682" y="3091680"/>
            <a:ext cx="5502635" cy="1815882"/>
            <a:chOff x="1378363" y="2451566"/>
            <a:chExt cx="5502635" cy="1815882"/>
          </a:xfrm>
        </p:grpSpPr>
        <p:sp>
          <p:nvSpPr>
            <p:cNvPr id="9" name="CuadroTexto 3">
              <a:extLst>
                <a:ext uri="{FF2B5EF4-FFF2-40B4-BE49-F238E27FC236}">
                  <a16:creationId xmlns:a16="http://schemas.microsoft.com/office/drawing/2014/main" id="{366BBE95-2BFC-4A4B-A3AC-2320D073D0BB}"/>
                </a:ext>
              </a:extLst>
            </p:cNvPr>
            <p:cNvSpPr txBox="1"/>
            <p:nvPr/>
          </p:nvSpPr>
          <p:spPr>
            <a:xfrm>
              <a:off x="1378363" y="2451566"/>
              <a:ext cx="5502635" cy="1815882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8100000" sx="101000" sy="101000" algn="tr" rotWithShape="0">
                <a:prstClr val="black">
                  <a:alpha val="48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2"/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If the person did not use another device or browser to visit the pages/apps of interest -&gt; </a:t>
              </a:r>
              <a:r>
                <a:rPr lang="en-US" sz="1600" i="1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undercoverage</a:t>
              </a:r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does not affect this measure</a:t>
              </a:r>
            </a:p>
            <a:p>
              <a:pPr lvl="2"/>
              <a:endParaRPr lang="en-US" sz="16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 lvl="2"/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If the person did use another device or browser to visit the pages/apps of interest -&gt; </a:t>
              </a:r>
              <a:r>
                <a:rPr lang="en-US" sz="1600" i="1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undercoverage</a:t>
              </a:r>
              <a:r>
                <a:rPr lang="en-US" sz="16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affects this measure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E52EB96-2A4A-4F5F-85B4-EC88DD24E646}"/>
                </a:ext>
              </a:extLst>
            </p:cNvPr>
            <p:cNvSpPr/>
            <p:nvPr/>
          </p:nvSpPr>
          <p:spPr>
            <a:xfrm>
              <a:off x="1562300" y="3004678"/>
              <a:ext cx="371059" cy="35482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C553038-94F4-40B3-A5AA-64CA2067E5CA}"/>
                </a:ext>
              </a:extLst>
            </p:cNvPr>
            <p:cNvSpPr/>
            <p:nvPr/>
          </p:nvSpPr>
          <p:spPr>
            <a:xfrm rot="10800000">
              <a:off x="1791336" y="3236334"/>
              <a:ext cx="371059" cy="35482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CuadroTexto 3">
            <a:extLst>
              <a:ext uri="{FF2B5EF4-FFF2-40B4-BE49-F238E27FC236}">
                <a16:creationId xmlns:a16="http://schemas.microsoft.com/office/drawing/2014/main" id="{0274DC97-3D16-4DDC-B6B8-239E1642DC81}"/>
              </a:ext>
            </a:extLst>
          </p:cNvPr>
          <p:cNvSpPr txBox="1"/>
          <p:nvPr/>
        </p:nvSpPr>
        <p:spPr>
          <a:xfrm>
            <a:off x="3344682" y="6070786"/>
            <a:ext cx="5502635" cy="4259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CC0000"/>
                </a:solidFill>
                <a:latin typeface="Georgia" panose="02040502050405020303" pitchFamily="18" charset="0"/>
              </a:rPr>
              <a:t>Most likely cannot be done for every web page/app of interest</a:t>
            </a:r>
            <a:endParaRPr lang="en-US" sz="1400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671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152585"/>
            <a:ext cx="11126385" cy="15715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One specific definition of data quality.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Lack of previous empirical research.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Tracking technologies are constantly evolving.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Metered data errors are considered independently.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CONCLUSIONS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844E05-E153-4CCA-8D9F-D0E453ACC535}"/>
              </a:ext>
            </a:extLst>
          </p:cNvPr>
          <p:cNvSpPr txBox="1">
            <a:spLocks/>
          </p:cNvSpPr>
          <p:nvPr/>
        </p:nvSpPr>
        <p:spPr>
          <a:xfrm>
            <a:off x="334964" y="3108489"/>
            <a:ext cx="10675544" cy="433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Take-home messages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2222789-1CD5-4FA7-A553-78B00A67D9F1}"/>
              </a:ext>
            </a:extLst>
          </p:cNvPr>
          <p:cNvSpPr txBox="1">
            <a:spLocks/>
          </p:cNvSpPr>
          <p:nvPr/>
        </p:nvSpPr>
        <p:spPr>
          <a:xfrm>
            <a:off x="532807" y="3667185"/>
            <a:ext cx="11126385" cy="1571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8000" dirty="0"/>
              <a:t>Using metered data is complex and many decisions must be taken.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8000" dirty="0"/>
              <a:t>Reporting these decisions and conducting robustness checks is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8000" dirty="0"/>
              <a:t>More empirical research is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8000" dirty="0"/>
              <a:t>This framework can help on all these aspects.</a:t>
            </a:r>
          </a:p>
          <a:p>
            <a:pPr marL="457200" indent="-457200">
              <a:buFont typeface="+mj-lt"/>
              <a:buAutoNum type="arabicPeriod"/>
            </a:pPr>
            <a:endParaRPr lang="en-GB" sz="8000" dirty="0"/>
          </a:p>
          <a:p>
            <a:pPr marL="457200" indent="-457200">
              <a:buFont typeface="+mj-lt"/>
              <a:buAutoNum type="arabicPeriod"/>
            </a:pPr>
            <a:r>
              <a:rPr lang="en-GB" sz="8000" dirty="0"/>
              <a:t>Identifying when a lack of behaviour is real or a product of undercoverage is key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8000" dirty="0"/>
              <a:t>Confounding both phenomena can inflate measurement and missing data errors.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571F-BA6A-46C3-A4D7-B544EEB1D4AB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288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Oriol J. Bosch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12C62B6-4DAC-4E38-A48B-C1A29C18B3D5}"/>
              </a:ext>
            </a:extLst>
          </p:cNvPr>
          <p:cNvSpPr/>
          <p:nvPr/>
        </p:nvSpPr>
        <p:spPr>
          <a:xfrm>
            <a:off x="4824536" y="5614674"/>
            <a:ext cx="729126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33DEA-B054-4A41-9163-3B55397BF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927" y="4260948"/>
            <a:ext cx="5529551" cy="871804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EECA9A7-0755-4766-ACCA-6B98017014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39" y="5601359"/>
            <a:ext cx="2354137" cy="874585"/>
          </a:xfrm>
          <a:prstGeom prst="rect">
            <a:avLst/>
          </a:prstGeom>
        </p:spPr>
      </p:pic>
      <p:pic>
        <p:nvPicPr>
          <p:cNvPr id="24" name="Picture 4" descr="London School of Economics – Nine Feet Tall">
            <a:extLst>
              <a:ext uri="{FF2B5EF4-FFF2-40B4-BE49-F238E27FC236}">
                <a16:creationId xmlns:a16="http://schemas.microsoft.com/office/drawing/2014/main" id="{C321E8FB-44FE-4445-98F6-38C6EDA1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41" y="5634565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44F5A488-4794-4CE0-9B35-615BC47D4B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612" y="5634565"/>
            <a:ext cx="2165384" cy="841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319C0E-3D36-465A-AF8A-731927D3BFBD}"/>
              </a:ext>
            </a:extLst>
          </p:cNvPr>
          <p:cNvSpPr txBox="1"/>
          <p:nvPr/>
        </p:nvSpPr>
        <p:spPr>
          <a:xfrm>
            <a:off x="321411" y="6651120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8601E-1B68-B593-59C3-7E733015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711623"/>
            <a:ext cx="2547501" cy="18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2F38762-B6D0-4C39-92C1-3AB23C98BAC3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CEDC74C1-4EB5-4ECF-A701-7DC74CDD6757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A22EEA-C5D7-41CE-8BC5-C7ECC67F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3236430"/>
            <a:ext cx="5663186" cy="3373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6FF1D-B7DE-42B6-BD45-38B9BDB95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93" y="3333750"/>
            <a:ext cx="6031843" cy="33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2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23D2E03-C786-4B3A-84FF-9C89770E9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3236430"/>
            <a:ext cx="5663186" cy="3373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4DBB9C-054C-4660-BD6D-C118F2C5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93" y="3333750"/>
            <a:ext cx="6031843" cy="33065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Mostly substantive applications (24) in the fields of political science and communication and digital journalism research.</a:t>
            </a:r>
          </a:p>
          <a:p>
            <a:endParaRPr lang="en-GB" dirty="0"/>
          </a:p>
          <a:p>
            <a:r>
              <a:rPr lang="en-GB" dirty="0"/>
              <a:t>Published in outlets like PNAS, Nature, the American Political Science Review or the American Journal of Political Science.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2F38762-B6D0-4C39-92C1-3AB23C98BAC3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F156BBF0-DCE4-4CEE-B931-27F799C265D8}"/>
              </a:ext>
            </a:extLst>
          </p:cNvPr>
          <p:cNvSpPr txBox="1">
            <a:spLocks/>
          </p:cNvSpPr>
          <p:nvPr/>
        </p:nvSpPr>
        <p:spPr>
          <a:xfrm>
            <a:off x="391845" y="248316"/>
            <a:ext cx="6860579" cy="234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 </a:t>
            </a:r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CEDC74C1-4EB5-4ECF-A701-7DC74CDD6757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A09CA1-9F3C-45BD-9C08-6CAC39893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24" y="207653"/>
            <a:ext cx="5928261" cy="4498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CC502-24AE-491A-86C7-C10580F4D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5" y="172264"/>
            <a:ext cx="5801390" cy="4593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71AF19-27FB-4C30-955E-A2558D16F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184" y="3002149"/>
            <a:ext cx="8152202" cy="35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A28CD5-EA4F-4474-8923-06BE406F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" y="3236430"/>
            <a:ext cx="5663186" cy="337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AF0169-5728-4259-A155-6BFDE747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93" y="3333750"/>
            <a:ext cx="6031843" cy="33065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Metered</a:t>
            </a:r>
            <a:r>
              <a:rPr lang="es-ES" dirty="0"/>
              <a:t> data in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research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33 papers identified, 26 since 2019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Mostly substantive applications (24) in the fields of political science and communication and digital journalism research.</a:t>
            </a:r>
          </a:p>
          <a:p>
            <a:endParaRPr lang="en-GB" dirty="0"/>
          </a:p>
          <a:p>
            <a:r>
              <a:rPr lang="en-GB" dirty="0"/>
              <a:t>Published in outlets like PNAS, Nature, the American Political Science Review or the American Journal of Political Science.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BACKGROUND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92F38762-B6D0-4C39-92C1-3AB23C98BAC3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F156BBF0-DCE4-4CEE-B931-27F799C265D8}"/>
              </a:ext>
            </a:extLst>
          </p:cNvPr>
          <p:cNvSpPr txBox="1">
            <a:spLocks/>
          </p:cNvSpPr>
          <p:nvPr/>
        </p:nvSpPr>
        <p:spPr>
          <a:xfrm>
            <a:off x="391845" y="248316"/>
            <a:ext cx="6860579" cy="2345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 </a:t>
            </a:r>
          </a:p>
        </p:txBody>
      </p:sp>
      <p:sp>
        <p:nvSpPr>
          <p:cNvPr id="11" name="Rectángulo 4">
            <a:extLst>
              <a:ext uri="{FF2B5EF4-FFF2-40B4-BE49-F238E27FC236}">
                <a16:creationId xmlns:a16="http://schemas.microsoft.com/office/drawing/2014/main" id="{CEDC74C1-4EB5-4ECF-A701-7DC74CDD6757}"/>
              </a:ext>
            </a:extLst>
          </p:cNvPr>
          <p:cNvSpPr/>
          <p:nvPr/>
        </p:nvSpPr>
        <p:spPr>
          <a:xfrm>
            <a:off x="1257173" y="4400524"/>
            <a:ext cx="1715146" cy="504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A09CA1-9F3C-45BD-9C08-6CAC39893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764" y="207653"/>
            <a:ext cx="8575722" cy="4498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6CC502-24AE-491A-86C7-C10580F4D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5" y="172264"/>
            <a:ext cx="9000740" cy="45938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334D27-C1C2-49D0-B2F4-F2B5B5D74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35" y="217671"/>
            <a:ext cx="5791284" cy="4318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A0F7AE-8C3C-41E4-9B00-53030D8CF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118" y="207653"/>
            <a:ext cx="6021047" cy="4216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D5F231-5B6C-4609-9467-A37D31088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6376" y="2722975"/>
            <a:ext cx="8040931" cy="38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703F122DCCA40A9CB2DC650EE0F08" ma:contentTypeVersion="10" ma:contentTypeDescription="Create a new document." ma:contentTypeScope="" ma:versionID="c61b902a66115a3861f63da81d169946">
  <xsd:schema xmlns:xsd="http://www.w3.org/2001/XMLSchema" xmlns:xs="http://www.w3.org/2001/XMLSchema" xmlns:p="http://schemas.microsoft.com/office/2006/metadata/properties" xmlns:ns3="bd66658d-ccae-4c90-9964-cca347f6a2cd" targetNamespace="http://schemas.microsoft.com/office/2006/metadata/properties" ma:root="true" ma:fieldsID="819ab817f3f91c8b150a126f18c42cdd" ns3:_="">
    <xsd:import namespace="bd66658d-ccae-4c90-9964-cca347f6a2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6658d-ccae-4c90-9964-cca347f6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BEE52F-0277-41D0-AF90-F47781584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6658d-ccae-4c90-9964-cca347f6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6AF57-1D1A-4140-855C-DEF99ABBD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46DDB7-09EC-4BA4-AA21-FD3AF18EDA0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bd66658d-ccae-4c90-9964-cca347f6a2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7918</TotalTime>
  <Words>4148</Words>
  <Application>Microsoft Office PowerPoint</Application>
  <PresentationFormat>Widescreen</PresentationFormat>
  <Paragraphs>908</Paragraphs>
  <Slides>65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Bahnschrift</vt:lpstr>
      <vt:lpstr>Calibri</vt:lpstr>
      <vt:lpstr>Georgia</vt:lpstr>
      <vt:lpstr>Symbol</vt:lpstr>
      <vt:lpstr>Office Theme</vt:lpstr>
      <vt:lpstr>When survey science met online tracking:  Presenting an error framework for metered data </vt:lpstr>
      <vt:lpstr>When survey science met online tracking:  Presenting an error framework for metered data </vt:lpstr>
      <vt:lpstr>Tracking online behaviours using a meter</vt:lpstr>
      <vt:lpstr>Tracking online behaviours using a meter</vt:lpstr>
      <vt:lpstr>Tracking online behaviours using a meter</vt:lpstr>
      <vt:lpstr>Metered data in past research</vt:lpstr>
      <vt:lpstr>Metered data in past research</vt:lpstr>
      <vt:lpstr>Metered data in past research</vt:lpstr>
      <vt:lpstr>Metered data in past research</vt:lpstr>
      <vt:lpstr>Inferences for finite populations </vt:lpstr>
      <vt:lpstr>Inferences for finite populations </vt:lpstr>
      <vt:lpstr>Inferences for finite populations </vt:lpstr>
      <vt:lpstr>Inferences for finite populations </vt:lpstr>
      <vt:lpstr>Main goals and contribution</vt:lpstr>
      <vt:lpstr>Main goals and contribution</vt:lpstr>
      <vt:lpstr>Main goals and contribution</vt:lpstr>
      <vt:lpstr>Approach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Data collection and analysis process</vt:lpstr>
      <vt:lpstr>Error components and their causes</vt:lpstr>
      <vt:lpstr>Error components and their causes</vt:lpstr>
      <vt:lpstr>Error components and their causes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Limits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Bosch-Jover,O (pgr)</cp:lastModifiedBy>
  <cp:revision>26</cp:revision>
  <dcterms:created xsi:type="dcterms:W3CDTF">2021-05-03T14:28:46Z</dcterms:created>
  <dcterms:modified xsi:type="dcterms:W3CDTF">2023-03-13T12:09:56Z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0x010100B27703F122DCCA40A9CB2DC650EE0F08</vt:lpwstr>
  </property>
</Properties>
</file>