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55"/>
  </p:notesMasterIdLst>
  <p:sldIdLst>
    <p:sldId id="258" r:id="rId5"/>
    <p:sldId id="301" r:id="rId6"/>
    <p:sldId id="299" r:id="rId7"/>
    <p:sldId id="300" r:id="rId8"/>
    <p:sldId id="302" r:id="rId9"/>
    <p:sldId id="350" r:id="rId10"/>
    <p:sldId id="352" r:id="rId11"/>
    <p:sldId id="351" r:id="rId12"/>
    <p:sldId id="303" r:id="rId13"/>
    <p:sldId id="360" r:id="rId14"/>
    <p:sldId id="361" r:id="rId15"/>
    <p:sldId id="272" r:id="rId16"/>
    <p:sldId id="307" r:id="rId17"/>
    <p:sldId id="379" r:id="rId18"/>
    <p:sldId id="308" r:id="rId19"/>
    <p:sldId id="309" r:id="rId20"/>
    <p:sldId id="323" r:id="rId21"/>
    <p:sldId id="324" r:id="rId22"/>
    <p:sldId id="325" r:id="rId23"/>
    <p:sldId id="320" r:id="rId24"/>
    <p:sldId id="321" r:id="rId25"/>
    <p:sldId id="322" r:id="rId26"/>
    <p:sldId id="312" r:id="rId27"/>
    <p:sldId id="313" r:id="rId28"/>
    <p:sldId id="314" r:id="rId29"/>
    <p:sldId id="315" r:id="rId30"/>
    <p:sldId id="326" r:id="rId31"/>
    <p:sldId id="311" r:id="rId32"/>
    <p:sldId id="327" r:id="rId33"/>
    <p:sldId id="328" r:id="rId34"/>
    <p:sldId id="329" r:id="rId35"/>
    <p:sldId id="330" r:id="rId36"/>
    <p:sldId id="331" r:id="rId37"/>
    <p:sldId id="332" r:id="rId38"/>
    <p:sldId id="336" r:id="rId39"/>
    <p:sldId id="333" r:id="rId40"/>
    <p:sldId id="335" r:id="rId41"/>
    <p:sldId id="337" r:id="rId42"/>
    <p:sldId id="338" r:id="rId43"/>
    <p:sldId id="339" r:id="rId44"/>
    <p:sldId id="340" r:id="rId45"/>
    <p:sldId id="342" r:id="rId46"/>
    <p:sldId id="343" r:id="rId47"/>
    <p:sldId id="380" r:id="rId48"/>
    <p:sldId id="381" r:id="rId49"/>
    <p:sldId id="382" r:id="rId50"/>
    <p:sldId id="383" r:id="rId51"/>
    <p:sldId id="385" r:id="rId52"/>
    <p:sldId id="384" r:id="rId53"/>
    <p:sldId id="260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D7D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E1946B-89FC-4361-8BB8-A88C283E3B69}" v="1" dt="2023-03-13T12:15:45.6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5182" autoAdjust="0"/>
  </p:normalViewPr>
  <p:slideViewPr>
    <p:cSldViewPr snapToGrid="0">
      <p:cViewPr varScale="1">
        <p:scale>
          <a:sx n="108" d="100"/>
          <a:sy n="108" d="100"/>
        </p:scale>
        <p:origin x="68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49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7277A-C03D-4D67-B4EC-588736E5DEDD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FFC10-F701-497C-83E9-425664AD2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01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051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967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665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115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015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535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6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795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523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1897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286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Another lit review identified 42 papers gathering web and/or device log data with approaches that cannot be defined as metered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949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28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6241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3646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589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3040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8313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3555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978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5623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866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Another lit review identified 42 papers gathering web and/or device log data with approaches that cannot be defined as metered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1293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3112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0680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8983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3772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2919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8817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8913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6534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8276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628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Another lit review identified 42 papers gathering web and/or device log data with approaches that cannot be defined as metered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2101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5644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6585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9325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399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Another lit review identified 42 papers gathering web and/or device log data with approaches that cannot be defined as metered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283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Another lit review identified 42 papers gathering web and/or device log data with approaches that cannot be defined as metered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500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Another lit review identified 42 papers gathering web and/or device log data with approaches that cannot be defined as metered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297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Another lit review identified 42 papers gathering web and/or device log data with approaches that cannot be defined as metered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602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302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sv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1" y="1155544"/>
            <a:ext cx="9350487" cy="1555386"/>
          </a:xfrm>
        </p:spPr>
        <p:txBody>
          <a:bodyPr anchor="b"/>
          <a:lstStyle>
            <a:lvl1pPr algn="l">
              <a:defRPr sz="42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2869603"/>
            <a:ext cx="9350485" cy="927747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53B7CC-4A0D-46ED-9534-131B1C10E792}"/>
              </a:ext>
            </a:extLst>
          </p:cNvPr>
          <p:cNvSpPr/>
          <p:nvPr userDrawn="1"/>
        </p:nvSpPr>
        <p:spPr>
          <a:xfrm>
            <a:off x="0" y="4647414"/>
            <a:ext cx="12192000" cy="22105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2EBD5D-2A83-4BA8-B811-0BBE39A3D2CF}"/>
              </a:ext>
            </a:extLst>
          </p:cNvPr>
          <p:cNvSpPr txBox="1"/>
          <p:nvPr userDrawn="1"/>
        </p:nvSpPr>
        <p:spPr>
          <a:xfrm>
            <a:off x="264695" y="5920549"/>
            <a:ext cx="11742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This project has received funding from the European Research Council (ERC) under the European Union’s Horizon 2020 research and innovation </a:t>
            </a:r>
            <a:r>
              <a:rPr lang="en-US" sz="1200" i="1" noProof="0" dirty="0" err="1">
                <a:solidFill>
                  <a:srgbClr val="FFFFFF"/>
                </a:solidFill>
                <a:latin typeface="Calibri"/>
              </a:rPr>
              <a:t>programme</a:t>
            </a:r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 (grant agreement No849165), PI: Melanie Revilla.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AC6923A-B298-4420-A843-12994B7F46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8849" y="4038545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9BD44B-32E4-4714-99D9-CDBF9E741E16}"/>
              </a:ext>
            </a:extLst>
          </p:cNvPr>
          <p:cNvGrpSpPr/>
          <p:nvPr userDrawn="1"/>
        </p:nvGrpSpPr>
        <p:grpSpPr>
          <a:xfrm>
            <a:off x="3928391" y="4838432"/>
            <a:ext cx="4335218" cy="773820"/>
            <a:chOff x="2397670" y="4994367"/>
            <a:chExt cx="4335218" cy="773820"/>
          </a:xfrm>
        </p:grpSpPr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CDC5CDE6-FF9E-4210-A362-9192D672E31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97670" y="4994367"/>
              <a:ext cx="2174330" cy="773820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F81B8165-C875-443C-9C4C-B68B7633F4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22661" y="4994367"/>
              <a:ext cx="2010227" cy="773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471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800" dirty="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4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887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78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471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787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89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38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71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D7ED-9124-4513-AE3D-E2D02998113E}" type="datetimeFigureOut">
              <a:rPr lang="es-ES" smtClean="0"/>
              <a:pPr/>
              <a:t>13/03/2023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98EE-D59B-4D23-8567-37877ABD156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429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D7ED-9124-4513-AE3D-E2D02998113E}" type="datetimeFigureOut">
              <a:rPr lang="es-ES" smtClean="0"/>
              <a:pPr/>
              <a:t>13/03/2023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98EE-D59B-4D23-8567-37877ABD156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29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86A31C-BD68-4380-9254-FEF39BC77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A8BA99-CEE6-4652-B28F-FD857AA79A9A}"/>
              </a:ext>
            </a:extLst>
          </p:cNvPr>
          <p:cNvSpPr/>
          <p:nvPr userDrawn="1"/>
        </p:nvSpPr>
        <p:spPr>
          <a:xfrm>
            <a:off x="0" y="4730484"/>
            <a:ext cx="12192000" cy="2127516"/>
          </a:xfrm>
          <a:prstGeom prst="rect">
            <a:avLst/>
          </a:prstGeom>
          <a:solidFill>
            <a:srgbClr val="C000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155544"/>
            <a:ext cx="9782287" cy="1663912"/>
          </a:xfrm>
          <a:solidFill>
            <a:srgbClr val="C00000">
              <a:alpha val="69804"/>
            </a:srgbClr>
          </a:solidFill>
          <a:ln>
            <a:noFill/>
          </a:ln>
        </p:spPr>
        <p:txBody>
          <a:bodyPr anchor="ctr" anchorCtr="0"/>
          <a:lstStyle>
            <a:lvl1pPr marL="268288" indent="0" algn="l">
              <a:defRPr sz="42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120295"/>
            <a:ext cx="9350485" cy="677054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2EBD5D-2A83-4BA8-B811-0BBE39A3D2CF}"/>
              </a:ext>
            </a:extLst>
          </p:cNvPr>
          <p:cNvSpPr txBox="1"/>
          <p:nvPr userDrawn="1"/>
        </p:nvSpPr>
        <p:spPr>
          <a:xfrm>
            <a:off x="398027" y="5824677"/>
            <a:ext cx="114590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This project has received funding from 1) the European Research Council (ERC) under the European Union’s Horizon 2020 research and innovation </a:t>
            </a:r>
            <a:r>
              <a:rPr lang="en-US" sz="1200" i="1" noProof="0" dirty="0" err="1">
                <a:solidFill>
                  <a:srgbClr val="FFFFFF"/>
                </a:solidFill>
                <a:latin typeface="Calibri"/>
              </a:rPr>
              <a:t>programme</a:t>
            </a:r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 (grant agreement No849165), PI: Melanie Revilla; 2) Ministry  of  Economy  and  Competitiveness,  State  </a:t>
            </a:r>
            <a:r>
              <a:rPr lang="en-US" sz="1200" i="1" noProof="0" dirty="0" err="1">
                <a:solidFill>
                  <a:srgbClr val="FFFFFF"/>
                </a:solidFill>
                <a:latin typeface="Calibri"/>
              </a:rPr>
              <a:t>Programme</a:t>
            </a:r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  for  the  Promotion  of Scientific and Technical Research of Excellence (PID2019-106867RB-I00 /AEI/10.13039/501100011033 (2020-2024), PI: Mariano </a:t>
            </a:r>
            <a:r>
              <a:rPr lang="en-US" sz="1200" i="1" noProof="0" dirty="0" err="1">
                <a:solidFill>
                  <a:srgbClr val="FFFFFF"/>
                </a:solidFill>
                <a:latin typeface="Calibri"/>
              </a:rPr>
              <a:t>Torcal</a:t>
            </a:r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; 3) AYUDAS FUNDACIÓN BBVA A EQUIPOS DE INVESTIGACIÓN CIENTÍFICA EN ECONOMÍA Y SOCIEDAD DIGITAL 2019, PI: Mariano </a:t>
            </a:r>
            <a:r>
              <a:rPr lang="en-US" sz="1200" i="1" noProof="0" dirty="0" err="1">
                <a:solidFill>
                  <a:srgbClr val="FFFFFF"/>
                </a:solidFill>
                <a:latin typeface="Calibri"/>
              </a:rPr>
              <a:t>Torcal</a:t>
            </a:r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AC6923A-B298-4420-A843-12994B7F46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8849" y="4038545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6EE344C-29C2-4817-AB40-E057F90C3F14}"/>
              </a:ext>
            </a:extLst>
          </p:cNvPr>
          <p:cNvGrpSpPr/>
          <p:nvPr userDrawn="1"/>
        </p:nvGrpSpPr>
        <p:grpSpPr>
          <a:xfrm>
            <a:off x="3928391" y="4890670"/>
            <a:ext cx="4335218" cy="773820"/>
            <a:chOff x="2397670" y="4994367"/>
            <a:chExt cx="4335218" cy="773820"/>
          </a:xfrm>
        </p:grpSpPr>
        <p:pic>
          <p:nvPicPr>
            <p:cNvPr id="18" name="Picture 17" descr="Text&#10;&#10;Description automatically generated">
              <a:extLst>
                <a:ext uri="{FF2B5EF4-FFF2-40B4-BE49-F238E27FC236}">
                  <a16:creationId xmlns:a16="http://schemas.microsoft.com/office/drawing/2014/main" id="{283FEA04-75FD-4F43-8EDA-8B1EC6EDDE2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97670" y="4994367"/>
              <a:ext cx="2174330" cy="773820"/>
            </a:xfrm>
            <a:prstGeom prst="rect">
              <a:avLst/>
            </a:prstGeom>
          </p:spPr>
        </p:pic>
        <p:pic>
          <p:nvPicPr>
            <p:cNvPr id="20" name="Picture 19" descr="Text&#10;&#10;Description automatically generated">
              <a:extLst>
                <a:ext uri="{FF2B5EF4-FFF2-40B4-BE49-F238E27FC236}">
                  <a16:creationId xmlns:a16="http://schemas.microsoft.com/office/drawing/2014/main" id="{9391AFA1-5CF5-4107-A915-EB1861550D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22661" y="4994367"/>
              <a:ext cx="2010227" cy="77382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574DC76-6B66-46DE-8A41-3B41DC84C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4" t="11231" r="12562" b="12200"/>
          <a:stretch/>
        </p:blipFill>
        <p:spPr>
          <a:xfrm>
            <a:off x="11249716" y="261458"/>
            <a:ext cx="624254" cy="79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80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D7ED-9124-4513-AE3D-E2D02998113E}" type="datetimeFigureOut">
              <a:rPr lang="es-ES" smtClean="0"/>
              <a:pPr/>
              <a:t>13/03/2023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98EE-D59B-4D23-8567-37877ABD156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253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C8E843-FDDE-4741-80AC-81A9C0D0E2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D4D01-8774-4DFE-AC4F-8C521C08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134" y="3114763"/>
            <a:ext cx="10709733" cy="628474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856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800" dirty="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572" y="1667436"/>
            <a:ext cx="11126385" cy="47616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smtClean="0">
                <a:latin typeface="Georgia" panose="02040502050405020303" pitchFamily="18" charset="0"/>
              </a:defRPr>
            </a:lvl1pPr>
            <a:lvl2pPr>
              <a:defRPr lang="en-US" sz="2000" smtClean="0">
                <a:latin typeface="Georgia" panose="02040502050405020303" pitchFamily="18" charset="0"/>
              </a:defRPr>
            </a:lvl2pPr>
            <a:lvl3pPr>
              <a:defRPr lang="en-US" sz="1800" smtClean="0">
                <a:latin typeface="Georgia" panose="02040502050405020303" pitchFamily="18" charset="0"/>
              </a:defRPr>
            </a:lvl3pPr>
            <a:lvl4pPr>
              <a:defRPr lang="en-US" sz="1600" smtClean="0">
                <a:latin typeface="Georgia" panose="02040502050405020303" pitchFamily="18" charset="0"/>
              </a:defRPr>
            </a:lvl4pPr>
            <a:lvl5pPr>
              <a:defRPr lang="en-US" sz="1600" dirty="0">
                <a:latin typeface="Georgia" panose="02040502050405020303" pitchFamily="18" charset="0"/>
              </a:defRPr>
            </a:lvl5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/>
            <a:r>
              <a:rPr lang="en-US" dirty="0"/>
              <a:t>Second level</a:t>
            </a:r>
          </a:p>
          <a:p>
            <a:pPr marL="1257300" lvl="2" indent="-342900"/>
            <a:r>
              <a:rPr lang="en-US" dirty="0"/>
              <a:t>Third level</a:t>
            </a:r>
          </a:p>
          <a:p>
            <a:pPr marL="1657350" lvl="3" indent="-285750"/>
            <a:r>
              <a:rPr lang="en-US" dirty="0"/>
              <a:t>Fourth level</a:t>
            </a:r>
          </a:p>
          <a:p>
            <a:pPr marL="2114550" lvl="4" indent="-285750"/>
            <a:r>
              <a:rPr lang="en-US" dirty="0"/>
              <a:t>Fifth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64EA10A-AFB4-43DA-86A6-015FEC97A8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294215"/>
            <a:ext cx="10311422" cy="2832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995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53B7CC-4A0D-46ED-9534-131B1C10E79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2168167"/>
            <a:ext cx="11328400" cy="655887"/>
          </a:xfrm>
        </p:spPr>
        <p:txBody>
          <a:bodyPr anchor="b"/>
          <a:lstStyle>
            <a:lvl1pPr algn="l">
              <a:defRPr sz="42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2982727"/>
            <a:ext cx="11328400" cy="655888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AC6923A-B298-4420-A843-12994B7F468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31801" y="3801342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s-ES" dirty="0"/>
          </a:p>
        </p:txBody>
      </p:sp>
      <p:pic>
        <p:nvPicPr>
          <p:cNvPr id="12" name="Graphic 11" descr="Internet with solid fill">
            <a:extLst>
              <a:ext uri="{FF2B5EF4-FFF2-40B4-BE49-F238E27FC236}">
                <a16:creationId xmlns:a16="http://schemas.microsoft.com/office/drawing/2014/main" id="{57B51795-0814-495F-8204-EAB255EA1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867" y="4652269"/>
            <a:ext cx="675432" cy="506574"/>
          </a:xfrm>
          <a:prstGeom prst="rect">
            <a:avLst/>
          </a:prstGeom>
        </p:spPr>
      </p:pic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09DC8B16-F7A8-44B2-80D4-EEC28B93FA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2418" y="4336175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s-E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89BDD34-FD89-4B89-A914-1BA6708A15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2418" y="4764270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s-ES" dirty="0"/>
          </a:p>
        </p:txBody>
      </p:sp>
      <p:grpSp>
        <p:nvGrpSpPr>
          <p:cNvPr id="5" name="Graphic 10" descr="Email with solid fill">
            <a:extLst>
              <a:ext uri="{FF2B5EF4-FFF2-40B4-BE49-F238E27FC236}">
                <a16:creationId xmlns:a16="http://schemas.microsoft.com/office/drawing/2014/main" id="{984714CA-A806-4F3B-936E-4C428A2EE819}"/>
              </a:ext>
            </a:extLst>
          </p:cNvPr>
          <p:cNvGrpSpPr/>
          <p:nvPr/>
        </p:nvGrpSpPr>
        <p:grpSpPr>
          <a:xfrm>
            <a:off x="547929" y="4296247"/>
            <a:ext cx="439307" cy="362428"/>
            <a:chOff x="410947" y="4296247"/>
            <a:chExt cx="329480" cy="362428"/>
          </a:xfrm>
          <a:solidFill>
            <a:schemeClr val="bg1"/>
          </a:solidFill>
        </p:grpSpPr>
        <p:sp>
          <p:nvSpPr>
            <p:cNvPr id="6" name="Graphic 10" descr="Email with solid fill">
              <a:extLst>
                <a:ext uri="{FF2B5EF4-FFF2-40B4-BE49-F238E27FC236}">
                  <a16:creationId xmlns:a16="http://schemas.microsoft.com/office/drawing/2014/main" id="{C075CEA1-149C-41F1-8250-3C09FB005D8C}"/>
                </a:ext>
              </a:extLst>
            </p:cNvPr>
            <p:cNvSpPr/>
            <p:nvPr/>
          </p:nvSpPr>
          <p:spPr>
            <a:xfrm>
              <a:off x="410947" y="4296247"/>
              <a:ext cx="329480" cy="362428"/>
            </a:xfrm>
            <a:custGeom>
              <a:avLst/>
              <a:gdLst>
                <a:gd name="connsiteX0" fmla="*/ 304769 w 329480"/>
                <a:gd name="connsiteY0" fmla="*/ 327833 h 362428"/>
                <a:gd name="connsiteX1" fmla="*/ 222399 w 329480"/>
                <a:gd name="connsiteY1" fmla="*/ 249581 h 362428"/>
                <a:gd name="connsiteX2" fmla="*/ 304769 w 329480"/>
                <a:gd name="connsiteY2" fmla="*/ 171330 h 362428"/>
                <a:gd name="connsiteX3" fmla="*/ 304769 w 329480"/>
                <a:gd name="connsiteY3" fmla="*/ 327833 h 362428"/>
                <a:gd name="connsiteX4" fmla="*/ 37890 w 329480"/>
                <a:gd name="connsiteY4" fmla="*/ 337717 h 362428"/>
                <a:gd name="connsiteX5" fmla="*/ 119437 w 329480"/>
                <a:gd name="connsiteY5" fmla="*/ 260701 h 362428"/>
                <a:gd name="connsiteX6" fmla="*/ 125202 w 329480"/>
                <a:gd name="connsiteY6" fmla="*/ 255347 h 362428"/>
                <a:gd name="connsiteX7" fmla="*/ 204689 w 329480"/>
                <a:gd name="connsiteY7" fmla="*/ 255347 h 362428"/>
                <a:gd name="connsiteX8" fmla="*/ 210455 w 329480"/>
                <a:gd name="connsiteY8" fmla="*/ 260701 h 362428"/>
                <a:gd name="connsiteX9" fmla="*/ 291590 w 329480"/>
                <a:gd name="connsiteY9" fmla="*/ 337717 h 362428"/>
                <a:gd name="connsiteX10" fmla="*/ 37890 w 329480"/>
                <a:gd name="connsiteY10" fmla="*/ 337717 h 362428"/>
                <a:gd name="connsiteX11" fmla="*/ 24711 w 329480"/>
                <a:gd name="connsiteY11" fmla="*/ 170918 h 362428"/>
                <a:gd name="connsiteX12" fmla="*/ 107081 w 329480"/>
                <a:gd name="connsiteY12" fmla="*/ 249169 h 362428"/>
                <a:gd name="connsiteX13" fmla="*/ 24711 w 329480"/>
                <a:gd name="connsiteY13" fmla="*/ 327421 h 362428"/>
                <a:gd name="connsiteX14" fmla="*/ 24711 w 329480"/>
                <a:gd name="connsiteY14" fmla="*/ 170918 h 362428"/>
                <a:gd name="connsiteX15" fmla="*/ 82370 w 329480"/>
                <a:gd name="connsiteY15" fmla="*/ 65896 h 362428"/>
                <a:gd name="connsiteX16" fmla="*/ 247110 w 329480"/>
                <a:gd name="connsiteY16" fmla="*/ 65896 h 362428"/>
                <a:gd name="connsiteX17" fmla="*/ 247110 w 329480"/>
                <a:gd name="connsiteY17" fmla="*/ 203042 h 362428"/>
                <a:gd name="connsiteX18" fmla="*/ 210044 w 329480"/>
                <a:gd name="connsiteY18" fmla="*/ 238461 h 362428"/>
                <a:gd name="connsiteX19" fmla="*/ 119437 w 329480"/>
                <a:gd name="connsiteY19" fmla="*/ 238461 h 362428"/>
                <a:gd name="connsiteX20" fmla="*/ 82370 w 329480"/>
                <a:gd name="connsiteY20" fmla="*/ 203042 h 362428"/>
                <a:gd name="connsiteX21" fmla="*/ 82370 w 329480"/>
                <a:gd name="connsiteY21" fmla="*/ 65896 h 362428"/>
                <a:gd name="connsiteX22" fmla="*/ 271821 w 329480"/>
                <a:gd name="connsiteY22" fmla="*/ 77016 h 362428"/>
                <a:gd name="connsiteX23" fmla="*/ 271821 w 329480"/>
                <a:gd name="connsiteY23" fmla="*/ 41185 h 362428"/>
                <a:gd name="connsiteX24" fmla="*/ 214162 w 329480"/>
                <a:gd name="connsiteY24" fmla="*/ 41185 h 362428"/>
                <a:gd name="connsiteX25" fmla="*/ 164740 w 329480"/>
                <a:gd name="connsiteY25" fmla="*/ 0 h 362428"/>
                <a:gd name="connsiteX26" fmla="*/ 115318 w 329480"/>
                <a:gd name="connsiteY26" fmla="*/ 41185 h 362428"/>
                <a:gd name="connsiteX27" fmla="*/ 57659 w 329480"/>
                <a:gd name="connsiteY27" fmla="*/ 41185 h 362428"/>
                <a:gd name="connsiteX28" fmla="*/ 57659 w 329480"/>
                <a:gd name="connsiteY28" fmla="*/ 77428 h 362428"/>
                <a:gd name="connsiteX29" fmla="*/ 0 w 329480"/>
                <a:gd name="connsiteY29" fmla="*/ 132204 h 362428"/>
                <a:gd name="connsiteX30" fmla="*/ 0 w 329480"/>
                <a:gd name="connsiteY30" fmla="*/ 362428 h 362428"/>
                <a:gd name="connsiteX31" fmla="*/ 329480 w 329480"/>
                <a:gd name="connsiteY31" fmla="*/ 362428 h 362428"/>
                <a:gd name="connsiteX32" fmla="*/ 329480 w 329480"/>
                <a:gd name="connsiteY32" fmla="*/ 132204 h 362428"/>
                <a:gd name="connsiteX33" fmla="*/ 271821 w 329480"/>
                <a:gd name="connsiteY33" fmla="*/ 77016 h 36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9480" h="362428">
                  <a:moveTo>
                    <a:pt x="304769" y="327833"/>
                  </a:moveTo>
                  <a:lnTo>
                    <a:pt x="222399" y="249581"/>
                  </a:lnTo>
                  <a:lnTo>
                    <a:pt x="304769" y="171330"/>
                  </a:lnTo>
                  <a:lnTo>
                    <a:pt x="304769" y="327833"/>
                  </a:lnTo>
                  <a:close/>
                  <a:moveTo>
                    <a:pt x="37890" y="337717"/>
                  </a:moveTo>
                  <a:lnTo>
                    <a:pt x="119437" y="260701"/>
                  </a:lnTo>
                  <a:lnTo>
                    <a:pt x="125202" y="255347"/>
                  </a:lnTo>
                  <a:cubicBezTo>
                    <a:pt x="147442" y="234343"/>
                    <a:pt x="182450" y="234343"/>
                    <a:pt x="204689" y="255347"/>
                  </a:cubicBezTo>
                  <a:lnTo>
                    <a:pt x="210455" y="260701"/>
                  </a:lnTo>
                  <a:lnTo>
                    <a:pt x="291590" y="337717"/>
                  </a:lnTo>
                  <a:lnTo>
                    <a:pt x="37890" y="337717"/>
                  </a:lnTo>
                  <a:close/>
                  <a:moveTo>
                    <a:pt x="24711" y="170918"/>
                  </a:moveTo>
                  <a:lnTo>
                    <a:pt x="107081" y="249169"/>
                  </a:lnTo>
                  <a:lnTo>
                    <a:pt x="24711" y="327421"/>
                  </a:lnTo>
                  <a:lnTo>
                    <a:pt x="24711" y="170918"/>
                  </a:lnTo>
                  <a:close/>
                  <a:moveTo>
                    <a:pt x="82370" y="65896"/>
                  </a:moveTo>
                  <a:lnTo>
                    <a:pt x="247110" y="65896"/>
                  </a:lnTo>
                  <a:lnTo>
                    <a:pt x="247110" y="203042"/>
                  </a:lnTo>
                  <a:lnTo>
                    <a:pt x="210044" y="238461"/>
                  </a:lnTo>
                  <a:cubicBezTo>
                    <a:pt x="183273" y="217869"/>
                    <a:pt x="146207" y="217869"/>
                    <a:pt x="119437" y="238461"/>
                  </a:cubicBezTo>
                  <a:lnTo>
                    <a:pt x="82370" y="203042"/>
                  </a:lnTo>
                  <a:lnTo>
                    <a:pt x="82370" y="65896"/>
                  </a:lnTo>
                  <a:close/>
                  <a:moveTo>
                    <a:pt x="271821" y="77016"/>
                  </a:moveTo>
                  <a:lnTo>
                    <a:pt x="271821" y="41185"/>
                  </a:lnTo>
                  <a:lnTo>
                    <a:pt x="214162" y="41185"/>
                  </a:lnTo>
                  <a:lnTo>
                    <a:pt x="164740" y="0"/>
                  </a:lnTo>
                  <a:lnTo>
                    <a:pt x="115318" y="41185"/>
                  </a:lnTo>
                  <a:lnTo>
                    <a:pt x="57659" y="41185"/>
                  </a:lnTo>
                  <a:lnTo>
                    <a:pt x="57659" y="77428"/>
                  </a:lnTo>
                  <a:lnTo>
                    <a:pt x="0" y="132204"/>
                  </a:lnTo>
                  <a:lnTo>
                    <a:pt x="0" y="362428"/>
                  </a:lnTo>
                  <a:lnTo>
                    <a:pt x="329480" y="362428"/>
                  </a:lnTo>
                  <a:lnTo>
                    <a:pt x="329480" y="132204"/>
                  </a:lnTo>
                  <a:lnTo>
                    <a:pt x="271821" y="77016"/>
                  </a:ln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sz="1800"/>
            </a:p>
          </p:txBody>
        </p:sp>
        <p:sp>
          <p:nvSpPr>
            <p:cNvPr id="7" name="Graphic 10" descr="Email with solid fill">
              <a:extLst>
                <a:ext uri="{FF2B5EF4-FFF2-40B4-BE49-F238E27FC236}">
                  <a16:creationId xmlns:a16="http://schemas.microsoft.com/office/drawing/2014/main" id="{9A0AF226-B431-46C9-848D-36D75F6C8832}"/>
                </a:ext>
              </a:extLst>
            </p:cNvPr>
            <p:cNvSpPr/>
            <p:nvPr/>
          </p:nvSpPr>
          <p:spPr>
            <a:xfrm>
              <a:off x="522553" y="4386030"/>
              <a:ext cx="107086" cy="107904"/>
            </a:xfrm>
            <a:custGeom>
              <a:avLst/>
              <a:gdLst>
                <a:gd name="connsiteX0" fmla="*/ 53134 w 107086"/>
                <a:gd name="connsiteY0" fmla="*/ 67955 h 107904"/>
                <a:gd name="connsiteX1" fmla="*/ 39955 w 107086"/>
                <a:gd name="connsiteY1" fmla="*/ 54776 h 107904"/>
                <a:gd name="connsiteX2" fmla="*/ 53134 w 107086"/>
                <a:gd name="connsiteY2" fmla="*/ 41597 h 107904"/>
                <a:gd name="connsiteX3" fmla="*/ 66313 w 107086"/>
                <a:gd name="connsiteY3" fmla="*/ 54776 h 107904"/>
                <a:gd name="connsiteX4" fmla="*/ 53134 w 107086"/>
                <a:gd name="connsiteY4" fmla="*/ 67955 h 107904"/>
                <a:gd name="connsiteX5" fmla="*/ 53134 w 107086"/>
                <a:gd name="connsiteY5" fmla="*/ 107905 h 107904"/>
                <a:gd name="connsiteX6" fmla="*/ 79904 w 107086"/>
                <a:gd name="connsiteY6" fmla="*/ 101315 h 107904"/>
                <a:gd name="connsiteX7" fmla="*/ 82787 w 107086"/>
                <a:gd name="connsiteY7" fmla="*/ 91843 h 107904"/>
                <a:gd name="connsiteX8" fmla="*/ 73315 w 107086"/>
                <a:gd name="connsiteY8" fmla="*/ 88960 h 107904"/>
                <a:gd name="connsiteX9" fmla="*/ 53134 w 107086"/>
                <a:gd name="connsiteY9" fmla="*/ 93902 h 107904"/>
                <a:gd name="connsiteX10" fmla="*/ 13596 w 107086"/>
                <a:gd name="connsiteY10" fmla="*/ 53952 h 107904"/>
                <a:gd name="connsiteX11" fmla="*/ 53546 w 107086"/>
                <a:gd name="connsiteY11" fmla="*/ 14003 h 107904"/>
                <a:gd name="connsiteX12" fmla="*/ 93495 w 107086"/>
                <a:gd name="connsiteY12" fmla="*/ 53952 h 107904"/>
                <a:gd name="connsiteX13" fmla="*/ 93495 w 107086"/>
                <a:gd name="connsiteY13" fmla="*/ 67132 h 107904"/>
                <a:gd name="connsiteX14" fmla="*/ 80316 w 107086"/>
                <a:gd name="connsiteY14" fmla="*/ 53952 h 107904"/>
                <a:gd name="connsiteX15" fmla="*/ 58488 w 107086"/>
                <a:gd name="connsiteY15" fmla="*/ 27182 h 107904"/>
                <a:gd name="connsiteX16" fmla="*/ 28423 w 107086"/>
                <a:gd name="connsiteY16" fmla="*/ 43656 h 107904"/>
                <a:gd name="connsiteX17" fmla="*/ 39543 w 107086"/>
                <a:gd name="connsiteY17" fmla="*/ 76192 h 107904"/>
                <a:gd name="connsiteX18" fmla="*/ 73726 w 107086"/>
                <a:gd name="connsiteY18" fmla="*/ 70838 h 107904"/>
                <a:gd name="connsiteX19" fmla="*/ 93907 w 107086"/>
                <a:gd name="connsiteY19" fmla="*/ 79899 h 107904"/>
                <a:gd name="connsiteX20" fmla="*/ 107086 w 107086"/>
                <a:gd name="connsiteY20" fmla="*/ 66720 h 107904"/>
                <a:gd name="connsiteX21" fmla="*/ 107086 w 107086"/>
                <a:gd name="connsiteY21" fmla="*/ 53541 h 107904"/>
                <a:gd name="connsiteX22" fmla="*/ 53546 w 107086"/>
                <a:gd name="connsiteY22" fmla="*/ 0 h 107904"/>
                <a:gd name="connsiteX23" fmla="*/ 5 w 107086"/>
                <a:gd name="connsiteY23" fmla="*/ 53541 h 107904"/>
                <a:gd name="connsiteX24" fmla="*/ 53134 w 107086"/>
                <a:gd name="connsiteY24" fmla="*/ 107905 h 10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7086" h="107904">
                  <a:moveTo>
                    <a:pt x="53134" y="67955"/>
                  </a:moveTo>
                  <a:cubicBezTo>
                    <a:pt x="45721" y="67955"/>
                    <a:pt x="39955" y="61778"/>
                    <a:pt x="39955" y="54776"/>
                  </a:cubicBezTo>
                  <a:cubicBezTo>
                    <a:pt x="39955" y="47363"/>
                    <a:pt x="46132" y="41597"/>
                    <a:pt x="53134" y="41597"/>
                  </a:cubicBezTo>
                  <a:cubicBezTo>
                    <a:pt x="60547" y="41597"/>
                    <a:pt x="66313" y="47363"/>
                    <a:pt x="66313" y="54776"/>
                  </a:cubicBezTo>
                  <a:cubicBezTo>
                    <a:pt x="66313" y="62189"/>
                    <a:pt x="60547" y="67955"/>
                    <a:pt x="53134" y="67955"/>
                  </a:cubicBezTo>
                  <a:close/>
                  <a:moveTo>
                    <a:pt x="53134" y="107905"/>
                  </a:moveTo>
                  <a:cubicBezTo>
                    <a:pt x="62606" y="107905"/>
                    <a:pt x="71667" y="105434"/>
                    <a:pt x="79904" y="101315"/>
                  </a:cubicBezTo>
                  <a:cubicBezTo>
                    <a:pt x="83199" y="99256"/>
                    <a:pt x="84435" y="95137"/>
                    <a:pt x="82787" y="91843"/>
                  </a:cubicBezTo>
                  <a:cubicBezTo>
                    <a:pt x="80728" y="88548"/>
                    <a:pt x="76609" y="87312"/>
                    <a:pt x="73315" y="88960"/>
                  </a:cubicBezTo>
                  <a:cubicBezTo>
                    <a:pt x="67137" y="92254"/>
                    <a:pt x="60135" y="93902"/>
                    <a:pt x="53134" y="93902"/>
                  </a:cubicBezTo>
                  <a:cubicBezTo>
                    <a:pt x="31306" y="93902"/>
                    <a:pt x="13184" y="75780"/>
                    <a:pt x="13596" y="53952"/>
                  </a:cubicBezTo>
                  <a:cubicBezTo>
                    <a:pt x="13596" y="32124"/>
                    <a:pt x="31718" y="14003"/>
                    <a:pt x="53546" y="14003"/>
                  </a:cubicBezTo>
                  <a:cubicBezTo>
                    <a:pt x="75374" y="14003"/>
                    <a:pt x="93495" y="31712"/>
                    <a:pt x="93495" y="53952"/>
                  </a:cubicBezTo>
                  <a:lnTo>
                    <a:pt x="93495" y="67132"/>
                  </a:lnTo>
                  <a:cubicBezTo>
                    <a:pt x="86082" y="67132"/>
                    <a:pt x="80316" y="61366"/>
                    <a:pt x="80316" y="53952"/>
                  </a:cubicBezTo>
                  <a:cubicBezTo>
                    <a:pt x="80316" y="40773"/>
                    <a:pt x="71255" y="29653"/>
                    <a:pt x="58488" y="27182"/>
                  </a:cubicBezTo>
                  <a:cubicBezTo>
                    <a:pt x="45721" y="24711"/>
                    <a:pt x="32953" y="31712"/>
                    <a:pt x="28423" y="43656"/>
                  </a:cubicBezTo>
                  <a:cubicBezTo>
                    <a:pt x="23893" y="55600"/>
                    <a:pt x="28423" y="69603"/>
                    <a:pt x="39543" y="76192"/>
                  </a:cubicBezTo>
                  <a:cubicBezTo>
                    <a:pt x="50663" y="82782"/>
                    <a:pt x="65078" y="80723"/>
                    <a:pt x="73726" y="70838"/>
                  </a:cubicBezTo>
                  <a:cubicBezTo>
                    <a:pt x="78669" y="76604"/>
                    <a:pt x="86082" y="79899"/>
                    <a:pt x="93907" y="79899"/>
                  </a:cubicBezTo>
                  <a:cubicBezTo>
                    <a:pt x="101320" y="79899"/>
                    <a:pt x="107086" y="74133"/>
                    <a:pt x="107086" y="66720"/>
                  </a:cubicBezTo>
                  <a:lnTo>
                    <a:pt x="107086" y="53541"/>
                  </a:lnTo>
                  <a:cubicBezTo>
                    <a:pt x="107086" y="23887"/>
                    <a:pt x="83199" y="0"/>
                    <a:pt x="53546" y="0"/>
                  </a:cubicBezTo>
                  <a:cubicBezTo>
                    <a:pt x="23893" y="0"/>
                    <a:pt x="5" y="23887"/>
                    <a:pt x="5" y="53541"/>
                  </a:cubicBezTo>
                  <a:cubicBezTo>
                    <a:pt x="-407" y="83606"/>
                    <a:pt x="23481" y="107493"/>
                    <a:pt x="53134" y="107905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sz="1800"/>
            </a:p>
          </p:txBody>
        </p:sp>
      </p:grp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2E22598E-62C9-44CE-8CF4-954055F41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850" y="5823830"/>
            <a:ext cx="2174330" cy="773820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C6AE254B-BBA4-4611-9CB4-5E52CDD8F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887" y="5823830"/>
            <a:ext cx="2010227" cy="7738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1E2061-89E0-4F2D-9855-44DE5AA09DD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1089944" y="5701452"/>
            <a:ext cx="871808" cy="101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6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2168167"/>
            <a:ext cx="11328400" cy="655887"/>
          </a:xfrm>
        </p:spPr>
        <p:txBody>
          <a:bodyPr anchor="b"/>
          <a:lstStyle>
            <a:lvl1pPr algn="l">
              <a:defRPr sz="42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2982727"/>
            <a:ext cx="11328400" cy="655888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53B7CC-4A0D-46ED-9534-131B1C10E792}"/>
              </a:ext>
            </a:extLst>
          </p:cNvPr>
          <p:cNvSpPr/>
          <p:nvPr userDrawn="1"/>
        </p:nvSpPr>
        <p:spPr>
          <a:xfrm>
            <a:off x="0" y="5552389"/>
            <a:ext cx="12192000" cy="13056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AC6923A-B298-4420-A843-12994B7F468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31801" y="3801342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1" name="Graphic 10" descr="Email with solid fill">
            <a:extLst>
              <a:ext uri="{FF2B5EF4-FFF2-40B4-BE49-F238E27FC236}">
                <a16:creationId xmlns:a16="http://schemas.microsoft.com/office/drawing/2014/main" id="{68CF5DA8-FAEE-408E-84D4-5BD6CF1B25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999" y="4279773"/>
            <a:ext cx="527168" cy="395376"/>
          </a:xfrm>
          <a:prstGeom prst="rect">
            <a:avLst/>
          </a:prstGeom>
        </p:spPr>
      </p:pic>
      <p:pic>
        <p:nvPicPr>
          <p:cNvPr id="12" name="Graphic 11" descr="Internet with solid fill">
            <a:extLst>
              <a:ext uri="{FF2B5EF4-FFF2-40B4-BE49-F238E27FC236}">
                <a16:creationId xmlns:a16="http://schemas.microsoft.com/office/drawing/2014/main" id="{57B51795-0814-495F-8204-EAB255EA1B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867" y="4652269"/>
            <a:ext cx="675432" cy="506574"/>
          </a:xfrm>
          <a:prstGeom prst="rect">
            <a:avLst/>
          </a:prstGeom>
        </p:spPr>
      </p:pic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09DC8B16-F7A8-44B2-80D4-EEC28B93FA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2418" y="4336175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89BDD34-FD89-4B89-A914-1BA6708A15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2418" y="4764270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BEF8B2-0E6B-44E1-9192-CD1844CE4867}"/>
              </a:ext>
            </a:extLst>
          </p:cNvPr>
          <p:cNvSpPr/>
          <p:nvPr userDrawn="1"/>
        </p:nvSpPr>
        <p:spPr>
          <a:xfrm>
            <a:off x="10897921" y="131975"/>
            <a:ext cx="1067836" cy="936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B6726B19-FF2C-4C3A-9618-4BB4A6C74B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996" y="5823830"/>
            <a:ext cx="2174330" cy="773820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0696EB27-281F-40BF-800B-C5C1BA8F9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887" y="5823830"/>
            <a:ext cx="2010227" cy="7738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D86A9D-E0A4-4A03-AF78-66975C76D7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1244561" y="5707450"/>
            <a:ext cx="871808" cy="101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2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9398" y="1498863"/>
            <a:ext cx="5360894" cy="4678101"/>
          </a:xfrm>
        </p:spPr>
        <p:txBody>
          <a:bodyPr>
            <a:normAutofit/>
          </a:bodyPr>
          <a:lstStyle>
            <a:lvl1pPr>
              <a:defRPr sz="2000">
                <a:latin typeface="Georgia" panose="02040502050405020303" pitchFamily="18" charset="0"/>
              </a:defRPr>
            </a:lvl1pPr>
            <a:lvl2pPr>
              <a:defRPr sz="1800">
                <a:latin typeface="Georgia" panose="02040502050405020303" pitchFamily="18" charset="0"/>
              </a:defRPr>
            </a:lvl2pPr>
            <a:lvl3pPr>
              <a:defRPr sz="1600">
                <a:latin typeface="Georgia" panose="02040502050405020303" pitchFamily="18" charset="0"/>
              </a:defRPr>
            </a:lvl3pPr>
            <a:lvl4pPr>
              <a:defRPr sz="1400">
                <a:latin typeface="Georgia" panose="02040502050405020303" pitchFamily="18" charset="0"/>
              </a:defRPr>
            </a:lvl4pPr>
            <a:lvl5pPr>
              <a:defRPr sz="14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1708" y="1498863"/>
            <a:ext cx="5360894" cy="4678101"/>
          </a:xfrm>
        </p:spPr>
        <p:txBody>
          <a:bodyPr>
            <a:normAutofit/>
          </a:bodyPr>
          <a:lstStyle>
            <a:lvl1pPr>
              <a:defRPr sz="2000">
                <a:latin typeface="Georgia" panose="02040502050405020303" pitchFamily="18" charset="0"/>
              </a:defRPr>
            </a:lvl1pPr>
            <a:lvl2pPr>
              <a:defRPr sz="1800">
                <a:latin typeface="Georgia" panose="02040502050405020303" pitchFamily="18" charset="0"/>
              </a:defRPr>
            </a:lvl2pPr>
            <a:lvl3pPr>
              <a:defRPr sz="1600">
                <a:latin typeface="Georgia" panose="02040502050405020303" pitchFamily="18" charset="0"/>
              </a:defRPr>
            </a:lvl3pPr>
            <a:lvl4pPr>
              <a:defRPr sz="1400">
                <a:latin typeface="Georgia" panose="02040502050405020303" pitchFamily="18" charset="0"/>
              </a:defRPr>
            </a:lvl4pPr>
            <a:lvl5pPr>
              <a:defRPr sz="14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28D1B5-C416-4FA7-BA2C-E181ACAB5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40" y="577484"/>
            <a:ext cx="10316446" cy="41247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05A1191-DD63-4A8C-8F53-37F19380F8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294215"/>
            <a:ext cx="10311422" cy="2832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117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82" y="1882442"/>
            <a:ext cx="11112649" cy="11997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600"/>
            </a:lvl4pPr>
            <a:lvl5pPr marL="21145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81F3FEF-E96C-4284-888C-3440FDD2721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37882" y="1427190"/>
            <a:ext cx="11112649" cy="455252"/>
          </a:xfrm>
        </p:spPr>
        <p:txBody>
          <a:bodyPr>
            <a:normAutofit/>
          </a:bodyPr>
          <a:lstStyle>
            <a:lvl1pPr marL="0" indent="0">
              <a:buNone/>
              <a:defRPr sz="2000" b="1" u="sng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600"/>
            </a:lvl4pPr>
            <a:lvl5pPr marL="21145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17044D-A1E3-4C07-9932-20A6D54CF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40" y="577484"/>
            <a:ext cx="10316446" cy="41247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C094441-DF32-4B79-B517-69F3A137CF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294215"/>
            <a:ext cx="10311422" cy="2832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608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800" dirty="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3F9258-04F0-42AC-B61A-428E124C0C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316912"/>
            <a:ext cx="4114800" cy="248697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s-ES" sz="16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143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46D310-EFFB-476C-9ADF-F9913DDCE96E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961366-5525-429F-B609-F4FC10190428}"/>
              </a:ext>
            </a:extLst>
          </p:cNvPr>
          <p:cNvSpPr/>
          <p:nvPr userDrawn="1"/>
        </p:nvSpPr>
        <p:spPr>
          <a:xfrm>
            <a:off x="181496" y="130001"/>
            <a:ext cx="11829008" cy="6597998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DCCD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7C38F8-51EF-45D0-BFE0-DBC6C74011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4" t="11231" r="12562" b="12200"/>
          <a:stretch/>
        </p:blipFill>
        <p:spPr>
          <a:xfrm>
            <a:off x="11249716" y="261458"/>
            <a:ext cx="624254" cy="79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5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77" r:id="rId2"/>
    <p:sldLayoutId id="2147483676" r:id="rId3"/>
    <p:sldLayoutId id="2147483682" r:id="rId4"/>
    <p:sldLayoutId id="2147483678" r:id="rId5"/>
    <p:sldLayoutId id="2147483694" r:id="rId6"/>
    <p:sldLayoutId id="2147483664" r:id="rId7"/>
    <p:sldLayoutId id="2147483674" r:id="rId8"/>
    <p:sldLayoutId id="2147483697" r:id="rId9"/>
    <p:sldLayoutId id="2147483698" r:id="rId10"/>
    <p:sldLayoutId id="2147483699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hyperlink" Target="https://orioljbosch.com/" TargetMode="External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34.png"/><Relationship Id="rId2" Type="http://schemas.openxmlformats.org/officeDocument/2006/relationships/hyperlink" Target="https://orioljbosch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11" Type="http://schemas.openxmlformats.org/officeDocument/2006/relationships/image" Target="../media/image3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sv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9EBAB3-A420-46A5-B9B7-E093BACB680E}"/>
              </a:ext>
            </a:extLst>
          </p:cNvPr>
          <p:cNvSpPr/>
          <p:nvPr/>
        </p:nvSpPr>
        <p:spPr>
          <a:xfrm>
            <a:off x="3590488" y="4826571"/>
            <a:ext cx="1887523" cy="9904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08111B-1801-43C8-96FF-503786BF2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798" y="1207960"/>
            <a:ext cx="10851719" cy="1555386"/>
          </a:xfrm>
        </p:spPr>
        <p:txBody>
          <a:bodyPr>
            <a:normAutofit fontScale="90000"/>
          </a:bodyPr>
          <a:lstStyle/>
          <a:p>
            <a:r>
              <a:rPr lang="en-GB" dirty="0"/>
              <a:t>When survey science met online tracking: </a:t>
            </a:r>
            <a:br>
              <a:rPr lang="en-GB" dirty="0"/>
            </a:br>
            <a:r>
              <a:rPr lang="nb-NO" sz="2200" b="0" dirty="0"/>
              <a:t>Presenting an error framework for metered data</a:t>
            </a:r>
            <a:br>
              <a:rPr lang="nb-NO" dirty="0"/>
            </a:br>
            <a:endParaRPr lang="en-US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00876E-D783-48F4-B8BE-82FCFB00B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095" y="4707356"/>
            <a:ext cx="5531535" cy="11096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0A1E9E-35E9-4688-B15C-3EA21DEE3E87}"/>
              </a:ext>
            </a:extLst>
          </p:cNvPr>
          <p:cNvSpPr/>
          <p:nvPr/>
        </p:nvSpPr>
        <p:spPr>
          <a:xfrm>
            <a:off x="11201399" y="215040"/>
            <a:ext cx="695215" cy="93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812E47-8518-4B13-A270-6817F4346530}"/>
              </a:ext>
            </a:extLst>
          </p:cNvPr>
          <p:cNvSpPr/>
          <p:nvPr/>
        </p:nvSpPr>
        <p:spPr>
          <a:xfrm>
            <a:off x="4895850" y="4707356"/>
            <a:ext cx="4732703" cy="11096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DE8C75-6862-4588-8F6F-61BFF2F9B559}"/>
              </a:ext>
            </a:extLst>
          </p:cNvPr>
          <p:cNvSpPr/>
          <p:nvPr/>
        </p:nvSpPr>
        <p:spPr>
          <a:xfrm>
            <a:off x="304800" y="5817051"/>
            <a:ext cx="11487149" cy="867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AB1A05-BD3B-4405-9A9B-CAD078920C28}"/>
              </a:ext>
            </a:extLst>
          </p:cNvPr>
          <p:cNvSpPr/>
          <p:nvPr/>
        </p:nvSpPr>
        <p:spPr>
          <a:xfrm>
            <a:off x="182236" y="4542265"/>
            <a:ext cx="11827527" cy="874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C9F65970-5FE9-4D88-B56E-E202BD2781D7}"/>
              </a:ext>
            </a:extLst>
          </p:cNvPr>
          <p:cNvSpPr txBox="1">
            <a:spLocks/>
          </p:cNvSpPr>
          <p:nvPr/>
        </p:nvSpPr>
        <p:spPr>
          <a:xfrm>
            <a:off x="431798" y="4163887"/>
            <a:ext cx="4824536" cy="2444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="1" dirty="0">
                <a:solidFill>
                  <a:schemeClr val="bg1"/>
                </a:solidFill>
                <a:latin typeface="Calibri"/>
              </a:rPr>
              <a:t>ORIOL J. BOSCH </a:t>
            </a:r>
            <a:r>
              <a:rPr lang="es-ES" sz="1200" dirty="0">
                <a:solidFill>
                  <a:schemeClr val="bg1"/>
                </a:solidFill>
                <a:latin typeface="Calibri"/>
              </a:rPr>
              <a:t>| THE LONDON SCHOOL OF ECONOMICS / RECSM-UPF</a:t>
            </a:r>
          </a:p>
          <a:p>
            <a:r>
              <a:rPr lang="es-ES" sz="1200" dirty="0">
                <a:solidFill>
                  <a:srgbClr val="000000"/>
                </a:solidFill>
                <a:latin typeface="Calibri"/>
              </a:rPr>
              <a:t>            </a:t>
            </a:r>
            <a:r>
              <a:rPr lang="es-ES" sz="1200" dirty="0">
                <a:solidFill>
                  <a:srgbClr val="000000"/>
                </a:solidFill>
                <a:latin typeface="+mj-lt"/>
              </a:rPr>
              <a:t>o.bosch-jover@lse.ac.uk </a:t>
            </a:r>
          </a:p>
          <a:p>
            <a:r>
              <a:rPr lang="es-ES" sz="12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s-ES" sz="1200" dirty="0" err="1">
                <a:solidFill>
                  <a:srgbClr val="000000"/>
                </a:solidFill>
                <a:latin typeface="+mj-lt"/>
              </a:rPr>
              <a:t>orioljbosch</a:t>
            </a:r>
            <a:endParaRPr lang="es-ES" sz="1200" dirty="0">
              <a:solidFill>
                <a:srgbClr val="000000"/>
              </a:solidFill>
              <a:latin typeface="+mj-lt"/>
            </a:endParaRPr>
          </a:p>
          <a:p>
            <a:r>
              <a:rPr lang="es-ES" sz="1125" dirty="0">
                <a:solidFill>
                  <a:srgbClr val="000000"/>
                </a:solidFill>
                <a:latin typeface="+mj-lt"/>
              </a:rPr>
              <a:t>             </a:t>
            </a:r>
            <a:r>
              <a:rPr lang="es-ES" sz="1100" dirty="0">
                <a:solidFill>
                  <a:srgbClr val="002D72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https://orioljbosch.com/</a:t>
            </a:r>
            <a:r>
              <a:rPr lang="es-ES" sz="1100" dirty="0">
                <a:solidFill>
                  <a:srgbClr val="002D72"/>
                </a:solidFill>
                <a:latin typeface="+mj-lt"/>
              </a:rPr>
              <a:t> </a:t>
            </a:r>
          </a:p>
          <a:p>
            <a:endParaRPr lang="es-ES" sz="1125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" name="Graphic 15" descr="Email with solid fill">
            <a:extLst>
              <a:ext uri="{FF2B5EF4-FFF2-40B4-BE49-F238E27FC236}">
                <a16:creationId xmlns:a16="http://schemas.microsoft.com/office/drawing/2014/main" id="{2E2C1657-F29C-4080-8DCD-17255D7572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953" y="4427037"/>
            <a:ext cx="244436" cy="244436"/>
          </a:xfrm>
          <a:prstGeom prst="rect">
            <a:avLst/>
          </a:prstGeom>
        </p:spPr>
      </p:pic>
      <p:pic>
        <p:nvPicPr>
          <p:cNvPr id="17" name="Graphic 16" descr="Internet with solid fill">
            <a:extLst>
              <a:ext uri="{FF2B5EF4-FFF2-40B4-BE49-F238E27FC236}">
                <a16:creationId xmlns:a16="http://schemas.microsoft.com/office/drawing/2014/main" id="{D683C7EF-3C70-43DF-90E9-C66A559C48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0579" y="4987713"/>
            <a:ext cx="313184" cy="313184"/>
          </a:xfrm>
          <a:prstGeom prst="rect">
            <a:avLst/>
          </a:prstGeom>
        </p:spPr>
      </p:pic>
      <p:pic>
        <p:nvPicPr>
          <p:cNvPr id="18" name="Picture 17" descr="Resultat d'imatges de twitter icon black">
            <a:extLst>
              <a:ext uri="{FF2B5EF4-FFF2-40B4-BE49-F238E27FC236}">
                <a16:creationId xmlns:a16="http://schemas.microsoft.com/office/drawing/2014/main" id="{4D756621-243F-4DA3-8DCD-FEE973AAC384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57" y="4773815"/>
            <a:ext cx="202228" cy="195517"/>
          </a:xfrm>
          <a:prstGeom prst="rect">
            <a:avLst/>
          </a:prstGeom>
          <a:noFill/>
        </p:spPr>
      </p:pic>
      <p:pic>
        <p:nvPicPr>
          <p:cNvPr id="31" name="Picture 30" descr="Text&#10;&#10;Description automatically generated">
            <a:extLst>
              <a:ext uri="{FF2B5EF4-FFF2-40B4-BE49-F238E27FC236}">
                <a16:creationId xmlns:a16="http://schemas.microsoft.com/office/drawing/2014/main" id="{78DBFDE9-9051-41CE-8378-5F938F183D9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236" y="5528113"/>
            <a:ext cx="2354137" cy="874585"/>
          </a:xfrm>
          <a:prstGeom prst="rect">
            <a:avLst/>
          </a:prstGeom>
        </p:spPr>
      </p:pic>
      <p:pic>
        <p:nvPicPr>
          <p:cNvPr id="32" name="Picture 4" descr="London School of Economics – Nine Feet Tall">
            <a:extLst>
              <a:ext uri="{FF2B5EF4-FFF2-40B4-BE49-F238E27FC236}">
                <a16:creationId xmlns:a16="http://schemas.microsoft.com/office/drawing/2014/main" id="{1281A1B5-2851-499F-904E-3BE680D1B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238" y="5561319"/>
            <a:ext cx="2371522" cy="8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Text&#10;&#10;Description automatically generated">
            <a:extLst>
              <a:ext uri="{FF2B5EF4-FFF2-40B4-BE49-F238E27FC236}">
                <a16:creationId xmlns:a16="http://schemas.microsoft.com/office/drawing/2014/main" id="{668EB606-DAF7-402E-A4BE-788A4FAFAF4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0109" y="5561319"/>
            <a:ext cx="2165384" cy="8413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6B8DB7C-82A9-488F-832B-48A6C67927E5}"/>
              </a:ext>
            </a:extLst>
          </p:cNvPr>
          <p:cNvSpPr txBox="1"/>
          <p:nvPr/>
        </p:nvSpPr>
        <p:spPr>
          <a:xfrm>
            <a:off x="156908" y="6577874"/>
            <a:ext cx="1153858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i="1" dirty="0">
                <a:solidFill>
                  <a:schemeClr val="bg1"/>
                </a:solidFill>
              </a:rPr>
              <a:t>This project has received funding from the European Research Council (ERC) under the European Union’s Horizon 2020 research and innovation programme (grant agreement No849165), PI: Melanie Revilla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3994A173-5A56-41B2-8B94-833EDD07E3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798" y="3658295"/>
            <a:ext cx="10284326" cy="280352"/>
          </a:xfrm>
        </p:spPr>
        <p:txBody>
          <a:bodyPr/>
          <a:lstStyle/>
          <a:p>
            <a:r>
              <a:rPr lang="en-US" b="1" dirty="0"/>
              <a:t>Oriol J. Bosch    </a:t>
            </a:r>
            <a:r>
              <a:rPr lang="en-GB" dirty="0"/>
              <a:t>| THE LONDON SCHOOL OF ECONOMICS / RECSM-UPF </a:t>
            </a:r>
            <a:endParaRPr lang="en-US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AEF3FBD7-E82C-4532-8DCF-F396CCE4F763}"/>
              </a:ext>
            </a:extLst>
          </p:cNvPr>
          <p:cNvSpPr txBox="1">
            <a:spLocks/>
          </p:cNvSpPr>
          <p:nvPr/>
        </p:nvSpPr>
        <p:spPr>
          <a:xfrm>
            <a:off x="431798" y="4034690"/>
            <a:ext cx="10284326" cy="280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Melanie Revilla </a:t>
            </a:r>
            <a:r>
              <a:rPr lang="en-GB" dirty="0"/>
              <a:t>| RECSM-UPF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434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Inferences for finite populations </a:t>
            </a:r>
            <a:endParaRPr lang="en-US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369406" cy="47616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Metered data can potentially suffer from different types of errors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Shared devices and observation of only part of the activity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60% of desktops, 40% of laptops and tablets, and 9% of smartphones shared to some degree(Revilla et al., 2017)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28% with the meter installed in all devices (Pew Research </a:t>
            </a:r>
            <a:r>
              <a:rPr lang="en-GB" dirty="0" err="1"/>
              <a:t>Center</a:t>
            </a:r>
            <a:r>
              <a:rPr lang="en-GB" dirty="0"/>
              <a:t>, 2020)</a:t>
            </a:r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Technical issues and reactivity / social desirability bias (Jurgens et al., 2020; Toth and </a:t>
            </a:r>
            <a:r>
              <a:rPr lang="en-GB" dirty="0" err="1"/>
              <a:t>Trifonova</a:t>
            </a:r>
            <a:r>
              <a:rPr lang="en-GB" dirty="0"/>
              <a:t>, 2020)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n-GB" dirty="0"/>
              <a:t>Substantive conclusions vary depending on what is considered as a visit (3 seconds / 30 seconds / 120 seconds) (Mangold et al., 2021)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BACKGROUND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CC96AE-C5F4-4CEF-9950-4CDB29BDDD86}"/>
              </a:ext>
            </a:extLst>
          </p:cNvPr>
          <p:cNvSpPr/>
          <p:nvPr/>
        </p:nvSpPr>
        <p:spPr>
          <a:xfrm>
            <a:off x="877096" y="3945272"/>
            <a:ext cx="9090734" cy="363984"/>
          </a:xfrm>
          <a:prstGeom prst="rect">
            <a:avLst/>
          </a:prstGeom>
          <a:solidFill>
            <a:srgbClr val="FF7D7D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721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Inferences for finite populations </a:t>
            </a:r>
            <a:endParaRPr lang="en-US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369406" cy="47616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Metered data can potentially suffer from different types of errors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Shared devices and observation of only part of the activity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60% of desktops, 40% of laptops and tablets, and 9% of smartphones shared to some degree(Revilla et al., 2017)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28% with the meter installed in all devices (Pew Research </a:t>
            </a:r>
            <a:r>
              <a:rPr lang="en-GB" dirty="0" err="1"/>
              <a:t>Center</a:t>
            </a:r>
            <a:r>
              <a:rPr lang="en-GB" dirty="0"/>
              <a:t>, 2020)</a:t>
            </a:r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Technical issues and reactivity / social desirability bias (Jurgens et al., 2020; Toth and </a:t>
            </a:r>
            <a:r>
              <a:rPr lang="en-GB" dirty="0" err="1"/>
              <a:t>Trifonova</a:t>
            </a:r>
            <a:r>
              <a:rPr lang="en-GB" dirty="0"/>
              <a:t>, 2020)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n-GB" dirty="0"/>
              <a:t>Substantive conclusions vary depending on what is considered as a visit (3 seconds / 30 seconds / 120 seconds) (Mangold et al., 2021)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BACKGROUND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CC96AE-C5F4-4CEF-9950-4CDB29BDDD86}"/>
              </a:ext>
            </a:extLst>
          </p:cNvPr>
          <p:cNvSpPr/>
          <p:nvPr/>
        </p:nvSpPr>
        <p:spPr>
          <a:xfrm>
            <a:off x="877096" y="3945272"/>
            <a:ext cx="9090734" cy="363984"/>
          </a:xfrm>
          <a:prstGeom prst="rect">
            <a:avLst/>
          </a:prstGeom>
          <a:solidFill>
            <a:srgbClr val="FF7D7D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ángulo 3">
            <a:extLst>
              <a:ext uri="{FF2B5EF4-FFF2-40B4-BE49-F238E27FC236}">
                <a16:creationId xmlns:a16="http://schemas.microsoft.com/office/drawing/2014/main" id="{CEE125A8-D869-4E7D-97F3-9B902C0AA54E}"/>
              </a:ext>
            </a:extLst>
          </p:cNvPr>
          <p:cNvSpPr/>
          <p:nvPr/>
        </p:nvSpPr>
        <p:spPr>
          <a:xfrm>
            <a:off x="3674011" y="2948327"/>
            <a:ext cx="5090527" cy="2199862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solidFill>
                  <a:schemeClr val="bg1"/>
                </a:solidFill>
              </a:rPr>
              <a:t>A systematic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categorization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and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conceptualization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of metered data errors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kern="0" dirty="0">
                <a:solidFill>
                  <a:schemeClr val="bg1"/>
                </a:solidFill>
              </a:rPr>
              <a:t>Not available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>
              <a:lnSpc>
                <a:spcPts val="1600"/>
              </a:lnSpc>
              <a:defRPr/>
            </a:pPr>
            <a:endParaRPr lang="en-GB" sz="1300" kern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11226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goals and contribution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Total Error Framework for metered data</a:t>
            </a:r>
          </a:p>
          <a:p>
            <a:endParaRPr lang="en-GB" dirty="0"/>
          </a:p>
          <a:p>
            <a:r>
              <a:rPr lang="en-GB" dirty="0"/>
              <a:t>#1 </a:t>
            </a:r>
            <a:r>
              <a:rPr lang="en-GB" b="1" dirty="0"/>
              <a:t>Summarize</a:t>
            </a:r>
            <a:r>
              <a:rPr lang="en-GB" dirty="0"/>
              <a:t> the data collection and analysis process for metered data. </a:t>
            </a:r>
          </a:p>
          <a:p>
            <a:endParaRPr lang="en-GB" dirty="0"/>
          </a:p>
          <a:p>
            <a:r>
              <a:rPr lang="en-GB" dirty="0"/>
              <a:t>#2 </a:t>
            </a:r>
            <a:r>
              <a:rPr lang="en-GB" b="1" dirty="0"/>
              <a:t>Conceptualize</a:t>
            </a:r>
            <a:r>
              <a:rPr lang="en-GB" dirty="0"/>
              <a:t> </a:t>
            </a:r>
            <a:r>
              <a:rPr lang="en-GB" b="1" dirty="0"/>
              <a:t>and categorize </a:t>
            </a:r>
            <a:r>
              <a:rPr lang="en-GB" dirty="0"/>
              <a:t>all errors components (e.g. measurement errors) and causes (e.g. social desirability) that can occur when using metered data.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FIRST PAPER</a:t>
            </a:r>
          </a:p>
        </p:txBody>
      </p:sp>
    </p:spTree>
    <p:extLst>
      <p:ext uri="{BB962C8B-B14F-4D97-AF65-F5344CB8AC3E}">
        <p14:creationId xmlns:p14="http://schemas.microsoft.com/office/powerpoint/2010/main" val="3901172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goals and contribution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Total Error Framework for metered data</a:t>
            </a:r>
          </a:p>
          <a:p>
            <a:endParaRPr lang="en-GB" dirty="0"/>
          </a:p>
          <a:p>
            <a:r>
              <a:rPr lang="en-GB" dirty="0"/>
              <a:t>#1 </a:t>
            </a:r>
            <a:r>
              <a:rPr lang="en-GB" b="1" dirty="0"/>
              <a:t>Summarize</a:t>
            </a:r>
            <a:r>
              <a:rPr lang="en-GB" dirty="0"/>
              <a:t> the data collection and analysis process for metered data. </a:t>
            </a:r>
          </a:p>
          <a:p>
            <a:endParaRPr lang="en-GB" dirty="0"/>
          </a:p>
          <a:p>
            <a:r>
              <a:rPr lang="en-GB" dirty="0"/>
              <a:t>#2 </a:t>
            </a:r>
            <a:r>
              <a:rPr lang="en-GB" b="1" dirty="0"/>
              <a:t>Conceptualize</a:t>
            </a:r>
            <a:r>
              <a:rPr lang="en-GB" dirty="0"/>
              <a:t> </a:t>
            </a:r>
            <a:r>
              <a:rPr lang="en-GB" b="1" dirty="0"/>
              <a:t>and categorize </a:t>
            </a:r>
            <a:r>
              <a:rPr lang="en-GB" dirty="0"/>
              <a:t>all errors components (e.g. measurement errors) and causes (e.g. social desirability) that can occur when using metered data.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FIRST PAPER</a:t>
            </a:r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F0AB9E5F-EC91-4FEE-BD2F-1C3A95B207BA}"/>
              </a:ext>
            </a:extLst>
          </p:cNvPr>
          <p:cNvSpPr txBox="1"/>
          <p:nvPr/>
        </p:nvSpPr>
        <p:spPr>
          <a:xfrm>
            <a:off x="1608089" y="4341944"/>
            <a:ext cx="8129294" cy="1922167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1) Choose the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best design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options for metered data.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2) Make better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informed decisions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while planning when and how to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supplement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or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replace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survey data with metered data.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3) Help assess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research using metered data.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36087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goals and contribution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Total Error Framework for metered data</a:t>
            </a:r>
          </a:p>
          <a:p>
            <a:endParaRPr lang="en-GB" dirty="0"/>
          </a:p>
          <a:p>
            <a:r>
              <a:rPr lang="en-GB" dirty="0"/>
              <a:t>#1 </a:t>
            </a:r>
            <a:r>
              <a:rPr lang="en-GB" b="1" dirty="0"/>
              <a:t>Summarize</a:t>
            </a:r>
            <a:r>
              <a:rPr lang="en-GB" dirty="0"/>
              <a:t> the data collection and analysis process for metered data. </a:t>
            </a:r>
          </a:p>
          <a:p>
            <a:endParaRPr lang="en-GB" dirty="0"/>
          </a:p>
          <a:p>
            <a:r>
              <a:rPr lang="en-GB" dirty="0"/>
              <a:t>#2 </a:t>
            </a:r>
            <a:r>
              <a:rPr lang="en-GB" b="1" dirty="0"/>
              <a:t>Conceptualize</a:t>
            </a:r>
            <a:r>
              <a:rPr lang="en-GB" dirty="0"/>
              <a:t> </a:t>
            </a:r>
            <a:r>
              <a:rPr lang="en-GB" b="1" dirty="0"/>
              <a:t>and categorize </a:t>
            </a:r>
            <a:r>
              <a:rPr lang="en-GB" dirty="0"/>
              <a:t>all errors components (e.g. measurement errors) and causes (e.g. social desirability) that can occur when using metered data.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FIRST PAPER</a:t>
            </a:r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F0AB9E5F-EC91-4FEE-BD2F-1C3A95B207BA}"/>
              </a:ext>
            </a:extLst>
          </p:cNvPr>
          <p:cNvSpPr txBox="1"/>
          <p:nvPr/>
        </p:nvSpPr>
        <p:spPr>
          <a:xfrm>
            <a:off x="1608089" y="4341944"/>
            <a:ext cx="8129294" cy="1922167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Bosch, O.J., and M. Revilla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(2021).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“When survey science met online tracking: presenting an error framework for metered data.”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RECSM Working Papers Series, 62</a:t>
            </a:r>
          </a:p>
        </p:txBody>
      </p:sp>
    </p:spTree>
    <p:extLst>
      <p:ext uri="{BB962C8B-B14F-4D97-AF65-F5344CB8AC3E}">
        <p14:creationId xmlns:p14="http://schemas.microsoft.com/office/powerpoint/2010/main" val="4212319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Approach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Adapting instead of reinventing 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Follow approach by Amaya et al (2020) with their </a:t>
            </a:r>
            <a:r>
              <a:rPr lang="en-GB" b="1" dirty="0"/>
              <a:t>Total Error Framework for Big Data</a:t>
            </a:r>
          </a:p>
          <a:p>
            <a:endParaRPr lang="en-GB" b="1" dirty="0"/>
          </a:p>
          <a:p>
            <a:r>
              <a:rPr lang="en-GB" dirty="0"/>
              <a:t>7 error components of the TSE (Groves et al., 2009) as starting point:</a:t>
            </a:r>
          </a:p>
          <a:p>
            <a:pPr lvl="2"/>
            <a:r>
              <a:rPr lang="en-GB" dirty="0"/>
              <a:t>Coverage errors, sampling errors, </a:t>
            </a:r>
            <a:r>
              <a:rPr lang="en-GB" i="1" dirty="0"/>
              <a:t>missing data errors</a:t>
            </a:r>
            <a:r>
              <a:rPr lang="en-GB" dirty="0"/>
              <a:t>, adjustment errors, </a:t>
            </a:r>
            <a:r>
              <a:rPr lang="en-GB" i="1" dirty="0"/>
              <a:t>specification errors</a:t>
            </a:r>
            <a:r>
              <a:rPr lang="en-GB" dirty="0"/>
              <a:t>, measurement errors and processing errors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FIRST PAPER</a:t>
            </a:r>
          </a:p>
        </p:txBody>
      </p:sp>
    </p:spTree>
    <p:extLst>
      <p:ext uri="{BB962C8B-B14F-4D97-AF65-F5344CB8AC3E}">
        <p14:creationId xmlns:p14="http://schemas.microsoft.com/office/powerpoint/2010/main" val="1888722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Data collection and analysis process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622977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704FC60-A4CB-4126-BF48-2FDC79853311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0" name="Title 4">
            <a:extLst>
              <a:ext uri="{FF2B5EF4-FFF2-40B4-BE49-F238E27FC236}">
                <a16:creationId xmlns:a16="http://schemas.microsoft.com/office/drawing/2014/main" id="{22FCA812-F9D9-4FC6-AB59-C30AE037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Data collection and analysis process</a:t>
            </a:r>
            <a:endParaRPr lang="en-GB" dirty="0"/>
          </a:p>
        </p:txBody>
      </p:sp>
      <p:sp>
        <p:nvSpPr>
          <p:cNvPr id="101" name="Text Placeholder 6">
            <a:extLst>
              <a:ext uri="{FF2B5EF4-FFF2-40B4-BE49-F238E27FC236}">
                <a16:creationId xmlns:a16="http://schemas.microsoft.com/office/drawing/2014/main" id="{C8BEB671-E1D6-4C32-ADBC-5DCCB8664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4" y="294215"/>
            <a:ext cx="10311422" cy="283270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F34E16E-F2D1-41D4-A498-7DB86A8FD6E6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8852B14A-170A-4C39-998C-D719800CA6E6}"/>
              </a:ext>
            </a:extLst>
          </p:cNvPr>
          <p:cNvSpPr txBox="1"/>
          <p:nvPr/>
        </p:nvSpPr>
        <p:spPr>
          <a:xfrm>
            <a:off x="2801099" y="1779167"/>
            <a:ext cx="1930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hours of consumption of online political news</a:t>
            </a:r>
          </a:p>
        </p:txBody>
      </p:sp>
    </p:spTree>
    <p:extLst>
      <p:ext uri="{BB962C8B-B14F-4D97-AF65-F5344CB8AC3E}">
        <p14:creationId xmlns:p14="http://schemas.microsoft.com/office/powerpoint/2010/main" val="2928318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704FC60-A4CB-4126-BF48-2FDC79853311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842E750-EA6F-4055-A49A-90C35F971D1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DCC0D3C-AA31-433D-9107-0998052AFE0A}"/>
              </a:ext>
            </a:extLst>
          </p:cNvPr>
          <p:cNvCxnSpPr>
            <a:stCxn id="51" idx="2"/>
            <a:endCxn id="53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00" name="Title 4">
            <a:extLst>
              <a:ext uri="{FF2B5EF4-FFF2-40B4-BE49-F238E27FC236}">
                <a16:creationId xmlns:a16="http://schemas.microsoft.com/office/drawing/2014/main" id="{22FCA812-F9D9-4FC6-AB59-C30AE037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Data collection and analysis process</a:t>
            </a:r>
            <a:endParaRPr lang="en-GB" dirty="0"/>
          </a:p>
        </p:txBody>
      </p:sp>
      <p:sp>
        <p:nvSpPr>
          <p:cNvPr id="101" name="Text Placeholder 6">
            <a:extLst>
              <a:ext uri="{FF2B5EF4-FFF2-40B4-BE49-F238E27FC236}">
                <a16:creationId xmlns:a16="http://schemas.microsoft.com/office/drawing/2014/main" id="{C8BEB671-E1D6-4C32-ADBC-5DCCB8664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4" y="294215"/>
            <a:ext cx="10311422" cy="283270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F34E16E-F2D1-41D4-A498-7DB86A8FD6E6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6BEDDB2-096D-4CC6-87E7-1B85DD8505A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4BECAA4E-63A8-4F37-B31F-CE4DECFF8D51}"/>
              </a:ext>
            </a:extLst>
          </p:cNvPr>
          <p:cNvCxnSpPr>
            <a:stCxn id="138" idx="2"/>
            <a:endCxn id="140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8852B14A-170A-4C39-998C-D719800CA6E6}"/>
              </a:ext>
            </a:extLst>
          </p:cNvPr>
          <p:cNvSpPr txBox="1"/>
          <p:nvPr/>
        </p:nvSpPr>
        <p:spPr>
          <a:xfrm>
            <a:off x="2801099" y="1779167"/>
            <a:ext cx="1930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hours of consumption of online political news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8EAC5985-C648-4268-8695-59B11E175223}"/>
              </a:ext>
            </a:extLst>
          </p:cNvPr>
          <p:cNvSpPr txBox="1"/>
          <p:nvPr/>
        </p:nvSpPr>
        <p:spPr>
          <a:xfrm>
            <a:off x="2801099" y="2284834"/>
            <a:ext cx="2088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time recorded of the visits to online political outlets’ URLs.</a:t>
            </a:r>
          </a:p>
        </p:txBody>
      </p:sp>
    </p:spTree>
    <p:extLst>
      <p:ext uri="{BB962C8B-B14F-4D97-AF65-F5344CB8AC3E}">
        <p14:creationId xmlns:p14="http://schemas.microsoft.com/office/powerpoint/2010/main" val="410130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704FC60-A4CB-4126-BF48-2FDC79853311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842E750-EA6F-4055-A49A-90C35F971D1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7100AC6-F01B-4937-B57A-5D66816C69DD}"/>
              </a:ext>
            </a:extLst>
          </p:cNvPr>
          <p:cNvSpPr/>
          <p:nvPr/>
        </p:nvSpPr>
        <p:spPr>
          <a:xfrm>
            <a:off x="4540775" y="254813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choose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DCC0D3C-AA31-433D-9107-0998052AFE0A}"/>
              </a:ext>
            </a:extLst>
          </p:cNvPr>
          <p:cNvCxnSpPr>
            <a:stCxn id="51" idx="2"/>
            <a:endCxn id="53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AEF0A9F-422C-4474-9BDB-968AC9688F6F}"/>
              </a:ext>
            </a:extLst>
          </p:cNvPr>
          <p:cNvCxnSpPr>
            <a:cxnSpLocks/>
          </p:cNvCxnSpPr>
          <p:nvPr/>
        </p:nvCxnSpPr>
        <p:spPr>
          <a:xfrm>
            <a:off x="5026509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00" name="Title 4">
            <a:extLst>
              <a:ext uri="{FF2B5EF4-FFF2-40B4-BE49-F238E27FC236}">
                <a16:creationId xmlns:a16="http://schemas.microsoft.com/office/drawing/2014/main" id="{22FCA812-F9D9-4FC6-AB59-C30AE037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Data collection and analysis process</a:t>
            </a:r>
            <a:endParaRPr lang="en-GB" dirty="0"/>
          </a:p>
        </p:txBody>
      </p:sp>
      <p:sp>
        <p:nvSpPr>
          <p:cNvPr id="101" name="Text Placeholder 6">
            <a:extLst>
              <a:ext uri="{FF2B5EF4-FFF2-40B4-BE49-F238E27FC236}">
                <a16:creationId xmlns:a16="http://schemas.microsoft.com/office/drawing/2014/main" id="{C8BEB671-E1D6-4C32-ADBC-5DCCB8664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4" y="294215"/>
            <a:ext cx="10311422" cy="283270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F34E16E-F2D1-41D4-A498-7DB86A8FD6E6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6BEDDB2-096D-4CC6-87E7-1B85DD8505A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54EDA98-4CA3-4E81-94C6-2F70EEAB8FBD}"/>
              </a:ext>
            </a:extLst>
          </p:cNvPr>
          <p:cNvSpPr/>
          <p:nvPr/>
        </p:nvSpPr>
        <p:spPr>
          <a:xfrm>
            <a:off x="4540775" y="254813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choose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4BECAA4E-63A8-4F37-B31F-CE4DECFF8D51}"/>
              </a:ext>
            </a:extLst>
          </p:cNvPr>
          <p:cNvCxnSpPr>
            <a:stCxn id="138" idx="2"/>
            <a:endCxn id="140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390ACDB-8B4B-466A-846F-F17C33077DDD}"/>
              </a:ext>
            </a:extLst>
          </p:cNvPr>
          <p:cNvCxnSpPr/>
          <p:nvPr/>
        </p:nvCxnSpPr>
        <p:spPr>
          <a:xfrm>
            <a:off x="5026509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8852B14A-170A-4C39-998C-D719800CA6E6}"/>
              </a:ext>
            </a:extLst>
          </p:cNvPr>
          <p:cNvSpPr txBox="1"/>
          <p:nvPr/>
        </p:nvSpPr>
        <p:spPr>
          <a:xfrm>
            <a:off x="2801099" y="1779167"/>
            <a:ext cx="1930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hours of consumption of online political news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8EAC5985-C648-4268-8695-59B11E175223}"/>
              </a:ext>
            </a:extLst>
          </p:cNvPr>
          <p:cNvSpPr txBox="1"/>
          <p:nvPr/>
        </p:nvSpPr>
        <p:spPr>
          <a:xfrm>
            <a:off x="2801099" y="2284834"/>
            <a:ext cx="2088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time recorded of the visits to online political outlets’ URLs.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33975C19-9049-4984-88AB-D4E2DE494FDD}"/>
              </a:ext>
            </a:extLst>
          </p:cNvPr>
          <p:cNvSpPr txBox="1"/>
          <p:nvPr/>
        </p:nvSpPr>
        <p:spPr>
          <a:xfrm>
            <a:off x="2801099" y="2705157"/>
            <a:ext cx="2329131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Proxy for IOS/ App for others</a:t>
            </a:r>
          </a:p>
        </p:txBody>
      </p:sp>
    </p:spTree>
    <p:extLst>
      <p:ext uri="{BB962C8B-B14F-4D97-AF65-F5344CB8AC3E}">
        <p14:creationId xmlns:p14="http://schemas.microsoft.com/office/powerpoint/2010/main" val="1699913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Tracking online </a:t>
            </a:r>
            <a:r>
              <a:rPr lang="es-ES" dirty="0" err="1"/>
              <a:t>behaviours</a:t>
            </a:r>
            <a:r>
              <a:rPr lang="es-ES" dirty="0"/>
              <a:t> </a:t>
            </a:r>
            <a:r>
              <a:rPr lang="es-ES" dirty="0" err="1"/>
              <a:t>using</a:t>
            </a:r>
            <a:r>
              <a:rPr lang="es-ES" dirty="0"/>
              <a:t> a meter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570742" cy="47616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Definition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i="1" dirty="0"/>
              <a:t>Metered data </a:t>
            </a:r>
            <a:r>
              <a:rPr lang="en-GB" dirty="0"/>
              <a:t>is obtained from a meter willingly installed or configured by a sample of participants on their devices (PCs, tablets and/or smartphones). </a:t>
            </a:r>
          </a:p>
          <a:p>
            <a:pPr marL="0" indent="0">
              <a:buNone/>
            </a:pPr>
            <a:r>
              <a:rPr lang="en-GB" dirty="0"/>
              <a:t>A </a:t>
            </a:r>
            <a:r>
              <a:rPr lang="en-GB" b="1" i="1" dirty="0"/>
              <a:t>meter</a:t>
            </a:r>
            <a:r>
              <a:rPr lang="en-GB" dirty="0"/>
              <a:t> refers to a heterogeneous group of tracking technologies that allow sharing with the researchers, at least, </a:t>
            </a:r>
            <a:r>
              <a:rPr lang="en-GB" b="1" i="1" dirty="0"/>
              <a:t>information about the URLs of the web pages visited by the participants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085287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704FC60-A4CB-4126-BF48-2FDC79853311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038B559-A6BC-4AA4-A985-D0564F355DA7}"/>
              </a:ext>
            </a:extLst>
          </p:cNvPr>
          <p:cNvSpPr/>
          <p:nvPr/>
        </p:nvSpPr>
        <p:spPr>
          <a:xfrm>
            <a:off x="6689533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target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inferential</a:t>
            </a: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population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842E750-EA6F-4055-A49A-90C35F971D1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7100AC6-F01B-4937-B57A-5D66816C69DD}"/>
              </a:ext>
            </a:extLst>
          </p:cNvPr>
          <p:cNvSpPr/>
          <p:nvPr/>
        </p:nvSpPr>
        <p:spPr>
          <a:xfrm>
            <a:off x="4540775" y="254813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choose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DCC0D3C-AA31-433D-9107-0998052AFE0A}"/>
              </a:ext>
            </a:extLst>
          </p:cNvPr>
          <p:cNvCxnSpPr>
            <a:stCxn id="51" idx="2"/>
            <a:endCxn id="53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AEF0A9F-422C-4474-9BDB-968AC9688F6F}"/>
              </a:ext>
            </a:extLst>
          </p:cNvPr>
          <p:cNvCxnSpPr>
            <a:cxnSpLocks/>
          </p:cNvCxnSpPr>
          <p:nvPr/>
        </p:nvCxnSpPr>
        <p:spPr>
          <a:xfrm>
            <a:off x="5026509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00" name="Title 4">
            <a:extLst>
              <a:ext uri="{FF2B5EF4-FFF2-40B4-BE49-F238E27FC236}">
                <a16:creationId xmlns:a16="http://schemas.microsoft.com/office/drawing/2014/main" id="{22FCA812-F9D9-4FC6-AB59-C30AE037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Data collection and analysis process</a:t>
            </a:r>
            <a:endParaRPr lang="en-GB" dirty="0"/>
          </a:p>
        </p:txBody>
      </p:sp>
      <p:sp>
        <p:nvSpPr>
          <p:cNvPr id="101" name="Text Placeholder 6">
            <a:extLst>
              <a:ext uri="{FF2B5EF4-FFF2-40B4-BE49-F238E27FC236}">
                <a16:creationId xmlns:a16="http://schemas.microsoft.com/office/drawing/2014/main" id="{C8BEB671-E1D6-4C32-ADBC-5DCCB8664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4" y="294215"/>
            <a:ext cx="10311422" cy="283270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F34E16E-F2D1-41D4-A498-7DB86A8FD6E6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7655636-F168-4FEC-91B5-1F94D39A88DA}"/>
              </a:ext>
            </a:extLst>
          </p:cNvPr>
          <p:cNvSpPr/>
          <p:nvPr/>
        </p:nvSpPr>
        <p:spPr>
          <a:xfrm>
            <a:off x="6689533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target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inferential</a:t>
            </a: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population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6BEDDB2-096D-4CC6-87E7-1B85DD8505A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54EDA98-4CA3-4E81-94C6-2F70EEAB8FBD}"/>
              </a:ext>
            </a:extLst>
          </p:cNvPr>
          <p:cNvSpPr/>
          <p:nvPr/>
        </p:nvSpPr>
        <p:spPr>
          <a:xfrm>
            <a:off x="4540775" y="254813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choose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4BECAA4E-63A8-4F37-B31F-CE4DECFF8D51}"/>
              </a:ext>
            </a:extLst>
          </p:cNvPr>
          <p:cNvCxnSpPr>
            <a:stCxn id="138" idx="2"/>
            <a:endCxn id="140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390ACDB-8B4B-466A-846F-F17C33077DDD}"/>
              </a:ext>
            </a:extLst>
          </p:cNvPr>
          <p:cNvCxnSpPr/>
          <p:nvPr/>
        </p:nvCxnSpPr>
        <p:spPr>
          <a:xfrm>
            <a:off x="5026509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8852B14A-170A-4C39-998C-D719800CA6E6}"/>
              </a:ext>
            </a:extLst>
          </p:cNvPr>
          <p:cNvSpPr txBox="1"/>
          <p:nvPr/>
        </p:nvSpPr>
        <p:spPr>
          <a:xfrm>
            <a:off x="2801099" y="1779167"/>
            <a:ext cx="1930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hours of consumption of online political news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8EAC5985-C648-4268-8695-59B11E175223}"/>
              </a:ext>
            </a:extLst>
          </p:cNvPr>
          <p:cNvSpPr txBox="1"/>
          <p:nvPr/>
        </p:nvSpPr>
        <p:spPr>
          <a:xfrm>
            <a:off x="2801099" y="2284834"/>
            <a:ext cx="2088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time recorded of the visits to online political outlets’ URLs.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33975C19-9049-4984-88AB-D4E2DE494FDD}"/>
              </a:ext>
            </a:extLst>
          </p:cNvPr>
          <p:cNvSpPr txBox="1"/>
          <p:nvPr/>
        </p:nvSpPr>
        <p:spPr>
          <a:xfrm>
            <a:off x="2801099" y="2705157"/>
            <a:ext cx="2329131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Proxy for IOS/ App for others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A7320FB0-5009-4B1A-95DA-EB06F61C3306}"/>
              </a:ext>
            </a:extLst>
          </p:cNvPr>
          <p:cNvSpPr txBox="1"/>
          <p:nvPr/>
        </p:nvSpPr>
        <p:spPr>
          <a:xfrm>
            <a:off x="7383714" y="1761319"/>
            <a:ext cx="1728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People living in the UK older than 18</a:t>
            </a:r>
          </a:p>
        </p:txBody>
      </p:sp>
    </p:spTree>
    <p:extLst>
      <p:ext uri="{BB962C8B-B14F-4D97-AF65-F5344CB8AC3E}">
        <p14:creationId xmlns:p14="http://schemas.microsoft.com/office/powerpoint/2010/main" val="675291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704FC60-A4CB-4126-BF48-2FDC79853311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038B559-A6BC-4AA4-A985-D0564F355DA7}"/>
              </a:ext>
            </a:extLst>
          </p:cNvPr>
          <p:cNvSpPr/>
          <p:nvPr/>
        </p:nvSpPr>
        <p:spPr>
          <a:xfrm>
            <a:off x="6689533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target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inferential</a:t>
            </a: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population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842E750-EA6F-4055-A49A-90C35F971D1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549C553-9440-4B62-8290-E6A032F338E2}"/>
              </a:ext>
            </a:extLst>
          </p:cNvPr>
          <p:cNvSpPr/>
          <p:nvPr/>
        </p:nvSpPr>
        <p:spPr>
          <a:xfrm>
            <a:off x="6689533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Construct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frame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7100AC6-F01B-4937-B57A-5D66816C69DD}"/>
              </a:ext>
            </a:extLst>
          </p:cNvPr>
          <p:cNvSpPr/>
          <p:nvPr/>
        </p:nvSpPr>
        <p:spPr>
          <a:xfrm>
            <a:off x="4540775" y="254813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choose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DCC0D3C-AA31-433D-9107-0998052AFE0A}"/>
              </a:ext>
            </a:extLst>
          </p:cNvPr>
          <p:cNvCxnSpPr>
            <a:stCxn id="51" idx="2"/>
            <a:endCxn id="53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AEF0A9F-422C-4474-9BDB-968AC9688F6F}"/>
              </a:ext>
            </a:extLst>
          </p:cNvPr>
          <p:cNvCxnSpPr>
            <a:cxnSpLocks/>
          </p:cNvCxnSpPr>
          <p:nvPr/>
        </p:nvCxnSpPr>
        <p:spPr>
          <a:xfrm>
            <a:off x="5026509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86BB523-E738-4591-B1F3-53880F79F790}"/>
              </a:ext>
            </a:extLst>
          </p:cNvPr>
          <p:cNvCxnSpPr>
            <a:cxnSpLocks/>
          </p:cNvCxnSpPr>
          <p:nvPr/>
        </p:nvCxnSpPr>
        <p:spPr>
          <a:xfrm>
            <a:off x="7166818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00" name="Title 4">
            <a:extLst>
              <a:ext uri="{FF2B5EF4-FFF2-40B4-BE49-F238E27FC236}">
                <a16:creationId xmlns:a16="http://schemas.microsoft.com/office/drawing/2014/main" id="{22FCA812-F9D9-4FC6-AB59-C30AE037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Data collection and analysis process</a:t>
            </a:r>
            <a:endParaRPr lang="en-GB" dirty="0"/>
          </a:p>
        </p:txBody>
      </p:sp>
      <p:sp>
        <p:nvSpPr>
          <p:cNvPr id="101" name="Text Placeholder 6">
            <a:extLst>
              <a:ext uri="{FF2B5EF4-FFF2-40B4-BE49-F238E27FC236}">
                <a16:creationId xmlns:a16="http://schemas.microsoft.com/office/drawing/2014/main" id="{C8BEB671-E1D6-4C32-ADBC-5DCCB8664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4" y="294215"/>
            <a:ext cx="10311422" cy="283270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F34E16E-F2D1-41D4-A498-7DB86A8FD6E6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7655636-F168-4FEC-91B5-1F94D39A88DA}"/>
              </a:ext>
            </a:extLst>
          </p:cNvPr>
          <p:cNvSpPr/>
          <p:nvPr/>
        </p:nvSpPr>
        <p:spPr>
          <a:xfrm>
            <a:off x="6689533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target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inferential</a:t>
            </a: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population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6BEDDB2-096D-4CC6-87E7-1B85DD8505A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B6D8C21-9AFD-4F24-9AEF-1195F0026119}"/>
              </a:ext>
            </a:extLst>
          </p:cNvPr>
          <p:cNvSpPr/>
          <p:nvPr/>
        </p:nvSpPr>
        <p:spPr>
          <a:xfrm>
            <a:off x="6689533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Construct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frame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54EDA98-4CA3-4E81-94C6-2F70EEAB8FBD}"/>
              </a:ext>
            </a:extLst>
          </p:cNvPr>
          <p:cNvSpPr/>
          <p:nvPr/>
        </p:nvSpPr>
        <p:spPr>
          <a:xfrm>
            <a:off x="4540775" y="254813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choose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4BECAA4E-63A8-4F37-B31F-CE4DECFF8D51}"/>
              </a:ext>
            </a:extLst>
          </p:cNvPr>
          <p:cNvCxnSpPr>
            <a:stCxn id="138" idx="2"/>
            <a:endCxn id="140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390ACDB-8B4B-466A-846F-F17C33077DDD}"/>
              </a:ext>
            </a:extLst>
          </p:cNvPr>
          <p:cNvCxnSpPr/>
          <p:nvPr/>
        </p:nvCxnSpPr>
        <p:spPr>
          <a:xfrm>
            <a:off x="5026509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2A96BE07-2EAE-4585-83BC-B4861686A251}"/>
              </a:ext>
            </a:extLst>
          </p:cNvPr>
          <p:cNvCxnSpPr/>
          <p:nvPr/>
        </p:nvCxnSpPr>
        <p:spPr>
          <a:xfrm>
            <a:off x="7166818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8852B14A-170A-4C39-998C-D719800CA6E6}"/>
              </a:ext>
            </a:extLst>
          </p:cNvPr>
          <p:cNvSpPr txBox="1"/>
          <p:nvPr/>
        </p:nvSpPr>
        <p:spPr>
          <a:xfrm>
            <a:off x="2801099" y="1779167"/>
            <a:ext cx="1930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hours of consumption of online political news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8EAC5985-C648-4268-8695-59B11E175223}"/>
              </a:ext>
            </a:extLst>
          </p:cNvPr>
          <p:cNvSpPr txBox="1"/>
          <p:nvPr/>
        </p:nvSpPr>
        <p:spPr>
          <a:xfrm>
            <a:off x="2801099" y="2284834"/>
            <a:ext cx="2088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time recorded of the visits to online political outlets’ URLs.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33975C19-9049-4984-88AB-D4E2DE494FDD}"/>
              </a:ext>
            </a:extLst>
          </p:cNvPr>
          <p:cNvSpPr txBox="1"/>
          <p:nvPr/>
        </p:nvSpPr>
        <p:spPr>
          <a:xfrm>
            <a:off x="2801099" y="2705157"/>
            <a:ext cx="2329131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Proxy for IOS/ App for others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A7320FB0-5009-4B1A-95DA-EB06F61C3306}"/>
              </a:ext>
            </a:extLst>
          </p:cNvPr>
          <p:cNvSpPr txBox="1"/>
          <p:nvPr/>
        </p:nvSpPr>
        <p:spPr>
          <a:xfrm>
            <a:off x="7383714" y="1761319"/>
            <a:ext cx="1728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People living in the UK older than 18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AEEB44-B895-4C3A-B473-6B6F949ABA5A}"/>
              </a:ext>
            </a:extLst>
          </p:cNvPr>
          <p:cNvSpPr txBox="1"/>
          <p:nvPr/>
        </p:nvSpPr>
        <p:spPr>
          <a:xfrm>
            <a:off x="7481619" y="2319611"/>
            <a:ext cx="343071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Postal Address Frame</a:t>
            </a:r>
          </a:p>
        </p:txBody>
      </p:sp>
    </p:spTree>
    <p:extLst>
      <p:ext uri="{BB962C8B-B14F-4D97-AF65-F5344CB8AC3E}">
        <p14:creationId xmlns:p14="http://schemas.microsoft.com/office/powerpoint/2010/main" val="742728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704FC60-A4CB-4126-BF48-2FDC79853311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038B559-A6BC-4AA4-A985-D0564F355DA7}"/>
              </a:ext>
            </a:extLst>
          </p:cNvPr>
          <p:cNvSpPr/>
          <p:nvPr/>
        </p:nvSpPr>
        <p:spPr>
          <a:xfrm>
            <a:off x="6689533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target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inferential</a:t>
            </a: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population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842E750-EA6F-4055-A49A-90C35F971D1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549C553-9440-4B62-8290-E6A032F338E2}"/>
              </a:ext>
            </a:extLst>
          </p:cNvPr>
          <p:cNvSpPr/>
          <p:nvPr/>
        </p:nvSpPr>
        <p:spPr>
          <a:xfrm>
            <a:off x="6689533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Construct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frame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7100AC6-F01B-4937-B57A-5D66816C69DD}"/>
              </a:ext>
            </a:extLst>
          </p:cNvPr>
          <p:cNvSpPr/>
          <p:nvPr/>
        </p:nvSpPr>
        <p:spPr>
          <a:xfrm>
            <a:off x="4540775" y="254813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choose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4C40FCD-C89F-4A33-B87D-B0ED988CDAE5}"/>
              </a:ext>
            </a:extLst>
          </p:cNvPr>
          <p:cNvSpPr/>
          <p:nvPr/>
        </p:nvSpPr>
        <p:spPr>
          <a:xfrm>
            <a:off x="6683170" y="2548137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Draw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sample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DCC0D3C-AA31-433D-9107-0998052AFE0A}"/>
              </a:ext>
            </a:extLst>
          </p:cNvPr>
          <p:cNvCxnSpPr>
            <a:stCxn id="51" idx="2"/>
            <a:endCxn id="53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AEF0A9F-422C-4474-9BDB-968AC9688F6F}"/>
              </a:ext>
            </a:extLst>
          </p:cNvPr>
          <p:cNvCxnSpPr>
            <a:cxnSpLocks/>
          </p:cNvCxnSpPr>
          <p:nvPr/>
        </p:nvCxnSpPr>
        <p:spPr>
          <a:xfrm>
            <a:off x="5026509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86BB523-E738-4591-B1F3-53880F79F790}"/>
              </a:ext>
            </a:extLst>
          </p:cNvPr>
          <p:cNvCxnSpPr>
            <a:cxnSpLocks/>
          </p:cNvCxnSpPr>
          <p:nvPr/>
        </p:nvCxnSpPr>
        <p:spPr>
          <a:xfrm>
            <a:off x="7166818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F80961F-C786-402B-8BA7-A92760162753}"/>
              </a:ext>
            </a:extLst>
          </p:cNvPr>
          <p:cNvCxnSpPr>
            <a:cxnSpLocks/>
          </p:cNvCxnSpPr>
          <p:nvPr/>
        </p:nvCxnSpPr>
        <p:spPr>
          <a:xfrm>
            <a:off x="7166818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00" name="Title 4">
            <a:extLst>
              <a:ext uri="{FF2B5EF4-FFF2-40B4-BE49-F238E27FC236}">
                <a16:creationId xmlns:a16="http://schemas.microsoft.com/office/drawing/2014/main" id="{22FCA812-F9D9-4FC6-AB59-C30AE037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Data collection and analysis process</a:t>
            </a:r>
            <a:endParaRPr lang="en-GB" dirty="0"/>
          </a:p>
        </p:txBody>
      </p:sp>
      <p:sp>
        <p:nvSpPr>
          <p:cNvPr id="101" name="Text Placeholder 6">
            <a:extLst>
              <a:ext uri="{FF2B5EF4-FFF2-40B4-BE49-F238E27FC236}">
                <a16:creationId xmlns:a16="http://schemas.microsoft.com/office/drawing/2014/main" id="{C8BEB671-E1D6-4C32-ADBC-5DCCB8664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4" y="294215"/>
            <a:ext cx="10311422" cy="283270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F34E16E-F2D1-41D4-A498-7DB86A8FD6E6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7655636-F168-4FEC-91B5-1F94D39A88DA}"/>
              </a:ext>
            </a:extLst>
          </p:cNvPr>
          <p:cNvSpPr/>
          <p:nvPr/>
        </p:nvSpPr>
        <p:spPr>
          <a:xfrm>
            <a:off x="6689533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target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inferential</a:t>
            </a: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population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6BEDDB2-096D-4CC6-87E7-1B85DD8505A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B6D8C21-9AFD-4F24-9AEF-1195F0026119}"/>
              </a:ext>
            </a:extLst>
          </p:cNvPr>
          <p:cNvSpPr/>
          <p:nvPr/>
        </p:nvSpPr>
        <p:spPr>
          <a:xfrm>
            <a:off x="6689533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Construct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frame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54EDA98-4CA3-4E81-94C6-2F70EEAB8FBD}"/>
              </a:ext>
            </a:extLst>
          </p:cNvPr>
          <p:cNvSpPr/>
          <p:nvPr/>
        </p:nvSpPr>
        <p:spPr>
          <a:xfrm>
            <a:off x="4540775" y="254813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choose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A913EBB-C69D-431B-BC5D-9E694A6B2874}"/>
              </a:ext>
            </a:extLst>
          </p:cNvPr>
          <p:cNvSpPr/>
          <p:nvPr/>
        </p:nvSpPr>
        <p:spPr>
          <a:xfrm>
            <a:off x="6683170" y="2548137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Draw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sample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4BECAA4E-63A8-4F37-B31F-CE4DECFF8D51}"/>
              </a:ext>
            </a:extLst>
          </p:cNvPr>
          <p:cNvCxnSpPr>
            <a:stCxn id="138" idx="2"/>
            <a:endCxn id="140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390ACDB-8B4B-466A-846F-F17C33077DDD}"/>
              </a:ext>
            </a:extLst>
          </p:cNvPr>
          <p:cNvCxnSpPr/>
          <p:nvPr/>
        </p:nvCxnSpPr>
        <p:spPr>
          <a:xfrm>
            <a:off x="5026509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2A96BE07-2EAE-4585-83BC-B4861686A251}"/>
              </a:ext>
            </a:extLst>
          </p:cNvPr>
          <p:cNvCxnSpPr/>
          <p:nvPr/>
        </p:nvCxnSpPr>
        <p:spPr>
          <a:xfrm>
            <a:off x="7166818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4E911C97-6A13-4E8B-A57A-2EF15896D83F}"/>
              </a:ext>
            </a:extLst>
          </p:cNvPr>
          <p:cNvCxnSpPr/>
          <p:nvPr/>
        </p:nvCxnSpPr>
        <p:spPr>
          <a:xfrm>
            <a:off x="7166818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87F45235-256E-4AF6-900E-BE9A9B00506E}"/>
              </a:ext>
            </a:extLst>
          </p:cNvPr>
          <p:cNvSpPr txBox="1"/>
          <p:nvPr/>
        </p:nvSpPr>
        <p:spPr>
          <a:xfrm>
            <a:off x="7481619" y="2851003"/>
            <a:ext cx="23291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Simple Random Sampling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8852B14A-170A-4C39-998C-D719800CA6E6}"/>
              </a:ext>
            </a:extLst>
          </p:cNvPr>
          <p:cNvSpPr txBox="1"/>
          <p:nvPr/>
        </p:nvSpPr>
        <p:spPr>
          <a:xfrm>
            <a:off x="2801099" y="1779167"/>
            <a:ext cx="1930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hours of consumption of online political news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8EAC5985-C648-4268-8695-59B11E175223}"/>
              </a:ext>
            </a:extLst>
          </p:cNvPr>
          <p:cNvSpPr txBox="1"/>
          <p:nvPr/>
        </p:nvSpPr>
        <p:spPr>
          <a:xfrm>
            <a:off x="2801099" y="2284834"/>
            <a:ext cx="2088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time recorded of the visits to online political outlets’ URLs.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33975C19-9049-4984-88AB-D4E2DE494FDD}"/>
              </a:ext>
            </a:extLst>
          </p:cNvPr>
          <p:cNvSpPr txBox="1"/>
          <p:nvPr/>
        </p:nvSpPr>
        <p:spPr>
          <a:xfrm>
            <a:off x="2801099" y="2705157"/>
            <a:ext cx="2329131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Proxy for IOS/ App for others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A7320FB0-5009-4B1A-95DA-EB06F61C3306}"/>
              </a:ext>
            </a:extLst>
          </p:cNvPr>
          <p:cNvSpPr txBox="1"/>
          <p:nvPr/>
        </p:nvSpPr>
        <p:spPr>
          <a:xfrm>
            <a:off x="7383714" y="1761319"/>
            <a:ext cx="1728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People living in the UK older than 18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9548C3-B15A-4D58-BE1E-1AB7D40EB582}"/>
              </a:ext>
            </a:extLst>
          </p:cNvPr>
          <p:cNvSpPr txBox="1"/>
          <p:nvPr/>
        </p:nvSpPr>
        <p:spPr>
          <a:xfrm>
            <a:off x="7481619" y="2319611"/>
            <a:ext cx="343071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Postal Address Frame</a:t>
            </a:r>
          </a:p>
        </p:txBody>
      </p:sp>
    </p:spTree>
    <p:extLst>
      <p:ext uri="{BB962C8B-B14F-4D97-AF65-F5344CB8AC3E}">
        <p14:creationId xmlns:p14="http://schemas.microsoft.com/office/powerpoint/2010/main" val="4112217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704FC60-A4CB-4126-BF48-2FDC79853311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038B559-A6BC-4AA4-A985-D0564F355DA7}"/>
              </a:ext>
            </a:extLst>
          </p:cNvPr>
          <p:cNvSpPr/>
          <p:nvPr/>
        </p:nvSpPr>
        <p:spPr>
          <a:xfrm>
            <a:off x="6689533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target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inferential</a:t>
            </a: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population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842E750-EA6F-4055-A49A-90C35F971D1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549C553-9440-4B62-8290-E6A032F338E2}"/>
              </a:ext>
            </a:extLst>
          </p:cNvPr>
          <p:cNvSpPr/>
          <p:nvPr/>
        </p:nvSpPr>
        <p:spPr>
          <a:xfrm>
            <a:off x="6689533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Construct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frame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7100AC6-F01B-4937-B57A-5D66816C69DD}"/>
              </a:ext>
            </a:extLst>
          </p:cNvPr>
          <p:cNvSpPr/>
          <p:nvPr/>
        </p:nvSpPr>
        <p:spPr>
          <a:xfrm>
            <a:off x="4540775" y="254813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choose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4C40FCD-C89F-4A33-B87D-B0ED988CDAE5}"/>
              </a:ext>
            </a:extLst>
          </p:cNvPr>
          <p:cNvSpPr/>
          <p:nvPr/>
        </p:nvSpPr>
        <p:spPr>
          <a:xfrm>
            <a:off x="6683170" y="2548137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Draw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sample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C07747F-461A-4DB6-AD4B-C1AF6AAA48A6}"/>
              </a:ext>
            </a:extLst>
          </p:cNvPr>
          <p:cNvSpPr/>
          <p:nvPr/>
        </p:nvSpPr>
        <p:spPr>
          <a:xfrm>
            <a:off x="5627879" y="306924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Install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meter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DCC0D3C-AA31-433D-9107-0998052AFE0A}"/>
              </a:ext>
            </a:extLst>
          </p:cNvPr>
          <p:cNvCxnSpPr>
            <a:stCxn id="51" idx="2"/>
            <a:endCxn id="53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AEF0A9F-422C-4474-9BDB-968AC9688F6F}"/>
              </a:ext>
            </a:extLst>
          </p:cNvPr>
          <p:cNvCxnSpPr>
            <a:cxnSpLocks/>
          </p:cNvCxnSpPr>
          <p:nvPr/>
        </p:nvCxnSpPr>
        <p:spPr>
          <a:xfrm>
            <a:off x="5026509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86BB523-E738-4591-B1F3-53880F79F790}"/>
              </a:ext>
            </a:extLst>
          </p:cNvPr>
          <p:cNvCxnSpPr>
            <a:cxnSpLocks/>
          </p:cNvCxnSpPr>
          <p:nvPr/>
        </p:nvCxnSpPr>
        <p:spPr>
          <a:xfrm>
            <a:off x="7166818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F80961F-C786-402B-8BA7-A92760162753}"/>
              </a:ext>
            </a:extLst>
          </p:cNvPr>
          <p:cNvCxnSpPr>
            <a:cxnSpLocks/>
          </p:cNvCxnSpPr>
          <p:nvPr/>
        </p:nvCxnSpPr>
        <p:spPr>
          <a:xfrm>
            <a:off x="7166818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822C2C58-84C3-4A2D-9527-04AB19DE3F61}"/>
              </a:ext>
            </a:extLst>
          </p:cNvPr>
          <p:cNvCxnSpPr>
            <a:stCxn id="55" idx="2"/>
            <a:endCxn id="57" idx="0"/>
          </p:cNvCxnSpPr>
          <p:nvPr/>
        </p:nvCxnSpPr>
        <p:spPr>
          <a:xfrm rot="16200000" flipH="1">
            <a:off x="5438123" y="2402204"/>
            <a:ext cx="246978" cy="1087104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E3BE9482-ABCB-42FE-B7B2-D0FB10C1F96F}"/>
              </a:ext>
            </a:extLst>
          </p:cNvPr>
          <p:cNvCxnSpPr>
            <a:stCxn id="56" idx="2"/>
            <a:endCxn id="57" idx="0"/>
          </p:cNvCxnSpPr>
          <p:nvPr/>
        </p:nvCxnSpPr>
        <p:spPr>
          <a:xfrm rot="5400000">
            <a:off x="6509321" y="2418110"/>
            <a:ext cx="246979" cy="1055291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sp>
        <p:nvSpPr>
          <p:cNvPr id="100" name="Title 4">
            <a:extLst>
              <a:ext uri="{FF2B5EF4-FFF2-40B4-BE49-F238E27FC236}">
                <a16:creationId xmlns:a16="http://schemas.microsoft.com/office/drawing/2014/main" id="{22FCA812-F9D9-4FC6-AB59-C30AE037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Data collection and analysis process</a:t>
            </a:r>
            <a:endParaRPr lang="en-GB" dirty="0"/>
          </a:p>
        </p:txBody>
      </p:sp>
      <p:sp>
        <p:nvSpPr>
          <p:cNvPr id="101" name="Text Placeholder 6">
            <a:extLst>
              <a:ext uri="{FF2B5EF4-FFF2-40B4-BE49-F238E27FC236}">
                <a16:creationId xmlns:a16="http://schemas.microsoft.com/office/drawing/2014/main" id="{C8BEB671-E1D6-4C32-ADBC-5DCCB8664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4" y="294215"/>
            <a:ext cx="10311422" cy="283270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F34E16E-F2D1-41D4-A498-7DB86A8FD6E6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7655636-F168-4FEC-91B5-1F94D39A88DA}"/>
              </a:ext>
            </a:extLst>
          </p:cNvPr>
          <p:cNvSpPr/>
          <p:nvPr/>
        </p:nvSpPr>
        <p:spPr>
          <a:xfrm>
            <a:off x="6689533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target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inferential</a:t>
            </a: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population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6BEDDB2-096D-4CC6-87E7-1B85DD8505A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B6D8C21-9AFD-4F24-9AEF-1195F0026119}"/>
              </a:ext>
            </a:extLst>
          </p:cNvPr>
          <p:cNvSpPr/>
          <p:nvPr/>
        </p:nvSpPr>
        <p:spPr>
          <a:xfrm>
            <a:off x="6689533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Construct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frame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54EDA98-4CA3-4E81-94C6-2F70EEAB8FBD}"/>
              </a:ext>
            </a:extLst>
          </p:cNvPr>
          <p:cNvSpPr/>
          <p:nvPr/>
        </p:nvSpPr>
        <p:spPr>
          <a:xfrm>
            <a:off x="4540775" y="254813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choose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A913EBB-C69D-431B-BC5D-9E694A6B2874}"/>
              </a:ext>
            </a:extLst>
          </p:cNvPr>
          <p:cNvSpPr/>
          <p:nvPr/>
        </p:nvSpPr>
        <p:spPr>
          <a:xfrm>
            <a:off x="6683170" y="2548137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Draw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sample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0A80479-540E-4BB5-99CD-D72862225F4D}"/>
              </a:ext>
            </a:extLst>
          </p:cNvPr>
          <p:cNvSpPr/>
          <p:nvPr/>
        </p:nvSpPr>
        <p:spPr>
          <a:xfrm>
            <a:off x="5627879" y="306924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Install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meter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4BECAA4E-63A8-4F37-B31F-CE4DECFF8D51}"/>
              </a:ext>
            </a:extLst>
          </p:cNvPr>
          <p:cNvCxnSpPr>
            <a:stCxn id="138" idx="2"/>
            <a:endCxn id="140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390ACDB-8B4B-466A-846F-F17C33077DDD}"/>
              </a:ext>
            </a:extLst>
          </p:cNvPr>
          <p:cNvCxnSpPr/>
          <p:nvPr/>
        </p:nvCxnSpPr>
        <p:spPr>
          <a:xfrm>
            <a:off x="5026509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2A96BE07-2EAE-4585-83BC-B4861686A251}"/>
              </a:ext>
            </a:extLst>
          </p:cNvPr>
          <p:cNvCxnSpPr/>
          <p:nvPr/>
        </p:nvCxnSpPr>
        <p:spPr>
          <a:xfrm>
            <a:off x="7166818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4E911C97-6A13-4E8B-A57A-2EF15896D83F}"/>
              </a:ext>
            </a:extLst>
          </p:cNvPr>
          <p:cNvCxnSpPr/>
          <p:nvPr/>
        </p:nvCxnSpPr>
        <p:spPr>
          <a:xfrm>
            <a:off x="7166818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6" name="Connector: Elbow 155">
            <a:extLst>
              <a:ext uri="{FF2B5EF4-FFF2-40B4-BE49-F238E27FC236}">
                <a16:creationId xmlns:a16="http://schemas.microsoft.com/office/drawing/2014/main" id="{CB1329B3-5C1E-44C9-847E-EDCAD4DE2067}"/>
              </a:ext>
            </a:extLst>
          </p:cNvPr>
          <p:cNvCxnSpPr>
            <a:stCxn id="142" idx="2"/>
            <a:endCxn id="144" idx="0"/>
          </p:cNvCxnSpPr>
          <p:nvPr/>
        </p:nvCxnSpPr>
        <p:spPr>
          <a:xfrm rot="16200000" flipH="1">
            <a:off x="5438123" y="2402204"/>
            <a:ext cx="246978" cy="1087104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157" name="Connector: Elbow 156">
            <a:extLst>
              <a:ext uri="{FF2B5EF4-FFF2-40B4-BE49-F238E27FC236}">
                <a16:creationId xmlns:a16="http://schemas.microsoft.com/office/drawing/2014/main" id="{3756BFE7-1416-4DF5-9A2B-966157AEA744}"/>
              </a:ext>
            </a:extLst>
          </p:cNvPr>
          <p:cNvCxnSpPr>
            <a:stCxn id="143" idx="2"/>
            <a:endCxn id="144" idx="0"/>
          </p:cNvCxnSpPr>
          <p:nvPr/>
        </p:nvCxnSpPr>
        <p:spPr>
          <a:xfrm rot="5400000">
            <a:off x="6509321" y="2418110"/>
            <a:ext cx="246979" cy="1055291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87F45235-256E-4AF6-900E-BE9A9B00506E}"/>
              </a:ext>
            </a:extLst>
          </p:cNvPr>
          <p:cNvSpPr txBox="1"/>
          <p:nvPr/>
        </p:nvSpPr>
        <p:spPr>
          <a:xfrm>
            <a:off x="7481619" y="2851003"/>
            <a:ext cx="23291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Simple Random Sampling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8852B14A-170A-4C39-998C-D719800CA6E6}"/>
              </a:ext>
            </a:extLst>
          </p:cNvPr>
          <p:cNvSpPr txBox="1"/>
          <p:nvPr/>
        </p:nvSpPr>
        <p:spPr>
          <a:xfrm>
            <a:off x="2801099" y="1779167"/>
            <a:ext cx="1930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hours of consumption of online political news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8EAC5985-C648-4268-8695-59B11E175223}"/>
              </a:ext>
            </a:extLst>
          </p:cNvPr>
          <p:cNvSpPr txBox="1"/>
          <p:nvPr/>
        </p:nvSpPr>
        <p:spPr>
          <a:xfrm>
            <a:off x="2801099" y="2284834"/>
            <a:ext cx="2088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time recorded of the visits to online political outlets’ URLs.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33975C19-9049-4984-88AB-D4E2DE494FDD}"/>
              </a:ext>
            </a:extLst>
          </p:cNvPr>
          <p:cNvSpPr txBox="1"/>
          <p:nvPr/>
        </p:nvSpPr>
        <p:spPr>
          <a:xfrm>
            <a:off x="2801099" y="2705157"/>
            <a:ext cx="2329131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Proxy for IOS/ App for others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A7320FB0-5009-4B1A-95DA-EB06F61C3306}"/>
              </a:ext>
            </a:extLst>
          </p:cNvPr>
          <p:cNvSpPr txBox="1"/>
          <p:nvPr/>
        </p:nvSpPr>
        <p:spPr>
          <a:xfrm>
            <a:off x="7383714" y="1761319"/>
            <a:ext cx="1728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People living in the UK older than 18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BA9ABBB-A426-4606-ADB9-754A3AAECAEB}"/>
              </a:ext>
            </a:extLst>
          </p:cNvPr>
          <p:cNvSpPr txBox="1"/>
          <p:nvPr/>
        </p:nvSpPr>
        <p:spPr>
          <a:xfrm>
            <a:off x="7481619" y="2319611"/>
            <a:ext cx="343071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Postal Address Frame</a:t>
            </a:r>
          </a:p>
        </p:txBody>
      </p:sp>
    </p:spTree>
    <p:extLst>
      <p:ext uri="{BB962C8B-B14F-4D97-AF65-F5344CB8AC3E}">
        <p14:creationId xmlns:p14="http://schemas.microsoft.com/office/powerpoint/2010/main" val="3998173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704FC60-A4CB-4126-BF48-2FDC79853311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038B559-A6BC-4AA4-A985-D0564F355DA7}"/>
              </a:ext>
            </a:extLst>
          </p:cNvPr>
          <p:cNvSpPr/>
          <p:nvPr/>
        </p:nvSpPr>
        <p:spPr>
          <a:xfrm>
            <a:off x="6689533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target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inferential</a:t>
            </a: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population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842E750-EA6F-4055-A49A-90C35F971D1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549C553-9440-4B62-8290-E6A032F338E2}"/>
              </a:ext>
            </a:extLst>
          </p:cNvPr>
          <p:cNvSpPr/>
          <p:nvPr/>
        </p:nvSpPr>
        <p:spPr>
          <a:xfrm>
            <a:off x="6689533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Construct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frame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7100AC6-F01B-4937-B57A-5D66816C69DD}"/>
              </a:ext>
            </a:extLst>
          </p:cNvPr>
          <p:cNvSpPr/>
          <p:nvPr/>
        </p:nvSpPr>
        <p:spPr>
          <a:xfrm>
            <a:off x="4540775" y="254813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choose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4C40FCD-C89F-4A33-B87D-B0ED988CDAE5}"/>
              </a:ext>
            </a:extLst>
          </p:cNvPr>
          <p:cNvSpPr/>
          <p:nvPr/>
        </p:nvSpPr>
        <p:spPr>
          <a:xfrm>
            <a:off x="6683170" y="2548137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Draw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sample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C07747F-461A-4DB6-AD4B-C1AF6AAA48A6}"/>
              </a:ext>
            </a:extLst>
          </p:cNvPr>
          <p:cNvSpPr/>
          <p:nvPr/>
        </p:nvSpPr>
        <p:spPr>
          <a:xfrm>
            <a:off x="5627879" y="306924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Install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meter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BBB80F0-1B42-4857-8FEB-5315AFD11FA7}"/>
              </a:ext>
            </a:extLst>
          </p:cNvPr>
          <p:cNvSpPr/>
          <p:nvPr/>
        </p:nvSpPr>
        <p:spPr>
          <a:xfrm>
            <a:off x="5623753" y="3597666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Identify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generate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data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source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DCC0D3C-AA31-433D-9107-0998052AFE0A}"/>
              </a:ext>
            </a:extLst>
          </p:cNvPr>
          <p:cNvCxnSpPr>
            <a:stCxn id="51" idx="2"/>
            <a:endCxn id="53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AEF0A9F-422C-4474-9BDB-968AC9688F6F}"/>
              </a:ext>
            </a:extLst>
          </p:cNvPr>
          <p:cNvCxnSpPr>
            <a:cxnSpLocks/>
          </p:cNvCxnSpPr>
          <p:nvPr/>
        </p:nvCxnSpPr>
        <p:spPr>
          <a:xfrm>
            <a:off x="5026509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86BB523-E738-4591-B1F3-53880F79F790}"/>
              </a:ext>
            </a:extLst>
          </p:cNvPr>
          <p:cNvCxnSpPr>
            <a:cxnSpLocks/>
          </p:cNvCxnSpPr>
          <p:nvPr/>
        </p:nvCxnSpPr>
        <p:spPr>
          <a:xfrm>
            <a:off x="7166818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F80961F-C786-402B-8BA7-A92760162753}"/>
              </a:ext>
            </a:extLst>
          </p:cNvPr>
          <p:cNvCxnSpPr>
            <a:cxnSpLocks/>
          </p:cNvCxnSpPr>
          <p:nvPr/>
        </p:nvCxnSpPr>
        <p:spPr>
          <a:xfrm>
            <a:off x="7166818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822C2C58-84C3-4A2D-9527-04AB19DE3F61}"/>
              </a:ext>
            </a:extLst>
          </p:cNvPr>
          <p:cNvCxnSpPr>
            <a:stCxn id="55" idx="2"/>
            <a:endCxn id="57" idx="0"/>
          </p:cNvCxnSpPr>
          <p:nvPr/>
        </p:nvCxnSpPr>
        <p:spPr>
          <a:xfrm rot="16200000" flipH="1">
            <a:off x="5438123" y="2402204"/>
            <a:ext cx="246978" cy="1087104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E3BE9482-ABCB-42FE-B7B2-D0FB10C1F96F}"/>
              </a:ext>
            </a:extLst>
          </p:cNvPr>
          <p:cNvCxnSpPr>
            <a:stCxn id="56" idx="2"/>
            <a:endCxn id="57" idx="0"/>
          </p:cNvCxnSpPr>
          <p:nvPr/>
        </p:nvCxnSpPr>
        <p:spPr>
          <a:xfrm rot="5400000">
            <a:off x="6509321" y="2418110"/>
            <a:ext cx="246979" cy="1055291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00605E5-B270-498F-BE24-65493CE3387A}"/>
              </a:ext>
            </a:extLst>
          </p:cNvPr>
          <p:cNvCxnSpPr>
            <a:cxnSpLocks/>
          </p:cNvCxnSpPr>
          <p:nvPr/>
        </p:nvCxnSpPr>
        <p:spPr>
          <a:xfrm>
            <a:off x="6101038" y="334337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00" name="Title 4">
            <a:extLst>
              <a:ext uri="{FF2B5EF4-FFF2-40B4-BE49-F238E27FC236}">
                <a16:creationId xmlns:a16="http://schemas.microsoft.com/office/drawing/2014/main" id="{22FCA812-F9D9-4FC6-AB59-C30AE037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Data collection and analysis process</a:t>
            </a:r>
            <a:endParaRPr lang="en-GB" dirty="0"/>
          </a:p>
        </p:txBody>
      </p:sp>
      <p:sp>
        <p:nvSpPr>
          <p:cNvPr id="101" name="Text Placeholder 6">
            <a:extLst>
              <a:ext uri="{FF2B5EF4-FFF2-40B4-BE49-F238E27FC236}">
                <a16:creationId xmlns:a16="http://schemas.microsoft.com/office/drawing/2014/main" id="{C8BEB671-E1D6-4C32-ADBC-5DCCB8664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4" y="294215"/>
            <a:ext cx="10311422" cy="283270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F34E16E-F2D1-41D4-A498-7DB86A8FD6E6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7655636-F168-4FEC-91B5-1F94D39A88DA}"/>
              </a:ext>
            </a:extLst>
          </p:cNvPr>
          <p:cNvSpPr/>
          <p:nvPr/>
        </p:nvSpPr>
        <p:spPr>
          <a:xfrm>
            <a:off x="6689533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target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inferential</a:t>
            </a: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population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6BEDDB2-096D-4CC6-87E7-1B85DD8505A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B6D8C21-9AFD-4F24-9AEF-1195F0026119}"/>
              </a:ext>
            </a:extLst>
          </p:cNvPr>
          <p:cNvSpPr/>
          <p:nvPr/>
        </p:nvSpPr>
        <p:spPr>
          <a:xfrm>
            <a:off x="6689533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Construct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frame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54EDA98-4CA3-4E81-94C6-2F70EEAB8FBD}"/>
              </a:ext>
            </a:extLst>
          </p:cNvPr>
          <p:cNvSpPr/>
          <p:nvPr/>
        </p:nvSpPr>
        <p:spPr>
          <a:xfrm>
            <a:off x="4540775" y="254813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choose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A913EBB-C69D-431B-BC5D-9E694A6B2874}"/>
              </a:ext>
            </a:extLst>
          </p:cNvPr>
          <p:cNvSpPr/>
          <p:nvPr/>
        </p:nvSpPr>
        <p:spPr>
          <a:xfrm>
            <a:off x="6683170" y="2548137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Draw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sample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0A80479-540E-4BB5-99CD-D72862225F4D}"/>
              </a:ext>
            </a:extLst>
          </p:cNvPr>
          <p:cNvSpPr/>
          <p:nvPr/>
        </p:nvSpPr>
        <p:spPr>
          <a:xfrm>
            <a:off x="5627879" y="306924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Install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meter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F16247D-0753-4BF7-95DC-A3E2BCDD4617}"/>
              </a:ext>
            </a:extLst>
          </p:cNvPr>
          <p:cNvSpPr/>
          <p:nvPr/>
        </p:nvSpPr>
        <p:spPr>
          <a:xfrm>
            <a:off x="5623753" y="3597666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Identify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generate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data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source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4BECAA4E-63A8-4F37-B31F-CE4DECFF8D51}"/>
              </a:ext>
            </a:extLst>
          </p:cNvPr>
          <p:cNvCxnSpPr>
            <a:stCxn id="138" idx="2"/>
            <a:endCxn id="140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390ACDB-8B4B-466A-846F-F17C33077DDD}"/>
              </a:ext>
            </a:extLst>
          </p:cNvPr>
          <p:cNvCxnSpPr/>
          <p:nvPr/>
        </p:nvCxnSpPr>
        <p:spPr>
          <a:xfrm>
            <a:off x="5026509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2A96BE07-2EAE-4585-83BC-B4861686A251}"/>
              </a:ext>
            </a:extLst>
          </p:cNvPr>
          <p:cNvCxnSpPr/>
          <p:nvPr/>
        </p:nvCxnSpPr>
        <p:spPr>
          <a:xfrm>
            <a:off x="7166818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4E911C97-6A13-4E8B-A57A-2EF15896D83F}"/>
              </a:ext>
            </a:extLst>
          </p:cNvPr>
          <p:cNvCxnSpPr/>
          <p:nvPr/>
        </p:nvCxnSpPr>
        <p:spPr>
          <a:xfrm>
            <a:off x="7166818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6" name="Connector: Elbow 155">
            <a:extLst>
              <a:ext uri="{FF2B5EF4-FFF2-40B4-BE49-F238E27FC236}">
                <a16:creationId xmlns:a16="http://schemas.microsoft.com/office/drawing/2014/main" id="{CB1329B3-5C1E-44C9-847E-EDCAD4DE2067}"/>
              </a:ext>
            </a:extLst>
          </p:cNvPr>
          <p:cNvCxnSpPr>
            <a:stCxn id="142" idx="2"/>
            <a:endCxn id="144" idx="0"/>
          </p:cNvCxnSpPr>
          <p:nvPr/>
        </p:nvCxnSpPr>
        <p:spPr>
          <a:xfrm rot="16200000" flipH="1">
            <a:off x="5438123" y="2402204"/>
            <a:ext cx="246978" cy="1087104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157" name="Connector: Elbow 156">
            <a:extLst>
              <a:ext uri="{FF2B5EF4-FFF2-40B4-BE49-F238E27FC236}">
                <a16:creationId xmlns:a16="http://schemas.microsoft.com/office/drawing/2014/main" id="{3756BFE7-1416-4DF5-9A2B-966157AEA744}"/>
              </a:ext>
            </a:extLst>
          </p:cNvPr>
          <p:cNvCxnSpPr>
            <a:stCxn id="143" idx="2"/>
            <a:endCxn id="144" idx="0"/>
          </p:cNvCxnSpPr>
          <p:nvPr/>
        </p:nvCxnSpPr>
        <p:spPr>
          <a:xfrm rot="5400000">
            <a:off x="6509321" y="2418110"/>
            <a:ext cx="246979" cy="1055291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B140F564-A504-45BD-8638-BF6B6385B5D9}"/>
              </a:ext>
            </a:extLst>
          </p:cNvPr>
          <p:cNvCxnSpPr/>
          <p:nvPr/>
        </p:nvCxnSpPr>
        <p:spPr>
          <a:xfrm>
            <a:off x="6101038" y="334337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87F45235-256E-4AF6-900E-BE9A9B00506E}"/>
              </a:ext>
            </a:extLst>
          </p:cNvPr>
          <p:cNvSpPr txBox="1"/>
          <p:nvPr/>
        </p:nvSpPr>
        <p:spPr>
          <a:xfrm>
            <a:off x="7481619" y="2851003"/>
            <a:ext cx="23291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Simple Random Sampling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8852B14A-170A-4C39-998C-D719800CA6E6}"/>
              </a:ext>
            </a:extLst>
          </p:cNvPr>
          <p:cNvSpPr txBox="1"/>
          <p:nvPr/>
        </p:nvSpPr>
        <p:spPr>
          <a:xfrm>
            <a:off x="2801099" y="1779167"/>
            <a:ext cx="1930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hours of consumption of online political news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8EAC5985-C648-4268-8695-59B11E175223}"/>
              </a:ext>
            </a:extLst>
          </p:cNvPr>
          <p:cNvSpPr txBox="1"/>
          <p:nvPr/>
        </p:nvSpPr>
        <p:spPr>
          <a:xfrm>
            <a:off x="2801099" y="2284834"/>
            <a:ext cx="2088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time recorded of the visits to online political outlets’ URLs.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33975C19-9049-4984-88AB-D4E2DE494FDD}"/>
              </a:ext>
            </a:extLst>
          </p:cNvPr>
          <p:cNvSpPr txBox="1"/>
          <p:nvPr/>
        </p:nvSpPr>
        <p:spPr>
          <a:xfrm>
            <a:off x="2801099" y="2705157"/>
            <a:ext cx="2329131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Proxy for IOS/ App for others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A7320FB0-5009-4B1A-95DA-EB06F61C3306}"/>
              </a:ext>
            </a:extLst>
          </p:cNvPr>
          <p:cNvSpPr txBox="1"/>
          <p:nvPr/>
        </p:nvSpPr>
        <p:spPr>
          <a:xfrm>
            <a:off x="7383714" y="1761319"/>
            <a:ext cx="1728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People living in the UK older than 18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1DBFBFC-F08B-4083-87BF-0DE785F6FF6E}"/>
              </a:ext>
            </a:extLst>
          </p:cNvPr>
          <p:cNvSpPr txBox="1"/>
          <p:nvPr/>
        </p:nvSpPr>
        <p:spPr>
          <a:xfrm>
            <a:off x="7481619" y="2319611"/>
            <a:ext cx="343071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Postal Address Frame</a:t>
            </a:r>
          </a:p>
        </p:txBody>
      </p:sp>
    </p:spTree>
    <p:extLst>
      <p:ext uri="{BB962C8B-B14F-4D97-AF65-F5344CB8AC3E}">
        <p14:creationId xmlns:p14="http://schemas.microsoft.com/office/powerpoint/2010/main" val="3467997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704FC60-A4CB-4126-BF48-2FDC79853311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038B559-A6BC-4AA4-A985-D0564F355DA7}"/>
              </a:ext>
            </a:extLst>
          </p:cNvPr>
          <p:cNvSpPr/>
          <p:nvPr/>
        </p:nvSpPr>
        <p:spPr>
          <a:xfrm>
            <a:off x="6689533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target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inferential</a:t>
            </a: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population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842E750-EA6F-4055-A49A-90C35F971D1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549C553-9440-4B62-8290-E6A032F338E2}"/>
              </a:ext>
            </a:extLst>
          </p:cNvPr>
          <p:cNvSpPr/>
          <p:nvPr/>
        </p:nvSpPr>
        <p:spPr>
          <a:xfrm>
            <a:off x="6689533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Construct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frame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7100AC6-F01B-4937-B57A-5D66816C69DD}"/>
              </a:ext>
            </a:extLst>
          </p:cNvPr>
          <p:cNvSpPr/>
          <p:nvPr/>
        </p:nvSpPr>
        <p:spPr>
          <a:xfrm>
            <a:off x="4540775" y="254813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choose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4C40FCD-C89F-4A33-B87D-B0ED988CDAE5}"/>
              </a:ext>
            </a:extLst>
          </p:cNvPr>
          <p:cNvSpPr/>
          <p:nvPr/>
        </p:nvSpPr>
        <p:spPr>
          <a:xfrm>
            <a:off x="6683170" y="2548137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Draw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sample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C07747F-461A-4DB6-AD4B-C1AF6AAA48A6}"/>
              </a:ext>
            </a:extLst>
          </p:cNvPr>
          <p:cNvSpPr/>
          <p:nvPr/>
        </p:nvSpPr>
        <p:spPr>
          <a:xfrm>
            <a:off x="5627879" y="306924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Install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meter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BBB80F0-1B42-4857-8FEB-5315AFD11FA7}"/>
              </a:ext>
            </a:extLst>
          </p:cNvPr>
          <p:cNvSpPr/>
          <p:nvPr/>
        </p:nvSpPr>
        <p:spPr>
          <a:xfrm>
            <a:off x="5623753" y="3597666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Identify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generate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data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source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06BBA43-26DB-4EB6-9726-0D821B81F46C}"/>
              </a:ext>
            </a:extLst>
          </p:cNvPr>
          <p:cNvSpPr/>
          <p:nvPr/>
        </p:nvSpPr>
        <p:spPr>
          <a:xfrm>
            <a:off x="5618715" y="4118400"/>
            <a:ext cx="954570" cy="1080120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CC478BC-057A-4F10-8B57-F61CB3351A5B}"/>
              </a:ext>
            </a:extLst>
          </p:cNvPr>
          <p:cNvSpPr/>
          <p:nvPr/>
        </p:nvSpPr>
        <p:spPr>
          <a:xfrm>
            <a:off x="5681421" y="4149365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Extract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8C6F982-A704-4C56-9178-FE000663ED97}"/>
              </a:ext>
            </a:extLst>
          </p:cNvPr>
          <p:cNvSpPr/>
          <p:nvPr/>
        </p:nvSpPr>
        <p:spPr>
          <a:xfrm>
            <a:off x="5681421" y="4512571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Transform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53C6AE8-EDCE-420E-A103-E40283EF55AA}"/>
              </a:ext>
            </a:extLst>
          </p:cNvPr>
          <p:cNvSpPr/>
          <p:nvPr/>
        </p:nvSpPr>
        <p:spPr>
          <a:xfrm>
            <a:off x="5681421" y="4880746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Load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DCC0D3C-AA31-433D-9107-0998052AFE0A}"/>
              </a:ext>
            </a:extLst>
          </p:cNvPr>
          <p:cNvCxnSpPr>
            <a:stCxn id="51" idx="2"/>
            <a:endCxn id="53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AEF0A9F-422C-4474-9BDB-968AC9688F6F}"/>
              </a:ext>
            </a:extLst>
          </p:cNvPr>
          <p:cNvCxnSpPr>
            <a:cxnSpLocks/>
          </p:cNvCxnSpPr>
          <p:nvPr/>
        </p:nvCxnSpPr>
        <p:spPr>
          <a:xfrm>
            <a:off x="5026509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86BB523-E738-4591-B1F3-53880F79F790}"/>
              </a:ext>
            </a:extLst>
          </p:cNvPr>
          <p:cNvCxnSpPr>
            <a:cxnSpLocks/>
          </p:cNvCxnSpPr>
          <p:nvPr/>
        </p:nvCxnSpPr>
        <p:spPr>
          <a:xfrm>
            <a:off x="7166818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F80961F-C786-402B-8BA7-A92760162753}"/>
              </a:ext>
            </a:extLst>
          </p:cNvPr>
          <p:cNvCxnSpPr>
            <a:cxnSpLocks/>
          </p:cNvCxnSpPr>
          <p:nvPr/>
        </p:nvCxnSpPr>
        <p:spPr>
          <a:xfrm>
            <a:off x="7166818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822C2C58-84C3-4A2D-9527-04AB19DE3F61}"/>
              </a:ext>
            </a:extLst>
          </p:cNvPr>
          <p:cNvCxnSpPr>
            <a:stCxn id="55" idx="2"/>
            <a:endCxn id="57" idx="0"/>
          </p:cNvCxnSpPr>
          <p:nvPr/>
        </p:nvCxnSpPr>
        <p:spPr>
          <a:xfrm rot="16200000" flipH="1">
            <a:off x="5438123" y="2402204"/>
            <a:ext cx="246978" cy="1087104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E3BE9482-ABCB-42FE-B7B2-D0FB10C1F96F}"/>
              </a:ext>
            </a:extLst>
          </p:cNvPr>
          <p:cNvCxnSpPr>
            <a:stCxn id="56" idx="2"/>
            <a:endCxn id="57" idx="0"/>
          </p:cNvCxnSpPr>
          <p:nvPr/>
        </p:nvCxnSpPr>
        <p:spPr>
          <a:xfrm rot="5400000">
            <a:off x="6509321" y="2418110"/>
            <a:ext cx="246979" cy="1055291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00605E5-B270-498F-BE24-65493CE3387A}"/>
              </a:ext>
            </a:extLst>
          </p:cNvPr>
          <p:cNvCxnSpPr>
            <a:cxnSpLocks/>
          </p:cNvCxnSpPr>
          <p:nvPr/>
        </p:nvCxnSpPr>
        <p:spPr>
          <a:xfrm>
            <a:off x="6101038" y="334337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E69347F-B194-4148-A336-D09BAF829907}"/>
              </a:ext>
            </a:extLst>
          </p:cNvPr>
          <p:cNvCxnSpPr>
            <a:cxnSpLocks/>
          </p:cNvCxnSpPr>
          <p:nvPr/>
        </p:nvCxnSpPr>
        <p:spPr>
          <a:xfrm>
            <a:off x="6101038" y="3871795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35C71F7C-4756-42CF-B4C8-749DF25D1FDB}"/>
              </a:ext>
            </a:extLst>
          </p:cNvPr>
          <p:cNvCxnSpPr>
            <a:stCxn id="60" idx="3"/>
            <a:endCxn id="62" idx="3"/>
          </p:cNvCxnSpPr>
          <p:nvPr/>
        </p:nvCxnSpPr>
        <p:spPr>
          <a:xfrm>
            <a:off x="6203943" y="4286430"/>
            <a:ext cx="12700" cy="731381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3E3C7642-ABF1-4FDB-A33F-49AA2585A085}"/>
              </a:ext>
            </a:extLst>
          </p:cNvPr>
          <p:cNvCxnSpPr>
            <a:stCxn id="61" idx="3"/>
            <a:endCxn id="60" idx="3"/>
          </p:cNvCxnSpPr>
          <p:nvPr/>
        </p:nvCxnSpPr>
        <p:spPr>
          <a:xfrm flipV="1">
            <a:off x="6203943" y="4286430"/>
            <a:ext cx="12700" cy="36320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00" name="Title 4">
            <a:extLst>
              <a:ext uri="{FF2B5EF4-FFF2-40B4-BE49-F238E27FC236}">
                <a16:creationId xmlns:a16="http://schemas.microsoft.com/office/drawing/2014/main" id="{22FCA812-F9D9-4FC6-AB59-C30AE037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Data collection and analysis process</a:t>
            </a:r>
            <a:endParaRPr lang="en-GB" dirty="0"/>
          </a:p>
        </p:txBody>
      </p:sp>
      <p:sp>
        <p:nvSpPr>
          <p:cNvPr id="101" name="Text Placeholder 6">
            <a:extLst>
              <a:ext uri="{FF2B5EF4-FFF2-40B4-BE49-F238E27FC236}">
                <a16:creationId xmlns:a16="http://schemas.microsoft.com/office/drawing/2014/main" id="{C8BEB671-E1D6-4C32-ADBC-5DCCB8664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4" y="294215"/>
            <a:ext cx="10311422" cy="283270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F34E16E-F2D1-41D4-A498-7DB86A8FD6E6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7655636-F168-4FEC-91B5-1F94D39A88DA}"/>
              </a:ext>
            </a:extLst>
          </p:cNvPr>
          <p:cNvSpPr/>
          <p:nvPr/>
        </p:nvSpPr>
        <p:spPr>
          <a:xfrm>
            <a:off x="6689533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target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inferential</a:t>
            </a: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population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6BEDDB2-096D-4CC6-87E7-1B85DD8505A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B6D8C21-9AFD-4F24-9AEF-1195F0026119}"/>
              </a:ext>
            </a:extLst>
          </p:cNvPr>
          <p:cNvSpPr/>
          <p:nvPr/>
        </p:nvSpPr>
        <p:spPr>
          <a:xfrm>
            <a:off x="6689533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Construct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frame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54EDA98-4CA3-4E81-94C6-2F70EEAB8FBD}"/>
              </a:ext>
            </a:extLst>
          </p:cNvPr>
          <p:cNvSpPr/>
          <p:nvPr/>
        </p:nvSpPr>
        <p:spPr>
          <a:xfrm>
            <a:off x="4540775" y="254813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choose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A913EBB-C69D-431B-BC5D-9E694A6B2874}"/>
              </a:ext>
            </a:extLst>
          </p:cNvPr>
          <p:cNvSpPr/>
          <p:nvPr/>
        </p:nvSpPr>
        <p:spPr>
          <a:xfrm>
            <a:off x="6683170" y="2548137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Draw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sample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0A80479-540E-4BB5-99CD-D72862225F4D}"/>
              </a:ext>
            </a:extLst>
          </p:cNvPr>
          <p:cNvSpPr/>
          <p:nvPr/>
        </p:nvSpPr>
        <p:spPr>
          <a:xfrm>
            <a:off x="5627879" y="306924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Install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meter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F16247D-0753-4BF7-95DC-A3E2BCDD4617}"/>
              </a:ext>
            </a:extLst>
          </p:cNvPr>
          <p:cNvSpPr/>
          <p:nvPr/>
        </p:nvSpPr>
        <p:spPr>
          <a:xfrm>
            <a:off x="5623753" y="3597666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Identify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generate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data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source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00DE1B8-631D-481E-89D0-00153048F2CE}"/>
              </a:ext>
            </a:extLst>
          </p:cNvPr>
          <p:cNvSpPr/>
          <p:nvPr/>
        </p:nvSpPr>
        <p:spPr>
          <a:xfrm>
            <a:off x="5618715" y="4118400"/>
            <a:ext cx="954570" cy="1080120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68FCE71-EDDF-4749-8DD9-92E9F1B0CCCC}"/>
              </a:ext>
            </a:extLst>
          </p:cNvPr>
          <p:cNvSpPr/>
          <p:nvPr/>
        </p:nvSpPr>
        <p:spPr>
          <a:xfrm>
            <a:off x="5681421" y="4149365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Extract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F8B0941-3FEC-4DD9-8988-0CFD00FB56C3}"/>
              </a:ext>
            </a:extLst>
          </p:cNvPr>
          <p:cNvSpPr/>
          <p:nvPr/>
        </p:nvSpPr>
        <p:spPr>
          <a:xfrm>
            <a:off x="5681421" y="4512571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Transform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43C74EBE-7379-49DF-B998-7ACFE9DBB149}"/>
              </a:ext>
            </a:extLst>
          </p:cNvPr>
          <p:cNvSpPr/>
          <p:nvPr/>
        </p:nvSpPr>
        <p:spPr>
          <a:xfrm>
            <a:off x="5681421" y="4880746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Load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4BECAA4E-63A8-4F37-B31F-CE4DECFF8D51}"/>
              </a:ext>
            </a:extLst>
          </p:cNvPr>
          <p:cNvCxnSpPr>
            <a:stCxn id="138" idx="2"/>
            <a:endCxn id="140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390ACDB-8B4B-466A-846F-F17C33077DDD}"/>
              </a:ext>
            </a:extLst>
          </p:cNvPr>
          <p:cNvCxnSpPr/>
          <p:nvPr/>
        </p:nvCxnSpPr>
        <p:spPr>
          <a:xfrm>
            <a:off x="5026509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2A96BE07-2EAE-4585-83BC-B4861686A251}"/>
              </a:ext>
            </a:extLst>
          </p:cNvPr>
          <p:cNvCxnSpPr/>
          <p:nvPr/>
        </p:nvCxnSpPr>
        <p:spPr>
          <a:xfrm>
            <a:off x="7166818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4E911C97-6A13-4E8B-A57A-2EF15896D83F}"/>
              </a:ext>
            </a:extLst>
          </p:cNvPr>
          <p:cNvCxnSpPr/>
          <p:nvPr/>
        </p:nvCxnSpPr>
        <p:spPr>
          <a:xfrm>
            <a:off x="7166818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6" name="Connector: Elbow 155">
            <a:extLst>
              <a:ext uri="{FF2B5EF4-FFF2-40B4-BE49-F238E27FC236}">
                <a16:creationId xmlns:a16="http://schemas.microsoft.com/office/drawing/2014/main" id="{CB1329B3-5C1E-44C9-847E-EDCAD4DE2067}"/>
              </a:ext>
            </a:extLst>
          </p:cNvPr>
          <p:cNvCxnSpPr>
            <a:stCxn id="142" idx="2"/>
            <a:endCxn id="144" idx="0"/>
          </p:cNvCxnSpPr>
          <p:nvPr/>
        </p:nvCxnSpPr>
        <p:spPr>
          <a:xfrm rot="16200000" flipH="1">
            <a:off x="5438123" y="2402204"/>
            <a:ext cx="246978" cy="1087104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157" name="Connector: Elbow 156">
            <a:extLst>
              <a:ext uri="{FF2B5EF4-FFF2-40B4-BE49-F238E27FC236}">
                <a16:creationId xmlns:a16="http://schemas.microsoft.com/office/drawing/2014/main" id="{3756BFE7-1416-4DF5-9A2B-966157AEA744}"/>
              </a:ext>
            </a:extLst>
          </p:cNvPr>
          <p:cNvCxnSpPr>
            <a:stCxn id="143" idx="2"/>
            <a:endCxn id="144" idx="0"/>
          </p:cNvCxnSpPr>
          <p:nvPr/>
        </p:nvCxnSpPr>
        <p:spPr>
          <a:xfrm rot="5400000">
            <a:off x="6509321" y="2418110"/>
            <a:ext cx="246979" cy="1055291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B140F564-A504-45BD-8638-BF6B6385B5D9}"/>
              </a:ext>
            </a:extLst>
          </p:cNvPr>
          <p:cNvCxnSpPr/>
          <p:nvPr/>
        </p:nvCxnSpPr>
        <p:spPr>
          <a:xfrm>
            <a:off x="6101038" y="334337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8132B1D1-5A9A-4E20-AA49-5C0118D17DC8}"/>
              </a:ext>
            </a:extLst>
          </p:cNvPr>
          <p:cNvCxnSpPr/>
          <p:nvPr/>
        </p:nvCxnSpPr>
        <p:spPr>
          <a:xfrm>
            <a:off x="6101038" y="3871795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62" name="Connector: Elbow 161">
            <a:extLst>
              <a:ext uri="{FF2B5EF4-FFF2-40B4-BE49-F238E27FC236}">
                <a16:creationId xmlns:a16="http://schemas.microsoft.com/office/drawing/2014/main" id="{21171B11-D109-4DAD-ADC7-505655BFFDC0}"/>
              </a:ext>
            </a:extLst>
          </p:cNvPr>
          <p:cNvCxnSpPr>
            <a:stCxn id="147" idx="3"/>
            <a:endCxn id="149" idx="3"/>
          </p:cNvCxnSpPr>
          <p:nvPr/>
        </p:nvCxnSpPr>
        <p:spPr>
          <a:xfrm>
            <a:off x="6203943" y="4286430"/>
            <a:ext cx="12700" cy="731381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163" name="Connector: Elbow 162">
            <a:extLst>
              <a:ext uri="{FF2B5EF4-FFF2-40B4-BE49-F238E27FC236}">
                <a16:creationId xmlns:a16="http://schemas.microsoft.com/office/drawing/2014/main" id="{B7FD92D9-2761-475B-BC7B-CC74A69499F7}"/>
              </a:ext>
            </a:extLst>
          </p:cNvPr>
          <p:cNvCxnSpPr>
            <a:stCxn id="148" idx="3"/>
            <a:endCxn id="147" idx="3"/>
          </p:cNvCxnSpPr>
          <p:nvPr/>
        </p:nvCxnSpPr>
        <p:spPr>
          <a:xfrm flipV="1">
            <a:off x="6203943" y="4286430"/>
            <a:ext cx="12700" cy="36320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E0EAABE0-CB99-4759-BE4C-7C675438E894}"/>
              </a:ext>
            </a:extLst>
          </p:cNvPr>
          <p:cNvSpPr txBox="1"/>
          <p:nvPr/>
        </p:nvSpPr>
        <p:spPr>
          <a:xfrm>
            <a:off x="6681804" y="4149365"/>
            <a:ext cx="23291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Only information of news sites from UK 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0E6FC28-FC48-4CC9-A7D2-79A43FF416B2}"/>
              </a:ext>
            </a:extLst>
          </p:cNvPr>
          <p:cNvSpPr txBox="1"/>
          <p:nvPr/>
        </p:nvSpPr>
        <p:spPr>
          <a:xfrm>
            <a:off x="6681804" y="4534219"/>
            <a:ext cx="23291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Code ideology of the content of articles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37402424-4B39-4E71-9031-0ABDF8BFB67D}"/>
              </a:ext>
            </a:extLst>
          </p:cNvPr>
          <p:cNvSpPr txBox="1"/>
          <p:nvPr/>
        </p:nvSpPr>
        <p:spPr>
          <a:xfrm>
            <a:off x="6689533" y="4902394"/>
            <a:ext cx="23291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Load and store on server or device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7F45235-256E-4AF6-900E-BE9A9B00506E}"/>
              </a:ext>
            </a:extLst>
          </p:cNvPr>
          <p:cNvSpPr txBox="1"/>
          <p:nvPr/>
        </p:nvSpPr>
        <p:spPr>
          <a:xfrm>
            <a:off x="7481619" y="2851003"/>
            <a:ext cx="23291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Simple Random Sampling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8852B14A-170A-4C39-998C-D719800CA6E6}"/>
              </a:ext>
            </a:extLst>
          </p:cNvPr>
          <p:cNvSpPr txBox="1"/>
          <p:nvPr/>
        </p:nvSpPr>
        <p:spPr>
          <a:xfrm>
            <a:off x="2801099" y="1779167"/>
            <a:ext cx="1930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hours of consumption of online political news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8EAC5985-C648-4268-8695-59B11E175223}"/>
              </a:ext>
            </a:extLst>
          </p:cNvPr>
          <p:cNvSpPr txBox="1"/>
          <p:nvPr/>
        </p:nvSpPr>
        <p:spPr>
          <a:xfrm>
            <a:off x="2801099" y="2284834"/>
            <a:ext cx="2088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time recorded of the visits to online political outlets’ URLs.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33975C19-9049-4984-88AB-D4E2DE494FDD}"/>
              </a:ext>
            </a:extLst>
          </p:cNvPr>
          <p:cNvSpPr txBox="1"/>
          <p:nvPr/>
        </p:nvSpPr>
        <p:spPr>
          <a:xfrm>
            <a:off x="2801099" y="2705157"/>
            <a:ext cx="2329131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Proxy for IOS/ App for others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A7320FB0-5009-4B1A-95DA-EB06F61C3306}"/>
              </a:ext>
            </a:extLst>
          </p:cNvPr>
          <p:cNvSpPr txBox="1"/>
          <p:nvPr/>
        </p:nvSpPr>
        <p:spPr>
          <a:xfrm>
            <a:off x="7383714" y="1761319"/>
            <a:ext cx="1728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People living in the UK older than 18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11540C0-E281-47CF-A57D-4AA5456A6DEF}"/>
              </a:ext>
            </a:extLst>
          </p:cNvPr>
          <p:cNvSpPr txBox="1"/>
          <p:nvPr/>
        </p:nvSpPr>
        <p:spPr>
          <a:xfrm>
            <a:off x="7481619" y="2319611"/>
            <a:ext cx="343071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Postal Address Frame</a:t>
            </a:r>
          </a:p>
        </p:txBody>
      </p:sp>
    </p:spTree>
    <p:extLst>
      <p:ext uri="{BB962C8B-B14F-4D97-AF65-F5344CB8AC3E}">
        <p14:creationId xmlns:p14="http://schemas.microsoft.com/office/powerpoint/2010/main" val="4271992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704FC60-A4CB-4126-BF48-2FDC79853311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038B559-A6BC-4AA4-A985-D0564F355DA7}"/>
              </a:ext>
            </a:extLst>
          </p:cNvPr>
          <p:cNvSpPr/>
          <p:nvPr/>
        </p:nvSpPr>
        <p:spPr>
          <a:xfrm>
            <a:off x="6689533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target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inferential</a:t>
            </a: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population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842E750-EA6F-4055-A49A-90C35F971D1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549C553-9440-4B62-8290-E6A032F338E2}"/>
              </a:ext>
            </a:extLst>
          </p:cNvPr>
          <p:cNvSpPr/>
          <p:nvPr/>
        </p:nvSpPr>
        <p:spPr>
          <a:xfrm>
            <a:off x="6689533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Construct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frame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7100AC6-F01B-4937-B57A-5D66816C69DD}"/>
              </a:ext>
            </a:extLst>
          </p:cNvPr>
          <p:cNvSpPr/>
          <p:nvPr/>
        </p:nvSpPr>
        <p:spPr>
          <a:xfrm>
            <a:off x="4540775" y="254813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choose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4C40FCD-C89F-4A33-B87D-B0ED988CDAE5}"/>
              </a:ext>
            </a:extLst>
          </p:cNvPr>
          <p:cNvSpPr/>
          <p:nvPr/>
        </p:nvSpPr>
        <p:spPr>
          <a:xfrm>
            <a:off x="6683170" y="2548137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Draw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sample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C07747F-461A-4DB6-AD4B-C1AF6AAA48A6}"/>
              </a:ext>
            </a:extLst>
          </p:cNvPr>
          <p:cNvSpPr/>
          <p:nvPr/>
        </p:nvSpPr>
        <p:spPr>
          <a:xfrm>
            <a:off x="5627879" y="306924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Install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meter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BBB80F0-1B42-4857-8FEB-5315AFD11FA7}"/>
              </a:ext>
            </a:extLst>
          </p:cNvPr>
          <p:cNvSpPr/>
          <p:nvPr/>
        </p:nvSpPr>
        <p:spPr>
          <a:xfrm>
            <a:off x="5623753" y="3597666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Identify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generate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data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source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06BBA43-26DB-4EB6-9726-0D821B81F46C}"/>
              </a:ext>
            </a:extLst>
          </p:cNvPr>
          <p:cNvSpPr/>
          <p:nvPr/>
        </p:nvSpPr>
        <p:spPr>
          <a:xfrm>
            <a:off x="5618715" y="4118400"/>
            <a:ext cx="954570" cy="1080120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CC478BC-057A-4F10-8B57-F61CB3351A5B}"/>
              </a:ext>
            </a:extLst>
          </p:cNvPr>
          <p:cNvSpPr/>
          <p:nvPr/>
        </p:nvSpPr>
        <p:spPr>
          <a:xfrm>
            <a:off x="5681421" y="4149365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Extract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8C6F982-A704-4C56-9178-FE000663ED97}"/>
              </a:ext>
            </a:extLst>
          </p:cNvPr>
          <p:cNvSpPr/>
          <p:nvPr/>
        </p:nvSpPr>
        <p:spPr>
          <a:xfrm>
            <a:off x="5681421" y="4512571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Transform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53C6AE8-EDCE-420E-A103-E40283EF55AA}"/>
              </a:ext>
            </a:extLst>
          </p:cNvPr>
          <p:cNvSpPr/>
          <p:nvPr/>
        </p:nvSpPr>
        <p:spPr>
          <a:xfrm>
            <a:off x="5681421" y="4880746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Load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96201D2-E9E8-46BE-A699-A16E09A5C67B}"/>
              </a:ext>
            </a:extLst>
          </p:cNvPr>
          <p:cNvSpPr/>
          <p:nvPr/>
        </p:nvSpPr>
        <p:spPr>
          <a:xfrm>
            <a:off x="5626319" y="547250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Model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DCC0D3C-AA31-433D-9107-0998052AFE0A}"/>
              </a:ext>
            </a:extLst>
          </p:cNvPr>
          <p:cNvCxnSpPr>
            <a:stCxn id="51" idx="2"/>
            <a:endCxn id="53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AEF0A9F-422C-4474-9BDB-968AC9688F6F}"/>
              </a:ext>
            </a:extLst>
          </p:cNvPr>
          <p:cNvCxnSpPr>
            <a:cxnSpLocks/>
          </p:cNvCxnSpPr>
          <p:nvPr/>
        </p:nvCxnSpPr>
        <p:spPr>
          <a:xfrm>
            <a:off x="5026509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86BB523-E738-4591-B1F3-53880F79F790}"/>
              </a:ext>
            </a:extLst>
          </p:cNvPr>
          <p:cNvCxnSpPr>
            <a:cxnSpLocks/>
          </p:cNvCxnSpPr>
          <p:nvPr/>
        </p:nvCxnSpPr>
        <p:spPr>
          <a:xfrm>
            <a:off x="7166818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F80961F-C786-402B-8BA7-A92760162753}"/>
              </a:ext>
            </a:extLst>
          </p:cNvPr>
          <p:cNvCxnSpPr>
            <a:cxnSpLocks/>
          </p:cNvCxnSpPr>
          <p:nvPr/>
        </p:nvCxnSpPr>
        <p:spPr>
          <a:xfrm>
            <a:off x="7166818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822C2C58-84C3-4A2D-9527-04AB19DE3F61}"/>
              </a:ext>
            </a:extLst>
          </p:cNvPr>
          <p:cNvCxnSpPr>
            <a:stCxn id="55" idx="2"/>
            <a:endCxn id="57" idx="0"/>
          </p:cNvCxnSpPr>
          <p:nvPr/>
        </p:nvCxnSpPr>
        <p:spPr>
          <a:xfrm rot="16200000" flipH="1">
            <a:off x="5438123" y="2402204"/>
            <a:ext cx="246978" cy="1087104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E3BE9482-ABCB-42FE-B7B2-D0FB10C1F96F}"/>
              </a:ext>
            </a:extLst>
          </p:cNvPr>
          <p:cNvCxnSpPr>
            <a:stCxn id="56" idx="2"/>
            <a:endCxn id="57" idx="0"/>
          </p:cNvCxnSpPr>
          <p:nvPr/>
        </p:nvCxnSpPr>
        <p:spPr>
          <a:xfrm rot="5400000">
            <a:off x="6509321" y="2418110"/>
            <a:ext cx="246979" cy="1055291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00605E5-B270-498F-BE24-65493CE3387A}"/>
              </a:ext>
            </a:extLst>
          </p:cNvPr>
          <p:cNvCxnSpPr>
            <a:cxnSpLocks/>
          </p:cNvCxnSpPr>
          <p:nvPr/>
        </p:nvCxnSpPr>
        <p:spPr>
          <a:xfrm>
            <a:off x="6101038" y="334337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E69347F-B194-4148-A336-D09BAF829907}"/>
              </a:ext>
            </a:extLst>
          </p:cNvPr>
          <p:cNvCxnSpPr>
            <a:cxnSpLocks/>
          </p:cNvCxnSpPr>
          <p:nvPr/>
        </p:nvCxnSpPr>
        <p:spPr>
          <a:xfrm>
            <a:off x="6101038" y="3871795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45EE8B5-7969-48D8-B368-44D4438982CC}"/>
              </a:ext>
            </a:extLst>
          </p:cNvPr>
          <p:cNvCxnSpPr>
            <a:cxnSpLocks/>
          </p:cNvCxnSpPr>
          <p:nvPr/>
        </p:nvCxnSpPr>
        <p:spPr>
          <a:xfrm>
            <a:off x="6106725" y="5210287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35C71F7C-4756-42CF-B4C8-749DF25D1FDB}"/>
              </a:ext>
            </a:extLst>
          </p:cNvPr>
          <p:cNvCxnSpPr>
            <a:stCxn id="60" idx="3"/>
            <a:endCxn id="62" idx="3"/>
          </p:cNvCxnSpPr>
          <p:nvPr/>
        </p:nvCxnSpPr>
        <p:spPr>
          <a:xfrm>
            <a:off x="6203943" y="4286430"/>
            <a:ext cx="12700" cy="731381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3E3C7642-ABF1-4FDB-A33F-49AA2585A085}"/>
              </a:ext>
            </a:extLst>
          </p:cNvPr>
          <p:cNvCxnSpPr>
            <a:stCxn id="61" idx="3"/>
            <a:endCxn id="60" idx="3"/>
          </p:cNvCxnSpPr>
          <p:nvPr/>
        </p:nvCxnSpPr>
        <p:spPr>
          <a:xfrm flipV="1">
            <a:off x="6203943" y="4286430"/>
            <a:ext cx="12700" cy="36320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00" name="Title 4">
            <a:extLst>
              <a:ext uri="{FF2B5EF4-FFF2-40B4-BE49-F238E27FC236}">
                <a16:creationId xmlns:a16="http://schemas.microsoft.com/office/drawing/2014/main" id="{22FCA812-F9D9-4FC6-AB59-C30AE037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Data collection and analysis process</a:t>
            </a:r>
            <a:endParaRPr lang="en-GB" dirty="0"/>
          </a:p>
        </p:txBody>
      </p:sp>
      <p:sp>
        <p:nvSpPr>
          <p:cNvPr id="101" name="Text Placeholder 6">
            <a:extLst>
              <a:ext uri="{FF2B5EF4-FFF2-40B4-BE49-F238E27FC236}">
                <a16:creationId xmlns:a16="http://schemas.microsoft.com/office/drawing/2014/main" id="{C8BEB671-E1D6-4C32-ADBC-5DCCB8664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4" y="294215"/>
            <a:ext cx="10311422" cy="283270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F34E16E-F2D1-41D4-A498-7DB86A8FD6E6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7655636-F168-4FEC-91B5-1F94D39A88DA}"/>
              </a:ext>
            </a:extLst>
          </p:cNvPr>
          <p:cNvSpPr/>
          <p:nvPr/>
        </p:nvSpPr>
        <p:spPr>
          <a:xfrm>
            <a:off x="6689533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target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inferential</a:t>
            </a: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population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6BEDDB2-096D-4CC6-87E7-1B85DD8505A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B6D8C21-9AFD-4F24-9AEF-1195F0026119}"/>
              </a:ext>
            </a:extLst>
          </p:cNvPr>
          <p:cNvSpPr/>
          <p:nvPr/>
        </p:nvSpPr>
        <p:spPr>
          <a:xfrm>
            <a:off x="6689533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Construct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frame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54EDA98-4CA3-4E81-94C6-2F70EEAB8FBD}"/>
              </a:ext>
            </a:extLst>
          </p:cNvPr>
          <p:cNvSpPr/>
          <p:nvPr/>
        </p:nvSpPr>
        <p:spPr>
          <a:xfrm>
            <a:off x="4540775" y="254813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choose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A913EBB-C69D-431B-BC5D-9E694A6B2874}"/>
              </a:ext>
            </a:extLst>
          </p:cNvPr>
          <p:cNvSpPr/>
          <p:nvPr/>
        </p:nvSpPr>
        <p:spPr>
          <a:xfrm>
            <a:off x="6683170" y="2548137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Draw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sample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0A80479-540E-4BB5-99CD-D72862225F4D}"/>
              </a:ext>
            </a:extLst>
          </p:cNvPr>
          <p:cNvSpPr/>
          <p:nvPr/>
        </p:nvSpPr>
        <p:spPr>
          <a:xfrm>
            <a:off x="5627879" y="306924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Install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meter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F16247D-0753-4BF7-95DC-A3E2BCDD4617}"/>
              </a:ext>
            </a:extLst>
          </p:cNvPr>
          <p:cNvSpPr/>
          <p:nvPr/>
        </p:nvSpPr>
        <p:spPr>
          <a:xfrm>
            <a:off x="5623753" y="3597666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Identify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generate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data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source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00DE1B8-631D-481E-89D0-00153048F2CE}"/>
              </a:ext>
            </a:extLst>
          </p:cNvPr>
          <p:cNvSpPr/>
          <p:nvPr/>
        </p:nvSpPr>
        <p:spPr>
          <a:xfrm>
            <a:off x="5618715" y="4118400"/>
            <a:ext cx="954570" cy="1080120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68FCE71-EDDF-4749-8DD9-92E9F1B0CCCC}"/>
              </a:ext>
            </a:extLst>
          </p:cNvPr>
          <p:cNvSpPr/>
          <p:nvPr/>
        </p:nvSpPr>
        <p:spPr>
          <a:xfrm>
            <a:off x="5681421" y="4149365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Extract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F8B0941-3FEC-4DD9-8988-0CFD00FB56C3}"/>
              </a:ext>
            </a:extLst>
          </p:cNvPr>
          <p:cNvSpPr/>
          <p:nvPr/>
        </p:nvSpPr>
        <p:spPr>
          <a:xfrm>
            <a:off x="5681421" y="4512571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Transform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43C74EBE-7379-49DF-B998-7ACFE9DBB149}"/>
              </a:ext>
            </a:extLst>
          </p:cNvPr>
          <p:cNvSpPr/>
          <p:nvPr/>
        </p:nvSpPr>
        <p:spPr>
          <a:xfrm>
            <a:off x="5681421" y="4880746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Load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9D0591D-9DAA-47E7-952E-9B5E66DACE16}"/>
              </a:ext>
            </a:extLst>
          </p:cNvPr>
          <p:cNvSpPr/>
          <p:nvPr/>
        </p:nvSpPr>
        <p:spPr>
          <a:xfrm>
            <a:off x="5626319" y="547250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Model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4BECAA4E-63A8-4F37-B31F-CE4DECFF8D51}"/>
              </a:ext>
            </a:extLst>
          </p:cNvPr>
          <p:cNvCxnSpPr>
            <a:stCxn id="138" idx="2"/>
            <a:endCxn id="140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390ACDB-8B4B-466A-846F-F17C33077DDD}"/>
              </a:ext>
            </a:extLst>
          </p:cNvPr>
          <p:cNvCxnSpPr/>
          <p:nvPr/>
        </p:nvCxnSpPr>
        <p:spPr>
          <a:xfrm>
            <a:off x="5026509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2A96BE07-2EAE-4585-83BC-B4861686A251}"/>
              </a:ext>
            </a:extLst>
          </p:cNvPr>
          <p:cNvCxnSpPr/>
          <p:nvPr/>
        </p:nvCxnSpPr>
        <p:spPr>
          <a:xfrm>
            <a:off x="7166818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4E911C97-6A13-4E8B-A57A-2EF15896D83F}"/>
              </a:ext>
            </a:extLst>
          </p:cNvPr>
          <p:cNvCxnSpPr/>
          <p:nvPr/>
        </p:nvCxnSpPr>
        <p:spPr>
          <a:xfrm>
            <a:off x="7166818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6" name="Connector: Elbow 155">
            <a:extLst>
              <a:ext uri="{FF2B5EF4-FFF2-40B4-BE49-F238E27FC236}">
                <a16:creationId xmlns:a16="http://schemas.microsoft.com/office/drawing/2014/main" id="{CB1329B3-5C1E-44C9-847E-EDCAD4DE2067}"/>
              </a:ext>
            </a:extLst>
          </p:cNvPr>
          <p:cNvCxnSpPr>
            <a:stCxn id="142" idx="2"/>
            <a:endCxn id="144" idx="0"/>
          </p:cNvCxnSpPr>
          <p:nvPr/>
        </p:nvCxnSpPr>
        <p:spPr>
          <a:xfrm rot="16200000" flipH="1">
            <a:off x="5438123" y="2402204"/>
            <a:ext cx="246978" cy="1087104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157" name="Connector: Elbow 156">
            <a:extLst>
              <a:ext uri="{FF2B5EF4-FFF2-40B4-BE49-F238E27FC236}">
                <a16:creationId xmlns:a16="http://schemas.microsoft.com/office/drawing/2014/main" id="{3756BFE7-1416-4DF5-9A2B-966157AEA744}"/>
              </a:ext>
            </a:extLst>
          </p:cNvPr>
          <p:cNvCxnSpPr>
            <a:stCxn id="143" idx="2"/>
            <a:endCxn id="144" idx="0"/>
          </p:cNvCxnSpPr>
          <p:nvPr/>
        </p:nvCxnSpPr>
        <p:spPr>
          <a:xfrm rot="5400000">
            <a:off x="6509321" y="2418110"/>
            <a:ext cx="246979" cy="1055291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B140F564-A504-45BD-8638-BF6B6385B5D9}"/>
              </a:ext>
            </a:extLst>
          </p:cNvPr>
          <p:cNvCxnSpPr/>
          <p:nvPr/>
        </p:nvCxnSpPr>
        <p:spPr>
          <a:xfrm>
            <a:off x="6101038" y="334337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8132B1D1-5A9A-4E20-AA49-5C0118D17DC8}"/>
              </a:ext>
            </a:extLst>
          </p:cNvPr>
          <p:cNvCxnSpPr/>
          <p:nvPr/>
        </p:nvCxnSpPr>
        <p:spPr>
          <a:xfrm>
            <a:off x="6101038" y="3871795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A0618CD7-D97B-4948-B62B-46ABE88A3952}"/>
              </a:ext>
            </a:extLst>
          </p:cNvPr>
          <p:cNvCxnSpPr/>
          <p:nvPr/>
        </p:nvCxnSpPr>
        <p:spPr>
          <a:xfrm>
            <a:off x="6106725" y="5210287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62" name="Connector: Elbow 161">
            <a:extLst>
              <a:ext uri="{FF2B5EF4-FFF2-40B4-BE49-F238E27FC236}">
                <a16:creationId xmlns:a16="http://schemas.microsoft.com/office/drawing/2014/main" id="{21171B11-D109-4DAD-ADC7-505655BFFDC0}"/>
              </a:ext>
            </a:extLst>
          </p:cNvPr>
          <p:cNvCxnSpPr>
            <a:stCxn id="147" idx="3"/>
            <a:endCxn id="149" idx="3"/>
          </p:cNvCxnSpPr>
          <p:nvPr/>
        </p:nvCxnSpPr>
        <p:spPr>
          <a:xfrm>
            <a:off x="6203943" y="4286430"/>
            <a:ext cx="12700" cy="731381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163" name="Connector: Elbow 162">
            <a:extLst>
              <a:ext uri="{FF2B5EF4-FFF2-40B4-BE49-F238E27FC236}">
                <a16:creationId xmlns:a16="http://schemas.microsoft.com/office/drawing/2014/main" id="{B7FD92D9-2761-475B-BC7B-CC74A69499F7}"/>
              </a:ext>
            </a:extLst>
          </p:cNvPr>
          <p:cNvCxnSpPr>
            <a:stCxn id="148" idx="3"/>
            <a:endCxn id="147" idx="3"/>
          </p:cNvCxnSpPr>
          <p:nvPr/>
        </p:nvCxnSpPr>
        <p:spPr>
          <a:xfrm flipV="1">
            <a:off x="6203943" y="4286430"/>
            <a:ext cx="12700" cy="36320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E0EAABE0-CB99-4759-BE4C-7C675438E894}"/>
              </a:ext>
            </a:extLst>
          </p:cNvPr>
          <p:cNvSpPr txBox="1"/>
          <p:nvPr/>
        </p:nvSpPr>
        <p:spPr>
          <a:xfrm>
            <a:off x="6681804" y="4149365"/>
            <a:ext cx="23291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Only information of news sites from UK 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0E6FC28-FC48-4CC9-A7D2-79A43FF416B2}"/>
              </a:ext>
            </a:extLst>
          </p:cNvPr>
          <p:cNvSpPr txBox="1"/>
          <p:nvPr/>
        </p:nvSpPr>
        <p:spPr>
          <a:xfrm>
            <a:off x="6681804" y="4534219"/>
            <a:ext cx="23291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Code ideology of the content of articles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37402424-4B39-4E71-9031-0ABDF8BFB67D}"/>
              </a:ext>
            </a:extLst>
          </p:cNvPr>
          <p:cNvSpPr txBox="1"/>
          <p:nvPr/>
        </p:nvSpPr>
        <p:spPr>
          <a:xfrm>
            <a:off x="6689533" y="4902394"/>
            <a:ext cx="23291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Load and store on server or device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6339B67-5922-49AE-A016-033D0EABBC5D}"/>
              </a:ext>
            </a:extLst>
          </p:cNvPr>
          <p:cNvSpPr txBox="1"/>
          <p:nvPr/>
        </p:nvSpPr>
        <p:spPr>
          <a:xfrm>
            <a:off x="6689533" y="5478994"/>
            <a:ext cx="12709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Weight / Imputation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7F45235-256E-4AF6-900E-BE9A9B00506E}"/>
              </a:ext>
            </a:extLst>
          </p:cNvPr>
          <p:cNvSpPr txBox="1"/>
          <p:nvPr/>
        </p:nvSpPr>
        <p:spPr>
          <a:xfrm>
            <a:off x="7481619" y="2851003"/>
            <a:ext cx="23291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Simple Random Sampling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8852B14A-170A-4C39-998C-D719800CA6E6}"/>
              </a:ext>
            </a:extLst>
          </p:cNvPr>
          <p:cNvSpPr txBox="1"/>
          <p:nvPr/>
        </p:nvSpPr>
        <p:spPr>
          <a:xfrm>
            <a:off x="2801099" y="1779167"/>
            <a:ext cx="1930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hours of consumption of online political news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8EAC5985-C648-4268-8695-59B11E175223}"/>
              </a:ext>
            </a:extLst>
          </p:cNvPr>
          <p:cNvSpPr txBox="1"/>
          <p:nvPr/>
        </p:nvSpPr>
        <p:spPr>
          <a:xfrm>
            <a:off x="2801099" y="2284834"/>
            <a:ext cx="2088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time recorded of the visits to online political outlets’ URLs.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33975C19-9049-4984-88AB-D4E2DE494FDD}"/>
              </a:ext>
            </a:extLst>
          </p:cNvPr>
          <p:cNvSpPr txBox="1"/>
          <p:nvPr/>
        </p:nvSpPr>
        <p:spPr>
          <a:xfrm>
            <a:off x="2801099" y="2705157"/>
            <a:ext cx="2329131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Proxy for IOS/ App for others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A7320FB0-5009-4B1A-95DA-EB06F61C3306}"/>
              </a:ext>
            </a:extLst>
          </p:cNvPr>
          <p:cNvSpPr txBox="1"/>
          <p:nvPr/>
        </p:nvSpPr>
        <p:spPr>
          <a:xfrm>
            <a:off x="7383714" y="1761319"/>
            <a:ext cx="1728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People living in the UK older than 18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A438800-5CA1-444B-827C-964405E5EFFF}"/>
              </a:ext>
            </a:extLst>
          </p:cNvPr>
          <p:cNvSpPr txBox="1"/>
          <p:nvPr/>
        </p:nvSpPr>
        <p:spPr>
          <a:xfrm>
            <a:off x="7481619" y="2319611"/>
            <a:ext cx="343071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Postal Address Frame</a:t>
            </a:r>
          </a:p>
        </p:txBody>
      </p:sp>
    </p:spTree>
    <p:extLst>
      <p:ext uri="{BB962C8B-B14F-4D97-AF65-F5344CB8AC3E}">
        <p14:creationId xmlns:p14="http://schemas.microsoft.com/office/powerpoint/2010/main" val="1389390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704FC60-A4CB-4126-BF48-2FDC79853311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038B559-A6BC-4AA4-A985-D0564F355DA7}"/>
              </a:ext>
            </a:extLst>
          </p:cNvPr>
          <p:cNvSpPr/>
          <p:nvPr/>
        </p:nvSpPr>
        <p:spPr>
          <a:xfrm>
            <a:off x="6689533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target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inferential</a:t>
            </a: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population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842E750-EA6F-4055-A49A-90C35F971D1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549C553-9440-4B62-8290-E6A032F338E2}"/>
              </a:ext>
            </a:extLst>
          </p:cNvPr>
          <p:cNvSpPr/>
          <p:nvPr/>
        </p:nvSpPr>
        <p:spPr>
          <a:xfrm>
            <a:off x="6689533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Construct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frame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7100AC6-F01B-4937-B57A-5D66816C69DD}"/>
              </a:ext>
            </a:extLst>
          </p:cNvPr>
          <p:cNvSpPr/>
          <p:nvPr/>
        </p:nvSpPr>
        <p:spPr>
          <a:xfrm>
            <a:off x="4540775" y="254813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choose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4C40FCD-C89F-4A33-B87D-B0ED988CDAE5}"/>
              </a:ext>
            </a:extLst>
          </p:cNvPr>
          <p:cNvSpPr/>
          <p:nvPr/>
        </p:nvSpPr>
        <p:spPr>
          <a:xfrm>
            <a:off x="6683170" y="2548137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Draw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sample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C07747F-461A-4DB6-AD4B-C1AF6AAA48A6}"/>
              </a:ext>
            </a:extLst>
          </p:cNvPr>
          <p:cNvSpPr/>
          <p:nvPr/>
        </p:nvSpPr>
        <p:spPr>
          <a:xfrm>
            <a:off x="5627879" y="306924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Install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meter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BBB80F0-1B42-4857-8FEB-5315AFD11FA7}"/>
              </a:ext>
            </a:extLst>
          </p:cNvPr>
          <p:cNvSpPr/>
          <p:nvPr/>
        </p:nvSpPr>
        <p:spPr>
          <a:xfrm>
            <a:off x="5623753" y="3597666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Identify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generate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data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source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06BBA43-26DB-4EB6-9726-0D821B81F46C}"/>
              </a:ext>
            </a:extLst>
          </p:cNvPr>
          <p:cNvSpPr/>
          <p:nvPr/>
        </p:nvSpPr>
        <p:spPr>
          <a:xfrm>
            <a:off x="5618715" y="4118400"/>
            <a:ext cx="954570" cy="1080120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CC478BC-057A-4F10-8B57-F61CB3351A5B}"/>
              </a:ext>
            </a:extLst>
          </p:cNvPr>
          <p:cNvSpPr/>
          <p:nvPr/>
        </p:nvSpPr>
        <p:spPr>
          <a:xfrm>
            <a:off x="5681421" y="4149365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Extract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8C6F982-A704-4C56-9178-FE000663ED97}"/>
              </a:ext>
            </a:extLst>
          </p:cNvPr>
          <p:cNvSpPr/>
          <p:nvPr/>
        </p:nvSpPr>
        <p:spPr>
          <a:xfrm>
            <a:off x="5681421" y="4512571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Transform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53C6AE8-EDCE-420E-A103-E40283EF55AA}"/>
              </a:ext>
            </a:extLst>
          </p:cNvPr>
          <p:cNvSpPr/>
          <p:nvPr/>
        </p:nvSpPr>
        <p:spPr>
          <a:xfrm>
            <a:off x="5681421" y="4880746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Load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96201D2-E9E8-46BE-A699-A16E09A5C67B}"/>
              </a:ext>
            </a:extLst>
          </p:cNvPr>
          <p:cNvSpPr/>
          <p:nvPr/>
        </p:nvSpPr>
        <p:spPr>
          <a:xfrm>
            <a:off x="5626319" y="547250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Model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DCC0D3C-AA31-433D-9107-0998052AFE0A}"/>
              </a:ext>
            </a:extLst>
          </p:cNvPr>
          <p:cNvCxnSpPr>
            <a:stCxn id="51" idx="2"/>
            <a:endCxn id="53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AEF0A9F-422C-4474-9BDB-968AC9688F6F}"/>
              </a:ext>
            </a:extLst>
          </p:cNvPr>
          <p:cNvCxnSpPr>
            <a:cxnSpLocks/>
          </p:cNvCxnSpPr>
          <p:nvPr/>
        </p:nvCxnSpPr>
        <p:spPr>
          <a:xfrm>
            <a:off x="5026509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86BB523-E738-4591-B1F3-53880F79F790}"/>
              </a:ext>
            </a:extLst>
          </p:cNvPr>
          <p:cNvCxnSpPr>
            <a:cxnSpLocks/>
          </p:cNvCxnSpPr>
          <p:nvPr/>
        </p:nvCxnSpPr>
        <p:spPr>
          <a:xfrm>
            <a:off x="7166818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F80961F-C786-402B-8BA7-A92760162753}"/>
              </a:ext>
            </a:extLst>
          </p:cNvPr>
          <p:cNvCxnSpPr>
            <a:cxnSpLocks/>
          </p:cNvCxnSpPr>
          <p:nvPr/>
        </p:nvCxnSpPr>
        <p:spPr>
          <a:xfrm>
            <a:off x="7166818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822C2C58-84C3-4A2D-9527-04AB19DE3F61}"/>
              </a:ext>
            </a:extLst>
          </p:cNvPr>
          <p:cNvCxnSpPr>
            <a:stCxn id="55" idx="2"/>
            <a:endCxn id="57" idx="0"/>
          </p:cNvCxnSpPr>
          <p:nvPr/>
        </p:nvCxnSpPr>
        <p:spPr>
          <a:xfrm rot="16200000" flipH="1">
            <a:off x="5438123" y="2402204"/>
            <a:ext cx="246978" cy="1087104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E3BE9482-ABCB-42FE-B7B2-D0FB10C1F96F}"/>
              </a:ext>
            </a:extLst>
          </p:cNvPr>
          <p:cNvCxnSpPr>
            <a:stCxn id="56" idx="2"/>
            <a:endCxn id="57" idx="0"/>
          </p:cNvCxnSpPr>
          <p:nvPr/>
        </p:nvCxnSpPr>
        <p:spPr>
          <a:xfrm rot="5400000">
            <a:off x="6509321" y="2418110"/>
            <a:ext cx="246979" cy="1055291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00605E5-B270-498F-BE24-65493CE3387A}"/>
              </a:ext>
            </a:extLst>
          </p:cNvPr>
          <p:cNvCxnSpPr>
            <a:cxnSpLocks/>
          </p:cNvCxnSpPr>
          <p:nvPr/>
        </p:nvCxnSpPr>
        <p:spPr>
          <a:xfrm>
            <a:off x="6101038" y="334337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E69347F-B194-4148-A336-D09BAF829907}"/>
              </a:ext>
            </a:extLst>
          </p:cNvPr>
          <p:cNvCxnSpPr>
            <a:cxnSpLocks/>
          </p:cNvCxnSpPr>
          <p:nvPr/>
        </p:nvCxnSpPr>
        <p:spPr>
          <a:xfrm>
            <a:off x="6101038" y="3871795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45EE8B5-7969-48D8-B368-44D4438982CC}"/>
              </a:ext>
            </a:extLst>
          </p:cNvPr>
          <p:cNvCxnSpPr>
            <a:cxnSpLocks/>
          </p:cNvCxnSpPr>
          <p:nvPr/>
        </p:nvCxnSpPr>
        <p:spPr>
          <a:xfrm>
            <a:off x="6106725" y="5210287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35C71F7C-4756-42CF-B4C8-749DF25D1FDB}"/>
              </a:ext>
            </a:extLst>
          </p:cNvPr>
          <p:cNvCxnSpPr>
            <a:stCxn id="60" idx="3"/>
            <a:endCxn id="62" idx="3"/>
          </p:cNvCxnSpPr>
          <p:nvPr/>
        </p:nvCxnSpPr>
        <p:spPr>
          <a:xfrm>
            <a:off x="6203943" y="4286430"/>
            <a:ext cx="12700" cy="731381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3E3C7642-ABF1-4FDB-A33F-49AA2585A085}"/>
              </a:ext>
            </a:extLst>
          </p:cNvPr>
          <p:cNvCxnSpPr>
            <a:stCxn id="61" idx="3"/>
            <a:endCxn id="60" idx="3"/>
          </p:cNvCxnSpPr>
          <p:nvPr/>
        </p:nvCxnSpPr>
        <p:spPr>
          <a:xfrm flipV="1">
            <a:off x="6203943" y="4286430"/>
            <a:ext cx="12700" cy="36320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00" name="Title 4">
            <a:extLst>
              <a:ext uri="{FF2B5EF4-FFF2-40B4-BE49-F238E27FC236}">
                <a16:creationId xmlns:a16="http://schemas.microsoft.com/office/drawing/2014/main" id="{22FCA812-F9D9-4FC6-AB59-C30AE037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Data collection and analysis process</a:t>
            </a:r>
            <a:endParaRPr lang="en-GB" dirty="0"/>
          </a:p>
        </p:txBody>
      </p:sp>
      <p:sp>
        <p:nvSpPr>
          <p:cNvPr id="101" name="Text Placeholder 6">
            <a:extLst>
              <a:ext uri="{FF2B5EF4-FFF2-40B4-BE49-F238E27FC236}">
                <a16:creationId xmlns:a16="http://schemas.microsoft.com/office/drawing/2014/main" id="{C8BEB671-E1D6-4C32-ADBC-5DCCB8664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4" y="294215"/>
            <a:ext cx="10311422" cy="283270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F34E16E-F2D1-41D4-A498-7DB86A8FD6E6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7655636-F168-4FEC-91B5-1F94D39A88DA}"/>
              </a:ext>
            </a:extLst>
          </p:cNvPr>
          <p:cNvSpPr/>
          <p:nvPr/>
        </p:nvSpPr>
        <p:spPr>
          <a:xfrm>
            <a:off x="6689533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target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inferential</a:t>
            </a: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population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6BEDDB2-096D-4CC6-87E7-1B85DD8505A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B6D8C21-9AFD-4F24-9AEF-1195F0026119}"/>
              </a:ext>
            </a:extLst>
          </p:cNvPr>
          <p:cNvSpPr/>
          <p:nvPr/>
        </p:nvSpPr>
        <p:spPr>
          <a:xfrm>
            <a:off x="6689533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Construct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frame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54EDA98-4CA3-4E81-94C6-2F70EEAB8FBD}"/>
              </a:ext>
            </a:extLst>
          </p:cNvPr>
          <p:cNvSpPr/>
          <p:nvPr/>
        </p:nvSpPr>
        <p:spPr>
          <a:xfrm>
            <a:off x="4540775" y="254813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choose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A913EBB-C69D-431B-BC5D-9E694A6B2874}"/>
              </a:ext>
            </a:extLst>
          </p:cNvPr>
          <p:cNvSpPr/>
          <p:nvPr/>
        </p:nvSpPr>
        <p:spPr>
          <a:xfrm>
            <a:off x="6683170" y="2548137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Draw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sample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0A80479-540E-4BB5-99CD-D72862225F4D}"/>
              </a:ext>
            </a:extLst>
          </p:cNvPr>
          <p:cNvSpPr/>
          <p:nvPr/>
        </p:nvSpPr>
        <p:spPr>
          <a:xfrm>
            <a:off x="5627879" y="306924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Install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meter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F16247D-0753-4BF7-95DC-A3E2BCDD4617}"/>
              </a:ext>
            </a:extLst>
          </p:cNvPr>
          <p:cNvSpPr/>
          <p:nvPr/>
        </p:nvSpPr>
        <p:spPr>
          <a:xfrm>
            <a:off x="5623753" y="3597666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Identify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generate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data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source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00DE1B8-631D-481E-89D0-00153048F2CE}"/>
              </a:ext>
            </a:extLst>
          </p:cNvPr>
          <p:cNvSpPr/>
          <p:nvPr/>
        </p:nvSpPr>
        <p:spPr>
          <a:xfrm>
            <a:off x="5618715" y="4118400"/>
            <a:ext cx="954570" cy="1080120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68FCE71-EDDF-4749-8DD9-92E9F1B0CCCC}"/>
              </a:ext>
            </a:extLst>
          </p:cNvPr>
          <p:cNvSpPr/>
          <p:nvPr/>
        </p:nvSpPr>
        <p:spPr>
          <a:xfrm>
            <a:off x="5681421" y="4149365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Extract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F8B0941-3FEC-4DD9-8988-0CFD00FB56C3}"/>
              </a:ext>
            </a:extLst>
          </p:cNvPr>
          <p:cNvSpPr/>
          <p:nvPr/>
        </p:nvSpPr>
        <p:spPr>
          <a:xfrm>
            <a:off x="5681421" y="4512571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Transform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43C74EBE-7379-49DF-B998-7ACFE9DBB149}"/>
              </a:ext>
            </a:extLst>
          </p:cNvPr>
          <p:cNvSpPr/>
          <p:nvPr/>
        </p:nvSpPr>
        <p:spPr>
          <a:xfrm>
            <a:off x="5681421" y="4880746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Load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9D0591D-9DAA-47E7-952E-9B5E66DACE16}"/>
              </a:ext>
            </a:extLst>
          </p:cNvPr>
          <p:cNvSpPr/>
          <p:nvPr/>
        </p:nvSpPr>
        <p:spPr>
          <a:xfrm>
            <a:off x="5626319" y="547250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Model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4BECAA4E-63A8-4F37-B31F-CE4DECFF8D51}"/>
              </a:ext>
            </a:extLst>
          </p:cNvPr>
          <p:cNvCxnSpPr>
            <a:stCxn id="138" idx="2"/>
            <a:endCxn id="140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390ACDB-8B4B-466A-846F-F17C33077DDD}"/>
              </a:ext>
            </a:extLst>
          </p:cNvPr>
          <p:cNvCxnSpPr/>
          <p:nvPr/>
        </p:nvCxnSpPr>
        <p:spPr>
          <a:xfrm>
            <a:off x="5026509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2A96BE07-2EAE-4585-83BC-B4861686A251}"/>
              </a:ext>
            </a:extLst>
          </p:cNvPr>
          <p:cNvCxnSpPr/>
          <p:nvPr/>
        </p:nvCxnSpPr>
        <p:spPr>
          <a:xfrm>
            <a:off x="7166818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4E911C97-6A13-4E8B-A57A-2EF15896D83F}"/>
              </a:ext>
            </a:extLst>
          </p:cNvPr>
          <p:cNvCxnSpPr/>
          <p:nvPr/>
        </p:nvCxnSpPr>
        <p:spPr>
          <a:xfrm>
            <a:off x="7166818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6" name="Connector: Elbow 155">
            <a:extLst>
              <a:ext uri="{FF2B5EF4-FFF2-40B4-BE49-F238E27FC236}">
                <a16:creationId xmlns:a16="http://schemas.microsoft.com/office/drawing/2014/main" id="{CB1329B3-5C1E-44C9-847E-EDCAD4DE2067}"/>
              </a:ext>
            </a:extLst>
          </p:cNvPr>
          <p:cNvCxnSpPr>
            <a:stCxn id="142" idx="2"/>
            <a:endCxn id="144" idx="0"/>
          </p:cNvCxnSpPr>
          <p:nvPr/>
        </p:nvCxnSpPr>
        <p:spPr>
          <a:xfrm rot="16200000" flipH="1">
            <a:off x="5438123" y="2402204"/>
            <a:ext cx="246978" cy="1087104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157" name="Connector: Elbow 156">
            <a:extLst>
              <a:ext uri="{FF2B5EF4-FFF2-40B4-BE49-F238E27FC236}">
                <a16:creationId xmlns:a16="http://schemas.microsoft.com/office/drawing/2014/main" id="{3756BFE7-1416-4DF5-9A2B-966157AEA744}"/>
              </a:ext>
            </a:extLst>
          </p:cNvPr>
          <p:cNvCxnSpPr>
            <a:stCxn id="143" idx="2"/>
            <a:endCxn id="144" idx="0"/>
          </p:cNvCxnSpPr>
          <p:nvPr/>
        </p:nvCxnSpPr>
        <p:spPr>
          <a:xfrm rot="5400000">
            <a:off x="6509321" y="2418110"/>
            <a:ext cx="246979" cy="1055291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B140F564-A504-45BD-8638-BF6B6385B5D9}"/>
              </a:ext>
            </a:extLst>
          </p:cNvPr>
          <p:cNvCxnSpPr/>
          <p:nvPr/>
        </p:nvCxnSpPr>
        <p:spPr>
          <a:xfrm>
            <a:off x="6101038" y="334337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8132B1D1-5A9A-4E20-AA49-5C0118D17DC8}"/>
              </a:ext>
            </a:extLst>
          </p:cNvPr>
          <p:cNvCxnSpPr/>
          <p:nvPr/>
        </p:nvCxnSpPr>
        <p:spPr>
          <a:xfrm>
            <a:off x="6101038" y="3871795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A0618CD7-D97B-4948-B62B-46ABE88A3952}"/>
              </a:ext>
            </a:extLst>
          </p:cNvPr>
          <p:cNvCxnSpPr/>
          <p:nvPr/>
        </p:nvCxnSpPr>
        <p:spPr>
          <a:xfrm>
            <a:off x="6106725" y="5210287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62" name="Connector: Elbow 161">
            <a:extLst>
              <a:ext uri="{FF2B5EF4-FFF2-40B4-BE49-F238E27FC236}">
                <a16:creationId xmlns:a16="http://schemas.microsoft.com/office/drawing/2014/main" id="{21171B11-D109-4DAD-ADC7-505655BFFDC0}"/>
              </a:ext>
            </a:extLst>
          </p:cNvPr>
          <p:cNvCxnSpPr>
            <a:stCxn id="147" idx="3"/>
            <a:endCxn id="149" idx="3"/>
          </p:cNvCxnSpPr>
          <p:nvPr/>
        </p:nvCxnSpPr>
        <p:spPr>
          <a:xfrm>
            <a:off x="6203943" y="4286430"/>
            <a:ext cx="12700" cy="731381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163" name="Connector: Elbow 162">
            <a:extLst>
              <a:ext uri="{FF2B5EF4-FFF2-40B4-BE49-F238E27FC236}">
                <a16:creationId xmlns:a16="http://schemas.microsoft.com/office/drawing/2014/main" id="{B7FD92D9-2761-475B-BC7B-CC74A69499F7}"/>
              </a:ext>
            </a:extLst>
          </p:cNvPr>
          <p:cNvCxnSpPr>
            <a:stCxn id="148" idx="3"/>
            <a:endCxn id="147" idx="3"/>
          </p:cNvCxnSpPr>
          <p:nvPr/>
        </p:nvCxnSpPr>
        <p:spPr>
          <a:xfrm flipV="1">
            <a:off x="6203943" y="4286430"/>
            <a:ext cx="12700" cy="36320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E0EAABE0-CB99-4759-BE4C-7C675438E894}"/>
              </a:ext>
            </a:extLst>
          </p:cNvPr>
          <p:cNvSpPr txBox="1"/>
          <p:nvPr/>
        </p:nvSpPr>
        <p:spPr>
          <a:xfrm>
            <a:off x="6681804" y="4149365"/>
            <a:ext cx="23291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Only information of news sites from UK 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0E6FC28-FC48-4CC9-A7D2-79A43FF416B2}"/>
              </a:ext>
            </a:extLst>
          </p:cNvPr>
          <p:cNvSpPr txBox="1"/>
          <p:nvPr/>
        </p:nvSpPr>
        <p:spPr>
          <a:xfrm>
            <a:off x="6681804" y="4534219"/>
            <a:ext cx="23291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Code ideology of the content of articles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37402424-4B39-4E71-9031-0ABDF8BFB67D}"/>
              </a:ext>
            </a:extLst>
          </p:cNvPr>
          <p:cNvSpPr txBox="1"/>
          <p:nvPr/>
        </p:nvSpPr>
        <p:spPr>
          <a:xfrm>
            <a:off x="6689533" y="4902394"/>
            <a:ext cx="23291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Load and store on server or device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6339B67-5922-49AE-A016-033D0EABBC5D}"/>
              </a:ext>
            </a:extLst>
          </p:cNvPr>
          <p:cNvSpPr txBox="1"/>
          <p:nvPr/>
        </p:nvSpPr>
        <p:spPr>
          <a:xfrm>
            <a:off x="6689533" y="5478994"/>
            <a:ext cx="12709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Weight / Imputation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7F45235-256E-4AF6-900E-BE9A9B00506E}"/>
              </a:ext>
            </a:extLst>
          </p:cNvPr>
          <p:cNvSpPr txBox="1"/>
          <p:nvPr/>
        </p:nvSpPr>
        <p:spPr>
          <a:xfrm>
            <a:off x="7481619" y="2851003"/>
            <a:ext cx="23291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Simple Random Sampling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8852B14A-170A-4C39-998C-D719800CA6E6}"/>
              </a:ext>
            </a:extLst>
          </p:cNvPr>
          <p:cNvSpPr txBox="1"/>
          <p:nvPr/>
        </p:nvSpPr>
        <p:spPr>
          <a:xfrm>
            <a:off x="2801099" y="1779167"/>
            <a:ext cx="1930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hours of consumption of online political news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8EAC5985-C648-4268-8695-59B11E175223}"/>
              </a:ext>
            </a:extLst>
          </p:cNvPr>
          <p:cNvSpPr txBox="1"/>
          <p:nvPr/>
        </p:nvSpPr>
        <p:spPr>
          <a:xfrm>
            <a:off x="2801099" y="2284834"/>
            <a:ext cx="2088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time recorded of the visits to online political outlets’ URLs.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33975C19-9049-4984-88AB-D4E2DE494FDD}"/>
              </a:ext>
            </a:extLst>
          </p:cNvPr>
          <p:cNvSpPr txBox="1"/>
          <p:nvPr/>
        </p:nvSpPr>
        <p:spPr>
          <a:xfrm>
            <a:off x="2801099" y="2705157"/>
            <a:ext cx="2329131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Proxy for IOS/ App for others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A7320FB0-5009-4B1A-95DA-EB06F61C3306}"/>
              </a:ext>
            </a:extLst>
          </p:cNvPr>
          <p:cNvSpPr txBox="1"/>
          <p:nvPr/>
        </p:nvSpPr>
        <p:spPr>
          <a:xfrm>
            <a:off x="7383714" y="1761319"/>
            <a:ext cx="1728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People living in the UK older than 18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A438800-5CA1-444B-827C-964405E5EFFF}"/>
              </a:ext>
            </a:extLst>
          </p:cNvPr>
          <p:cNvSpPr txBox="1"/>
          <p:nvPr/>
        </p:nvSpPr>
        <p:spPr>
          <a:xfrm>
            <a:off x="7481619" y="2319611"/>
            <a:ext cx="343071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Postal Address Frame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DC5ED49-32A5-4F9A-8EBC-B89B26795848}"/>
              </a:ext>
            </a:extLst>
          </p:cNvPr>
          <p:cNvSpPr/>
          <p:nvPr/>
        </p:nvSpPr>
        <p:spPr>
          <a:xfrm>
            <a:off x="5618715" y="5987180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Create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estimates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A3A8FA8-17A8-4B61-B5F8-1E9CA68AAEDE}"/>
              </a:ext>
            </a:extLst>
          </p:cNvPr>
          <p:cNvCxnSpPr>
            <a:cxnSpLocks/>
          </p:cNvCxnSpPr>
          <p:nvPr/>
        </p:nvCxnSpPr>
        <p:spPr>
          <a:xfrm>
            <a:off x="6101038" y="5738637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48544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704FC60-A4CB-4126-BF48-2FDC79853311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038B559-A6BC-4AA4-A985-D0564F355DA7}"/>
              </a:ext>
            </a:extLst>
          </p:cNvPr>
          <p:cNvSpPr/>
          <p:nvPr/>
        </p:nvSpPr>
        <p:spPr>
          <a:xfrm>
            <a:off x="6689533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target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inferential</a:t>
            </a: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population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842E750-EA6F-4055-A49A-90C35F971D1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549C553-9440-4B62-8290-E6A032F338E2}"/>
              </a:ext>
            </a:extLst>
          </p:cNvPr>
          <p:cNvSpPr/>
          <p:nvPr/>
        </p:nvSpPr>
        <p:spPr>
          <a:xfrm>
            <a:off x="6689533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Construct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frame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7100AC6-F01B-4937-B57A-5D66816C69DD}"/>
              </a:ext>
            </a:extLst>
          </p:cNvPr>
          <p:cNvSpPr/>
          <p:nvPr/>
        </p:nvSpPr>
        <p:spPr>
          <a:xfrm>
            <a:off x="4540775" y="254813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choose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4C40FCD-C89F-4A33-B87D-B0ED988CDAE5}"/>
              </a:ext>
            </a:extLst>
          </p:cNvPr>
          <p:cNvSpPr/>
          <p:nvPr/>
        </p:nvSpPr>
        <p:spPr>
          <a:xfrm>
            <a:off x="6683170" y="2548137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Draw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sample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C07747F-461A-4DB6-AD4B-C1AF6AAA48A6}"/>
              </a:ext>
            </a:extLst>
          </p:cNvPr>
          <p:cNvSpPr/>
          <p:nvPr/>
        </p:nvSpPr>
        <p:spPr>
          <a:xfrm>
            <a:off x="5627879" y="306924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Install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meter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BBB80F0-1B42-4857-8FEB-5315AFD11FA7}"/>
              </a:ext>
            </a:extLst>
          </p:cNvPr>
          <p:cNvSpPr/>
          <p:nvPr/>
        </p:nvSpPr>
        <p:spPr>
          <a:xfrm>
            <a:off x="5623753" y="3597666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Identify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generate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data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source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06BBA43-26DB-4EB6-9726-0D821B81F46C}"/>
              </a:ext>
            </a:extLst>
          </p:cNvPr>
          <p:cNvSpPr/>
          <p:nvPr/>
        </p:nvSpPr>
        <p:spPr>
          <a:xfrm>
            <a:off x="5618715" y="4118400"/>
            <a:ext cx="954570" cy="1080120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CC478BC-057A-4F10-8B57-F61CB3351A5B}"/>
              </a:ext>
            </a:extLst>
          </p:cNvPr>
          <p:cNvSpPr/>
          <p:nvPr/>
        </p:nvSpPr>
        <p:spPr>
          <a:xfrm>
            <a:off x="5681421" y="4149365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Extract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8C6F982-A704-4C56-9178-FE000663ED97}"/>
              </a:ext>
            </a:extLst>
          </p:cNvPr>
          <p:cNvSpPr/>
          <p:nvPr/>
        </p:nvSpPr>
        <p:spPr>
          <a:xfrm>
            <a:off x="5681421" y="4512571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Transform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53C6AE8-EDCE-420E-A103-E40283EF55AA}"/>
              </a:ext>
            </a:extLst>
          </p:cNvPr>
          <p:cNvSpPr/>
          <p:nvPr/>
        </p:nvSpPr>
        <p:spPr>
          <a:xfrm>
            <a:off x="5681421" y="4880746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Load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96201D2-E9E8-46BE-A699-A16E09A5C67B}"/>
              </a:ext>
            </a:extLst>
          </p:cNvPr>
          <p:cNvSpPr/>
          <p:nvPr/>
        </p:nvSpPr>
        <p:spPr>
          <a:xfrm>
            <a:off x="5626319" y="547250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Model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2AF9177-3ED9-4BF4-BBA2-B1CF132D80DC}"/>
              </a:ext>
            </a:extLst>
          </p:cNvPr>
          <p:cNvSpPr/>
          <p:nvPr/>
        </p:nvSpPr>
        <p:spPr>
          <a:xfrm>
            <a:off x="5618715" y="5987180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Create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estimates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DCC0D3C-AA31-433D-9107-0998052AFE0A}"/>
              </a:ext>
            </a:extLst>
          </p:cNvPr>
          <p:cNvCxnSpPr>
            <a:stCxn id="51" idx="2"/>
            <a:endCxn id="53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AEF0A9F-422C-4474-9BDB-968AC9688F6F}"/>
              </a:ext>
            </a:extLst>
          </p:cNvPr>
          <p:cNvCxnSpPr>
            <a:cxnSpLocks/>
          </p:cNvCxnSpPr>
          <p:nvPr/>
        </p:nvCxnSpPr>
        <p:spPr>
          <a:xfrm>
            <a:off x="5026509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86BB523-E738-4591-B1F3-53880F79F790}"/>
              </a:ext>
            </a:extLst>
          </p:cNvPr>
          <p:cNvCxnSpPr>
            <a:cxnSpLocks/>
          </p:cNvCxnSpPr>
          <p:nvPr/>
        </p:nvCxnSpPr>
        <p:spPr>
          <a:xfrm>
            <a:off x="7166818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F80961F-C786-402B-8BA7-A92760162753}"/>
              </a:ext>
            </a:extLst>
          </p:cNvPr>
          <p:cNvCxnSpPr>
            <a:cxnSpLocks/>
          </p:cNvCxnSpPr>
          <p:nvPr/>
        </p:nvCxnSpPr>
        <p:spPr>
          <a:xfrm>
            <a:off x="7166818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822C2C58-84C3-4A2D-9527-04AB19DE3F61}"/>
              </a:ext>
            </a:extLst>
          </p:cNvPr>
          <p:cNvCxnSpPr>
            <a:stCxn id="55" idx="2"/>
            <a:endCxn id="57" idx="0"/>
          </p:cNvCxnSpPr>
          <p:nvPr/>
        </p:nvCxnSpPr>
        <p:spPr>
          <a:xfrm rot="16200000" flipH="1">
            <a:off x="5438123" y="2402204"/>
            <a:ext cx="246978" cy="1087104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E3BE9482-ABCB-42FE-B7B2-D0FB10C1F96F}"/>
              </a:ext>
            </a:extLst>
          </p:cNvPr>
          <p:cNvCxnSpPr>
            <a:stCxn id="56" idx="2"/>
            <a:endCxn id="57" idx="0"/>
          </p:cNvCxnSpPr>
          <p:nvPr/>
        </p:nvCxnSpPr>
        <p:spPr>
          <a:xfrm rot="5400000">
            <a:off x="6509321" y="2418110"/>
            <a:ext cx="246979" cy="1055291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00605E5-B270-498F-BE24-65493CE3387A}"/>
              </a:ext>
            </a:extLst>
          </p:cNvPr>
          <p:cNvCxnSpPr>
            <a:cxnSpLocks/>
          </p:cNvCxnSpPr>
          <p:nvPr/>
        </p:nvCxnSpPr>
        <p:spPr>
          <a:xfrm>
            <a:off x="6101038" y="334337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E69347F-B194-4148-A336-D09BAF829907}"/>
              </a:ext>
            </a:extLst>
          </p:cNvPr>
          <p:cNvCxnSpPr>
            <a:cxnSpLocks/>
          </p:cNvCxnSpPr>
          <p:nvPr/>
        </p:nvCxnSpPr>
        <p:spPr>
          <a:xfrm>
            <a:off x="6101038" y="3871795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45EE8B5-7969-48D8-B368-44D4438982CC}"/>
              </a:ext>
            </a:extLst>
          </p:cNvPr>
          <p:cNvCxnSpPr>
            <a:cxnSpLocks/>
          </p:cNvCxnSpPr>
          <p:nvPr/>
        </p:nvCxnSpPr>
        <p:spPr>
          <a:xfrm>
            <a:off x="6106725" y="5210287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D0D8405-812F-4193-9246-D69223DF075D}"/>
              </a:ext>
            </a:extLst>
          </p:cNvPr>
          <p:cNvCxnSpPr>
            <a:cxnSpLocks/>
          </p:cNvCxnSpPr>
          <p:nvPr/>
        </p:nvCxnSpPr>
        <p:spPr>
          <a:xfrm>
            <a:off x="6101038" y="5738637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35C71F7C-4756-42CF-B4C8-749DF25D1FDB}"/>
              </a:ext>
            </a:extLst>
          </p:cNvPr>
          <p:cNvCxnSpPr>
            <a:stCxn id="60" idx="3"/>
            <a:endCxn id="62" idx="3"/>
          </p:cNvCxnSpPr>
          <p:nvPr/>
        </p:nvCxnSpPr>
        <p:spPr>
          <a:xfrm>
            <a:off x="6203943" y="4286430"/>
            <a:ext cx="12700" cy="731381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3E3C7642-ABF1-4FDB-A33F-49AA2585A085}"/>
              </a:ext>
            </a:extLst>
          </p:cNvPr>
          <p:cNvCxnSpPr>
            <a:stCxn id="61" idx="3"/>
            <a:endCxn id="60" idx="3"/>
          </p:cNvCxnSpPr>
          <p:nvPr/>
        </p:nvCxnSpPr>
        <p:spPr>
          <a:xfrm flipV="1">
            <a:off x="6203943" y="4286430"/>
            <a:ext cx="12700" cy="36320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D575A338-A9D7-4B62-ADB5-5ED5B2A6438F}"/>
              </a:ext>
            </a:extLst>
          </p:cNvPr>
          <p:cNvSpPr/>
          <p:nvPr/>
        </p:nvSpPr>
        <p:spPr>
          <a:xfrm>
            <a:off x="3046016" y="2023554"/>
            <a:ext cx="954570" cy="274129"/>
          </a:xfrm>
          <a:prstGeom prst="rect">
            <a:avLst/>
          </a:prstGeom>
          <a:noFill/>
          <a:ln w="3175" cap="flat" cmpd="sng" algn="ctr">
            <a:noFill/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Specification</a:t>
            </a:r>
            <a:r>
              <a:rPr kumimoji="0" lang="es-ES" sz="7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error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785B028-9D0C-45FF-B9FE-8DA2E4AB901F}"/>
              </a:ext>
            </a:extLst>
          </p:cNvPr>
          <p:cNvSpPr/>
          <p:nvPr/>
        </p:nvSpPr>
        <p:spPr>
          <a:xfrm>
            <a:off x="3046016" y="3069244"/>
            <a:ext cx="954570" cy="274129"/>
          </a:xfrm>
          <a:prstGeom prst="rect">
            <a:avLst/>
          </a:prstGeom>
          <a:noFill/>
          <a:ln w="3175" cap="flat" cmpd="sng" algn="ctr">
            <a:noFill/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r>
              <a:rPr kumimoji="0" lang="es-ES" sz="7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error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1907BBD-898B-4E57-89A6-FBEEDFE00055}"/>
              </a:ext>
            </a:extLst>
          </p:cNvPr>
          <p:cNvSpPr/>
          <p:nvPr/>
        </p:nvSpPr>
        <p:spPr>
          <a:xfrm>
            <a:off x="3047874" y="4521395"/>
            <a:ext cx="954570" cy="274129"/>
          </a:xfrm>
          <a:prstGeom prst="rect">
            <a:avLst/>
          </a:prstGeom>
          <a:noFill/>
          <a:ln w="3175" cap="flat" cmpd="sng" algn="ctr">
            <a:noFill/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r>
              <a:rPr kumimoji="0" lang="es-ES" sz="7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error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Processing error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65F8722-5F77-4DA6-BAAF-270E5E2B9E70}"/>
              </a:ext>
            </a:extLst>
          </p:cNvPr>
          <p:cNvSpPr/>
          <p:nvPr/>
        </p:nvSpPr>
        <p:spPr>
          <a:xfrm>
            <a:off x="8215745" y="2548136"/>
            <a:ext cx="954570" cy="274129"/>
          </a:xfrm>
          <a:prstGeom prst="rect">
            <a:avLst/>
          </a:prstGeom>
          <a:noFill/>
          <a:ln w="3175" cap="flat" cmpd="sng" algn="ctr">
            <a:noFill/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Sampling</a:t>
            </a:r>
            <a:r>
              <a:rPr kumimoji="0" lang="es-ES" sz="7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error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39D5191-4D76-4137-A222-732E9F473619}"/>
              </a:ext>
            </a:extLst>
          </p:cNvPr>
          <p:cNvSpPr/>
          <p:nvPr/>
        </p:nvSpPr>
        <p:spPr>
          <a:xfrm>
            <a:off x="8215745" y="3997022"/>
            <a:ext cx="954570" cy="274129"/>
          </a:xfrm>
          <a:prstGeom prst="rect">
            <a:avLst/>
          </a:prstGeom>
          <a:noFill/>
          <a:ln w="3175" cap="flat" cmpd="sng" algn="ctr">
            <a:noFill/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Missing</a:t>
            </a:r>
            <a:r>
              <a:rPr kumimoji="0" lang="es-ES" sz="7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data error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B189FF9-B62E-46D4-AA36-D552E39DE644}"/>
              </a:ext>
            </a:extLst>
          </p:cNvPr>
          <p:cNvSpPr/>
          <p:nvPr/>
        </p:nvSpPr>
        <p:spPr>
          <a:xfrm>
            <a:off x="8215745" y="5476158"/>
            <a:ext cx="954570" cy="274129"/>
          </a:xfrm>
          <a:prstGeom prst="rect">
            <a:avLst/>
          </a:prstGeom>
          <a:noFill/>
          <a:ln w="3175" cap="flat" cmpd="sng" algn="ctr">
            <a:noFill/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Adjustment</a:t>
            </a:r>
            <a:r>
              <a:rPr kumimoji="0" lang="es-ES" sz="7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error</a:t>
            </a:r>
          </a:p>
        </p:txBody>
      </p:sp>
      <p:sp>
        <p:nvSpPr>
          <p:cNvPr id="83" name="Left Brace 82">
            <a:extLst>
              <a:ext uri="{FF2B5EF4-FFF2-40B4-BE49-F238E27FC236}">
                <a16:creationId xmlns:a16="http://schemas.microsoft.com/office/drawing/2014/main" id="{FFC98E84-B809-425E-B23C-4D8850685C9A}"/>
              </a:ext>
            </a:extLst>
          </p:cNvPr>
          <p:cNvSpPr/>
          <p:nvPr/>
        </p:nvSpPr>
        <p:spPr>
          <a:xfrm>
            <a:off x="4089111" y="2036028"/>
            <a:ext cx="120123" cy="274129"/>
          </a:xfrm>
          <a:prstGeom prst="leftBrac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4" name="Left Brace 83">
            <a:extLst>
              <a:ext uri="{FF2B5EF4-FFF2-40B4-BE49-F238E27FC236}">
                <a16:creationId xmlns:a16="http://schemas.microsoft.com/office/drawing/2014/main" id="{15E1FDC1-06FC-4ACA-A7D7-B3B2B4ECE08D}"/>
              </a:ext>
            </a:extLst>
          </p:cNvPr>
          <p:cNvSpPr/>
          <p:nvPr/>
        </p:nvSpPr>
        <p:spPr>
          <a:xfrm>
            <a:off x="4102970" y="2548135"/>
            <a:ext cx="120122" cy="1351549"/>
          </a:xfrm>
          <a:prstGeom prst="leftBrac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5" name="Left Brace 84">
            <a:extLst>
              <a:ext uri="{FF2B5EF4-FFF2-40B4-BE49-F238E27FC236}">
                <a16:creationId xmlns:a16="http://schemas.microsoft.com/office/drawing/2014/main" id="{A1EFE3A0-C36D-456C-B649-DB1505F1EF39}"/>
              </a:ext>
            </a:extLst>
          </p:cNvPr>
          <p:cNvSpPr/>
          <p:nvPr/>
        </p:nvSpPr>
        <p:spPr>
          <a:xfrm>
            <a:off x="4089112" y="4118400"/>
            <a:ext cx="120122" cy="1080120"/>
          </a:xfrm>
          <a:prstGeom prst="leftBrac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6" name="Left Brace 85">
            <a:extLst>
              <a:ext uri="{FF2B5EF4-FFF2-40B4-BE49-F238E27FC236}">
                <a16:creationId xmlns:a16="http://schemas.microsoft.com/office/drawing/2014/main" id="{03385EB5-460B-408E-8467-A7AD9F5A7E86}"/>
              </a:ext>
            </a:extLst>
          </p:cNvPr>
          <p:cNvSpPr/>
          <p:nvPr/>
        </p:nvSpPr>
        <p:spPr>
          <a:xfrm rot="10800000">
            <a:off x="7964196" y="2036028"/>
            <a:ext cx="120123" cy="274129"/>
          </a:xfrm>
          <a:prstGeom prst="leftBrac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7" name="Left Brace 86">
            <a:extLst>
              <a:ext uri="{FF2B5EF4-FFF2-40B4-BE49-F238E27FC236}">
                <a16:creationId xmlns:a16="http://schemas.microsoft.com/office/drawing/2014/main" id="{4204900C-E884-4AA3-A707-B789350EAF0C}"/>
              </a:ext>
            </a:extLst>
          </p:cNvPr>
          <p:cNvSpPr/>
          <p:nvPr/>
        </p:nvSpPr>
        <p:spPr>
          <a:xfrm rot="10800000">
            <a:off x="7964196" y="2548136"/>
            <a:ext cx="120123" cy="274129"/>
          </a:xfrm>
          <a:prstGeom prst="leftBrac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8" name="Left Brace 87">
            <a:extLst>
              <a:ext uri="{FF2B5EF4-FFF2-40B4-BE49-F238E27FC236}">
                <a16:creationId xmlns:a16="http://schemas.microsoft.com/office/drawing/2014/main" id="{55FBE42E-3D3C-435D-9521-DB5C928AB104}"/>
              </a:ext>
            </a:extLst>
          </p:cNvPr>
          <p:cNvSpPr/>
          <p:nvPr/>
        </p:nvSpPr>
        <p:spPr>
          <a:xfrm rot="10800000">
            <a:off x="7964195" y="3069242"/>
            <a:ext cx="116393" cy="2129277"/>
          </a:xfrm>
          <a:prstGeom prst="leftBrac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9" name="Left Brace 88">
            <a:extLst>
              <a:ext uri="{FF2B5EF4-FFF2-40B4-BE49-F238E27FC236}">
                <a16:creationId xmlns:a16="http://schemas.microsoft.com/office/drawing/2014/main" id="{564E8C10-2627-4526-A3B7-795B8F364405}"/>
              </a:ext>
            </a:extLst>
          </p:cNvPr>
          <p:cNvSpPr/>
          <p:nvPr/>
        </p:nvSpPr>
        <p:spPr>
          <a:xfrm rot="10800000">
            <a:off x="7960465" y="5472507"/>
            <a:ext cx="120123" cy="274129"/>
          </a:xfrm>
          <a:prstGeom prst="leftBrac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BEF4A39-AA90-4526-A674-790A7D8BDC20}"/>
              </a:ext>
            </a:extLst>
          </p:cNvPr>
          <p:cNvSpPr/>
          <p:nvPr/>
        </p:nvSpPr>
        <p:spPr>
          <a:xfrm>
            <a:off x="8215745" y="2036028"/>
            <a:ext cx="954570" cy="274129"/>
          </a:xfrm>
          <a:prstGeom prst="rect">
            <a:avLst/>
          </a:prstGeom>
          <a:noFill/>
          <a:ln w="3175" cap="flat" cmpd="sng" algn="ctr">
            <a:noFill/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Coverage</a:t>
            </a:r>
            <a:r>
              <a:rPr kumimoji="0" lang="es-ES" sz="7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error</a:t>
            </a:r>
          </a:p>
        </p:txBody>
      </p:sp>
      <p:sp>
        <p:nvSpPr>
          <p:cNvPr id="100" name="Title 4">
            <a:extLst>
              <a:ext uri="{FF2B5EF4-FFF2-40B4-BE49-F238E27FC236}">
                <a16:creationId xmlns:a16="http://schemas.microsoft.com/office/drawing/2014/main" id="{22FCA812-F9D9-4FC6-AB59-C30AE037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Data collection and analysis process</a:t>
            </a:r>
            <a:endParaRPr lang="en-GB" dirty="0"/>
          </a:p>
        </p:txBody>
      </p:sp>
      <p:sp>
        <p:nvSpPr>
          <p:cNvPr id="101" name="Text Placeholder 6">
            <a:extLst>
              <a:ext uri="{FF2B5EF4-FFF2-40B4-BE49-F238E27FC236}">
                <a16:creationId xmlns:a16="http://schemas.microsoft.com/office/drawing/2014/main" id="{C8BEB671-E1D6-4C32-ADBC-5DCCB8664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4" y="294215"/>
            <a:ext cx="10311422" cy="283270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572556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Error components and their causes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6170B0A0-08E3-480C-A143-FD79D03C9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757947"/>
              </p:ext>
            </p:extLst>
          </p:nvPr>
        </p:nvGraphicFramePr>
        <p:xfrm>
          <a:off x="476250" y="1293147"/>
          <a:ext cx="4693217" cy="5233966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FFFFFF">
                        <a:tint val="50000"/>
                        <a:satMod val="300000"/>
                      </a:srgbClr>
                    </a:gs>
                    <a:gs pos="35000">
                      <a:srgbClr val="FFFFFF">
                        <a:tint val="37000"/>
                        <a:satMod val="300000"/>
                      </a:srgbClr>
                    </a:gs>
                    <a:gs pos="100000">
                      <a:srgbClr val="FFFFF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332715">
                  <a:extLst>
                    <a:ext uri="{9D8B030D-6E8A-4147-A177-3AD203B41FA5}">
                      <a16:colId xmlns:a16="http://schemas.microsoft.com/office/drawing/2014/main" val="3044128052"/>
                    </a:ext>
                  </a:extLst>
                </a:gridCol>
                <a:gridCol w="3360502">
                  <a:extLst>
                    <a:ext uri="{9D8B030D-6E8A-4147-A177-3AD203B41FA5}">
                      <a16:colId xmlns:a16="http://schemas.microsoft.com/office/drawing/2014/main" val="1719837225"/>
                    </a:ext>
                  </a:extLst>
                </a:gridCol>
              </a:tblGrid>
              <a:tr h="16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95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Error components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95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  Specific error causes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25963"/>
                  </a:ext>
                </a:extLst>
              </a:tr>
              <a:tr h="6026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Specification error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Measuring concepts from which not enough data is available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Inferring attitudes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Defining valid information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8670419"/>
                  </a:ext>
                </a:extLst>
              </a:tr>
              <a:tr h="1549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Measurement error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Non-trackable target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Meter not installed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Uninstalling the meter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New non-tracked device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Technology limitations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Technology errors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Hidden behaviours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Shared device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Social desirability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Extraction error</a:t>
                      </a:r>
                      <a:r>
                        <a:rPr lang="en-GB" sz="95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700888"/>
                  </a:ext>
                </a:extLst>
              </a:tr>
              <a:tr h="455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Processing error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Coding error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Aggregation at the domain level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Data anonymization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002337"/>
                  </a:ext>
                </a:extLst>
              </a:tr>
              <a:tr h="1759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Coverage error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Non-trackable individuals 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641762"/>
                  </a:ext>
                </a:extLst>
              </a:tr>
              <a:tr h="168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Sampling error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Same error causes than for surveys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1158532"/>
                  </a:ext>
                </a:extLst>
              </a:tr>
              <a:tr h="1829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Missing data error 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Noncontact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Non-consent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Non-trackable target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Meter not installed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Uninstalling the meter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New non-tracked device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Technology limitations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Technology error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Hidden behaviour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Social desirability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Extraction error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219488"/>
                  </a:ext>
                </a:extLst>
              </a:tr>
              <a:tr h="2477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Adjustment error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Same error causes than for surveys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162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323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Tracking online </a:t>
            </a:r>
            <a:r>
              <a:rPr lang="es-ES" dirty="0" err="1"/>
              <a:t>behaviours</a:t>
            </a:r>
            <a:r>
              <a:rPr lang="es-ES" dirty="0"/>
              <a:t> </a:t>
            </a:r>
            <a:r>
              <a:rPr lang="es-ES" dirty="0" err="1"/>
              <a:t>using</a:t>
            </a:r>
            <a:r>
              <a:rPr lang="es-ES" dirty="0"/>
              <a:t> a meter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570742" cy="47616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Definition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i="1" dirty="0"/>
              <a:t>Metered data </a:t>
            </a:r>
            <a:r>
              <a:rPr lang="en-GB" dirty="0"/>
              <a:t>is obtained from a meter willingly installed or configured by a sample of participants on their devices (PCs, tablets and/or smartphones). </a:t>
            </a:r>
          </a:p>
          <a:p>
            <a:pPr marL="0" indent="0">
              <a:buNone/>
            </a:pPr>
            <a:r>
              <a:rPr lang="en-GB" dirty="0"/>
              <a:t>A </a:t>
            </a:r>
            <a:r>
              <a:rPr lang="en-GB" b="1" i="1" dirty="0"/>
              <a:t>meter</a:t>
            </a:r>
            <a:r>
              <a:rPr lang="en-GB" dirty="0"/>
              <a:t> refers to a heterogeneous group of tracking technologies that allow sharing with the researchers, at least, </a:t>
            </a:r>
            <a:r>
              <a:rPr lang="en-GB" b="1" i="1" dirty="0"/>
              <a:t>information about the URLs of the web pages visited by the participants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INTRODUCTION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60A5A-51BE-4745-A597-9408C9F66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211" y="4591616"/>
            <a:ext cx="8703577" cy="135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42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Error components and their causes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6170B0A0-08E3-480C-A143-FD79D03C9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428750"/>
              </p:ext>
            </p:extLst>
          </p:nvPr>
        </p:nvGraphicFramePr>
        <p:xfrm>
          <a:off x="476250" y="1293147"/>
          <a:ext cx="4693217" cy="5233966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FFFFFF">
                        <a:tint val="50000"/>
                        <a:satMod val="300000"/>
                      </a:srgbClr>
                    </a:gs>
                    <a:gs pos="35000">
                      <a:srgbClr val="FFFFFF">
                        <a:tint val="37000"/>
                        <a:satMod val="300000"/>
                      </a:srgbClr>
                    </a:gs>
                    <a:gs pos="100000">
                      <a:srgbClr val="FFFFF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332715">
                  <a:extLst>
                    <a:ext uri="{9D8B030D-6E8A-4147-A177-3AD203B41FA5}">
                      <a16:colId xmlns:a16="http://schemas.microsoft.com/office/drawing/2014/main" val="3044128052"/>
                    </a:ext>
                  </a:extLst>
                </a:gridCol>
                <a:gridCol w="3360502">
                  <a:extLst>
                    <a:ext uri="{9D8B030D-6E8A-4147-A177-3AD203B41FA5}">
                      <a16:colId xmlns:a16="http://schemas.microsoft.com/office/drawing/2014/main" val="1719837225"/>
                    </a:ext>
                  </a:extLst>
                </a:gridCol>
              </a:tblGrid>
              <a:tr h="16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95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Error components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95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  Specific error causes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25963"/>
                  </a:ext>
                </a:extLst>
              </a:tr>
              <a:tr h="6026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Specification error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Measuring concepts from which not enough data is available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Inferring attitudes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Defining valid information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D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670419"/>
                  </a:ext>
                </a:extLst>
              </a:tr>
              <a:tr h="1549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Measurement error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Non-trackable target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Meter not installed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Uninstalling the meter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New non-tracked device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Technology limitations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Technology errors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Hidden behaviours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Shared device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Social desirability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Extraction error</a:t>
                      </a:r>
                      <a:r>
                        <a:rPr lang="en-GB" sz="95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D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700888"/>
                  </a:ext>
                </a:extLst>
              </a:tr>
              <a:tr h="455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Processing error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Coding error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Aggregation at the domain level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Data anonymization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D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002337"/>
                  </a:ext>
                </a:extLst>
              </a:tr>
              <a:tr h="1759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Coverage error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Non-trackable individuals 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641762"/>
                  </a:ext>
                </a:extLst>
              </a:tr>
              <a:tr h="168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Sampling error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Same error causes than for surveys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1158532"/>
                  </a:ext>
                </a:extLst>
              </a:tr>
              <a:tr h="1829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Missing data error 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Noncontact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Non-consent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Non-trackable target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Meter not installed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Uninstalling the meter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New non-tracked device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Technology limitations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Technology error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Hidden behaviour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Social desirability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Extraction error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219488"/>
                  </a:ext>
                </a:extLst>
              </a:tr>
              <a:tr h="2477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Adjustment error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Same error causes than for surveys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162799"/>
                  </a:ext>
                </a:extLst>
              </a:tr>
            </a:tbl>
          </a:graphicData>
        </a:graphic>
      </p:graphicFrame>
      <p:sp>
        <p:nvSpPr>
          <p:cNvPr id="9" name="CuadroTexto 3">
            <a:extLst>
              <a:ext uri="{FF2B5EF4-FFF2-40B4-BE49-F238E27FC236}">
                <a16:creationId xmlns:a16="http://schemas.microsoft.com/office/drawing/2014/main" id="{731A6D3A-1980-443A-97EA-0965AD999228}"/>
              </a:ext>
            </a:extLst>
          </p:cNvPr>
          <p:cNvSpPr txBox="1"/>
          <p:nvPr/>
        </p:nvSpPr>
        <p:spPr>
          <a:xfrm>
            <a:off x="5264646" y="3622098"/>
            <a:ext cx="2619672" cy="576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Most specific error causes on the side of measurement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31633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Error components and their causes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6170B0A0-08E3-480C-A143-FD79D03C9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972431"/>
              </p:ext>
            </p:extLst>
          </p:nvPr>
        </p:nvGraphicFramePr>
        <p:xfrm>
          <a:off x="476250" y="1293147"/>
          <a:ext cx="4693217" cy="5233966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FFFFFF">
                        <a:tint val="50000"/>
                        <a:satMod val="300000"/>
                      </a:srgbClr>
                    </a:gs>
                    <a:gs pos="35000">
                      <a:srgbClr val="FFFFFF">
                        <a:tint val="37000"/>
                        <a:satMod val="300000"/>
                      </a:srgbClr>
                    </a:gs>
                    <a:gs pos="100000">
                      <a:srgbClr val="FFFFF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332715">
                  <a:extLst>
                    <a:ext uri="{9D8B030D-6E8A-4147-A177-3AD203B41FA5}">
                      <a16:colId xmlns:a16="http://schemas.microsoft.com/office/drawing/2014/main" val="3044128052"/>
                    </a:ext>
                  </a:extLst>
                </a:gridCol>
                <a:gridCol w="3360502">
                  <a:extLst>
                    <a:ext uri="{9D8B030D-6E8A-4147-A177-3AD203B41FA5}">
                      <a16:colId xmlns:a16="http://schemas.microsoft.com/office/drawing/2014/main" val="1719837225"/>
                    </a:ext>
                  </a:extLst>
                </a:gridCol>
              </a:tblGrid>
              <a:tr h="16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95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Error components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95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  Specific error causes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25963"/>
                  </a:ext>
                </a:extLst>
              </a:tr>
              <a:tr h="6026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Specification error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Measuring concepts from which not enough data is available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Inferring attitudes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Defining valid information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8670419"/>
                  </a:ext>
                </a:extLst>
              </a:tr>
              <a:tr h="1549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Measurement error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Non-trackable target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Meter not installed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Uninstalling the meter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New non-tracked device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Technology limitations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Technology errors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Hidden behaviours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Shared device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Social desirability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Extraction error</a:t>
                      </a:r>
                      <a:r>
                        <a:rPr lang="en-GB" sz="95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700888"/>
                  </a:ext>
                </a:extLst>
              </a:tr>
              <a:tr h="455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Processing error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Coding error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Aggregation at the domain level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Data anonymization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002337"/>
                  </a:ext>
                </a:extLst>
              </a:tr>
              <a:tr h="1759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Coverage error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Non-trackable individuals 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641762"/>
                  </a:ext>
                </a:extLst>
              </a:tr>
              <a:tr h="168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Sampling error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Same error causes than for surveys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D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158532"/>
                  </a:ext>
                </a:extLst>
              </a:tr>
              <a:tr h="1829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Missing data error 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Noncontact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Non-consent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Non-trackable target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Meter not installed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Uninstalling the meter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New non-tracked device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Technology limitations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Technology error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Hidden behaviour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Social desirability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Extraction error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219488"/>
                  </a:ext>
                </a:extLst>
              </a:tr>
              <a:tr h="2477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Adjustment error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Same error causes than for surveys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D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162799"/>
                  </a:ext>
                </a:extLst>
              </a:tr>
            </a:tbl>
          </a:graphicData>
        </a:graphic>
      </p:graphicFrame>
      <p:sp>
        <p:nvSpPr>
          <p:cNvPr id="9" name="CuadroTexto 3">
            <a:extLst>
              <a:ext uri="{FF2B5EF4-FFF2-40B4-BE49-F238E27FC236}">
                <a16:creationId xmlns:a16="http://schemas.microsoft.com/office/drawing/2014/main" id="{731A6D3A-1980-443A-97EA-0965AD999228}"/>
              </a:ext>
            </a:extLst>
          </p:cNvPr>
          <p:cNvSpPr txBox="1"/>
          <p:nvPr/>
        </p:nvSpPr>
        <p:spPr>
          <a:xfrm>
            <a:off x="5264646" y="3622098"/>
            <a:ext cx="2619672" cy="576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Sampling and adjustment errors have no specific error causes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52728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1" dirty="0"/>
              <a:t>Clearly define what your tracked data is measuring beforehand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959778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1" dirty="0"/>
              <a:t>Clearly define what your tracked data is measuring beforehand</a:t>
            </a:r>
          </a:p>
          <a:p>
            <a:pPr marL="0" indent="0"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Concept: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average hours of consumption of online political news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Measure: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average time recorded of the visits to online political outlets’ URLs.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548448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1" dirty="0"/>
              <a:t>Clearly define what your tracked data is measuring beforehand</a:t>
            </a:r>
          </a:p>
          <a:p>
            <a:pPr marL="0" indent="0"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Concept: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average hours of consumption of online political news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Measure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average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time recorded of the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visits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to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online political outlets’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URLs.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400" b="1" u="sng" dirty="0">
              <a:solidFill>
                <a:srgbClr val="000000"/>
              </a:solidFill>
            </a:endParaRP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0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What is considered a visit?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778782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1" dirty="0"/>
              <a:t>Clearly define what your tracked data is measuring beforehand</a:t>
            </a:r>
          </a:p>
          <a:p>
            <a:pPr marL="0" indent="0"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Concept: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average hours of consumption of online political news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Measure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average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time recorded of the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visits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to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online political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outlets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’ URLs.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400" b="1" u="sng" dirty="0">
              <a:solidFill>
                <a:srgbClr val="000000"/>
              </a:solidFill>
            </a:endParaRP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0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What is considered a visit?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Which online outlets?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8754214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1" dirty="0"/>
              <a:t>Clearly define what your tracked data is measuring beforehand</a:t>
            </a:r>
          </a:p>
          <a:p>
            <a:pPr marL="0" indent="0"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Concept: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average hours of consumption of online political news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Measure: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average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time recorded of the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visits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to online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political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outlets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’ URLs.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400" b="1" u="sng" dirty="0">
              <a:solidFill>
                <a:srgbClr val="000000"/>
              </a:solidFill>
            </a:endParaRP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0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What is considered a visit?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Which online outlets?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0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 URLs should be considered political?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282097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1" dirty="0"/>
              <a:t>Clearly define what your tracked data is measuring beforehand</a:t>
            </a:r>
          </a:p>
          <a:p>
            <a:pPr marL="0" indent="0"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Concept: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average hours of consumption of online political news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Measure: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average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time recorded of the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visits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to online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political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outlets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’ URLs.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400" b="1" u="sng" dirty="0">
              <a:solidFill>
                <a:srgbClr val="000000"/>
              </a:solidFill>
            </a:endParaRP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0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What is considered a visit?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Which online outlets?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0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 URLs should be considered political?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What time frame to use to compute an average?</a:t>
            </a:r>
            <a:endParaRPr kumimoji="0" lang="en-US" sz="200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815828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b="1" dirty="0"/>
              <a:t>Consider the impact of the chosen technologies on data quality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206634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b="1" dirty="0"/>
              <a:t>Consider the impact of the chosen technologies on data quality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12" name="Rectángulo 3">
            <a:extLst>
              <a:ext uri="{FF2B5EF4-FFF2-40B4-BE49-F238E27FC236}">
                <a16:creationId xmlns:a16="http://schemas.microsoft.com/office/drawing/2014/main" id="{2F510E47-74BA-4B3C-83E8-2E51B6A744E5}"/>
              </a:ext>
            </a:extLst>
          </p:cNvPr>
          <p:cNvSpPr/>
          <p:nvPr/>
        </p:nvSpPr>
        <p:spPr>
          <a:xfrm>
            <a:off x="972161" y="2337157"/>
            <a:ext cx="1926986" cy="376169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Apps</a:t>
            </a:r>
          </a:p>
          <a:p>
            <a:pPr algn="ctr">
              <a:lnSpc>
                <a:spcPts val="1600"/>
              </a:lnSpc>
              <a:defRPr/>
            </a:pPr>
            <a:endParaRPr lang="en-GB" sz="1700" b="1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Where? 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Device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Devices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Not iOS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Continuous?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Yes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Types of data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URLs, Time, Device, Search terms, Incognito</a:t>
            </a:r>
            <a:endParaRPr lang="en-GB" sz="1700" b="1" kern="0" dirty="0">
              <a:solidFill>
                <a:srgbClr val="FFFFFF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Rectángulo 3">
            <a:extLst>
              <a:ext uri="{FF2B5EF4-FFF2-40B4-BE49-F238E27FC236}">
                <a16:creationId xmlns:a16="http://schemas.microsoft.com/office/drawing/2014/main" id="{9E7FD35E-1FDA-4F76-9D50-8478A174BD9A}"/>
              </a:ext>
            </a:extLst>
          </p:cNvPr>
          <p:cNvSpPr/>
          <p:nvPr/>
        </p:nvSpPr>
        <p:spPr>
          <a:xfrm>
            <a:off x="3291193" y="2337157"/>
            <a:ext cx="1926986" cy="376169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Plug-in A</a:t>
            </a:r>
          </a:p>
          <a:p>
            <a:pPr algn="ctr">
              <a:lnSpc>
                <a:spcPts val="1600"/>
              </a:lnSpc>
              <a:defRPr/>
            </a:pPr>
            <a:endParaRPr lang="en-GB" sz="1700" b="1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Where?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Browser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Devices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Only PC &amp; MAC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Continuous?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Yes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Types of data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URLs, Time, Device, Search terms, Incognito, HTML</a:t>
            </a:r>
            <a:endParaRPr lang="en-GB" sz="1700" b="1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Rectángulo 3">
            <a:extLst>
              <a:ext uri="{FF2B5EF4-FFF2-40B4-BE49-F238E27FC236}">
                <a16:creationId xmlns:a16="http://schemas.microsoft.com/office/drawing/2014/main" id="{7910E519-E66D-47E9-9D4A-7099A8690742}"/>
              </a:ext>
            </a:extLst>
          </p:cNvPr>
          <p:cNvSpPr/>
          <p:nvPr/>
        </p:nvSpPr>
        <p:spPr>
          <a:xfrm>
            <a:off x="5610226" y="2337158"/>
            <a:ext cx="1926986" cy="376169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Plug-in B</a:t>
            </a:r>
          </a:p>
          <a:p>
            <a:pPr algn="ctr">
              <a:lnSpc>
                <a:spcPts val="1600"/>
              </a:lnSpc>
              <a:defRPr/>
            </a:pPr>
            <a:endParaRPr lang="en-GB" sz="1700" b="1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Where? 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Browser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Devices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Only PC &amp; MAC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Continuous?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No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Types of data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URLs, Time, Device</a:t>
            </a:r>
            <a:r>
              <a:rPr lang="en-GB" sz="1700" kern="0" dirty="0">
                <a:solidFill>
                  <a:srgbClr val="FFFFFF"/>
                </a:solidFill>
                <a:latin typeface="Calibri" panose="020F0502020204030204"/>
              </a:rPr>
              <a:t>, Search terms, Incognito, HTML</a:t>
            </a:r>
            <a:endParaRPr lang="en-GB" sz="1700" b="1" kern="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5" name="Rectángulo 3">
            <a:extLst>
              <a:ext uri="{FF2B5EF4-FFF2-40B4-BE49-F238E27FC236}">
                <a16:creationId xmlns:a16="http://schemas.microsoft.com/office/drawing/2014/main" id="{F5683326-FC37-456C-BDDA-21CE29F21555}"/>
              </a:ext>
            </a:extLst>
          </p:cNvPr>
          <p:cNvSpPr/>
          <p:nvPr/>
        </p:nvSpPr>
        <p:spPr>
          <a:xfrm>
            <a:off x="7929259" y="2337157"/>
            <a:ext cx="1926986" cy="376169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Proxy</a:t>
            </a:r>
          </a:p>
          <a:p>
            <a:pPr algn="ctr">
              <a:lnSpc>
                <a:spcPts val="1600"/>
              </a:lnSpc>
              <a:defRPr/>
            </a:pPr>
            <a:endParaRPr lang="en-GB" sz="1700" b="1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Where?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Network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Devices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All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Continuous?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Yes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Types of data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URLs, Time, Device</a:t>
            </a:r>
            <a:r>
              <a:rPr lang="en-GB" sz="1700" kern="0" dirty="0">
                <a:solidFill>
                  <a:srgbClr val="FFFFFF"/>
                </a:solidFill>
                <a:latin typeface="Calibri" panose="020F0502020204030204"/>
              </a:rPr>
              <a:t>, Search terms, Incognito, HTML</a:t>
            </a:r>
            <a:r>
              <a:rPr lang="en-GB" sz="1700" b="1" kern="0" dirty="0">
                <a:solidFill>
                  <a:srgbClr val="FFFFFF"/>
                </a:solidFill>
                <a:latin typeface="Calibri" panose="020F050202020403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5417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Tracking online </a:t>
            </a:r>
            <a:r>
              <a:rPr lang="es-ES" dirty="0" err="1"/>
              <a:t>behaviours</a:t>
            </a:r>
            <a:r>
              <a:rPr lang="es-ES" dirty="0"/>
              <a:t> </a:t>
            </a:r>
            <a:r>
              <a:rPr lang="es-ES" dirty="0" err="1"/>
              <a:t>using</a:t>
            </a:r>
            <a:r>
              <a:rPr lang="es-ES" dirty="0"/>
              <a:t> a meter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570742" cy="47616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Benefits of metered data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Objective and free of recall errors</a:t>
            </a:r>
          </a:p>
          <a:p>
            <a:endParaRPr lang="en-GB" dirty="0"/>
          </a:p>
          <a:p>
            <a:r>
              <a:rPr lang="en-GB" dirty="0"/>
              <a:t>Continuously collected in real time</a:t>
            </a:r>
          </a:p>
          <a:p>
            <a:endParaRPr lang="en-GB" dirty="0"/>
          </a:p>
          <a:p>
            <a:r>
              <a:rPr lang="en-GB" dirty="0"/>
              <a:t>Pre-designed sample of participants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INTRODUCTION</a:t>
            </a:r>
          </a:p>
        </p:txBody>
      </p:sp>
      <p:pic>
        <p:nvPicPr>
          <p:cNvPr id="9" name="Picture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63EC9D0-7CD5-4734-B284-406EE1C003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03" y="631089"/>
            <a:ext cx="2852258" cy="59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18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b="1" dirty="0"/>
              <a:t>Consider the impact of the chosen technologies on data quality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12" name="Rectángulo 3">
            <a:extLst>
              <a:ext uri="{FF2B5EF4-FFF2-40B4-BE49-F238E27FC236}">
                <a16:creationId xmlns:a16="http://schemas.microsoft.com/office/drawing/2014/main" id="{2F510E47-74BA-4B3C-83E8-2E51B6A744E5}"/>
              </a:ext>
            </a:extLst>
          </p:cNvPr>
          <p:cNvSpPr/>
          <p:nvPr/>
        </p:nvSpPr>
        <p:spPr>
          <a:xfrm>
            <a:off x="972161" y="2337157"/>
            <a:ext cx="1926986" cy="3761690"/>
          </a:xfrm>
          <a:prstGeom prst="rect">
            <a:avLst/>
          </a:prstGeom>
          <a:solidFill>
            <a:srgbClr val="FF7D7D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Apps</a:t>
            </a:r>
          </a:p>
          <a:p>
            <a:pPr algn="ctr">
              <a:lnSpc>
                <a:spcPts val="1600"/>
              </a:lnSpc>
              <a:defRPr/>
            </a:pPr>
            <a:endParaRPr lang="en-GB" sz="1700" b="1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Where? 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Device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Devices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Not iOS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Continuous?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Yes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Types of data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URLs, Time, Device, Search terms, Incognito</a:t>
            </a:r>
            <a:endParaRPr lang="en-GB" sz="1700" b="1" kern="0" dirty="0">
              <a:solidFill>
                <a:srgbClr val="FFFFFF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8B6AED-822E-4631-9CA4-6D4A8D307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743" y="2337157"/>
            <a:ext cx="4108989" cy="166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34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b="1" dirty="0"/>
              <a:t>Consider the impact of the chosen technologies on data quality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12" name="Rectángulo 3">
            <a:extLst>
              <a:ext uri="{FF2B5EF4-FFF2-40B4-BE49-F238E27FC236}">
                <a16:creationId xmlns:a16="http://schemas.microsoft.com/office/drawing/2014/main" id="{2F510E47-74BA-4B3C-83E8-2E51B6A744E5}"/>
              </a:ext>
            </a:extLst>
          </p:cNvPr>
          <p:cNvSpPr/>
          <p:nvPr/>
        </p:nvSpPr>
        <p:spPr>
          <a:xfrm>
            <a:off x="972161" y="2337157"/>
            <a:ext cx="1926986" cy="3761690"/>
          </a:xfrm>
          <a:prstGeom prst="rect">
            <a:avLst/>
          </a:prstGeom>
          <a:solidFill>
            <a:srgbClr val="FF7D7D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Apps</a:t>
            </a:r>
          </a:p>
          <a:p>
            <a:pPr algn="ctr">
              <a:lnSpc>
                <a:spcPts val="1600"/>
              </a:lnSpc>
              <a:defRPr/>
            </a:pPr>
            <a:endParaRPr lang="en-GB" sz="1700" b="1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Where? 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Device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Devices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Not iOS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Continuous?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Yes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Types of data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URLs, Time, Device, Search terms, Incognito</a:t>
            </a:r>
            <a:endParaRPr lang="en-GB" sz="1700" b="1" kern="0" dirty="0">
              <a:solidFill>
                <a:srgbClr val="FFFFFF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8B6AED-822E-4631-9CA4-6D4A8D307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743" y="2337157"/>
            <a:ext cx="4108989" cy="1663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9DB63C-E03A-4958-9C58-6BA98A68F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143" y="4582834"/>
            <a:ext cx="3956589" cy="151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996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GB" b="1" dirty="0"/>
              <a:t>Explore strategies to increase the willingness of individuals to install the meter in all targets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9A18C3ED-B75D-4F61-8201-A5277C2D8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451" y="2538854"/>
            <a:ext cx="7975098" cy="3538096"/>
          </a:xfrm>
          <a:prstGeom prst="rect">
            <a:avLst/>
          </a:prstGeom>
        </p:spPr>
      </p:pic>
      <p:sp>
        <p:nvSpPr>
          <p:cNvPr id="121" name="Rectangle 120">
            <a:extLst>
              <a:ext uri="{FF2B5EF4-FFF2-40B4-BE49-F238E27FC236}">
                <a16:creationId xmlns:a16="http://schemas.microsoft.com/office/drawing/2014/main" id="{36910D28-10A4-46E0-9B5D-7010491BC392}"/>
              </a:ext>
            </a:extLst>
          </p:cNvPr>
          <p:cNvSpPr/>
          <p:nvPr/>
        </p:nvSpPr>
        <p:spPr>
          <a:xfrm>
            <a:off x="11201399" y="215040"/>
            <a:ext cx="695215" cy="93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2316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GB" b="1" dirty="0"/>
              <a:t>Explore strategies to increase the willingness of individuals to install the meter in all targets </a:t>
            </a:r>
          </a:p>
          <a:p>
            <a:pPr marL="0" indent="0">
              <a:buNone/>
            </a:pPr>
            <a:endParaRPr lang="en-GB" b="1" dirty="0"/>
          </a:p>
          <a:p>
            <a:pPr lvl="1"/>
            <a:r>
              <a:rPr lang="en-GB" dirty="0"/>
              <a:t>Tracking technologies present different installations processes.</a:t>
            </a:r>
          </a:p>
          <a:p>
            <a:pPr lvl="1"/>
            <a:r>
              <a:rPr lang="en-GB" dirty="0"/>
              <a:t>Multiple tracking technologies might need to be installed for the same participant.</a:t>
            </a:r>
          </a:p>
          <a:p>
            <a:pPr lvl="1"/>
            <a:r>
              <a:rPr lang="en-GB" dirty="0"/>
              <a:t>Targets (devices / browsers / networks used) are unknown.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501B94-391F-4660-9802-8DB5524BBBB1}"/>
              </a:ext>
            </a:extLst>
          </p:cNvPr>
          <p:cNvSpPr/>
          <p:nvPr/>
        </p:nvSpPr>
        <p:spPr>
          <a:xfrm>
            <a:off x="11201399" y="215040"/>
            <a:ext cx="695215" cy="93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9058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GB" b="1" dirty="0"/>
              <a:t>Define strategies to maximise the information available to identify missing data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65615A-95AC-42D3-8C16-B84BBF3C9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866" y="2424553"/>
            <a:ext cx="7688268" cy="3528571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F1BE108-A615-46DB-9095-CCFB772F38A5}"/>
              </a:ext>
            </a:extLst>
          </p:cNvPr>
          <p:cNvSpPr/>
          <p:nvPr/>
        </p:nvSpPr>
        <p:spPr>
          <a:xfrm>
            <a:off x="11201399" y="215040"/>
            <a:ext cx="695215" cy="93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2179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7526E0-D55D-467C-9630-B9E66CA42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866" y="2424552"/>
            <a:ext cx="7688268" cy="35285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65615A-95AC-42D3-8C16-B84BBF3C9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866" y="2424553"/>
            <a:ext cx="7688268" cy="352857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GB" b="1" dirty="0"/>
              <a:t>Define strategies to maximise the information available to identify missing data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DB17524-67E0-490D-9748-E7735E9E3783}"/>
              </a:ext>
            </a:extLst>
          </p:cNvPr>
          <p:cNvSpPr/>
          <p:nvPr/>
        </p:nvSpPr>
        <p:spPr>
          <a:xfrm>
            <a:off x="11201399" y="215040"/>
            <a:ext cx="695215" cy="93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417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GB" b="1" dirty="0"/>
              <a:t>Define strategies to maximise the information available to identify missing data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65615A-95AC-42D3-8C16-B84BBF3C9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866" y="2424553"/>
            <a:ext cx="7688268" cy="35285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7526E0-D55D-467C-9630-B9E66CA42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866" y="2424552"/>
            <a:ext cx="7688268" cy="352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FB90E9-D687-4742-AE7A-8389C48227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1866" y="2424551"/>
            <a:ext cx="7688268" cy="352857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25D53CF-4FC1-40D4-A9CE-2834467FB907}"/>
              </a:ext>
            </a:extLst>
          </p:cNvPr>
          <p:cNvSpPr/>
          <p:nvPr/>
        </p:nvSpPr>
        <p:spPr>
          <a:xfrm>
            <a:off x="11201399" y="215040"/>
            <a:ext cx="695215" cy="93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2591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GB" b="1" dirty="0"/>
              <a:t>Define strategies to maximise the information available to identify missing data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65615A-95AC-42D3-8C16-B84BBF3C9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866" y="2424553"/>
            <a:ext cx="7688268" cy="35285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7526E0-D55D-467C-9630-B9E66CA42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866" y="2424552"/>
            <a:ext cx="7688268" cy="352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FB90E9-D687-4742-AE7A-8389C48227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1866" y="2424551"/>
            <a:ext cx="7688268" cy="352857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7E4CD98-4D91-4A80-81AA-CE6485B208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866" y="2424550"/>
            <a:ext cx="7688268" cy="3528572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120D39D4-441D-4D99-AD73-0E97285B8E0F}"/>
              </a:ext>
            </a:extLst>
          </p:cNvPr>
          <p:cNvSpPr/>
          <p:nvPr/>
        </p:nvSpPr>
        <p:spPr>
          <a:xfrm>
            <a:off x="11201399" y="215040"/>
            <a:ext cx="695215" cy="93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3445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GB" b="1" dirty="0"/>
              <a:t>Define strategies to maximise the information available to identify missing data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65615A-95AC-42D3-8C16-B84BBF3C9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866" y="2424553"/>
            <a:ext cx="7688268" cy="35285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7526E0-D55D-467C-9630-B9E66CA42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866" y="2424552"/>
            <a:ext cx="7688268" cy="352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FB90E9-D687-4742-AE7A-8389C48227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1866" y="2424551"/>
            <a:ext cx="7688268" cy="352857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7E4CD98-4D91-4A80-81AA-CE6485B208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866" y="2424550"/>
            <a:ext cx="7688268" cy="3528572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120D39D4-441D-4D99-AD73-0E97285B8E0F}"/>
              </a:ext>
            </a:extLst>
          </p:cNvPr>
          <p:cNvSpPr/>
          <p:nvPr/>
        </p:nvSpPr>
        <p:spPr>
          <a:xfrm>
            <a:off x="11201399" y="215040"/>
            <a:ext cx="695215" cy="93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ED1F89-985B-4FA4-808D-53FBC07BF5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5941" y="3235818"/>
            <a:ext cx="4824556" cy="96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293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152585"/>
            <a:ext cx="11126385" cy="157156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One specific definition of data quality.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Lack of previous empirical research.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Tracking technologies are constantly evolving.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Metered data errors are considered independently.</a:t>
            </a: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CONCLUSIONS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F8844E05-E153-4CCA-8D9F-D0E453ACC535}"/>
              </a:ext>
            </a:extLst>
          </p:cNvPr>
          <p:cNvSpPr txBox="1">
            <a:spLocks/>
          </p:cNvSpPr>
          <p:nvPr/>
        </p:nvSpPr>
        <p:spPr>
          <a:xfrm>
            <a:off x="334964" y="3108489"/>
            <a:ext cx="10675544" cy="433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dirty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GB" dirty="0"/>
              <a:t>Take-home messages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2222789-1CD5-4FA7-A553-78B00A67D9F1}"/>
              </a:ext>
            </a:extLst>
          </p:cNvPr>
          <p:cNvSpPr txBox="1">
            <a:spLocks/>
          </p:cNvSpPr>
          <p:nvPr/>
        </p:nvSpPr>
        <p:spPr>
          <a:xfrm>
            <a:off x="532807" y="3667185"/>
            <a:ext cx="11126385" cy="1571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dirty="0"/>
              <a:t>Using metered data is complex and many decisions must be taken.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Reporting these decisions and conducting robustness checks is necessary.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More empirical research is needed.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This framework can help on all these aspects.</a:t>
            </a:r>
            <a:endParaRPr lang="en-GB" b="1" dirty="0"/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83571F-BA6A-46C3-A4D7-B544EEB1D4AB}"/>
              </a:ext>
            </a:extLst>
          </p:cNvPr>
          <p:cNvSpPr/>
          <p:nvPr/>
        </p:nvSpPr>
        <p:spPr>
          <a:xfrm>
            <a:off x="11201399" y="215040"/>
            <a:ext cx="695215" cy="93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872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Metered</a:t>
            </a:r>
            <a:r>
              <a:rPr lang="es-ES" dirty="0"/>
              <a:t> data in </a:t>
            </a:r>
            <a:r>
              <a:rPr lang="es-ES" dirty="0" err="1"/>
              <a:t>past</a:t>
            </a:r>
            <a:r>
              <a:rPr lang="es-ES" dirty="0"/>
              <a:t> </a:t>
            </a:r>
            <a:r>
              <a:rPr lang="es-ES" dirty="0" err="1"/>
              <a:t>research</a:t>
            </a:r>
            <a:endParaRPr lang="es-E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369406" cy="47616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33 papers identified, 26 since 2019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15305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F666052-6DFA-42F1-A656-E5FD45099E0E}"/>
              </a:ext>
            </a:extLst>
          </p:cNvPr>
          <p:cNvSpPr/>
          <p:nvPr/>
        </p:nvSpPr>
        <p:spPr>
          <a:xfrm>
            <a:off x="240251" y="3638615"/>
            <a:ext cx="7676527" cy="1605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34308-6142-4D94-80B2-3B4CE24E6391}"/>
              </a:ext>
            </a:extLst>
          </p:cNvPr>
          <p:cNvSpPr/>
          <p:nvPr/>
        </p:nvSpPr>
        <p:spPr>
          <a:xfrm>
            <a:off x="1" y="5614674"/>
            <a:ext cx="4824536" cy="11230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8BBB3A-41DB-476B-97B4-E9499A7D51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Thanks!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11AB4A5-C22F-4685-93C6-5EA06A6F35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A0076BC-1323-4596-A5F1-63160A7EAB0E}"/>
              </a:ext>
            </a:extLst>
          </p:cNvPr>
          <p:cNvSpPr txBox="1">
            <a:spLocks/>
          </p:cNvSpPr>
          <p:nvPr/>
        </p:nvSpPr>
        <p:spPr>
          <a:xfrm>
            <a:off x="431800" y="3801342"/>
            <a:ext cx="7676527" cy="282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Oriol J. Bosch</a:t>
            </a:r>
            <a:endParaRPr lang="en-US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33B0E542-5E6B-4BA8-B900-A89FF3DDD840}"/>
              </a:ext>
            </a:extLst>
          </p:cNvPr>
          <p:cNvSpPr txBox="1">
            <a:spLocks/>
          </p:cNvSpPr>
          <p:nvPr/>
        </p:nvSpPr>
        <p:spPr>
          <a:xfrm>
            <a:off x="431800" y="3998961"/>
            <a:ext cx="4824536" cy="2444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="1" dirty="0">
                <a:solidFill>
                  <a:schemeClr val="bg1"/>
                </a:solidFill>
                <a:latin typeface="Calibri"/>
              </a:rPr>
              <a:t>ORIOL J. BOSCH </a:t>
            </a:r>
            <a:r>
              <a:rPr lang="es-ES" sz="1200" dirty="0">
                <a:solidFill>
                  <a:schemeClr val="bg1"/>
                </a:solidFill>
                <a:latin typeface="Calibri"/>
              </a:rPr>
              <a:t>| THE LONDON SCHOOL OF ECONOMICS / RECSM-UPF</a:t>
            </a:r>
          </a:p>
          <a:p>
            <a:r>
              <a:rPr lang="es-ES" sz="1200" dirty="0">
                <a:solidFill>
                  <a:srgbClr val="000000"/>
                </a:solidFill>
                <a:latin typeface="Calibri"/>
              </a:rPr>
              <a:t>            </a:t>
            </a:r>
            <a:r>
              <a:rPr lang="es-ES" sz="1200" dirty="0">
                <a:solidFill>
                  <a:srgbClr val="000000"/>
                </a:solidFill>
                <a:latin typeface="+mj-lt"/>
              </a:rPr>
              <a:t>o.bosch-jover@lse.ac.uk </a:t>
            </a:r>
          </a:p>
          <a:p>
            <a:r>
              <a:rPr lang="es-ES" sz="12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s-ES" sz="1200" dirty="0" err="1">
                <a:solidFill>
                  <a:srgbClr val="000000"/>
                </a:solidFill>
                <a:latin typeface="+mj-lt"/>
              </a:rPr>
              <a:t>orioljbosch</a:t>
            </a:r>
            <a:endParaRPr lang="es-ES" sz="1200" dirty="0">
              <a:solidFill>
                <a:srgbClr val="000000"/>
              </a:solidFill>
              <a:latin typeface="+mj-lt"/>
            </a:endParaRPr>
          </a:p>
          <a:p>
            <a:r>
              <a:rPr lang="es-ES" sz="1125" dirty="0">
                <a:solidFill>
                  <a:srgbClr val="000000"/>
                </a:solidFill>
                <a:latin typeface="+mj-lt"/>
              </a:rPr>
              <a:t>             </a:t>
            </a:r>
            <a:r>
              <a:rPr lang="es-ES" sz="1100" dirty="0">
                <a:solidFill>
                  <a:srgbClr val="002D72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https://orioljbosch.com/</a:t>
            </a:r>
            <a:r>
              <a:rPr lang="es-ES" sz="1100" dirty="0">
                <a:solidFill>
                  <a:srgbClr val="002D72"/>
                </a:solidFill>
                <a:latin typeface="+mj-lt"/>
              </a:rPr>
              <a:t> </a:t>
            </a:r>
          </a:p>
          <a:p>
            <a:endParaRPr lang="es-ES" sz="1125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" name="Graphic 14" descr="Email with solid fill">
            <a:extLst>
              <a:ext uri="{FF2B5EF4-FFF2-40B4-BE49-F238E27FC236}">
                <a16:creationId xmlns:a16="http://schemas.microsoft.com/office/drawing/2014/main" id="{606986FD-8E84-4F33-AFED-3BD429E91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378" y="4266896"/>
            <a:ext cx="244436" cy="244436"/>
          </a:xfrm>
          <a:prstGeom prst="rect">
            <a:avLst/>
          </a:prstGeom>
        </p:spPr>
      </p:pic>
      <p:pic>
        <p:nvPicPr>
          <p:cNvPr id="16" name="Graphic 15" descr="Internet with solid fill">
            <a:extLst>
              <a:ext uri="{FF2B5EF4-FFF2-40B4-BE49-F238E27FC236}">
                <a16:creationId xmlns:a16="http://schemas.microsoft.com/office/drawing/2014/main" id="{D9080323-8516-4B0D-A03C-D8C438C28A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2004" y="4827572"/>
            <a:ext cx="313184" cy="313184"/>
          </a:xfrm>
          <a:prstGeom prst="rect">
            <a:avLst/>
          </a:prstGeom>
        </p:spPr>
      </p:pic>
      <p:pic>
        <p:nvPicPr>
          <p:cNvPr id="17" name="Picture 16" descr="Resultat d'imatges de twitter icon black">
            <a:extLst>
              <a:ext uri="{FF2B5EF4-FFF2-40B4-BE49-F238E27FC236}">
                <a16:creationId xmlns:a16="http://schemas.microsoft.com/office/drawing/2014/main" id="{526E2138-4D9D-44D3-8DAC-464C4B0E594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82" y="4613674"/>
            <a:ext cx="202228" cy="195517"/>
          </a:xfrm>
          <a:prstGeom prst="rect">
            <a:avLst/>
          </a:prstGeom>
          <a:noFill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12C62B6-4DAC-4E38-A48B-C1A29C18B3D5}"/>
              </a:ext>
            </a:extLst>
          </p:cNvPr>
          <p:cNvSpPr/>
          <p:nvPr/>
        </p:nvSpPr>
        <p:spPr>
          <a:xfrm>
            <a:off x="4824536" y="5614674"/>
            <a:ext cx="7291263" cy="11096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A33DEA-B054-4A41-9163-3B55397BFE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7481" y="4228151"/>
            <a:ext cx="5529551" cy="871804"/>
          </a:xfrm>
          <a:prstGeom prst="rect">
            <a:avLst/>
          </a:prstGeom>
        </p:spPr>
      </p:pic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6EECA9A7-0755-4766-ACCA-6B980170140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739" y="5601359"/>
            <a:ext cx="2354137" cy="874585"/>
          </a:xfrm>
          <a:prstGeom prst="rect">
            <a:avLst/>
          </a:prstGeom>
        </p:spPr>
      </p:pic>
      <p:pic>
        <p:nvPicPr>
          <p:cNvPr id="24" name="Picture 4" descr="London School of Economics – Nine Feet Tall">
            <a:extLst>
              <a:ext uri="{FF2B5EF4-FFF2-40B4-BE49-F238E27FC236}">
                <a16:creationId xmlns:a16="http://schemas.microsoft.com/office/drawing/2014/main" id="{C321E8FB-44FE-4445-98F6-38C6EDA12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41" y="5634565"/>
            <a:ext cx="2371522" cy="8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44F5A488-4794-4CE0-9B35-615BC47D4B3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4612" y="5634565"/>
            <a:ext cx="2165384" cy="84137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8319C0E-3D36-465A-AF8A-731927D3BFBD}"/>
              </a:ext>
            </a:extLst>
          </p:cNvPr>
          <p:cNvSpPr txBox="1"/>
          <p:nvPr/>
        </p:nvSpPr>
        <p:spPr>
          <a:xfrm>
            <a:off x="321411" y="6651120"/>
            <a:ext cx="1153858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i="1" dirty="0">
                <a:solidFill>
                  <a:schemeClr val="bg1"/>
                </a:solidFill>
              </a:rPr>
              <a:t>This project has received funding from the European Research Council (ERC) under the European Union’s Horizon 2020 research and innovation programme (grant agreement No849165), PI: Melanie Revilla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F58D7F-61C1-2B35-6EDA-C25564334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248" y="3711623"/>
            <a:ext cx="2547501" cy="180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68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Metered</a:t>
            </a:r>
            <a:r>
              <a:rPr lang="es-ES" dirty="0"/>
              <a:t> data in </a:t>
            </a:r>
            <a:r>
              <a:rPr lang="es-ES" dirty="0" err="1"/>
              <a:t>past</a:t>
            </a:r>
            <a:r>
              <a:rPr lang="es-ES" dirty="0"/>
              <a:t> </a:t>
            </a:r>
            <a:r>
              <a:rPr lang="es-ES" dirty="0" err="1"/>
              <a:t>research</a:t>
            </a:r>
            <a:endParaRPr lang="es-E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369406" cy="47616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33 papers identified, 26 since 2019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BACKGROUND</a:t>
            </a:r>
          </a:p>
        </p:txBody>
      </p:sp>
      <p:sp>
        <p:nvSpPr>
          <p:cNvPr id="8" name="Rectángulo 4">
            <a:extLst>
              <a:ext uri="{FF2B5EF4-FFF2-40B4-BE49-F238E27FC236}">
                <a16:creationId xmlns:a16="http://schemas.microsoft.com/office/drawing/2014/main" id="{92F38762-B6D0-4C39-92C1-3AB23C98BAC3}"/>
              </a:ext>
            </a:extLst>
          </p:cNvPr>
          <p:cNvSpPr/>
          <p:nvPr/>
        </p:nvSpPr>
        <p:spPr>
          <a:xfrm>
            <a:off x="1257173" y="4400524"/>
            <a:ext cx="1715146" cy="5044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ángulo 4">
            <a:extLst>
              <a:ext uri="{FF2B5EF4-FFF2-40B4-BE49-F238E27FC236}">
                <a16:creationId xmlns:a16="http://schemas.microsoft.com/office/drawing/2014/main" id="{CEDC74C1-4EB5-4ECF-A701-7DC74CDD6757}"/>
              </a:ext>
            </a:extLst>
          </p:cNvPr>
          <p:cNvSpPr/>
          <p:nvPr/>
        </p:nvSpPr>
        <p:spPr>
          <a:xfrm>
            <a:off x="1257173" y="4400524"/>
            <a:ext cx="1715146" cy="5044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A22EEA-C5D7-41CE-8BC5-C7ECC67FE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14" y="3236430"/>
            <a:ext cx="5663186" cy="33732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96FF1D-B7DE-42B6-BD45-38B9BDB95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893" y="3333750"/>
            <a:ext cx="6031843" cy="330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26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23D2E03-C786-4B3A-84FF-9C89770E9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14" y="3236430"/>
            <a:ext cx="5663186" cy="33732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4DBB9C-054C-4660-BD6D-C118F2C55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893" y="3333750"/>
            <a:ext cx="6031843" cy="330657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Metered</a:t>
            </a:r>
            <a:r>
              <a:rPr lang="es-ES" dirty="0"/>
              <a:t> data in </a:t>
            </a:r>
            <a:r>
              <a:rPr lang="es-ES" dirty="0" err="1"/>
              <a:t>past</a:t>
            </a:r>
            <a:r>
              <a:rPr lang="es-ES" dirty="0"/>
              <a:t> </a:t>
            </a:r>
            <a:r>
              <a:rPr lang="es-ES" dirty="0" err="1"/>
              <a:t>research</a:t>
            </a:r>
            <a:endParaRPr lang="es-E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369406" cy="47616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33 papers identified, 26 since 2019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Mostly substantive applications (24) in the fields of political science and communication and digital journalism research.</a:t>
            </a:r>
          </a:p>
          <a:p>
            <a:endParaRPr lang="en-GB" dirty="0"/>
          </a:p>
          <a:p>
            <a:r>
              <a:rPr lang="en-GB" dirty="0"/>
              <a:t>Published in outlets like PNAS, Nature, the American Political Science Review or the American Journal of Political Science.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BACKGROUND</a:t>
            </a:r>
          </a:p>
        </p:txBody>
      </p:sp>
      <p:sp>
        <p:nvSpPr>
          <p:cNvPr id="8" name="Rectángulo 4">
            <a:extLst>
              <a:ext uri="{FF2B5EF4-FFF2-40B4-BE49-F238E27FC236}">
                <a16:creationId xmlns:a16="http://schemas.microsoft.com/office/drawing/2014/main" id="{92F38762-B6D0-4C39-92C1-3AB23C98BAC3}"/>
              </a:ext>
            </a:extLst>
          </p:cNvPr>
          <p:cNvSpPr/>
          <p:nvPr/>
        </p:nvSpPr>
        <p:spPr>
          <a:xfrm>
            <a:off x="1257173" y="4400524"/>
            <a:ext cx="1715146" cy="5044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ítulo 4">
            <a:extLst>
              <a:ext uri="{FF2B5EF4-FFF2-40B4-BE49-F238E27FC236}">
                <a16:creationId xmlns:a16="http://schemas.microsoft.com/office/drawing/2014/main" id="{F156BBF0-DCE4-4CEE-B931-27F799C265D8}"/>
              </a:ext>
            </a:extLst>
          </p:cNvPr>
          <p:cNvSpPr txBox="1">
            <a:spLocks/>
          </p:cNvSpPr>
          <p:nvPr/>
        </p:nvSpPr>
        <p:spPr>
          <a:xfrm>
            <a:off x="391845" y="248316"/>
            <a:ext cx="6860579" cy="2345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2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dirty="0">
                <a:solidFill>
                  <a:schemeClr val="accent6"/>
                </a:solidFill>
              </a:rPr>
              <a:t>BACKGROUND </a:t>
            </a:r>
          </a:p>
        </p:txBody>
      </p:sp>
      <p:sp>
        <p:nvSpPr>
          <p:cNvPr id="11" name="Rectángulo 4">
            <a:extLst>
              <a:ext uri="{FF2B5EF4-FFF2-40B4-BE49-F238E27FC236}">
                <a16:creationId xmlns:a16="http://schemas.microsoft.com/office/drawing/2014/main" id="{CEDC74C1-4EB5-4ECF-A701-7DC74CDD6757}"/>
              </a:ext>
            </a:extLst>
          </p:cNvPr>
          <p:cNvSpPr/>
          <p:nvPr/>
        </p:nvSpPr>
        <p:spPr>
          <a:xfrm>
            <a:off x="1257173" y="4400524"/>
            <a:ext cx="1715146" cy="5044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A09CA1-9F3C-45BD-9C08-6CAC398936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224" y="207653"/>
            <a:ext cx="5928261" cy="44986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6CC502-24AE-491A-86C7-C10580F4D0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835" y="172264"/>
            <a:ext cx="5801390" cy="45938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71AF19-27FB-4C30-955E-A2558D16FD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4184" y="3002149"/>
            <a:ext cx="8152202" cy="358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9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4A28CD5-EA4F-4474-8923-06BE406FD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14" y="3236430"/>
            <a:ext cx="5663186" cy="33732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AF0169-5728-4259-A155-6BFDE7478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893" y="3333750"/>
            <a:ext cx="6031843" cy="330657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Metered</a:t>
            </a:r>
            <a:r>
              <a:rPr lang="es-ES" dirty="0"/>
              <a:t> data in </a:t>
            </a:r>
            <a:r>
              <a:rPr lang="es-ES" dirty="0" err="1"/>
              <a:t>past</a:t>
            </a:r>
            <a:r>
              <a:rPr lang="es-ES" dirty="0"/>
              <a:t> </a:t>
            </a:r>
            <a:r>
              <a:rPr lang="es-ES" dirty="0" err="1"/>
              <a:t>research</a:t>
            </a:r>
            <a:endParaRPr lang="es-E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369406" cy="47616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33 papers identified, 26 since 2019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Mostly substantive applications (24) in the fields of political science and communication and digital journalism research.</a:t>
            </a:r>
          </a:p>
          <a:p>
            <a:endParaRPr lang="en-GB" dirty="0"/>
          </a:p>
          <a:p>
            <a:r>
              <a:rPr lang="en-GB" dirty="0"/>
              <a:t>Published in outlets like PNAS, Nature, the American Political Science Review or the American Journal of Political Science.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BACKGROUND</a:t>
            </a:r>
          </a:p>
        </p:txBody>
      </p:sp>
      <p:sp>
        <p:nvSpPr>
          <p:cNvPr id="8" name="Rectángulo 4">
            <a:extLst>
              <a:ext uri="{FF2B5EF4-FFF2-40B4-BE49-F238E27FC236}">
                <a16:creationId xmlns:a16="http://schemas.microsoft.com/office/drawing/2014/main" id="{92F38762-B6D0-4C39-92C1-3AB23C98BAC3}"/>
              </a:ext>
            </a:extLst>
          </p:cNvPr>
          <p:cNvSpPr/>
          <p:nvPr/>
        </p:nvSpPr>
        <p:spPr>
          <a:xfrm>
            <a:off x="1257173" y="4400524"/>
            <a:ext cx="1715146" cy="5044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ítulo 4">
            <a:extLst>
              <a:ext uri="{FF2B5EF4-FFF2-40B4-BE49-F238E27FC236}">
                <a16:creationId xmlns:a16="http://schemas.microsoft.com/office/drawing/2014/main" id="{F156BBF0-DCE4-4CEE-B931-27F799C265D8}"/>
              </a:ext>
            </a:extLst>
          </p:cNvPr>
          <p:cNvSpPr txBox="1">
            <a:spLocks/>
          </p:cNvSpPr>
          <p:nvPr/>
        </p:nvSpPr>
        <p:spPr>
          <a:xfrm>
            <a:off x="391845" y="248316"/>
            <a:ext cx="6860579" cy="2345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2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dirty="0">
                <a:solidFill>
                  <a:schemeClr val="accent6"/>
                </a:solidFill>
              </a:rPr>
              <a:t>BACKGROUND </a:t>
            </a:r>
          </a:p>
        </p:txBody>
      </p:sp>
      <p:sp>
        <p:nvSpPr>
          <p:cNvPr id="11" name="Rectángulo 4">
            <a:extLst>
              <a:ext uri="{FF2B5EF4-FFF2-40B4-BE49-F238E27FC236}">
                <a16:creationId xmlns:a16="http://schemas.microsoft.com/office/drawing/2014/main" id="{CEDC74C1-4EB5-4ECF-A701-7DC74CDD6757}"/>
              </a:ext>
            </a:extLst>
          </p:cNvPr>
          <p:cNvSpPr/>
          <p:nvPr/>
        </p:nvSpPr>
        <p:spPr>
          <a:xfrm>
            <a:off x="1257173" y="4400524"/>
            <a:ext cx="1715146" cy="5044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A09CA1-9F3C-45BD-9C08-6CAC398936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764" y="207653"/>
            <a:ext cx="8575722" cy="44986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6CC502-24AE-491A-86C7-C10580F4D0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835" y="172264"/>
            <a:ext cx="9000740" cy="45938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9334D27-C1C2-49D0-B2F4-F2B5B5D742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835" y="217671"/>
            <a:ext cx="5791284" cy="43181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A0F7AE-8C3C-41E4-9B00-53030D8CF2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1118" y="207653"/>
            <a:ext cx="6021047" cy="42167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D5F231-5B6C-4609-9467-A37D31088D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6376" y="2722975"/>
            <a:ext cx="8040931" cy="381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78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Inferences for finite populations </a:t>
            </a:r>
            <a:endParaRPr lang="en-US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369406" cy="47616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Metered data can potentially suffer from different types of errors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Shared devices and observation of only part of the activity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60% of desktops, 40% of laptops and tablets, and 9% of smartphones shared to some degree(Revilla et al., 2017)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28% with the meter installed in all devices (Pew Research </a:t>
            </a:r>
            <a:r>
              <a:rPr lang="en-GB" dirty="0" err="1"/>
              <a:t>Center</a:t>
            </a:r>
            <a:r>
              <a:rPr lang="en-GB" dirty="0"/>
              <a:t>, 2020)</a:t>
            </a:r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Technical issues and reactivity / social desirability bias (Jurgens et al., 2020; Toth and </a:t>
            </a:r>
            <a:r>
              <a:rPr lang="en-GB" dirty="0" err="1"/>
              <a:t>Trifonova</a:t>
            </a:r>
            <a:r>
              <a:rPr lang="en-GB" dirty="0"/>
              <a:t>, 2020)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n-GB" dirty="0"/>
              <a:t>Substantive conclusions vary depending on what is considered as a visit (3 seconds / 30 seconds / 120 seconds) (Mangold et al., 2021)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522181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ebdata fonts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7703F122DCCA40A9CB2DC650EE0F08" ma:contentTypeVersion="10" ma:contentTypeDescription="Create a new document." ma:contentTypeScope="" ma:versionID="c61b902a66115a3861f63da81d169946">
  <xsd:schema xmlns:xsd="http://www.w3.org/2001/XMLSchema" xmlns:xs="http://www.w3.org/2001/XMLSchema" xmlns:p="http://schemas.microsoft.com/office/2006/metadata/properties" xmlns:ns3="bd66658d-ccae-4c90-9964-cca347f6a2cd" targetNamespace="http://schemas.microsoft.com/office/2006/metadata/properties" ma:root="true" ma:fieldsID="819ab817f3f91c8b150a126f18c42cdd" ns3:_="">
    <xsd:import namespace="bd66658d-ccae-4c90-9964-cca347f6a2c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6658d-ccae-4c90-9964-cca347f6a2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46DDB7-09EC-4BA4-AA21-FD3AF18EDA03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bd66658d-ccae-4c90-9964-cca347f6a2cd"/>
  </ds:schemaRefs>
</ds:datastoreItem>
</file>

<file path=customXml/itemProps2.xml><?xml version="1.0" encoding="utf-8"?>
<ds:datastoreItem xmlns:ds="http://schemas.openxmlformats.org/officeDocument/2006/customXml" ds:itemID="{CC56AF57-1D1A-4140-855C-DEF99ABBDB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BEE52F-0277-41D0-AF90-F47781584A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66658d-ccae-4c90-9964-cca347f6a2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9174</TotalTime>
  <Words>3397</Words>
  <Application>Microsoft Office PowerPoint</Application>
  <PresentationFormat>Widescreen</PresentationFormat>
  <Paragraphs>790</Paragraphs>
  <Slides>50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Georgia</vt:lpstr>
      <vt:lpstr>Symbol</vt:lpstr>
      <vt:lpstr>Office Theme</vt:lpstr>
      <vt:lpstr>When survey science met online tracking:  Presenting an error framework for metered data </vt:lpstr>
      <vt:lpstr>Tracking online behaviours using a meter</vt:lpstr>
      <vt:lpstr>Tracking online behaviours using a meter</vt:lpstr>
      <vt:lpstr>Tracking online behaviours using a meter</vt:lpstr>
      <vt:lpstr>Metered data in past research</vt:lpstr>
      <vt:lpstr>Metered data in past research</vt:lpstr>
      <vt:lpstr>Metered data in past research</vt:lpstr>
      <vt:lpstr>Metered data in past research</vt:lpstr>
      <vt:lpstr>Inferences for finite populations </vt:lpstr>
      <vt:lpstr>Inferences for finite populations </vt:lpstr>
      <vt:lpstr>Inferences for finite populations </vt:lpstr>
      <vt:lpstr>Main goals and contribution</vt:lpstr>
      <vt:lpstr>Main goals and contribution</vt:lpstr>
      <vt:lpstr>Main goals and contribution</vt:lpstr>
      <vt:lpstr>Approach</vt:lpstr>
      <vt:lpstr>Data collection and analysis process</vt:lpstr>
      <vt:lpstr>Data collection and analysis process</vt:lpstr>
      <vt:lpstr>Data collection and analysis process</vt:lpstr>
      <vt:lpstr>Data collection and analysis process</vt:lpstr>
      <vt:lpstr>Data collection and analysis process</vt:lpstr>
      <vt:lpstr>Data collection and analysis process</vt:lpstr>
      <vt:lpstr>Data collection and analysis process</vt:lpstr>
      <vt:lpstr>Data collection and analysis process</vt:lpstr>
      <vt:lpstr>Data collection and analysis process</vt:lpstr>
      <vt:lpstr>Data collection and analysis process</vt:lpstr>
      <vt:lpstr>Data collection and analysis process</vt:lpstr>
      <vt:lpstr>Data collection and analysis process</vt:lpstr>
      <vt:lpstr>Data collection and analysis process</vt:lpstr>
      <vt:lpstr>Error components and their causes</vt:lpstr>
      <vt:lpstr>Error components and their causes</vt:lpstr>
      <vt:lpstr>Error components and their causes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Limits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Ochoa</dc:creator>
  <cp:lastModifiedBy>Bosch-Jover,O (pgr)</cp:lastModifiedBy>
  <cp:revision>27</cp:revision>
  <dcterms:created xsi:type="dcterms:W3CDTF">2021-05-03T14:28:46Z</dcterms:created>
  <dcterms:modified xsi:type="dcterms:W3CDTF">2023-03-13T12:16:00Z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0x010100B27703F122DCCA40A9CB2DC650EE0F08</vt:lpwstr>
  </property>
</Properties>
</file>