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9.jpg" ContentType="image/jpg"/>
  <Override PartName="/ppt/media/image10.jpg" ContentType="image/jpg"/>
  <Override PartName="/ppt/media/image12.jpg" ContentType="image/jpg"/>
  <Override PartName="/ppt/media/image37.jpg" ContentType="image/jpg"/>
  <Override PartName="/ppt/media/image38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69" r:id="rId3"/>
    <p:sldId id="267" r:id="rId4"/>
    <p:sldId id="268" r:id="rId5"/>
    <p:sldId id="270" r:id="rId6"/>
    <p:sldId id="271" r:id="rId7"/>
    <p:sldId id="274" r:id="rId8"/>
    <p:sldId id="260" r:id="rId9"/>
    <p:sldId id="279" r:id="rId10"/>
    <p:sldId id="261" r:id="rId11"/>
    <p:sldId id="277" r:id="rId12"/>
    <p:sldId id="272" r:id="rId13"/>
    <p:sldId id="273" r:id="rId14"/>
    <p:sldId id="262" r:id="rId15"/>
    <p:sldId id="278" r:id="rId16"/>
    <p:sldId id="276" r:id="rId17"/>
    <p:sldId id="264" r:id="rId18"/>
    <p:sldId id="275" r:id="rId19"/>
    <p:sldId id="281" r:id="rId20"/>
    <p:sldId id="265" r:id="rId21"/>
    <p:sldId id="258" r:id="rId2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JOSE GONZALEZ LOPEZ" initials="MJGL" lastIdx="0" clrIdx="0">
    <p:extLst>
      <p:ext uri="{19B8F6BF-5375-455C-9EA6-DF929625EA0E}">
        <p15:presenceInfo xmlns:p15="http://schemas.microsoft.com/office/powerpoint/2012/main" userId="S-1-5-21-2697634656-2189097653-1241744350-438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44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979177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 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049169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Text del títol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C0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04058" y="6446579"/>
            <a:ext cx="182742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7022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504058" y="6446579"/>
            <a:ext cx="182742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4744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C0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504058" y="6446579"/>
            <a:ext cx="182742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85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del títol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del títol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del títol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 del títol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 del títol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del títol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Text del títol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 del títol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42240" y="6404292"/>
            <a:ext cx="244560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2" r:id="rId11"/>
    <p:sldLayoutId id="2147483663" r:id="rId1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hyperlink" Target="mailto:pau.baizan@upf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jose.gonzalez@upf.edu" TargetMode="External"/><Relationship Id="rId5" Type="http://schemas.openxmlformats.org/officeDocument/2006/relationships/hyperlink" Target="mailto:clara.cortina@upf.edu" TargetMode="External"/><Relationship Id="rId10" Type="http://schemas.openxmlformats.org/officeDocument/2006/relationships/image" Target="../media/image4.png"/><Relationship Id="rId4" Type="http://schemas.openxmlformats.org/officeDocument/2006/relationships/hyperlink" Target="mailto:carlos.ochoa@upf.edu" TargetMode="Externa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6.png"/><Relationship Id="rId7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hyperlink" Target="http://www.forbes.com/sites/womensmedia/2014/04/28/act-now-to-shrink-the-confidence-gap/" TargetMode="External"/><Relationship Id="rId10" Type="http://schemas.openxmlformats.org/officeDocument/2006/relationships/image" Target="../media/image12.jp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13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jp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6667500" y="0"/>
            <a:ext cx="2476500" cy="6858000"/>
          </a:xfrm>
          <a:prstGeom prst="rect">
            <a:avLst/>
          </a:prstGeom>
          <a:solidFill>
            <a:srgbClr val="E1E0E2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-3316" y="0"/>
            <a:ext cx="6500736" cy="6881569"/>
          </a:xfrm>
          <a:prstGeom prst="rect">
            <a:avLst/>
          </a:prstGeom>
          <a:solidFill>
            <a:srgbClr val="37368B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115" name="Shape 115"/>
          <p:cNvSpPr/>
          <p:nvPr/>
        </p:nvSpPr>
        <p:spPr>
          <a:xfrm>
            <a:off x="212436" y="2021854"/>
            <a:ext cx="6172686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Gender Differences in Job Application Requirements: Do Women Demand More of Themselves than Men? A survey-based study of job-seeking behavior in Spain</a:t>
            </a:r>
            <a:endParaRPr lang="ca-ES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16" name="pasted-image.pdf"/>
          <p:cNvPicPr>
            <a:picLocks noChangeAspect="1"/>
          </p:cNvPicPr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>
            <a:off x="7051666" y="501859"/>
            <a:ext cx="1710896" cy="1728921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/>
        </p:nvSpPr>
        <p:spPr>
          <a:xfrm>
            <a:off x="6766560" y="2788521"/>
            <a:ext cx="2377440" cy="2800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defRPr sz="1300" i="1">
                <a:solidFill>
                  <a:srgbClr val="01148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s-ES" sz="1600" dirty="0"/>
              <a:t>Carlos Ochoa</a:t>
            </a:r>
          </a:p>
          <a:p>
            <a:pPr defTabSz="457200">
              <a:defRPr sz="1300" i="1">
                <a:solidFill>
                  <a:srgbClr val="01148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s-ES" sz="1600" dirty="0">
                <a:hlinkClick r:id="rId4"/>
              </a:rPr>
              <a:t>carlos.ochoa@upf.edu</a:t>
            </a:r>
            <a:endParaRPr lang="es-ES" sz="1600" dirty="0"/>
          </a:p>
          <a:p>
            <a:pPr defTabSz="457200">
              <a:defRPr sz="1300" i="1">
                <a:solidFill>
                  <a:srgbClr val="011480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lang="es-ES" sz="1600" dirty="0"/>
          </a:p>
          <a:p>
            <a:pPr defTabSz="457200">
              <a:defRPr sz="1300" i="1">
                <a:solidFill>
                  <a:srgbClr val="01148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s-ES" sz="1600" dirty="0"/>
              <a:t>Clara Cortina</a:t>
            </a:r>
          </a:p>
          <a:p>
            <a:pPr defTabSz="457200">
              <a:defRPr sz="1300" i="1">
                <a:solidFill>
                  <a:srgbClr val="01148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s-ES" sz="1600" dirty="0">
                <a:hlinkClick r:id="rId5"/>
              </a:rPr>
              <a:t>clara.cortina@upf.edu</a:t>
            </a:r>
            <a:r>
              <a:rPr lang="es-ES" sz="1600" dirty="0"/>
              <a:t> </a:t>
            </a:r>
          </a:p>
          <a:p>
            <a:pPr defTabSz="457200">
              <a:defRPr sz="1300" i="1">
                <a:solidFill>
                  <a:srgbClr val="011480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lang="es-ES" sz="1600" dirty="0"/>
          </a:p>
          <a:p>
            <a:pPr defTabSz="457200">
              <a:defRPr sz="1300" i="1">
                <a:solidFill>
                  <a:srgbClr val="01148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s-ES" sz="1600" dirty="0"/>
              <a:t>M. José González</a:t>
            </a:r>
          </a:p>
          <a:p>
            <a:pPr defTabSz="457200">
              <a:defRPr sz="1300" i="1">
                <a:solidFill>
                  <a:srgbClr val="01148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s-ES" sz="1600" dirty="0">
                <a:hlinkClick r:id="rId6"/>
              </a:rPr>
              <a:t>mjose.gonzalez@upf.edu</a:t>
            </a:r>
            <a:r>
              <a:rPr lang="es-ES" sz="1600" dirty="0"/>
              <a:t> </a:t>
            </a:r>
          </a:p>
          <a:p>
            <a:pPr defTabSz="457200">
              <a:defRPr sz="1300" i="1">
                <a:solidFill>
                  <a:srgbClr val="011480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sz="1600" dirty="0"/>
          </a:p>
          <a:p>
            <a:pPr defTabSz="457200">
              <a:defRPr sz="1300">
                <a:latin typeface="Georgia"/>
                <a:ea typeface="Georgia"/>
                <a:cs typeface="Georgia"/>
                <a:sym typeface="Georgia"/>
              </a:defRPr>
            </a:pPr>
            <a:r>
              <a:rPr lang="en-GB" sz="1600" dirty="0"/>
              <a:t>Dept. Political &amp; Social Sciences </a:t>
            </a:r>
            <a:endParaRPr lang="en-GB" sz="1600" u="sng" dirty="0">
              <a:solidFill>
                <a:srgbClr val="011480"/>
              </a:solidFill>
              <a:uFill>
                <a:solidFill>
                  <a:srgbClr val="0000FF"/>
                </a:solidFill>
              </a:uFill>
              <a:hlinkClick r:id="rId7"/>
            </a:endParaRPr>
          </a:p>
        </p:txBody>
      </p:sp>
      <p:pic>
        <p:nvPicPr>
          <p:cNvPr id="2" name="Imagen 1" descr="upf-DemoSoc-blanc-1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448" y="5900447"/>
            <a:ext cx="3097500" cy="5016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F85612-B45F-4300-82AB-A502C6643E58}"/>
              </a:ext>
            </a:extLst>
          </p:cNvPr>
          <p:cNvSpPr/>
          <p:nvPr/>
        </p:nvSpPr>
        <p:spPr>
          <a:xfrm>
            <a:off x="-3316" y="786746"/>
            <a:ext cx="6500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eorgia" panose="02040502050405020303" pitchFamily="18" charset="0"/>
              </a:rPr>
              <a:t>[169] Gendered Inequalities in the Labor Market: Which Policy Responses for Whom? 6/28/2023</a:t>
            </a:r>
          </a:p>
          <a:p>
            <a:r>
              <a:rPr lang="en-US" sz="1400" dirty="0">
                <a:solidFill>
                  <a:schemeClr val="bg1"/>
                </a:solidFill>
                <a:latin typeface="Georgia" panose="02040502050405020303" pitchFamily="18" charset="0"/>
              </a:rPr>
              <a:t>11:00 AM to 12:45 PM - Room O-106</a:t>
            </a:r>
            <a:endParaRPr lang="ca-ES" sz="1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AC8E62DE-6663-4C2E-93BD-8A346B5EB3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316" y="1"/>
            <a:ext cx="6500736" cy="773010"/>
          </a:xfrm>
          <a:prstGeom prst="rect">
            <a:avLst/>
          </a:prstGeom>
        </p:spPr>
      </p:pic>
      <p:pic>
        <p:nvPicPr>
          <p:cNvPr id="10" name="Picture 2" descr="European Research Council">
            <a:extLst>
              <a:ext uri="{FF2B5EF4-FFF2-40B4-BE49-F238E27FC236}">
                <a16:creationId xmlns:a16="http://schemas.microsoft.com/office/drawing/2014/main" id="{C847CD99-4D23-4271-BC7A-104F6417C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0" y="5785652"/>
            <a:ext cx="2124458" cy="87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4">
            <a:extLst>
              <a:ext uri="{FF2B5EF4-FFF2-40B4-BE49-F238E27FC236}">
                <a16:creationId xmlns:a16="http://schemas.microsoft.com/office/drawing/2014/main" id="{BFA73B62-8501-4EFA-A86B-43B45A475077}"/>
              </a:ext>
            </a:extLst>
          </p:cNvPr>
          <p:cNvSpPr txBox="1"/>
          <p:nvPr/>
        </p:nvSpPr>
        <p:spPr>
          <a:xfrm>
            <a:off x="0" y="5789782"/>
            <a:ext cx="33350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US" sz="1100" i="1" noProof="0" dirty="0">
                <a:solidFill>
                  <a:srgbClr val="FFFFFF"/>
                </a:solidFill>
                <a:latin typeface="Calibri"/>
              </a:rPr>
              <a:t>This project has received funding from the European Research Council (ERC) under the European Union’s Horizon 2020 research and innovation programme (grant agreement No849165), PI: Melanie Revilla.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0" y="0"/>
            <a:ext cx="9144000" cy="953996"/>
          </a:xfrm>
          <a:prstGeom prst="rect">
            <a:avLst/>
          </a:prstGeom>
          <a:solidFill>
            <a:schemeClr val="tx2">
              <a:lumMod val="75000"/>
              <a:alpha val="20287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    </a:t>
            </a:r>
            <a:r>
              <a:rPr lang="en-US" sz="4000" dirty="0">
                <a:solidFill>
                  <a:srgbClr val="C00000"/>
                </a:solidFill>
                <a:latin typeface="Georgia" panose="02040502050405020303" pitchFamily="18" charset="0"/>
              </a:rPr>
              <a:t>Hypotheses</a:t>
            </a:r>
            <a:endParaRPr lang="en-US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endParaRPr dirty="0"/>
          </a:p>
        </p:txBody>
      </p:sp>
      <p:sp>
        <p:nvSpPr>
          <p:cNvPr id="120" name="Shape 120"/>
          <p:cNvSpPr/>
          <p:nvPr/>
        </p:nvSpPr>
        <p:spPr>
          <a:xfrm>
            <a:off x="3093326" y="1397341"/>
            <a:ext cx="6012848" cy="4708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defRPr sz="2600"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2000" dirty="0">
                <a:latin typeface="Georgia" panose="02040502050405020303" pitchFamily="18" charset="0"/>
                <a:sym typeface="Verdana"/>
              </a:rPr>
              <a:t>[</a:t>
            </a:r>
            <a:r>
              <a:rPr lang="en-US" sz="2000" b="1" dirty="0">
                <a:solidFill>
                  <a:srgbClr val="C00000"/>
                </a:solidFill>
                <a:latin typeface="Georgia" panose="02040502050405020303" pitchFamily="18" charset="0"/>
                <a:sym typeface="Verdana"/>
              </a:rPr>
              <a:t>Gender Socialization</a:t>
            </a:r>
            <a:r>
              <a:rPr lang="en-US" sz="2000" dirty="0">
                <a:latin typeface="Georgia" panose="02040502050405020303" pitchFamily="18" charset="0"/>
                <a:sym typeface="Verdana"/>
              </a:rPr>
              <a:t>] Women may exhibit </a:t>
            </a:r>
            <a:r>
              <a:rPr lang="en-US" sz="2000" b="1" dirty="0">
                <a:latin typeface="Georgia" panose="02040502050405020303" pitchFamily="18" charset="0"/>
                <a:sym typeface="Verdana"/>
              </a:rPr>
              <a:t>lower levels of confidence in their own abilities</a:t>
            </a:r>
            <a:r>
              <a:rPr lang="en-US" sz="2000" dirty="0">
                <a:latin typeface="Georgia" panose="02040502050405020303" pitchFamily="18" charset="0"/>
                <a:sym typeface="Verdana"/>
              </a:rPr>
              <a:t>, potentially resulting in a higher inclination towards pessimism regarding their prospects of securing a job. </a:t>
            </a:r>
            <a:endParaRPr lang="en-US" sz="20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 sz="2600">
                <a:latin typeface="Verdana"/>
                <a:ea typeface="Verdana"/>
                <a:cs typeface="Verdana"/>
                <a:sym typeface="Verdana"/>
              </a:defRPr>
            </a:pPr>
            <a:endParaRPr lang="en-US" sz="20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 sz="2600"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2000" dirty="0">
                <a:latin typeface="Georgia" panose="02040502050405020303" pitchFamily="18" charset="0"/>
                <a:sym typeface="Verdana"/>
              </a:rPr>
              <a:t>[</a:t>
            </a:r>
            <a:r>
              <a:rPr lang="en-US" sz="2000" b="1" dirty="0">
                <a:solidFill>
                  <a:srgbClr val="C00000"/>
                </a:solidFill>
                <a:latin typeface="Georgia" panose="02040502050405020303" pitchFamily="18" charset="0"/>
                <a:sym typeface="Verdana"/>
              </a:rPr>
              <a:t>Personality traits</a:t>
            </a:r>
            <a:r>
              <a:rPr lang="en-US" sz="2000" dirty="0">
                <a:latin typeface="Georgia" panose="02040502050405020303" pitchFamily="18" charset="0"/>
                <a:sym typeface="Verdana"/>
              </a:rPr>
              <a:t>] Individuals who are more inclined to adhere to norms (</a:t>
            </a:r>
            <a:r>
              <a:rPr lang="en-US" sz="2000" b="1" dirty="0">
                <a:latin typeface="Georgia" panose="02040502050405020303" pitchFamily="18" charset="0"/>
                <a:sym typeface="Verdana"/>
              </a:rPr>
              <a:t>social conformity</a:t>
            </a:r>
            <a:r>
              <a:rPr lang="en-US" sz="2000" dirty="0">
                <a:latin typeface="Georgia" panose="02040502050405020303" pitchFamily="18" charset="0"/>
                <a:sym typeface="Verdana"/>
              </a:rPr>
              <a:t>) will conform strictly to the announced criteria, and individuals who score very high on </a:t>
            </a:r>
            <a:r>
              <a:rPr lang="en-US" sz="2000" b="1" dirty="0">
                <a:latin typeface="Georgia" panose="02040502050405020303" pitchFamily="18" charset="0"/>
                <a:sym typeface="Verdana"/>
              </a:rPr>
              <a:t>self-efficacy </a:t>
            </a:r>
            <a:r>
              <a:rPr lang="en-US" sz="2000" dirty="0">
                <a:latin typeface="Georgia" panose="02040502050405020303" pitchFamily="18" charset="0"/>
                <a:sym typeface="Verdana"/>
              </a:rPr>
              <a:t>are more likely to be optimistic about job requirements. Both personality traits will act as mediators in the job search. </a:t>
            </a:r>
          </a:p>
          <a:p>
            <a:pPr marL="342900" indent="-342900">
              <a:buFont typeface="Wingdings" panose="05000000000000000000" pitchFamily="2" charset="2"/>
              <a:buChar char="q"/>
              <a:defRPr sz="2600">
                <a:latin typeface="Verdana"/>
                <a:ea typeface="Verdana"/>
                <a:cs typeface="Verdana"/>
                <a:sym typeface="Verdana"/>
              </a:defRPr>
            </a:pPr>
            <a:endParaRPr lang="en-US" sz="2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Imatge 1">
            <a:extLst>
              <a:ext uri="{FF2B5EF4-FFF2-40B4-BE49-F238E27FC236}">
                <a16:creationId xmlns:a16="http://schemas.microsoft.com/office/drawing/2014/main" id="{FB9B7227-F737-4836-A21F-3F1CF1F7F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7" y="1771967"/>
            <a:ext cx="2956305" cy="33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4589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0" y="0"/>
            <a:ext cx="9144000" cy="953996"/>
          </a:xfrm>
          <a:prstGeom prst="rect">
            <a:avLst/>
          </a:prstGeom>
          <a:solidFill>
            <a:schemeClr val="tx2">
              <a:lumMod val="75000"/>
              <a:alpha val="20287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Measures of Social Behavior and Personality</a:t>
            </a:r>
            <a:endParaRPr lang="en-US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endParaRPr dirty="0"/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D5480858-D8DA-4720-99B7-9F24F2DA6E02}"/>
              </a:ext>
            </a:extLst>
          </p:cNvPr>
          <p:cNvSpPr txBox="1"/>
          <p:nvPr/>
        </p:nvSpPr>
        <p:spPr>
          <a:xfrm>
            <a:off x="263235" y="953996"/>
            <a:ext cx="5694219" cy="56323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dirty="0">
                <a:latin typeface="Georgia" panose="02040502050405020303" pitchFamily="18" charset="0"/>
              </a:rPr>
              <a:t>Social conformity</a:t>
            </a:r>
            <a:r>
              <a:rPr lang="en-GB" sz="2400" dirty="0">
                <a:latin typeface="Georgia" panose="02040502050405020303" pitchFamily="18" charset="0"/>
              </a:rPr>
              <a:t>: </a:t>
            </a:r>
            <a:r>
              <a:rPr lang="en-US" sz="2400" dirty="0">
                <a:latin typeface="Georgia" panose="02040502050405020303" pitchFamily="18" charset="0"/>
              </a:rPr>
              <a:t>the tendency of individuals to change their attitudes, beliefs, and behaviors to align with those of a group or social norm (Mehrabian Conformity Scale, Mehrabian &amp; </a:t>
            </a:r>
            <a:r>
              <a:rPr lang="en-US" sz="2400" dirty="0" err="1">
                <a:latin typeface="Georgia" panose="02040502050405020303" pitchFamily="18" charset="0"/>
              </a:rPr>
              <a:t>Stefl</a:t>
            </a:r>
            <a:r>
              <a:rPr lang="en-US" sz="2400" dirty="0">
                <a:latin typeface="Georgia" panose="02040502050405020303" pitchFamily="18" charset="0"/>
              </a:rPr>
              <a:t>, 1995)</a:t>
            </a:r>
            <a:endParaRPr lang="en-GB" sz="2400" dirty="0">
              <a:latin typeface="Georgia" panose="02040502050405020303" pitchFamily="18" charset="0"/>
            </a:endParaRPr>
          </a:p>
          <a:p>
            <a:endParaRPr lang="en-GB" sz="2400" dirty="0">
              <a:latin typeface="Georgia" panose="02040502050405020303" pitchFamily="18" charset="0"/>
            </a:endParaRPr>
          </a:p>
          <a:p>
            <a:r>
              <a:rPr lang="en-GB" sz="2400" dirty="0">
                <a:latin typeface="Georgia" panose="02040502050405020303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dirty="0">
                <a:latin typeface="Georgia" panose="02040502050405020303" pitchFamily="18" charset="0"/>
              </a:rPr>
              <a:t>Self-efficacy</a:t>
            </a:r>
            <a:r>
              <a:rPr lang="en-GB" sz="2400" dirty="0">
                <a:latin typeface="Georgia" panose="02040502050405020303" pitchFamily="18" charset="0"/>
              </a:rPr>
              <a:t>: </a:t>
            </a:r>
            <a:r>
              <a:rPr lang="en-US" sz="2400" dirty="0">
                <a:latin typeface="Georgia" panose="02040502050405020303" pitchFamily="18" charset="0"/>
              </a:rPr>
              <a:t>a person's belief in their ability to achieve an outcome (Generalized Self-Efficacy Scale, Schwarzer and Jerusalem, 1995). Each item asks about the respondent's perception of their ability to overcome a problem or achieve a goal</a:t>
            </a:r>
            <a:r>
              <a:rPr lang="en-US" sz="2000" dirty="0">
                <a:latin typeface="Georgia" panose="02040502050405020303" pitchFamily="18" charset="0"/>
              </a:rPr>
              <a:t>. 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orgia" panose="02040502050405020303" pitchFamily="18" charset="0"/>
              <a:sym typeface="Calibri"/>
            </a:endParaRPr>
          </a:p>
        </p:txBody>
      </p:sp>
      <p:pic>
        <p:nvPicPr>
          <p:cNvPr id="6" name="Imatge 5">
            <a:extLst>
              <a:ext uri="{FF2B5EF4-FFF2-40B4-BE49-F238E27FC236}">
                <a16:creationId xmlns:a16="http://schemas.microsoft.com/office/drawing/2014/main" id="{8DA337E9-F595-4ADC-91A8-641B7D917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917" y="1049481"/>
            <a:ext cx="2657475" cy="2819400"/>
          </a:xfrm>
          <a:prstGeom prst="rect">
            <a:avLst/>
          </a:prstGeom>
        </p:spPr>
      </p:pic>
      <p:sp>
        <p:nvSpPr>
          <p:cNvPr id="7" name="QuadreDeText 6">
            <a:extLst>
              <a:ext uri="{FF2B5EF4-FFF2-40B4-BE49-F238E27FC236}">
                <a16:creationId xmlns:a16="http://schemas.microsoft.com/office/drawing/2014/main" id="{6E49D3CF-4EF6-46A7-8D9A-66241EFFC4AB}"/>
              </a:ext>
            </a:extLst>
          </p:cNvPr>
          <p:cNvSpPr txBox="1"/>
          <p:nvPr/>
        </p:nvSpPr>
        <p:spPr>
          <a:xfrm>
            <a:off x="6355917" y="4119418"/>
            <a:ext cx="2788083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endParaRPr lang="en-US" dirty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Both concepts use items measure scored on a 5-point Likert scale from (1) not at all true to (5) exactly true. </a:t>
            </a:r>
            <a:endParaRPr lang="en-GB" sz="1600" dirty="0">
              <a:latin typeface="Georgia" panose="02040502050405020303" pitchFamily="18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9135376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91693"/>
            <a:ext cx="6172200" cy="440986"/>
          </a:xfrm>
          <a:prstGeom prst="rect">
            <a:avLst/>
          </a:prstGeom>
        </p:spPr>
        <p:txBody>
          <a:bodyPr vert="horz" wrap="square" lIns="0" tIns="10001" rIns="0" bIns="0" rtlCol="0" anchor="ctr">
            <a:spAutoFit/>
          </a:bodyPr>
          <a:lstStyle/>
          <a:p>
            <a:pPr marL="9525">
              <a:spcBef>
                <a:spcPts val="79"/>
              </a:spcBef>
            </a:pPr>
            <a:r>
              <a:rPr sz="2800" dirty="0"/>
              <a:t>Method</a:t>
            </a:r>
            <a:r>
              <a:rPr sz="2800" spc="-64" dirty="0">
                <a:latin typeface="Times New Roman"/>
                <a:cs typeface="Times New Roman"/>
              </a:rPr>
              <a:t> </a:t>
            </a:r>
            <a:r>
              <a:rPr sz="2800" dirty="0"/>
              <a:t>and</a:t>
            </a:r>
            <a:r>
              <a:rPr sz="2800" spc="-34" dirty="0">
                <a:latin typeface="Times New Roman"/>
                <a:cs typeface="Times New Roman"/>
              </a:rPr>
              <a:t> </a:t>
            </a:r>
            <a:r>
              <a:rPr sz="2800" spc="-15" dirty="0"/>
              <a:t>data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0553" y="1658591"/>
            <a:ext cx="7757160" cy="90152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lnSpc>
                <a:spcPct val="110000"/>
              </a:lnSpc>
              <a:spcBef>
                <a:spcPts val="75"/>
              </a:spcBef>
            </a:pPr>
            <a:r>
              <a:rPr b="1" dirty="0">
                <a:latin typeface="Georgia"/>
                <a:cs typeface="Georgia"/>
              </a:rPr>
              <a:t>Sample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b="1" dirty="0">
                <a:latin typeface="Georgia"/>
                <a:cs typeface="Georgia"/>
              </a:rPr>
              <a:t>source:</a:t>
            </a:r>
            <a:r>
              <a:rPr spc="8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Georgia"/>
                <a:cs typeface="Georgia"/>
              </a:rPr>
              <a:t>Opt-</a:t>
            </a:r>
            <a:r>
              <a:rPr dirty="0">
                <a:latin typeface="Georgia"/>
                <a:cs typeface="Georgia"/>
              </a:rPr>
              <a:t>in</a:t>
            </a:r>
            <a:r>
              <a:rPr spc="-8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online</a:t>
            </a:r>
            <a:r>
              <a:rPr spc="-15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“metered”</a:t>
            </a:r>
            <a:r>
              <a:rPr spc="-8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panel</a:t>
            </a:r>
            <a:r>
              <a:rPr spc="-8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in</a:t>
            </a:r>
            <a:r>
              <a:rPr spc="-15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Spain</a:t>
            </a:r>
            <a:r>
              <a:rPr spc="-8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(Netquest).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Georgia"/>
                <a:cs typeface="Georgia"/>
              </a:rPr>
              <a:t>People</a:t>
            </a:r>
            <a:r>
              <a:rPr spc="-8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that</a:t>
            </a:r>
            <a:r>
              <a:rPr spc="-41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regularly</a:t>
            </a:r>
            <a:r>
              <a:rPr spc="-23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participate</a:t>
            </a:r>
            <a:r>
              <a:rPr spc="-38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in</a:t>
            </a:r>
            <a:r>
              <a:rPr spc="-38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surveys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and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share</a:t>
            </a:r>
            <a:r>
              <a:rPr spc="-26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their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online</a:t>
            </a:r>
            <a:r>
              <a:rPr spc="-41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behaviors</a:t>
            </a:r>
            <a:r>
              <a:rPr spc="-23" dirty="0">
                <a:latin typeface="Times New Roman"/>
                <a:cs typeface="Times New Roman"/>
              </a:rPr>
              <a:t> </a:t>
            </a:r>
            <a:r>
              <a:rPr spc="-19" dirty="0">
                <a:latin typeface="Georgia"/>
                <a:cs typeface="Georgia"/>
              </a:rPr>
              <a:t>in</a:t>
            </a:r>
            <a:r>
              <a:rPr spc="-19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exchange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of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Georgia"/>
                <a:cs typeface="Georgia"/>
              </a:rPr>
              <a:t>incentives.</a:t>
            </a:r>
            <a:endParaRPr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10919" y="2929510"/>
            <a:ext cx="3792855" cy="2796064"/>
            <a:chOff x="681225" y="2763013"/>
            <a:chExt cx="5057140" cy="3728085"/>
          </a:xfrm>
        </p:grpSpPr>
        <p:sp>
          <p:nvSpPr>
            <p:cNvPr id="5" name="object 5"/>
            <p:cNvSpPr/>
            <p:nvPr/>
          </p:nvSpPr>
          <p:spPr>
            <a:xfrm>
              <a:off x="700275" y="3243071"/>
              <a:ext cx="5019040" cy="3228975"/>
            </a:xfrm>
            <a:custGeom>
              <a:avLst/>
              <a:gdLst/>
              <a:ahLst/>
              <a:cxnLst/>
              <a:rect l="l" t="t" r="r" b="b"/>
              <a:pathLst>
                <a:path w="5019040" h="3228975">
                  <a:moveTo>
                    <a:pt x="0" y="3228595"/>
                  </a:moveTo>
                  <a:lnTo>
                    <a:pt x="5018532" y="3228595"/>
                  </a:lnTo>
                  <a:lnTo>
                    <a:pt x="5018532" y="0"/>
                  </a:lnTo>
                  <a:lnTo>
                    <a:pt x="0" y="0"/>
                  </a:lnTo>
                  <a:lnTo>
                    <a:pt x="0" y="3228595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700275" y="2782063"/>
              <a:ext cx="5019040" cy="3689985"/>
            </a:xfrm>
            <a:custGeom>
              <a:avLst/>
              <a:gdLst/>
              <a:ahLst/>
              <a:cxnLst/>
              <a:rect l="l" t="t" r="r" b="b"/>
              <a:pathLst>
                <a:path w="5019040" h="3689985">
                  <a:moveTo>
                    <a:pt x="0" y="3689604"/>
                  </a:moveTo>
                  <a:lnTo>
                    <a:pt x="5018532" y="3689604"/>
                  </a:lnTo>
                  <a:lnTo>
                    <a:pt x="5018532" y="0"/>
                  </a:lnTo>
                  <a:lnTo>
                    <a:pt x="0" y="0"/>
                  </a:lnTo>
                  <a:lnTo>
                    <a:pt x="0" y="368960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9494" y="2958085"/>
            <a:ext cx="3735705" cy="289983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2859" rIns="0" bIns="0" rtlCol="0">
            <a:spAutoFit/>
          </a:bodyPr>
          <a:lstStyle/>
          <a:p>
            <a:pPr algn="ctr">
              <a:spcBef>
                <a:spcPts val="101"/>
              </a:spcBef>
            </a:pPr>
            <a:r>
              <a:rPr b="1" dirty="0">
                <a:solidFill>
                  <a:srgbClr val="FFFFFF"/>
                </a:solidFill>
                <a:latin typeface="Georgia"/>
                <a:cs typeface="Georgia"/>
              </a:rPr>
              <a:t>In-</a:t>
            </a:r>
            <a:r>
              <a:rPr b="1" spc="-8" dirty="0">
                <a:solidFill>
                  <a:srgbClr val="FFFFFF"/>
                </a:solidFill>
                <a:latin typeface="Georgia"/>
                <a:cs typeface="Georgia"/>
              </a:rPr>
              <a:t>the-</a:t>
            </a:r>
            <a:r>
              <a:rPr b="1" dirty="0">
                <a:solidFill>
                  <a:srgbClr val="FFFFFF"/>
                </a:solidFill>
                <a:latin typeface="Georgia"/>
                <a:cs typeface="Georgia"/>
              </a:rPr>
              <a:t>moment</a:t>
            </a:r>
            <a:r>
              <a:rPr spc="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FFFFFF"/>
                </a:solidFill>
                <a:latin typeface="Georgia"/>
                <a:cs typeface="Georgia"/>
              </a:rPr>
              <a:t>group</a:t>
            </a:r>
            <a:endParaRPr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8166" y="3538823"/>
            <a:ext cx="3311366" cy="172034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57175" marR="36195" indent="-257651">
              <a:spcBef>
                <a:spcPts val="75"/>
              </a:spcBef>
              <a:buFont typeface="Arial"/>
              <a:buChar char="•"/>
              <a:tabLst>
                <a:tab pos="257175" algn="l"/>
              </a:tabLst>
            </a:pPr>
            <a:r>
              <a:rPr sz="1350" dirty="0">
                <a:latin typeface="Georgia"/>
                <a:cs typeface="Georgia"/>
              </a:rPr>
              <a:t>Survey</a:t>
            </a:r>
            <a:r>
              <a:rPr sz="1350" spc="4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invitation</a:t>
            </a:r>
            <a:r>
              <a:rPr sz="1350" spc="-19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sent</a:t>
            </a:r>
            <a:r>
              <a:rPr sz="1350" spc="-26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15</a:t>
            </a:r>
            <a:r>
              <a:rPr sz="1350" spc="-8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min</a:t>
            </a:r>
            <a:r>
              <a:rPr sz="1350" spc="-19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after</a:t>
            </a:r>
            <a:r>
              <a:rPr sz="1350" spc="-1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a</a:t>
            </a:r>
            <a:r>
              <a:rPr sz="1350" spc="-19" dirty="0">
                <a:latin typeface="Times New Roman"/>
                <a:cs typeface="Times New Roman"/>
              </a:rPr>
              <a:t> </a:t>
            </a:r>
            <a:r>
              <a:rPr sz="1350" spc="-19" dirty="0">
                <a:latin typeface="Georgia"/>
                <a:cs typeface="Georgia"/>
              </a:rPr>
              <a:t>job</a:t>
            </a:r>
            <a:r>
              <a:rPr sz="1350" spc="-19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application</a:t>
            </a:r>
            <a:r>
              <a:rPr sz="1350" spc="-38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is</a:t>
            </a:r>
            <a:r>
              <a:rPr sz="1350" spc="-23" dirty="0">
                <a:latin typeface="Times New Roman"/>
                <a:cs typeface="Times New Roman"/>
              </a:rPr>
              <a:t> </a:t>
            </a:r>
            <a:r>
              <a:rPr sz="1350" spc="-8" dirty="0">
                <a:latin typeface="Georgia"/>
                <a:cs typeface="Georgia"/>
              </a:rPr>
              <a:t>detected.</a:t>
            </a:r>
            <a:endParaRPr sz="1350">
              <a:latin typeface="Georgia"/>
              <a:cs typeface="Georgia"/>
            </a:endParaRPr>
          </a:p>
          <a:p>
            <a:pPr marL="256699" indent="-256699">
              <a:spcBef>
                <a:spcPts val="450"/>
              </a:spcBef>
              <a:buFont typeface="Arial"/>
              <a:buChar char="•"/>
              <a:tabLst>
                <a:tab pos="256699" algn="l"/>
              </a:tabLst>
            </a:pPr>
            <a:r>
              <a:rPr sz="1350" dirty="0">
                <a:latin typeface="Georgia"/>
                <a:cs typeface="Georgia"/>
              </a:rPr>
              <a:t>“Please,</a:t>
            </a:r>
            <a:r>
              <a:rPr sz="1350" spc="-11" dirty="0">
                <a:latin typeface="Georgia"/>
                <a:cs typeface="Georgia"/>
              </a:rPr>
              <a:t> </a:t>
            </a:r>
            <a:r>
              <a:rPr sz="1350" dirty="0">
                <a:latin typeface="Georgia"/>
                <a:cs typeface="Georgia"/>
              </a:rPr>
              <a:t>answer</a:t>
            </a:r>
            <a:r>
              <a:rPr sz="1350" spc="-11" dirty="0">
                <a:latin typeface="Georgia"/>
                <a:cs typeface="Georgia"/>
              </a:rPr>
              <a:t> </a:t>
            </a:r>
            <a:r>
              <a:rPr sz="1350" spc="-8" dirty="0">
                <a:latin typeface="Georgia"/>
                <a:cs typeface="Georgia"/>
              </a:rPr>
              <a:t>urgently!”</a:t>
            </a:r>
            <a:endParaRPr sz="1350">
              <a:latin typeface="Georgia"/>
              <a:cs typeface="Georgia"/>
            </a:endParaRPr>
          </a:p>
          <a:p>
            <a:pPr marL="256699" indent="-256699">
              <a:spcBef>
                <a:spcPts val="450"/>
              </a:spcBef>
              <a:buFont typeface="Arial"/>
              <a:buChar char="•"/>
              <a:tabLst>
                <a:tab pos="256699" algn="l"/>
              </a:tabLst>
            </a:pPr>
            <a:r>
              <a:rPr sz="1350" dirty="0">
                <a:latin typeface="Georgia"/>
                <a:cs typeface="Georgia"/>
              </a:rPr>
              <a:t>Length</a:t>
            </a:r>
            <a:r>
              <a:rPr sz="1350" spc="-23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of</a:t>
            </a:r>
            <a:r>
              <a:rPr sz="1350" spc="-1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interview</a:t>
            </a:r>
            <a:r>
              <a:rPr sz="1350" spc="-19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&lt;</a:t>
            </a:r>
            <a:r>
              <a:rPr sz="1350" spc="-19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10</a:t>
            </a:r>
            <a:r>
              <a:rPr sz="1350" spc="-15" dirty="0">
                <a:latin typeface="Times New Roman"/>
                <a:cs typeface="Times New Roman"/>
              </a:rPr>
              <a:t> </a:t>
            </a:r>
            <a:r>
              <a:rPr sz="1350" spc="-8" dirty="0">
                <a:latin typeface="Georgia"/>
                <a:cs typeface="Georgia"/>
              </a:rPr>
              <a:t>minutes</a:t>
            </a:r>
            <a:endParaRPr sz="1350">
              <a:latin typeface="Georgia"/>
              <a:cs typeface="Georgia"/>
            </a:endParaRPr>
          </a:p>
          <a:p>
            <a:pPr marL="257175" marR="3810" indent="-257651">
              <a:spcBef>
                <a:spcPts val="450"/>
              </a:spcBef>
              <a:buFont typeface="Arial"/>
              <a:buChar char="•"/>
              <a:tabLst>
                <a:tab pos="257175" algn="l"/>
              </a:tabLst>
            </a:pPr>
            <a:r>
              <a:rPr sz="1350" dirty="0">
                <a:latin typeface="Georgia"/>
                <a:cs typeface="Georgia"/>
              </a:rPr>
              <a:t>70</a:t>
            </a:r>
            <a:r>
              <a:rPr sz="1350" spc="-38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questions</a:t>
            </a:r>
            <a:r>
              <a:rPr sz="1350" spc="-23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about</a:t>
            </a:r>
            <a:r>
              <a:rPr sz="1350" spc="-8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the</a:t>
            </a:r>
            <a:r>
              <a:rPr sz="1350" spc="-1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job</a:t>
            </a:r>
            <a:r>
              <a:rPr sz="1350" spc="-1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application</a:t>
            </a:r>
            <a:r>
              <a:rPr sz="1350" spc="-38" dirty="0">
                <a:latin typeface="Times New Roman"/>
                <a:cs typeface="Times New Roman"/>
              </a:rPr>
              <a:t> </a:t>
            </a:r>
            <a:r>
              <a:rPr sz="1350" spc="-38" dirty="0">
                <a:latin typeface="Georgia"/>
                <a:cs typeface="Georgia"/>
              </a:rPr>
              <a:t>+</a:t>
            </a:r>
            <a:r>
              <a:rPr sz="1350" spc="-38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sociodemographics</a:t>
            </a:r>
            <a:r>
              <a:rPr sz="1350" spc="-41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+</a:t>
            </a:r>
            <a:r>
              <a:rPr sz="1350" spc="-23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personality</a:t>
            </a:r>
            <a:r>
              <a:rPr sz="1350" spc="-41" dirty="0">
                <a:latin typeface="Times New Roman"/>
                <a:cs typeface="Times New Roman"/>
              </a:rPr>
              <a:t> </a:t>
            </a:r>
            <a:r>
              <a:rPr sz="1350" spc="-8" dirty="0">
                <a:latin typeface="Georgia"/>
                <a:cs typeface="Georgia"/>
              </a:rPr>
              <a:t>traits.</a:t>
            </a:r>
            <a:endParaRPr sz="1350">
              <a:latin typeface="Georgia"/>
              <a:cs typeface="Georgia"/>
            </a:endParaRPr>
          </a:p>
          <a:p>
            <a:pPr marL="256699" indent="-256699">
              <a:spcBef>
                <a:spcPts val="450"/>
              </a:spcBef>
              <a:buFont typeface="Arial"/>
              <a:buChar char="•"/>
              <a:tabLst>
                <a:tab pos="256699" algn="l"/>
              </a:tabLst>
            </a:pPr>
            <a:r>
              <a:rPr sz="1350" dirty="0">
                <a:latin typeface="Georgia"/>
                <a:cs typeface="Georgia"/>
              </a:rPr>
              <a:t>N</a:t>
            </a:r>
            <a:r>
              <a:rPr sz="1350" spc="-1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=</a:t>
            </a:r>
            <a:r>
              <a:rPr sz="1350" spc="-11" dirty="0">
                <a:latin typeface="Times New Roman"/>
                <a:cs typeface="Times New Roman"/>
              </a:rPr>
              <a:t> </a:t>
            </a:r>
            <a:r>
              <a:rPr sz="1350" spc="-15" dirty="0">
                <a:latin typeface="Georgia"/>
                <a:cs typeface="Georgia"/>
              </a:rPr>
              <a:t>200?</a:t>
            </a:r>
            <a:endParaRPr sz="1350">
              <a:latin typeface="Georgia"/>
              <a:cs typeface="Georg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800600" y="2929510"/>
            <a:ext cx="3792855" cy="2796064"/>
            <a:chOff x="6400800" y="2763013"/>
            <a:chExt cx="5057140" cy="3728085"/>
          </a:xfrm>
        </p:grpSpPr>
        <p:sp>
          <p:nvSpPr>
            <p:cNvPr id="10" name="object 10"/>
            <p:cNvSpPr/>
            <p:nvPr/>
          </p:nvSpPr>
          <p:spPr>
            <a:xfrm>
              <a:off x="6419850" y="3243071"/>
              <a:ext cx="5019040" cy="3228975"/>
            </a:xfrm>
            <a:custGeom>
              <a:avLst/>
              <a:gdLst/>
              <a:ahLst/>
              <a:cxnLst/>
              <a:rect l="l" t="t" r="r" b="b"/>
              <a:pathLst>
                <a:path w="5019040" h="3228975">
                  <a:moveTo>
                    <a:pt x="0" y="3228595"/>
                  </a:moveTo>
                  <a:lnTo>
                    <a:pt x="5018532" y="3228595"/>
                  </a:lnTo>
                  <a:lnTo>
                    <a:pt x="5018532" y="0"/>
                  </a:lnTo>
                  <a:lnTo>
                    <a:pt x="0" y="0"/>
                  </a:lnTo>
                  <a:lnTo>
                    <a:pt x="0" y="3228595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6419850" y="2782063"/>
              <a:ext cx="5019040" cy="3689985"/>
            </a:xfrm>
            <a:custGeom>
              <a:avLst/>
              <a:gdLst/>
              <a:ahLst/>
              <a:cxnLst/>
              <a:rect l="l" t="t" r="r" b="b"/>
              <a:pathLst>
                <a:path w="5019040" h="3689985">
                  <a:moveTo>
                    <a:pt x="0" y="3689604"/>
                  </a:moveTo>
                  <a:lnTo>
                    <a:pt x="5018532" y="3689604"/>
                  </a:lnTo>
                  <a:lnTo>
                    <a:pt x="5018532" y="0"/>
                  </a:lnTo>
                  <a:lnTo>
                    <a:pt x="0" y="0"/>
                  </a:lnTo>
                  <a:lnTo>
                    <a:pt x="0" y="368960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829175" y="2958085"/>
            <a:ext cx="3735705" cy="289983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2859" rIns="0" bIns="0" rtlCol="0">
            <a:spAutoFit/>
          </a:bodyPr>
          <a:lstStyle/>
          <a:p>
            <a:pPr marL="953" algn="ctr">
              <a:spcBef>
                <a:spcPts val="101"/>
              </a:spcBef>
            </a:pPr>
            <a:r>
              <a:rPr b="1" dirty="0">
                <a:solidFill>
                  <a:srgbClr val="FFFFFF"/>
                </a:solidFill>
                <a:latin typeface="Georgia"/>
                <a:cs typeface="Georgia"/>
              </a:rPr>
              <a:t>Conventional</a:t>
            </a:r>
            <a:r>
              <a:rPr spc="-4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FFFFFF"/>
                </a:solidFill>
                <a:latin typeface="Georgia"/>
                <a:cs typeface="Georgia"/>
              </a:rPr>
              <a:t>group</a:t>
            </a:r>
            <a:endParaRPr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47882" y="3538823"/>
            <a:ext cx="3198971" cy="9047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57175" marR="3810" indent="-257175">
              <a:spcBef>
                <a:spcPts val="75"/>
              </a:spcBef>
              <a:buFont typeface="Arial"/>
              <a:buChar char="•"/>
              <a:tabLst>
                <a:tab pos="257175" algn="l"/>
              </a:tabLst>
            </a:pPr>
            <a:r>
              <a:rPr sz="1350" dirty="0">
                <a:latin typeface="Georgia"/>
                <a:cs typeface="Georgia"/>
              </a:rPr>
              <a:t>An</a:t>
            </a:r>
            <a:r>
              <a:rPr sz="1350" spc="-26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equivalent</a:t>
            </a:r>
            <a:r>
              <a:rPr sz="1350" spc="-23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questionnaire</a:t>
            </a:r>
            <a:r>
              <a:rPr sz="1350" spc="-26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asking</a:t>
            </a:r>
            <a:r>
              <a:rPr sz="1350" spc="-34" dirty="0">
                <a:latin typeface="Times New Roman"/>
                <a:cs typeface="Times New Roman"/>
              </a:rPr>
              <a:t> </a:t>
            </a:r>
            <a:r>
              <a:rPr sz="1350" spc="-19" dirty="0">
                <a:latin typeface="Georgia"/>
                <a:cs typeface="Georgia"/>
              </a:rPr>
              <a:t>for</a:t>
            </a:r>
            <a:r>
              <a:rPr sz="1350" spc="-19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the</a:t>
            </a:r>
            <a:r>
              <a:rPr sz="1350" spc="-11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last</a:t>
            </a:r>
            <a:r>
              <a:rPr sz="1350" spc="-19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job</a:t>
            </a:r>
            <a:r>
              <a:rPr sz="1350" spc="-11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application</a:t>
            </a:r>
            <a:r>
              <a:rPr sz="1350" spc="-34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(if</a:t>
            </a:r>
            <a:r>
              <a:rPr sz="1350" spc="-19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any)</a:t>
            </a:r>
            <a:r>
              <a:rPr sz="1350" spc="-11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in</a:t>
            </a:r>
            <a:r>
              <a:rPr sz="1350" spc="-23" dirty="0">
                <a:latin typeface="Times New Roman"/>
                <a:cs typeface="Times New Roman"/>
              </a:rPr>
              <a:t> </a:t>
            </a:r>
            <a:r>
              <a:rPr sz="1350" spc="-19" dirty="0">
                <a:latin typeface="Georgia"/>
                <a:cs typeface="Georgia"/>
              </a:rPr>
              <a:t>the</a:t>
            </a:r>
            <a:r>
              <a:rPr sz="1350" spc="-19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last</a:t>
            </a:r>
            <a:r>
              <a:rPr sz="1350" spc="-19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6</a:t>
            </a:r>
            <a:r>
              <a:rPr sz="1350" spc="-15" dirty="0">
                <a:latin typeface="Times New Roman"/>
                <a:cs typeface="Times New Roman"/>
              </a:rPr>
              <a:t> </a:t>
            </a:r>
            <a:r>
              <a:rPr sz="1350" spc="-8" dirty="0">
                <a:latin typeface="Georgia"/>
                <a:cs typeface="Georgia"/>
              </a:rPr>
              <a:t>months.</a:t>
            </a:r>
            <a:endParaRPr sz="1350">
              <a:latin typeface="Georgia"/>
              <a:cs typeface="Georgia"/>
            </a:endParaRPr>
          </a:p>
          <a:p>
            <a:pPr marL="256699" indent="-256699">
              <a:spcBef>
                <a:spcPts val="450"/>
              </a:spcBef>
              <a:buFont typeface="Arial"/>
              <a:buChar char="•"/>
              <a:tabLst>
                <a:tab pos="256699" algn="l"/>
              </a:tabLst>
            </a:pPr>
            <a:r>
              <a:rPr sz="1350" spc="-8" dirty="0">
                <a:latin typeface="Georgia"/>
                <a:cs typeface="Georgia"/>
              </a:rPr>
              <a:t>N=200</a:t>
            </a:r>
            <a:endParaRPr sz="1350">
              <a:latin typeface="Georgia"/>
              <a:cs typeface="Georgi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78190" y="995554"/>
            <a:ext cx="544067" cy="580643"/>
          </a:xfrm>
          <a:prstGeom prst="rect">
            <a:avLst/>
          </a:prstGeom>
        </p:spPr>
      </p:pic>
      <p:sp>
        <p:nvSpPr>
          <p:cNvPr id="15" name="Shape 119">
            <a:extLst>
              <a:ext uri="{FF2B5EF4-FFF2-40B4-BE49-F238E27FC236}">
                <a16:creationId xmlns:a16="http://schemas.microsoft.com/office/drawing/2014/main" id="{7A66EC26-F8DE-4BF4-BFFA-CD724835A0BA}"/>
              </a:ext>
            </a:extLst>
          </p:cNvPr>
          <p:cNvSpPr/>
          <p:nvPr/>
        </p:nvSpPr>
        <p:spPr>
          <a:xfrm>
            <a:off x="0" y="0"/>
            <a:ext cx="9144000" cy="953996"/>
          </a:xfrm>
          <a:prstGeom prst="rect">
            <a:avLst/>
          </a:prstGeom>
          <a:solidFill>
            <a:schemeClr val="tx2">
              <a:lumMod val="75000"/>
              <a:alpha val="20287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   </a:t>
            </a:r>
          </a:p>
          <a:p>
            <a:r>
              <a:rPr lang="en-US" sz="4000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endParaRPr lang="en-US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endParaRPr dirty="0"/>
          </a:p>
        </p:txBody>
      </p:sp>
      <p:pic>
        <p:nvPicPr>
          <p:cNvPr id="16" name="pasted-image.pdf">
            <a:extLst>
              <a:ext uri="{FF2B5EF4-FFF2-40B4-BE49-F238E27FC236}">
                <a16:creationId xmlns:a16="http://schemas.microsoft.com/office/drawing/2014/main" id="{4F1A5652-10ED-47F8-95FD-A5B26FCAD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411" y="6259990"/>
            <a:ext cx="2953037" cy="47784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" name="Agrupa 22">
            <a:extLst>
              <a:ext uri="{FF2B5EF4-FFF2-40B4-BE49-F238E27FC236}">
                <a16:creationId xmlns:a16="http://schemas.microsoft.com/office/drawing/2014/main" id="{118BF367-DECF-41F2-B2D3-F3D2AB6B36AE}"/>
              </a:ext>
            </a:extLst>
          </p:cNvPr>
          <p:cNvGrpSpPr/>
          <p:nvPr/>
        </p:nvGrpSpPr>
        <p:grpSpPr>
          <a:xfrm>
            <a:off x="6172200" y="4189482"/>
            <a:ext cx="911066" cy="307775"/>
            <a:chOff x="6172200" y="4189482"/>
            <a:chExt cx="911066" cy="307775"/>
          </a:xfrm>
        </p:grpSpPr>
        <p:sp>
          <p:nvSpPr>
            <p:cNvPr id="18" name="Fletxa: dreta 17">
              <a:extLst>
                <a:ext uri="{FF2B5EF4-FFF2-40B4-BE49-F238E27FC236}">
                  <a16:creationId xmlns:a16="http://schemas.microsoft.com/office/drawing/2014/main" id="{D1F395CB-BA99-42FA-8FD3-6A18859A3C2A}"/>
                </a:ext>
              </a:extLst>
            </p:cNvPr>
            <p:cNvSpPr/>
            <p:nvPr/>
          </p:nvSpPr>
          <p:spPr>
            <a:xfrm>
              <a:off x="6172200" y="4276437"/>
              <a:ext cx="468745" cy="125480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9" name="QuadreDeText 18">
              <a:extLst>
                <a:ext uri="{FF2B5EF4-FFF2-40B4-BE49-F238E27FC236}">
                  <a16:creationId xmlns:a16="http://schemas.microsoft.com/office/drawing/2014/main" id="{70DD5F45-BBDF-415D-BDDC-350EE6DCC82B}"/>
                </a:ext>
              </a:extLst>
            </p:cNvPr>
            <p:cNvSpPr txBox="1"/>
            <p:nvPr/>
          </p:nvSpPr>
          <p:spPr>
            <a:xfrm>
              <a:off x="6705601" y="4189482"/>
              <a:ext cx="377665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a-E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eorgia" panose="02040502050405020303" pitchFamily="18" charset="0"/>
                  <a:sym typeface="Calibri"/>
                </a:rPr>
                <a:t>198</a:t>
              </a: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orgia" panose="02040502050405020303" pitchFamily="18" charset="0"/>
                <a:sym typeface="Calibri"/>
              </a:endParaRPr>
            </a:p>
          </p:txBody>
        </p:sp>
      </p:grpSp>
      <p:grpSp>
        <p:nvGrpSpPr>
          <p:cNvPr id="22" name="Agrupa 21">
            <a:extLst>
              <a:ext uri="{FF2B5EF4-FFF2-40B4-BE49-F238E27FC236}">
                <a16:creationId xmlns:a16="http://schemas.microsoft.com/office/drawing/2014/main" id="{00419A90-8210-4ED3-B983-8BE8F909CB27}"/>
              </a:ext>
            </a:extLst>
          </p:cNvPr>
          <p:cNvGrpSpPr/>
          <p:nvPr/>
        </p:nvGrpSpPr>
        <p:grpSpPr>
          <a:xfrm>
            <a:off x="1909608" y="4988429"/>
            <a:ext cx="912670" cy="307775"/>
            <a:chOff x="1909608" y="4988429"/>
            <a:chExt cx="912670" cy="307775"/>
          </a:xfrm>
        </p:grpSpPr>
        <p:sp>
          <p:nvSpPr>
            <p:cNvPr id="20" name="Fletxa: dreta 19">
              <a:extLst>
                <a:ext uri="{FF2B5EF4-FFF2-40B4-BE49-F238E27FC236}">
                  <a16:creationId xmlns:a16="http://schemas.microsoft.com/office/drawing/2014/main" id="{B26C6DC4-B569-4E73-A565-63B2699608AE}"/>
                </a:ext>
              </a:extLst>
            </p:cNvPr>
            <p:cNvSpPr/>
            <p:nvPr/>
          </p:nvSpPr>
          <p:spPr>
            <a:xfrm>
              <a:off x="1909608" y="5075384"/>
              <a:ext cx="468745" cy="125480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1" name="QuadreDeText 20">
              <a:extLst>
                <a:ext uri="{FF2B5EF4-FFF2-40B4-BE49-F238E27FC236}">
                  <a16:creationId xmlns:a16="http://schemas.microsoft.com/office/drawing/2014/main" id="{2B915CFD-8051-425A-9FDB-9C607EB7E359}"/>
                </a:ext>
              </a:extLst>
            </p:cNvPr>
            <p:cNvSpPr txBox="1"/>
            <p:nvPr/>
          </p:nvSpPr>
          <p:spPr>
            <a:xfrm>
              <a:off x="2443009" y="4988429"/>
              <a:ext cx="379269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a-E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eorgia" panose="02040502050405020303" pitchFamily="18" charset="0"/>
                  <a:sym typeface="Calibri"/>
                </a:rPr>
                <a:t>130</a:t>
              </a: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orgia" panose="02040502050405020303" pitchFamily="18" charset="0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0288" y="-11311"/>
            <a:ext cx="5065871" cy="90008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2400" dirty="0">
                <a:solidFill>
                  <a:srgbClr val="C00000"/>
                </a:solidFill>
                <a:latin typeface="Georgia"/>
                <a:cs typeface="Georgia"/>
              </a:rPr>
              <a:t>Things</a:t>
            </a:r>
            <a:r>
              <a:rPr sz="2400" spc="-53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Georgia"/>
                <a:cs typeface="Georgia"/>
              </a:rPr>
              <a:t>are</a:t>
            </a:r>
            <a:r>
              <a:rPr sz="2400" spc="-3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Georgia"/>
                <a:cs typeface="Georgia"/>
              </a:rPr>
              <a:t>never</a:t>
            </a:r>
            <a:r>
              <a:rPr sz="2400" spc="-38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Georgia"/>
                <a:cs typeface="Georgia"/>
              </a:rPr>
              <a:t>as</a:t>
            </a:r>
            <a:r>
              <a:rPr sz="2400" spc="-3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Georgia"/>
                <a:cs typeface="Georgia"/>
              </a:rPr>
              <a:t>easy</a:t>
            </a:r>
            <a:r>
              <a:rPr sz="24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Georgia"/>
                <a:cs typeface="Georgia"/>
              </a:rPr>
              <a:t>as</a:t>
            </a:r>
            <a:r>
              <a:rPr sz="2400" spc="-3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Georgia"/>
                <a:cs typeface="Georgia"/>
              </a:rPr>
              <a:t>they</a:t>
            </a:r>
            <a:r>
              <a:rPr sz="24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C00000"/>
                </a:solidFill>
                <a:latin typeface="Georgia"/>
                <a:cs typeface="Georgia"/>
              </a:rPr>
              <a:t>seem</a:t>
            </a:r>
            <a:endParaRPr sz="2400" dirty="0">
              <a:latin typeface="Georgia"/>
              <a:cs typeface="Georgia"/>
            </a:endParaRPr>
          </a:p>
          <a:p>
            <a:pPr marL="299561">
              <a:spcBef>
                <a:spcPts val="1901"/>
              </a:spcBef>
            </a:pPr>
            <a:r>
              <a:rPr dirty="0">
                <a:latin typeface="Georgia"/>
                <a:cs typeface="Georgia"/>
              </a:rPr>
              <a:t>The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setting</a:t>
            </a:r>
            <a:r>
              <a:rPr spc="-38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up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of</a:t>
            </a:r>
            <a:r>
              <a:rPr spc="-26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the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project</a:t>
            </a:r>
            <a:r>
              <a:rPr spc="-23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has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been</a:t>
            </a:r>
            <a:r>
              <a:rPr spc="-26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Georgia"/>
                <a:cs typeface="Georgia"/>
              </a:rPr>
              <a:t>difficult.</a:t>
            </a:r>
            <a:endParaRPr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0380" y="5184515"/>
            <a:ext cx="7636669" cy="617157"/>
          </a:xfrm>
          <a:prstGeom prst="rect">
            <a:avLst/>
          </a:prstGeom>
        </p:spPr>
        <p:txBody>
          <a:bodyPr vert="horz" wrap="square" lIns="0" tIns="37148" rIns="0" bIns="0" rtlCol="0">
            <a:spAutoFit/>
          </a:bodyPr>
          <a:lstStyle/>
          <a:p>
            <a:pPr marL="9525">
              <a:spcBef>
                <a:spcPts val="293"/>
              </a:spcBef>
            </a:pPr>
            <a:r>
              <a:rPr dirty="0">
                <a:latin typeface="Georgia"/>
                <a:cs typeface="Georgia"/>
              </a:rPr>
              <a:t>Several</a:t>
            </a:r>
            <a:r>
              <a:rPr spc="-38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issues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may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cause</a:t>
            </a:r>
            <a:r>
              <a:rPr spc="-41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the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mistaken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detections</a:t>
            </a:r>
            <a:r>
              <a:rPr spc="-56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of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job</a:t>
            </a:r>
            <a:r>
              <a:rPr spc="-26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searches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(both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Georgia"/>
                <a:cs typeface="Georgia"/>
              </a:rPr>
              <a:t>false</a:t>
            </a:r>
            <a:endParaRPr>
              <a:latin typeface="Georgia"/>
              <a:cs typeface="Georgia"/>
            </a:endParaRPr>
          </a:p>
          <a:p>
            <a:pPr marL="9525">
              <a:spcBef>
                <a:spcPts val="217"/>
              </a:spcBef>
            </a:pPr>
            <a:r>
              <a:rPr dirty="0">
                <a:latin typeface="Georgia"/>
                <a:cs typeface="Georgia"/>
              </a:rPr>
              <a:t>positives</a:t>
            </a:r>
            <a:r>
              <a:rPr spc="-38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and</a:t>
            </a:r>
            <a:r>
              <a:rPr spc="-49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false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Georgia"/>
                <a:cs typeface="Georgia"/>
              </a:rPr>
              <a:t>negatives)</a:t>
            </a:r>
            <a:endParaRPr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9004" y="2023682"/>
            <a:ext cx="7423785" cy="581569"/>
          </a:xfrm>
          <a:prstGeom prst="rect">
            <a:avLst/>
          </a:prstGeom>
          <a:solidFill>
            <a:srgbClr val="BEBEBE"/>
          </a:solidFill>
          <a:ln w="28575">
            <a:solidFill>
              <a:srgbClr val="000000"/>
            </a:solidFill>
          </a:ln>
        </p:spPr>
        <p:txBody>
          <a:bodyPr vert="horz" wrap="square" lIns="0" tIns="93345" rIns="0" bIns="0" rtlCol="0">
            <a:spAutoFit/>
          </a:bodyPr>
          <a:lstStyle/>
          <a:p>
            <a:pPr marL="200025">
              <a:spcBef>
                <a:spcPts val="735"/>
              </a:spcBef>
            </a:pPr>
            <a:r>
              <a:rPr sz="1500" b="1" dirty="0">
                <a:solidFill>
                  <a:srgbClr val="FFFFFF"/>
                </a:solidFill>
                <a:latin typeface="Georgia"/>
                <a:cs typeface="Georgia"/>
              </a:rPr>
              <a:t>Elaborating</a:t>
            </a:r>
            <a:r>
              <a:rPr sz="1500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500" spc="-1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Georgia"/>
                <a:cs typeface="Georgia"/>
              </a:rPr>
              <a:t>complete</a:t>
            </a:r>
            <a:r>
              <a:rPr sz="1500" spc="-1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Georgia"/>
                <a:cs typeface="Georgia"/>
              </a:rPr>
              <a:t>list</a:t>
            </a:r>
            <a:r>
              <a:rPr sz="1500" spc="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Georgia"/>
                <a:cs typeface="Georgia"/>
              </a:rPr>
              <a:t>of</a:t>
            </a:r>
            <a:r>
              <a:rPr sz="1500" spc="-1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Georgia"/>
                <a:cs typeface="Georgia"/>
              </a:rPr>
              <a:t>job</a:t>
            </a:r>
            <a:r>
              <a:rPr sz="1500" spc="-1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Georgia"/>
                <a:cs typeface="Georgia"/>
              </a:rPr>
              <a:t>search</a:t>
            </a:r>
            <a:r>
              <a:rPr sz="1500" spc="-1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8" dirty="0">
                <a:solidFill>
                  <a:srgbClr val="FFFFFF"/>
                </a:solidFill>
                <a:latin typeface="Georgia"/>
                <a:cs typeface="Georgia"/>
              </a:rPr>
              <a:t>websites.</a:t>
            </a:r>
            <a:endParaRPr sz="1500">
              <a:latin typeface="Georgia"/>
              <a:cs typeface="Georgia"/>
            </a:endParaRPr>
          </a:p>
          <a:p>
            <a:pPr marL="200025">
              <a:spcBef>
                <a:spcPts val="180"/>
              </a:spcBef>
            </a:pPr>
            <a:r>
              <a:rPr sz="1500" i="1" dirty="0">
                <a:latin typeface="Georgia"/>
                <a:cs typeface="Georgia"/>
              </a:rPr>
              <a:t>jobtoday.com,</a:t>
            </a:r>
            <a:r>
              <a:rPr sz="1500" i="1" spc="-15" dirty="0">
                <a:latin typeface="Georgia"/>
                <a:cs typeface="Georgia"/>
              </a:rPr>
              <a:t> </a:t>
            </a:r>
            <a:r>
              <a:rPr sz="1500" i="1" dirty="0">
                <a:latin typeface="Georgia"/>
                <a:cs typeface="Georgia"/>
              </a:rPr>
              <a:t>Infojobs.net,</a:t>
            </a:r>
            <a:r>
              <a:rPr sz="1500" i="1" spc="-34" dirty="0">
                <a:latin typeface="Georgia"/>
                <a:cs typeface="Georgia"/>
              </a:rPr>
              <a:t> </a:t>
            </a:r>
            <a:r>
              <a:rPr sz="1500" i="1" dirty="0">
                <a:latin typeface="Georgia"/>
                <a:cs typeface="Georgia"/>
              </a:rPr>
              <a:t>indee.com,</a:t>
            </a:r>
            <a:r>
              <a:rPr sz="1500" i="1" spc="-11" dirty="0">
                <a:latin typeface="Georgia"/>
                <a:cs typeface="Georgia"/>
              </a:rPr>
              <a:t> </a:t>
            </a:r>
            <a:r>
              <a:rPr sz="1500" i="1" spc="-8" dirty="0">
                <a:latin typeface="Georgia"/>
                <a:cs typeface="Georgia"/>
              </a:rPr>
              <a:t>Linkedin.com/jobs,…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9004" y="2764344"/>
            <a:ext cx="7423785" cy="718145"/>
          </a:xfrm>
          <a:prstGeom prst="rect">
            <a:avLst/>
          </a:prstGeom>
          <a:solidFill>
            <a:srgbClr val="BEBEBE"/>
          </a:solidFill>
          <a:ln w="28575">
            <a:solidFill>
              <a:srgbClr val="000000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200025">
              <a:lnSpc>
                <a:spcPts val="1620"/>
              </a:lnSpc>
              <a:spcBef>
                <a:spcPts val="600"/>
              </a:spcBef>
            </a:pPr>
            <a:r>
              <a:rPr sz="1500" b="1" dirty="0">
                <a:solidFill>
                  <a:srgbClr val="FFFFFF"/>
                </a:solidFill>
                <a:latin typeface="Georgia"/>
                <a:cs typeface="Georgia"/>
              </a:rPr>
              <a:t>Identifying</a:t>
            </a:r>
            <a:r>
              <a:rPr sz="1500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Georgia"/>
                <a:cs typeface="Georgia"/>
              </a:rPr>
              <a:t>exact</a:t>
            </a:r>
            <a:r>
              <a:rPr sz="1500" spc="-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Georgia"/>
                <a:cs typeface="Georgia"/>
              </a:rPr>
              <a:t>URLs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Georgia"/>
                <a:cs typeface="Georgia"/>
              </a:rPr>
              <a:t>corresponding</a:t>
            </a:r>
            <a:r>
              <a:rPr sz="1500" spc="-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Georgia"/>
                <a:cs typeface="Georgia"/>
              </a:rPr>
              <a:t>to</a:t>
            </a:r>
            <a:r>
              <a:rPr sz="1500" spc="-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Georgia"/>
                <a:cs typeface="Georgia"/>
              </a:rPr>
              <a:t>confirmed</a:t>
            </a:r>
            <a:r>
              <a:rPr sz="1500" spc="-1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Georgia"/>
                <a:cs typeface="Georgia"/>
              </a:rPr>
              <a:t>job</a:t>
            </a:r>
            <a:r>
              <a:rPr sz="1500" spc="-1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8" dirty="0">
                <a:solidFill>
                  <a:srgbClr val="FFFFFF"/>
                </a:solidFill>
                <a:latin typeface="Georgia"/>
                <a:cs typeface="Georgia"/>
              </a:rPr>
              <a:t>applications</a:t>
            </a:r>
            <a:endParaRPr sz="1500">
              <a:latin typeface="Georgia"/>
              <a:cs typeface="Georgia"/>
            </a:endParaRPr>
          </a:p>
          <a:p>
            <a:pPr marL="200025">
              <a:lnSpc>
                <a:spcPts val="1620"/>
              </a:lnSpc>
            </a:pPr>
            <a:r>
              <a:rPr sz="1500" b="1" dirty="0">
                <a:solidFill>
                  <a:srgbClr val="FFFFFF"/>
                </a:solidFill>
                <a:latin typeface="Georgia"/>
                <a:cs typeface="Georgia"/>
              </a:rPr>
              <a:t>(e.g.,</a:t>
            </a:r>
            <a:r>
              <a:rPr sz="1500" spc="-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8" dirty="0">
                <a:solidFill>
                  <a:srgbClr val="FFFFFF"/>
                </a:solidFill>
                <a:latin typeface="Georgia"/>
                <a:cs typeface="Georgia"/>
              </a:rPr>
              <a:t>infojobs…).</a:t>
            </a:r>
            <a:endParaRPr sz="1500">
              <a:latin typeface="Georgia"/>
              <a:cs typeface="Georgia"/>
            </a:endParaRPr>
          </a:p>
          <a:p>
            <a:pPr marL="200025">
              <a:spcBef>
                <a:spcPts val="38"/>
              </a:spcBef>
            </a:pPr>
            <a:r>
              <a:rPr sz="1500" i="1" spc="-8" dirty="0">
                <a:latin typeface="Georgia"/>
                <a:cs typeface="Georgia"/>
              </a:rPr>
              <a:t>https://api.jobtoday.com/v5/application/external/validation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9004" y="3684458"/>
            <a:ext cx="7423785" cy="603691"/>
          </a:xfrm>
          <a:prstGeom prst="rect">
            <a:avLst/>
          </a:prstGeom>
          <a:solidFill>
            <a:srgbClr val="BEBEBE"/>
          </a:solidFill>
          <a:ln w="28575">
            <a:solidFill>
              <a:srgbClr val="000000"/>
            </a:solidFill>
          </a:ln>
        </p:spPr>
        <p:txBody>
          <a:bodyPr vert="horz" wrap="square" lIns="0" tIns="115253" rIns="0" bIns="0" rtlCol="0">
            <a:spAutoFit/>
          </a:bodyPr>
          <a:lstStyle/>
          <a:p>
            <a:pPr marL="200025">
              <a:spcBef>
                <a:spcPts val="907"/>
              </a:spcBef>
            </a:pPr>
            <a:r>
              <a:rPr sz="1500" b="1" dirty="0">
                <a:solidFill>
                  <a:srgbClr val="FFFFFF"/>
                </a:solidFill>
                <a:latin typeface="Georgia"/>
                <a:cs typeface="Georgia"/>
              </a:rPr>
              <a:t>Transforming</a:t>
            </a:r>
            <a:r>
              <a:rPr sz="1500" b="1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b="1" dirty="0">
                <a:solidFill>
                  <a:srgbClr val="FFFFFF"/>
                </a:solidFill>
                <a:latin typeface="Georgia"/>
                <a:cs typeface="Georgia"/>
              </a:rPr>
              <a:t>such</a:t>
            </a:r>
            <a:r>
              <a:rPr sz="1500" b="1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b="1" dirty="0">
                <a:solidFill>
                  <a:srgbClr val="FFFFFF"/>
                </a:solidFill>
                <a:latin typeface="Georgia"/>
                <a:cs typeface="Georgia"/>
              </a:rPr>
              <a:t>URLs</a:t>
            </a:r>
            <a:r>
              <a:rPr sz="1500" b="1" spc="-8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b="1" dirty="0">
                <a:solidFill>
                  <a:srgbClr val="FFFFFF"/>
                </a:solidFill>
                <a:latin typeface="Georgia"/>
                <a:cs typeface="Georgia"/>
              </a:rPr>
              <a:t>into</a:t>
            </a:r>
            <a:r>
              <a:rPr sz="1500" b="1" spc="-11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b="1" dirty="0">
                <a:solidFill>
                  <a:srgbClr val="FFFFFF"/>
                </a:solidFill>
                <a:latin typeface="Georgia"/>
                <a:cs typeface="Georgia"/>
              </a:rPr>
              <a:t>“regular</a:t>
            </a:r>
            <a:r>
              <a:rPr sz="1500" b="1" spc="-19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b="1" spc="-8" dirty="0">
                <a:solidFill>
                  <a:srgbClr val="FFFFFF"/>
                </a:solidFill>
                <a:latin typeface="Georgia"/>
                <a:cs typeface="Georgia"/>
              </a:rPr>
              <a:t>expressions”.</a:t>
            </a:r>
            <a:endParaRPr sz="1500" dirty="0">
              <a:latin typeface="Georgia"/>
              <a:cs typeface="Georgia"/>
            </a:endParaRPr>
          </a:p>
          <a:p>
            <a:pPr marL="200025">
              <a:spcBef>
                <a:spcPts val="180"/>
              </a:spcBef>
            </a:pPr>
            <a:r>
              <a:rPr sz="1500" i="1" spc="-8" dirty="0">
                <a:latin typeface="Georgia"/>
                <a:cs typeface="Georgia"/>
              </a:rPr>
              <a:t>jobtoday\.com\/\S*\/application</a:t>
            </a:r>
            <a:endParaRPr sz="1500" dirty="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9004" y="4467414"/>
            <a:ext cx="7423785" cy="347211"/>
          </a:xfrm>
          <a:prstGeom prst="rect">
            <a:avLst/>
          </a:prstGeom>
          <a:solidFill>
            <a:srgbClr val="BEBEBE"/>
          </a:solidFill>
          <a:ln w="28575">
            <a:solidFill>
              <a:srgbClr val="000000"/>
            </a:solidFill>
          </a:ln>
        </p:spPr>
        <p:txBody>
          <a:bodyPr vert="horz" wrap="square" lIns="0" tIns="115253" rIns="0" bIns="0" rtlCol="0">
            <a:spAutoFit/>
          </a:bodyPr>
          <a:lstStyle/>
          <a:p>
            <a:pPr marL="200025">
              <a:spcBef>
                <a:spcPts val="907"/>
              </a:spcBef>
            </a:pPr>
            <a:r>
              <a:rPr sz="1500" b="1" dirty="0">
                <a:solidFill>
                  <a:srgbClr val="FFFFFF"/>
                </a:solidFill>
                <a:latin typeface="Georgia"/>
                <a:cs typeface="Georgia"/>
              </a:rPr>
              <a:t>Reviewing</a:t>
            </a:r>
            <a:r>
              <a:rPr sz="15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Georgia"/>
                <a:cs typeface="Georgia"/>
              </a:rPr>
              <a:t>regularly</a:t>
            </a:r>
            <a:r>
              <a:rPr sz="1500" spc="-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Georgia"/>
                <a:cs typeface="Georgia"/>
              </a:rPr>
              <a:t>such</a:t>
            </a:r>
            <a:r>
              <a:rPr sz="1500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Georgia"/>
                <a:cs typeface="Georgia"/>
              </a:rPr>
              <a:t>URLs,</a:t>
            </a:r>
            <a:r>
              <a:rPr sz="1500" spc="-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Georgia"/>
                <a:cs typeface="Georgia"/>
              </a:rPr>
              <a:t>since</a:t>
            </a:r>
            <a:r>
              <a:rPr sz="15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Georgia"/>
                <a:cs typeface="Georgia"/>
              </a:rPr>
              <a:t>webpages</a:t>
            </a:r>
            <a:r>
              <a:rPr sz="15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Georgia"/>
                <a:cs typeface="Georgia"/>
              </a:rPr>
              <a:t>evolve</a:t>
            </a:r>
            <a:r>
              <a:rPr sz="1500" spc="-1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Georgia"/>
                <a:cs typeface="Georgia"/>
              </a:rPr>
              <a:t>over</a:t>
            </a:r>
            <a:r>
              <a:rPr sz="1500" spc="-1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8" dirty="0">
                <a:solidFill>
                  <a:srgbClr val="FFFFFF"/>
                </a:solidFill>
                <a:latin typeface="Georgia"/>
                <a:cs typeface="Georgia"/>
              </a:rPr>
              <a:t>time.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5245" y="1728364"/>
            <a:ext cx="353378" cy="3203922"/>
          </a:xfrm>
          <a:prstGeom prst="rect">
            <a:avLst/>
          </a:prstGeom>
        </p:spPr>
        <p:txBody>
          <a:bodyPr vert="horz" wrap="square" lIns="0" tIns="259556" rIns="0" bIns="0" rtlCol="0">
            <a:spAutoFit/>
          </a:bodyPr>
          <a:lstStyle/>
          <a:p>
            <a:pPr marL="73343">
              <a:spcBef>
                <a:spcPts val="2044"/>
              </a:spcBef>
            </a:pPr>
            <a:r>
              <a:rPr sz="4050" b="1" dirty="0">
                <a:latin typeface="Georgia"/>
                <a:cs typeface="Georgia"/>
              </a:rPr>
              <a:t>1</a:t>
            </a:r>
            <a:endParaRPr sz="4050">
              <a:latin typeface="Georgia"/>
              <a:cs typeface="Georgia"/>
            </a:endParaRPr>
          </a:p>
          <a:p>
            <a:pPr marL="9525">
              <a:spcBef>
                <a:spcPts val="1969"/>
              </a:spcBef>
            </a:pPr>
            <a:r>
              <a:rPr sz="4050" b="1" dirty="0">
                <a:latin typeface="Georgia"/>
                <a:cs typeface="Georgia"/>
              </a:rPr>
              <a:t>2</a:t>
            </a:r>
            <a:endParaRPr sz="4050">
              <a:latin typeface="Georgia"/>
              <a:cs typeface="Georgia"/>
            </a:endParaRPr>
          </a:p>
          <a:p>
            <a:pPr marL="9525">
              <a:spcBef>
                <a:spcPts val="1253"/>
              </a:spcBef>
            </a:pPr>
            <a:r>
              <a:rPr sz="4050" b="1" dirty="0">
                <a:latin typeface="Georgia"/>
                <a:cs typeface="Georgia"/>
              </a:rPr>
              <a:t>3</a:t>
            </a:r>
            <a:endParaRPr sz="4050">
              <a:latin typeface="Georgia"/>
              <a:cs typeface="Georgia"/>
            </a:endParaRPr>
          </a:p>
          <a:p>
            <a:pPr marL="9525">
              <a:spcBef>
                <a:spcPts val="233"/>
              </a:spcBef>
            </a:pPr>
            <a:r>
              <a:rPr sz="4050" b="1" dirty="0">
                <a:latin typeface="Georgia"/>
                <a:cs typeface="Georgia"/>
              </a:rPr>
              <a:t>4</a:t>
            </a:r>
            <a:endParaRPr sz="4050">
              <a:latin typeface="Georgia"/>
              <a:cs typeface="Georgia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78190" y="995554"/>
            <a:ext cx="544067" cy="580643"/>
          </a:xfrm>
          <a:prstGeom prst="rect">
            <a:avLst/>
          </a:prstGeom>
        </p:spPr>
      </p:pic>
      <p:sp>
        <p:nvSpPr>
          <p:cNvPr id="10" name="Shape 119">
            <a:extLst>
              <a:ext uri="{FF2B5EF4-FFF2-40B4-BE49-F238E27FC236}">
                <a16:creationId xmlns:a16="http://schemas.microsoft.com/office/drawing/2014/main" id="{1FB0355E-C0E0-44D7-AFCC-ED103303B95A}"/>
              </a:ext>
            </a:extLst>
          </p:cNvPr>
          <p:cNvSpPr/>
          <p:nvPr/>
        </p:nvSpPr>
        <p:spPr>
          <a:xfrm>
            <a:off x="0" y="0"/>
            <a:ext cx="9144000" cy="953996"/>
          </a:xfrm>
          <a:prstGeom prst="rect">
            <a:avLst/>
          </a:prstGeom>
          <a:solidFill>
            <a:schemeClr val="tx2">
              <a:lumMod val="75000"/>
              <a:alpha val="20287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   </a:t>
            </a:r>
          </a:p>
          <a:p>
            <a:r>
              <a:rPr lang="en-US" sz="4000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endParaRPr lang="en-US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endParaRPr dirty="0"/>
          </a:p>
        </p:txBody>
      </p:sp>
      <p:pic>
        <p:nvPicPr>
          <p:cNvPr id="11" name="pasted-image.pdf">
            <a:extLst>
              <a:ext uri="{FF2B5EF4-FFF2-40B4-BE49-F238E27FC236}">
                <a16:creationId xmlns:a16="http://schemas.microsoft.com/office/drawing/2014/main" id="{46801B2E-5F10-484F-BDF1-170E5255C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411" y="6259990"/>
            <a:ext cx="2953037" cy="4778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0" y="0"/>
            <a:ext cx="9144000" cy="748145"/>
          </a:xfrm>
          <a:prstGeom prst="rect">
            <a:avLst/>
          </a:prstGeom>
          <a:solidFill>
            <a:schemeClr val="tx2">
              <a:lumMod val="75000"/>
              <a:alpha val="20287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  </a:t>
            </a:r>
            <a:r>
              <a:rPr lang="en-US" sz="3200" dirty="0">
                <a:solidFill>
                  <a:srgbClr val="C00000"/>
                </a:solidFill>
                <a:latin typeface="Georgia" panose="02040502050405020303" pitchFamily="18" charset="0"/>
              </a:rPr>
              <a:t>Table 1: Descriptives of the analysis sample</a:t>
            </a:r>
            <a:endParaRPr dirty="0"/>
          </a:p>
        </p:txBody>
      </p:sp>
      <p:pic>
        <p:nvPicPr>
          <p:cNvPr id="16" name="Imatge 15">
            <a:extLst>
              <a:ext uri="{FF2B5EF4-FFF2-40B4-BE49-F238E27FC236}">
                <a16:creationId xmlns:a16="http://schemas.microsoft.com/office/drawing/2014/main" id="{6E26F630-D9EC-42E1-9DF6-BB6847908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0" y="748145"/>
            <a:ext cx="5661891" cy="625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44539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0" y="0"/>
            <a:ext cx="9144000" cy="953996"/>
          </a:xfrm>
          <a:prstGeom prst="rect">
            <a:avLst/>
          </a:prstGeom>
          <a:solidFill>
            <a:schemeClr val="tx2">
              <a:lumMod val="75000"/>
              <a:alpha val="20287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    </a:t>
            </a:r>
            <a:r>
              <a:rPr lang="en-US" sz="4000" dirty="0">
                <a:solidFill>
                  <a:srgbClr val="C00000"/>
                </a:solidFill>
                <a:latin typeface="Georgia" panose="02040502050405020303" pitchFamily="18" charset="0"/>
              </a:rPr>
              <a:t>Descriptive</a:t>
            </a:r>
            <a:endParaRPr dirty="0"/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F66D7E9F-8F5F-4B34-8E14-D362A5B338BB}"/>
              </a:ext>
            </a:extLst>
          </p:cNvPr>
          <p:cNvSpPr txBox="1"/>
          <p:nvPr/>
        </p:nvSpPr>
        <p:spPr>
          <a:xfrm>
            <a:off x="469043" y="1027648"/>
            <a:ext cx="8841211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dirty="0">
                <a:latin typeface="Georgia"/>
                <a:cs typeface="Georgia"/>
              </a:rPr>
              <a:t>Figure 1: Distribution of responses by gender: “To what extent do you believe your </a:t>
            </a:r>
            <a:r>
              <a:rPr lang="en-US" b="1" dirty="0">
                <a:latin typeface="Georgia"/>
                <a:cs typeface="Georgia"/>
              </a:rPr>
              <a:t>qualifications align with the requirements</a:t>
            </a:r>
            <a:r>
              <a:rPr lang="en-US" dirty="0">
                <a:latin typeface="Georgia"/>
                <a:cs typeface="Georgia"/>
              </a:rPr>
              <a:t> outlined in this job posting?”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C691E4FC-B9AD-447F-8949-C3B2F6C08F6C}"/>
              </a:ext>
            </a:extLst>
          </p:cNvPr>
          <p:cNvSpPr txBox="1"/>
          <p:nvPr/>
        </p:nvSpPr>
        <p:spPr>
          <a:xfrm>
            <a:off x="570643" y="5855855"/>
            <a:ext cx="7366758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GB" sz="1600" dirty="0">
                <a:latin typeface="Georgia" panose="02040502050405020303" pitchFamily="18" charset="0"/>
              </a:rPr>
              <a:t>Sample: 333 individuals (16/06/2023)</a:t>
            </a:r>
          </a:p>
          <a:p>
            <a:r>
              <a:rPr lang="en-GB" sz="1600" dirty="0">
                <a:latin typeface="Georgia" panose="02040502050405020303" pitchFamily="18" charset="0"/>
              </a:rPr>
              <a:t>71 don't remember or don't know; 5 persons are over 64 years old (to be deleted)</a:t>
            </a:r>
          </a:p>
          <a:p>
            <a:r>
              <a:rPr kumimoji="0" lang="en-GB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orgia" panose="02040502050405020303" pitchFamily="18" charset="0"/>
                <a:sym typeface="Calibri"/>
              </a:rPr>
              <a:t>Final sample</a:t>
            </a:r>
            <a:r>
              <a:rPr lang="en-GB" sz="1600" dirty="0">
                <a:latin typeface="Georgia" panose="02040502050405020303" pitchFamily="18" charset="0"/>
              </a:rPr>
              <a:t>: 257 individuals</a:t>
            </a: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orgia" panose="02040502050405020303" pitchFamily="18" charset="0"/>
              <a:sym typeface="Calibri"/>
            </a:endParaRP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6980421D-46F8-4D97-A10B-D7E9897AE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28" y="1696046"/>
            <a:ext cx="8185429" cy="41598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6652BE-12FE-45C1-8AF9-100D8633A032}"/>
              </a:ext>
            </a:extLst>
          </p:cNvPr>
          <p:cNvSpPr/>
          <p:nvPr/>
        </p:nvSpPr>
        <p:spPr>
          <a:xfrm>
            <a:off x="5650397" y="2434708"/>
            <a:ext cx="1741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>
                <a:solidFill>
                  <a:srgbClr val="374151"/>
                </a:solidFill>
                <a:latin typeface="Georgia" panose="02040502050405020303" pitchFamily="18" charset="0"/>
              </a:rPr>
              <a:t>Rounding</a:t>
            </a:r>
            <a:r>
              <a:rPr lang="es-ES" dirty="0">
                <a:solidFill>
                  <a:srgbClr val="374151"/>
                </a:solidFill>
                <a:latin typeface="Georgia" panose="02040502050405020303" pitchFamily="18" charset="0"/>
              </a:rPr>
              <a:t> </a:t>
            </a:r>
            <a:r>
              <a:rPr lang="es-ES" dirty="0" err="1">
                <a:solidFill>
                  <a:srgbClr val="374151"/>
                </a:solidFill>
                <a:latin typeface="Georgia" panose="02040502050405020303" pitchFamily="18" charset="0"/>
              </a:rPr>
              <a:t>bias</a:t>
            </a:r>
            <a:r>
              <a:rPr lang="es-ES" dirty="0">
                <a:solidFill>
                  <a:srgbClr val="374151"/>
                </a:solidFill>
                <a:latin typeface="Georgia" panose="02040502050405020303" pitchFamily="18" charset="0"/>
              </a:rPr>
              <a:t>!</a:t>
            </a:r>
            <a:endParaRPr lang="es-E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755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0" y="0"/>
            <a:ext cx="9144000" cy="953996"/>
          </a:xfrm>
          <a:prstGeom prst="rect">
            <a:avLst/>
          </a:prstGeom>
          <a:solidFill>
            <a:schemeClr val="tx2">
              <a:lumMod val="75000"/>
              <a:alpha val="20287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    </a:t>
            </a:r>
            <a:r>
              <a:rPr lang="en-US" sz="4000" dirty="0">
                <a:solidFill>
                  <a:srgbClr val="C00000"/>
                </a:solidFill>
                <a:latin typeface="Georgia" panose="02040502050405020303" pitchFamily="18" charset="0"/>
              </a:rPr>
              <a:t>Descriptive</a:t>
            </a:r>
            <a:endParaRPr dirty="0"/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F66D7E9F-8F5F-4B34-8E14-D362A5B338BB}"/>
              </a:ext>
            </a:extLst>
          </p:cNvPr>
          <p:cNvSpPr txBox="1"/>
          <p:nvPr/>
        </p:nvSpPr>
        <p:spPr>
          <a:xfrm>
            <a:off x="469043" y="926052"/>
            <a:ext cx="8046883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dirty="0">
                <a:latin typeface="Georgia"/>
                <a:cs typeface="Georgia"/>
              </a:rPr>
              <a:t>Figure 1: Cumulative distribution of responses by gender: “To what extent do you believe your </a:t>
            </a:r>
            <a:r>
              <a:rPr lang="en-US" b="1" dirty="0">
                <a:latin typeface="Georgia"/>
                <a:cs typeface="Georgia"/>
              </a:rPr>
              <a:t>qualifications align with the requirements</a:t>
            </a:r>
            <a:r>
              <a:rPr lang="en-US" dirty="0">
                <a:latin typeface="Georgia"/>
                <a:cs typeface="Georgia"/>
              </a:rPr>
              <a:t> outlined in this job posting?”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" name="Imatge 1">
            <a:extLst>
              <a:ext uri="{FF2B5EF4-FFF2-40B4-BE49-F238E27FC236}">
                <a16:creationId xmlns:a16="http://schemas.microsoft.com/office/drawing/2014/main" id="{8D624627-61AF-46D9-A3A1-FAFC7CB3E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43" y="1849998"/>
            <a:ext cx="8046883" cy="492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04547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0" y="0"/>
            <a:ext cx="9144000" cy="953996"/>
          </a:xfrm>
          <a:prstGeom prst="rect">
            <a:avLst/>
          </a:prstGeom>
          <a:solidFill>
            <a:schemeClr val="tx2">
              <a:lumMod val="75000"/>
              <a:alpha val="20287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    </a:t>
            </a:r>
            <a:endParaRPr lang="en-US" sz="4000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r>
              <a:rPr lang="en-US" sz="4000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</a:p>
          <a:p>
            <a:endParaRPr lang="en-US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endParaRPr dirty="0"/>
          </a:p>
        </p:txBody>
      </p:sp>
      <p:sp>
        <p:nvSpPr>
          <p:cNvPr id="120" name="Shape 120"/>
          <p:cNvSpPr/>
          <p:nvPr/>
        </p:nvSpPr>
        <p:spPr>
          <a:xfrm>
            <a:off x="337878" y="235165"/>
            <a:ext cx="708835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600"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Figure 2. </a:t>
            </a:r>
            <a:r>
              <a:rPr lang="en-US" sz="1600" dirty="0">
                <a:latin typeface="Georgia"/>
                <a:cs typeface="Georgia"/>
              </a:rPr>
              <a:t>Distribution of responses by gender: “</a:t>
            </a: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Indicate the three qualities that were most important to you in the application process”</a:t>
            </a:r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AC7A3FB6-09C3-4024-91D8-AC2D08574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56" y="944942"/>
            <a:ext cx="7166449" cy="5913058"/>
          </a:xfrm>
          <a:prstGeom prst="rect">
            <a:avLst/>
          </a:prstGeom>
        </p:spPr>
      </p:pic>
      <p:sp>
        <p:nvSpPr>
          <p:cNvPr id="4" name="Fletxa: dreta 3">
            <a:extLst>
              <a:ext uri="{FF2B5EF4-FFF2-40B4-BE49-F238E27FC236}">
                <a16:creationId xmlns:a16="http://schemas.microsoft.com/office/drawing/2014/main" id="{23EF1C00-5F77-42ED-B5E3-149E1922496E}"/>
              </a:ext>
            </a:extLst>
          </p:cNvPr>
          <p:cNvSpPr/>
          <p:nvPr/>
        </p:nvSpPr>
        <p:spPr>
          <a:xfrm>
            <a:off x="2045850" y="2559671"/>
            <a:ext cx="932873" cy="295564"/>
          </a:xfrm>
          <a:prstGeom prst="rightArrow">
            <a:avLst/>
          </a:prstGeom>
          <a:solidFill>
            <a:srgbClr val="FFC000"/>
          </a:solidFill>
          <a:ln w="3175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4" name="Fletxa: dreta 13">
            <a:extLst>
              <a:ext uri="{FF2B5EF4-FFF2-40B4-BE49-F238E27FC236}">
                <a16:creationId xmlns:a16="http://schemas.microsoft.com/office/drawing/2014/main" id="{32EAE72B-4F4E-4D91-AFF7-57E6464F2115}"/>
              </a:ext>
            </a:extLst>
          </p:cNvPr>
          <p:cNvSpPr/>
          <p:nvPr/>
        </p:nvSpPr>
        <p:spPr>
          <a:xfrm>
            <a:off x="1709695" y="4588069"/>
            <a:ext cx="932873" cy="295564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5" name="Fletxa: dreta 14">
            <a:extLst>
              <a:ext uri="{FF2B5EF4-FFF2-40B4-BE49-F238E27FC236}">
                <a16:creationId xmlns:a16="http://schemas.microsoft.com/office/drawing/2014/main" id="{9BE1BDB0-9EE7-4573-BD8A-DA213BA5D898}"/>
              </a:ext>
            </a:extLst>
          </p:cNvPr>
          <p:cNvSpPr/>
          <p:nvPr/>
        </p:nvSpPr>
        <p:spPr>
          <a:xfrm>
            <a:off x="485660" y="5165342"/>
            <a:ext cx="932873" cy="295564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14648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0" y="0"/>
            <a:ext cx="9144000" cy="953996"/>
          </a:xfrm>
          <a:prstGeom prst="rect">
            <a:avLst/>
          </a:prstGeom>
          <a:solidFill>
            <a:schemeClr val="tx2">
              <a:lumMod val="75000"/>
              <a:alpha val="20287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    </a:t>
            </a:r>
            <a:endParaRPr lang="en-US" sz="4000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rgbClr val="C00000"/>
                </a:solidFill>
                <a:latin typeface="Georgia" panose="02040502050405020303" pitchFamily="18" charset="0"/>
              </a:rPr>
              <a:t>Table 2. Linear Regression Analysis for Variables Predicting Self-Perceived Percentage of Requirements Met in Job Offer, 2023</a:t>
            </a:r>
            <a:endParaRPr lang="en-US" sz="4000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endParaRPr lang="en-US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endParaRPr dirty="0"/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14CB1BA4-DD23-4D77-803F-B6DA69EF5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56" y="1067199"/>
            <a:ext cx="6118744" cy="5790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77AF18-550E-4A52-8D6C-95B25D51073C}"/>
              </a:ext>
            </a:extLst>
          </p:cNvPr>
          <p:cNvSpPr/>
          <p:nvPr/>
        </p:nvSpPr>
        <p:spPr>
          <a:xfrm>
            <a:off x="914400" y="1616364"/>
            <a:ext cx="4507345" cy="471054"/>
          </a:xfrm>
          <a:prstGeom prst="rect">
            <a:avLst/>
          </a:prstGeom>
          <a:noFill/>
          <a:ln w="1905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AB870F-8F8F-435A-A7FB-E10FC0534622}"/>
              </a:ext>
            </a:extLst>
          </p:cNvPr>
          <p:cNvSpPr/>
          <p:nvPr/>
        </p:nvSpPr>
        <p:spPr>
          <a:xfrm>
            <a:off x="928253" y="3246580"/>
            <a:ext cx="4507345" cy="471054"/>
          </a:xfrm>
          <a:prstGeom prst="rect">
            <a:avLst/>
          </a:prstGeom>
          <a:noFill/>
          <a:ln w="1905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5CD056-EBC4-4222-A0A8-71B6E9986BAD}"/>
              </a:ext>
            </a:extLst>
          </p:cNvPr>
          <p:cNvSpPr/>
          <p:nvPr/>
        </p:nvSpPr>
        <p:spPr>
          <a:xfrm>
            <a:off x="905163" y="4063999"/>
            <a:ext cx="4530435" cy="812797"/>
          </a:xfrm>
          <a:prstGeom prst="rect">
            <a:avLst/>
          </a:prstGeom>
          <a:noFill/>
          <a:ln w="1905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509C76-ECEA-4708-91FF-E4E508C02E04}"/>
              </a:ext>
            </a:extLst>
          </p:cNvPr>
          <p:cNvSpPr/>
          <p:nvPr/>
        </p:nvSpPr>
        <p:spPr>
          <a:xfrm>
            <a:off x="923634" y="4849094"/>
            <a:ext cx="4511964" cy="591123"/>
          </a:xfrm>
          <a:prstGeom prst="rect">
            <a:avLst/>
          </a:prstGeom>
          <a:noFill/>
          <a:ln w="1905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58225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0" y="0"/>
            <a:ext cx="9144000" cy="953996"/>
          </a:xfrm>
          <a:prstGeom prst="rect">
            <a:avLst/>
          </a:prstGeom>
          <a:solidFill>
            <a:schemeClr val="tx2">
              <a:lumMod val="75000"/>
              <a:alpha val="20287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    </a:t>
            </a:r>
            <a:endParaRPr lang="en-US" sz="4000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r>
              <a:rPr lang="en-US" sz="2000" dirty="0">
                <a:solidFill>
                  <a:srgbClr val="C00000"/>
                </a:solidFill>
                <a:latin typeface="Georgia" panose="02040502050405020303" pitchFamily="18" charset="0"/>
              </a:rPr>
              <a:t>Table 3. Ordered Logistic Regression Analysis of the Variables that Predict the Self-perceived Likelihood of Being Interviewed or Hired, 2023</a:t>
            </a:r>
            <a:endParaRPr lang="en-US" sz="3600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endParaRPr lang="en-US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endParaRPr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A44CD1-F92D-4180-BC6E-2FF6EC7F2C50}"/>
              </a:ext>
            </a:extLst>
          </p:cNvPr>
          <p:cNvSpPr/>
          <p:nvPr/>
        </p:nvSpPr>
        <p:spPr>
          <a:xfrm>
            <a:off x="540673" y="1719290"/>
            <a:ext cx="5245562" cy="386601"/>
          </a:xfrm>
          <a:prstGeom prst="rect">
            <a:avLst/>
          </a:prstGeom>
          <a:noFill/>
          <a:ln w="1905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6A1648-F572-40CD-B23C-32AD2A7F7C5B}"/>
              </a:ext>
            </a:extLst>
          </p:cNvPr>
          <p:cNvSpPr/>
          <p:nvPr/>
        </p:nvSpPr>
        <p:spPr>
          <a:xfrm>
            <a:off x="568381" y="4181072"/>
            <a:ext cx="5217853" cy="766618"/>
          </a:xfrm>
          <a:prstGeom prst="rect">
            <a:avLst/>
          </a:prstGeom>
          <a:noFill/>
          <a:ln w="1905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4719450A-DE9F-4B25-9D0E-0933507CF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55" y="1037844"/>
            <a:ext cx="5402580" cy="5820156"/>
          </a:xfrm>
          <a:prstGeom prst="rect">
            <a:avLst/>
          </a:prstGeom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2F623D7D-EDA1-450F-A83A-AF6CE9B36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854" y="1037844"/>
            <a:ext cx="3042970" cy="220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720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tge 17">
            <a:extLst>
              <a:ext uri="{FF2B5EF4-FFF2-40B4-BE49-F238E27FC236}">
                <a16:creationId xmlns:a16="http://schemas.microsoft.com/office/drawing/2014/main" id="{580544CC-334F-4B1A-987E-0B3B8AE93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397" y="1828025"/>
            <a:ext cx="2040521" cy="3201949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5878" y="202809"/>
            <a:ext cx="6172200" cy="502541"/>
          </a:xfrm>
          <a:prstGeom prst="rect">
            <a:avLst/>
          </a:prstGeom>
        </p:spPr>
        <p:txBody>
          <a:bodyPr vert="horz" wrap="square" lIns="0" tIns="10001" rIns="0" bIns="0" rtlCol="0" anchor="ctr">
            <a:spAutoFit/>
          </a:bodyPr>
          <a:lstStyle/>
          <a:p>
            <a:pPr marL="9525" algn="l">
              <a:spcBef>
                <a:spcPts val="79"/>
              </a:spcBef>
            </a:pPr>
            <a:r>
              <a:rPr lang="en-GB" sz="3200" dirty="0"/>
              <a:t>Motivation</a:t>
            </a:r>
            <a:endParaRPr lang="en-GB" spc="-8" dirty="0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78190" y="995554"/>
            <a:ext cx="544067" cy="58064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7886" y="1569950"/>
            <a:ext cx="6817815" cy="3923126"/>
            <a:chOff x="634503" y="1080769"/>
            <a:chExt cx="10913745" cy="550481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4503" y="1346707"/>
              <a:ext cx="5598275" cy="5238747"/>
            </a:xfrm>
            <a:prstGeom prst="rect">
              <a:avLst/>
            </a:prstGeom>
          </p:spPr>
        </p:pic>
        <p:sp>
          <p:nvSpPr>
            <p:cNvPr id="6" name="object 6">
              <a:hlinkClick r:id="rId5"/>
            </p:cNvPr>
            <p:cNvSpPr/>
            <p:nvPr/>
          </p:nvSpPr>
          <p:spPr>
            <a:xfrm>
              <a:off x="1570863" y="4311522"/>
              <a:ext cx="2153285" cy="242570"/>
            </a:xfrm>
            <a:custGeom>
              <a:avLst/>
              <a:gdLst/>
              <a:ahLst/>
              <a:cxnLst/>
              <a:rect l="l" t="t" r="r" b="b"/>
              <a:pathLst>
                <a:path w="2153285" h="242570">
                  <a:moveTo>
                    <a:pt x="1270" y="0"/>
                  </a:moveTo>
                  <a:lnTo>
                    <a:pt x="0" y="12065"/>
                  </a:lnTo>
                  <a:lnTo>
                    <a:pt x="1075817" y="127254"/>
                  </a:lnTo>
                  <a:lnTo>
                    <a:pt x="2151761" y="242570"/>
                  </a:lnTo>
                  <a:lnTo>
                    <a:pt x="2153031" y="230505"/>
                  </a:lnTo>
                  <a:lnTo>
                    <a:pt x="1077214" y="115189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2124" y="4390262"/>
              <a:ext cx="4376974" cy="11104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20696" y="1860803"/>
              <a:ext cx="3305555" cy="10957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83208" y="1691639"/>
              <a:ext cx="1104899" cy="79095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393441" y="1753361"/>
              <a:ext cx="89535" cy="1031240"/>
            </a:xfrm>
            <a:custGeom>
              <a:avLst/>
              <a:gdLst/>
              <a:ahLst/>
              <a:cxnLst/>
              <a:rect l="l" t="t" r="r" b="b"/>
              <a:pathLst>
                <a:path w="89535" h="1031239">
                  <a:moveTo>
                    <a:pt x="89154" y="0"/>
                  </a:moveTo>
                  <a:lnTo>
                    <a:pt x="0" y="1030732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98896" y="1080769"/>
              <a:ext cx="5649087" cy="542480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59652" y="1623061"/>
              <a:ext cx="1200909" cy="1075942"/>
            </a:xfrm>
            <a:prstGeom prst="rect">
              <a:avLst/>
            </a:prstGeom>
          </p:spPr>
        </p:pic>
      </p:grpSp>
      <p:sp>
        <p:nvSpPr>
          <p:cNvPr id="13" name="Shape 119">
            <a:extLst>
              <a:ext uri="{FF2B5EF4-FFF2-40B4-BE49-F238E27FC236}">
                <a16:creationId xmlns:a16="http://schemas.microsoft.com/office/drawing/2014/main" id="{28E9661B-0DF6-4C99-BFFF-63869C221BCA}"/>
              </a:ext>
            </a:extLst>
          </p:cNvPr>
          <p:cNvSpPr/>
          <p:nvPr/>
        </p:nvSpPr>
        <p:spPr>
          <a:xfrm>
            <a:off x="3234" y="0"/>
            <a:ext cx="9144000" cy="953996"/>
          </a:xfrm>
          <a:prstGeom prst="rect">
            <a:avLst/>
          </a:prstGeom>
          <a:solidFill>
            <a:schemeClr val="tx2">
              <a:lumMod val="75000"/>
              <a:alpha val="20287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endParaRPr lang="en-US" sz="3200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endParaRPr lang="en-US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endParaRPr dirty="0"/>
          </a:p>
        </p:txBody>
      </p:sp>
      <p:pic>
        <p:nvPicPr>
          <p:cNvPr id="14" name="pasted-image.pdf">
            <a:extLst>
              <a:ext uri="{FF2B5EF4-FFF2-40B4-BE49-F238E27FC236}">
                <a16:creationId xmlns:a16="http://schemas.microsoft.com/office/drawing/2014/main" id="{DD69D344-5288-4E1C-B157-FE11FCEA0A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28411" y="6259990"/>
            <a:ext cx="2953037" cy="47784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51394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0" y="0"/>
            <a:ext cx="9144000" cy="953996"/>
          </a:xfrm>
          <a:prstGeom prst="rect">
            <a:avLst/>
          </a:prstGeom>
          <a:solidFill>
            <a:schemeClr val="tx2">
              <a:lumMod val="75000"/>
              <a:alpha val="20287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    </a:t>
            </a:r>
            <a:r>
              <a:rPr lang="en-US" sz="4000" dirty="0">
                <a:solidFill>
                  <a:srgbClr val="C00000"/>
                </a:solidFill>
                <a:latin typeface="Georgia" panose="02040502050405020303" pitchFamily="18" charset="0"/>
              </a:rPr>
              <a:t>Conclusions</a:t>
            </a:r>
            <a:endParaRPr lang="en-US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endParaRPr dirty="0"/>
          </a:p>
        </p:txBody>
      </p:sp>
      <p:sp>
        <p:nvSpPr>
          <p:cNvPr id="120" name="Shape 120"/>
          <p:cNvSpPr/>
          <p:nvPr/>
        </p:nvSpPr>
        <p:spPr>
          <a:xfrm>
            <a:off x="125442" y="1166842"/>
            <a:ext cx="9018558" cy="477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defRPr sz="2600"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In line with previous studies there are significant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gender differences in the aspects of jobs that are valued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. Women tend to prioritize family-friendly work environments, shorter commutes, and shorter working hours, while men tend to prioritize salary.</a:t>
            </a:r>
          </a:p>
          <a:p>
            <a:pPr marL="342900" indent="-342900">
              <a:buFont typeface="Wingdings" panose="05000000000000000000" pitchFamily="2" charset="2"/>
              <a:buChar char="q"/>
              <a:defRPr sz="2600">
                <a:latin typeface="Verdana"/>
                <a:ea typeface="Verdana"/>
                <a:cs typeface="Verdana"/>
                <a:sym typeface="Verdana"/>
              </a:defRPr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Verdana"/>
            </a:endParaRPr>
          </a:p>
          <a:p>
            <a:pPr marL="342900" indent="-342900">
              <a:buFont typeface="Wingdings" panose="05000000000000000000" pitchFamily="2" charset="2"/>
              <a:buChar char="q"/>
              <a:defRPr sz="2600"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There is no evidence of a '60% vs 100% rule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’ (“Men apply for a job when they meet only 60% of the qualifications, but women apply only if they meet 100%.”): women do not set different thresholds for job applications than men. However,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women have lower expectations than men that they will be called for an interview or hired, regardless of the level of match between the job offer and their skills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  <a:defRPr sz="2600">
                <a:latin typeface="Verdana"/>
                <a:ea typeface="Verdana"/>
                <a:cs typeface="Verdana"/>
                <a:sym typeface="Verdana"/>
              </a:defRPr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Verdana"/>
            </a:endParaRPr>
          </a:p>
          <a:p>
            <a:pPr marL="342900" indent="-342900">
              <a:buFont typeface="Wingdings" panose="05000000000000000000" pitchFamily="2" charset="2"/>
              <a:buChar char="q"/>
              <a:defRPr sz="2600"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Individuals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experiencing heightened levels of despair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, such as the unemployed, show notable behavioral differences and a tendency to pursue job opportunities even when they do not meet the required qualifications.</a:t>
            </a:r>
          </a:p>
          <a:p>
            <a:pPr marL="342900" indent="-342900">
              <a:buFont typeface="Wingdings" panose="05000000000000000000" pitchFamily="2" charset="2"/>
              <a:buChar char="q"/>
              <a:defRPr sz="2600">
                <a:latin typeface="Verdana"/>
                <a:ea typeface="Verdana"/>
                <a:cs typeface="Verdana"/>
                <a:sym typeface="Verdana"/>
              </a:defRPr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Verdana"/>
            </a:endParaRPr>
          </a:p>
          <a:p>
            <a:pPr marL="342900" indent="-342900">
              <a:buFont typeface="Wingdings" panose="05000000000000000000" pitchFamily="2" charset="2"/>
              <a:buChar char="q"/>
              <a:defRPr sz="2600"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Higher conformity scores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, indicating a tendency to strictly follow rules, were unexpectedly linked to a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lower percentage of requirements met in job applications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.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Higher efficacy scores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, reflecting a strong belief in one's abilities, were positively associated with meeting a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higher percentage of requirements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. This implies that individuals with greater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self-confidence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 may perceive themselves as meeting more requirements,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irrespective of gender.</a:t>
            </a:r>
            <a:endParaRPr lang="en-US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411463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502" y="3151979"/>
            <a:ext cx="3467955" cy="5611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" y="1119259"/>
            <a:ext cx="6172200" cy="379431"/>
          </a:xfrm>
          <a:prstGeom prst="rect">
            <a:avLst/>
          </a:prstGeom>
        </p:spPr>
        <p:txBody>
          <a:bodyPr vert="horz" wrap="square" lIns="0" tIns="10001" rIns="0" bIns="0" rtlCol="0" anchor="ctr">
            <a:spAutoFit/>
          </a:bodyPr>
          <a:lstStyle/>
          <a:p>
            <a:pPr marL="9525">
              <a:spcBef>
                <a:spcPts val="79"/>
              </a:spcBef>
            </a:pPr>
            <a:r>
              <a:rPr dirty="0"/>
              <a:t>Job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/>
              <a:t>searches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dirty="0"/>
              <a:t>are</a:t>
            </a:r>
            <a:r>
              <a:rPr spc="-38" dirty="0">
                <a:latin typeface="Times New Roman"/>
                <a:cs typeface="Times New Roman"/>
              </a:rPr>
              <a:t> </a:t>
            </a:r>
            <a:r>
              <a:rPr dirty="0"/>
              <a:t>hard</a:t>
            </a:r>
            <a:r>
              <a:rPr spc="-38" dirty="0">
                <a:latin typeface="Times New Roman"/>
                <a:cs typeface="Times New Roman"/>
              </a:rPr>
              <a:t> </a:t>
            </a:r>
            <a:r>
              <a:rPr dirty="0"/>
              <a:t>to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spc="-8" dirty="0"/>
              <a:t>research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0288" y="1603438"/>
            <a:ext cx="7834789" cy="9047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6700" marR="3810" indent="-257175">
              <a:spcBef>
                <a:spcPts val="75"/>
              </a:spcBef>
              <a:buFont typeface="Arial"/>
              <a:buChar char="•"/>
              <a:tabLst>
                <a:tab pos="266700" algn="l"/>
              </a:tabLst>
            </a:pPr>
            <a:r>
              <a:rPr dirty="0">
                <a:latin typeface="Georgia"/>
                <a:cs typeface="Georgia"/>
              </a:rPr>
              <a:t>Research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on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job</a:t>
            </a:r>
            <a:r>
              <a:rPr spc="-23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search,</a:t>
            </a:r>
            <a:r>
              <a:rPr spc="-19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as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most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online</a:t>
            </a:r>
            <a:r>
              <a:rPr spc="-26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events,</a:t>
            </a:r>
            <a:r>
              <a:rPr spc="-38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is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limited</a:t>
            </a:r>
            <a:r>
              <a:rPr spc="-41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by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the</a:t>
            </a:r>
            <a:r>
              <a:rPr spc="-23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lack</a:t>
            </a:r>
            <a:r>
              <a:rPr spc="-26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Georgia"/>
                <a:cs typeface="Georgia"/>
              </a:rPr>
              <a:t>and/or</a:t>
            </a:r>
            <a:r>
              <a:rPr spc="-8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inadequacy</a:t>
            </a:r>
            <a:r>
              <a:rPr spc="-56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of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available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Georgia"/>
                <a:cs typeface="Georgia"/>
              </a:rPr>
              <a:t>data.</a:t>
            </a:r>
            <a:endParaRPr>
              <a:latin typeface="Georgia"/>
              <a:cs typeface="Georgia"/>
            </a:endParaRPr>
          </a:p>
          <a:p>
            <a:pPr marL="266224" indent="-256699">
              <a:spcBef>
                <a:spcPts val="450"/>
              </a:spcBef>
              <a:buFont typeface="Arial"/>
              <a:buChar char="•"/>
              <a:tabLst>
                <a:tab pos="266224" algn="l"/>
              </a:tabLst>
            </a:pPr>
            <a:r>
              <a:rPr dirty="0">
                <a:latin typeface="Georgia"/>
                <a:cs typeface="Georgia"/>
              </a:rPr>
              <a:t>Most</a:t>
            </a:r>
            <a:r>
              <a:rPr spc="-26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existing</a:t>
            </a:r>
            <a:r>
              <a:rPr spc="-45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research</a:t>
            </a:r>
            <a:r>
              <a:rPr spc="-23" dirty="0">
                <a:latin typeface="Georgia"/>
                <a:cs typeface="Georgia"/>
              </a:rPr>
              <a:t> </a:t>
            </a:r>
            <a:r>
              <a:rPr spc="-8" dirty="0">
                <a:latin typeface="Georgia"/>
                <a:cs typeface="Georgia"/>
              </a:rPr>
              <a:t>uses…</a:t>
            </a:r>
            <a:endParaRPr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01171" y="2653475"/>
            <a:ext cx="3762851" cy="3057525"/>
          </a:xfrm>
          <a:custGeom>
            <a:avLst/>
            <a:gdLst/>
            <a:ahLst/>
            <a:cxnLst/>
            <a:rect l="l" t="t" r="r" b="b"/>
            <a:pathLst>
              <a:path w="5017134" h="4076700">
                <a:moveTo>
                  <a:pt x="0" y="4076700"/>
                </a:moveTo>
                <a:lnTo>
                  <a:pt x="5017008" y="4076700"/>
                </a:lnTo>
                <a:lnTo>
                  <a:pt x="5017008" y="0"/>
                </a:lnTo>
                <a:lnTo>
                  <a:pt x="0" y="0"/>
                </a:lnTo>
                <a:lnTo>
                  <a:pt x="0" y="40767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 txBox="1"/>
          <p:nvPr/>
        </p:nvSpPr>
        <p:spPr>
          <a:xfrm>
            <a:off x="4800601" y="2634613"/>
            <a:ext cx="3762851" cy="305372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8099" rIns="0" bIns="0" rtlCol="0">
            <a:spAutoFit/>
          </a:bodyPr>
          <a:lstStyle/>
          <a:p>
            <a:pPr marL="1429" algn="ctr">
              <a:spcBef>
                <a:spcPts val="221"/>
              </a:spcBef>
            </a:pPr>
            <a:r>
              <a:rPr b="1" dirty="0">
                <a:solidFill>
                  <a:srgbClr val="FFFFFF"/>
                </a:solidFill>
                <a:latin typeface="Georgia"/>
                <a:cs typeface="Georgia"/>
              </a:rPr>
              <a:t>Passive</a:t>
            </a:r>
            <a:r>
              <a:rPr spc="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FFFFFF"/>
                </a:solidFill>
                <a:latin typeface="Georgia"/>
                <a:cs typeface="Georgia"/>
              </a:rPr>
              <a:t>data</a:t>
            </a:r>
            <a:endParaRPr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01171" y="2980944"/>
            <a:ext cx="3762851" cy="2683266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676" rIns="0" bIns="0" rtlCol="0">
            <a:spAutoFit/>
          </a:bodyPr>
          <a:lstStyle/>
          <a:p>
            <a:pPr marL="146685" marR="418148">
              <a:spcBef>
                <a:spcPts val="604"/>
              </a:spcBef>
            </a:pPr>
            <a:r>
              <a:rPr sz="1350" dirty="0">
                <a:latin typeface="Georgia"/>
                <a:cs typeface="Georgia"/>
              </a:rPr>
              <a:t>Individuals</a:t>
            </a:r>
            <a:r>
              <a:rPr sz="1350" spc="-11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consent</a:t>
            </a:r>
            <a:r>
              <a:rPr sz="1350" spc="-34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to</a:t>
            </a:r>
            <a:r>
              <a:rPr sz="1350" spc="-30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be</a:t>
            </a:r>
            <a:r>
              <a:rPr sz="1350" spc="-19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observed</a:t>
            </a:r>
            <a:r>
              <a:rPr sz="1350" spc="-8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and</a:t>
            </a:r>
            <a:r>
              <a:rPr sz="1350" spc="-26" dirty="0">
                <a:latin typeface="Times New Roman"/>
                <a:cs typeface="Times New Roman"/>
              </a:rPr>
              <a:t> </a:t>
            </a:r>
            <a:r>
              <a:rPr sz="1350" spc="-19" dirty="0">
                <a:latin typeface="Georgia"/>
                <a:cs typeface="Georgia"/>
              </a:rPr>
              <a:t>do</a:t>
            </a:r>
            <a:r>
              <a:rPr sz="1350" spc="-19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not</a:t>
            </a:r>
            <a:r>
              <a:rPr sz="1350" spc="-30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play</a:t>
            </a:r>
            <a:r>
              <a:rPr sz="1350" spc="-19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a</a:t>
            </a:r>
            <a:r>
              <a:rPr sz="1350" spc="-1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role</a:t>
            </a:r>
            <a:r>
              <a:rPr sz="1350" spc="-8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in</a:t>
            </a:r>
            <a:r>
              <a:rPr sz="1350" spc="-23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the</a:t>
            </a:r>
            <a:r>
              <a:rPr sz="1350" spc="-11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data</a:t>
            </a:r>
            <a:r>
              <a:rPr sz="1350" spc="-8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collection</a:t>
            </a:r>
            <a:r>
              <a:rPr sz="1350" spc="-23" dirty="0">
                <a:latin typeface="Times New Roman"/>
                <a:cs typeface="Times New Roman"/>
              </a:rPr>
              <a:t> </a:t>
            </a:r>
            <a:r>
              <a:rPr sz="1350" spc="-8" dirty="0">
                <a:latin typeface="Georgia"/>
                <a:cs typeface="Georgia"/>
              </a:rPr>
              <a:t>(e.g.,</a:t>
            </a:r>
            <a:r>
              <a:rPr sz="1350" spc="-8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Linkedin.com</a:t>
            </a:r>
            <a:r>
              <a:rPr sz="1350" spc="-26" dirty="0">
                <a:latin typeface="Times New Roman"/>
                <a:cs typeface="Times New Roman"/>
              </a:rPr>
              <a:t> </a:t>
            </a:r>
            <a:r>
              <a:rPr sz="1350" spc="-8" dirty="0">
                <a:latin typeface="Georgia"/>
                <a:cs typeface="Georgia"/>
              </a:rPr>
              <a:t>reports).</a:t>
            </a:r>
            <a:endParaRPr sz="1350">
              <a:latin typeface="Georgia"/>
              <a:cs typeface="Georgia"/>
            </a:endParaRPr>
          </a:p>
          <a:p>
            <a:pPr marL="146685" marR="179546">
              <a:spcBef>
                <a:spcPts val="454"/>
              </a:spcBef>
            </a:pPr>
            <a:r>
              <a:rPr sz="1350" dirty="0">
                <a:latin typeface="Georgia"/>
                <a:cs typeface="Georgia"/>
              </a:rPr>
              <a:t>Some</a:t>
            </a:r>
            <a:r>
              <a:rPr sz="1350" spc="-11" dirty="0">
                <a:latin typeface="Times New Roman"/>
                <a:cs typeface="Times New Roman"/>
              </a:rPr>
              <a:t> </a:t>
            </a:r>
            <a:r>
              <a:rPr sz="1350" spc="-8" dirty="0">
                <a:latin typeface="Georgia"/>
                <a:cs typeface="Georgia"/>
              </a:rPr>
              <a:t>opt-</a:t>
            </a:r>
            <a:r>
              <a:rPr sz="1350" dirty="0">
                <a:latin typeface="Georgia"/>
                <a:cs typeface="Georgia"/>
              </a:rPr>
              <a:t>in</a:t>
            </a:r>
            <a:r>
              <a:rPr sz="1350" spc="-11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online</a:t>
            </a:r>
            <a:r>
              <a:rPr sz="1350" spc="-23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panels</a:t>
            </a:r>
            <a:r>
              <a:rPr sz="1350" spc="-19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ask</a:t>
            </a:r>
            <a:r>
              <a:rPr sz="1350" spc="-19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their</a:t>
            </a:r>
            <a:r>
              <a:rPr sz="1350" spc="-8" dirty="0">
                <a:latin typeface="Times New Roman"/>
                <a:cs typeface="Times New Roman"/>
              </a:rPr>
              <a:t> </a:t>
            </a:r>
            <a:r>
              <a:rPr sz="1350" spc="-8" dirty="0">
                <a:latin typeface="Georgia"/>
                <a:cs typeface="Georgia"/>
              </a:rPr>
              <a:t>members</a:t>
            </a:r>
            <a:r>
              <a:rPr sz="1350" spc="-8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to install</a:t>
            </a:r>
            <a:r>
              <a:rPr sz="1350" spc="-15" dirty="0">
                <a:latin typeface="Georgia"/>
                <a:cs typeface="Georgia"/>
              </a:rPr>
              <a:t> </a:t>
            </a:r>
            <a:r>
              <a:rPr sz="1350" dirty="0">
                <a:latin typeface="Georgia"/>
                <a:cs typeface="Georgia"/>
              </a:rPr>
              <a:t>a</a:t>
            </a:r>
            <a:r>
              <a:rPr sz="1350" spc="-8" dirty="0">
                <a:latin typeface="Georgia"/>
                <a:cs typeface="Georgia"/>
              </a:rPr>
              <a:t> </a:t>
            </a:r>
            <a:r>
              <a:rPr sz="1350" dirty="0">
                <a:latin typeface="Georgia"/>
                <a:cs typeface="Georgia"/>
              </a:rPr>
              <a:t>“meter”</a:t>
            </a:r>
            <a:r>
              <a:rPr sz="1350" spc="-11" dirty="0">
                <a:latin typeface="Georgia"/>
                <a:cs typeface="Georgia"/>
              </a:rPr>
              <a:t> </a:t>
            </a:r>
            <a:r>
              <a:rPr sz="1350" dirty="0">
                <a:latin typeface="Georgia"/>
                <a:cs typeface="Georgia"/>
              </a:rPr>
              <a:t>and</a:t>
            </a:r>
            <a:r>
              <a:rPr sz="1350" spc="-4" dirty="0">
                <a:latin typeface="Georgia"/>
                <a:cs typeface="Georgia"/>
              </a:rPr>
              <a:t> </a:t>
            </a:r>
            <a:r>
              <a:rPr sz="1350" dirty="0">
                <a:latin typeface="Georgia"/>
                <a:cs typeface="Georgia"/>
              </a:rPr>
              <a:t>share their</a:t>
            </a:r>
            <a:r>
              <a:rPr sz="1350" spc="-4" dirty="0">
                <a:latin typeface="Georgia"/>
                <a:cs typeface="Georgia"/>
              </a:rPr>
              <a:t> </a:t>
            </a:r>
            <a:r>
              <a:rPr sz="1350" spc="-8" dirty="0">
                <a:latin typeface="Georgia"/>
                <a:cs typeface="Georgia"/>
              </a:rPr>
              <a:t>online activity.</a:t>
            </a:r>
            <a:endParaRPr sz="1350">
              <a:latin typeface="Georgia"/>
              <a:cs typeface="Georgia"/>
            </a:endParaRPr>
          </a:p>
          <a:p>
            <a:pPr marL="146685">
              <a:spcBef>
                <a:spcPts val="454"/>
              </a:spcBef>
            </a:pPr>
            <a:r>
              <a:rPr sz="1350" dirty="0">
                <a:latin typeface="Georgia"/>
                <a:cs typeface="Georgia"/>
              </a:rPr>
              <a:t>Not</a:t>
            </a:r>
            <a:r>
              <a:rPr sz="1350" spc="-26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affected</a:t>
            </a:r>
            <a:r>
              <a:rPr sz="1350" spc="-19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by</a:t>
            </a:r>
            <a:r>
              <a:rPr sz="1350" spc="-1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memory</a:t>
            </a:r>
            <a:r>
              <a:rPr sz="1350" spc="-19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issues</a:t>
            </a:r>
            <a:r>
              <a:rPr sz="1350" spc="-19" dirty="0">
                <a:latin typeface="Times New Roman"/>
                <a:cs typeface="Times New Roman"/>
              </a:rPr>
              <a:t> </a:t>
            </a:r>
            <a:r>
              <a:rPr sz="1350" spc="-15" dirty="0">
                <a:latin typeface="Georgia"/>
                <a:cs typeface="Georgia"/>
              </a:rPr>
              <a:t>but…</a:t>
            </a:r>
            <a:endParaRPr sz="1350">
              <a:latin typeface="Georgia"/>
              <a:cs typeface="Georgia"/>
            </a:endParaRPr>
          </a:p>
          <a:p>
            <a:pPr marL="403860" marR="659606" indent="-257651">
              <a:spcBef>
                <a:spcPts val="450"/>
              </a:spcBef>
              <a:buFont typeface="Arial"/>
              <a:buChar char="•"/>
              <a:tabLst>
                <a:tab pos="403860" algn="l"/>
              </a:tabLst>
            </a:pPr>
            <a:r>
              <a:rPr sz="1350" dirty="0">
                <a:latin typeface="Georgia"/>
                <a:cs typeface="Georgia"/>
              </a:rPr>
              <a:t>Affected</a:t>
            </a:r>
            <a:r>
              <a:rPr sz="1350" spc="-26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by</a:t>
            </a:r>
            <a:r>
              <a:rPr sz="1350" spc="-1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other</a:t>
            </a:r>
            <a:r>
              <a:rPr sz="1350" spc="-11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errors</a:t>
            </a:r>
            <a:r>
              <a:rPr sz="1350" spc="-8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(Bosch</a:t>
            </a:r>
            <a:r>
              <a:rPr sz="1350" spc="-23" dirty="0">
                <a:latin typeface="Times New Roman"/>
                <a:cs typeface="Times New Roman"/>
              </a:rPr>
              <a:t> </a:t>
            </a:r>
            <a:r>
              <a:rPr sz="1350" spc="-19" dirty="0">
                <a:latin typeface="Georgia"/>
                <a:cs typeface="Georgia"/>
              </a:rPr>
              <a:t>and</a:t>
            </a:r>
            <a:r>
              <a:rPr sz="1350" spc="-19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Revilla,</a:t>
            </a:r>
            <a:r>
              <a:rPr sz="1350" spc="-15" dirty="0">
                <a:latin typeface="Times New Roman"/>
                <a:cs typeface="Times New Roman"/>
              </a:rPr>
              <a:t> </a:t>
            </a:r>
            <a:r>
              <a:rPr sz="1350" spc="-8" dirty="0">
                <a:latin typeface="Georgia"/>
                <a:cs typeface="Georgia"/>
              </a:rPr>
              <a:t>2022).</a:t>
            </a:r>
            <a:endParaRPr sz="1350">
              <a:latin typeface="Georgia"/>
              <a:cs typeface="Georgia"/>
            </a:endParaRPr>
          </a:p>
          <a:p>
            <a:pPr marL="403860" indent="-257175">
              <a:spcBef>
                <a:spcPts val="450"/>
              </a:spcBef>
              <a:buFont typeface="Arial"/>
              <a:buChar char="•"/>
              <a:tabLst>
                <a:tab pos="403860" algn="l"/>
              </a:tabLst>
            </a:pPr>
            <a:r>
              <a:rPr sz="1350" dirty="0">
                <a:latin typeface="Georgia"/>
                <a:cs typeface="Georgia"/>
              </a:rPr>
              <a:t>Cannot</a:t>
            </a:r>
            <a:r>
              <a:rPr sz="1350" spc="-23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capture</a:t>
            </a:r>
            <a:r>
              <a:rPr sz="1350" spc="-19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all</a:t>
            </a:r>
            <a:r>
              <a:rPr sz="1350" spc="-23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objective</a:t>
            </a:r>
            <a:r>
              <a:rPr sz="1350" spc="-15" dirty="0">
                <a:latin typeface="Times New Roman"/>
                <a:cs typeface="Times New Roman"/>
              </a:rPr>
              <a:t> </a:t>
            </a:r>
            <a:r>
              <a:rPr sz="1350" spc="-15" dirty="0">
                <a:latin typeface="Georgia"/>
                <a:cs typeface="Georgia"/>
              </a:rPr>
              <a:t>data.</a:t>
            </a:r>
            <a:endParaRPr sz="1350">
              <a:latin typeface="Georgia"/>
              <a:cs typeface="Georgia"/>
            </a:endParaRPr>
          </a:p>
          <a:p>
            <a:pPr marL="403860" indent="-257175">
              <a:spcBef>
                <a:spcPts val="450"/>
              </a:spcBef>
              <a:buFont typeface="Arial"/>
              <a:buChar char="•"/>
              <a:tabLst>
                <a:tab pos="403860" algn="l"/>
              </a:tabLst>
            </a:pPr>
            <a:r>
              <a:rPr sz="1350" dirty="0">
                <a:latin typeface="Georgia"/>
                <a:cs typeface="Georgia"/>
              </a:rPr>
              <a:t>Cannot</a:t>
            </a:r>
            <a:r>
              <a:rPr sz="1350" spc="-34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capture</a:t>
            </a:r>
            <a:r>
              <a:rPr sz="1350" spc="-23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subjective</a:t>
            </a:r>
            <a:r>
              <a:rPr sz="1350" spc="-1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data</a:t>
            </a:r>
            <a:r>
              <a:rPr sz="1350" spc="-1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at</a:t>
            </a:r>
            <a:r>
              <a:rPr sz="1350" spc="-11" dirty="0">
                <a:latin typeface="Times New Roman"/>
                <a:cs typeface="Times New Roman"/>
              </a:rPr>
              <a:t> </a:t>
            </a:r>
            <a:r>
              <a:rPr sz="1350" spc="-15" dirty="0">
                <a:latin typeface="Georgia"/>
                <a:cs typeface="Georgia"/>
              </a:rPr>
              <a:t>all.</a:t>
            </a:r>
            <a:endParaRPr sz="1350">
              <a:latin typeface="Georgia"/>
              <a:cs typeface="Georg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10919" y="2639188"/>
            <a:ext cx="3792855" cy="3086100"/>
            <a:chOff x="681225" y="2375917"/>
            <a:chExt cx="5057140" cy="4114800"/>
          </a:xfrm>
        </p:grpSpPr>
        <p:sp>
          <p:nvSpPr>
            <p:cNvPr id="8" name="object 8"/>
            <p:cNvSpPr/>
            <p:nvPr/>
          </p:nvSpPr>
          <p:spPr>
            <a:xfrm>
              <a:off x="700275" y="2849879"/>
              <a:ext cx="5019040" cy="3622040"/>
            </a:xfrm>
            <a:custGeom>
              <a:avLst/>
              <a:gdLst/>
              <a:ahLst/>
              <a:cxnLst/>
              <a:rect l="l" t="t" r="r" b="b"/>
              <a:pathLst>
                <a:path w="5019040" h="3622040">
                  <a:moveTo>
                    <a:pt x="0" y="3621787"/>
                  </a:moveTo>
                  <a:lnTo>
                    <a:pt x="5018532" y="3621787"/>
                  </a:lnTo>
                  <a:lnTo>
                    <a:pt x="5018532" y="0"/>
                  </a:lnTo>
                  <a:lnTo>
                    <a:pt x="0" y="0"/>
                  </a:lnTo>
                  <a:lnTo>
                    <a:pt x="0" y="362178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700275" y="2394967"/>
              <a:ext cx="5019040" cy="4076700"/>
            </a:xfrm>
            <a:custGeom>
              <a:avLst/>
              <a:gdLst/>
              <a:ahLst/>
              <a:cxnLst/>
              <a:rect l="l" t="t" r="r" b="b"/>
              <a:pathLst>
                <a:path w="5019040" h="4076700">
                  <a:moveTo>
                    <a:pt x="0" y="4076700"/>
                  </a:moveTo>
                  <a:lnTo>
                    <a:pt x="5018532" y="4076700"/>
                  </a:lnTo>
                  <a:lnTo>
                    <a:pt x="5018532" y="0"/>
                  </a:lnTo>
                  <a:lnTo>
                    <a:pt x="0" y="0"/>
                  </a:lnTo>
                  <a:lnTo>
                    <a:pt x="0" y="40767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25206" y="2639188"/>
            <a:ext cx="3764280" cy="314028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6671" rIns="0" bIns="0" rtlCol="0">
            <a:spAutoFit/>
          </a:bodyPr>
          <a:lstStyle/>
          <a:p>
            <a:pPr marL="2858" algn="ctr">
              <a:spcBef>
                <a:spcPts val="289"/>
              </a:spcBef>
            </a:pPr>
            <a:r>
              <a:rPr b="1" dirty="0">
                <a:solidFill>
                  <a:srgbClr val="FFFFFF"/>
                </a:solidFill>
                <a:latin typeface="Georgia"/>
                <a:cs typeface="Georgia"/>
              </a:rPr>
              <a:t>Survey</a:t>
            </a:r>
            <a:r>
              <a:rPr spc="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FFFFFF"/>
                </a:solidFill>
                <a:latin typeface="Georgia"/>
                <a:cs typeface="Georgia"/>
              </a:rPr>
              <a:t>data</a:t>
            </a:r>
            <a:endParaRPr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9494" y="3408045"/>
            <a:ext cx="3735705" cy="178446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72403">
              <a:spcBef>
                <a:spcPts val="75"/>
              </a:spcBef>
            </a:pPr>
            <a:r>
              <a:rPr sz="1350" dirty="0">
                <a:latin typeface="Georgia"/>
                <a:cs typeface="Georgia"/>
              </a:rPr>
              <a:t>Affected</a:t>
            </a:r>
            <a:r>
              <a:rPr sz="1350" spc="-26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by</a:t>
            </a:r>
            <a:r>
              <a:rPr sz="1350" spc="-1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memory</a:t>
            </a:r>
            <a:r>
              <a:rPr sz="1350" spc="-4" dirty="0">
                <a:latin typeface="Times New Roman"/>
                <a:cs typeface="Times New Roman"/>
              </a:rPr>
              <a:t> </a:t>
            </a:r>
            <a:r>
              <a:rPr sz="1350" spc="-8" dirty="0">
                <a:latin typeface="Georgia"/>
                <a:cs typeface="Georgia"/>
              </a:rPr>
              <a:t>limitations</a:t>
            </a:r>
            <a:endParaRPr sz="1350">
              <a:latin typeface="Georgia"/>
              <a:cs typeface="Georgia"/>
            </a:endParaRPr>
          </a:p>
          <a:p>
            <a:pPr marL="172403"/>
            <a:r>
              <a:rPr sz="1350" dirty="0">
                <a:latin typeface="Georgia"/>
                <a:cs typeface="Georgia"/>
              </a:rPr>
              <a:t>(Tourangeau,</a:t>
            </a:r>
            <a:r>
              <a:rPr sz="1350" spc="-23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2000)</a:t>
            </a:r>
            <a:r>
              <a:rPr sz="1350" spc="-41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due</a:t>
            </a:r>
            <a:r>
              <a:rPr sz="1350" spc="-11" dirty="0">
                <a:latin typeface="Times New Roman"/>
                <a:cs typeface="Times New Roman"/>
              </a:rPr>
              <a:t> </a:t>
            </a:r>
            <a:r>
              <a:rPr sz="1350" spc="-19" dirty="0">
                <a:latin typeface="Georgia"/>
                <a:cs typeface="Georgia"/>
              </a:rPr>
              <a:t>to</a:t>
            </a:r>
            <a:endParaRPr sz="1350">
              <a:latin typeface="Georgia"/>
              <a:cs typeface="Georgia"/>
            </a:endParaRPr>
          </a:p>
          <a:p>
            <a:pPr marL="429578" indent="-257175">
              <a:spcBef>
                <a:spcPts val="450"/>
              </a:spcBef>
              <a:buFont typeface="Arial"/>
              <a:buChar char="•"/>
              <a:tabLst>
                <a:tab pos="429578" algn="l"/>
              </a:tabLst>
            </a:pPr>
            <a:r>
              <a:rPr sz="1350" spc="-8" dirty="0">
                <a:latin typeface="Georgia"/>
                <a:cs typeface="Georgia"/>
              </a:rPr>
              <a:t>Repetition</a:t>
            </a:r>
            <a:endParaRPr sz="1350">
              <a:latin typeface="Georgia"/>
              <a:cs typeface="Georgia"/>
            </a:endParaRPr>
          </a:p>
          <a:p>
            <a:pPr marL="429578" indent="-257175">
              <a:spcBef>
                <a:spcPts val="450"/>
              </a:spcBef>
              <a:buFont typeface="Arial"/>
              <a:buChar char="•"/>
              <a:tabLst>
                <a:tab pos="429578" algn="l"/>
              </a:tabLst>
            </a:pPr>
            <a:r>
              <a:rPr sz="1350" dirty="0">
                <a:latin typeface="Georgia"/>
                <a:cs typeface="Georgia"/>
              </a:rPr>
              <a:t>Low</a:t>
            </a:r>
            <a:r>
              <a:rPr sz="1350" spc="-11" dirty="0">
                <a:latin typeface="Times New Roman"/>
                <a:cs typeface="Times New Roman"/>
              </a:rPr>
              <a:t> </a:t>
            </a:r>
            <a:r>
              <a:rPr sz="1350" spc="-8" dirty="0">
                <a:latin typeface="Georgia"/>
                <a:cs typeface="Georgia"/>
              </a:rPr>
              <a:t>distinctiveness</a:t>
            </a:r>
            <a:endParaRPr sz="1350">
              <a:latin typeface="Georgia"/>
              <a:cs typeface="Georgia"/>
            </a:endParaRPr>
          </a:p>
          <a:p>
            <a:pPr marL="429578" indent="-257175">
              <a:spcBef>
                <a:spcPts val="450"/>
              </a:spcBef>
              <a:buFont typeface="Arial"/>
              <a:buChar char="•"/>
              <a:tabLst>
                <a:tab pos="429578" algn="l"/>
              </a:tabLst>
            </a:pPr>
            <a:r>
              <a:rPr sz="1350" dirty="0">
                <a:latin typeface="Georgia"/>
                <a:cs typeface="Georgia"/>
              </a:rPr>
              <a:t>Low</a:t>
            </a:r>
            <a:r>
              <a:rPr sz="1350" spc="-1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Georgia"/>
                <a:cs typeface="Georgia"/>
              </a:rPr>
              <a:t>emotional</a:t>
            </a:r>
            <a:r>
              <a:rPr sz="1350" spc="-15" dirty="0">
                <a:latin typeface="Times New Roman"/>
                <a:cs typeface="Times New Roman"/>
              </a:rPr>
              <a:t> </a:t>
            </a:r>
            <a:r>
              <a:rPr sz="1350" spc="-8" dirty="0">
                <a:latin typeface="Georgia"/>
                <a:cs typeface="Georgia"/>
              </a:rPr>
              <a:t>impact</a:t>
            </a:r>
            <a:endParaRPr sz="1350">
              <a:latin typeface="Georgia"/>
              <a:cs typeface="Georgia"/>
            </a:endParaRPr>
          </a:p>
          <a:p>
            <a:pPr marL="429578" indent="-257175">
              <a:spcBef>
                <a:spcPts val="450"/>
              </a:spcBef>
              <a:buFont typeface="Arial"/>
              <a:buChar char="•"/>
              <a:tabLst>
                <a:tab pos="429578" algn="l"/>
              </a:tabLst>
            </a:pPr>
            <a:r>
              <a:rPr sz="1350" spc="-8" dirty="0">
                <a:latin typeface="Georgia"/>
                <a:cs typeface="Georgia"/>
              </a:rPr>
              <a:t>Non-rehearsal</a:t>
            </a:r>
            <a:endParaRPr sz="1350">
              <a:latin typeface="Georgia"/>
              <a:cs typeface="Georgia"/>
            </a:endParaRPr>
          </a:p>
          <a:p>
            <a:pPr marL="429578" indent="-257175">
              <a:spcBef>
                <a:spcPts val="454"/>
              </a:spcBef>
              <a:buFont typeface="Arial"/>
              <a:buChar char="•"/>
              <a:tabLst>
                <a:tab pos="429578" algn="l"/>
              </a:tabLst>
            </a:pPr>
            <a:r>
              <a:rPr sz="1350" dirty="0">
                <a:latin typeface="Georgia"/>
                <a:cs typeface="Georgia"/>
              </a:rPr>
              <a:t>Short</a:t>
            </a:r>
            <a:r>
              <a:rPr sz="1350" spc="-19" dirty="0">
                <a:latin typeface="Times New Roman"/>
                <a:cs typeface="Times New Roman"/>
              </a:rPr>
              <a:t> </a:t>
            </a:r>
            <a:r>
              <a:rPr sz="1350" spc="-8" dirty="0">
                <a:latin typeface="Georgia"/>
                <a:cs typeface="Georgia"/>
              </a:rPr>
              <a:t>duration</a:t>
            </a:r>
            <a:endParaRPr sz="1350">
              <a:latin typeface="Georgia"/>
              <a:cs typeface="Georg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834544" y="3727037"/>
            <a:ext cx="1163955" cy="1390650"/>
            <a:chOff x="3779392" y="3826382"/>
            <a:chExt cx="1551940" cy="185420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04004" y="4026407"/>
              <a:ext cx="185674" cy="18580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377690" y="3826382"/>
              <a:ext cx="711835" cy="335915"/>
            </a:xfrm>
            <a:custGeom>
              <a:avLst/>
              <a:gdLst/>
              <a:ahLst/>
              <a:cxnLst/>
              <a:rect l="l" t="t" r="r" b="b"/>
              <a:pathLst>
                <a:path w="711835" h="335914">
                  <a:moveTo>
                    <a:pt x="67715" y="215900"/>
                  </a:moveTo>
                  <a:lnTo>
                    <a:pt x="25019" y="215900"/>
                  </a:lnTo>
                  <a:lnTo>
                    <a:pt x="37719" y="283718"/>
                  </a:lnTo>
                  <a:lnTo>
                    <a:pt x="49657" y="323850"/>
                  </a:lnTo>
                  <a:lnTo>
                    <a:pt x="53213" y="327279"/>
                  </a:lnTo>
                  <a:lnTo>
                    <a:pt x="56642" y="330708"/>
                  </a:lnTo>
                  <a:lnTo>
                    <a:pt x="61595" y="333121"/>
                  </a:lnTo>
                  <a:lnTo>
                    <a:pt x="74422" y="335915"/>
                  </a:lnTo>
                  <a:lnTo>
                    <a:pt x="81407" y="335915"/>
                  </a:lnTo>
                  <a:lnTo>
                    <a:pt x="120142" y="322326"/>
                  </a:lnTo>
                  <a:lnTo>
                    <a:pt x="112901" y="298577"/>
                  </a:lnTo>
                  <a:lnTo>
                    <a:pt x="92202" y="298577"/>
                  </a:lnTo>
                  <a:lnTo>
                    <a:pt x="89662" y="298323"/>
                  </a:lnTo>
                  <a:lnTo>
                    <a:pt x="87503" y="297307"/>
                  </a:lnTo>
                  <a:lnTo>
                    <a:pt x="85344" y="296418"/>
                  </a:lnTo>
                  <a:lnTo>
                    <a:pt x="83820" y="294894"/>
                  </a:lnTo>
                  <a:lnTo>
                    <a:pt x="82042" y="290830"/>
                  </a:lnTo>
                  <a:lnTo>
                    <a:pt x="80391" y="283464"/>
                  </a:lnTo>
                  <a:lnTo>
                    <a:pt x="77978" y="270891"/>
                  </a:lnTo>
                  <a:lnTo>
                    <a:pt x="67715" y="215900"/>
                  </a:lnTo>
                  <a:close/>
                </a:path>
                <a:path w="711835" h="335914">
                  <a:moveTo>
                    <a:pt x="158496" y="157099"/>
                  </a:moveTo>
                  <a:lnTo>
                    <a:pt x="117348" y="164719"/>
                  </a:lnTo>
                  <a:lnTo>
                    <a:pt x="146431" y="320167"/>
                  </a:lnTo>
                  <a:lnTo>
                    <a:pt x="187452" y="312547"/>
                  </a:lnTo>
                  <a:lnTo>
                    <a:pt x="158496" y="157099"/>
                  </a:lnTo>
                  <a:close/>
                </a:path>
                <a:path w="711835" h="335914">
                  <a:moveTo>
                    <a:pt x="110617" y="291084"/>
                  </a:moveTo>
                  <a:lnTo>
                    <a:pt x="103886" y="295021"/>
                  </a:lnTo>
                  <a:lnTo>
                    <a:pt x="98679" y="297434"/>
                  </a:lnTo>
                  <a:lnTo>
                    <a:pt x="94869" y="298069"/>
                  </a:lnTo>
                  <a:lnTo>
                    <a:pt x="92202" y="298577"/>
                  </a:lnTo>
                  <a:lnTo>
                    <a:pt x="112901" y="298577"/>
                  </a:lnTo>
                  <a:lnTo>
                    <a:pt x="110617" y="291084"/>
                  </a:lnTo>
                  <a:close/>
                </a:path>
                <a:path w="711835" h="335914">
                  <a:moveTo>
                    <a:pt x="49911" y="120650"/>
                  </a:moveTo>
                  <a:lnTo>
                    <a:pt x="13208" y="152273"/>
                  </a:lnTo>
                  <a:lnTo>
                    <a:pt x="18923" y="183134"/>
                  </a:lnTo>
                  <a:lnTo>
                    <a:pt x="0" y="186690"/>
                  </a:lnTo>
                  <a:lnTo>
                    <a:pt x="6223" y="219456"/>
                  </a:lnTo>
                  <a:lnTo>
                    <a:pt x="25019" y="215900"/>
                  </a:lnTo>
                  <a:lnTo>
                    <a:pt x="67715" y="215900"/>
                  </a:lnTo>
                  <a:lnTo>
                    <a:pt x="66294" y="208280"/>
                  </a:lnTo>
                  <a:lnTo>
                    <a:pt x="94361" y="202946"/>
                  </a:lnTo>
                  <a:lnTo>
                    <a:pt x="89257" y="175514"/>
                  </a:lnTo>
                  <a:lnTo>
                    <a:pt x="60198" y="175514"/>
                  </a:lnTo>
                  <a:lnTo>
                    <a:pt x="49911" y="120650"/>
                  </a:lnTo>
                  <a:close/>
                </a:path>
                <a:path w="711835" h="335914">
                  <a:moveTo>
                    <a:pt x="88265" y="170180"/>
                  </a:moveTo>
                  <a:lnTo>
                    <a:pt x="60198" y="175514"/>
                  </a:lnTo>
                  <a:lnTo>
                    <a:pt x="89257" y="175514"/>
                  </a:lnTo>
                  <a:lnTo>
                    <a:pt x="88265" y="170180"/>
                  </a:lnTo>
                  <a:close/>
                </a:path>
                <a:path w="711835" h="335914">
                  <a:moveTo>
                    <a:pt x="147447" y="98044"/>
                  </a:moveTo>
                  <a:lnTo>
                    <a:pt x="106426" y="105664"/>
                  </a:lnTo>
                  <a:lnTo>
                    <a:pt x="113411" y="143764"/>
                  </a:lnTo>
                  <a:lnTo>
                    <a:pt x="154559" y="136017"/>
                  </a:lnTo>
                  <a:lnTo>
                    <a:pt x="147447" y="98044"/>
                  </a:lnTo>
                  <a:close/>
                </a:path>
                <a:path w="711835" h="335914">
                  <a:moveTo>
                    <a:pt x="236093" y="142621"/>
                  </a:moveTo>
                  <a:lnTo>
                    <a:pt x="198247" y="149733"/>
                  </a:lnTo>
                  <a:lnTo>
                    <a:pt x="227203" y="305054"/>
                  </a:lnTo>
                  <a:lnTo>
                    <a:pt x="268351" y="297434"/>
                  </a:lnTo>
                  <a:lnTo>
                    <a:pt x="254254" y="221869"/>
                  </a:lnTo>
                  <a:lnTo>
                    <a:pt x="252515" y="211464"/>
                  </a:lnTo>
                  <a:lnTo>
                    <a:pt x="251487" y="202438"/>
                  </a:lnTo>
                  <a:lnTo>
                    <a:pt x="251182" y="195133"/>
                  </a:lnTo>
                  <a:lnTo>
                    <a:pt x="251587" y="189230"/>
                  </a:lnTo>
                  <a:lnTo>
                    <a:pt x="277368" y="163830"/>
                  </a:lnTo>
                  <a:lnTo>
                    <a:pt x="240030" y="163830"/>
                  </a:lnTo>
                  <a:lnTo>
                    <a:pt x="236093" y="142621"/>
                  </a:lnTo>
                  <a:close/>
                </a:path>
                <a:path w="711835" h="335914">
                  <a:moveTo>
                    <a:pt x="347695" y="163195"/>
                  </a:moveTo>
                  <a:lnTo>
                    <a:pt x="281178" y="163195"/>
                  </a:lnTo>
                  <a:lnTo>
                    <a:pt x="285496" y="163449"/>
                  </a:lnTo>
                  <a:lnTo>
                    <a:pt x="288925" y="164973"/>
                  </a:lnTo>
                  <a:lnTo>
                    <a:pt x="305328" y="202549"/>
                  </a:lnTo>
                  <a:lnTo>
                    <a:pt x="321183" y="287528"/>
                  </a:lnTo>
                  <a:lnTo>
                    <a:pt x="362204" y="279908"/>
                  </a:lnTo>
                  <a:lnTo>
                    <a:pt x="348361" y="205232"/>
                  </a:lnTo>
                  <a:lnTo>
                    <a:pt x="346622" y="194970"/>
                  </a:lnTo>
                  <a:lnTo>
                    <a:pt x="345598" y="186102"/>
                  </a:lnTo>
                  <a:lnTo>
                    <a:pt x="345401" y="181356"/>
                  </a:lnTo>
                  <a:lnTo>
                    <a:pt x="345413" y="176784"/>
                  </a:lnTo>
                  <a:lnTo>
                    <a:pt x="345694" y="172593"/>
                  </a:lnTo>
                  <a:lnTo>
                    <a:pt x="346710" y="165354"/>
                  </a:lnTo>
                  <a:lnTo>
                    <a:pt x="347695" y="163195"/>
                  </a:lnTo>
                  <a:close/>
                </a:path>
                <a:path w="711835" h="335914">
                  <a:moveTo>
                    <a:pt x="432917" y="145288"/>
                  </a:moveTo>
                  <a:lnTo>
                    <a:pt x="376936" y="145288"/>
                  </a:lnTo>
                  <a:lnTo>
                    <a:pt x="383413" y="147066"/>
                  </a:lnTo>
                  <a:lnTo>
                    <a:pt x="388239" y="152273"/>
                  </a:lnTo>
                  <a:lnTo>
                    <a:pt x="414655" y="270129"/>
                  </a:lnTo>
                  <a:lnTo>
                    <a:pt x="455676" y="262509"/>
                  </a:lnTo>
                  <a:lnTo>
                    <a:pt x="437261" y="163068"/>
                  </a:lnTo>
                  <a:lnTo>
                    <a:pt x="435046" y="152808"/>
                  </a:lnTo>
                  <a:lnTo>
                    <a:pt x="432917" y="145288"/>
                  </a:lnTo>
                  <a:close/>
                </a:path>
                <a:path w="711835" h="335914">
                  <a:moveTo>
                    <a:pt x="298132" y="129032"/>
                  </a:moveTo>
                  <a:lnTo>
                    <a:pt x="258889" y="141128"/>
                  </a:lnTo>
                  <a:lnTo>
                    <a:pt x="240030" y="163830"/>
                  </a:lnTo>
                  <a:lnTo>
                    <a:pt x="277368" y="163830"/>
                  </a:lnTo>
                  <a:lnTo>
                    <a:pt x="281178" y="163195"/>
                  </a:lnTo>
                  <a:lnTo>
                    <a:pt x="347695" y="163195"/>
                  </a:lnTo>
                  <a:lnTo>
                    <a:pt x="349377" y="159512"/>
                  </a:lnTo>
                  <a:lnTo>
                    <a:pt x="358267" y="150622"/>
                  </a:lnTo>
                  <a:lnTo>
                    <a:pt x="363347" y="147828"/>
                  </a:lnTo>
                  <a:lnTo>
                    <a:pt x="369718" y="146685"/>
                  </a:lnTo>
                  <a:lnTo>
                    <a:pt x="332359" y="146685"/>
                  </a:lnTo>
                  <a:lnTo>
                    <a:pt x="304704" y="129797"/>
                  </a:lnTo>
                  <a:lnTo>
                    <a:pt x="298132" y="129032"/>
                  </a:lnTo>
                  <a:close/>
                </a:path>
                <a:path w="711835" h="335914">
                  <a:moveTo>
                    <a:pt x="391271" y="111887"/>
                  </a:moveTo>
                  <a:lnTo>
                    <a:pt x="351028" y="123952"/>
                  </a:lnTo>
                  <a:lnTo>
                    <a:pt x="332359" y="146685"/>
                  </a:lnTo>
                  <a:lnTo>
                    <a:pt x="369718" y="146685"/>
                  </a:lnTo>
                  <a:lnTo>
                    <a:pt x="376936" y="145288"/>
                  </a:lnTo>
                  <a:lnTo>
                    <a:pt x="432917" y="145288"/>
                  </a:lnTo>
                  <a:lnTo>
                    <a:pt x="405384" y="114554"/>
                  </a:lnTo>
                  <a:lnTo>
                    <a:pt x="398571" y="112744"/>
                  </a:lnTo>
                  <a:lnTo>
                    <a:pt x="391271" y="111887"/>
                  </a:lnTo>
                  <a:close/>
                </a:path>
                <a:path w="711835" h="335914">
                  <a:moveTo>
                    <a:pt x="543234" y="83194"/>
                  </a:moveTo>
                  <a:lnTo>
                    <a:pt x="499379" y="95567"/>
                  </a:lnTo>
                  <a:lnTo>
                    <a:pt x="472983" y="129853"/>
                  </a:lnTo>
                  <a:lnTo>
                    <a:pt x="468514" y="161960"/>
                  </a:lnTo>
                  <a:lnTo>
                    <a:pt x="470662" y="180467"/>
                  </a:lnTo>
                  <a:lnTo>
                    <a:pt x="487199" y="221114"/>
                  </a:lnTo>
                  <a:lnTo>
                    <a:pt x="524462" y="246395"/>
                  </a:lnTo>
                  <a:lnTo>
                    <a:pt x="541692" y="248338"/>
                  </a:lnTo>
                  <a:lnTo>
                    <a:pt x="560959" y="246507"/>
                  </a:lnTo>
                  <a:lnTo>
                    <a:pt x="601345" y="226695"/>
                  </a:lnTo>
                  <a:lnTo>
                    <a:pt x="609474" y="216288"/>
                  </a:lnTo>
                  <a:lnTo>
                    <a:pt x="548743" y="216288"/>
                  </a:lnTo>
                  <a:lnTo>
                    <a:pt x="542194" y="215550"/>
                  </a:lnTo>
                  <a:lnTo>
                    <a:pt x="514858" y="183261"/>
                  </a:lnTo>
                  <a:lnTo>
                    <a:pt x="617855" y="164084"/>
                  </a:lnTo>
                  <a:lnTo>
                    <a:pt x="616460" y="157988"/>
                  </a:lnTo>
                  <a:lnTo>
                    <a:pt x="510794" y="157988"/>
                  </a:lnTo>
                  <a:lnTo>
                    <a:pt x="509815" y="149939"/>
                  </a:lnTo>
                  <a:lnTo>
                    <a:pt x="543306" y="114300"/>
                  </a:lnTo>
                  <a:lnTo>
                    <a:pt x="600023" y="114300"/>
                  </a:lnTo>
                  <a:lnTo>
                    <a:pt x="596691" y="108844"/>
                  </a:lnTo>
                  <a:lnTo>
                    <a:pt x="585597" y="97536"/>
                  </a:lnTo>
                  <a:lnTo>
                    <a:pt x="572762" y="89533"/>
                  </a:lnTo>
                  <a:lnTo>
                    <a:pt x="558641" y="84756"/>
                  </a:lnTo>
                  <a:lnTo>
                    <a:pt x="543234" y="83194"/>
                  </a:lnTo>
                  <a:close/>
                </a:path>
                <a:path w="711835" h="335914">
                  <a:moveTo>
                    <a:pt x="620014" y="187706"/>
                  </a:moveTo>
                  <a:lnTo>
                    <a:pt x="577723" y="188595"/>
                  </a:lnTo>
                  <a:lnTo>
                    <a:pt x="576961" y="196723"/>
                  </a:lnTo>
                  <a:lnTo>
                    <a:pt x="574675" y="203073"/>
                  </a:lnTo>
                  <a:lnTo>
                    <a:pt x="570865" y="207391"/>
                  </a:lnTo>
                  <a:lnTo>
                    <a:pt x="567182" y="211709"/>
                  </a:lnTo>
                  <a:lnTo>
                    <a:pt x="562102" y="214503"/>
                  </a:lnTo>
                  <a:lnTo>
                    <a:pt x="555625" y="215646"/>
                  </a:lnTo>
                  <a:lnTo>
                    <a:pt x="548743" y="216288"/>
                  </a:lnTo>
                  <a:lnTo>
                    <a:pt x="609474" y="216288"/>
                  </a:lnTo>
                  <a:lnTo>
                    <a:pt x="613441" y="209486"/>
                  </a:lnTo>
                  <a:lnTo>
                    <a:pt x="617437" y="199072"/>
                  </a:lnTo>
                  <a:lnTo>
                    <a:pt x="620014" y="187706"/>
                  </a:lnTo>
                  <a:close/>
                </a:path>
                <a:path w="711835" h="335914">
                  <a:moveTo>
                    <a:pt x="600023" y="114300"/>
                  </a:moveTo>
                  <a:lnTo>
                    <a:pt x="543306" y="114300"/>
                  </a:lnTo>
                  <a:lnTo>
                    <a:pt x="551053" y="116078"/>
                  </a:lnTo>
                  <a:lnTo>
                    <a:pt x="558038" y="121158"/>
                  </a:lnTo>
                  <a:lnTo>
                    <a:pt x="562850" y="125608"/>
                  </a:lnTo>
                  <a:lnTo>
                    <a:pt x="566816" y="131333"/>
                  </a:lnTo>
                  <a:lnTo>
                    <a:pt x="569950" y="138320"/>
                  </a:lnTo>
                  <a:lnTo>
                    <a:pt x="572262" y="146558"/>
                  </a:lnTo>
                  <a:lnTo>
                    <a:pt x="510794" y="157988"/>
                  </a:lnTo>
                  <a:lnTo>
                    <a:pt x="616460" y="157988"/>
                  </a:lnTo>
                  <a:lnTo>
                    <a:pt x="612832" y="142130"/>
                  </a:lnTo>
                  <a:lnTo>
                    <a:pt x="605774" y="123713"/>
                  </a:lnTo>
                  <a:lnTo>
                    <a:pt x="600023" y="114300"/>
                  </a:lnTo>
                  <a:close/>
                </a:path>
                <a:path w="711835" h="335914">
                  <a:moveTo>
                    <a:pt x="673100" y="0"/>
                  </a:moveTo>
                  <a:lnTo>
                    <a:pt x="628650" y="8255"/>
                  </a:lnTo>
                  <a:lnTo>
                    <a:pt x="638048" y="58547"/>
                  </a:lnTo>
                  <a:lnTo>
                    <a:pt x="669036" y="165481"/>
                  </a:lnTo>
                  <a:lnTo>
                    <a:pt x="692277" y="161163"/>
                  </a:lnTo>
                  <a:lnTo>
                    <a:pt x="682498" y="50292"/>
                  </a:lnTo>
                  <a:lnTo>
                    <a:pt x="673100" y="0"/>
                  </a:lnTo>
                  <a:close/>
                </a:path>
                <a:path w="711835" h="335914">
                  <a:moveTo>
                    <a:pt x="703834" y="173609"/>
                  </a:moveTo>
                  <a:lnTo>
                    <a:pt x="662686" y="181356"/>
                  </a:lnTo>
                  <a:lnTo>
                    <a:pt x="670433" y="222377"/>
                  </a:lnTo>
                  <a:lnTo>
                    <a:pt x="711581" y="214757"/>
                  </a:lnTo>
                  <a:lnTo>
                    <a:pt x="703834" y="173609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" name="object 15"/>
            <p:cNvSpPr/>
            <p:nvPr/>
          </p:nvSpPr>
          <p:spPr>
            <a:xfrm>
              <a:off x="3782567" y="3869435"/>
              <a:ext cx="196850" cy="1807845"/>
            </a:xfrm>
            <a:custGeom>
              <a:avLst/>
              <a:gdLst/>
              <a:ahLst/>
              <a:cxnLst/>
              <a:rect l="l" t="t" r="r" b="b"/>
              <a:pathLst>
                <a:path w="196850" h="1807845">
                  <a:moveTo>
                    <a:pt x="0" y="0"/>
                  </a:moveTo>
                  <a:lnTo>
                    <a:pt x="38236" y="1291"/>
                  </a:lnTo>
                  <a:lnTo>
                    <a:pt x="69484" y="4810"/>
                  </a:lnTo>
                  <a:lnTo>
                    <a:pt x="90564" y="10019"/>
                  </a:lnTo>
                  <a:lnTo>
                    <a:pt x="98298" y="16383"/>
                  </a:lnTo>
                  <a:lnTo>
                    <a:pt x="98298" y="887349"/>
                  </a:lnTo>
                  <a:lnTo>
                    <a:pt x="106031" y="893712"/>
                  </a:lnTo>
                  <a:lnTo>
                    <a:pt x="127111" y="898921"/>
                  </a:lnTo>
                  <a:lnTo>
                    <a:pt x="158359" y="902440"/>
                  </a:lnTo>
                  <a:lnTo>
                    <a:pt x="196596" y="903732"/>
                  </a:lnTo>
                  <a:lnTo>
                    <a:pt x="158359" y="905023"/>
                  </a:lnTo>
                  <a:lnTo>
                    <a:pt x="127111" y="908542"/>
                  </a:lnTo>
                  <a:lnTo>
                    <a:pt x="106031" y="913751"/>
                  </a:lnTo>
                  <a:lnTo>
                    <a:pt x="98298" y="920115"/>
                  </a:lnTo>
                  <a:lnTo>
                    <a:pt x="98298" y="1791083"/>
                  </a:lnTo>
                  <a:lnTo>
                    <a:pt x="90564" y="1797456"/>
                  </a:lnTo>
                  <a:lnTo>
                    <a:pt x="69484" y="1802663"/>
                  </a:lnTo>
                  <a:lnTo>
                    <a:pt x="38236" y="1806175"/>
                  </a:lnTo>
                  <a:lnTo>
                    <a:pt x="0" y="1807464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3107" y="4264154"/>
              <a:ext cx="1037843" cy="1018029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78190" y="995554"/>
            <a:ext cx="544067" cy="580643"/>
          </a:xfrm>
          <a:prstGeom prst="rect">
            <a:avLst/>
          </a:prstGeom>
        </p:spPr>
      </p:pic>
      <p:sp>
        <p:nvSpPr>
          <p:cNvPr id="18" name="Shape 119">
            <a:extLst>
              <a:ext uri="{FF2B5EF4-FFF2-40B4-BE49-F238E27FC236}">
                <a16:creationId xmlns:a16="http://schemas.microsoft.com/office/drawing/2014/main" id="{B0A8EF99-DE6A-4632-9F1F-19A243D5A8C3}"/>
              </a:ext>
            </a:extLst>
          </p:cNvPr>
          <p:cNvSpPr/>
          <p:nvPr/>
        </p:nvSpPr>
        <p:spPr>
          <a:xfrm>
            <a:off x="0" y="0"/>
            <a:ext cx="9144000" cy="953996"/>
          </a:xfrm>
          <a:prstGeom prst="rect">
            <a:avLst/>
          </a:prstGeom>
          <a:solidFill>
            <a:schemeClr val="tx2">
              <a:lumMod val="75000"/>
              <a:alpha val="20287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Georgia" panose="02040502050405020303" pitchFamily="18" charset="0"/>
              </a:rPr>
              <a:t>Research in context</a:t>
            </a:r>
            <a:endParaRPr lang="en-US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endParaRPr dirty="0"/>
          </a:p>
        </p:txBody>
      </p:sp>
      <p:pic>
        <p:nvPicPr>
          <p:cNvPr id="19" name="pasted-image.pdf">
            <a:extLst>
              <a:ext uri="{FF2B5EF4-FFF2-40B4-BE49-F238E27FC236}">
                <a16:creationId xmlns:a16="http://schemas.microsoft.com/office/drawing/2014/main" id="{E7629CA9-8BD3-473B-83EB-30DCDB24AF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8411" y="6259990"/>
            <a:ext cx="2953037" cy="4778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24486" y="2599468"/>
            <a:ext cx="2833211" cy="19486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dirty="0">
                <a:latin typeface="Georgia"/>
                <a:cs typeface="Georgia"/>
              </a:rPr>
              <a:t>Experiments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provide</a:t>
            </a:r>
            <a:r>
              <a:rPr spc="-41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Georgia"/>
                <a:cs typeface="Georgia"/>
              </a:rPr>
              <a:t>strong</a:t>
            </a:r>
            <a:r>
              <a:rPr spc="-8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evidence</a:t>
            </a:r>
            <a:r>
              <a:rPr spc="-49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to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prove</a:t>
            </a:r>
            <a:r>
              <a:rPr spc="-26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Georgia"/>
                <a:cs typeface="Georgia"/>
              </a:rPr>
              <a:t>causal</a:t>
            </a:r>
            <a:r>
              <a:rPr spc="-8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relationships,</a:t>
            </a:r>
            <a:r>
              <a:rPr spc="-38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but</a:t>
            </a:r>
            <a:r>
              <a:rPr spc="-38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cannot</a:t>
            </a:r>
            <a:r>
              <a:rPr spc="-49" dirty="0">
                <a:latin typeface="Times New Roman"/>
                <a:cs typeface="Times New Roman"/>
              </a:rPr>
              <a:t> </a:t>
            </a:r>
            <a:r>
              <a:rPr spc="-19" dirty="0">
                <a:latin typeface="Georgia"/>
                <a:cs typeface="Georgia"/>
              </a:rPr>
              <a:t>be</a:t>
            </a:r>
            <a:r>
              <a:rPr spc="-19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used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to</a:t>
            </a:r>
            <a:r>
              <a:rPr spc="-23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research</a:t>
            </a:r>
            <a:r>
              <a:rPr spc="-23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all</a:t>
            </a:r>
            <a:r>
              <a:rPr spc="-23" dirty="0">
                <a:latin typeface="Times New Roman"/>
                <a:cs typeface="Times New Roman"/>
              </a:rPr>
              <a:t> </a:t>
            </a:r>
            <a:r>
              <a:rPr spc="-19" dirty="0">
                <a:latin typeface="Georgia"/>
                <a:cs typeface="Georgia"/>
              </a:rPr>
              <a:t>the</a:t>
            </a:r>
            <a:r>
              <a:rPr spc="-19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problems</a:t>
            </a:r>
            <a:r>
              <a:rPr spc="-26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(i.e.,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Georgia"/>
                <a:cs typeface="Georgia"/>
              </a:rPr>
              <a:t>ethical</a:t>
            </a:r>
            <a:r>
              <a:rPr spc="-8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considerations,</a:t>
            </a:r>
            <a:r>
              <a:rPr spc="-56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Georgia"/>
                <a:cs typeface="Georgia"/>
              </a:rPr>
              <a:t>feasibility,</a:t>
            </a:r>
            <a:r>
              <a:rPr spc="-8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Georgia"/>
                <a:cs typeface="Georgia"/>
              </a:rPr>
              <a:t>cost…)</a:t>
            </a:r>
            <a:endParaRPr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045173" y="1795462"/>
            <a:ext cx="4648676" cy="3751421"/>
            <a:chOff x="5393563" y="1250949"/>
            <a:chExt cx="6198235" cy="50018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71279" y="1284751"/>
              <a:ext cx="6094720" cy="494758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403088" y="1260474"/>
              <a:ext cx="6179185" cy="4982845"/>
            </a:xfrm>
            <a:custGeom>
              <a:avLst/>
              <a:gdLst/>
              <a:ahLst/>
              <a:cxnLst/>
              <a:rect l="l" t="t" r="r" b="b"/>
              <a:pathLst>
                <a:path w="6179184" h="4982845">
                  <a:moveTo>
                    <a:pt x="0" y="718947"/>
                  </a:moveTo>
                  <a:lnTo>
                    <a:pt x="5635117" y="0"/>
                  </a:lnTo>
                  <a:lnTo>
                    <a:pt x="6179058" y="4263517"/>
                  </a:lnTo>
                  <a:lnTo>
                    <a:pt x="543941" y="4982512"/>
                  </a:lnTo>
                  <a:lnTo>
                    <a:pt x="0" y="718947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78190" y="995554"/>
            <a:ext cx="544067" cy="580643"/>
          </a:xfrm>
          <a:prstGeom prst="rect">
            <a:avLst/>
          </a:prstGeom>
        </p:spPr>
      </p:pic>
      <p:sp>
        <p:nvSpPr>
          <p:cNvPr id="8" name="Shape 119">
            <a:extLst>
              <a:ext uri="{FF2B5EF4-FFF2-40B4-BE49-F238E27FC236}">
                <a16:creationId xmlns:a16="http://schemas.microsoft.com/office/drawing/2014/main" id="{DFCEC133-8ABB-43E2-B741-D9B52E4D96DC}"/>
              </a:ext>
            </a:extLst>
          </p:cNvPr>
          <p:cNvSpPr/>
          <p:nvPr/>
        </p:nvSpPr>
        <p:spPr>
          <a:xfrm>
            <a:off x="0" y="0"/>
            <a:ext cx="9144000" cy="953996"/>
          </a:xfrm>
          <a:prstGeom prst="rect">
            <a:avLst/>
          </a:prstGeom>
          <a:solidFill>
            <a:schemeClr val="tx2">
              <a:lumMod val="75000"/>
              <a:alpha val="20287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endParaRPr lang="en-US" sz="3200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endParaRPr lang="en-US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endParaRPr dirty="0"/>
          </a:p>
        </p:txBody>
      </p:sp>
      <p:pic>
        <p:nvPicPr>
          <p:cNvPr id="9" name="pasted-image.pdf">
            <a:extLst>
              <a:ext uri="{FF2B5EF4-FFF2-40B4-BE49-F238E27FC236}">
                <a16:creationId xmlns:a16="http://schemas.microsoft.com/office/drawing/2014/main" id="{CFE5A6DB-E6BC-43BA-BF3B-6CF4A84DF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411" y="6259990"/>
            <a:ext cx="2953037" cy="47784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id="{5E6030E6-5F33-4C72-A9D0-0F148E8C3C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87523"/>
            <a:ext cx="6172200" cy="378950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dirty="0"/>
              <a:t>Experiments</a:t>
            </a:r>
            <a:r>
              <a:rPr spc="-53" dirty="0">
                <a:latin typeface="Times New Roman"/>
                <a:cs typeface="Times New Roman"/>
              </a:rPr>
              <a:t> </a:t>
            </a:r>
            <a:r>
              <a:rPr dirty="0"/>
              <a:t>are</a:t>
            </a:r>
            <a:r>
              <a:rPr spc="-41" dirty="0">
                <a:latin typeface="Times New Roman"/>
                <a:cs typeface="Times New Roman"/>
              </a:rPr>
              <a:t> </a:t>
            </a:r>
            <a:r>
              <a:rPr dirty="0"/>
              <a:t>not</a:t>
            </a:r>
            <a:r>
              <a:rPr spc="-41" dirty="0">
                <a:latin typeface="Times New Roman"/>
                <a:cs typeface="Times New Roman"/>
              </a:rPr>
              <a:t> </a:t>
            </a:r>
            <a:r>
              <a:rPr dirty="0"/>
              <a:t>always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8" dirty="0"/>
              <a:t>possible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010" y="1904512"/>
            <a:ext cx="8457248" cy="3886200"/>
            <a:chOff x="117347" y="1396349"/>
            <a:chExt cx="11276330" cy="5181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2962" y="1396349"/>
              <a:ext cx="10090679" cy="5181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347" y="1860803"/>
              <a:ext cx="3715510" cy="27020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1703" y="4424172"/>
              <a:ext cx="1960625" cy="56769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43683" y="4728971"/>
              <a:ext cx="755142" cy="56769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1056" y="5033771"/>
              <a:ext cx="1660397" cy="56768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70887" y="5338571"/>
              <a:ext cx="1299210" cy="56769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81328" y="5643371"/>
              <a:ext cx="1820418" cy="56769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70974" y="210467"/>
            <a:ext cx="6681311" cy="3794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2400" spc="-8" dirty="0">
                <a:solidFill>
                  <a:srgbClr val="C00000"/>
                </a:solidFill>
                <a:latin typeface="Georgia"/>
                <a:cs typeface="Georgia"/>
              </a:rPr>
              <a:t>In-the-</a:t>
            </a:r>
            <a:r>
              <a:rPr sz="2400" dirty="0">
                <a:solidFill>
                  <a:srgbClr val="C00000"/>
                </a:solidFill>
                <a:latin typeface="Georgia"/>
                <a:cs typeface="Georgia"/>
              </a:rPr>
              <a:t>moment</a:t>
            </a:r>
            <a:r>
              <a:rPr sz="2400" spc="-19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C00000"/>
                </a:solidFill>
                <a:latin typeface="Georgia"/>
                <a:cs typeface="Georgia"/>
              </a:rPr>
              <a:t>surveys:</a:t>
            </a:r>
            <a:r>
              <a:rPr sz="2400" spc="-11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C00000"/>
                </a:solidFill>
                <a:latin typeface="Georgia"/>
                <a:cs typeface="Georgia"/>
              </a:rPr>
              <a:t>the</a:t>
            </a:r>
            <a:r>
              <a:rPr sz="2400" spc="-11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C00000"/>
                </a:solidFill>
                <a:latin typeface="Georgia"/>
                <a:cs typeface="Georgia"/>
              </a:rPr>
              <a:t>best</a:t>
            </a:r>
            <a:r>
              <a:rPr sz="2400" spc="-19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C00000"/>
                </a:solidFill>
                <a:latin typeface="Georgia"/>
                <a:cs typeface="Georgia"/>
              </a:rPr>
              <a:t>of</a:t>
            </a:r>
            <a:r>
              <a:rPr sz="2400" spc="-8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C00000"/>
                </a:solidFill>
                <a:latin typeface="Georgia"/>
                <a:cs typeface="Georgia"/>
              </a:rPr>
              <a:t>both</a:t>
            </a:r>
            <a:r>
              <a:rPr sz="2400" spc="-26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spc="-8" dirty="0">
                <a:solidFill>
                  <a:srgbClr val="C00000"/>
                </a:solidFill>
                <a:latin typeface="Georgia"/>
                <a:cs typeface="Georgia"/>
              </a:rPr>
              <a:t>worlds…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95387" y="4226433"/>
            <a:ext cx="1187768" cy="116378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049" marR="3810" algn="ctr">
              <a:spcBef>
                <a:spcPts val="75"/>
              </a:spcBef>
            </a:pPr>
            <a:r>
              <a:rPr sz="1500" dirty="0">
                <a:latin typeface="Georgia"/>
                <a:cs typeface="Georgia"/>
              </a:rPr>
              <a:t>Detection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Georgia"/>
                <a:cs typeface="Georgia"/>
              </a:rPr>
              <a:t>of</a:t>
            </a:r>
            <a:r>
              <a:rPr sz="1500" spc="-19" dirty="0">
                <a:latin typeface="Times New Roman"/>
                <a:cs typeface="Times New Roman"/>
              </a:rPr>
              <a:t> </a:t>
            </a:r>
            <a:r>
              <a:rPr sz="1500" spc="-38" dirty="0">
                <a:latin typeface="Georgia"/>
                <a:cs typeface="Georgia"/>
              </a:rPr>
              <a:t>a</a:t>
            </a:r>
            <a:r>
              <a:rPr sz="1500" spc="-38" dirty="0">
                <a:latin typeface="Times New Roman"/>
                <a:cs typeface="Times New Roman"/>
              </a:rPr>
              <a:t> </a:t>
            </a:r>
            <a:r>
              <a:rPr sz="1500" spc="-19" dirty="0">
                <a:latin typeface="Georgia"/>
                <a:cs typeface="Georgia"/>
              </a:rPr>
              <a:t>job</a:t>
            </a:r>
            <a:r>
              <a:rPr sz="1500" spc="-19" dirty="0">
                <a:latin typeface="Times New Roman"/>
                <a:cs typeface="Times New Roman"/>
              </a:rPr>
              <a:t> </a:t>
            </a:r>
            <a:r>
              <a:rPr sz="1500" spc="-8" dirty="0">
                <a:latin typeface="Georgia"/>
                <a:cs typeface="Georgia"/>
              </a:rPr>
              <a:t>application</a:t>
            </a:r>
            <a:r>
              <a:rPr sz="1500" spc="-8" dirty="0">
                <a:latin typeface="Times New Roman"/>
                <a:cs typeface="Times New Roman"/>
              </a:rPr>
              <a:t> </a:t>
            </a:r>
            <a:r>
              <a:rPr sz="1500" spc="-8" dirty="0">
                <a:latin typeface="Georgia"/>
                <a:cs typeface="Georgia"/>
              </a:rPr>
              <a:t>through</a:t>
            </a:r>
            <a:r>
              <a:rPr sz="1500" spc="-8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Georgia"/>
                <a:cs typeface="Georgia"/>
              </a:rPr>
              <a:t>metered</a:t>
            </a:r>
            <a:r>
              <a:rPr sz="1500" spc="-53" dirty="0">
                <a:latin typeface="Times New Roman"/>
                <a:cs typeface="Times New Roman"/>
              </a:rPr>
              <a:t> </a:t>
            </a:r>
            <a:r>
              <a:rPr sz="1500" spc="-15" dirty="0">
                <a:latin typeface="Georgia"/>
                <a:cs typeface="Georgia"/>
              </a:rPr>
              <a:t>data</a:t>
            </a:r>
            <a:endParaRPr sz="1500">
              <a:latin typeface="Georgia"/>
              <a:cs typeface="Georg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535175" y="2703195"/>
            <a:ext cx="1814036" cy="3297555"/>
            <a:chOff x="3380232" y="2461260"/>
            <a:chExt cx="2418715" cy="4396740"/>
          </a:xfrm>
        </p:grpSpPr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80232" y="3573779"/>
              <a:ext cx="2418587" cy="32842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18075" y="2461260"/>
              <a:ext cx="959358" cy="56768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428809" y="2754058"/>
            <a:ext cx="439103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spc="-15" dirty="0">
                <a:latin typeface="Georgia"/>
                <a:cs typeface="Georgia"/>
              </a:rPr>
              <a:t>Push</a:t>
            </a:r>
            <a:endParaRPr sz="1500">
              <a:latin typeface="Georgia"/>
              <a:cs typeface="Georgi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824352" y="2931795"/>
            <a:ext cx="1664018" cy="882968"/>
            <a:chOff x="3765803" y="2766060"/>
            <a:chExt cx="2218690" cy="1177290"/>
          </a:xfrm>
        </p:grpSpPr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34967" y="2766060"/>
              <a:ext cx="1927098" cy="5676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08475" y="3070860"/>
              <a:ext cx="2175510" cy="56768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65803" y="3375660"/>
              <a:ext cx="2201418" cy="567689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2939416" y="2982658"/>
            <a:ext cx="1415891" cy="70259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 indent="1429" algn="ctr">
              <a:spcBef>
                <a:spcPts val="79"/>
              </a:spcBef>
            </a:pPr>
            <a:r>
              <a:rPr sz="1500" dirty="0">
                <a:latin typeface="Georgia"/>
                <a:cs typeface="Georgia"/>
              </a:rPr>
              <a:t>notification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spc="-38" dirty="0">
                <a:latin typeface="Georgia"/>
                <a:cs typeface="Georgia"/>
              </a:rPr>
              <a:t>+</a:t>
            </a:r>
            <a:r>
              <a:rPr sz="1500" spc="-38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Georgia"/>
                <a:cs typeface="Georgia"/>
              </a:rPr>
              <a:t>email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spc="-8" dirty="0">
                <a:latin typeface="Georgia"/>
                <a:cs typeface="Georgia"/>
              </a:rPr>
              <a:t>invitation</a:t>
            </a:r>
            <a:r>
              <a:rPr sz="1500" spc="-8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Georgia"/>
                <a:cs typeface="Georgia"/>
              </a:rPr>
              <a:t>“in</a:t>
            </a:r>
            <a:r>
              <a:rPr sz="1500" spc="-4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the</a:t>
            </a:r>
            <a:r>
              <a:rPr sz="1500" spc="-11" dirty="0">
                <a:latin typeface="Georgia"/>
                <a:cs typeface="Georgia"/>
              </a:rPr>
              <a:t> </a:t>
            </a:r>
            <a:r>
              <a:rPr sz="1500" spc="-8" dirty="0">
                <a:latin typeface="Georgia"/>
                <a:cs typeface="Georgia"/>
              </a:rPr>
              <a:t>moment”</a:t>
            </a:r>
            <a:endParaRPr sz="1500">
              <a:latin typeface="Georgia"/>
              <a:cs typeface="Georgi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021199" y="1882520"/>
            <a:ext cx="1994535" cy="4118610"/>
            <a:chOff x="6694932" y="1367027"/>
            <a:chExt cx="2659380" cy="5491480"/>
          </a:xfrm>
        </p:grpSpPr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94932" y="3020567"/>
              <a:ext cx="2659379" cy="383742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69608" y="1367027"/>
              <a:ext cx="1956053" cy="56768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045452" y="1671827"/>
              <a:ext cx="1405890" cy="56768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73824" y="1976627"/>
              <a:ext cx="1547622" cy="56768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716268" y="2281427"/>
              <a:ext cx="2064258" cy="56768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710172" y="2586227"/>
              <a:ext cx="2015490" cy="567689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5147691" y="1933347"/>
            <a:ext cx="1276350" cy="116426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049" marR="3810" algn="ctr">
              <a:spcBef>
                <a:spcPts val="79"/>
              </a:spcBef>
            </a:pPr>
            <a:r>
              <a:rPr sz="1500" dirty="0">
                <a:latin typeface="Georgia"/>
                <a:cs typeface="Georgia"/>
              </a:rPr>
              <a:t>Online</a:t>
            </a:r>
            <a:r>
              <a:rPr sz="1500" spc="-34" dirty="0">
                <a:latin typeface="Times New Roman"/>
                <a:cs typeface="Times New Roman"/>
              </a:rPr>
              <a:t> </a:t>
            </a:r>
            <a:r>
              <a:rPr sz="1500" spc="-8" dirty="0">
                <a:latin typeface="Georgia"/>
                <a:cs typeface="Georgia"/>
              </a:rPr>
              <a:t>survey</a:t>
            </a:r>
            <a:r>
              <a:rPr sz="1500" spc="-8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Georgia"/>
                <a:cs typeface="Georgia"/>
              </a:rPr>
              <a:t>to</a:t>
            </a:r>
            <a:r>
              <a:rPr sz="1500" spc="-26" dirty="0">
                <a:latin typeface="Times New Roman"/>
                <a:cs typeface="Times New Roman"/>
              </a:rPr>
              <a:t> </a:t>
            </a:r>
            <a:r>
              <a:rPr sz="1500" spc="-8" dirty="0">
                <a:latin typeface="Georgia"/>
                <a:cs typeface="Georgia"/>
              </a:rPr>
              <a:t>gather</a:t>
            </a:r>
            <a:r>
              <a:rPr sz="1500" spc="-8" dirty="0">
                <a:latin typeface="Times New Roman"/>
                <a:cs typeface="Times New Roman"/>
              </a:rPr>
              <a:t> </a:t>
            </a:r>
            <a:r>
              <a:rPr sz="1500" spc="-8" dirty="0">
                <a:latin typeface="Georgia"/>
                <a:cs typeface="Georgia"/>
              </a:rPr>
              <a:t>additional</a:t>
            </a:r>
            <a:r>
              <a:rPr sz="1500" spc="-8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Georgia"/>
                <a:cs typeface="Georgia"/>
              </a:rPr>
              <a:t>objetive</a:t>
            </a:r>
            <a:r>
              <a:rPr sz="1500" spc="-26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Georgia"/>
                <a:cs typeface="Georgia"/>
              </a:rPr>
              <a:t>data</a:t>
            </a:r>
            <a:r>
              <a:rPr sz="1500" spc="-34" dirty="0">
                <a:latin typeface="Times New Roman"/>
                <a:cs typeface="Times New Roman"/>
              </a:rPr>
              <a:t> </a:t>
            </a:r>
            <a:r>
              <a:rPr sz="1500" spc="-38" dirty="0">
                <a:latin typeface="Georgia"/>
                <a:cs typeface="Georgia"/>
              </a:rPr>
              <a:t>+</a:t>
            </a:r>
            <a:r>
              <a:rPr sz="1500" spc="-38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Georgia"/>
                <a:cs typeface="Georgia"/>
              </a:rPr>
              <a:t>subjective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spc="-15" dirty="0">
                <a:latin typeface="Georgia"/>
                <a:cs typeface="Georgia"/>
              </a:rPr>
              <a:t>data</a:t>
            </a:r>
            <a:endParaRPr sz="1500">
              <a:latin typeface="Georgia"/>
              <a:cs typeface="Georgi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852285" y="2898648"/>
            <a:ext cx="1778318" cy="967740"/>
            <a:chOff x="9136380" y="2721864"/>
            <a:chExt cx="2371090" cy="1290320"/>
          </a:xfrm>
        </p:grpSpPr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136380" y="2721864"/>
              <a:ext cx="2370581" cy="78714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265920" y="3224784"/>
              <a:ext cx="2111502" cy="787146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7014877" y="2914756"/>
            <a:ext cx="1448276" cy="777296"/>
          </a:xfrm>
          <a:prstGeom prst="rect">
            <a:avLst/>
          </a:prstGeom>
        </p:spPr>
        <p:txBody>
          <a:bodyPr vert="horz" wrap="square" lIns="0" tIns="66199" rIns="0" bIns="0" rtlCol="0">
            <a:spAutoFit/>
          </a:bodyPr>
          <a:lstStyle/>
          <a:p>
            <a:pPr marL="9525">
              <a:spcBef>
                <a:spcPts val="521"/>
              </a:spcBef>
            </a:pPr>
            <a:r>
              <a:rPr sz="2100" dirty="0">
                <a:latin typeface="Georgia"/>
                <a:cs typeface="Georgia"/>
              </a:rPr>
              <a:t>Better</a:t>
            </a:r>
            <a:r>
              <a:rPr sz="2100" spc="-83" dirty="0">
                <a:latin typeface="Times New Roman"/>
                <a:cs typeface="Times New Roman"/>
              </a:rPr>
              <a:t> </a:t>
            </a:r>
            <a:r>
              <a:rPr sz="2100" spc="-8" dirty="0">
                <a:latin typeface="Georgia"/>
                <a:cs typeface="Georgia"/>
              </a:rPr>
              <a:t>data?</a:t>
            </a:r>
            <a:endParaRPr sz="2100">
              <a:latin typeface="Georgia"/>
              <a:cs typeface="Georgia"/>
            </a:endParaRPr>
          </a:p>
          <a:p>
            <a:pPr marL="106204">
              <a:spcBef>
                <a:spcPts val="450"/>
              </a:spcBef>
            </a:pPr>
            <a:r>
              <a:rPr sz="2100" dirty="0">
                <a:latin typeface="Georgia"/>
                <a:cs typeface="Georgia"/>
              </a:rPr>
              <a:t>New</a:t>
            </a:r>
            <a:r>
              <a:rPr sz="2100" spc="-75" dirty="0">
                <a:latin typeface="Times New Roman"/>
                <a:cs typeface="Times New Roman"/>
              </a:rPr>
              <a:t> </a:t>
            </a:r>
            <a:r>
              <a:rPr sz="2100" spc="-8" dirty="0">
                <a:latin typeface="Georgia"/>
                <a:cs typeface="Georgia"/>
              </a:rPr>
              <a:t>data?</a:t>
            </a:r>
            <a:endParaRPr sz="2100">
              <a:latin typeface="Georgia"/>
              <a:cs typeface="Georgi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69608" y="4419790"/>
            <a:ext cx="469106" cy="469106"/>
            <a:chOff x="892810" y="4750053"/>
            <a:chExt cx="625475" cy="625475"/>
          </a:xfrm>
        </p:grpSpPr>
        <p:sp>
          <p:nvSpPr>
            <p:cNvPr id="34" name="object 34"/>
            <p:cNvSpPr/>
            <p:nvPr/>
          </p:nvSpPr>
          <p:spPr>
            <a:xfrm>
              <a:off x="899160" y="4756403"/>
              <a:ext cx="612775" cy="612775"/>
            </a:xfrm>
            <a:custGeom>
              <a:avLst/>
              <a:gdLst/>
              <a:ahLst/>
              <a:cxnLst/>
              <a:rect l="l" t="t" r="r" b="b"/>
              <a:pathLst>
                <a:path w="612775" h="612775">
                  <a:moveTo>
                    <a:pt x="306322" y="0"/>
                  </a:moveTo>
                  <a:lnTo>
                    <a:pt x="256635" y="4009"/>
                  </a:lnTo>
                  <a:lnTo>
                    <a:pt x="209500" y="15617"/>
                  </a:lnTo>
                  <a:lnTo>
                    <a:pt x="165549" y="34193"/>
                  </a:lnTo>
                  <a:lnTo>
                    <a:pt x="125412" y="59106"/>
                  </a:lnTo>
                  <a:lnTo>
                    <a:pt x="89719" y="89725"/>
                  </a:lnTo>
                  <a:lnTo>
                    <a:pt x="59102" y="125419"/>
                  </a:lnTo>
                  <a:lnTo>
                    <a:pt x="34191" y="165556"/>
                  </a:lnTo>
                  <a:lnTo>
                    <a:pt x="15616" y="209507"/>
                  </a:lnTo>
                  <a:lnTo>
                    <a:pt x="4009" y="256640"/>
                  </a:lnTo>
                  <a:lnTo>
                    <a:pt x="0" y="306324"/>
                  </a:lnTo>
                  <a:lnTo>
                    <a:pt x="4009" y="356007"/>
                  </a:lnTo>
                  <a:lnTo>
                    <a:pt x="15616" y="403140"/>
                  </a:lnTo>
                  <a:lnTo>
                    <a:pt x="34191" y="447091"/>
                  </a:lnTo>
                  <a:lnTo>
                    <a:pt x="59102" y="487228"/>
                  </a:lnTo>
                  <a:lnTo>
                    <a:pt x="89719" y="522922"/>
                  </a:lnTo>
                  <a:lnTo>
                    <a:pt x="125412" y="553541"/>
                  </a:lnTo>
                  <a:lnTo>
                    <a:pt x="165549" y="578454"/>
                  </a:lnTo>
                  <a:lnTo>
                    <a:pt x="209500" y="597030"/>
                  </a:lnTo>
                  <a:lnTo>
                    <a:pt x="256635" y="608638"/>
                  </a:lnTo>
                  <a:lnTo>
                    <a:pt x="306322" y="612648"/>
                  </a:lnTo>
                  <a:lnTo>
                    <a:pt x="356007" y="608638"/>
                  </a:lnTo>
                  <a:lnTo>
                    <a:pt x="403140" y="597030"/>
                  </a:lnTo>
                  <a:lnTo>
                    <a:pt x="447090" y="578454"/>
                  </a:lnTo>
                  <a:lnTo>
                    <a:pt x="487228" y="553541"/>
                  </a:lnTo>
                  <a:lnTo>
                    <a:pt x="522922" y="522922"/>
                  </a:lnTo>
                  <a:lnTo>
                    <a:pt x="553541" y="487228"/>
                  </a:lnTo>
                  <a:lnTo>
                    <a:pt x="578453" y="447091"/>
                  </a:lnTo>
                  <a:lnTo>
                    <a:pt x="597030" y="403140"/>
                  </a:lnTo>
                  <a:lnTo>
                    <a:pt x="608638" y="356007"/>
                  </a:lnTo>
                  <a:lnTo>
                    <a:pt x="612648" y="306324"/>
                  </a:lnTo>
                  <a:lnTo>
                    <a:pt x="608638" y="256640"/>
                  </a:lnTo>
                  <a:lnTo>
                    <a:pt x="597030" y="209507"/>
                  </a:lnTo>
                  <a:lnTo>
                    <a:pt x="578453" y="165556"/>
                  </a:lnTo>
                  <a:lnTo>
                    <a:pt x="553541" y="125419"/>
                  </a:lnTo>
                  <a:lnTo>
                    <a:pt x="522922" y="89725"/>
                  </a:lnTo>
                  <a:lnTo>
                    <a:pt x="487228" y="59106"/>
                  </a:lnTo>
                  <a:lnTo>
                    <a:pt x="447090" y="34193"/>
                  </a:lnTo>
                  <a:lnTo>
                    <a:pt x="403140" y="15617"/>
                  </a:lnTo>
                  <a:lnTo>
                    <a:pt x="356007" y="4009"/>
                  </a:lnTo>
                  <a:lnTo>
                    <a:pt x="3063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5" name="object 35"/>
            <p:cNvSpPr/>
            <p:nvPr/>
          </p:nvSpPr>
          <p:spPr>
            <a:xfrm>
              <a:off x="899160" y="4756403"/>
              <a:ext cx="612775" cy="612775"/>
            </a:xfrm>
            <a:custGeom>
              <a:avLst/>
              <a:gdLst/>
              <a:ahLst/>
              <a:cxnLst/>
              <a:rect l="l" t="t" r="r" b="b"/>
              <a:pathLst>
                <a:path w="612775" h="612775">
                  <a:moveTo>
                    <a:pt x="0" y="306324"/>
                  </a:moveTo>
                  <a:lnTo>
                    <a:pt x="4009" y="256640"/>
                  </a:lnTo>
                  <a:lnTo>
                    <a:pt x="15616" y="209507"/>
                  </a:lnTo>
                  <a:lnTo>
                    <a:pt x="34191" y="165556"/>
                  </a:lnTo>
                  <a:lnTo>
                    <a:pt x="59102" y="125419"/>
                  </a:lnTo>
                  <a:lnTo>
                    <a:pt x="89719" y="89725"/>
                  </a:lnTo>
                  <a:lnTo>
                    <a:pt x="125412" y="59106"/>
                  </a:lnTo>
                  <a:lnTo>
                    <a:pt x="165549" y="34193"/>
                  </a:lnTo>
                  <a:lnTo>
                    <a:pt x="209500" y="15617"/>
                  </a:lnTo>
                  <a:lnTo>
                    <a:pt x="256635" y="4009"/>
                  </a:lnTo>
                  <a:lnTo>
                    <a:pt x="306322" y="0"/>
                  </a:lnTo>
                  <a:lnTo>
                    <a:pt x="356007" y="4009"/>
                  </a:lnTo>
                  <a:lnTo>
                    <a:pt x="403140" y="15617"/>
                  </a:lnTo>
                  <a:lnTo>
                    <a:pt x="447090" y="34193"/>
                  </a:lnTo>
                  <a:lnTo>
                    <a:pt x="487228" y="59106"/>
                  </a:lnTo>
                  <a:lnTo>
                    <a:pt x="522922" y="89725"/>
                  </a:lnTo>
                  <a:lnTo>
                    <a:pt x="553541" y="125419"/>
                  </a:lnTo>
                  <a:lnTo>
                    <a:pt x="578453" y="165556"/>
                  </a:lnTo>
                  <a:lnTo>
                    <a:pt x="597030" y="209507"/>
                  </a:lnTo>
                  <a:lnTo>
                    <a:pt x="608638" y="256640"/>
                  </a:lnTo>
                  <a:lnTo>
                    <a:pt x="612648" y="306324"/>
                  </a:lnTo>
                  <a:lnTo>
                    <a:pt x="608638" y="356007"/>
                  </a:lnTo>
                  <a:lnTo>
                    <a:pt x="597030" y="403140"/>
                  </a:lnTo>
                  <a:lnTo>
                    <a:pt x="578453" y="447091"/>
                  </a:lnTo>
                  <a:lnTo>
                    <a:pt x="553541" y="487228"/>
                  </a:lnTo>
                  <a:lnTo>
                    <a:pt x="522922" y="522922"/>
                  </a:lnTo>
                  <a:lnTo>
                    <a:pt x="487228" y="553541"/>
                  </a:lnTo>
                  <a:lnTo>
                    <a:pt x="447090" y="578454"/>
                  </a:lnTo>
                  <a:lnTo>
                    <a:pt x="403140" y="597030"/>
                  </a:lnTo>
                  <a:lnTo>
                    <a:pt x="356007" y="608638"/>
                  </a:lnTo>
                  <a:lnTo>
                    <a:pt x="306322" y="612648"/>
                  </a:lnTo>
                  <a:lnTo>
                    <a:pt x="256635" y="608638"/>
                  </a:lnTo>
                  <a:lnTo>
                    <a:pt x="209500" y="597030"/>
                  </a:lnTo>
                  <a:lnTo>
                    <a:pt x="165549" y="578454"/>
                  </a:lnTo>
                  <a:lnTo>
                    <a:pt x="125412" y="553541"/>
                  </a:lnTo>
                  <a:lnTo>
                    <a:pt x="89719" y="522922"/>
                  </a:lnTo>
                  <a:lnTo>
                    <a:pt x="59102" y="487228"/>
                  </a:lnTo>
                  <a:lnTo>
                    <a:pt x="34191" y="447091"/>
                  </a:lnTo>
                  <a:lnTo>
                    <a:pt x="15616" y="403140"/>
                  </a:lnTo>
                  <a:lnTo>
                    <a:pt x="4009" y="356007"/>
                  </a:lnTo>
                  <a:lnTo>
                    <a:pt x="0" y="306324"/>
                  </a:lnTo>
                  <a:close/>
                </a:path>
              </a:pathLst>
            </a:custGeom>
            <a:ln w="12700">
              <a:solidFill>
                <a:srgbClr val="2E528E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801320" y="4365212"/>
            <a:ext cx="205740" cy="47080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3000" b="1" spc="-4" dirty="0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endParaRPr sz="3000">
              <a:latin typeface="Georgia"/>
              <a:cs typeface="Georgi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920175" y="2522410"/>
            <a:ext cx="468154" cy="468154"/>
            <a:chOff x="3893566" y="2220213"/>
            <a:chExt cx="624205" cy="624205"/>
          </a:xfrm>
        </p:grpSpPr>
        <p:sp>
          <p:nvSpPr>
            <p:cNvPr id="38" name="object 38"/>
            <p:cNvSpPr/>
            <p:nvPr/>
          </p:nvSpPr>
          <p:spPr>
            <a:xfrm>
              <a:off x="3899916" y="2226563"/>
              <a:ext cx="611505" cy="611505"/>
            </a:xfrm>
            <a:custGeom>
              <a:avLst/>
              <a:gdLst/>
              <a:ahLst/>
              <a:cxnLst/>
              <a:rect l="l" t="t" r="r" b="b"/>
              <a:pathLst>
                <a:path w="611504" h="611505">
                  <a:moveTo>
                    <a:pt x="305562" y="0"/>
                  </a:moveTo>
                  <a:lnTo>
                    <a:pt x="255991" y="3998"/>
                  </a:lnTo>
                  <a:lnTo>
                    <a:pt x="208970" y="15575"/>
                  </a:lnTo>
                  <a:lnTo>
                    <a:pt x="165127" y="34101"/>
                  </a:lnTo>
                  <a:lnTo>
                    <a:pt x="125089" y="58948"/>
                  </a:lnTo>
                  <a:lnTo>
                    <a:pt x="89487" y="89487"/>
                  </a:lnTo>
                  <a:lnTo>
                    <a:pt x="58948" y="125089"/>
                  </a:lnTo>
                  <a:lnTo>
                    <a:pt x="34101" y="165127"/>
                  </a:lnTo>
                  <a:lnTo>
                    <a:pt x="15575" y="208970"/>
                  </a:lnTo>
                  <a:lnTo>
                    <a:pt x="3998" y="255991"/>
                  </a:lnTo>
                  <a:lnTo>
                    <a:pt x="0" y="305562"/>
                  </a:lnTo>
                  <a:lnTo>
                    <a:pt x="3998" y="355132"/>
                  </a:lnTo>
                  <a:lnTo>
                    <a:pt x="15575" y="402153"/>
                  </a:lnTo>
                  <a:lnTo>
                    <a:pt x="34101" y="445996"/>
                  </a:lnTo>
                  <a:lnTo>
                    <a:pt x="58948" y="486034"/>
                  </a:lnTo>
                  <a:lnTo>
                    <a:pt x="89487" y="521636"/>
                  </a:lnTo>
                  <a:lnTo>
                    <a:pt x="125089" y="552175"/>
                  </a:lnTo>
                  <a:lnTo>
                    <a:pt x="165127" y="577022"/>
                  </a:lnTo>
                  <a:lnTo>
                    <a:pt x="208970" y="595548"/>
                  </a:lnTo>
                  <a:lnTo>
                    <a:pt x="255991" y="607125"/>
                  </a:lnTo>
                  <a:lnTo>
                    <a:pt x="305562" y="611124"/>
                  </a:lnTo>
                  <a:lnTo>
                    <a:pt x="355132" y="607125"/>
                  </a:lnTo>
                  <a:lnTo>
                    <a:pt x="402153" y="595548"/>
                  </a:lnTo>
                  <a:lnTo>
                    <a:pt x="445996" y="577022"/>
                  </a:lnTo>
                  <a:lnTo>
                    <a:pt x="486034" y="552175"/>
                  </a:lnTo>
                  <a:lnTo>
                    <a:pt x="521636" y="521636"/>
                  </a:lnTo>
                  <a:lnTo>
                    <a:pt x="552175" y="486034"/>
                  </a:lnTo>
                  <a:lnTo>
                    <a:pt x="577022" y="445996"/>
                  </a:lnTo>
                  <a:lnTo>
                    <a:pt x="595548" y="402153"/>
                  </a:lnTo>
                  <a:lnTo>
                    <a:pt x="607125" y="355132"/>
                  </a:lnTo>
                  <a:lnTo>
                    <a:pt x="611124" y="305562"/>
                  </a:lnTo>
                  <a:lnTo>
                    <a:pt x="607125" y="255991"/>
                  </a:lnTo>
                  <a:lnTo>
                    <a:pt x="595548" y="208970"/>
                  </a:lnTo>
                  <a:lnTo>
                    <a:pt x="577022" y="165127"/>
                  </a:lnTo>
                  <a:lnTo>
                    <a:pt x="552175" y="125089"/>
                  </a:lnTo>
                  <a:lnTo>
                    <a:pt x="521636" y="89487"/>
                  </a:lnTo>
                  <a:lnTo>
                    <a:pt x="486034" y="58948"/>
                  </a:lnTo>
                  <a:lnTo>
                    <a:pt x="445996" y="34101"/>
                  </a:lnTo>
                  <a:lnTo>
                    <a:pt x="402153" y="15575"/>
                  </a:lnTo>
                  <a:lnTo>
                    <a:pt x="355132" y="3998"/>
                  </a:lnTo>
                  <a:lnTo>
                    <a:pt x="3055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9" name="object 39"/>
            <p:cNvSpPr/>
            <p:nvPr/>
          </p:nvSpPr>
          <p:spPr>
            <a:xfrm>
              <a:off x="3899916" y="2226563"/>
              <a:ext cx="611505" cy="611505"/>
            </a:xfrm>
            <a:custGeom>
              <a:avLst/>
              <a:gdLst/>
              <a:ahLst/>
              <a:cxnLst/>
              <a:rect l="l" t="t" r="r" b="b"/>
              <a:pathLst>
                <a:path w="611504" h="611505">
                  <a:moveTo>
                    <a:pt x="0" y="305562"/>
                  </a:moveTo>
                  <a:lnTo>
                    <a:pt x="3998" y="255991"/>
                  </a:lnTo>
                  <a:lnTo>
                    <a:pt x="15575" y="208970"/>
                  </a:lnTo>
                  <a:lnTo>
                    <a:pt x="34101" y="165127"/>
                  </a:lnTo>
                  <a:lnTo>
                    <a:pt x="58948" y="125089"/>
                  </a:lnTo>
                  <a:lnTo>
                    <a:pt x="89487" y="89487"/>
                  </a:lnTo>
                  <a:lnTo>
                    <a:pt x="125089" y="58948"/>
                  </a:lnTo>
                  <a:lnTo>
                    <a:pt x="165127" y="34101"/>
                  </a:lnTo>
                  <a:lnTo>
                    <a:pt x="208970" y="15575"/>
                  </a:lnTo>
                  <a:lnTo>
                    <a:pt x="255991" y="3998"/>
                  </a:lnTo>
                  <a:lnTo>
                    <a:pt x="305562" y="0"/>
                  </a:lnTo>
                  <a:lnTo>
                    <a:pt x="355132" y="3998"/>
                  </a:lnTo>
                  <a:lnTo>
                    <a:pt x="402153" y="15575"/>
                  </a:lnTo>
                  <a:lnTo>
                    <a:pt x="445996" y="34101"/>
                  </a:lnTo>
                  <a:lnTo>
                    <a:pt x="486034" y="58948"/>
                  </a:lnTo>
                  <a:lnTo>
                    <a:pt x="521636" y="89487"/>
                  </a:lnTo>
                  <a:lnTo>
                    <a:pt x="552175" y="125089"/>
                  </a:lnTo>
                  <a:lnTo>
                    <a:pt x="577022" y="165127"/>
                  </a:lnTo>
                  <a:lnTo>
                    <a:pt x="595548" y="208970"/>
                  </a:lnTo>
                  <a:lnTo>
                    <a:pt x="607125" y="255991"/>
                  </a:lnTo>
                  <a:lnTo>
                    <a:pt x="611124" y="305562"/>
                  </a:lnTo>
                  <a:lnTo>
                    <a:pt x="607125" y="355132"/>
                  </a:lnTo>
                  <a:lnTo>
                    <a:pt x="595548" y="402153"/>
                  </a:lnTo>
                  <a:lnTo>
                    <a:pt x="577022" y="445996"/>
                  </a:lnTo>
                  <a:lnTo>
                    <a:pt x="552175" y="486034"/>
                  </a:lnTo>
                  <a:lnTo>
                    <a:pt x="521636" y="521636"/>
                  </a:lnTo>
                  <a:lnTo>
                    <a:pt x="486034" y="552175"/>
                  </a:lnTo>
                  <a:lnTo>
                    <a:pt x="445996" y="577022"/>
                  </a:lnTo>
                  <a:lnTo>
                    <a:pt x="402153" y="595548"/>
                  </a:lnTo>
                  <a:lnTo>
                    <a:pt x="355132" y="607125"/>
                  </a:lnTo>
                  <a:lnTo>
                    <a:pt x="305562" y="611124"/>
                  </a:lnTo>
                  <a:lnTo>
                    <a:pt x="255991" y="607125"/>
                  </a:lnTo>
                  <a:lnTo>
                    <a:pt x="208970" y="595548"/>
                  </a:lnTo>
                  <a:lnTo>
                    <a:pt x="165127" y="577022"/>
                  </a:lnTo>
                  <a:lnTo>
                    <a:pt x="125089" y="552175"/>
                  </a:lnTo>
                  <a:lnTo>
                    <a:pt x="89487" y="521636"/>
                  </a:lnTo>
                  <a:lnTo>
                    <a:pt x="58948" y="486034"/>
                  </a:lnTo>
                  <a:lnTo>
                    <a:pt x="34101" y="445996"/>
                  </a:lnTo>
                  <a:lnTo>
                    <a:pt x="15575" y="402153"/>
                  </a:lnTo>
                  <a:lnTo>
                    <a:pt x="3998" y="355132"/>
                  </a:lnTo>
                  <a:lnTo>
                    <a:pt x="0" y="305562"/>
                  </a:lnTo>
                  <a:close/>
                </a:path>
              </a:pathLst>
            </a:custGeom>
            <a:ln w="12700">
              <a:solidFill>
                <a:srgbClr val="2E528E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025330" y="2466880"/>
            <a:ext cx="257651" cy="47080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3000" b="1" spc="-4" dirty="0">
                <a:solidFill>
                  <a:srgbClr val="FFFFFF"/>
                </a:solidFill>
                <a:latin typeface="Georgia"/>
                <a:cs typeface="Georgia"/>
              </a:rPr>
              <a:t>2</a:t>
            </a:r>
            <a:endParaRPr sz="3000">
              <a:latin typeface="Georgia"/>
              <a:cs typeface="Georgia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721543" y="2138363"/>
            <a:ext cx="469106" cy="468154"/>
            <a:chOff x="6295390" y="1708150"/>
            <a:chExt cx="625475" cy="624205"/>
          </a:xfrm>
        </p:grpSpPr>
        <p:sp>
          <p:nvSpPr>
            <p:cNvPr id="42" name="object 42"/>
            <p:cNvSpPr/>
            <p:nvPr/>
          </p:nvSpPr>
          <p:spPr>
            <a:xfrm>
              <a:off x="6301740" y="1714500"/>
              <a:ext cx="612775" cy="611505"/>
            </a:xfrm>
            <a:custGeom>
              <a:avLst/>
              <a:gdLst/>
              <a:ahLst/>
              <a:cxnLst/>
              <a:rect l="l" t="t" r="r" b="b"/>
              <a:pathLst>
                <a:path w="612775" h="611505">
                  <a:moveTo>
                    <a:pt x="306324" y="0"/>
                  </a:moveTo>
                  <a:lnTo>
                    <a:pt x="256640" y="3998"/>
                  </a:lnTo>
                  <a:lnTo>
                    <a:pt x="209507" y="15575"/>
                  </a:lnTo>
                  <a:lnTo>
                    <a:pt x="165556" y="34101"/>
                  </a:lnTo>
                  <a:lnTo>
                    <a:pt x="125419" y="58948"/>
                  </a:lnTo>
                  <a:lnTo>
                    <a:pt x="89725" y="89487"/>
                  </a:lnTo>
                  <a:lnTo>
                    <a:pt x="59106" y="125089"/>
                  </a:lnTo>
                  <a:lnTo>
                    <a:pt x="34193" y="165127"/>
                  </a:lnTo>
                  <a:lnTo>
                    <a:pt x="15617" y="208970"/>
                  </a:lnTo>
                  <a:lnTo>
                    <a:pt x="4009" y="255991"/>
                  </a:lnTo>
                  <a:lnTo>
                    <a:pt x="0" y="305562"/>
                  </a:lnTo>
                  <a:lnTo>
                    <a:pt x="4009" y="355132"/>
                  </a:lnTo>
                  <a:lnTo>
                    <a:pt x="15617" y="402153"/>
                  </a:lnTo>
                  <a:lnTo>
                    <a:pt x="34193" y="445996"/>
                  </a:lnTo>
                  <a:lnTo>
                    <a:pt x="59106" y="486034"/>
                  </a:lnTo>
                  <a:lnTo>
                    <a:pt x="89725" y="521636"/>
                  </a:lnTo>
                  <a:lnTo>
                    <a:pt x="125419" y="552175"/>
                  </a:lnTo>
                  <a:lnTo>
                    <a:pt x="165556" y="577022"/>
                  </a:lnTo>
                  <a:lnTo>
                    <a:pt x="209507" y="595548"/>
                  </a:lnTo>
                  <a:lnTo>
                    <a:pt x="256640" y="607125"/>
                  </a:lnTo>
                  <a:lnTo>
                    <a:pt x="306324" y="611124"/>
                  </a:lnTo>
                  <a:lnTo>
                    <a:pt x="356007" y="607125"/>
                  </a:lnTo>
                  <a:lnTo>
                    <a:pt x="403140" y="595548"/>
                  </a:lnTo>
                  <a:lnTo>
                    <a:pt x="447091" y="577022"/>
                  </a:lnTo>
                  <a:lnTo>
                    <a:pt x="487228" y="552175"/>
                  </a:lnTo>
                  <a:lnTo>
                    <a:pt x="522922" y="521636"/>
                  </a:lnTo>
                  <a:lnTo>
                    <a:pt x="553541" y="486034"/>
                  </a:lnTo>
                  <a:lnTo>
                    <a:pt x="578454" y="445996"/>
                  </a:lnTo>
                  <a:lnTo>
                    <a:pt x="597030" y="402153"/>
                  </a:lnTo>
                  <a:lnTo>
                    <a:pt x="608638" y="355132"/>
                  </a:lnTo>
                  <a:lnTo>
                    <a:pt x="612648" y="305562"/>
                  </a:lnTo>
                  <a:lnTo>
                    <a:pt x="608638" y="255991"/>
                  </a:lnTo>
                  <a:lnTo>
                    <a:pt x="597030" y="208970"/>
                  </a:lnTo>
                  <a:lnTo>
                    <a:pt x="578454" y="165127"/>
                  </a:lnTo>
                  <a:lnTo>
                    <a:pt x="553541" y="125089"/>
                  </a:lnTo>
                  <a:lnTo>
                    <a:pt x="522922" y="89487"/>
                  </a:lnTo>
                  <a:lnTo>
                    <a:pt x="487228" y="58948"/>
                  </a:lnTo>
                  <a:lnTo>
                    <a:pt x="447091" y="34101"/>
                  </a:lnTo>
                  <a:lnTo>
                    <a:pt x="403140" y="15575"/>
                  </a:lnTo>
                  <a:lnTo>
                    <a:pt x="356007" y="3998"/>
                  </a:lnTo>
                  <a:lnTo>
                    <a:pt x="3063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3" name="object 43"/>
            <p:cNvSpPr/>
            <p:nvPr/>
          </p:nvSpPr>
          <p:spPr>
            <a:xfrm>
              <a:off x="6301740" y="1714500"/>
              <a:ext cx="612775" cy="611505"/>
            </a:xfrm>
            <a:custGeom>
              <a:avLst/>
              <a:gdLst/>
              <a:ahLst/>
              <a:cxnLst/>
              <a:rect l="l" t="t" r="r" b="b"/>
              <a:pathLst>
                <a:path w="612775" h="611505">
                  <a:moveTo>
                    <a:pt x="0" y="305562"/>
                  </a:moveTo>
                  <a:lnTo>
                    <a:pt x="4009" y="255991"/>
                  </a:lnTo>
                  <a:lnTo>
                    <a:pt x="15617" y="208970"/>
                  </a:lnTo>
                  <a:lnTo>
                    <a:pt x="34193" y="165127"/>
                  </a:lnTo>
                  <a:lnTo>
                    <a:pt x="59106" y="125089"/>
                  </a:lnTo>
                  <a:lnTo>
                    <a:pt x="89725" y="89487"/>
                  </a:lnTo>
                  <a:lnTo>
                    <a:pt x="125419" y="58948"/>
                  </a:lnTo>
                  <a:lnTo>
                    <a:pt x="165556" y="34101"/>
                  </a:lnTo>
                  <a:lnTo>
                    <a:pt x="209507" y="15575"/>
                  </a:lnTo>
                  <a:lnTo>
                    <a:pt x="256640" y="3998"/>
                  </a:lnTo>
                  <a:lnTo>
                    <a:pt x="306324" y="0"/>
                  </a:lnTo>
                  <a:lnTo>
                    <a:pt x="356007" y="3998"/>
                  </a:lnTo>
                  <a:lnTo>
                    <a:pt x="403140" y="15575"/>
                  </a:lnTo>
                  <a:lnTo>
                    <a:pt x="447091" y="34101"/>
                  </a:lnTo>
                  <a:lnTo>
                    <a:pt x="487228" y="58948"/>
                  </a:lnTo>
                  <a:lnTo>
                    <a:pt x="522922" y="89487"/>
                  </a:lnTo>
                  <a:lnTo>
                    <a:pt x="553541" y="125089"/>
                  </a:lnTo>
                  <a:lnTo>
                    <a:pt x="578454" y="165127"/>
                  </a:lnTo>
                  <a:lnTo>
                    <a:pt x="597030" y="208970"/>
                  </a:lnTo>
                  <a:lnTo>
                    <a:pt x="608638" y="255991"/>
                  </a:lnTo>
                  <a:lnTo>
                    <a:pt x="612648" y="305562"/>
                  </a:lnTo>
                  <a:lnTo>
                    <a:pt x="608638" y="355132"/>
                  </a:lnTo>
                  <a:lnTo>
                    <a:pt x="597030" y="402153"/>
                  </a:lnTo>
                  <a:lnTo>
                    <a:pt x="578454" y="445996"/>
                  </a:lnTo>
                  <a:lnTo>
                    <a:pt x="553541" y="486034"/>
                  </a:lnTo>
                  <a:lnTo>
                    <a:pt x="522922" y="521636"/>
                  </a:lnTo>
                  <a:lnTo>
                    <a:pt x="487228" y="552175"/>
                  </a:lnTo>
                  <a:lnTo>
                    <a:pt x="447091" y="577022"/>
                  </a:lnTo>
                  <a:lnTo>
                    <a:pt x="403140" y="595548"/>
                  </a:lnTo>
                  <a:lnTo>
                    <a:pt x="356007" y="607125"/>
                  </a:lnTo>
                  <a:lnTo>
                    <a:pt x="306324" y="611124"/>
                  </a:lnTo>
                  <a:lnTo>
                    <a:pt x="256640" y="607125"/>
                  </a:lnTo>
                  <a:lnTo>
                    <a:pt x="209507" y="595548"/>
                  </a:lnTo>
                  <a:lnTo>
                    <a:pt x="165556" y="577022"/>
                  </a:lnTo>
                  <a:lnTo>
                    <a:pt x="125419" y="552175"/>
                  </a:lnTo>
                  <a:lnTo>
                    <a:pt x="89725" y="521636"/>
                  </a:lnTo>
                  <a:lnTo>
                    <a:pt x="59106" y="486034"/>
                  </a:lnTo>
                  <a:lnTo>
                    <a:pt x="34193" y="445996"/>
                  </a:lnTo>
                  <a:lnTo>
                    <a:pt x="15617" y="402153"/>
                  </a:lnTo>
                  <a:lnTo>
                    <a:pt x="4009" y="355132"/>
                  </a:lnTo>
                  <a:lnTo>
                    <a:pt x="0" y="305562"/>
                  </a:lnTo>
                  <a:close/>
                </a:path>
              </a:pathLst>
            </a:custGeom>
            <a:ln w="12700">
              <a:solidFill>
                <a:srgbClr val="2E528E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4827650" y="2082413"/>
            <a:ext cx="257175" cy="47080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3000" b="1" spc="-4" dirty="0">
                <a:solidFill>
                  <a:srgbClr val="FFFFFF"/>
                </a:solidFill>
                <a:latin typeface="Georgia"/>
                <a:cs typeface="Georgia"/>
              </a:rPr>
              <a:t>3</a:t>
            </a:r>
            <a:endParaRPr sz="3000">
              <a:latin typeface="Georgia"/>
              <a:cs typeface="Georgia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811530" y="2649474"/>
            <a:ext cx="5571173" cy="2193608"/>
            <a:chOff x="1082040" y="2389632"/>
            <a:chExt cx="7428230" cy="2924810"/>
          </a:xfrm>
        </p:grpSpPr>
        <p:pic>
          <p:nvPicPr>
            <p:cNvPr id="46" name="object 4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82040" y="2389632"/>
              <a:ext cx="1773935" cy="76961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054596" y="3515868"/>
              <a:ext cx="1455419" cy="1798319"/>
            </a:xfrm>
            <a:prstGeom prst="rect">
              <a:avLst/>
            </a:prstGeom>
          </p:spPr>
        </p:pic>
      </p:grpSp>
      <p:pic>
        <p:nvPicPr>
          <p:cNvPr id="48" name="object 4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378190" y="995554"/>
            <a:ext cx="544067" cy="580643"/>
          </a:xfrm>
          <a:prstGeom prst="rect">
            <a:avLst/>
          </a:prstGeom>
        </p:spPr>
      </p:pic>
      <p:sp>
        <p:nvSpPr>
          <p:cNvPr id="49" name="Shape 119">
            <a:extLst>
              <a:ext uri="{FF2B5EF4-FFF2-40B4-BE49-F238E27FC236}">
                <a16:creationId xmlns:a16="http://schemas.microsoft.com/office/drawing/2014/main" id="{A7C8C45D-730F-485A-95FA-E3CF02468E6C}"/>
              </a:ext>
            </a:extLst>
          </p:cNvPr>
          <p:cNvSpPr/>
          <p:nvPr/>
        </p:nvSpPr>
        <p:spPr>
          <a:xfrm>
            <a:off x="0" y="0"/>
            <a:ext cx="9144000" cy="953996"/>
          </a:xfrm>
          <a:prstGeom prst="rect">
            <a:avLst/>
          </a:prstGeom>
          <a:solidFill>
            <a:schemeClr val="tx2">
              <a:lumMod val="75000"/>
              <a:alpha val="20287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endParaRPr lang="en-US" sz="3200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endParaRPr lang="en-US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endParaRPr dirty="0"/>
          </a:p>
        </p:txBody>
      </p:sp>
      <p:pic>
        <p:nvPicPr>
          <p:cNvPr id="50" name="pasted-image.pdf">
            <a:extLst>
              <a:ext uri="{FF2B5EF4-FFF2-40B4-BE49-F238E27FC236}">
                <a16:creationId xmlns:a16="http://schemas.microsoft.com/office/drawing/2014/main" id="{871CDFBE-364A-4E04-A75A-4D757E29F7F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028411" y="6259990"/>
            <a:ext cx="2953037" cy="4778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13633" y="2866643"/>
            <a:ext cx="4974431" cy="2800350"/>
          </a:xfrm>
          <a:custGeom>
            <a:avLst/>
            <a:gdLst/>
            <a:ahLst/>
            <a:cxnLst/>
            <a:rect l="l" t="t" r="r" b="b"/>
            <a:pathLst>
              <a:path w="6632575" h="3733800">
                <a:moveTo>
                  <a:pt x="1867154" y="0"/>
                </a:moveTo>
                <a:lnTo>
                  <a:pt x="1818960" y="609"/>
                </a:lnTo>
                <a:lnTo>
                  <a:pt x="1771067" y="2429"/>
                </a:lnTo>
                <a:lnTo>
                  <a:pt x="1723489" y="5443"/>
                </a:lnTo>
                <a:lnTo>
                  <a:pt x="1676241" y="9638"/>
                </a:lnTo>
                <a:lnTo>
                  <a:pt x="1629339" y="14998"/>
                </a:lnTo>
                <a:lnTo>
                  <a:pt x="1582795" y="21509"/>
                </a:lnTo>
                <a:lnTo>
                  <a:pt x="1536626" y="29157"/>
                </a:lnTo>
                <a:lnTo>
                  <a:pt x="1490846" y="37926"/>
                </a:lnTo>
                <a:lnTo>
                  <a:pt x="1445469" y="47802"/>
                </a:lnTo>
                <a:lnTo>
                  <a:pt x="1400510" y="58771"/>
                </a:lnTo>
                <a:lnTo>
                  <a:pt x="1355983" y="70818"/>
                </a:lnTo>
                <a:lnTo>
                  <a:pt x="1311904" y="83927"/>
                </a:lnTo>
                <a:lnTo>
                  <a:pt x="1268288" y="98085"/>
                </a:lnTo>
                <a:lnTo>
                  <a:pt x="1225148" y="113277"/>
                </a:lnTo>
                <a:lnTo>
                  <a:pt x="1182499" y="129487"/>
                </a:lnTo>
                <a:lnTo>
                  <a:pt x="1140356" y="146702"/>
                </a:lnTo>
                <a:lnTo>
                  <a:pt x="1098734" y="164907"/>
                </a:lnTo>
                <a:lnTo>
                  <a:pt x="1057648" y="184087"/>
                </a:lnTo>
                <a:lnTo>
                  <a:pt x="1017111" y="204228"/>
                </a:lnTo>
                <a:lnTo>
                  <a:pt x="977140" y="225314"/>
                </a:lnTo>
                <a:lnTo>
                  <a:pt x="937747" y="247331"/>
                </a:lnTo>
                <a:lnTo>
                  <a:pt x="898949" y="270265"/>
                </a:lnTo>
                <a:lnTo>
                  <a:pt x="860759" y="294100"/>
                </a:lnTo>
                <a:lnTo>
                  <a:pt x="823193" y="318823"/>
                </a:lnTo>
                <a:lnTo>
                  <a:pt x="786264" y="344418"/>
                </a:lnTo>
                <a:lnTo>
                  <a:pt x="749989" y="370871"/>
                </a:lnTo>
                <a:lnTo>
                  <a:pt x="714380" y="398167"/>
                </a:lnTo>
                <a:lnTo>
                  <a:pt x="679454" y="426292"/>
                </a:lnTo>
                <a:lnTo>
                  <a:pt x="645224" y="455230"/>
                </a:lnTo>
                <a:lnTo>
                  <a:pt x="611706" y="484968"/>
                </a:lnTo>
                <a:lnTo>
                  <a:pt x="578913" y="515490"/>
                </a:lnTo>
                <a:lnTo>
                  <a:pt x="546862" y="546782"/>
                </a:lnTo>
                <a:lnTo>
                  <a:pt x="515565" y="578829"/>
                </a:lnTo>
                <a:lnTo>
                  <a:pt x="485039" y="611617"/>
                </a:lnTo>
                <a:lnTo>
                  <a:pt x="455297" y="645131"/>
                </a:lnTo>
                <a:lnTo>
                  <a:pt x="426354" y="679356"/>
                </a:lnTo>
                <a:lnTo>
                  <a:pt x="398225" y="714277"/>
                </a:lnTo>
                <a:lnTo>
                  <a:pt x="370925" y="749881"/>
                </a:lnTo>
                <a:lnTo>
                  <a:pt x="344469" y="786152"/>
                </a:lnTo>
                <a:lnTo>
                  <a:pt x="318870" y="823075"/>
                </a:lnTo>
                <a:lnTo>
                  <a:pt x="294143" y="860636"/>
                </a:lnTo>
                <a:lnTo>
                  <a:pt x="270305" y="898821"/>
                </a:lnTo>
                <a:lnTo>
                  <a:pt x="247367" y="937614"/>
                </a:lnTo>
                <a:lnTo>
                  <a:pt x="225347" y="977001"/>
                </a:lnTo>
                <a:lnTo>
                  <a:pt x="204258" y="1016967"/>
                </a:lnTo>
                <a:lnTo>
                  <a:pt x="184114" y="1057498"/>
                </a:lnTo>
                <a:lnTo>
                  <a:pt x="164932" y="1098579"/>
                </a:lnTo>
                <a:lnTo>
                  <a:pt x="146724" y="1140196"/>
                </a:lnTo>
                <a:lnTo>
                  <a:pt x="129507" y="1182333"/>
                </a:lnTo>
                <a:lnTo>
                  <a:pt x="113294" y="1224976"/>
                </a:lnTo>
                <a:lnTo>
                  <a:pt x="98100" y="1268110"/>
                </a:lnTo>
                <a:lnTo>
                  <a:pt x="83940" y="1311721"/>
                </a:lnTo>
                <a:lnTo>
                  <a:pt x="70828" y="1355794"/>
                </a:lnTo>
                <a:lnTo>
                  <a:pt x="58780" y="1400315"/>
                </a:lnTo>
                <a:lnTo>
                  <a:pt x="47810" y="1445268"/>
                </a:lnTo>
                <a:lnTo>
                  <a:pt x="37932" y="1490639"/>
                </a:lnTo>
                <a:lnTo>
                  <a:pt x="29161" y="1536414"/>
                </a:lnTo>
                <a:lnTo>
                  <a:pt x="21512" y="1582577"/>
                </a:lnTo>
                <a:lnTo>
                  <a:pt x="15000" y="1629114"/>
                </a:lnTo>
                <a:lnTo>
                  <a:pt x="9639" y="1676011"/>
                </a:lnTo>
                <a:lnTo>
                  <a:pt x="5444" y="1723253"/>
                </a:lnTo>
                <a:lnTo>
                  <a:pt x="2429" y="1770824"/>
                </a:lnTo>
                <a:lnTo>
                  <a:pt x="609" y="1818712"/>
                </a:lnTo>
                <a:lnTo>
                  <a:pt x="0" y="1866900"/>
                </a:lnTo>
                <a:lnTo>
                  <a:pt x="609" y="1915087"/>
                </a:lnTo>
                <a:lnTo>
                  <a:pt x="2429" y="1962975"/>
                </a:lnTo>
                <a:lnTo>
                  <a:pt x="5444" y="2010546"/>
                </a:lnTo>
                <a:lnTo>
                  <a:pt x="9639" y="2057788"/>
                </a:lnTo>
                <a:lnTo>
                  <a:pt x="15000" y="2104685"/>
                </a:lnTo>
                <a:lnTo>
                  <a:pt x="21512" y="2151222"/>
                </a:lnTo>
                <a:lnTo>
                  <a:pt x="29161" y="2197386"/>
                </a:lnTo>
                <a:lnTo>
                  <a:pt x="37932" y="2243160"/>
                </a:lnTo>
                <a:lnTo>
                  <a:pt x="47810" y="2288531"/>
                </a:lnTo>
                <a:lnTo>
                  <a:pt x="58780" y="2333485"/>
                </a:lnTo>
                <a:lnTo>
                  <a:pt x="70828" y="2378005"/>
                </a:lnTo>
                <a:lnTo>
                  <a:pt x="83940" y="2422078"/>
                </a:lnTo>
                <a:lnTo>
                  <a:pt x="98100" y="2465689"/>
                </a:lnTo>
                <a:lnTo>
                  <a:pt x="113294" y="2508824"/>
                </a:lnTo>
                <a:lnTo>
                  <a:pt x="129507" y="2551467"/>
                </a:lnTo>
                <a:lnTo>
                  <a:pt x="146724" y="2593604"/>
                </a:lnTo>
                <a:lnTo>
                  <a:pt x="164932" y="2635220"/>
                </a:lnTo>
                <a:lnTo>
                  <a:pt x="184114" y="2676301"/>
                </a:lnTo>
                <a:lnTo>
                  <a:pt x="204258" y="2716832"/>
                </a:lnTo>
                <a:lnTo>
                  <a:pt x="225347" y="2756799"/>
                </a:lnTo>
                <a:lnTo>
                  <a:pt x="247367" y="2796186"/>
                </a:lnTo>
                <a:lnTo>
                  <a:pt x="270305" y="2834979"/>
                </a:lnTo>
                <a:lnTo>
                  <a:pt x="294143" y="2873164"/>
                </a:lnTo>
                <a:lnTo>
                  <a:pt x="318870" y="2910725"/>
                </a:lnTo>
                <a:lnTo>
                  <a:pt x="344469" y="2947648"/>
                </a:lnTo>
                <a:lnTo>
                  <a:pt x="370925" y="2983919"/>
                </a:lnTo>
                <a:lnTo>
                  <a:pt x="398225" y="3019523"/>
                </a:lnTo>
                <a:lnTo>
                  <a:pt x="426354" y="3054444"/>
                </a:lnTo>
                <a:lnTo>
                  <a:pt x="455297" y="3088669"/>
                </a:lnTo>
                <a:lnTo>
                  <a:pt x="485039" y="3122183"/>
                </a:lnTo>
                <a:lnTo>
                  <a:pt x="515565" y="3154971"/>
                </a:lnTo>
                <a:lnTo>
                  <a:pt x="546862" y="3187018"/>
                </a:lnTo>
                <a:lnTo>
                  <a:pt x="578913" y="3218310"/>
                </a:lnTo>
                <a:lnTo>
                  <a:pt x="611706" y="3248833"/>
                </a:lnTo>
                <a:lnTo>
                  <a:pt x="645224" y="3278570"/>
                </a:lnTo>
                <a:lnTo>
                  <a:pt x="679454" y="3307509"/>
                </a:lnTo>
                <a:lnTo>
                  <a:pt x="714380" y="3335634"/>
                </a:lnTo>
                <a:lnTo>
                  <a:pt x="749989" y="3362930"/>
                </a:lnTo>
                <a:lnTo>
                  <a:pt x="786264" y="3389383"/>
                </a:lnTo>
                <a:lnTo>
                  <a:pt x="823193" y="3414978"/>
                </a:lnTo>
                <a:lnTo>
                  <a:pt x="860759" y="3439701"/>
                </a:lnTo>
                <a:lnTo>
                  <a:pt x="898949" y="3463536"/>
                </a:lnTo>
                <a:lnTo>
                  <a:pt x="937747" y="3486470"/>
                </a:lnTo>
                <a:lnTo>
                  <a:pt x="977140" y="3508487"/>
                </a:lnTo>
                <a:lnTo>
                  <a:pt x="1017111" y="3529574"/>
                </a:lnTo>
                <a:lnTo>
                  <a:pt x="1057648" y="3549714"/>
                </a:lnTo>
                <a:lnTo>
                  <a:pt x="1098734" y="3568894"/>
                </a:lnTo>
                <a:lnTo>
                  <a:pt x="1140356" y="3587099"/>
                </a:lnTo>
                <a:lnTo>
                  <a:pt x="1182499" y="3604314"/>
                </a:lnTo>
                <a:lnTo>
                  <a:pt x="1225148" y="3620525"/>
                </a:lnTo>
                <a:lnTo>
                  <a:pt x="1268288" y="3635716"/>
                </a:lnTo>
                <a:lnTo>
                  <a:pt x="1311904" y="3649874"/>
                </a:lnTo>
                <a:lnTo>
                  <a:pt x="1355983" y="3662984"/>
                </a:lnTo>
                <a:lnTo>
                  <a:pt x="1400510" y="3675030"/>
                </a:lnTo>
                <a:lnTo>
                  <a:pt x="1445469" y="3685999"/>
                </a:lnTo>
                <a:lnTo>
                  <a:pt x="1490846" y="3695875"/>
                </a:lnTo>
                <a:lnTo>
                  <a:pt x="1536626" y="3704645"/>
                </a:lnTo>
                <a:lnTo>
                  <a:pt x="1582795" y="3712292"/>
                </a:lnTo>
                <a:lnTo>
                  <a:pt x="1629339" y="3718804"/>
                </a:lnTo>
                <a:lnTo>
                  <a:pt x="1676241" y="3724164"/>
                </a:lnTo>
                <a:lnTo>
                  <a:pt x="1723489" y="3728359"/>
                </a:lnTo>
                <a:lnTo>
                  <a:pt x="1771067" y="3731373"/>
                </a:lnTo>
                <a:lnTo>
                  <a:pt x="1818960" y="3733192"/>
                </a:lnTo>
                <a:lnTo>
                  <a:pt x="1867154" y="3733802"/>
                </a:lnTo>
                <a:lnTo>
                  <a:pt x="6630543" y="3733802"/>
                </a:lnTo>
                <a:lnTo>
                  <a:pt x="6628019" y="3335634"/>
                </a:lnTo>
                <a:lnTo>
                  <a:pt x="6626379" y="3054444"/>
                </a:lnTo>
                <a:lnTo>
                  <a:pt x="6625237" y="2834979"/>
                </a:lnTo>
                <a:lnTo>
                  <a:pt x="6624667" y="2708069"/>
                </a:lnTo>
                <a:lnTo>
                  <a:pt x="6624260" y="2593604"/>
                </a:lnTo>
                <a:lnTo>
                  <a:pt x="6624064" y="2508824"/>
                </a:lnTo>
                <a:lnTo>
                  <a:pt x="6624158" y="2369963"/>
                </a:lnTo>
                <a:lnTo>
                  <a:pt x="6624445" y="2330752"/>
                </a:lnTo>
                <a:lnTo>
                  <a:pt x="6625235" y="2291652"/>
                </a:lnTo>
                <a:lnTo>
                  <a:pt x="6627532" y="2276330"/>
                </a:lnTo>
                <a:lnTo>
                  <a:pt x="6627716" y="2276206"/>
                </a:lnTo>
                <a:lnTo>
                  <a:pt x="6630552" y="2234656"/>
                </a:lnTo>
                <a:lnTo>
                  <a:pt x="6631410" y="2179288"/>
                </a:lnTo>
                <a:lnTo>
                  <a:pt x="6631864" y="2123268"/>
                </a:lnTo>
                <a:lnTo>
                  <a:pt x="6632167" y="2057788"/>
                </a:lnTo>
                <a:lnTo>
                  <a:pt x="6632292" y="2010546"/>
                </a:lnTo>
                <a:lnTo>
                  <a:pt x="6632380" y="1962975"/>
                </a:lnTo>
                <a:lnTo>
                  <a:pt x="6632264" y="1637768"/>
                </a:lnTo>
                <a:lnTo>
                  <a:pt x="6629975" y="1637768"/>
                </a:lnTo>
                <a:lnTo>
                  <a:pt x="6629856" y="1635712"/>
                </a:lnTo>
                <a:lnTo>
                  <a:pt x="6629721" y="1627507"/>
                </a:lnTo>
                <a:lnTo>
                  <a:pt x="6629582" y="1608434"/>
                </a:lnTo>
                <a:lnTo>
                  <a:pt x="6629501" y="1582577"/>
                </a:lnTo>
                <a:lnTo>
                  <a:pt x="6629399" y="1536414"/>
                </a:lnTo>
                <a:lnTo>
                  <a:pt x="6629505" y="977001"/>
                </a:lnTo>
                <a:lnTo>
                  <a:pt x="6630435" y="98085"/>
                </a:lnTo>
                <a:lnTo>
                  <a:pt x="6630543" y="12065"/>
                </a:lnTo>
                <a:lnTo>
                  <a:pt x="1867154" y="0"/>
                </a:lnTo>
                <a:close/>
              </a:path>
              <a:path w="6632575" h="3733800">
                <a:moveTo>
                  <a:pt x="6631656" y="1548054"/>
                </a:moveTo>
                <a:lnTo>
                  <a:pt x="6631511" y="1550409"/>
                </a:lnTo>
                <a:lnTo>
                  <a:pt x="6631258" y="1561809"/>
                </a:lnTo>
                <a:lnTo>
                  <a:pt x="6630310" y="1627507"/>
                </a:lnTo>
                <a:lnTo>
                  <a:pt x="6630121" y="1635431"/>
                </a:lnTo>
                <a:lnTo>
                  <a:pt x="6630021" y="1637516"/>
                </a:lnTo>
                <a:lnTo>
                  <a:pt x="6629975" y="1637768"/>
                </a:lnTo>
                <a:lnTo>
                  <a:pt x="6632264" y="1637768"/>
                </a:lnTo>
                <a:lnTo>
                  <a:pt x="6632144" y="1589910"/>
                </a:lnTo>
                <a:lnTo>
                  <a:pt x="6631795" y="1550409"/>
                </a:lnTo>
                <a:lnTo>
                  <a:pt x="6631702" y="1548193"/>
                </a:lnTo>
                <a:lnTo>
                  <a:pt x="6631656" y="1548054"/>
                </a:lnTo>
                <a:close/>
              </a:path>
            </a:pathLst>
          </a:custGeom>
          <a:solidFill>
            <a:srgbClr val="7F7F7F">
              <a:alpha val="59999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40" y="216802"/>
            <a:ext cx="8039100" cy="378950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dirty="0"/>
              <a:t>This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dirty="0"/>
              <a:t>research: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/>
              <a:t>methodological</a:t>
            </a:r>
            <a:r>
              <a:rPr spc="-68" dirty="0">
                <a:latin typeface="Times New Roman"/>
                <a:cs typeface="Times New Roman"/>
              </a:rPr>
              <a:t> </a:t>
            </a:r>
            <a:r>
              <a:rPr dirty="0"/>
              <a:t>+</a:t>
            </a:r>
            <a:r>
              <a:rPr spc="-41" dirty="0">
                <a:latin typeface="Times New Roman"/>
                <a:cs typeface="Times New Roman"/>
              </a:rPr>
              <a:t> </a:t>
            </a:r>
            <a:r>
              <a:rPr dirty="0"/>
              <a:t>substantive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8" dirty="0"/>
              <a:t>research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0288" y="1741550"/>
            <a:ext cx="8433435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dirty="0">
                <a:latin typeface="Georgia"/>
                <a:cs typeface="Georgia"/>
              </a:rPr>
              <a:t>Researching</a:t>
            </a:r>
            <a:r>
              <a:rPr spc="-23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a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sample</a:t>
            </a:r>
            <a:r>
              <a:rPr spc="-11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of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job</a:t>
            </a:r>
            <a:r>
              <a:rPr spc="-26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searchers,</a:t>
            </a:r>
            <a:r>
              <a:rPr spc="-23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using</a:t>
            </a:r>
            <a:r>
              <a:rPr spc="-41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both</a:t>
            </a:r>
            <a:r>
              <a:rPr spc="-11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in-</a:t>
            </a:r>
            <a:r>
              <a:rPr spc="-8" dirty="0">
                <a:latin typeface="Georgia"/>
                <a:cs typeface="Georgia"/>
              </a:rPr>
              <a:t>the-</a:t>
            </a:r>
            <a:r>
              <a:rPr dirty="0">
                <a:latin typeface="Georgia"/>
                <a:cs typeface="Georgia"/>
              </a:rPr>
              <a:t>moment</a:t>
            </a:r>
            <a:r>
              <a:rPr spc="-38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and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Georgia"/>
                <a:cs typeface="Georgia"/>
              </a:rPr>
              <a:t>conventional</a:t>
            </a:r>
            <a:r>
              <a:rPr spc="-8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surveys,</a:t>
            </a:r>
            <a:r>
              <a:rPr spc="-26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to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answer</a:t>
            </a:r>
            <a:r>
              <a:rPr spc="-26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these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research</a:t>
            </a:r>
            <a:r>
              <a:rPr spc="-26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Georgia"/>
                <a:cs typeface="Georgia"/>
              </a:rPr>
              <a:t>questions:</a:t>
            </a:r>
            <a:endParaRPr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36896" y="2995233"/>
            <a:ext cx="3073718" cy="4717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622935" marR="3810" indent="-613886">
              <a:spcBef>
                <a:spcPts val="79"/>
              </a:spcBef>
            </a:pPr>
            <a:r>
              <a:rPr sz="1500" b="1" dirty="0">
                <a:latin typeface="Georgia"/>
                <a:cs typeface="Georgia"/>
              </a:rPr>
              <a:t>How</a:t>
            </a:r>
            <a:r>
              <a:rPr sz="1500" spc="-11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Georgia"/>
                <a:cs typeface="Georgia"/>
              </a:rPr>
              <a:t>different</a:t>
            </a:r>
            <a:r>
              <a:rPr sz="1500" spc="-19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Georgia"/>
                <a:cs typeface="Georgia"/>
              </a:rPr>
              <a:t>groups</a:t>
            </a:r>
            <a:r>
              <a:rPr sz="1500" spc="-26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Georgia"/>
                <a:cs typeface="Georgia"/>
              </a:rPr>
              <a:t>of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b="1" spc="-8" dirty="0">
                <a:latin typeface="Georgia"/>
                <a:cs typeface="Georgia"/>
              </a:rPr>
              <a:t>people</a:t>
            </a:r>
            <a:r>
              <a:rPr sz="1500" spc="-8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Georgia"/>
                <a:cs typeface="Georgia"/>
              </a:rPr>
              <a:t>decide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Georgia"/>
                <a:cs typeface="Georgia"/>
              </a:rPr>
              <a:t>to</a:t>
            </a:r>
            <a:r>
              <a:rPr sz="1500" spc="11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Georgia"/>
                <a:cs typeface="Georgia"/>
              </a:rPr>
              <a:t>apply</a:t>
            </a:r>
            <a:r>
              <a:rPr sz="1500" spc="-11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Georgia"/>
                <a:cs typeface="Georgia"/>
              </a:rPr>
              <a:t>for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Georgia"/>
                <a:cs typeface="Georgia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b="1" spc="-15" dirty="0">
                <a:latin typeface="Georgia"/>
                <a:cs typeface="Georgia"/>
              </a:rPr>
              <a:t>job?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1511" y="2866643"/>
            <a:ext cx="4973479" cy="2800350"/>
          </a:xfrm>
          <a:custGeom>
            <a:avLst/>
            <a:gdLst/>
            <a:ahLst/>
            <a:cxnLst/>
            <a:rect l="l" t="t" r="r" b="b"/>
            <a:pathLst>
              <a:path w="6631305" h="3733800">
                <a:moveTo>
                  <a:pt x="728" y="1548054"/>
                </a:moveTo>
                <a:lnTo>
                  <a:pt x="237" y="1589910"/>
                </a:lnTo>
                <a:lnTo>
                  <a:pt x="122" y="1635431"/>
                </a:lnTo>
                <a:lnTo>
                  <a:pt x="0" y="1962975"/>
                </a:lnTo>
                <a:lnTo>
                  <a:pt x="88" y="2010546"/>
                </a:lnTo>
                <a:lnTo>
                  <a:pt x="213" y="2057788"/>
                </a:lnTo>
                <a:lnTo>
                  <a:pt x="516" y="2123268"/>
                </a:lnTo>
                <a:lnTo>
                  <a:pt x="970" y="2179288"/>
                </a:lnTo>
                <a:lnTo>
                  <a:pt x="1521" y="2219588"/>
                </a:lnTo>
                <a:lnTo>
                  <a:pt x="2658" y="2260117"/>
                </a:lnTo>
                <a:lnTo>
                  <a:pt x="5206" y="2276477"/>
                </a:lnTo>
                <a:lnTo>
                  <a:pt x="5384" y="2276583"/>
                </a:lnTo>
                <a:lnTo>
                  <a:pt x="7736" y="2316154"/>
                </a:lnTo>
                <a:lnTo>
                  <a:pt x="8213" y="2369963"/>
                </a:lnTo>
                <a:lnTo>
                  <a:pt x="8305" y="2508824"/>
                </a:lnTo>
                <a:lnTo>
                  <a:pt x="8109" y="2593604"/>
                </a:lnTo>
                <a:lnTo>
                  <a:pt x="7661" y="2716832"/>
                </a:lnTo>
                <a:lnTo>
                  <a:pt x="7058" y="2850928"/>
                </a:lnTo>
                <a:lnTo>
                  <a:pt x="5796" y="3088669"/>
                </a:lnTo>
                <a:lnTo>
                  <a:pt x="4329" y="3338634"/>
                </a:lnTo>
                <a:lnTo>
                  <a:pt x="1822" y="3733802"/>
                </a:lnTo>
                <a:lnTo>
                  <a:pt x="4764210" y="3733802"/>
                </a:lnTo>
                <a:lnTo>
                  <a:pt x="4812386" y="3733192"/>
                </a:lnTo>
                <a:lnTo>
                  <a:pt x="4860262" y="3731373"/>
                </a:lnTo>
                <a:lnTo>
                  <a:pt x="4907823" y="3728359"/>
                </a:lnTo>
                <a:lnTo>
                  <a:pt x="4955054" y="3724164"/>
                </a:lnTo>
                <a:lnTo>
                  <a:pt x="5001940" y="3718804"/>
                </a:lnTo>
                <a:lnTo>
                  <a:pt x="5048468" y="3712292"/>
                </a:lnTo>
                <a:lnTo>
                  <a:pt x="5094622" y="3704645"/>
                </a:lnTo>
                <a:lnTo>
                  <a:pt x="5140387" y="3695875"/>
                </a:lnTo>
                <a:lnTo>
                  <a:pt x="5185749" y="3685999"/>
                </a:lnTo>
                <a:lnTo>
                  <a:pt x="5230694" y="3675030"/>
                </a:lnTo>
                <a:lnTo>
                  <a:pt x="5275206" y="3662984"/>
                </a:lnTo>
                <a:lnTo>
                  <a:pt x="5319271" y="3649874"/>
                </a:lnTo>
                <a:lnTo>
                  <a:pt x="5362874" y="3635716"/>
                </a:lnTo>
                <a:lnTo>
                  <a:pt x="5406001" y="3620525"/>
                </a:lnTo>
                <a:lnTo>
                  <a:pt x="5448637" y="3604314"/>
                </a:lnTo>
                <a:lnTo>
                  <a:pt x="5490767" y="3587099"/>
                </a:lnTo>
                <a:lnTo>
                  <a:pt x="5532377" y="3568894"/>
                </a:lnTo>
                <a:lnTo>
                  <a:pt x="5573452" y="3549714"/>
                </a:lnTo>
                <a:lnTo>
                  <a:pt x="5613977" y="3529574"/>
                </a:lnTo>
                <a:lnTo>
                  <a:pt x="5653938" y="3508487"/>
                </a:lnTo>
                <a:lnTo>
                  <a:pt x="5693319" y="3486470"/>
                </a:lnTo>
                <a:lnTo>
                  <a:pt x="5732107" y="3463536"/>
                </a:lnTo>
                <a:lnTo>
                  <a:pt x="5770287" y="3439701"/>
                </a:lnTo>
                <a:lnTo>
                  <a:pt x="5807843" y="3414978"/>
                </a:lnTo>
                <a:lnTo>
                  <a:pt x="5844762" y="3389383"/>
                </a:lnTo>
                <a:lnTo>
                  <a:pt x="5881028" y="3362930"/>
                </a:lnTo>
                <a:lnTo>
                  <a:pt x="5916627" y="3335634"/>
                </a:lnTo>
                <a:lnTo>
                  <a:pt x="5951545" y="3307509"/>
                </a:lnTo>
                <a:lnTo>
                  <a:pt x="5985766" y="3278570"/>
                </a:lnTo>
                <a:lnTo>
                  <a:pt x="6019277" y="3248833"/>
                </a:lnTo>
                <a:lnTo>
                  <a:pt x="6052061" y="3218310"/>
                </a:lnTo>
                <a:lnTo>
                  <a:pt x="6084105" y="3187018"/>
                </a:lnTo>
                <a:lnTo>
                  <a:pt x="6115395" y="3154971"/>
                </a:lnTo>
                <a:lnTo>
                  <a:pt x="6145914" y="3122183"/>
                </a:lnTo>
                <a:lnTo>
                  <a:pt x="6175649" y="3088669"/>
                </a:lnTo>
                <a:lnTo>
                  <a:pt x="6204585" y="3054444"/>
                </a:lnTo>
                <a:lnTo>
                  <a:pt x="6232708" y="3019523"/>
                </a:lnTo>
                <a:lnTo>
                  <a:pt x="6260002" y="2983919"/>
                </a:lnTo>
                <a:lnTo>
                  <a:pt x="6286453" y="2947648"/>
                </a:lnTo>
                <a:lnTo>
                  <a:pt x="6312046" y="2910725"/>
                </a:lnTo>
                <a:lnTo>
                  <a:pt x="6336767" y="2873164"/>
                </a:lnTo>
                <a:lnTo>
                  <a:pt x="6360602" y="2834979"/>
                </a:lnTo>
                <a:lnTo>
                  <a:pt x="6383534" y="2796186"/>
                </a:lnTo>
                <a:lnTo>
                  <a:pt x="6405550" y="2756799"/>
                </a:lnTo>
                <a:lnTo>
                  <a:pt x="6426635" y="2716832"/>
                </a:lnTo>
                <a:lnTo>
                  <a:pt x="6446774" y="2676301"/>
                </a:lnTo>
                <a:lnTo>
                  <a:pt x="6465953" y="2635220"/>
                </a:lnTo>
                <a:lnTo>
                  <a:pt x="6484157" y="2593604"/>
                </a:lnTo>
                <a:lnTo>
                  <a:pt x="6501372" y="2551467"/>
                </a:lnTo>
                <a:lnTo>
                  <a:pt x="6517582" y="2508824"/>
                </a:lnTo>
                <a:lnTo>
                  <a:pt x="6532773" y="2465689"/>
                </a:lnTo>
                <a:lnTo>
                  <a:pt x="6546930" y="2422078"/>
                </a:lnTo>
                <a:lnTo>
                  <a:pt x="6560039" y="2378005"/>
                </a:lnTo>
                <a:lnTo>
                  <a:pt x="6572086" y="2333485"/>
                </a:lnTo>
                <a:lnTo>
                  <a:pt x="6583065" y="2288482"/>
                </a:lnTo>
                <a:lnTo>
                  <a:pt x="6592930" y="2243160"/>
                </a:lnTo>
                <a:lnTo>
                  <a:pt x="6601699" y="2197386"/>
                </a:lnTo>
                <a:lnTo>
                  <a:pt x="6609347" y="2151222"/>
                </a:lnTo>
                <a:lnTo>
                  <a:pt x="6615858" y="2104685"/>
                </a:lnTo>
                <a:lnTo>
                  <a:pt x="6621218" y="2057788"/>
                </a:lnTo>
                <a:lnTo>
                  <a:pt x="6625413" y="2010546"/>
                </a:lnTo>
                <a:lnTo>
                  <a:pt x="6628427" y="1962975"/>
                </a:lnTo>
                <a:lnTo>
                  <a:pt x="6630247" y="1915087"/>
                </a:lnTo>
                <a:lnTo>
                  <a:pt x="6630856" y="1866900"/>
                </a:lnTo>
                <a:lnTo>
                  <a:pt x="6630247" y="1818712"/>
                </a:lnTo>
                <a:lnTo>
                  <a:pt x="6628427" y="1770824"/>
                </a:lnTo>
                <a:lnTo>
                  <a:pt x="6625413" y="1723253"/>
                </a:lnTo>
                <a:lnTo>
                  <a:pt x="6621218" y="1676011"/>
                </a:lnTo>
                <a:lnTo>
                  <a:pt x="6616847" y="1637768"/>
                </a:lnTo>
                <a:lnTo>
                  <a:pt x="2414" y="1637768"/>
                </a:lnTo>
                <a:lnTo>
                  <a:pt x="2367" y="1637516"/>
                </a:lnTo>
                <a:lnTo>
                  <a:pt x="2268" y="1635431"/>
                </a:lnTo>
                <a:lnTo>
                  <a:pt x="2078" y="1627507"/>
                </a:lnTo>
                <a:lnTo>
                  <a:pt x="1105" y="1560786"/>
                </a:lnTo>
                <a:lnTo>
                  <a:pt x="873" y="1550409"/>
                </a:lnTo>
                <a:lnTo>
                  <a:pt x="728" y="1548054"/>
                </a:lnTo>
                <a:close/>
              </a:path>
              <a:path w="6631305" h="3733800">
                <a:moveTo>
                  <a:pt x="4764210" y="0"/>
                </a:moveTo>
                <a:lnTo>
                  <a:pt x="1822" y="12065"/>
                </a:lnTo>
                <a:lnTo>
                  <a:pt x="2875" y="977001"/>
                </a:lnTo>
                <a:lnTo>
                  <a:pt x="2989" y="1536414"/>
                </a:lnTo>
                <a:lnTo>
                  <a:pt x="2888" y="1582577"/>
                </a:lnTo>
                <a:lnTo>
                  <a:pt x="2645" y="1629114"/>
                </a:lnTo>
                <a:lnTo>
                  <a:pt x="2414" y="1637768"/>
                </a:lnTo>
                <a:lnTo>
                  <a:pt x="6616847" y="1637768"/>
                </a:lnTo>
                <a:lnTo>
                  <a:pt x="6609347" y="1582577"/>
                </a:lnTo>
                <a:lnTo>
                  <a:pt x="6601699" y="1536414"/>
                </a:lnTo>
                <a:lnTo>
                  <a:pt x="6592930" y="1490639"/>
                </a:lnTo>
                <a:lnTo>
                  <a:pt x="6583054" y="1445268"/>
                </a:lnTo>
                <a:lnTo>
                  <a:pt x="6572086" y="1400315"/>
                </a:lnTo>
                <a:lnTo>
                  <a:pt x="6560039" y="1355794"/>
                </a:lnTo>
                <a:lnTo>
                  <a:pt x="6546930" y="1311721"/>
                </a:lnTo>
                <a:lnTo>
                  <a:pt x="6532773" y="1268110"/>
                </a:lnTo>
                <a:lnTo>
                  <a:pt x="6517582" y="1224976"/>
                </a:lnTo>
                <a:lnTo>
                  <a:pt x="6501372" y="1182333"/>
                </a:lnTo>
                <a:lnTo>
                  <a:pt x="6484157" y="1140196"/>
                </a:lnTo>
                <a:lnTo>
                  <a:pt x="6465953" y="1098579"/>
                </a:lnTo>
                <a:lnTo>
                  <a:pt x="6446774" y="1057498"/>
                </a:lnTo>
                <a:lnTo>
                  <a:pt x="6426635" y="1016967"/>
                </a:lnTo>
                <a:lnTo>
                  <a:pt x="6405550" y="977001"/>
                </a:lnTo>
                <a:lnTo>
                  <a:pt x="6383534" y="937614"/>
                </a:lnTo>
                <a:lnTo>
                  <a:pt x="6360602" y="898821"/>
                </a:lnTo>
                <a:lnTo>
                  <a:pt x="6336767" y="860636"/>
                </a:lnTo>
                <a:lnTo>
                  <a:pt x="6312046" y="823075"/>
                </a:lnTo>
                <a:lnTo>
                  <a:pt x="6286453" y="786152"/>
                </a:lnTo>
                <a:lnTo>
                  <a:pt x="6260002" y="749881"/>
                </a:lnTo>
                <a:lnTo>
                  <a:pt x="6232708" y="714277"/>
                </a:lnTo>
                <a:lnTo>
                  <a:pt x="6204585" y="679356"/>
                </a:lnTo>
                <a:lnTo>
                  <a:pt x="6175649" y="645131"/>
                </a:lnTo>
                <a:lnTo>
                  <a:pt x="6145914" y="611617"/>
                </a:lnTo>
                <a:lnTo>
                  <a:pt x="6115395" y="578829"/>
                </a:lnTo>
                <a:lnTo>
                  <a:pt x="6084105" y="546782"/>
                </a:lnTo>
                <a:lnTo>
                  <a:pt x="6052061" y="515490"/>
                </a:lnTo>
                <a:lnTo>
                  <a:pt x="6019277" y="484968"/>
                </a:lnTo>
                <a:lnTo>
                  <a:pt x="5985766" y="455230"/>
                </a:lnTo>
                <a:lnTo>
                  <a:pt x="5951545" y="426292"/>
                </a:lnTo>
                <a:lnTo>
                  <a:pt x="5916627" y="398167"/>
                </a:lnTo>
                <a:lnTo>
                  <a:pt x="5881028" y="370871"/>
                </a:lnTo>
                <a:lnTo>
                  <a:pt x="5844762" y="344418"/>
                </a:lnTo>
                <a:lnTo>
                  <a:pt x="5807843" y="318823"/>
                </a:lnTo>
                <a:lnTo>
                  <a:pt x="5770287" y="294100"/>
                </a:lnTo>
                <a:lnTo>
                  <a:pt x="5732107" y="270265"/>
                </a:lnTo>
                <a:lnTo>
                  <a:pt x="5693319" y="247331"/>
                </a:lnTo>
                <a:lnTo>
                  <a:pt x="5653938" y="225314"/>
                </a:lnTo>
                <a:lnTo>
                  <a:pt x="5613977" y="204228"/>
                </a:lnTo>
                <a:lnTo>
                  <a:pt x="5573452" y="184087"/>
                </a:lnTo>
                <a:lnTo>
                  <a:pt x="5532377" y="164907"/>
                </a:lnTo>
                <a:lnTo>
                  <a:pt x="5490767" y="146702"/>
                </a:lnTo>
                <a:lnTo>
                  <a:pt x="5448637" y="129487"/>
                </a:lnTo>
                <a:lnTo>
                  <a:pt x="5406001" y="113277"/>
                </a:lnTo>
                <a:lnTo>
                  <a:pt x="5362874" y="98085"/>
                </a:lnTo>
                <a:lnTo>
                  <a:pt x="5319271" y="83927"/>
                </a:lnTo>
                <a:lnTo>
                  <a:pt x="5275206" y="70818"/>
                </a:lnTo>
                <a:lnTo>
                  <a:pt x="5230694" y="58771"/>
                </a:lnTo>
                <a:lnTo>
                  <a:pt x="5185749" y="47802"/>
                </a:lnTo>
                <a:lnTo>
                  <a:pt x="5140387" y="37926"/>
                </a:lnTo>
                <a:lnTo>
                  <a:pt x="5094622" y="29157"/>
                </a:lnTo>
                <a:lnTo>
                  <a:pt x="5048468" y="21509"/>
                </a:lnTo>
                <a:lnTo>
                  <a:pt x="5001940" y="14998"/>
                </a:lnTo>
                <a:lnTo>
                  <a:pt x="4955054" y="9638"/>
                </a:lnTo>
                <a:lnTo>
                  <a:pt x="4907823" y="5443"/>
                </a:lnTo>
                <a:lnTo>
                  <a:pt x="4860262" y="2429"/>
                </a:lnTo>
                <a:lnTo>
                  <a:pt x="4812386" y="609"/>
                </a:lnTo>
                <a:lnTo>
                  <a:pt x="4764210" y="0"/>
                </a:lnTo>
                <a:close/>
              </a:path>
            </a:pathLst>
          </a:custGeom>
          <a:solidFill>
            <a:srgbClr val="C00000">
              <a:alpha val="59999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 txBox="1"/>
          <p:nvPr/>
        </p:nvSpPr>
        <p:spPr>
          <a:xfrm>
            <a:off x="459332" y="3822374"/>
            <a:ext cx="3192780" cy="1169711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lnSpc>
                <a:spcPct val="125000"/>
              </a:lnSpc>
              <a:spcBef>
                <a:spcPts val="71"/>
              </a:spcBef>
            </a:pPr>
            <a:r>
              <a:rPr sz="1500" b="1" dirty="0">
                <a:solidFill>
                  <a:srgbClr val="FFFFFF"/>
                </a:solidFill>
                <a:latin typeface="Georgia"/>
                <a:cs typeface="Georgia"/>
              </a:rPr>
              <a:t>RQ1.</a:t>
            </a:r>
            <a:r>
              <a:rPr sz="1500" spc="-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Levels</a:t>
            </a:r>
            <a:r>
              <a:rPr sz="1500" spc="-4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of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8" dirty="0">
                <a:solidFill>
                  <a:srgbClr val="FFFFFF"/>
                </a:solidFill>
                <a:latin typeface="Georgia"/>
                <a:cs typeface="Georgia"/>
              </a:rPr>
              <a:t>participation</a:t>
            </a:r>
            <a:r>
              <a:rPr sz="1500" spc="-8" dirty="0">
                <a:solidFill>
                  <a:srgbClr val="FFFFFF"/>
                </a:solidFill>
                <a:latin typeface="Georgia"/>
                <a:cs typeface="Georgia"/>
              </a:rPr>
              <a:t>?</a:t>
            </a:r>
            <a:r>
              <a:rPr sz="1500" spc="3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Georgia"/>
                <a:cs typeface="Georgia"/>
              </a:rPr>
              <a:t>RQ2.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Georgia"/>
                <a:cs typeface="Georgia"/>
              </a:rPr>
              <a:t>Evaluation</a:t>
            </a:r>
            <a:r>
              <a:rPr sz="1500" spc="-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of</a:t>
            </a:r>
            <a:r>
              <a:rPr sz="1500" spc="-3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sz="1500" spc="-3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8" dirty="0">
                <a:solidFill>
                  <a:srgbClr val="FFFFFF"/>
                </a:solidFill>
                <a:latin typeface="Georgia"/>
                <a:cs typeface="Georgia"/>
              </a:rPr>
              <a:t>experience?</a:t>
            </a:r>
            <a:r>
              <a:rPr sz="1500" spc="-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Georgia"/>
                <a:cs typeface="Georgia"/>
              </a:rPr>
              <a:t>RQ3.</a:t>
            </a:r>
            <a:r>
              <a:rPr sz="1500" spc="-1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Georgia"/>
                <a:cs typeface="Georgia"/>
              </a:rPr>
              <a:t>Data</a:t>
            </a:r>
            <a:r>
              <a:rPr sz="1500" spc="-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8" dirty="0">
                <a:solidFill>
                  <a:srgbClr val="FFFFFF"/>
                </a:solidFill>
                <a:latin typeface="Georgia"/>
                <a:cs typeface="Georgia"/>
              </a:rPr>
              <a:t>quality</a:t>
            </a:r>
            <a:r>
              <a:rPr sz="1500" spc="-8" dirty="0">
                <a:solidFill>
                  <a:srgbClr val="FFFFFF"/>
                </a:solidFill>
                <a:latin typeface="Georgia"/>
                <a:cs typeface="Georgia"/>
              </a:rPr>
              <a:t>?</a:t>
            </a:r>
            <a:endParaRPr sz="1500">
              <a:latin typeface="Georgia"/>
              <a:cs typeface="Georgia"/>
            </a:endParaRPr>
          </a:p>
          <a:p>
            <a:pPr marL="9525">
              <a:spcBef>
                <a:spcPts val="450"/>
              </a:spcBef>
            </a:pPr>
            <a:r>
              <a:rPr sz="1500" b="1" dirty="0">
                <a:solidFill>
                  <a:srgbClr val="FFFFFF"/>
                </a:solidFill>
                <a:latin typeface="Georgia"/>
                <a:cs typeface="Georgia"/>
              </a:rPr>
              <a:t>RQ4.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Different</a:t>
            </a:r>
            <a:r>
              <a:rPr sz="1500" spc="-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8" dirty="0">
                <a:solidFill>
                  <a:srgbClr val="FFFFFF"/>
                </a:solidFill>
                <a:latin typeface="Georgia"/>
                <a:cs typeface="Georgia"/>
              </a:rPr>
              <a:t>results</a:t>
            </a:r>
            <a:r>
              <a:rPr sz="1500" spc="-8" dirty="0">
                <a:solidFill>
                  <a:srgbClr val="FFFFFF"/>
                </a:solidFill>
                <a:latin typeface="Georgia"/>
                <a:cs typeface="Georgia"/>
              </a:rPr>
              <a:t>?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4650" y="2995230"/>
            <a:ext cx="3355181" cy="4717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>
              <a:spcBef>
                <a:spcPts val="79"/>
              </a:spcBef>
            </a:pPr>
            <a:r>
              <a:rPr sz="1500" b="1" dirty="0">
                <a:solidFill>
                  <a:srgbClr val="FFFFFF"/>
                </a:solidFill>
                <a:latin typeface="Georgia"/>
                <a:cs typeface="Georgia"/>
              </a:rPr>
              <a:t>How</a:t>
            </a:r>
            <a:r>
              <a:rPr sz="1500" spc="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Georgia"/>
                <a:cs typeface="Georgia"/>
              </a:rPr>
              <a:t>do</a:t>
            </a:r>
            <a:r>
              <a:rPr sz="1500" spc="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8" dirty="0">
                <a:solidFill>
                  <a:srgbClr val="FFFFFF"/>
                </a:solidFill>
                <a:latin typeface="Georgia"/>
                <a:cs typeface="Georgia"/>
              </a:rPr>
              <a:t>in-the-</a:t>
            </a:r>
            <a:r>
              <a:rPr sz="1500" b="1" dirty="0">
                <a:solidFill>
                  <a:srgbClr val="FFFFFF"/>
                </a:solidFill>
                <a:latin typeface="Georgia"/>
                <a:cs typeface="Georgia"/>
              </a:rPr>
              <a:t>moment</a:t>
            </a:r>
            <a:r>
              <a:rPr sz="1500" spc="1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8" dirty="0">
                <a:solidFill>
                  <a:srgbClr val="FFFFFF"/>
                </a:solidFill>
                <a:latin typeface="Georgia"/>
                <a:cs typeface="Georgia"/>
              </a:rPr>
              <a:t>surveys</a:t>
            </a:r>
            <a:r>
              <a:rPr sz="1500" spc="-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Georgia"/>
                <a:cs typeface="Georgia"/>
              </a:rPr>
              <a:t>compare</a:t>
            </a:r>
            <a:r>
              <a:rPr sz="1500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Georgia"/>
                <a:cs typeface="Georgia"/>
              </a:rPr>
              <a:t>to</a:t>
            </a:r>
            <a:r>
              <a:rPr sz="1500" spc="-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Georgia"/>
                <a:cs typeface="Georgia"/>
              </a:rPr>
              <a:t>conventional</a:t>
            </a:r>
            <a:r>
              <a:rPr sz="1500" spc="-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8" dirty="0">
                <a:solidFill>
                  <a:srgbClr val="FFFFFF"/>
                </a:solidFill>
                <a:latin typeface="Georgia"/>
                <a:cs typeface="Georgia"/>
              </a:rPr>
              <a:t>surveys?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73363" y="3823906"/>
            <a:ext cx="3296603" cy="152285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500" dirty="0">
                <a:latin typeface="Georgia"/>
                <a:cs typeface="Georgia"/>
              </a:rPr>
              <a:t>Do</a:t>
            </a:r>
            <a:r>
              <a:rPr sz="1500" spc="-38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Georgia"/>
                <a:cs typeface="Georgia"/>
              </a:rPr>
              <a:t>females</a:t>
            </a:r>
            <a:r>
              <a:rPr sz="1500" spc="-38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Georgia"/>
                <a:cs typeface="Georgia"/>
              </a:rPr>
              <a:t>and</a:t>
            </a:r>
            <a:r>
              <a:rPr sz="1500" spc="-23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Georgia"/>
                <a:cs typeface="Georgia"/>
              </a:rPr>
              <a:t>males</a:t>
            </a:r>
            <a:r>
              <a:rPr sz="1500" spc="-26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Georgia"/>
                <a:cs typeface="Georgia"/>
              </a:rPr>
              <a:t>apply</a:t>
            </a:r>
            <a:r>
              <a:rPr sz="1500" spc="-26" dirty="0">
                <a:latin typeface="Times New Roman"/>
                <a:cs typeface="Times New Roman"/>
              </a:rPr>
              <a:t> </a:t>
            </a:r>
            <a:r>
              <a:rPr sz="1500" spc="-8" dirty="0">
                <a:latin typeface="Georgia"/>
                <a:cs typeface="Georgia"/>
              </a:rPr>
              <a:t>differently</a:t>
            </a:r>
            <a:endParaRPr sz="1500">
              <a:latin typeface="Georgia"/>
              <a:cs typeface="Georgia"/>
            </a:endParaRPr>
          </a:p>
          <a:p>
            <a:pPr marL="9525"/>
            <a:r>
              <a:rPr sz="1500" dirty="0">
                <a:latin typeface="Georgia"/>
                <a:cs typeface="Georgia"/>
              </a:rPr>
              <a:t>when</a:t>
            </a:r>
            <a:r>
              <a:rPr sz="1500" spc="-11" dirty="0">
                <a:latin typeface="Georgia"/>
                <a:cs typeface="Georgia"/>
              </a:rPr>
              <a:t> </a:t>
            </a:r>
            <a:r>
              <a:rPr sz="1500" spc="-38" dirty="0">
                <a:latin typeface="Georgia"/>
                <a:cs typeface="Georgia"/>
              </a:rPr>
              <a:t>…</a:t>
            </a:r>
            <a:endParaRPr sz="1500">
              <a:latin typeface="Georgia"/>
              <a:cs typeface="Georgia"/>
            </a:endParaRPr>
          </a:p>
          <a:p>
            <a:pPr marL="9525">
              <a:spcBef>
                <a:spcPts val="454"/>
              </a:spcBef>
            </a:pPr>
            <a:r>
              <a:rPr sz="1500" b="1" dirty="0">
                <a:latin typeface="Georgia"/>
                <a:cs typeface="Georgia"/>
              </a:rPr>
              <a:t>RQ1.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Georgia"/>
                <a:cs typeface="Georgia"/>
              </a:rPr>
              <a:t>…</a:t>
            </a:r>
            <a:r>
              <a:rPr sz="1500" spc="-8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they</a:t>
            </a:r>
            <a:r>
              <a:rPr sz="1500" spc="-23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do</a:t>
            </a:r>
            <a:r>
              <a:rPr sz="1500" spc="-8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not</a:t>
            </a:r>
            <a:r>
              <a:rPr sz="1500" spc="-8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meet</a:t>
            </a:r>
            <a:r>
              <a:rPr sz="1500" spc="-23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the</a:t>
            </a:r>
            <a:r>
              <a:rPr sz="1500" spc="-15" dirty="0">
                <a:latin typeface="Georgia"/>
                <a:cs typeface="Georgia"/>
              </a:rPr>
              <a:t> </a:t>
            </a:r>
            <a:r>
              <a:rPr sz="1500" spc="-19" dirty="0">
                <a:latin typeface="Georgia"/>
                <a:cs typeface="Georgia"/>
              </a:rPr>
              <a:t>job</a:t>
            </a:r>
            <a:endParaRPr sz="1500">
              <a:latin typeface="Georgia"/>
              <a:cs typeface="Georgia"/>
            </a:endParaRPr>
          </a:p>
          <a:p>
            <a:pPr marL="9525"/>
            <a:r>
              <a:rPr sz="1500" b="1" spc="-8" dirty="0">
                <a:latin typeface="Georgia"/>
                <a:cs typeface="Georgia"/>
              </a:rPr>
              <a:t>requirements</a:t>
            </a:r>
            <a:r>
              <a:rPr sz="1500" spc="-8" dirty="0">
                <a:latin typeface="Georgia"/>
                <a:cs typeface="Georgia"/>
              </a:rPr>
              <a:t>?</a:t>
            </a:r>
            <a:endParaRPr sz="1500">
              <a:latin typeface="Georgia"/>
              <a:cs typeface="Georgia"/>
            </a:endParaRPr>
          </a:p>
          <a:p>
            <a:pPr marL="9525">
              <a:spcBef>
                <a:spcPts val="450"/>
              </a:spcBef>
            </a:pPr>
            <a:r>
              <a:rPr sz="1500" b="1" dirty="0">
                <a:latin typeface="Georgia"/>
                <a:cs typeface="Georgia"/>
              </a:rPr>
              <a:t>RQ2.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Georgia"/>
                <a:cs typeface="Georgia"/>
              </a:rPr>
              <a:t>…</a:t>
            </a:r>
            <a:r>
              <a:rPr sz="1500" spc="-4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the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Georgia"/>
                <a:cs typeface="Georgia"/>
              </a:rPr>
              <a:t>job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Georgia"/>
                <a:cs typeface="Georgia"/>
              </a:rPr>
              <a:t>do</a:t>
            </a:r>
            <a:r>
              <a:rPr sz="1500" spc="-23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Georgia"/>
                <a:cs typeface="Georgia"/>
              </a:rPr>
              <a:t>not</a:t>
            </a:r>
            <a:r>
              <a:rPr sz="1500" spc="-23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Georgia"/>
                <a:cs typeface="Georgia"/>
              </a:rPr>
              <a:t>meet</a:t>
            </a:r>
            <a:r>
              <a:rPr sz="1500" spc="-26" dirty="0">
                <a:latin typeface="Times New Roman"/>
                <a:cs typeface="Times New Roman"/>
              </a:rPr>
              <a:t> </a:t>
            </a:r>
            <a:r>
              <a:rPr sz="1500" spc="-8" dirty="0">
                <a:latin typeface="Georgia"/>
                <a:cs typeface="Georgia"/>
              </a:rPr>
              <a:t>their</a:t>
            </a:r>
            <a:endParaRPr sz="1500">
              <a:latin typeface="Georgia"/>
              <a:cs typeface="Georgia"/>
            </a:endParaRPr>
          </a:p>
          <a:p>
            <a:pPr marL="9525"/>
            <a:r>
              <a:rPr sz="1500" b="1" spc="-8" dirty="0">
                <a:latin typeface="Georgia"/>
                <a:cs typeface="Georgia"/>
              </a:rPr>
              <a:t>expectations</a:t>
            </a:r>
            <a:r>
              <a:rPr sz="1500" spc="-8" dirty="0">
                <a:latin typeface="Georgia"/>
                <a:cs typeface="Georgia"/>
              </a:rPr>
              <a:t>?</a:t>
            </a:r>
            <a:endParaRPr sz="1500">
              <a:latin typeface="Georgia"/>
              <a:cs typeface="Georgi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78190" y="995554"/>
            <a:ext cx="544067" cy="580643"/>
          </a:xfrm>
          <a:prstGeom prst="rect">
            <a:avLst/>
          </a:prstGeom>
        </p:spPr>
      </p:pic>
      <p:sp>
        <p:nvSpPr>
          <p:cNvPr id="11" name="Shape 119">
            <a:extLst>
              <a:ext uri="{FF2B5EF4-FFF2-40B4-BE49-F238E27FC236}">
                <a16:creationId xmlns:a16="http://schemas.microsoft.com/office/drawing/2014/main" id="{5B5E1A09-FE4D-43A9-9A8F-615CF6096FE4}"/>
              </a:ext>
            </a:extLst>
          </p:cNvPr>
          <p:cNvSpPr/>
          <p:nvPr/>
        </p:nvSpPr>
        <p:spPr>
          <a:xfrm>
            <a:off x="0" y="0"/>
            <a:ext cx="9144000" cy="953996"/>
          </a:xfrm>
          <a:prstGeom prst="rect">
            <a:avLst/>
          </a:prstGeom>
          <a:solidFill>
            <a:schemeClr val="tx2">
              <a:lumMod val="75000"/>
              <a:alpha val="20287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endParaRPr lang="en-US" sz="3200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endParaRPr lang="en-US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endParaRPr dirty="0"/>
          </a:p>
        </p:txBody>
      </p:sp>
      <p:pic>
        <p:nvPicPr>
          <p:cNvPr id="12" name="pasted-image.pdf">
            <a:extLst>
              <a:ext uri="{FF2B5EF4-FFF2-40B4-BE49-F238E27FC236}">
                <a16:creationId xmlns:a16="http://schemas.microsoft.com/office/drawing/2014/main" id="{C3053699-88BE-4D3D-8239-8D03EF9F7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411" y="6259990"/>
            <a:ext cx="2953037" cy="4778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0" y="0"/>
            <a:ext cx="9144000" cy="953996"/>
          </a:xfrm>
          <a:prstGeom prst="rect">
            <a:avLst/>
          </a:prstGeom>
          <a:solidFill>
            <a:schemeClr val="tx2">
              <a:lumMod val="75000"/>
              <a:alpha val="20287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   </a:t>
            </a:r>
          </a:p>
          <a:p>
            <a:r>
              <a:rPr lang="en-US" sz="4000" dirty="0">
                <a:solidFill>
                  <a:srgbClr val="C00000"/>
                </a:solidFill>
                <a:latin typeface="Georgia" panose="02040502050405020303" pitchFamily="18" charset="0"/>
              </a:rPr>
              <a:t> Specific research questions</a:t>
            </a:r>
          </a:p>
          <a:p>
            <a:endParaRPr lang="en-US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endParaRPr dirty="0"/>
          </a:p>
        </p:txBody>
      </p:sp>
      <p:sp>
        <p:nvSpPr>
          <p:cNvPr id="120" name="Shape 120"/>
          <p:cNvSpPr/>
          <p:nvPr/>
        </p:nvSpPr>
        <p:spPr>
          <a:xfrm>
            <a:off x="2763520" y="1127125"/>
            <a:ext cx="6380480" cy="4247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12700">
              <a:spcBef>
                <a:spcPts val="885"/>
              </a:spcBef>
              <a:tabLst>
                <a:tab pos="354965" algn="l"/>
              </a:tabLst>
            </a:pPr>
            <a:r>
              <a:rPr lang="en-US" sz="2400" b="1" dirty="0">
                <a:latin typeface="Georgia"/>
                <a:cs typeface="Georgia"/>
              </a:rPr>
              <a:t>Self-perception of the online job seeker</a:t>
            </a:r>
            <a:r>
              <a:rPr lang="en-US" sz="2400" dirty="0">
                <a:latin typeface="Georgia"/>
                <a:cs typeface="Georgia"/>
              </a:rPr>
              <a:t>:</a:t>
            </a:r>
          </a:p>
          <a:p>
            <a:pPr marL="354965" indent="-342265">
              <a:spcBef>
                <a:spcPts val="885"/>
              </a:spcBef>
              <a:buFont typeface="Arial"/>
              <a:buChar char="•"/>
              <a:tabLst>
                <a:tab pos="354965" algn="l"/>
              </a:tabLst>
            </a:pPr>
            <a:endParaRPr lang="en-US" sz="2400" dirty="0">
              <a:latin typeface="Georgia"/>
              <a:cs typeface="Georgia"/>
            </a:endParaRPr>
          </a:p>
          <a:p>
            <a:pPr marL="354965" indent="-342265">
              <a:spcBef>
                <a:spcPts val="885"/>
              </a:spcBef>
              <a:buFont typeface="Arial"/>
              <a:buChar char="•"/>
              <a:tabLst>
                <a:tab pos="354965" algn="l"/>
              </a:tabLst>
            </a:pPr>
            <a:r>
              <a:rPr lang="en-US" sz="2400" dirty="0">
                <a:latin typeface="Georgia"/>
                <a:cs typeface="Georgia"/>
              </a:rPr>
              <a:t>To what extent do you believe your </a:t>
            </a:r>
            <a:r>
              <a:rPr lang="en-US" sz="2400" b="1" dirty="0">
                <a:latin typeface="Georgia"/>
                <a:cs typeface="Georgia"/>
              </a:rPr>
              <a:t>qualifications align with the requirements</a:t>
            </a:r>
            <a:r>
              <a:rPr lang="en-US" sz="2400" dirty="0">
                <a:latin typeface="Georgia"/>
                <a:cs typeface="Georgia"/>
              </a:rPr>
              <a:t> outlined in this job posting?</a:t>
            </a:r>
          </a:p>
          <a:p>
            <a:pPr marL="354965" indent="-342265">
              <a:spcBef>
                <a:spcPts val="885"/>
              </a:spcBef>
              <a:buFont typeface="Arial"/>
              <a:buChar char="•"/>
              <a:tabLst>
                <a:tab pos="354965" algn="l"/>
              </a:tabLst>
            </a:pPr>
            <a:endParaRPr lang="en-US" sz="2400" dirty="0">
              <a:latin typeface="Georgia"/>
              <a:cs typeface="Georgia"/>
            </a:endParaRPr>
          </a:p>
          <a:p>
            <a:pPr marL="354965" indent="-342265">
              <a:spcBef>
                <a:spcPts val="885"/>
              </a:spcBef>
              <a:buFont typeface="Arial"/>
              <a:buChar char="•"/>
              <a:tabLst>
                <a:tab pos="354965" algn="l"/>
              </a:tabLst>
            </a:pPr>
            <a:r>
              <a:rPr lang="en-US" sz="2400" dirty="0">
                <a:latin typeface="Georgia"/>
                <a:cs typeface="Georgia"/>
              </a:rPr>
              <a:t>What are your expectations of </a:t>
            </a:r>
            <a:r>
              <a:rPr lang="en-US" sz="2400" b="1" dirty="0">
                <a:latin typeface="Georgia"/>
                <a:cs typeface="Georgia"/>
              </a:rPr>
              <a:t>being called for an interview or being hired </a:t>
            </a:r>
            <a:r>
              <a:rPr lang="en-US" sz="2400" dirty="0">
                <a:latin typeface="Georgia"/>
                <a:cs typeface="Georgia"/>
              </a:rPr>
              <a:t>for the job you applied for?</a:t>
            </a:r>
          </a:p>
        </p:txBody>
      </p:sp>
      <p:pic>
        <p:nvPicPr>
          <p:cNvPr id="121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411" y="6259990"/>
            <a:ext cx="2953037" cy="477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tge 2">
            <a:extLst>
              <a:ext uri="{FF2B5EF4-FFF2-40B4-BE49-F238E27FC236}">
                <a16:creationId xmlns:a16="http://schemas.microsoft.com/office/drawing/2014/main" id="{F8D3A497-6A9E-49E5-B1DF-64F1F8A5F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65" y="1330325"/>
            <a:ext cx="234315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9431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0" y="0"/>
            <a:ext cx="9144000" cy="969818"/>
          </a:xfrm>
          <a:prstGeom prst="rect">
            <a:avLst/>
          </a:prstGeom>
          <a:solidFill>
            <a:schemeClr val="tx2">
              <a:lumMod val="75000"/>
              <a:alpha val="20287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   </a:t>
            </a:r>
            <a:endParaRPr lang="en-US" sz="1200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Background (1): Gender differences in applied-for jobs</a:t>
            </a:r>
            <a:endParaRPr lang="en-US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endParaRPr dirty="0"/>
          </a:p>
        </p:txBody>
      </p:sp>
      <p:sp>
        <p:nvSpPr>
          <p:cNvPr id="120" name="Shape 120"/>
          <p:cNvSpPr/>
          <p:nvPr/>
        </p:nvSpPr>
        <p:spPr>
          <a:xfrm>
            <a:off x="324661" y="1392732"/>
            <a:ext cx="4585669" cy="4093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defRPr sz="2600"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It is challenging to establish a consensus in the literature due to the wide range of </a:t>
            </a:r>
            <a:r>
              <a:rPr lang="en-US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variables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 examined, different study </a:t>
            </a:r>
            <a:r>
              <a:rPr lang="en-US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populations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 (MBA students, online job search platforms, employment agencies, registration data), </a:t>
            </a:r>
            <a:r>
              <a:rPr lang="en-US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occupations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, different </a:t>
            </a:r>
            <a:r>
              <a:rPr lang="en-US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methodologies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 (including online and lab experiments and small sample sizes) and </a:t>
            </a:r>
            <a:r>
              <a:rPr lang="en-US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case studies 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(Southern European countries systematically omitted!).</a:t>
            </a:r>
            <a:endParaRPr lang="en-US" sz="2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121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411" y="6259990"/>
            <a:ext cx="2953037" cy="477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tge 1">
            <a:extLst>
              <a:ext uri="{FF2B5EF4-FFF2-40B4-BE49-F238E27FC236}">
                <a16:creationId xmlns:a16="http://schemas.microsoft.com/office/drawing/2014/main" id="{6DAD9DDA-F776-4A86-926F-A37CB43E9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734" y="1893361"/>
            <a:ext cx="3990714" cy="223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44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0" y="0"/>
            <a:ext cx="9144000" cy="969818"/>
          </a:xfrm>
          <a:prstGeom prst="rect">
            <a:avLst/>
          </a:prstGeom>
          <a:solidFill>
            <a:schemeClr val="tx2">
              <a:lumMod val="75000"/>
              <a:alpha val="20287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   </a:t>
            </a:r>
            <a:endParaRPr lang="en-US" sz="1200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Background (2): scattered and mixed evidence</a:t>
            </a:r>
          </a:p>
          <a:p>
            <a:endParaRPr dirty="0"/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EA258CED-A23E-4EF8-B1D5-E463BC4F0613}"/>
              </a:ext>
            </a:extLst>
          </p:cNvPr>
          <p:cNvSpPr txBox="1"/>
          <p:nvPr/>
        </p:nvSpPr>
        <p:spPr>
          <a:xfrm>
            <a:off x="264152" y="969818"/>
            <a:ext cx="8879848" cy="61247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dirty="0" err="1">
                <a:latin typeface="Georgia" panose="02040502050405020303" pitchFamily="18" charset="0"/>
              </a:rPr>
              <a:t>Fluchtmann</a:t>
            </a:r>
            <a:r>
              <a:rPr lang="en-GB" dirty="0">
                <a:latin typeface="Georgia" panose="02040502050405020303" pitchFamily="18" charset="0"/>
              </a:rPr>
              <a:t>, J., Glenny, A. M., Harmon, N., &amp; </a:t>
            </a:r>
            <a:r>
              <a:rPr lang="en-GB" dirty="0" err="1">
                <a:latin typeface="Georgia" panose="02040502050405020303" pitchFamily="18" charset="0"/>
              </a:rPr>
              <a:t>Maibom</a:t>
            </a:r>
            <a:r>
              <a:rPr lang="en-GB" dirty="0">
                <a:latin typeface="Georgia" panose="02040502050405020303" pitchFamily="18" charset="0"/>
              </a:rPr>
              <a:t>, J. (2021) [women target jobs that pay </a:t>
            </a:r>
            <a:r>
              <a:rPr lang="en-GB" b="1" dirty="0">
                <a:latin typeface="Georgia" panose="02040502050405020303" pitchFamily="18" charset="0"/>
              </a:rPr>
              <a:t>lower wages</a:t>
            </a:r>
            <a:r>
              <a:rPr lang="en-GB" dirty="0">
                <a:latin typeface="Georgia" panose="02040502050405020303" pitchFamily="18" charset="0"/>
              </a:rPr>
              <a:t>; differences in beliefs, degree of (over)confidence or risk preferences; valuation of </a:t>
            </a:r>
            <a:r>
              <a:rPr lang="en-GB" b="1" dirty="0">
                <a:latin typeface="Georgia" panose="02040502050405020303" pitchFamily="18" charset="0"/>
              </a:rPr>
              <a:t>non-wage job characteristics</a:t>
            </a:r>
            <a:r>
              <a:rPr lang="en-GB" dirty="0">
                <a:latin typeface="Georgia" panose="02040502050405020303" pitchFamily="18" charset="0"/>
              </a:rPr>
              <a:t>; </a:t>
            </a:r>
            <a:r>
              <a:rPr lang="en-GB" dirty="0">
                <a:highlight>
                  <a:srgbClr val="FFFF00"/>
                </a:highlight>
                <a:latin typeface="Georgia" panose="02040502050405020303" pitchFamily="18" charset="0"/>
              </a:rPr>
              <a:t>Danish</a:t>
            </a:r>
            <a:r>
              <a:rPr lang="en-GB" dirty="0">
                <a:latin typeface="Georgia" panose="02040502050405020303" pitchFamily="18" charset="0"/>
              </a:rPr>
              <a:t> employment agency]</a:t>
            </a:r>
            <a:endParaRPr lang="es-ES" dirty="0">
              <a:latin typeface="Georgia" panose="02040502050405020303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Georgia" panose="02040502050405020303" pitchFamily="18" charset="0"/>
              </a:rPr>
              <a:t>Cortés, P., Pan, J., </a:t>
            </a:r>
            <a:r>
              <a:rPr lang="en-GB" dirty="0" err="1">
                <a:latin typeface="Georgia" panose="02040502050405020303" pitchFamily="18" charset="0"/>
              </a:rPr>
              <a:t>Pilossoph</a:t>
            </a:r>
            <a:r>
              <a:rPr lang="en-GB" dirty="0">
                <a:latin typeface="Georgia" panose="02040502050405020303" pitchFamily="18" charset="0"/>
              </a:rPr>
              <a:t>, L., Zafar, B., French, J., Paola, M., Araya, U., </a:t>
            </a:r>
            <a:r>
              <a:rPr lang="en-GB" dirty="0" err="1">
                <a:latin typeface="Georgia" panose="02040502050405020303" pitchFamily="18" charset="0"/>
              </a:rPr>
              <a:t>Winseck</a:t>
            </a:r>
            <a:r>
              <a:rPr lang="en-GB" dirty="0">
                <a:latin typeface="Georgia" panose="02040502050405020303" pitchFamily="18" charset="0"/>
              </a:rPr>
              <a:t>, K., &amp; Lim, Z. H. (2020). [higher levels of </a:t>
            </a:r>
            <a:r>
              <a:rPr lang="en-GB" b="1" dirty="0">
                <a:latin typeface="Georgia" panose="02040502050405020303" pitchFamily="18" charset="0"/>
              </a:rPr>
              <a:t>risk aversion </a:t>
            </a:r>
            <a:r>
              <a:rPr lang="en-GB" dirty="0">
                <a:latin typeface="Georgia" panose="02040502050405020303" pitchFamily="18" charset="0"/>
              </a:rPr>
              <a:t>displayed by women and the higher levels of </a:t>
            </a:r>
            <a:r>
              <a:rPr lang="en-GB" b="1" dirty="0">
                <a:latin typeface="Georgia" panose="02040502050405020303" pitchFamily="18" charset="0"/>
              </a:rPr>
              <a:t>over-optimism</a:t>
            </a:r>
            <a:r>
              <a:rPr lang="en-GB" dirty="0">
                <a:latin typeface="Georgia" panose="02040502050405020303" pitchFamily="18" charset="0"/>
              </a:rPr>
              <a:t> displayed by men, </a:t>
            </a:r>
            <a:r>
              <a:rPr lang="en-GB" dirty="0">
                <a:highlight>
                  <a:srgbClr val="FFFF00"/>
                </a:highlight>
                <a:latin typeface="Georgia" panose="02040502050405020303" pitchFamily="18" charset="0"/>
              </a:rPr>
              <a:t>US</a:t>
            </a:r>
            <a:r>
              <a:rPr lang="en-GB" dirty="0">
                <a:latin typeface="Georgia" panose="02040502050405020303" pitchFamily="18" charset="0"/>
              </a:rPr>
              <a:t>]</a:t>
            </a:r>
            <a:endParaRPr lang="es-ES" dirty="0">
              <a:latin typeface="Georgia" panose="02040502050405020303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Georgia" panose="02040502050405020303" pitchFamily="18" charset="0"/>
              </a:rPr>
              <a:t>Nicks, L., </a:t>
            </a:r>
            <a:r>
              <a:rPr lang="en-GB" dirty="0" err="1">
                <a:latin typeface="Georgia" panose="02040502050405020303" pitchFamily="18" charset="0"/>
              </a:rPr>
              <a:t>Gesiarz</a:t>
            </a:r>
            <a:r>
              <a:rPr lang="en-GB" dirty="0">
                <a:latin typeface="Georgia" panose="02040502050405020303" pitchFamily="18" charset="0"/>
              </a:rPr>
              <a:t>, F., Valencia, L., Hardy, T., &amp; Lohmann, J. (2022) [Online experiment (n = 10,468): only gender difference emerged among participants who were </a:t>
            </a:r>
            <a:r>
              <a:rPr lang="en-GB" b="1" dirty="0">
                <a:latin typeface="Georgia" panose="02040502050405020303" pitchFamily="18" charset="0"/>
              </a:rPr>
              <a:t>less qualified </a:t>
            </a:r>
            <a:r>
              <a:rPr lang="en-GB" dirty="0">
                <a:latin typeface="Georgia" panose="02040502050405020303" pitchFamily="18" charset="0"/>
              </a:rPr>
              <a:t>for the role, with no difference among more qualified participants; less qualified men’s greater self-perceptions in meeting the overall requirements than similarly qualified women, </a:t>
            </a:r>
            <a:r>
              <a:rPr lang="en-GB" dirty="0">
                <a:highlight>
                  <a:srgbClr val="FFFF00"/>
                </a:highlight>
                <a:latin typeface="Georgia" panose="02040502050405020303" pitchFamily="18" charset="0"/>
              </a:rPr>
              <a:t>UK</a:t>
            </a:r>
            <a:r>
              <a:rPr lang="en-GB" dirty="0">
                <a:latin typeface="Georgia" panose="02040502050405020303" pitchFamily="18" charset="0"/>
              </a:rPr>
              <a:t>]</a:t>
            </a:r>
            <a:endParaRPr lang="es-ES" dirty="0">
              <a:latin typeface="Georgia" panose="02040502050405020303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dirty="0" err="1">
                <a:latin typeface="Georgia" panose="02040502050405020303" pitchFamily="18" charset="0"/>
              </a:rPr>
              <a:t>Barbulescu</a:t>
            </a:r>
            <a:r>
              <a:rPr lang="en-GB" dirty="0">
                <a:latin typeface="Georgia" panose="02040502050405020303" pitchFamily="18" charset="0"/>
              </a:rPr>
              <a:t>, R., &amp; Bidwell, M. (2013).[ women’s preference for jobs with better </a:t>
            </a:r>
            <a:r>
              <a:rPr lang="en-GB" b="1" dirty="0">
                <a:latin typeface="Georgia" panose="02040502050405020303" pitchFamily="18" charset="0"/>
              </a:rPr>
              <a:t>anticipated work–life balance</a:t>
            </a:r>
            <a:r>
              <a:rPr lang="en-GB" dirty="0">
                <a:latin typeface="Georgia" panose="02040502050405020303" pitchFamily="18" charset="0"/>
              </a:rPr>
              <a:t>, their lower identification with </a:t>
            </a:r>
            <a:r>
              <a:rPr lang="en-GB" b="1" dirty="0">
                <a:latin typeface="Georgia" panose="02040502050405020303" pitchFamily="18" charset="0"/>
              </a:rPr>
              <a:t>stereotypically masculine jobs</a:t>
            </a:r>
            <a:r>
              <a:rPr lang="en-GB" dirty="0">
                <a:latin typeface="Georgia" panose="02040502050405020303" pitchFamily="18" charset="0"/>
              </a:rPr>
              <a:t>, and their lower expectations of job offer success in such stereotypically masculine jobs. J</a:t>
            </a:r>
            <a:r>
              <a:rPr lang="en-US" dirty="0" err="1">
                <a:latin typeface="Georgia" panose="02040502050405020303" pitchFamily="18" charset="0"/>
              </a:rPr>
              <a:t>ob</a:t>
            </a:r>
            <a:r>
              <a:rPr lang="en-US" dirty="0">
                <a:latin typeface="Georgia" panose="02040502050405020303" pitchFamily="18" charset="0"/>
              </a:rPr>
              <a:t> searches of </a:t>
            </a:r>
            <a:r>
              <a:rPr lang="en-GB" dirty="0">
                <a:latin typeface="Georgia" panose="02040502050405020303" pitchFamily="18" charset="0"/>
              </a:rPr>
              <a:t>MBA students, </a:t>
            </a:r>
            <a:r>
              <a:rPr lang="en-GB" dirty="0">
                <a:highlight>
                  <a:srgbClr val="FFFF00"/>
                </a:highlight>
                <a:latin typeface="Georgia" panose="02040502050405020303" pitchFamily="18" charset="0"/>
              </a:rPr>
              <a:t>US</a:t>
            </a:r>
            <a:r>
              <a:rPr lang="en-GB" dirty="0">
                <a:latin typeface="Georgia" panose="02040502050405020303" pitchFamily="18" charset="0"/>
              </a:rPr>
              <a:t>]</a:t>
            </a:r>
            <a:endParaRPr lang="es-ES" dirty="0">
              <a:latin typeface="Georgia" panose="02040502050405020303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Georgia" panose="02040502050405020303" pitchFamily="18" charset="0"/>
              </a:rPr>
              <a:t>Hardies, K., </a:t>
            </a:r>
            <a:r>
              <a:rPr lang="en-GB" dirty="0" err="1">
                <a:latin typeface="Georgia" panose="02040502050405020303" pitchFamily="18" charset="0"/>
              </a:rPr>
              <a:t>Breesch</a:t>
            </a:r>
            <a:r>
              <a:rPr lang="en-GB" dirty="0">
                <a:latin typeface="Georgia" panose="02040502050405020303" pitchFamily="18" charset="0"/>
              </a:rPr>
              <a:t>, D., &amp; Branson, J. (2013). [no evidence for a gender difference in </a:t>
            </a:r>
            <a:r>
              <a:rPr lang="en-GB" b="1" dirty="0">
                <a:latin typeface="Georgia" panose="02040502050405020303" pitchFamily="18" charset="0"/>
              </a:rPr>
              <a:t>overconfidence</a:t>
            </a:r>
            <a:r>
              <a:rPr lang="en-GB" dirty="0">
                <a:latin typeface="Georgia" panose="02040502050405020303" pitchFamily="18" charset="0"/>
              </a:rPr>
              <a:t>, </a:t>
            </a:r>
            <a:r>
              <a:rPr lang="en-GB" dirty="0">
                <a:highlight>
                  <a:srgbClr val="FFFF00"/>
                </a:highlight>
                <a:latin typeface="Georgia" panose="02040502050405020303" pitchFamily="18" charset="0"/>
              </a:rPr>
              <a:t>Belgium</a:t>
            </a:r>
            <a:r>
              <a:rPr lang="en-GB" dirty="0">
                <a:latin typeface="Georgia" panose="02040502050405020303" pitchFamily="18" charset="0"/>
              </a:rPr>
              <a:t>]</a:t>
            </a:r>
            <a:endParaRPr lang="es-ES" dirty="0">
              <a:latin typeface="Georgia" panose="02040502050405020303" pitchFamily="18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orgia" panose="02040502050405020303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587355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1853</TotalTime>
  <Words>1678</Words>
  <Application>Microsoft Office PowerPoint</Application>
  <PresentationFormat>Presentación en pantalla (4:3)</PresentationFormat>
  <Paragraphs>149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Calibri</vt:lpstr>
      <vt:lpstr>Georgia</vt:lpstr>
      <vt:lpstr>Times New Roman</vt:lpstr>
      <vt:lpstr>Wingdings</vt:lpstr>
      <vt:lpstr>Tema de Office</vt:lpstr>
      <vt:lpstr>Presentación de PowerPoint</vt:lpstr>
      <vt:lpstr>Motivation</vt:lpstr>
      <vt:lpstr>Job searches are hard to research</vt:lpstr>
      <vt:lpstr>Experiments are not always possible</vt:lpstr>
      <vt:lpstr>Presentación de PowerPoint</vt:lpstr>
      <vt:lpstr>This research: methodological + substantive research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Method and data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u8123</dc:creator>
  <cp:lastModifiedBy>Ochoa, Carlos</cp:lastModifiedBy>
  <cp:revision>78</cp:revision>
  <dcterms:modified xsi:type="dcterms:W3CDTF">2023-11-29T16:49:06Z</dcterms:modified>
</cp:coreProperties>
</file>