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136CB0-4594-4B27-A499-E633D5F2A5D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A09C417-FA79-4051-9397-A32C40F1B725}">
      <dgm:prSet/>
      <dgm:spPr/>
      <dgm:t>
        <a:bodyPr/>
        <a:lstStyle/>
        <a:p>
          <a:r>
            <a:rPr lang="es-ES"/>
            <a:t>ENTREVISTAS</a:t>
          </a:r>
          <a:endParaRPr lang="en-US"/>
        </a:p>
      </dgm:t>
    </dgm:pt>
    <dgm:pt modelId="{C4B225CA-5A8B-4F12-A90B-6A38BD2949C1}" type="parTrans" cxnId="{25E5D580-1072-429F-A06A-9EABCC9BF409}">
      <dgm:prSet/>
      <dgm:spPr/>
      <dgm:t>
        <a:bodyPr/>
        <a:lstStyle/>
        <a:p>
          <a:endParaRPr lang="en-US"/>
        </a:p>
      </dgm:t>
    </dgm:pt>
    <dgm:pt modelId="{CAE29623-B1C8-4C9B-82B3-808608A5ED11}" type="sibTrans" cxnId="{25E5D580-1072-429F-A06A-9EABCC9BF409}">
      <dgm:prSet/>
      <dgm:spPr/>
      <dgm:t>
        <a:bodyPr/>
        <a:lstStyle/>
        <a:p>
          <a:endParaRPr lang="en-US"/>
        </a:p>
      </dgm:t>
    </dgm:pt>
    <dgm:pt modelId="{B866A945-CA83-4A9C-9A8B-E20BB5C0D18D}">
      <dgm:prSet/>
      <dgm:spPr/>
      <dgm:t>
        <a:bodyPr/>
        <a:lstStyle/>
        <a:p>
          <a:r>
            <a:rPr lang="es-ES"/>
            <a:t>ETNOGRAFÍA VIRTUAL &amp; ANÁLISIS DEL CONTENIDO</a:t>
          </a:r>
          <a:endParaRPr lang="en-US"/>
        </a:p>
      </dgm:t>
    </dgm:pt>
    <dgm:pt modelId="{AFF16EDA-DA55-403D-836A-F4C580370C5B}" type="parTrans" cxnId="{D8DDE468-0268-4FF3-810E-E6E0420F74B9}">
      <dgm:prSet/>
      <dgm:spPr/>
      <dgm:t>
        <a:bodyPr/>
        <a:lstStyle/>
        <a:p>
          <a:endParaRPr lang="en-US"/>
        </a:p>
      </dgm:t>
    </dgm:pt>
    <dgm:pt modelId="{CFB0B1DF-DF2B-4CA6-BB43-6A4A61E092F2}" type="sibTrans" cxnId="{D8DDE468-0268-4FF3-810E-E6E0420F74B9}">
      <dgm:prSet/>
      <dgm:spPr/>
      <dgm:t>
        <a:bodyPr/>
        <a:lstStyle/>
        <a:p>
          <a:endParaRPr lang="en-US"/>
        </a:p>
      </dgm:t>
    </dgm:pt>
    <dgm:pt modelId="{7FDF6F55-9272-4D59-A983-B6CCCAAE4803}">
      <dgm:prSet/>
      <dgm:spPr/>
      <dgm:t>
        <a:bodyPr/>
        <a:lstStyle/>
        <a:p>
          <a:r>
            <a:rPr lang="es-ES" dirty="0"/>
            <a:t>ANÁLISIS DE LA CONVERSACIÓN (DIGITAL)</a:t>
          </a:r>
          <a:endParaRPr lang="en-US" dirty="0"/>
        </a:p>
      </dgm:t>
    </dgm:pt>
    <dgm:pt modelId="{ACCF869C-847F-4533-8EB4-15286A152FFA}" type="parTrans" cxnId="{E9923F4E-085D-44D4-B8DD-2D61C7513F00}">
      <dgm:prSet/>
      <dgm:spPr/>
      <dgm:t>
        <a:bodyPr/>
        <a:lstStyle/>
        <a:p>
          <a:endParaRPr lang="en-US"/>
        </a:p>
      </dgm:t>
    </dgm:pt>
    <dgm:pt modelId="{99F32C2F-6DF0-4520-96EB-2337D40B8F04}" type="sibTrans" cxnId="{E9923F4E-085D-44D4-B8DD-2D61C7513F00}">
      <dgm:prSet/>
      <dgm:spPr/>
      <dgm:t>
        <a:bodyPr/>
        <a:lstStyle/>
        <a:p>
          <a:endParaRPr lang="en-US"/>
        </a:p>
      </dgm:t>
    </dgm:pt>
    <dgm:pt modelId="{8663592E-8C6D-4E4C-8FC1-033B5C51972E}" type="pres">
      <dgm:prSet presAssocID="{8A136CB0-4594-4B27-A499-E633D5F2A5D1}" presName="linear" presStyleCnt="0">
        <dgm:presLayoutVars>
          <dgm:animLvl val="lvl"/>
          <dgm:resizeHandles val="exact"/>
        </dgm:presLayoutVars>
      </dgm:prSet>
      <dgm:spPr/>
    </dgm:pt>
    <dgm:pt modelId="{FB5B4F71-D9A1-4CAA-BA58-3C88C15244CA}" type="pres">
      <dgm:prSet presAssocID="{6A09C417-FA79-4051-9397-A32C40F1B72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AEA6108-4ADA-440C-9738-153D0AEEA8B7}" type="pres">
      <dgm:prSet presAssocID="{CAE29623-B1C8-4C9B-82B3-808608A5ED11}" presName="spacer" presStyleCnt="0"/>
      <dgm:spPr/>
    </dgm:pt>
    <dgm:pt modelId="{532186FB-1E14-4A1D-9895-21B0A3254C2F}" type="pres">
      <dgm:prSet presAssocID="{B866A945-CA83-4A9C-9A8B-E20BB5C0D18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9E467B9-80B1-4D6B-8EFC-189B13F4DB6C}" type="pres">
      <dgm:prSet presAssocID="{CFB0B1DF-DF2B-4CA6-BB43-6A4A61E092F2}" presName="spacer" presStyleCnt="0"/>
      <dgm:spPr/>
    </dgm:pt>
    <dgm:pt modelId="{D451C1D1-B392-45BB-B4D4-294E4838DC29}" type="pres">
      <dgm:prSet presAssocID="{7FDF6F55-9272-4D59-A983-B6CCCAAE480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D0C6105-6D53-401C-A3F6-CF4BF0D35506}" type="presOf" srcId="{8A136CB0-4594-4B27-A499-E633D5F2A5D1}" destId="{8663592E-8C6D-4E4C-8FC1-033B5C51972E}" srcOrd="0" destOrd="0" presId="urn:microsoft.com/office/officeart/2005/8/layout/vList2"/>
    <dgm:cxn modelId="{3723A915-2EE8-4A71-BC5C-37A90722394F}" type="presOf" srcId="{B866A945-CA83-4A9C-9A8B-E20BB5C0D18D}" destId="{532186FB-1E14-4A1D-9895-21B0A3254C2F}" srcOrd="0" destOrd="0" presId="urn:microsoft.com/office/officeart/2005/8/layout/vList2"/>
    <dgm:cxn modelId="{D8DDE468-0268-4FF3-810E-E6E0420F74B9}" srcId="{8A136CB0-4594-4B27-A499-E633D5F2A5D1}" destId="{B866A945-CA83-4A9C-9A8B-E20BB5C0D18D}" srcOrd="1" destOrd="0" parTransId="{AFF16EDA-DA55-403D-836A-F4C580370C5B}" sibTransId="{CFB0B1DF-DF2B-4CA6-BB43-6A4A61E092F2}"/>
    <dgm:cxn modelId="{E9923F4E-085D-44D4-B8DD-2D61C7513F00}" srcId="{8A136CB0-4594-4B27-A499-E633D5F2A5D1}" destId="{7FDF6F55-9272-4D59-A983-B6CCCAAE4803}" srcOrd="2" destOrd="0" parTransId="{ACCF869C-847F-4533-8EB4-15286A152FFA}" sibTransId="{99F32C2F-6DF0-4520-96EB-2337D40B8F04}"/>
    <dgm:cxn modelId="{25E5D580-1072-429F-A06A-9EABCC9BF409}" srcId="{8A136CB0-4594-4B27-A499-E633D5F2A5D1}" destId="{6A09C417-FA79-4051-9397-A32C40F1B725}" srcOrd="0" destOrd="0" parTransId="{C4B225CA-5A8B-4F12-A90B-6A38BD2949C1}" sibTransId="{CAE29623-B1C8-4C9B-82B3-808608A5ED11}"/>
    <dgm:cxn modelId="{50B373BE-1874-4494-8A5A-915C1B3137DE}" type="presOf" srcId="{6A09C417-FA79-4051-9397-A32C40F1B725}" destId="{FB5B4F71-D9A1-4CAA-BA58-3C88C15244CA}" srcOrd="0" destOrd="0" presId="urn:microsoft.com/office/officeart/2005/8/layout/vList2"/>
    <dgm:cxn modelId="{451FEEDB-E2A9-4DB5-904E-FA35E2990AC4}" type="presOf" srcId="{7FDF6F55-9272-4D59-A983-B6CCCAAE4803}" destId="{D451C1D1-B392-45BB-B4D4-294E4838DC29}" srcOrd="0" destOrd="0" presId="urn:microsoft.com/office/officeart/2005/8/layout/vList2"/>
    <dgm:cxn modelId="{347A2E06-C6F8-4C9A-BE93-A8B4204B4DDC}" type="presParOf" srcId="{8663592E-8C6D-4E4C-8FC1-033B5C51972E}" destId="{FB5B4F71-D9A1-4CAA-BA58-3C88C15244CA}" srcOrd="0" destOrd="0" presId="urn:microsoft.com/office/officeart/2005/8/layout/vList2"/>
    <dgm:cxn modelId="{9C0100DA-B3AC-43ED-9466-ADBB8F9E83AB}" type="presParOf" srcId="{8663592E-8C6D-4E4C-8FC1-033B5C51972E}" destId="{3AEA6108-4ADA-440C-9738-153D0AEEA8B7}" srcOrd="1" destOrd="0" presId="urn:microsoft.com/office/officeart/2005/8/layout/vList2"/>
    <dgm:cxn modelId="{C5098997-9EC9-4FD0-84B6-3D23F27B5F2B}" type="presParOf" srcId="{8663592E-8C6D-4E4C-8FC1-033B5C51972E}" destId="{532186FB-1E14-4A1D-9895-21B0A3254C2F}" srcOrd="2" destOrd="0" presId="urn:microsoft.com/office/officeart/2005/8/layout/vList2"/>
    <dgm:cxn modelId="{650EA00A-F46D-47AF-831A-2583940DCB7E}" type="presParOf" srcId="{8663592E-8C6D-4E4C-8FC1-033B5C51972E}" destId="{A9E467B9-80B1-4D6B-8EFC-189B13F4DB6C}" srcOrd="3" destOrd="0" presId="urn:microsoft.com/office/officeart/2005/8/layout/vList2"/>
    <dgm:cxn modelId="{F07DB3EB-FC95-479B-BEEA-E28FC98CC586}" type="presParOf" srcId="{8663592E-8C6D-4E4C-8FC1-033B5C51972E}" destId="{D451C1D1-B392-45BB-B4D4-294E4838DC2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6C0E3B-992A-405E-B0FC-5D4FB431F3D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2248D13-92D3-4330-9AF9-6FA5E9D881E6}">
      <dgm:prSet/>
      <dgm:spPr/>
      <dgm:t>
        <a:bodyPr/>
        <a:lstStyle/>
        <a:p>
          <a:r>
            <a:rPr lang="es-ES" dirty="0"/>
            <a:t>OE1: Explorar los usos, prácticas y motivaciones de los usuarios de </a:t>
          </a:r>
          <a:r>
            <a:rPr lang="es-ES" dirty="0" err="1"/>
            <a:t>mobile</a:t>
          </a:r>
          <a:r>
            <a:rPr lang="es-ES" dirty="0"/>
            <a:t> </a:t>
          </a:r>
          <a:r>
            <a:rPr lang="es-ES" dirty="0" err="1"/>
            <a:t>dating</a:t>
          </a:r>
          <a:endParaRPr lang="en-US" dirty="0"/>
        </a:p>
      </dgm:t>
    </dgm:pt>
    <dgm:pt modelId="{4C48F9CC-37AD-462E-A161-B151B1D0A2B3}" type="parTrans" cxnId="{8B88D83B-A375-4FA4-AC10-442FE5AC8B7D}">
      <dgm:prSet/>
      <dgm:spPr/>
      <dgm:t>
        <a:bodyPr/>
        <a:lstStyle/>
        <a:p>
          <a:endParaRPr lang="en-US"/>
        </a:p>
      </dgm:t>
    </dgm:pt>
    <dgm:pt modelId="{A7D072B6-7C24-4534-A2A5-3CBFE949AED6}" type="sibTrans" cxnId="{8B88D83B-A375-4FA4-AC10-442FE5AC8B7D}">
      <dgm:prSet/>
      <dgm:spPr/>
      <dgm:t>
        <a:bodyPr/>
        <a:lstStyle/>
        <a:p>
          <a:endParaRPr lang="en-US"/>
        </a:p>
      </dgm:t>
    </dgm:pt>
    <dgm:pt modelId="{D4BAE8C1-A0DD-40C4-88FD-3838C6AB8F77}">
      <dgm:prSet/>
      <dgm:spPr/>
      <dgm:t>
        <a:bodyPr/>
        <a:lstStyle/>
        <a:p>
          <a:r>
            <a:rPr lang="es-ES"/>
            <a:t>OE2: Examinar los modos de auto-presentación de los usuarios de mobile dating a través de sus perfiles (fotos, biografías y descripciones personales)</a:t>
          </a:r>
          <a:endParaRPr lang="en-US"/>
        </a:p>
      </dgm:t>
    </dgm:pt>
    <dgm:pt modelId="{3DF472F5-3FCB-4861-9F28-EF3977869638}" type="parTrans" cxnId="{05D99113-D527-46DF-953A-3931620DFA50}">
      <dgm:prSet/>
      <dgm:spPr/>
      <dgm:t>
        <a:bodyPr/>
        <a:lstStyle/>
        <a:p>
          <a:endParaRPr lang="en-US"/>
        </a:p>
      </dgm:t>
    </dgm:pt>
    <dgm:pt modelId="{23458F15-D13B-4CA8-B8C1-C44AF449E477}" type="sibTrans" cxnId="{05D99113-D527-46DF-953A-3931620DFA50}">
      <dgm:prSet/>
      <dgm:spPr/>
      <dgm:t>
        <a:bodyPr/>
        <a:lstStyle/>
        <a:p>
          <a:endParaRPr lang="en-US"/>
        </a:p>
      </dgm:t>
    </dgm:pt>
    <dgm:pt modelId="{2D736582-5467-4B4C-B7B6-EA93A10C5D67}">
      <dgm:prSet/>
      <dgm:spPr/>
      <dgm:t>
        <a:bodyPr/>
        <a:lstStyle/>
        <a:p>
          <a:r>
            <a:rPr lang="es-ES"/>
            <a:t>OE3: Evaluar el impacto que el diseño, funciones y prestaciones (affordances) de las dating apps tienen en los usos y prácticas de mobile dating</a:t>
          </a:r>
          <a:endParaRPr lang="en-US"/>
        </a:p>
      </dgm:t>
    </dgm:pt>
    <dgm:pt modelId="{90105A45-34C4-4F2A-9E48-8E7899079C32}" type="parTrans" cxnId="{586EC61F-F59E-4096-8EA4-ADE2E9A9FB3D}">
      <dgm:prSet/>
      <dgm:spPr/>
      <dgm:t>
        <a:bodyPr/>
        <a:lstStyle/>
        <a:p>
          <a:endParaRPr lang="en-US"/>
        </a:p>
      </dgm:t>
    </dgm:pt>
    <dgm:pt modelId="{49B25450-4F93-4804-B0B1-80DB88B465AB}" type="sibTrans" cxnId="{586EC61F-F59E-4096-8EA4-ADE2E9A9FB3D}">
      <dgm:prSet/>
      <dgm:spPr/>
      <dgm:t>
        <a:bodyPr/>
        <a:lstStyle/>
        <a:p>
          <a:endParaRPr lang="en-US"/>
        </a:p>
      </dgm:t>
    </dgm:pt>
    <dgm:pt modelId="{869222C5-3A6A-48B3-87D9-BEA4660A8C1C}" type="pres">
      <dgm:prSet presAssocID="{AE6C0E3B-992A-405E-B0FC-5D4FB431F3DA}" presName="vert0" presStyleCnt="0">
        <dgm:presLayoutVars>
          <dgm:dir/>
          <dgm:animOne val="branch"/>
          <dgm:animLvl val="lvl"/>
        </dgm:presLayoutVars>
      </dgm:prSet>
      <dgm:spPr/>
    </dgm:pt>
    <dgm:pt modelId="{BD814835-F439-4790-93D7-3E930BBC3CAD}" type="pres">
      <dgm:prSet presAssocID="{B2248D13-92D3-4330-9AF9-6FA5E9D881E6}" presName="thickLine" presStyleLbl="alignNode1" presStyleIdx="0" presStyleCnt="3"/>
      <dgm:spPr/>
    </dgm:pt>
    <dgm:pt modelId="{B64E81A6-BF8D-42BD-8CE3-5B2367E20D3A}" type="pres">
      <dgm:prSet presAssocID="{B2248D13-92D3-4330-9AF9-6FA5E9D881E6}" presName="horz1" presStyleCnt="0"/>
      <dgm:spPr/>
    </dgm:pt>
    <dgm:pt modelId="{A7F2DAEA-FC44-483E-8EE6-A6DBA49401C0}" type="pres">
      <dgm:prSet presAssocID="{B2248D13-92D3-4330-9AF9-6FA5E9D881E6}" presName="tx1" presStyleLbl="revTx" presStyleIdx="0" presStyleCnt="3"/>
      <dgm:spPr/>
    </dgm:pt>
    <dgm:pt modelId="{E4B10674-5CA0-4B93-A3FF-2250D405DB2C}" type="pres">
      <dgm:prSet presAssocID="{B2248D13-92D3-4330-9AF9-6FA5E9D881E6}" presName="vert1" presStyleCnt="0"/>
      <dgm:spPr/>
    </dgm:pt>
    <dgm:pt modelId="{6425903F-4F15-4C25-9FEC-AE5FD2C237EA}" type="pres">
      <dgm:prSet presAssocID="{D4BAE8C1-A0DD-40C4-88FD-3838C6AB8F77}" presName="thickLine" presStyleLbl="alignNode1" presStyleIdx="1" presStyleCnt="3"/>
      <dgm:spPr/>
    </dgm:pt>
    <dgm:pt modelId="{0CAA2C64-5E5F-475E-A8C7-593244D0697E}" type="pres">
      <dgm:prSet presAssocID="{D4BAE8C1-A0DD-40C4-88FD-3838C6AB8F77}" presName="horz1" presStyleCnt="0"/>
      <dgm:spPr/>
    </dgm:pt>
    <dgm:pt modelId="{9F616D52-D883-41CF-9187-51D7588987F7}" type="pres">
      <dgm:prSet presAssocID="{D4BAE8C1-A0DD-40C4-88FD-3838C6AB8F77}" presName="tx1" presStyleLbl="revTx" presStyleIdx="1" presStyleCnt="3"/>
      <dgm:spPr/>
    </dgm:pt>
    <dgm:pt modelId="{DCF6AFDB-CF66-427F-A8DC-11267EF8E4DB}" type="pres">
      <dgm:prSet presAssocID="{D4BAE8C1-A0DD-40C4-88FD-3838C6AB8F77}" presName="vert1" presStyleCnt="0"/>
      <dgm:spPr/>
    </dgm:pt>
    <dgm:pt modelId="{5B2FB462-C78A-471B-A6D3-AF9EE2BFD361}" type="pres">
      <dgm:prSet presAssocID="{2D736582-5467-4B4C-B7B6-EA93A10C5D67}" presName="thickLine" presStyleLbl="alignNode1" presStyleIdx="2" presStyleCnt="3"/>
      <dgm:spPr/>
    </dgm:pt>
    <dgm:pt modelId="{BB04D066-5832-4103-A97D-A0E84EF1DF18}" type="pres">
      <dgm:prSet presAssocID="{2D736582-5467-4B4C-B7B6-EA93A10C5D67}" presName="horz1" presStyleCnt="0"/>
      <dgm:spPr/>
    </dgm:pt>
    <dgm:pt modelId="{C35C1427-6845-49CE-A986-EA3C2DC7A78D}" type="pres">
      <dgm:prSet presAssocID="{2D736582-5467-4B4C-B7B6-EA93A10C5D67}" presName="tx1" presStyleLbl="revTx" presStyleIdx="2" presStyleCnt="3"/>
      <dgm:spPr/>
    </dgm:pt>
    <dgm:pt modelId="{E9CE8695-D64A-4075-AD37-E3FA431CFD3E}" type="pres">
      <dgm:prSet presAssocID="{2D736582-5467-4B4C-B7B6-EA93A10C5D67}" presName="vert1" presStyleCnt="0"/>
      <dgm:spPr/>
    </dgm:pt>
  </dgm:ptLst>
  <dgm:cxnLst>
    <dgm:cxn modelId="{A5FF4F02-2EFF-4CF1-A9F3-4CD5FF19AEBF}" type="presOf" srcId="{2D736582-5467-4B4C-B7B6-EA93A10C5D67}" destId="{C35C1427-6845-49CE-A986-EA3C2DC7A78D}" srcOrd="0" destOrd="0" presId="urn:microsoft.com/office/officeart/2008/layout/LinedList"/>
    <dgm:cxn modelId="{05D99113-D527-46DF-953A-3931620DFA50}" srcId="{AE6C0E3B-992A-405E-B0FC-5D4FB431F3DA}" destId="{D4BAE8C1-A0DD-40C4-88FD-3838C6AB8F77}" srcOrd="1" destOrd="0" parTransId="{3DF472F5-3FCB-4861-9F28-EF3977869638}" sibTransId="{23458F15-D13B-4CA8-B8C1-C44AF449E477}"/>
    <dgm:cxn modelId="{586EC61F-F59E-4096-8EA4-ADE2E9A9FB3D}" srcId="{AE6C0E3B-992A-405E-B0FC-5D4FB431F3DA}" destId="{2D736582-5467-4B4C-B7B6-EA93A10C5D67}" srcOrd="2" destOrd="0" parTransId="{90105A45-34C4-4F2A-9E48-8E7899079C32}" sibTransId="{49B25450-4F93-4804-B0B1-80DB88B465AB}"/>
    <dgm:cxn modelId="{523D1437-EC47-4711-BC69-6B261E174462}" type="presOf" srcId="{AE6C0E3B-992A-405E-B0FC-5D4FB431F3DA}" destId="{869222C5-3A6A-48B3-87D9-BEA4660A8C1C}" srcOrd="0" destOrd="0" presId="urn:microsoft.com/office/officeart/2008/layout/LinedList"/>
    <dgm:cxn modelId="{8B88D83B-A375-4FA4-AC10-442FE5AC8B7D}" srcId="{AE6C0E3B-992A-405E-B0FC-5D4FB431F3DA}" destId="{B2248D13-92D3-4330-9AF9-6FA5E9D881E6}" srcOrd="0" destOrd="0" parTransId="{4C48F9CC-37AD-462E-A161-B151B1D0A2B3}" sibTransId="{A7D072B6-7C24-4534-A2A5-3CBFE949AED6}"/>
    <dgm:cxn modelId="{3D659A3F-10AF-4442-8A0D-792ECBA7C8BA}" type="presOf" srcId="{D4BAE8C1-A0DD-40C4-88FD-3838C6AB8F77}" destId="{9F616D52-D883-41CF-9187-51D7588987F7}" srcOrd="0" destOrd="0" presId="urn:microsoft.com/office/officeart/2008/layout/LinedList"/>
    <dgm:cxn modelId="{F804BA49-66D0-4165-89CA-F34C1B34BF54}" type="presOf" srcId="{B2248D13-92D3-4330-9AF9-6FA5E9D881E6}" destId="{A7F2DAEA-FC44-483E-8EE6-A6DBA49401C0}" srcOrd="0" destOrd="0" presId="urn:microsoft.com/office/officeart/2008/layout/LinedList"/>
    <dgm:cxn modelId="{480AD5C8-501C-435E-AEE9-470AEDA88A4D}" type="presParOf" srcId="{869222C5-3A6A-48B3-87D9-BEA4660A8C1C}" destId="{BD814835-F439-4790-93D7-3E930BBC3CAD}" srcOrd="0" destOrd="0" presId="urn:microsoft.com/office/officeart/2008/layout/LinedList"/>
    <dgm:cxn modelId="{F7F94111-9152-402F-B0D1-EF2FB6C49B15}" type="presParOf" srcId="{869222C5-3A6A-48B3-87D9-BEA4660A8C1C}" destId="{B64E81A6-BF8D-42BD-8CE3-5B2367E20D3A}" srcOrd="1" destOrd="0" presId="urn:microsoft.com/office/officeart/2008/layout/LinedList"/>
    <dgm:cxn modelId="{A3B0FCD1-A154-44F8-B585-11D9F0B00402}" type="presParOf" srcId="{B64E81A6-BF8D-42BD-8CE3-5B2367E20D3A}" destId="{A7F2DAEA-FC44-483E-8EE6-A6DBA49401C0}" srcOrd="0" destOrd="0" presId="urn:microsoft.com/office/officeart/2008/layout/LinedList"/>
    <dgm:cxn modelId="{7B9077C8-EF41-4C0F-8B89-7D93FAB97ABF}" type="presParOf" srcId="{B64E81A6-BF8D-42BD-8CE3-5B2367E20D3A}" destId="{E4B10674-5CA0-4B93-A3FF-2250D405DB2C}" srcOrd="1" destOrd="0" presId="urn:microsoft.com/office/officeart/2008/layout/LinedList"/>
    <dgm:cxn modelId="{F52270A6-BDD4-49E4-A223-6CDF85A83D44}" type="presParOf" srcId="{869222C5-3A6A-48B3-87D9-BEA4660A8C1C}" destId="{6425903F-4F15-4C25-9FEC-AE5FD2C237EA}" srcOrd="2" destOrd="0" presId="urn:microsoft.com/office/officeart/2008/layout/LinedList"/>
    <dgm:cxn modelId="{D12A9E81-0348-4222-99BB-D0A2FC25A01E}" type="presParOf" srcId="{869222C5-3A6A-48B3-87D9-BEA4660A8C1C}" destId="{0CAA2C64-5E5F-475E-A8C7-593244D0697E}" srcOrd="3" destOrd="0" presId="urn:microsoft.com/office/officeart/2008/layout/LinedList"/>
    <dgm:cxn modelId="{2FBD1214-A57F-488F-BF7F-0ACED627161B}" type="presParOf" srcId="{0CAA2C64-5E5F-475E-A8C7-593244D0697E}" destId="{9F616D52-D883-41CF-9187-51D7588987F7}" srcOrd="0" destOrd="0" presId="urn:microsoft.com/office/officeart/2008/layout/LinedList"/>
    <dgm:cxn modelId="{7D1B24F9-E758-4120-9D16-A3CF03214385}" type="presParOf" srcId="{0CAA2C64-5E5F-475E-A8C7-593244D0697E}" destId="{DCF6AFDB-CF66-427F-A8DC-11267EF8E4DB}" srcOrd="1" destOrd="0" presId="urn:microsoft.com/office/officeart/2008/layout/LinedList"/>
    <dgm:cxn modelId="{CC264EDD-05FE-4EB2-B9F6-D3E3726C3639}" type="presParOf" srcId="{869222C5-3A6A-48B3-87D9-BEA4660A8C1C}" destId="{5B2FB462-C78A-471B-A6D3-AF9EE2BFD361}" srcOrd="4" destOrd="0" presId="urn:microsoft.com/office/officeart/2008/layout/LinedList"/>
    <dgm:cxn modelId="{3B23AD30-DC03-4336-83E9-CE0CFE6E4CA2}" type="presParOf" srcId="{869222C5-3A6A-48B3-87D9-BEA4660A8C1C}" destId="{BB04D066-5832-4103-A97D-A0E84EF1DF18}" srcOrd="5" destOrd="0" presId="urn:microsoft.com/office/officeart/2008/layout/LinedList"/>
    <dgm:cxn modelId="{AFF1BCF4-4E2D-42F9-8380-F56C2571FB66}" type="presParOf" srcId="{BB04D066-5832-4103-A97D-A0E84EF1DF18}" destId="{C35C1427-6845-49CE-A986-EA3C2DC7A78D}" srcOrd="0" destOrd="0" presId="urn:microsoft.com/office/officeart/2008/layout/LinedList"/>
    <dgm:cxn modelId="{A07CC3A8-8DA9-4EB2-AD49-C5D05F49E2B0}" type="presParOf" srcId="{BB04D066-5832-4103-A97D-A0E84EF1DF18}" destId="{E9CE8695-D64A-4075-AD37-E3FA431CFD3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B4F71-D9A1-4CAA-BA58-3C88C15244CA}">
      <dsp:nvSpPr>
        <dsp:cNvPr id="0" name=""/>
        <dsp:cNvSpPr/>
      </dsp:nvSpPr>
      <dsp:spPr>
        <a:xfrm>
          <a:off x="0" y="128699"/>
          <a:ext cx="6263640" cy="16684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200" kern="1200"/>
            <a:t>ENTREVISTAS</a:t>
          </a:r>
          <a:endParaRPr lang="en-US" sz="4200" kern="1200"/>
        </a:p>
      </dsp:txBody>
      <dsp:txXfrm>
        <a:off x="81447" y="210146"/>
        <a:ext cx="6100746" cy="1505562"/>
      </dsp:txXfrm>
    </dsp:sp>
    <dsp:sp modelId="{532186FB-1E14-4A1D-9895-21B0A3254C2F}">
      <dsp:nvSpPr>
        <dsp:cNvPr id="0" name=""/>
        <dsp:cNvSpPr/>
      </dsp:nvSpPr>
      <dsp:spPr>
        <a:xfrm>
          <a:off x="0" y="1918115"/>
          <a:ext cx="6263640" cy="1668456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200" kern="1200"/>
            <a:t>ETNOGRAFÍA VIRTUAL &amp; ANÁLISIS DEL CONTENIDO</a:t>
          </a:r>
          <a:endParaRPr lang="en-US" sz="4200" kern="1200"/>
        </a:p>
      </dsp:txBody>
      <dsp:txXfrm>
        <a:off x="81447" y="1999562"/>
        <a:ext cx="6100746" cy="1505562"/>
      </dsp:txXfrm>
    </dsp:sp>
    <dsp:sp modelId="{D451C1D1-B392-45BB-B4D4-294E4838DC29}">
      <dsp:nvSpPr>
        <dsp:cNvPr id="0" name=""/>
        <dsp:cNvSpPr/>
      </dsp:nvSpPr>
      <dsp:spPr>
        <a:xfrm>
          <a:off x="0" y="3707532"/>
          <a:ext cx="6263640" cy="1668456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200" kern="1200" dirty="0"/>
            <a:t>ANÁLISIS DE LA CONVERSACIÓN (DIGITAL)</a:t>
          </a:r>
          <a:endParaRPr lang="en-US" sz="4200" kern="1200" dirty="0"/>
        </a:p>
      </dsp:txBody>
      <dsp:txXfrm>
        <a:off x="81447" y="3788979"/>
        <a:ext cx="6100746" cy="1505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14835-F439-4790-93D7-3E930BBC3CAD}">
      <dsp:nvSpPr>
        <dsp:cNvPr id="0" name=""/>
        <dsp:cNvSpPr/>
      </dsp:nvSpPr>
      <dsp:spPr>
        <a:xfrm>
          <a:off x="0" y="2700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2DAEA-FC44-483E-8EE6-A6DBA49401C0}">
      <dsp:nvSpPr>
        <dsp:cNvPr id="0" name=""/>
        <dsp:cNvSpPr/>
      </dsp:nvSpPr>
      <dsp:spPr>
        <a:xfrm>
          <a:off x="0" y="2700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OE1: Explorar los usos, prácticas y motivaciones de los usuarios de </a:t>
          </a:r>
          <a:r>
            <a:rPr lang="es-ES" sz="2900" kern="1200" dirty="0" err="1"/>
            <a:t>mobile</a:t>
          </a:r>
          <a:r>
            <a:rPr lang="es-ES" sz="2900" kern="1200" dirty="0"/>
            <a:t> </a:t>
          </a:r>
          <a:r>
            <a:rPr lang="es-ES" sz="2900" kern="1200" dirty="0" err="1"/>
            <a:t>dating</a:t>
          </a:r>
          <a:endParaRPr lang="en-US" sz="2900" kern="1200" dirty="0"/>
        </a:p>
      </dsp:txBody>
      <dsp:txXfrm>
        <a:off x="0" y="2700"/>
        <a:ext cx="6291714" cy="1841777"/>
      </dsp:txXfrm>
    </dsp:sp>
    <dsp:sp modelId="{6425903F-4F15-4C25-9FEC-AE5FD2C237EA}">
      <dsp:nvSpPr>
        <dsp:cNvPr id="0" name=""/>
        <dsp:cNvSpPr/>
      </dsp:nvSpPr>
      <dsp:spPr>
        <a:xfrm>
          <a:off x="0" y="1844478"/>
          <a:ext cx="6291714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16D52-D883-41CF-9187-51D7588987F7}">
      <dsp:nvSpPr>
        <dsp:cNvPr id="0" name=""/>
        <dsp:cNvSpPr/>
      </dsp:nvSpPr>
      <dsp:spPr>
        <a:xfrm>
          <a:off x="0" y="1844478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OE2: Examinar los modos de auto-presentación de los usuarios de mobile dating a través de sus perfiles (fotos, biografías y descripciones personales)</a:t>
          </a:r>
          <a:endParaRPr lang="en-US" sz="2900" kern="1200"/>
        </a:p>
      </dsp:txBody>
      <dsp:txXfrm>
        <a:off x="0" y="1844478"/>
        <a:ext cx="6291714" cy="1841777"/>
      </dsp:txXfrm>
    </dsp:sp>
    <dsp:sp modelId="{5B2FB462-C78A-471B-A6D3-AF9EE2BFD361}">
      <dsp:nvSpPr>
        <dsp:cNvPr id="0" name=""/>
        <dsp:cNvSpPr/>
      </dsp:nvSpPr>
      <dsp:spPr>
        <a:xfrm>
          <a:off x="0" y="3686256"/>
          <a:ext cx="629171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C1427-6845-49CE-A986-EA3C2DC7A78D}">
      <dsp:nvSpPr>
        <dsp:cNvPr id="0" name=""/>
        <dsp:cNvSpPr/>
      </dsp:nvSpPr>
      <dsp:spPr>
        <a:xfrm>
          <a:off x="0" y="3686256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OE3: Evaluar el impacto que el diseño, funciones y prestaciones (affordances) de las dating apps tienen en los usos y prácticas de mobile dating</a:t>
          </a:r>
          <a:endParaRPr lang="en-US" sz="2900" kern="1200"/>
        </a:p>
      </dsp:txBody>
      <dsp:txXfrm>
        <a:off x="0" y="3686256"/>
        <a:ext cx="6291714" cy="1841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EB471-A984-44F3-9207-D48E53C42F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58B58-6738-4A13-9A51-CCE7D21F0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a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B08D9-64B7-498A-B69F-C3307B7B4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FFAB3-12C1-43EF-B275-A7A0231C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C347A-B012-4593-B01A-89D5FB16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235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12775-B2F0-4D31-8E23-0CBE39DE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05E963-056D-42F5-AD3F-78749A35F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F302C-4E0A-42FB-BE67-F18B3DA8C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B158-5547-40CC-B22C-63A017122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AF6A2-DEB0-4C2A-9C70-A89F7D795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7498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599D3C-6183-46DF-82DE-A7E41B8B1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FB645-A867-4BF7-B075-6C8CC9306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B1DA5-3EBA-422E-9BAC-91B69124E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9340D-BD79-4833-8E4F-6995E7D8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DD494-7394-4DBD-B744-60D36C873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77861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56199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49433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00067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43720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96321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17659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97364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144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0F0F6-9739-4E5C-8559-58F5585C9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A5B5D-A1C8-47AC-9B18-B078F4A93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187E4-0A41-4229-8CFF-043293686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5340F-C9F4-43F9-8CD5-2698558AD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5EEDE-8B66-49D1-92F5-7609C847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16274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32158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048934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211388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50962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114152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335361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370677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368812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4126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9D572-FE8E-4ACB-8116-3F655DBE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A162A-FC11-4D66-80E9-FABF6007F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97B41-EC23-4DE9-B9F9-15190C36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A246B-D4E7-4AC2-AF65-ACA17AB98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6B3E6-0775-49DD-8644-497B4D9D7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1640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18D44-A88E-45A7-B358-36B857BDE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9FBDF-66F8-404E-B73E-6D7951F4C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A5F9C-7FEF-4B16-8E23-6A15891A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C9311-DE7C-4BF4-9EE6-693BEBFB1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A56FA-5FA1-4739-808E-433E0E9BA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A1A4F-C1BE-4344-BE19-075244F3D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5863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6E87-CCD7-40B8-A81B-A29888ADE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C39F9-FEAB-41AA-A444-EA591AECF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860E9-80B7-455E-A466-9897C08CA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880B89-FC7B-416C-A8DA-D2D2000A9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566EAC-EDF2-40F9-9AE5-AC8AF3333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1B863F-0EC2-4E16-B464-13AEC7D46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7DE34B-596F-477E-AD9C-B7EE8B5C1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402FB2-5808-4977-8B1E-F54948C8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1862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5C06-E72A-46A4-94DA-3B2D35D01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27FB46-1B6B-40B5-8E79-71D35AAF5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72E7B-CBED-482D-8E97-493EDE85B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7038A2-FDB3-44FF-A9FD-EC64C89B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852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82919A-7C12-4171-840E-2545493B9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2C150B-F0EB-49EF-A08C-0895850E2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C426E-F53F-4630-A22B-94FA27C23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9365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A86C-26BE-447C-A36F-C234DE84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D2700-BA9C-4B7A-ABE5-52C8F8032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22887-79CA-4F18-B923-80215412A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65B17-5BA0-463A-8FE0-06352B70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7032D-EA94-4C66-8261-628DE6D2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2E150-6171-4648-B37A-EDEED9FA0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3957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EE7F4-98B8-43D2-9F17-6300AC6C2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C7063F-AA90-480F-AB38-76C25640C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AC152-D766-4B15-8109-5872A6F59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9A680-D324-4D24-B1E6-0E41834E2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8C0DC-9F97-4ADA-AD55-612F74FD5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483B4-BB74-45F4-A6C4-6BE3871C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3002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7E5BE6-7C78-44BD-82F8-2E5B02E6C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61567-1436-4626-A946-25C5AE572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69867-592D-49E0-A771-286713CEFF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2FFAB-A40F-4F3C-9D5B-2A051FC8F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57AA0-BA5C-426F-8252-3C67B2550C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686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5833A6A-F913-45B3-8083-2D34D743F5C1}" type="datetimeFigureOut">
              <a:rPr lang="ca-ES" smtClean="0"/>
              <a:t>22/10/2020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a-E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0F3802-F0CD-4BFE-A0FA-520F801D75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0693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CC29-FB71-4355-94C9-591289334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1499"/>
            <a:ext cx="9144000" cy="1676401"/>
          </a:xfrm>
        </p:spPr>
        <p:txBody>
          <a:bodyPr>
            <a:normAutofit fontScale="90000"/>
          </a:bodyPr>
          <a:lstStyle/>
          <a:p>
            <a:r>
              <a:rPr lang="es-ES" sz="4000" dirty="0"/>
              <a:t>Mobile </a:t>
            </a:r>
            <a:r>
              <a:rPr lang="es-ES" sz="4000" dirty="0" err="1"/>
              <a:t>intimacy</a:t>
            </a:r>
            <a:r>
              <a:rPr lang="es-ES" sz="4000" dirty="0"/>
              <a:t>: la comunicación </a:t>
            </a:r>
            <a:r>
              <a:rPr lang="es-ES" sz="4000" dirty="0" err="1"/>
              <a:t>mobile</a:t>
            </a:r>
            <a:r>
              <a:rPr lang="es-ES" sz="4000" dirty="0"/>
              <a:t> </a:t>
            </a:r>
            <a:r>
              <a:rPr lang="es-ES" sz="4000" dirty="0" err="1"/>
              <a:t>dating</a:t>
            </a:r>
            <a:r>
              <a:rPr lang="es-ES" sz="4000" dirty="0"/>
              <a:t> y la transformación de las relaciones afectivo-sexuales</a:t>
            </a:r>
            <a:endParaRPr lang="ca-E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7B54C1-5177-429A-A084-63A8B1F77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3650"/>
            <a:ext cx="9144000" cy="2724150"/>
          </a:xfrm>
        </p:spPr>
        <p:txBody>
          <a:bodyPr>
            <a:normAutofit lnSpcReduction="10000"/>
          </a:bodyPr>
          <a:lstStyle/>
          <a:p>
            <a:r>
              <a:rPr lang="ca-ES" dirty="0"/>
              <a:t>Carles Roca-Cuberes</a:t>
            </a:r>
          </a:p>
          <a:p>
            <a:r>
              <a:rPr lang="ca-ES" dirty="0" err="1"/>
              <a:t>Olatz</a:t>
            </a:r>
            <a:r>
              <a:rPr lang="ca-ES" dirty="0"/>
              <a:t> </a:t>
            </a:r>
            <a:r>
              <a:rPr lang="ca-ES" dirty="0" err="1"/>
              <a:t>Larrea</a:t>
            </a:r>
            <a:endParaRPr lang="ca-ES" dirty="0"/>
          </a:p>
          <a:p>
            <a:r>
              <a:rPr lang="ca-ES" dirty="0"/>
              <a:t>Pilar Medina</a:t>
            </a:r>
          </a:p>
          <a:p>
            <a:r>
              <a:rPr lang="ca-ES" dirty="0"/>
              <a:t>Michael Mora</a:t>
            </a:r>
          </a:p>
          <a:p>
            <a:r>
              <a:rPr lang="ca-ES" dirty="0"/>
              <a:t>Miquel Rodrigo</a:t>
            </a:r>
          </a:p>
          <a:p>
            <a:r>
              <a:rPr lang="ca-ES" dirty="0"/>
              <a:t>Arnau Roig</a:t>
            </a:r>
          </a:p>
          <a:p>
            <a:r>
              <a:rPr lang="ca-ES" dirty="0"/>
              <a:t>RAFAEL VENTURA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26DEFC-1112-4DD5-8ABE-3DF9DCA45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221" y="5257800"/>
            <a:ext cx="5592654" cy="154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791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63CBD7-8980-49C9-8BC0-9C2686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a-ES" sz="3400" dirty="0">
                <a:solidFill>
                  <a:srgbClr val="FFFFFF"/>
                </a:solidFill>
              </a:rPr>
              <a:t>METODOLOGÍA: ENTREVISTAS</a:t>
            </a:r>
            <a:br>
              <a:rPr lang="ca-ES" sz="3400" dirty="0">
                <a:solidFill>
                  <a:srgbClr val="FFFFFF"/>
                </a:solidFill>
              </a:rPr>
            </a:br>
            <a:r>
              <a:rPr lang="ca-ES" sz="3400" dirty="0"/>
              <a:t>Trabajo de campo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E6449-F04C-45BF-BA1D-C0D56A321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a-ES" dirty="0" err="1"/>
              <a:t>Captación</a:t>
            </a:r>
            <a:endParaRPr lang="ca-ES" dirty="0"/>
          </a:p>
          <a:p>
            <a:r>
              <a:rPr lang="ca-ES" dirty="0" err="1"/>
              <a:t>Realización</a:t>
            </a:r>
            <a:r>
              <a:rPr lang="ca-ES" dirty="0"/>
              <a:t> de las </a:t>
            </a:r>
            <a:r>
              <a:rPr lang="ca-ES" dirty="0" err="1"/>
              <a:t>entrevistas</a:t>
            </a:r>
            <a:r>
              <a:rPr lang="ca-ES" dirty="0"/>
              <a:t> y </a:t>
            </a:r>
            <a:r>
              <a:rPr lang="ca-ES" dirty="0" err="1"/>
              <a:t>grabación</a:t>
            </a:r>
            <a:endParaRPr lang="ca-ES" dirty="0"/>
          </a:p>
          <a:p>
            <a:r>
              <a:rPr lang="ca-ES" dirty="0" err="1"/>
              <a:t>Transcripción</a:t>
            </a:r>
            <a:endParaRPr lang="ca-ES" dirty="0"/>
          </a:p>
          <a:p>
            <a:r>
              <a:rPr lang="ca-ES" dirty="0" err="1"/>
              <a:t>Producción</a:t>
            </a:r>
            <a:r>
              <a:rPr lang="ca-ES" dirty="0"/>
              <a:t> de 5 informes </a:t>
            </a:r>
            <a:r>
              <a:rPr lang="ca-ES" dirty="0" err="1"/>
              <a:t>parciales</a:t>
            </a:r>
            <a:endParaRPr lang="ca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421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63CBD7-8980-49C9-8BC0-9C2686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ca-ES" sz="3200" dirty="0">
                <a:solidFill>
                  <a:srgbClr val="FFFFFF"/>
                </a:solidFill>
              </a:rPr>
              <a:t>METODOLOGÍA: </a:t>
            </a:r>
            <a:r>
              <a:rPr lang="ca-ES" sz="3200" dirty="0">
                <a:solidFill>
                  <a:srgbClr val="00B0F0"/>
                </a:solidFill>
              </a:rPr>
              <a:t>ANÁLISIS DE CONTENIDO Y ETNOGRAFÍA VIRTUAL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E6449-F04C-45BF-BA1D-C0D56A321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es-ES" sz="2600" dirty="0"/>
              <a:t>OE2: Examinar los modos de </a:t>
            </a:r>
            <a:r>
              <a:rPr lang="es-ES" sz="2600" dirty="0" err="1"/>
              <a:t>auto-presentación</a:t>
            </a:r>
            <a:r>
              <a:rPr lang="es-ES" sz="2600" dirty="0"/>
              <a:t> de los usuarios de </a:t>
            </a:r>
            <a:r>
              <a:rPr lang="es-ES" sz="2600" dirty="0" err="1"/>
              <a:t>mobile</a:t>
            </a:r>
            <a:r>
              <a:rPr lang="es-ES" sz="2600" dirty="0"/>
              <a:t> </a:t>
            </a:r>
            <a:r>
              <a:rPr lang="es-ES" sz="2600" dirty="0" err="1"/>
              <a:t>dating</a:t>
            </a:r>
            <a:r>
              <a:rPr lang="es-ES" sz="2600" dirty="0"/>
              <a:t> a través de sus perfiles (fotos, biografías y descripciones personales)</a:t>
            </a:r>
          </a:p>
          <a:p>
            <a:r>
              <a:rPr lang="es-ES" sz="2600" dirty="0"/>
              <a:t>OE3: Evaluar el impacto que el diseño, funciones y prestaciones (</a:t>
            </a:r>
            <a:r>
              <a:rPr lang="es-ES" sz="2600" dirty="0" err="1"/>
              <a:t>affordances</a:t>
            </a:r>
            <a:r>
              <a:rPr lang="es-ES" sz="2600" dirty="0"/>
              <a:t>) de las </a:t>
            </a:r>
            <a:r>
              <a:rPr lang="es-ES" sz="2600" dirty="0" err="1"/>
              <a:t>dating</a:t>
            </a:r>
            <a:r>
              <a:rPr lang="es-ES" sz="2600" dirty="0"/>
              <a:t> apps tienen en los usos y prácticas de </a:t>
            </a:r>
            <a:r>
              <a:rPr lang="es-ES" sz="2600" dirty="0" err="1"/>
              <a:t>mobile</a:t>
            </a:r>
            <a:r>
              <a:rPr lang="es-ES" sz="2600" dirty="0"/>
              <a:t> </a:t>
            </a:r>
            <a:r>
              <a:rPr lang="es-ES" sz="2600" dirty="0" err="1"/>
              <a:t>dating</a:t>
            </a:r>
            <a:endParaRPr lang="es-ES" sz="2600" dirty="0"/>
          </a:p>
          <a:p>
            <a:endParaRPr lang="ca-ES" sz="2600" dirty="0"/>
          </a:p>
        </p:txBody>
      </p:sp>
    </p:spTree>
    <p:extLst>
      <p:ext uri="{BB962C8B-B14F-4D97-AF65-F5344CB8AC3E}">
        <p14:creationId xmlns:p14="http://schemas.microsoft.com/office/powerpoint/2010/main" val="1899102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63CBD7-8980-49C9-8BC0-9C2686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ca-ES" sz="3200" dirty="0">
                <a:solidFill>
                  <a:srgbClr val="FFFFFF"/>
                </a:solidFill>
              </a:rPr>
              <a:t>METODOLOGÍA: </a:t>
            </a:r>
            <a:r>
              <a:rPr lang="ca-ES" sz="3200" dirty="0">
                <a:solidFill>
                  <a:srgbClr val="00B0F0"/>
                </a:solidFill>
              </a:rPr>
              <a:t>ANÁLISIS DE CONTENIDO Y ETNOGRAFÍA VIRTUAL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E6449-F04C-45BF-BA1D-C0D56A321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ca-ES" sz="2600" dirty="0"/>
              <a:t>ANÁLISIS DE CONTENIDO</a:t>
            </a:r>
          </a:p>
          <a:p>
            <a:pPr lvl="1"/>
            <a:r>
              <a:rPr lang="ca-ES" sz="2600" dirty="0" err="1"/>
              <a:t>Recolección</a:t>
            </a:r>
            <a:r>
              <a:rPr lang="ca-ES" sz="2600" dirty="0"/>
              <a:t> de </a:t>
            </a:r>
            <a:r>
              <a:rPr lang="ca-ES" sz="2600" dirty="0" err="1"/>
              <a:t>datos</a:t>
            </a:r>
            <a:endParaRPr lang="ca-ES" sz="2600" dirty="0"/>
          </a:p>
          <a:p>
            <a:pPr lvl="1"/>
            <a:r>
              <a:rPr lang="ca-ES" sz="2600" dirty="0" err="1"/>
              <a:t>Observación</a:t>
            </a:r>
            <a:endParaRPr lang="ca-ES" sz="2600" dirty="0"/>
          </a:p>
          <a:p>
            <a:pPr lvl="1"/>
            <a:r>
              <a:rPr lang="ca-ES" sz="2600" dirty="0" err="1"/>
              <a:t>Análisis</a:t>
            </a:r>
            <a:r>
              <a:rPr lang="ca-ES" sz="2600" dirty="0"/>
              <a:t> (</a:t>
            </a:r>
            <a:r>
              <a:rPr lang="ca-ES" sz="2600" dirty="0" err="1"/>
              <a:t>protocolo</a:t>
            </a:r>
            <a:r>
              <a:rPr lang="ca-ES" sz="2600" dirty="0"/>
              <a:t>)</a:t>
            </a:r>
          </a:p>
          <a:p>
            <a:endParaRPr lang="ca-ES" sz="2600" dirty="0"/>
          </a:p>
          <a:p>
            <a:r>
              <a:rPr lang="ca-ES" sz="2600" dirty="0"/>
              <a:t>ETNOGRAFÍA VIRTUAL</a:t>
            </a:r>
          </a:p>
          <a:p>
            <a:pPr lvl="1"/>
            <a:r>
              <a:rPr lang="ca-ES" sz="2600" dirty="0" err="1"/>
              <a:t>Observación</a:t>
            </a:r>
            <a:endParaRPr lang="ca-ES" sz="2600" dirty="0"/>
          </a:p>
          <a:p>
            <a:pPr lvl="1"/>
            <a:r>
              <a:rPr lang="ca-ES" sz="2600" dirty="0" err="1"/>
              <a:t>Autoetnografía</a:t>
            </a:r>
            <a:endParaRPr lang="ca-ES" sz="2600" dirty="0"/>
          </a:p>
        </p:txBody>
      </p:sp>
    </p:spTree>
    <p:extLst>
      <p:ext uri="{BB962C8B-B14F-4D97-AF65-F5344CB8AC3E}">
        <p14:creationId xmlns:p14="http://schemas.microsoft.com/office/powerpoint/2010/main" val="340417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61E7EDE-CB4A-402F-B0FB-8640C35891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C2BBEB8-4077-499F-80FD-AA9827A8D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8395" y="608243"/>
            <a:ext cx="3380205" cy="54450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63CBD7-8980-49C9-8BC0-9C2686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91" y="1005303"/>
            <a:ext cx="2032490" cy="4427309"/>
          </a:xfrm>
        </p:spPr>
        <p:txBody>
          <a:bodyPr>
            <a:normAutofit/>
          </a:bodyPr>
          <a:lstStyle/>
          <a:p>
            <a:r>
              <a:rPr lang="ca-ES" sz="2200" dirty="0">
                <a:solidFill>
                  <a:schemeClr val="bg1"/>
                </a:solidFill>
              </a:rPr>
              <a:t>METODOLOGÍA: </a:t>
            </a:r>
            <a:r>
              <a:rPr lang="ca-ES" sz="2200" dirty="0">
                <a:solidFill>
                  <a:srgbClr val="FFFF00"/>
                </a:solidFill>
              </a:rPr>
              <a:t>ANÁLISIS DE LA CONVERSACIÓN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E6449-F04C-45BF-BA1D-C0D56A321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6498" y="1288934"/>
            <a:ext cx="5801194" cy="4280132"/>
          </a:xfrm>
        </p:spPr>
        <p:txBody>
          <a:bodyPr anchor="ctr">
            <a:normAutofit/>
          </a:bodyPr>
          <a:lstStyle/>
          <a:p>
            <a:r>
              <a:rPr lang="es-ES" sz="2000" dirty="0"/>
              <a:t>OE4: Describir los patrones de interacción/comunicación en las relaciones afectivo-sexuales mediadas por </a:t>
            </a:r>
            <a:r>
              <a:rPr lang="es-ES" sz="2000" dirty="0" err="1"/>
              <a:t>mobile</a:t>
            </a:r>
            <a:r>
              <a:rPr lang="es-ES" sz="2000" dirty="0"/>
              <a:t> </a:t>
            </a:r>
            <a:r>
              <a:rPr lang="es-ES" sz="2000" dirty="0" err="1"/>
              <a:t>dating</a:t>
            </a:r>
            <a:endParaRPr lang="es-ES" sz="2000" dirty="0"/>
          </a:p>
          <a:p>
            <a:endParaRPr lang="es-ES" sz="2000" dirty="0"/>
          </a:p>
          <a:p>
            <a:r>
              <a:rPr lang="es-ES" sz="2000" dirty="0"/>
              <a:t>Cómo?</a:t>
            </a:r>
            <a:endParaRPr lang="ca-ES" sz="2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F3B7728-0C26-4662-B285-85C645523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53319"/>
            <a:ext cx="12192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8C367AD-9838-470A-87EF-678609CC8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770606" y="3396997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0CF1642-4E76-4223-A010-6334380A2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236"/>
            <a:ext cx="12192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0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16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6" name="Group 18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D07C5D0-67F7-4654-A754-2EF165C9C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ca-ES" sz="4000">
                <a:solidFill>
                  <a:srgbClr val="FFFFFF"/>
                </a:solidFill>
              </a:rPr>
              <a:t>PRESENTACIÓN GENERAL DEL PROYECTO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359B2-AC20-4EDB-A5A4-45D561B04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s-ES" sz="1700" b="0" i="0" u="none" strike="noStrike" dirty="0">
                <a:effectLst/>
                <a:latin typeface="Arial" panose="020B0604020202020204" pitchFamily="34" charset="0"/>
              </a:rPr>
              <a:t>Examinar el fenómeno de </a:t>
            </a:r>
            <a:r>
              <a:rPr lang="es-ES" sz="1700" b="0" i="1" u="none" strike="noStrike" dirty="0" err="1">
                <a:effectLst/>
                <a:latin typeface="Arial" panose="020B0604020202020204" pitchFamily="34" charset="0"/>
              </a:rPr>
              <a:t>mobile</a:t>
            </a:r>
            <a:r>
              <a:rPr lang="es-ES" sz="1700" b="0" i="1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s-ES" sz="1700" b="0" i="1" u="none" strike="noStrike" dirty="0" err="1">
                <a:effectLst/>
                <a:latin typeface="Arial" panose="020B0604020202020204" pitchFamily="34" charset="0"/>
              </a:rPr>
              <a:t>dating</a:t>
            </a:r>
            <a:r>
              <a:rPr lang="es-ES" sz="1700" b="0" i="0" u="none" strike="noStrike" dirty="0">
                <a:effectLst/>
                <a:latin typeface="Arial" panose="020B0604020202020204" pitchFamily="34" charset="0"/>
              </a:rPr>
              <a:t>, atendiendo a sus aspectos culturales</a:t>
            </a:r>
          </a:p>
          <a:p>
            <a:r>
              <a:rPr lang="es-ES" sz="1700" dirty="0">
                <a:latin typeface="Arial" panose="020B0604020202020204" pitchFamily="34" charset="0"/>
              </a:rPr>
              <a:t>T</a:t>
            </a:r>
            <a:r>
              <a:rPr lang="es-ES" sz="1700" b="0" i="0" u="none" strike="noStrike" dirty="0">
                <a:effectLst/>
                <a:latin typeface="Arial" panose="020B0604020202020204" pitchFamily="34" charset="0"/>
              </a:rPr>
              <a:t>ransformación de las relaciones afectivo-sexuales</a:t>
            </a:r>
          </a:p>
          <a:p>
            <a:r>
              <a:rPr lang="es-ES" sz="1700" b="0" i="0" u="none" strike="noStrike" dirty="0">
                <a:effectLst/>
                <a:latin typeface="Arial" panose="020B0604020202020204" pitchFamily="34" charset="0"/>
              </a:rPr>
              <a:t>El inicio y formación de relaciones afectivo-sexuales mediadas por </a:t>
            </a:r>
            <a:r>
              <a:rPr lang="es-ES" sz="1700" b="0" i="0" u="none" strike="noStrike" dirty="0" err="1">
                <a:effectLst/>
                <a:latin typeface="Arial" panose="020B0604020202020204" pitchFamily="34" charset="0"/>
              </a:rPr>
              <a:t>mobile</a:t>
            </a:r>
            <a:r>
              <a:rPr lang="es-ES" sz="1700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s-ES" sz="1700" b="0" i="0" u="none" strike="noStrike" dirty="0" err="1">
                <a:effectLst/>
                <a:latin typeface="Arial" panose="020B0604020202020204" pitchFamily="34" charset="0"/>
              </a:rPr>
              <a:t>dating</a:t>
            </a:r>
            <a:r>
              <a:rPr lang="es-ES" sz="1700" b="0" i="0" u="none" strike="noStrike" dirty="0">
                <a:effectLst/>
                <a:latin typeface="Arial" panose="020B0604020202020204" pitchFamily="34" charset="0"/>
              </a:rPr>
              <a:t> ha experimentado un auge exponencial en los últimos años</a:t>
            </a:r>
          </a:p>
          <a:p>
            <a:r>
              <a:rPr lang="es-ES" sz="1700" dirty="0">
                <a:latin typeface="Arial" panose="020B0604020202020204" pitchFamily="34" charset="0"/>
              </a:rPr>
              <a:t>C</a:t>
            </a:r>
            <a:r>
              <a:rPr lang="es-ES" sz="1700" b="0" i="0" u="none" strike="noStrike" dirty="0">
                <a:effectLst/>
                <a:latin typeface="Arial" panose="020B0604020202020204" pitchFamily="34" charset="0"/>
              </a:rPr>
              <a:t>omprender las motivaciones, los usos y prácticas y la comunicación/interacción entre usuarios </a:t>
            </a:r>
          </a:p>
          <a:p>
            <a:r>
              <a:rPr lang="es-ES" sz="1700" dirty="0">
                <a:latin typeface="Arial" panose="020B0604020202020204" pitchFamily="34" charset="0"/>
              </a:rPr>
              <a:t>P</a:t>
            </a:r>
            <a:r>
              <a:rPr lang="es-ES" sz="1700" b="0" i="0" u="none" strike="noStrike" dirty="0">
                <a:effectLst/>
                <a:latin typeface="Arial" panose="020B0604020202020204" pitchFamily="34" charset="0"/>
              </a:rPr>
              <a:t>erspectivas teóricas:</a:t>
            </a:r>
          </a:p>
          <a:p>
            <a:pPr lvl="1"/>
            <a:r>
              <a:rPr lang="es-ES" sz="1700" b="0" i="0" u="none" strike="noStrike" dirty="0">
                <a:effectLst/>
                <a:latin typeface="Arial" panose="020B0604020202020204" pitchFamily="34" charset="0"/>
              </a:rPr>
              <a:t>Teorías sobre el amor, las relaciones y la sexualidad en la era contemporánea</a:t>
            </a:r>
          </a:p>
          <a:p>
            <a:pPr lvl="1"/>
            <a:r>
              <a:rPr lang="es-ES" sz="1700" dirty="0">
                <a:latin typeface="Arial" panose="020B0604020202020204" pitchFamily="34" charset="0"/>
              </a:rPr>
              <a:t>A</a:t>
            </a:r>
            <a:r>
              <a:rPr lang="es-ES" sz="1700" b="0" i="0" u="none" strike="noStrike" dirty="0">
                <a:effectLst/>
                <a:latin typeface="Arial" panose="020B0604020202020204" pitchFamily="34" charset="0"/>
              </a:rPr>
              <a:t>proximaciones a la comunicación e interacción interpersonal sobre el inicio y formación de relaciones</a:t>
            </a:r>
            <a:endParaRPr lang="ca-ES" sz="1700" dirty="0"/>
          </a:p>
        </p:txBody>
      </p:sp>
    </p:spTree>
    <p:extLst>
      <p:ext uri="{BB962C8B-B14F-4D97-AF65-F5344CB8AC3E}">
        <p14:creationId xmlns:p14="http://schemas.microsoft.com/office/powerpoint/2010/main" val="342293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0E97F79-1BF4-4110-B996-F7A09E11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ca-ES" sz="4000">
                <a:solidFill>
                  <a:srgbClr val="FFFFFF"/>
                </a:solidFill>
              </a:rPr>
              <a:t>OBJETIVOS DE INVESTIGACIÓN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D3457-63A6-4533-BD73-7367B1B91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s-ES" sz="2000" b="1" dirty="0"/>
              <a:t>OBJETIVO GENERAL</a:t>
            </a:r>
            <a:r>
              <a:rPr lang="es-ES" sz="2000" dirty="0"/>
              <a:t>: investigar el impacto de </a:t>
            </a:r>
            <a:r>
              <a:rPr lang="es-ES" sz="2000" dirty="0" err="1"/>
              <a:t>mobile</a:t>
            </a:r>
            <a:r>
              <a:rPr lang="es-ES" sz="2000" dirty="0"/>
              <a:t> </a:t>
            </a:r>
            <a:r>
              <a:rPr lang="es-ES" sz="2000" dirty="0" err="1"/>
              <a:t>dating</a:t>
            </a:r>
            <a:r>
              <a:rPr lang="es-ES" sz="2000" dirty="0"/>
              <a:t> en las relaciones afectivo-sexuales en España</a:t>
            </a:r>
          </a:p>
          <a:p>
            <a:pPr marL="0" indent="0">
              <a:buNone/>
            </a:pPr>
            <a:endParaRPr lang="es-ES" sz="2000" dirty="0"/>
          </a:p>
          <a:p>
            <a:pPr lvl="1"/>
            <a:r>
              <a:rPr lang="es-ES" sz="1600" dirty="0"/>
              <a:t>OE1: Explorar los usos, prácticas y motivaciones de los usuarios de </a:t>
            </a:r>
            <a:r>
              <a:rPr lang="es-ES" sz="1600" dirty="0" err="1"/>
              <a:t>mobile</a:t>
            </a:r>
            <a:r>
              <a:rPr lang="es-ES" sz="1600" dirty="0"/>
              <a:t> </a:t>
            </a:r>
            <a:r>
              <a:rPr lang="es-ES" sz="1600" dirty="0" err="1"/>
              <a:t>dating</a:t>
            </a:r>
            <a:endParaRPr lang="es-ES" sz="1600" dirty="0"/>
          </a:p>
          <a:p>
            <a:pPr lvl="1"/>
            <a:r>
              <a:rPr lang="es-ES" sz="1600" dirty="0"/>
              <a:t>OE2: Examinar los modos de </a:t>
            </a:r>
            <a:r>
              <a:rPr lang="es-ES" sz="1600" dirty="0" err="1"/>
              <a:t>auto-presentación</a:t>
            </a:r>
            <a:r>
              <a:rPr lang="es-ES" sz="1600" dirty="0"/>
              <a:t> de los usuarios de </a:t>
            </a:r>
            <a:r>
              <a:rPr lang="es-ES" sz="1600" dirty="0" err="1"/>
              <a:t>mobile</a:t>
            </a:r>
            <a:r>
              <a:rPr lang="es-ES" sz="1600" dirty="0"/>
              <a:t> </a:t>
            </a:r>
            <a:r>
              <a:rPr lang="es-ES" sz="1600" dirty="0" err="1"/>
              <a:t>dating</a:t>
            </a:r>
            <a:r>
              <a:rPr lang="es-ES" sz="1600" dirty="0"/>
              <a:t> a través de sus perfiles (fotos, biografías y descripciones personales)</a:t>
            </a:r>
          </a:p>
          <a:p>
            <a:pPr lvl="1"/>
            <a:r>
              <a:rPr lang="es-ES" sz="1600" dirty="0"/>
              <a:t>OE3: Evaluar el impacto que el diseño, funciones y prestaciones (</a:t>
            </a:r>
            <a:r>
              <a:rPr lang="es-ES" sz="1600" dirty="0" err="1"/>
              <a:t>affordances</a:t>
            </a:r>
            <a:r>
              <a:rPr lang="es-ES" sz="1600" dirty="0"/>
              <a:t>) de las </a:t>
            </a:r>
            <a:r>
              <a:rPr lang="es-ES" sz="1600" dirty="0" err="1"/>
              <a:t>dating</a:t>
            </a:r>
            <a:r>
              <a:rPr lang="es-ES" sz="1600" dirty="0"/>
              <a:t> apps tienen en los usos y prácticas de </a:t>
            </a:r>
            <a:r>
              <a:rPr lang="es-ES" sz="1600" dirty="0" err="1"/>
              <a:t>mobile</a:t>
            </a:r>
            <a:r>
              <a:rPr lang="es-ES" sz="1600" dirty="0"/>
              <a:t> </a:t>
            </a:r>
            <a:r>
              <a:rPr lang="es-ES" sz="1600" dirty="0" err="1"/>
              <a:t>dating</a:t>
            </a:r>
            <a:endParaRPr lang="es-ES" sz="1600" dirty="0"/>
          </a:p>
          <a:p>
            <a:pPr lvl="1"/>
            <a:r>
              <a:rPr lang="es-ES" sz="1600" dirty="0"/>
              <a:t>OE4: Describir los patrones de interacción/comunicación en las relaciones afectivo-sexuales mediadas por </a:t>
            </a:r>
            <a:r>
              <a:rPr lang="es-ES" sz="1600" dirty="0" err="1"/>
              <a:t>mobile</a:t>
            </a:r>
            <a:r>
              <a:rPr lang="es-ES" sz="1600" dirty="0"/>
              <a:t> </a:t>
            </a:r>
            <a:r>
              <a:rPr lang="es-ES" sz="1600" dirty="0" err="1"/>
              <a:t>dating</a:t>
            </a:r>
            <a:endParaRPr lang="es-ES" sz="1600" dirty="0"/>
          </a:p>
          <a:p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115907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E97F79-1BF4-4110-B996-F7A09E11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ca-ES" sz="4200">
                <a:solidFill>
                  <a:schemeClr val="bg1"/>
                </a:solidFill>
              </a:rPr>
              <a:t>METODOLOGÍA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D480B7-56AE-4E30-B79A-DC813CC1CD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01421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847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0E97F79-1BF4-4110-B996-F7A09E11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ca-ES" sz="4000">
                <a:solidFill>
                  <a:srgbClr val="FFFFFF"/>
                </a:solidFill>
              </a:rPr>
              <a:t>METODOLOGÍA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D3457-63A6-4533-BD73-7367B1B91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s-ES" sz="2000" dirty="0"/>
              <a:t>OE1: Explorar los usos, prácticas y motivaciones de los usuarios de </a:t>
            </a:r>
            <a:r>
              <a:rPr lang="es-ES" sz="2000" dirty="0" err="1"/>
              <a:t>mobile</a:t>
            </a:r>
            <a:r>
              <a:rPr lang="es-ES" sz="2000" dirty="0"/>
              <a:t> </a:t>
            </a:r>
            <a:r>
              <a:rPr lang="es-ES" sz="2000" dirty="0" err="1"/>
              <a:t>dating</a:t>
            </a:r>
            <a:r>
              <a:rPr lang="es-ES" sz="2000" dirty="0"/>
              <a:t>: ENTREVISTAS</a:t>
            </a:r>
          </a:p>
          <a:p>
            <a:r>
              <a:rPr lang="es-ES" sz="2000" dirty="0"/>
              <a:t>OE2: Examinar los modos de </a:t>
            </a:r>
            <a:r>
              <a:rPr lang="es-ES" sz="2000" dirty="0" err="1"/>
              <a:t>auto-presentación</a:t>
            </a:r>
            <a:r>
              <a:rPr lang="es-ES" sz="2000" dirty="0"/>
              <a:t> de los usuarios de </a:t>
            </a:r>
            <a:r>
              <a:rPr lang="es-ES" sz="2000" dirty="0" err="1"/>
              <a:t>mobile</a:t>
            </a:r>
            <a:r>
              <a:rPr lang="es-ES" sz="2000" dirty="0"/>
              <a:t> </a:t>
            </a:r>
            <a:r>
              <a:rPr lang="es-ES" sz="2000" dirty="0" err="1"/>
              <a:t>dating</a:t>
            </a:r>
            <a:r>
              <a:rPr lang="es-ES" sz="2000" dirty="0"/>
              <a:t> a través de sus perfiles (fotos, biografías y descripciones personales): ENTREVISTAS, ETNOGRAFÍA VIRTUAL, ANÁLISIS DEL CONTENIDO</a:t>
            </a:r>
          </a:p>
          <a:p>
            <a:r>
              <a:rPr lang="es-ES" sz="2000" dirty="0"/>
              <a:t>OE3: Evaluar el impacto que el diseño, funciones y prestaciones (</a:t>
            </a:r>
            <a:r>
              <a:rPr lang="es-ES" sz="2000" dirty="0" err="1"/>
              <a:t>affordances</a:t>
            </a:r>
            <a:r>
              <a:rPr lang="es-ES" sz="2000" dirty="0"/>
              <a:t>) de las </a:t>
            </a:r>
            <a:r>
              <a:rPr lang="es-ES" sz="2000" dirty="0" err="1"/>
              <a:t>dating</a:t>
            </a:r>
            <a:r>
              <a:rPr lang="es-ES" sz="2000" dirty="0"/>
              <a:t> apps tienen en los usos y prácticas de </a:t>
            </a:r>
            <a:r>
              <a:rPr lang="es-ES" sz="2000" dirty="0" err="1"/>
              <a:t>mobile</a:t>
            </a:r>
            <a:r>
              <a:rPr lang="es-ES" sz="2000" dirty="0"/>
              <a:t> </a:t>
            </a:r>
            <a:r>
              <a:rPr lang="es-ES" sz="2000" dirty="0" err="1"/>
              <a:t>dating</a:t>
            </a:r>
            <a:r>
              <a:rPr lang="es-ES" sz="2000" dirty="0"/>
              <a:t>: ENTREVISTAS, ETNOGRAFÍA VIRTUAL, ANÁLISIS DEL CONTENIDO</a:t>
            </a:r>
          </a:p>
          <a:p>
            <a:r>
              <a:rPr lang="es-ES" sz="2000" dirty="0"/>
              <a:t>OE4: Describir los patrones de interacción/comunicación en las relaciones afectivo-sexuales mediadas por </a:t>
            </a:r>
            <a:r>
              <a:rPr lang="es-ES" sz="2000" dirty="0" err="1"/>
              <a:t>mobile</a:t>
            </a:r>
            <a:r>
              <a:rPr lang="es-ES" sz="2000" dirty="0"/>
              <a:t> </a:t>
            </a:r>
            <a:r>
              <a:rPr lang="es-ES" sz="2000" dirty="0" err="1"/>
              <a:t>dating</a:t>
            </a:r>
            <a:r>
              <a:rPr lang="es-ES" sz="2000" dirty="0"/>
              <a:t>: ANÁLISIS DE LA CONVERSACIÓN</a:t>
            </a:r>
          </a:p>
          <a:p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189191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63CBD7-8980-49C9-8BC0-9C2686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ca-ES" sz="3100" dirty="0">
                <a:solidFill>
                  <a:srgbClr val="FFFFFF"/>
                </a:solidFill>
              </a:rPr>
              <a:t>METODOLOGÍA: </a:t>
            </a:r>
            <a:r>
              <a:rPr lang="ca-ES" sz="3100" dirty="0"/>
              <a:t>ENTREVISTAS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D3FA172-F8B6-411C-85D8-32DA55ED5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449642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376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63CBD7-8980-49C9-8BC0-9C2686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a-ES" sz="3400" dirty="0">
                <a:solidFill>
                  <a:srgbClr val="FFFFFF"/>
                </a:solidFill>
              </a:rPr>
              <a:t>METODOLOGÍA: </a:t>
            </a:r>
            <a:r>
              <a:rPr lang="ca-ES" sz="3400" dirty="0"/>
              <a:t>ENTREVISTAS</a:t>
            </a:r>
            <a:br>
              <a:rPr lang="ca-ES" sz="3400" dirty="0"/>
            </a:br>
            <a:r>
              <a:rPr lang="ca-ES" sz="3400" dirty="0" err="1"/>
              <a:t>temas</a:t>
            </a:r>
            <a:endParaRPr lang="ca-ES" sz="34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E6449-F04C-45BF-BA1D-C0D56A321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s-ES" dirty="0"/>
              <a:t>Diferencias entre hombres y mujeres en cuanto a su </a:t>
            </a:r>
            <a:r>
              <a:rPr lang="es-ES" dirty="0" err="1"/>
              <a:t>auto-percepción</a:t>
            </a:r>
            <a:r>
              <a:rPr lang="es-ES" dirty="0"/>
              <a:t> y presentación del cuerpo</a:t>
            </a:r>
          </a:p>
          <a:p>
            <a:r>
              <a:rPr lang="es-ES" dirty="0"/>
              <a:t>Diferencias de género en las motivaciones, usos, prácticas y experiencias en Tinder</a:t>
            </a:r>
          </a:p>
          <a:p>
            <a:r>
              <a:rPr lang="es-ES" dirty="0"/>
              <a:t>Motivaciones de las prácticas de ‘</a:t>
            </a:r>
            <a:r>
              <a:rPr lang="es-ES" dirty="0" err="1"/>
              <a:t>sexting</a:t>
            </a:r>
            <a:r>
              <a:rPr lang="es-ES" dirty="0"/>
              <a:t>’ a través de las aplicaciones móviles</a:t>
            </a:r>
          </a:p>
          <a:p>
            <a:r>
              <a:rPr lang="es-ES" dirty="0"/>
              <a:t>Experiencias de rechazo en Tinder</a:t>
            </a:r>
          </a:p>
          <a:p>
            <a:r>
              <a:rPr lang="es-ES" dirty="0"/>
              <a:t>Prácticas de uso de aplicaciones de citas por parte de hombres homosexuales en relaciones abiertas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69383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63CBD7-8980-49C9-8BC0-9C2686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a-ES" sz="3400" dirty="0">
                <a:solidFill>
                  <a:srgbClr val="FFFFFF"/>
                </a:solidFill>
              </a:rPr>
              <a:t>METODOLOGÍA: </a:t>
            </a:r>
            <a:r>
              <a:rPr lang="ca-ES" sz="3400" dirty="0"/>
              <a:t>ENTREVISTAS</a:t>
            </a:r>
            <a:br>
              <a:rPr lang="ca-ES" sz="3400" dirty="0"/>
            </a:br>
            <a:r>
              <a:rPr lang="ca-ES" sz="3400" dirty="0" err="1"/>
              <a:t>guion</a:t>
            </a:r>
            <a:endParaRPr lang="ca-ES" sz="34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E6449-F04C-45BF-BA1D-C0D56A321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s-ES" dirty="0"/>
              <a:t>‘Hetero’</a:t>
            </a:r>
          </a:p>
          <a:p>
            <a:r>
              <a:rPr lang="es-ES" dirty="0"/>
              <a:t>‘Gay’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088900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63CBD7-8980-49C9-8BC0-9C2686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a-ES" sz="3400" dirty="0">
                <a:solidFill>
                  <a:srgbClr val="FFFFFF"/>
                </a:solidFill>
              </a:rPr>
              <a:t>METODOLOGÍA: </a:t>
            </a:r>
            <a:r>
              <a:rPr lang="ca-ES" sz="3400" dirty="0"/>
              <a:t>ENTREVISTAS</a:t>
            </a:r>
            <a:br>
              <a:rPr lang="ca-ES" sz="3400" dirty="0"/>
            </a:br>
            <a:r>
              <a:rPr lang="ca-ES" sz="3400" dirty="0" err="1"/>
              <a:t>Muestra</a:t>
            </a:r>
            <a:endParaRPr lang="ca-ES" sz="34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E6449-F04C-45BF-BA1D-C0D56A321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a-ES" dirty="0" err="1"/>
              <a:t>Submuestra</a:t>
            </a:r>
            <a:r>
              <a:rPr lang="ca-ES" dirty="0"/>
              <a:t> 1 (‘</a:t>
            </a:r>
            <a:r>
              <a:rPr lang="ca-ES" dirty="0" err="1"/>
              <a:t>hetero</a:t>
            </a:r>
            <a:r>
              <a:rPr lang="ca-ES" dirty="0"/>
              <a:t>’): </a:t>
            </a:r>
          </a:p>
          <a:p>
            <a:pPr lvl="1"/>
            <a:r>
              <a:rPr lang="es-ES" dirty="0"/>
              <a:t>40 sujetos usuarios de apps de citas: 10 hombres jóvenes heterosexuales (18-28 años); 10 hombres adultos heterosexuales (a partir de 40 años); 10 mujeres jóvenes heterosexuales (18-28 años); 10 mujeres adultas heterosexuales (a partir de 40 años)</a:t>
            </a:r>
          </a:p>
          <a:p>
            <a:r>
              <a:rPr lang="ca-ES" dirty="0" err="1"/>
              <a:t>Submuestra</a:t>
            </a:r>
            <a:r>
              <a:rPr lang="ca-ES" dirty="0"/>
              <a:t> 2 (‘</a:t>
            </a:r>
            <a:r>
              <a:rPr lang="ca-ES" dirty="0" err="1"/>
              <a:t>gay</a:t>
            </a:r>
            <a:r>
              <a:rPr lang="ca-ES" dirty="0"/>
              <a:t>’):</a:t>
            </a:r>
            <a:endParaRPr lang="es-ES" dirty="0"/>
          </a:p>
          <a:p>
            <a:pPr lvl="1"/>
            <a:r>
              <a:rPr lang="es-ES" dirty="0"/>
              <a:t>20 Hombres homosexuales con pareja y en relación abierta, usuarios de aplicaciones de citas</a:t>
            </a:r>
          </a:p>
          <a:p>
            <a:pPr lvl="2"/>
            <a:r>
              <a:rPr lang="es-ES" dirty="0"/>
              <a:t>Si es posible: 10 en la franja joven (18-28 años) y 10 en la franja adulta (40 años o más).</a:t>
            </a:r>
          </a:p>
          <a:p>
            <a:pPr lvl="2"/>
            <a:r>
              <a:rPr lang="es-ES" dirty="0"/>
              <a:t>Si es posible: hasta la mitad de los entrevistados se identifican como “oso” (</a:t>
            </a:r>
            <a:r>
              <a:rPr lang="es-ES" dirty="0" err="1"/>
              <a:t>bear</a:t>
            </a:r>
            <a:r>
              <a:rPr lang="es-E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269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745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Wingdings 3</vt:lpstr>
      <vt:lpstr>Office Theme</vt:lpstr>
      <vt:lpstr>Ion Boardroom</vt:lpstr>
      <vt:lpstr>Mobile intimacy: la comunicación mobile dating y la transformación de las relaciones afectivo-sexuales</vt:lpstr>
      <vt:lpstr>PRESENTACIÓN GENERAL DEL PROYECTO</vt:lpstr>
      <vt:lpstr>OBJETIVOS DE INVESTIGACIÓN</vt:lpstr>
      <vt:lpstr>METODOLOGÍA</vt:lpstr>
      <vt:lpstr>METODOLOGÍA</vt:lpstr>
      <vt:lpstr>METODOLOGÍA: ENTREVISTAS</vt:lpstr>
      <vt:lpstr>METODOLOGÍA: ENTREVISTAS temas</vt:lpstr>
      <vt:lpstr>METODOLOGÍA: ENTREVISTAS guion</vt:lpstr>
      <vt:lpstr>METODOLOGÍA: ENTREVISTAS Muestra</vt:lpstr>
      <vt:lpstr>METODOLOGÍA: ENTREVISTAS Trabajo de campo</vt:lpstr>
      <vt:lpstr>METODOLOGÍA: ANÁLISIS DE CONTENIDO Y ETNOGRAFÍA VIRTUAL</vt:lpstr>
      <vt:lpstr>METODOLOGÍA: ANÁLISIS DE CONTENIDO Y ETNOGRAFÍA VIRTUAL</vt:lpstr>
      <vt:lpstr>METODOLOGÍA: ANÁLISIS DE LA CONVERSACIÓN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intimacy: la comunicación mobile dating y la transformación de las relaciones afectivo-sexuales</dc:title>
  <dc:creator>carles roca cuberes</dc:creator>
  <cp:lastModifiedBy>carles roca cuberes</cp:lastModifiedBy>
  <cp:revision>9</cp:revision>
  <dcterms:created xsi:type="dcterms:W3CDTF">2020-10-22T10:28:54Z</dcterms:created>
  <dcterms:modified xsi:type="dcterms:W3CDTF">2020-10-22T13:58:04Z</dcterms:modified>
</cp:coreProperties>
</file>