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18"/>
  </p:notesMasterIdLst>
  <p:sldIdLst>
    <p:sldId id="256" r:id="rId2"/>
    <p:sldId id="258" r:id="rId3"/>
    <p:sldId id="257" r:id="rId4"/>
    <p:sldId id="259" r:id="rId5"/>
    <p:sldId id="261" r:id="rId6"/>
    <p:sldId id="262" r:id="rId7"/>
    <p:sldId id="263" r:id="rId8"/>
    <p:sldId id="277" r:id="rId9"/>
    <p:sldId id="278" r:id="rId10"/>
    <p:sldId id="267" r:id="rId11"/>
    <p:sldId id="268" r:id="rId12"/>
    <p:sldId id="269" r:id="rId13"/>
    <p:sldId id="271" r:id="rId14"/>
    <p:sldId id="272" r:id="rId15"/>
    <p:sldId id="273" r:id="rId16"/>
    <p:sldId id="275" r:id="rId17"/>
  </p:sldIdLst>
  <p:sldSz cx="9144000" cy="5143500" type="screen16x9"/>
  <p:notesSz cx="6858000" cy="9144000"/>
  <p:embeddedFontLst>
    <p:embeddedFont>
      <p:font typeface="Sniglet" panose="020B0604020202020204" charset="0"/>
      <p:regular r:id="rId19"/>
    </p:embeddedFont>
    <p:embeddedFont>
      <p:font typeface="Bangers" panose="020B0604020202020204" charset="0"/>
      <p:regular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68C1307-AE8F-42E4-A4EE-D134BE3501F3}">
  <a:tblStyle styleId="{F68C1307-AE8F-42E4-A4EE-D134BE3501F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71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39660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86680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08421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45952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7620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63546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05009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13372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9608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8100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9288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62734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6678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87740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9340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60626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5078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9" descr="comic-04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0"/>
          <p:cNvSpPr/>
          <p:nvPr/>
        </p:nvSpPr>
        <p:spPr>
          <a:xfrm>
            <a:off x="1315275" y="921225"/>
            <a:ext cx="6411650" cy="3910600"/>
          </a:xfrm>
          <a:custGeom>
            <a:avLst/>
            <a:gdLst/>
            <a:ahLst/>
            <a:cxnLst/>
            <a:rect l="0" t="0" r="0" b="0"/>
            <a:pathLst>
              <a:path w="256466" h="156424" extrusionOk="0">
                <a:moveTo>
                  <a:pt x="39612" y="0"/>
                </a:moveTo>
                <a:lnTo>
                  <a:pt x="39612" y="26023"/>
                </a:lnTo>
                <a:lnTo>
                  <a:pt x="0" y="23918"/>
                </a:lnTo>
                <a:lnTo>
                  <a:pt x="40190" y="61876"/>
                </a:lnTo>
                <a:lnTo>
                  <a:pt x="40190" y="156424"/>
                </a:lnTo>
                <a:lnTo>
                  <a:pt x="256466" y="139076"/>
                </a:lnTo>
                <a:lnTo>
                  <a:pt x="248659" y="1995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11" name="Shape 11"/>
          <p:cNvSpPr/>
          <p:nvPr/>
        </p:nvSpPr>
        <p:spPr>
          <a:xfrm>
            <a:off x="1010475" y="616425"/>
            <a:ext cx="6411650" cy="3910600"/>
          </a:xfrm>
          <a:custGeom>
            <a:avLst/>
            <a:gdLst/>
            <a:ahLst/>
            <a:cxnLst/>
            <a:rect l="0" t="0" r="0" b="0"/>
            <a:pathLst>
              <a:path w="256466" h="156424" extrusionOk="0">
                <a:moveTo>
                  <a:pt x="39612" y="0"/>
                </a:moveTo>
                <a:lnTo>
                  <a:pt x="39612" y="26023"/>
                </a:lnTo>
                <a:lnTo>
                  <a:pt x="0" y="23918"/>
                </a:lnTo>
                <a:lnTo>
                  <a:pt x="40190" y="61876"/>
                </a:lnTo>
                <a:lnTo>
                  <a:pt x="40190" y="156424"/>
                </a:lnTo>
                <a:lnTo>
                  <a:pt x="256466" y="139076"/>
                </a:lnTo>
                <a:lnTo>
                  <a:pt x="248659" y="1995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2572125" y="2068625"/>
            <a:ext cx="42717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hape 14" descr="comic-04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Shape 15"/>
          <p:cNvSpPr/>
          <p:nvPr/>
        </p:nvSpPr>
        <p:spPr>
          <a:xfrm rot="169468" flipH="1">
            <a:off x="3608972" y="646196"/>
            <a:ext cx="5247975" cy="3809532"/>
          </a:xfrm>
          <a:prstGeom prst="wedgeEllipseCallout">
            <a:avLst>
              <a:gd name="adj1" fmla="val -42509"/>
              <a:gd name="adj2" fmla="val 62980"/>
            </a:avLst>
          </a:prstGeom>
          <a:solidFill>
            <a:srgbClr val="001936">
              <a:alpha val="21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Shape 16"/>
          <p:cNvSpPr/>
          <p:nvPr/>
        </p:nvSpPr>
        <p:spPr>
          <a:xfrm rot="169468" flipH="1">
            <a:off x="3380372" y="417596"/>
            <a:ext cx="5247975" cy="3809532"/>
          </a:xfrm>
          <a:prstGeom prst="wedgeEllipseCallout">
            <a:avLst>
              <a:gd name="adj1" fmla="val -42509"/>
              <a:gd name="adj2" fmla="val 62980"/>
            </a:avLst>
          </a:pr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ctrTitle"/>
          </p:nvPr>
        </p:nvSpPr>
        <p:spPr>
          <a:xfrm>
            <a:off x="4101125" y="1659550"/>
            <a:ext cx="3767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ubTitle" idx="1"/>
          </p:nvPr>
        </p:nvSpPr>
        <p:spPr>
          <a:xfrm>
            <a:off x="4101125" y="2687651"/>
            <a:ext cx="3767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hape 20" descr="comic-02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Shape 21"/>
          <p:cNvSpPr/>
          <p:nvPr/>
        </p:nvSpPr>
        <p:spPr>
          <a:xfrm>
            <a:off x="1992350" y="37775"/>
            <a:ext cx="5616577" cy="5220440"/>
          </a:xfrm>
          <a:custGeom>
            <a:avLst/>
            <a:gdLst/>
            <a:ahLst/>
            <a:cxnLst/>
            <a:rect l="0" t="0" r="0" b="0"/>
            <a:pathLst>
              <a:path w="114788" h="106692" extrusionOk="0">
                <a:moveTo>
                  <a:pt x="40479" y="15324"/>
                </a:moveTo>
                <a:lnTo>
                  <a:pt x="41346" y="3758"/>
                </a:lnTo>
                <a:lnTo>
                  <a:pt x="52623" y="13878"/>
                </a:lnTo>
                <a:lnTo>
                  <a:pt x="56382" y="0"/>
                </a:lnTo>
                <a:lnTo>
                  <a:pt x="63610" y="14746"/>
                </a:lnTo>
                <a:lnTo>
                  <a:pt x="70549" y="2024"/>
                </a:lnTo>
                <a:lnTo>
                  <a:pt x="75754" y="17926"/>
                </a:lnTo>
                <a:lnTo>
                  <a:pt x="85006" y="6939"/>
                </a:lnTo>
                <a:lnTo>
                  <a:pt x="85006" y="23131"/>
                </a:lnTo>
                <a:lnTo>
                  <a:pt x="100620" y="13589"/>
                </a:lnTo>
                <a:lnTo>
                  <a:pt x="96861" y="31516"/>
                </a:lnTo>
                <a:lnTo>
                  <a:pt x="111896" y="26889"/>
                </a:lnTo>
                <a:lnTo>
                  <a:pt x="100909" y="41057"/>
                </a:lnTo>
                <a:lnTo>
                  <a:pt x="114209" y="42214"/>
                </a:lnTo>
                <a:lnTo>
                  <a:pt x="104379" y="53201"/>
                </a:lnTo>
                <a:lnTo>
                  <a:pt x="114788" y="59851"/>
                </a:lnTo>
                <a:lnTo>
                  <a:pt x="101198" y="64188"/>
                </a:lnTo>
                <a:lnTo>
                  <a:pt x="105246" y="74886"/>
                </a:lnTo>
                <a:lnTo>
                  <a:pt x="93102" y="73730"/>
                </a:lnTo>
                <a:lnTo>
                  <a:pt x="97150" y="85006"/>
                </a:lnTo>
                <a:lnTo>
                  <a:pt x="88187" y="81537"/>
                </a:lnTo>
                <a:lnTo>
                  <a:pt x="87319" y="95994"/>
                </a:lnTo>
                <a:lnTo>
                  <a:pt x="76043" y="91078"/>
                </a:lnTo>
                <a:lnTo>
                  <a:pt x="71417" y="101776"/>
                </a:lnTo>
                <a:lnTo>
                  <a:pt x="64478" y="93970"/>
                </a:lnTo>
                <a:lnTo>
                  <a:pt x="58984" y="106692"/>
                </a:lnTo>
                <a:lnTo>
                  <a:pt x="52334" y="88187"/>
                </a:lnTo>
                <a:lnTo>
                  <a:pt x="45105" y="100620"/>
                </a:lnTo>
                <a:lnTo>
                  <a:pt x="41636" y="86741"/>
                </a:lnTo>
                <a:lnTo>
                  <a:pt x="29492" y="102355"/>
                </a:lnTo>
                <a:lnTo>
                  <a:pt x="29781" y="83271"/>
                </a:lnTo>
                <a:lnTo>
                  <a:pt x="20239" y="87319"/>
                </a:lnTo>
                <a:lnTo>
                  <a:pt x="21107" y="76332"/>
                </a:lnTo>
                <a:lnTo>
                  <a:pt x="4915" y="79224"/>
                </a:lnTo>
                <a:lnTo>
                  <a:pt x="16191" y="66212"/>
                </a:lnTo>
                <a:lnTo>
                  <a:pt x="7806" y="62164"/>
                </a:lnTo>
                <a:lnTo>
                  <a:pt x="14167" y="56960"/>
                </a:lnTo>
                <a:lnTo>
                  <a:pt x="0" y="47997"/>
                </a:lnTo>
                <a:lnTo>
                  <a:pt x="18215" y="43081"/>
                </a:lnTo>
                <a:lnTo>
                  <a:pt x="9252" y="31516"/>
                </a:lnTo>
                <a:lnTo>
                  <a:pt x="26022" y="33540"/>
                </a:lnTo>
                <a:lnTo>
                  <a:pt x="16191" y="18504"/>
                </a:lnTo>
                <a:lnTo>
                  <a:pt x="31516" y="23420"/>
                </a:lnTo>
                <a:lnTo>
                  <a:pt x="32094" y="11854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22" name="Shape 22"/>
          <p:cNvSpPr/>
          <p:nvPr/>
        </p:nvSpPr>
        <p:spPr>
          <a:xfrm>
            <a:off x="1763750" y="-114625"/>
            <a:ext cx="5616577" cy="5220440"/>
          </a:xfrm>
          <a:custGeom>
            <a:avLst/>
            <a:gdLst/>
            <a:ahLst/>
            <a:cxnLst/>
            <a:rect l="0" t="0" r="0" b="0"/>
            <a:pathLst>
              <a:path w="114788" h="106692" extrusionOk="0">
                <a:moveTo>
                  <a:pt x="40479" y="15324"/>
                </a:moveTo>
                <a:lnTo>
                  <a:pt x="41346" y="3758"/>
                </a:lnTo>
                <a:lnTo>
                  <a:pt x="52623" y="13878"/>
                </a:lnTo>
                <a:lnTo>
                  <a:pt x="56382" y="0"/>
                </a:lnTo>
                <a:lnTo>
                  <a:pt x="63610" y="14746"/>
                </a:lnTo>
                <a:lnTo>
                  <a:pt x="70549" y="2024"/>
                </a:lnTo>
                <a:lnTo>
                  <a:pt x="75754" y="17926"/>
                </a:lnTo>
                <a:lnTo>
                  <a:pt x="85006" y="6939"/>
                </a:lnTo>
                <a:lnTo>
                  <a:pt x="85006" y="23131"/>
                </a:lnTo>
                <a:lnTo>
                  <a:pt x="100620" y="13589"/>
                </a:lnTo>
                <a:lnTo>
                  <a:pt x="96861" y="31516"/>
                </a:lnTo>
                <a:lnTo>
                  <a:pt x="111896" y="26889"/>
                </a:lnTo>
                <a:lnTo>
                  <a:pt x="100909" y="41057"/>
                </a:lnTo>
                <a:lnTo>
                  <a:pt x="114209" y="42214"/>
                </a:lnTo>
                <a:lnTo>
                  <a:pt x="104379" y="53201"/>
                </a:lnTo>
                <a:lnTo>
                  <a:pt x="114788" y="59851"/>
                </a:lnTo>
                <a:lnTo>
                  <a:pt x="101198" y="64188"/>
                </a:lnTo>
                <a:lnTo>
                  <a:pt x="105246" y="74886"/>
                </a:lnTo>
                <a:lnTo>
                  <a:pt x="93102" y="73730"/>
                </a:lnTo>
                <a:lnTo>
                  <a:pt x="97150" y="85006"/>
                </a:lnTo>
                <a:lnTo>
                  <a:pt x="88187" y="81537"/>
                </a:lnTo>
                <a:lnTo>
                  <a:pt x="87319" y="95994"/>
                </a:lnTo>
                <a:lnTo>
                  <a:pt x="76043" y="91078"/>
                </a:lnTo>
                <a:lnTo>
                  <a:pt x="71417" y="101776"/>
                </a:lnTo>
                <a:lnTo>
                  <a:pt x="64478" y="93970"/>
                </a:lnTo>
                <a:lnTo>
                  <a:pt x="58984" y="106692"/>
                </a:lnTo>
                <a:lnTo>
                  <a:pt x="52334" y="88187"/>
                </a:lnTo>
                <a:lnTo>
                  <a:pt x="45105" y="100620"/>
                </a:lnTo>
                <a:lnTo>
                  <a:pt x="41636" y="86741"/>
                </a:lnTo>
                <a:lnTo>
                  <a:pt x="29492" y="102355"/>
                </a:lnTo>
                <a:lnTo>
                  <a:pt x="29781" y="83271"/>
                </a:lnTo>
                <a:lnTo>
                  <a:pt x="20239" y="87319"/>
                </a:lnTo>
                <a:lnTo>
                  <a:pt x="21107" y="76332"/>
                </a:lnTo>
                <a:lnTo>
                  <a:pt x="4915" y="79224"/>
                </a:lnTo>
                <a:lnTo>
                  <a:pt x="16191" y="66212"/>
                </a:lnTo>
                <a:lnTo>
                  <a:pt x="7806" y="62164"/>
                </a:lnTo>
                <a:lnTo>
                  <a:pt x="14167" y="56960"/>
                </a:lnTo>
                <a:lnTo>
                  <a:pt x="0" y="47997"/>
                </a:lnTo>
                <a:lnTo>
                  <a:pt x="18215" y="43081"/>
                </a:lnTo>
                <a:lnTo>
                  <a:pt x="9252" y="31516"/>
                </a:lnTo>
                <a:lnTo>
                  <a:pt x="26022" y="33540"/>
                </a:lnTo>
                <a:lnTo>
                  <a:pt x="16191" y="18504"/>
                </a:lnTo>
                <a:lnTo>
                  <a:pt x="31516" y="23420"/>
                </a:lnTo>
                <a:lnTo>
                  <a:pt x="32094" y="11854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2905800" y="2161800"/>
            <a:ext cx="33324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Shape 25" descr="comic-01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Shape 26"/>
          <p:cNvSpPr/>
          <p:nvPr/>
        </p:nvSpPr>
        <p:spPr>
          <a:xfrm>
            <a:off x="734600" y="763500"/>
            <a:ext cx="7879000" cy="4185275"/>
          </a:xfrm>
          <a:custGeom>
            <a:avLst/>
            <a:gdLst/>
            <a:ahLst/>
            <a:cxnLst/>
            <a:rect l="0" t="0" r="0" b="0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27" name="Shape 27"/>
          <p:cNvSpPr/>
          <p:nvPr/>
        </p:nvSpPr>
        <p:spPr>
          <a:xfrm>
            <a:off x="506000" y="534900"/>
            <a:ext cx="7879000" cy="4185275"/>
          </a:xfrm>
          <a:custGeom>
            <a:avLst/>
            <a:gdLst/>
            <a:ahLst/>
            <a:cxnLst/>
            <a:rect l="0" t="0" r="0" b="0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1052050" y="1545942"/>
            <a:ext cx="7710900" cy="3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SzPts val="3000"/>
              <a:buChar char="×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×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×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Shape 31" descr="comic-01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Shape 32"/>
          <p:cNvSpPr/>
          <p:nvPr/>
        </p:nvSpPr>
        <p:spPr>
          <a:xfrm>
            <a:off x="734600" y="763500"/>
            <a:ext cx="7879000" cy="4185275"/>
          </a:xfrm>
          <a:custGeom>
            <a:avLst/>
            <a:gdLst/>
            <a:ahLst/>
            <a:cxnLst/>
            <a:rect l="0" t="0" r="0" b="0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33" name="Shape 33"/>
          <p:cNvSpPr/>
          <p:nvPr/>
        </p:nvSpPr>
        <p:spPr>
          <a:xfrm>
            <a:off x="506000" y="534900"/>
            <a:ext cx="7879000" cy="4185275"/>
          </a:xfrm>
          <a:custGeom>
            <a:avLst/>
            <a:gdLst/>
            <a:ahLst/>
            <a:cxnLst/>
            <a:rect l="0" t="0" r="0" b="0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1073625" y="1550125"/>
            <a:ext cx="3396300" cy="2666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×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74251" y="1550125"/>
            <a:ext cx="3396300" cy="2666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×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Shape 38" descr="comic-01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Shape 39"/>
          <p:cNvSpPr/>
          <p:nvPr/>
        </p:nvSpPr>
        <p:spPr>
          <a:xfrm>
            <a:off x="734600" y="763500"/>
            <a:ext cx="7879000" cy="4185275"/>
          </a:xfrm>
          <a:custGeom>
            <a:avLst/>
            <a:gdLst/>
            <a:ahLst/>
            <a:cxnLst/>
            <a:rect l="0" t="0" r="0" b="0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40" name="Shape 40"/>
          <p:cNvSpPr/>
          <p:nvPr/>
        </p:nvSpPr>
        <p:spPr>
          <a:xfrm>
            <a:off x="506000" y="534900"/>
            <a:ext cx="7879000" cy="4185275"/>
          </a:xfrm>
          <a:custGeom>
            <a:avLst/>
            <a:gdLst/>
            <a:ahLst/>
            <a:cxnLst/>
            <a:rect l="0" t="0" r="0" b="0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902950" y="1556175"/>
            <a:ext cx="2295300" cy="282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×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3315993" y="1556175"/>
            <a:ext cx="2295300" cy="282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×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5729035" y="1556175"/>
            <a:ext cx="2295300" cy="282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×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Shape 46" descr="comic-01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Shape 47"/>
          <p:cNvSpPr/>
          <p:nvPr/>
        </p:nvSpPr>
        <p:spPr>
          <a:xfrm>
            <a:off x="734600" y="763500"/>
            <a:ext cx="7879000" cy="4185275"/>
          </a:xfrm>
          <a:custGeom>
            <a:avLst/>
            <a:gdLst/>
            <a:ahLst/>
            <a:cxnLst/>
            <a:rect l="0" t="0" r="0" b="0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48" name="Shape 48"/>
          <p:cNvSpPr/>
          <p:nvPr/>
        </p:nvSpPr>
        <p:spPr>
          <a:xfrm>
            <a:off x="506000" y="534900"/>
            <a:ext cx="7879000" cy="4185275"/>
          </a:xfrm>
          <a:custGeom>
            <a:avLst/>
            <a:gdLst/>
            <a:ahLst/>
            <a:cxnLst/>
            <a:rect l="0" t="0" r="0" b="0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Shape 51" descr="comic-01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Shape 52"/>
          <p:cNvSpPr/>
          <p:nvPr/>
        </p:nvSpPr>
        <p:spPr>
          <a:xfrm>
            <a:off x="734600" y="763500"/>
            <a:ext cx="7879000" cy="4185275"/>
          </a:xfrm>
          <a:custGeom>
            <a:avLst/>
            <a:gdLst/>
            <a:ahLst/>
            <a:cxnLst/>
            <a:rect l="0" t="0" r="0" b="0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53" name="Shape 53"/>
          <p:cNvSpPr/>
          <p:nvPr/>
        </p:nvSpPr>
        <p:spPr>
          <a:xfrm>
            <a:off x="506000" y="534900"/>
            <a:ext cx="7879000" cy="4185275"/>
          </a:xfrm>
          <a:custGeom>
            <a:avLst/>
            <a:gdLst/>
            <a:ahLst/>
            <a:cxnLst/>
            <a:rect l="0" t="0" r="0" b="0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 rot="-120953">
            <a:off x="457216" y="4025232"/>
            <a:ext cx="8229893" cy="519622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Shape 56" descr="comic-03.png"/>
          <p:cNvPicPr preferRelativeResize="0"/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00A7EB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052050" y="1545942"/>
            <a:ext cx="7710900" cy="33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niglet"/>
              <a:buChar char="×"/>
              <a:defRPr sz="30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bitly.com/thinkatoUPF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C4CA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ctrTitle"/>
          </p:nvPr>
        </p:nvSpPr>
        <p:spPr>
          <a:xfrm>
            <a:off x="2362125" y="2208825"/>
            <a:ext cx="41877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8000" dirty="0"/>
              <a:t>Thinkató</a:t>
            </a:r>
            <a:endParaRPr sz="8000" dirty="0"/>
          </a:p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ca" sz="4800" dirty="0" smtClean="0"/>
              <a:t>Instruccions</a:t>
            </a:r>
            <a:endParaRPr sz="48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pic>
        <p:nvPicPr>
          <p:cNvPr id="62" name="Shape 62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97950" y="4585775"/>
            <a:ext cx="888600" cy="45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Shape 63"/>
          <p:cNvPicPr preferRelativeResize="0"/>
          <p:nvPr/>
        </p:nvPicPr>
        <p:blipFill rotWithShape="1">
          <a:blip r:embed="rId5">
            <a:alphaModFix/>
          </a:blip>
          <a:srcRect t="16174" b="25746"/>
          <a:stretch/>
        </p:blipFill>
        <p:spPr>
          <a:xfrm>
            <a:off x="2241963" y="3927900"/>
            <a:ext cx="1061175" cy="45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9651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862700" y="1267075"/>
            <a:ext cx="5187000" cy="266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ca" sz="1600" dirty="0">
                <a:highlight>
                  <a:srgbClr val="249651"/>
                </a:highlight>
              </a:rPr>
              <a:t>Organització - STORYBOARD</a:t>
            </a:r>
            <a:endParaRPr sz="1600" dirty="0">
              <a:highlight>
                <a:srgbClr val="249651"/>
              </a:highlight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 dirty="0" smtClean="0"/>
              <a:t>Us ajudaria generar un </a:t>
            </a:r>
            <a:r>
              <a:rPr lang="ca" sz="1800" i="1" dirty="0" smtClean="0"/>
              <a:t>storyboard</a:t>
            </a:r>
            <a:r>
              <a:rPr lang="ca" sz="1800" dirty="0" smtClean="0"/>
              <a:t> </a:t>
            </a:r>
            <a:r>
              <a:rPr lang="ca" sz="1800" dirty="0"/>
              <a:t>del vostre </a:t>
            </a:r>
            <a:r>
              <a:rPr lang="ca" sz="1800" dirty="0" smtClean="0"/>
              <a:t>vídeo. Reflexioneu bé...</a:t>
            </a:r>
            <a:endParaRPr sz="1800" dirty="0"/>
          </a:p>
          <a:p>
            <a: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AutoNum type="arabicPeriod"/>
            </a:pPr>
            <a:r>
              <a:rPr lang="ca" sz="1400" dirty="0"/>
              <a:t>Quina serà la vostra </a:t>
            </a:r>
            <a:r>
              <a:rPr lang="ca" sz="1400" dirty="0" smtClean="0"/>
              <a:t>audiència?</a:t>
            </a:r>
            <a:endParaRPr sz="1400" dirty="0"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ca" sz="1400" dirty="0"/>
              <a:t>Seleccioneu el format del vostre vídeo:</a:t>
            </a:r>
            <a:endParaRPr sz="1400" dirty="0"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ca" sz="1400" dirty="0">
                <a:highlight>
                  <a:srgbClr val="249651"/>
                </a:highlight>
              </a:rPr>
              <a:t>Notícia</a:t>
            </a:r>
            <a:endParaRPr sz="1400" dirty="0">
              <a:highlight>
                <a:srgbClr val="249651"/>
              </a:highlight>
            </a:endParaRP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ca" sz="1400" dirty="0">
                <a:highlight>
                  <a:srgbClr val="249651"/>
                </a:highlight>
              </a:rPr>
              <a:t>Anunci</a:t>
            </a:r>
            <a:endParaRPr sz="1400" dirty="0">
              <a:highlight>
                <a:srgbClr val="249651"/>
              </a:highlight>
            </a:endParaRP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ca" sz="1400" dirty="0">
                <a:highlight>
                  <a:srgbClr val="249651"/>
                </a:highlight>
              </a:rPr>
              <a:t>Entrevista</a:t>
            </a:r>
            <a:endParaRPr sz="1400" dirty="0">
              <a:highlight>
                <a:srgbClr val="249651"/>
              </a:highlight>
            </a:endParaRP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ca" sz="1400" dirty="0">
                <a:highlight>
                  <a:srgbClr val="249651"/>
                </a:highlight>
              </a:rPr>
              <a:t>Mini-Documental</a:t>
            </a:r>
            <a:endParaRPr sz="1400" dirty="0">
              <a:highlight>
                <a:srgbClr val="249651"/>
              </a:highlight>
            </a:endParaRP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ca" sz="1400" dirty="0">
                <a:highlight>
                  <a:srgbClr val="249651"/>
                </a:highlight>
              </a:rPr>
              <a:t>Monòleg</a:t>
            </a:r>
            <a:endParaRPr sz="1400" dirty="0">
              <a:highlight>
                <a:srgbClr val="249651"/>
              </a:highlight>
            </a:endParaRP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ca" sz="1400" dirty="0">
                <a:highlight>
                  <a:srgbClr val="249651"/>
                </a:highlight>
              </a:rPr>
              <a:t>Altre</a:t>
            </a:r>
            <a:endParaRPr sz="1400" dirty="0">
              <a:highlight>
                <a:srgbClr val="249651"/>
              </a:highlight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ca" sz="1400" dirty="0"/>
              <a:t>Escolliu el missatge principal/fonamental associat a cada temàtica</a:t>
            </a:r>
            <a:endParaRPr sz="1400" dirty="0"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400"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1400"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b="1" dirty="0">
              <a:highlight>
                <a:srgbClr val="249651"/>
              </a:highlight>
            </a:endParaRPr>
          </a:p>
        </p:txBody>
      </p:sp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 rot="161729">
            <a:off x="976261" y="8007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4800" dirty="0"/>
              <a:t>A</a:t>
            </a:r>
            <a:r>
              <a:rPr lang="ca" sz="4800" dirty="0" smtClean="0"/>
              <a:t>cció </a:t>
            </a:r>
            <a:r>
              <a:rPr lang="ca" sz="4800" dirty="0"/>
              <a:t>3 - </a:t>
            </a:r>
            <a:r>
              <a:rPr lang="ca" sz="4800" dirty="0" smtClean="0"/>
              <a:t>Preproducció </a:t>
            </a:r>
            <a:endParaRPr sz="4800" dirty="0"/>
          </a:p>
        </p:txBody>
      </p:sp>
      <p:pic>
        <p:nvPicPr>
          <p:cNvPr id="150" name="Shape 1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91850" y="2352275"/>
            <a:ext cx="1715700" cy="135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Shape 1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10691" y="1725725"/>
            <a:ext cx="1278000" cy="71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9651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862700" y="1267075"/>
            <a:ext cx="5187000" cy="266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ca" sz="1600" dirty="0">
                <a:highlight>
                  <a:srgbClr val="249651"/>
                </a:highlight>
              </a:rPr>
              <a:t>Organització - </a:t>
            </a:r>
            <a:r>
              <a:rPr lang="ca" sz="1600" i="1" dirty="0">
                <a:highlight>
                  <a:srgbClr val="249651"/>
                </a:highlight>
              </a:rPr>
              <a:t>STORYBOARD</a:t>
            </a:r>
            <a:endParaRPr sz="1600" i="1" dirty="0">
              <a:highlight>
                <a:srgbClr val="249651"/>
              </a:highlight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 dirty="0"/>
              <a:t>A partir de les vostres propostes...</a:t>
            </a:r>
            <a:endParaRPr sz="180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ca" sz="1600" dirty="0"/>
              <a:t>Escriviu l’</a:t>
            </a:r>
            <a:r>
              <a:rPr lang="ca" sz="1600" i="1" dirty="0"/>
              <a:t>storyboard </a:t>
            </a:r>
            <a:r>
              <a:rPr lang="ca" sz="1600" dirty="0"/>
              <a:t>del vostre vídeo</a:t>
            </a:r>
            <a:endParaRPr sz="1600" dirty="0"/>
          </a:p>
          <a:p>
            <a: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×"/>
            </a:pPr>
            <a:r>
              <a:rPr lang="ca" sz="1600" dirty="0"/>
              <a:t>Escena (número)</a:t>
            </a:r>
            <a:endParaRPr sz="1600" dirty="0"/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×"/>
            </a:pPr>
            <a:r>
              <a:rPr lang="ca" sz="1600" dirty="0"/>
              <a:t>Temps (durada)</a:t>
            </a:r>
            <a:endParaRPr sz="1600" dirty="0"/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×"/>
            </a:pPr>
            <a:r>
              <a:rPr lang="ca" sz="1600" dirty="0"/>
              <a:t>Text/Diàleg</a:t>
            </a:r>
            <a:endParaRPr sz="1600" dirty="0"/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×"/>
            </a:pPr>
            <a:r>
              <a:rPr lang="ca" sz="1600" dirty="0"/>
              <a:t>Acció</a:t>
            </a:r>
            <a:endParaRPr sz="1600" dirty="0"/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×"/>
            </a:pPr>
            <a:r>
              <a:rPr lang="ca" sz="1600" dirty="0"/>
              <a:t>Representació gràfica</a:t>
            </a:r>
            <a:endParaRPr sz="1600"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1400"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b="1" dirty="0">
              <a:highlight>
                <a:srgbClr val="249651"/>
              </a:highlight>
            </a:endParaRPr>
          </a:p>
        </p:txBody>
      </p:sp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 rot="161729">
            <a:off x="976261" y="8007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4800" dirty="0"/>
              <a:t>A</a:t>
            </a:r>
            <a:r>
              <a:rPr lang="ca" sz="4800" dirty="0" smtClean="0"/>
              <a:t>cció </a:t>
            </a:r>
            <a:r>
              <a:rPr lang="ca" sz="4800" dirty="0"/>
              <a:t>3 - </a:t>
            </a:r>
            <a:r>
              <a:rPr lang="ca" sz="4800" dirty="0" smtClean="0"/>
              <a:t>Preproducció </a:t>
            </a:r>
            <a:endParaRPr sz="4800" dirty="0"/>
          </a:p>
        </p:txBody>
      </p:sp>
      <p:pic>
        <p:nvPicPr>
          <p:cNvPr id="159" name="Shape 1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9925" y="1979803"/>
            <a:ext cx="2953114" cy="23694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9651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Shape 1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1012" y="107487"/>
            <a:ext cx="6141974" cy="492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965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1073625" y="1674850"/>
            <a:ext cx="6946500" cy="238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600" dirty="0">
                <a:highlight>
                  <a:srgbClr val="249651"/>
                </a:highlight>
              </a:rPr>
              <a:t>Gravació del vídeo</a:t>
            </a:r>
            <a:endParaRPr sz="160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  <a:p>
            <a: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×"/>
            </a:pPr>
            <a:r>
              <a:rPr lang="ca" sz="1600" dirty="0"/>
              <a:t>Busqueu </a:t>
            </a:r>
            <a:r>
              <a:rPr lang="ca" sz="1600" dirty="0" smtClean="0"/>
              <a:t>un </a:t>
            </a:r>
            <a:r>
              <a:rPr lang="ca" sz="1600" dirty="0"/>
              <a:t>lloc de gravació</a:t>
            </a:r>
            <a:endParaRPr sz="1600" dirty="0"/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×"/>
            </a:pPr>
            <a:r>
              <a:rPr lang="ca" sz="1600" dirty="0"/>
              <a:t>Comproveu que teniu tots els recursos </a:t>
            </a:r>
            <a:r>
              <a:rPr lang="ca" sz="1600" dirty="0" smtClean="0"/>
              <a:t>necessaris </a:t>
            </a:r>
            <a:r>
              <a:rPr lang="ca" sz="1600" dirty="0"/>
              <a:t>(ex. roba, utensilis, etc.) </a:t>
            </a:r>
            <a:endParaRPr sz="1600" dirty="0"/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×"/>
            </a:pPr>
            <a:r>
              <a:rPr lang="ca" sz="1600" dirty="0"/>
              <a:t>Porteu el vostre </a:t>
            </a:r>
            <a:r>
              <a:rPr lang="ca" sz="1600" i="1" dirty="0"/>
              <a:t>storyboard</a:t>
            </a:r>
            <a:endParaRPr sz="1600" i="1" dirty="0"/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×"/>
            </a:pPr>
            <a:r>
              <a:rPr lang="ca" sz="1600" dirty="0"/>
              <a:t>Repasseu els textos/diàlegs mirant que tinguin coherència</a:t>
            </a:r>
            <a:endParaRPr sz="1600" dirty="0"/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×"/>
            </a:pPr>
            <a:r>
              <a:rPr lang="ca" sz="1600" dirty="0"/>
              <a:t>Graveu el vídeo</a:t>
            </a:r>
            <a:endParaRPr sz="1600" dirty="0"/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×"/>
            </a:pPr>
            <a:r>
              <a:rPr lang="ca" sz="1600" dirty="0"/>
              <a:t>Si no us agrada el resultat… torneu a </a:t>
            </a:r>
            <a:r>
              <a:rPr lang="ca" sz="1600" dirty="0" smtClean="0"/>
              <a:t>fer </a:t>
            </a:r>
            <a:r>
              <a:rPr lang="ca" sz="1600" dirty="0"/>
              <a:t>la </a:t>
            </a:r>
            <a:r>
              <a:rPr lang="ca" sz="1600" dirty="0" smtClean="0"/>
              <a:t>gravació!</a:t>
            </a:r>
            <a:endParaRPr sz="1600"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1600"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1600" dirty="0"/>
          </a:p>
        </p:txBody>
      </p:sp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4800" dirty="0" smtClean="0"/>
              <a:t>Acció 4 - Producció</a:t>
            </a:r>
            <a:endParaRPr sz="4800" dirty="0"/>
          </a:p>
        </p:txBody>
      </p:sp>
      <p:pic>
        <p:nvPicPr>
          <p:cNvPr id="177" name="Shape 1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78275" y="899099"/>
            <a:ext cx="1241825" cy="135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9651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1073625" y="1453850"/>
            <a:ext cx="4994100" cy="266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ca" sz="1600" dirty="0">
                <a:highlight>
                  <a:srgbClr val="249651"/>
                </a:highlight>
              </a:rPr>
              <a:t>CHECKLIST- ACCIONS</a:t>
            </a:r>
            <a:endParaRPr sz="1600" dirty="0">
              <a:highlight>
                <a:srgbClr val="249651"/>
              </a:highlight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/>
          </a:p>
          <a:p>
            <a: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×"/>
            </a:pPr>
            <a:r>
              <a:rPr lang="ca" sz="1600" dirty="0">
                <a:highlight>
                  <a:srgbClr val="249651"/>
                </a:highlight>
              </a:rPr>
              <a:t>Editeu el vídeo</a:t>
            </a:r>
            <a:r>
              <a:rPr lang="ca" sz="1600" dirty="0"/>
              <a:t> amb l’aplicació mòbil que vulgueu</a:t>
            </a:r>
            <a:endParaRPr sz="1600" dirty="0"/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×"/>
            </a:pPr>
            <a:r>
              <a:rPr lang="ca" sz="1600" dirty="0"/>
              <a:t>Comproveu que l’</a:t>
            </a:r>
            <a:r>
              <a:rPr lang="ca" sz="1600" dirty="0">
                <a:highlight>
                  <a:srgbClr val="249651"/>
                </a:highlight>
              </a:rPr>
              <a:t>àudio i la imatge del vídeo són clars</a:t>
            </a:r>
            <a:endParaRPr sz="1600" dirty="0">
              <a:highlight>
                <a:srgbClr val="249651"/>
              </a:highlight>
            </a:endParaRPr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×"/>
            </a:pPr>
            <a:r>
              <a:rPr lang="ca" sz="1600" dirty="0"/>
              <a:t>És molt important que el vídeo doni </a:t>
            </a:r>
            <a:r>
              <a:rPr lang="ca" sz="1600" dirty="0">
                <a:highlight>
                  <a:srgbClr val="249651"/>
                </a:highlight>
              </a:rPr>
              <a:t>respostes crítiques i clares</a:t>
            </a:r>
            <a:r>
              <a:rPr lang="ca" sz="1600" dirty="0"/>
              <a:t> a les dues preguntes</a:t>
            </a:r>
            <a:endParaRPr sz="1600" dirty="0"/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×"/>
            </a:pPr>
            <a:r>
              <a:rPr lang="ca" sz="1600" dirty="0"/>
              <a:t>Recordeu que la durada del vídeo ha de ser de </a:t>
            </a:r>
            <a:r>
              <a:rPr lang="ca" sz="1600" dirty="0">
                <a:highlight>
                  <a:srgbClr val="249651"/>
                </a:highlight>
              </a:rPr>
              <a:t>2 minuts com a màxim</a:t>
            </a:r>
            <a:endParaRPr sz="1600" dirty="0">
              <a:highlight>
                <a:srgbClr val="249651"/>
              </a:highlight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4400" dirty="0" smtClean="0"/>
              <a:t>Acció </a:t>
            </a:r>
            <a:r>
              <a:rPr lang="ca" sz="4400" dirty="0"/>
              <a:t>5 </a:t>
            </a:r>
            <a:r>
              <a:rPr lang="ca" sz="4400" dirty="0" smtClean="0"/>
              <a:t>- Postproducció</a:t>
            </a:r>
            <a:endParaRPr sz="4400" dirty="0"/>
          </a:p>
        </p:txBody>
      </p:sp>
      <p:pic>
        <p:nvPicPr>
          <p:cNvPr id="185" name="Shape 1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80275" y="2132525"/>
            <a:ext cx="1896275" cy="161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002A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2474316" y="1365567"/>
            <a:ext cx="4397400" cy="31118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ca" sz="2200" dirty="0" smtClean="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rPr>
              <a:t>ENVIEU-NOS EL </a:t>
            </a:r>
            <a:r>
              <a:rPr lang="ca" sz="2200" dirty="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rPr>
              <a:t>VÍDEO PER PARTICIPAR A LA </a:t>
            </a:r>
            <a:r>
              <a:rPr lang="ca" sz="2200" dirty="0" smtClean="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rPr>
              <a:t>THINKATÓ UPF:</a:t>
            </a:r>
            <a:endParaRPr sz="2200" dirty="0">
              <a:solidFill>
                <a:schemeClr val="dk1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marL="0" lvl="0" indent="0">
              <a:buNone/>
            </a:pPr>
            <a:r>
              <a:rPr lang="es-ES" dirty="0" smtClean="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  <a:hlinkClick r:id="rId3"/>
              </a:rPr>
              <a:t>http://bitly.com/thinkatoUPF</a:t>
            </a:r>
            <a:r>
              <a:rPr lang="es-ES" dirty="0" smtClean="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rPr>
              <a:t>  </a:t>
            </a:r>
          </a:p>
          <a:p>
            <a:pPr marL="0" lvl="0" indent="0">
              <a:buNone/>
            </a:pPr>
            <a:endParaRPr lang="es-ES" dirty="0" smtClean="0">
              <a:solidFill>
                <a:schemeClr val="dk1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marL="0" lvl="0" indent="0">
              <a:buNone/>
            </a:pPr>
            <a:r>
              <a:rPr lang="es-ES" b="1" dirty="0" err="1" smtClean="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rPr>
              <a:t>Fins</a:t>
            </a:r>
            <a:r>
              <a:rPr lang="es-ES" b="1" dirty="0" smtClean="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rPr>
              <a:t> al </a:t>
            </a:r>
            <a:r>
              <a:rPr lang="es-ES" b="1" dirty="0" smtClean="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rPr>
              <a:t>20</a:t>
            </a:r>
            <a:r>
              <a:rPr lang="es-ES" b="1" dirty="0" smtClean="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rPr>
              <a:t> de </a:t>
            </a:r>
            <a:r>
              <a:rPr lang="es-ES" b="1" dirty="0" err="1" smtClean="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rPr>
              <a:t>gener</a:t>
            </a:r>
            <a:r>
              <a:rPr lang="es-ES" b="1" dirty="0" smtClean="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rPr>
              <a:t>!</a:t>
            </a:r>
            <a:endParaRPr b="1" dirty="0" smtClean="0">
              <a:solidFill>
                <a:schemeClr val="dk1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900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ctrTitle" idx="4294967295"/>
          </p:nvPr>
        </p:nvSpPr>
        <p:spPr>
          <a:xfrm>
            <a:off x="685800" y="16390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6600" dirty="0" smtClean="0"/>
              <a:t>Gràcies </a:t>
            </a:r>
            <a:r>
              <a:rPr lang="ca" sz="6600" dirty="0"/>
              <a:t>PER PARTICIPAR!</a:t>
            </a:r>
            <a:endParaRPr sz="6600" dirty="0"/>
          </a:p>
        </p:txBody>
      </p:sp>
      <p:sp>
        <p:nvSpPr>
          <p:cNvPr id="201" name="Shape 201"/>
          <p:cNvSpPr txBox="1">
            <a:spLocks noGrp="1"/>
          </p:cNvSpPr>
          <p:nvPr>
            <p:ph type="subTitle" idx="4294967295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ca" sz="4800"/>
              <a:t>#MOLTA SORT!</a:t>
            </a:r>
            <a:endParaRPr sz="4800"/>
          </a:p>
        </p:txBody>
      </p:sp>
      <p:sp>
        <p:nvSpPr>
          <p:cNvPr id="202" name="Shape 202"/>
          <p:cNvSpPr/>
          <p:nvPr/>
        </p:nvSpPr>
        <p:spPr>
          <a:xfrm rot="-1065586">
            <a:off x="548060" y="749067"/>
            <a:ext cx="998274" cy="948466"/>
          </a:xfrm>
          <a:prstGeom prst="star5">
            <a:avLst>
              <a:gd name="adj" fmla="val 23961"/>
              <a:gd name="hf" fmla="val 105146"/>
              <a:gd name="vf" fmla="val 110557"/>
            </a:avLst>
          </a:prstGeom>
          <a:solidFill>
            <a:srgbClr val="249651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Shape 203"/>
          <p:cNvSpPr/>
          <p:nvPr/>
        </p:nvSpPr>
        <p:spPr>
          <a:xfrm rot="148705">
            <a:off x="1623771" y="421708"/>
            <a:ext cx="603565" cy="573541"/>
          </a:xfrm>
          <a:prstGeom prst="star5">
            <a:avLst>
              <a:gd name="adj" fmla="val 23961"/>
              <a:gd name="hf" fmla="val 105146"/>
              <a:gd name="vf" fmla="val 110557"/>
            </a:avLst>
          </a:prstGeom>
          <a:solidFill>
            <a:srgbClr val="00A7EB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Shape 204"/>
          <p:cNvSpPr/>
          <p:nvPr/>
        </p:nvSpPr>
        <p:spPr>
          <a:xfrm rot="895552">
            <a:off x="7627470" y="3683274"/>
            <a:ext cx="998179" cy="948476"/>
          </a:xfrm>
          <a:prstGeom prst="star5">
            <a:avLst>
              <a:gd name="adj" fmla="val 23961"/>
              <a:gd name="hf" fmla="val 105146"/>
              <a:gd name="vf" fmla="val 110557"/>
            </a:avLst>
          </a:prstGeom>
          <a:solidFill>
            <a:srgbClr val="824BB0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Shape 205"/>
          <p:cNvSpPr/>
          <p:nvPr/>
        </p:nvSpPr>
        <p:spPr>
          <a:xfrm rot="2271768">
            <a:off x="8384069" y="2526061"/>
            <a:ext cx="495134" cy="470770"/>
          </a:xfrm>
          <a:prstGeom prst="star5">
            <a:avLst>
              <a:gd name="adj" fmla="val 23961"/>
              <a:gd name="hf" fmla="val 105146"/>
              <a:gd name="vf" fmla="val 110557"/>
            </a:avLst>
          </a:prstGeom>
          <a:solidFill>
            <a:srgbClr val="FF4026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7EB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 rot="161729">
            <a:off x="706585" y="753155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4000" dirty="0"/>
              <a:t>S</a:t>
            </a:r>
            <a:r>
              <a:rPr lang="ca" sz="4000" dirty="0" smtClean="0"/>
              <a:t>i </a:t>
            </a:r>
            <a:r>
              <a:rPr lang="ca" sz="4000" dirty="0"/>
              <a:t>vols participar has de...</a:t>
            </a:r>
            <a:endParaRPr sz="4000" dirty="0"/>
          </a:p>
        </p:txBody>
      </p:sp>
      <p:sp>
        <p:nvSpPr>
          <p:cNvPr id="74" name="Shape 74"/>
          <p:cNvSpPr txBox="1">
            <a:spLocks noGrp="1"/>
          </p:cNvSpPr>
          <p:nvPr>
            <p:ph type="body" idx="2"/>
          </p:nvPr>
        </p:nvSpPr>
        <p:spPr>
          <a:xfrm>
            <a:off x="692600" y="1133225"/>
            <a:ext cx="7327500" cy="342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ca" sz="2600" dirty="0">
                <a:solidFill>
                  <a:srgbClr val="000000"/>
                </a:solidFill>
              </a:rPr>
              <a:t>PRODUIR UN </a:t>
            </a:r>
            <a:endParaRPr sz="2600" dirty="0">
              <a:solidFill>
                <a:srgbClr val="000000"/>
              </a:solidFill>
            </a:endParaRPr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ca" sz="3200" dirty="0">
                <a:solidFill>
                  <a:srgbClr val="000000"/>
                </a:solidFill>
                <a:highlight>
                  <a:schemeClr val="accent1"/>
                </a:highlight>
              </a:rPr>
              <a:t>VÍDEO SOBRE  LA UNIVERSITAT </a:t>
            </a:r>
            <a:endParaRPr sz="3200" dirty="0">
              <a:solidFill>
                <a:srgbClr val="000000"/>
              </a:solidFill>
              <a:highlight>
                <a:schemeClr val="accent1"/>
              </a:highlight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ca" sz="3200" dirty="0">
                <a:solidFill>
                  <a:srgbClr val="000000"/>
                </a:solidFill>
                <a:highlight>
                  <a:schemeClr val="accent1"/>
                </a:highlight>
              </a:rPr>
              <a:t>DEL FUTUR</a:t>
            </a:r>
            <a:endParaRPr sz="800"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ca" sz="1800" dirty="0"/>
              <a:t>CARACTERÍSTIQUES DEL VÍDEO</a:t>
            </a:r>
            <a:endParaRPr sz="1800" dirty="0"/>
          </a:p>
          <a:p>
            <a:pPr marL="457200" lvl="0" indent="-317500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Char char="×"/>
            </a:pPr>
            <a:r>
              <a:rPr lang="ca" sz="1400" b="1" dirty="0"/>
              <a:t>DURADA = MÀXIM 2’</a:t>
            </a:r>
            <a:endParaRPr sz="1400" b="1" dirty="0"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×"/>
            </a:pPr>
            <a:r>
              <a:rPr lang="ca" sz="1400" b="1" dirty="0"/>
              <a:t>FORMAT = NOTÍCIA, DOCUMENTAL, </a:t>
            </a:r>
            <a:r>
              <a:rPr lang="ca" sz="1400" b="1" i="1" dirty="0"/>
              <a:t>STOPMOTION</a:t>
            </a:r>
            <a:r>
              <a:rPr lang="ca" sz="1400" b="1" dirty="0"/>
              <a:t>…</a:t>
            </a:r>
            <a:r>
              <a:rPr lang="ca" sz="1400" b="1" dirty="0">
                <a:highlight>
                  <a:srgbClr val="4A86E8"/>
                </a:highlight>
              </a:rPr>
              <a:t> IMAGINACIÓ AL PODER!</a:t>
            </a:r>
            <a:endParaRPr sz="1400" b="1" dirty="0">
              <a:highlight>
                <a:srgbClr val="4A86E8"/>
              </a:highlight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×"/>
            </a:pPr>
            <a:r>
              <a:rPr lang="ca" sz="1400" b="1" dirty="0"/>
              <a:t>GRAVACIÓ = TELÈFON MÒBIL</a:t>
            </a:r>
            <a:endParaRPr sz="1400" b="1" dirty="0"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×"/>
            </a:pPr>
            <a:r>
              <a:rPr lang="ca" sz="1400" b="1" dirty="0"/>
              <a:t>OPCIONS DE PARTICIPACIÓ = (1) individualment (2) en parella (3) en un equip de tres </a:t>
            </a:r>
            <a:r>
              <a:rPr lang="ca" sz="1400" b="1" dirty="0" smtClean="0"/>
              <a:t>persones</a:t>
            </a:r>
            <a:endParaRPr sz="2400" dirty="0">
              <a:solidFill>
                <a:srgbClr val="000000"/>
              </a:solidFill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3200" dirty="0">
              <a:solidFill>
                <a:srgbClr val="000000"/>
              </a:solidFill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3200" dirty="0">
              <a:solidFill>
                <a:srgbClr val="000000"/>
              </a:solidFill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200" dirty="0">
              <a:solidFill>
                <a:srgbClr val="000000"/>
              </a:solidFill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3200" dirty="0">
              <a:solidFill>
                <a:srgbClr val="000000"/>
              </a:solidFill>
            </a:endParaRPr>
          </a:p>
        </p:txBody>
      </p:sp>
      <p:pic>
        <p:nvPicPr>
          <p:cNvPr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72275" y="1572350"/>
            <a:ext cx="1944875" cy="177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002A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ctrTitle"/>
          </p:nvPr>
        </p:nvSpPr>
        <p:spPr>
          <a:xfrm>
            <a:off x="3624881" y="1503350"/>
            <a:ext cx="4683000" cy="212069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6000" dirty="0" smtClean="0"/>
              <a:t>Pensa-ho bé!</a:t>
            </a:r>
            <a:r>
              <a:rPr lang="ca" sz="3200" dirty="0" smtClean="0"/>
              <a:t/>
            </a:r>
            <a:br>
              <a:rPr lang="ca" sz="3200" dirty="0" smtClean="0"/>
            </a:br>
            <a:r>
              <a:rPr lang="ca" sz="3200" dirty="0" smtClean="0"/>
              <a:t>Amb qui vols </a:t>
            </a:r>
            <a:r>
              <a:rPr lang="ca" sz="3200" dirty="0"/>
              <a:t>participar </a:t>
            </a:r>
            <a:r>
              <a:rPr lang="ca" sz="3200" dirty="0" smtClean="0"/>
              <a:t>a la Thinkató UPF? </a:t>
            </a:r>
            <a:br>
              <a:rPr lang="ca" sz="3200" dirty="0" smtClean="0"/>
            </a:br>
            <a:r>
              <a:rPr lang="ca" sz="2000" dirty="0" smtClean="0"/>
              <a:t>Individualment</a:t>
            </a:r>
            <a:r>
              <a:rPr lang="ca" sz="2000" dirty="0"/>
              <a:t>, en parella o en equip?</a:t>
            </a:r>
            <a:endParaRPr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7EB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ctrTitle"/>
          </p:nvPr>
        </p:nvSpPr>
        <p:spPr>
          <a:xfrm>
            <a:off x="3771925" y="1527725"/>
            <a:ext cx="4683000" cy="198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7200" dirty="0" smtClean="0"/>
              <a:t>3-2-1...</a:t>
            </a:r>
            <a:endParaRPr sz="720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0000" dirty="0" smtClean="0"/>
              <a:t>Acció</a:t>
            </a:r>
            <a:r>
              <a:rPr lang="ca" sz="10000" dirty="0"/>
              <a:t>!!!</a:t>
            </a:r>
            <a:endParaRPr sz="10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C4CA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 rot="161729">
            <a:off x="669734" y="641914"/>
            <a:ext cx="7029878" cy="96373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3200" dirty="0"/>
              <a:t>IMPORTANT! </a:t>
            </a:r>
            <a:r>
              <a:rPr lang="ca" sz="3200" dirty="0" smtClean="0"/>
              <a:t/>
            </a:r>
            <a:br>
              <a:rPr lang="ca" sz="3200" dirty="0" smtClean="0"/>
            </a:br>
            <a:r>
              <a:rPr lang="ca" sz="2000" dirty="0" smtClean="0"/>
              <a:t>SI </a:t>
            </a:r>
            <a:r>
              <a:rPr lang="ca" sz="2000" dirty="0"/>
              <a:t>TREBALLES EN PARELLA O TRIO PENSA EN DISTRIBUIR AQUESTS ROLS</a:t>
            </a:r>
            <a:endParaRPr sz="2000" dirty="0"/>
          </a:p>
        </p:txBody>
      </p:sp>
      <p:sp>
        <p:nvSpPr>
          <p:cNvPr id="92" name="Shape 92"/>
          <p:cNvSpPr txBox="1">
            <a:spLocks noGrp="1"/>
          </p:cNvSpPr>
          <p:nvPr>
            <p:ph type="body" idx="2"/>
          </p:nvPr>
        </p:nvSpPr>
        <p:spPr>
          <a:xfrm>
            <a:off x="962300" y="1555050"/>
            <a:ext cx="2295300" cy="12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ca">
                <a:solidFill>
                  <a:srgbClr val="FFA300"/>
                </a:solidFill>
              </a:rPr>
              <a:t>REALITZADOR/A</a:t>
            </a:r>
            <a:endParaRPr>
              <a:solidFill>
                <a:srgbClr val="FFA300"/>
              </a:solidFill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ca" sz="1400"/>
              <a:t>Aportarà una mirada estètica i narrativa important al vídeo</a:t>
            </a:r>
            <a:endParaRPr sz="1400"/>
          </a:p>
        </p:txBody>
      </p:sp>
      <p:sp>
        <p:nvSpPr>
          <p:cNvPr id="93" name="Shape 93"/>
          <p:cNvSpPr txBox="1">
            <a:spLocks noGrp="1"/>
          </p:cNvSpPr>
          <p:nvPr>
            <p:ph type="body" idx="3"/>
          </p:nvPr>
        </p:nvSpPr>
        <p:spPr>
          <a:xfrm>
            <a:off x="1404825" y="3077400"/>
            <a:ext cx="2447700" cy="14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ca" dirty="0">
                <a:solidFill>
                  <a:srgbClr val="00A7EB"/>
                </a:solidFill>
              </a:rPr>
              <a:t>DIRECTOR/A</a:t>
            </a:r>
            <a:endParaRPr dirty="0">
              <a:solidFill>
                <a:srgbClr val="00A7EB"/>
              </a:solidFill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ca" sz="1400" dirty="0"/>
              <a:t>Serà la persona responsable  que </a:t>
            </a:r>
            <a:r>
              <a:rPr lang="ca" sz="1400" dirty="0" smtClean="0"/>
              <a:t>tothom treballi </a:t>
            </a:r>
            <a:r>
              <a:rPr lang="ca" sz="1400" dirty="0"/>
              <a:t>i que realment s’aconsegueixin els resultats de manera òptima </a:t>
            </a:r>
            <a:endParaRPr sz="1400"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1200" dirty="0"/>
          </a:p>
        </p:txBody>
      </p:sp>
      <p:sp>
        <p:nvSpPr>
          <p:cNvPr id="94" name="Shape 94"/>
          <p:cNvSpPr txBox="1">
            <a:spLocks noGrp="1"/>
          </p:cNvSpPr>
          <p:nvPr>
            <p:ph type="body" idx="3"/>
          </p:nvPr>
        </p:nvSpPr>
        <p:spPr>
          <a:xfrm>
            <a:off x="3555141" y="2245925"/>
            <a:ext cx="2295300" cy="14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ca" b="1">
                <a:solidFill>
                  <a:srgbClr val="824BB0"/>
                </a:solidFill>
              </a:rPr>
              <a:t> </a:t>
            </a:r>
            <a:r>
              <a:rPr lang="ca">
                <a:solidFill>
                  <a:srgbClr val="824BB0"/>
                </a:solidFill>
              </a:rPr>
              <a:t>CÀMERA</a:t>
            </a:r>
            <a:endParaRPr>
              <a:solidFill>
                <a:srgbClr val="824BB0"/>
              </a:solidFill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ca" sz="1400"/>
              <a:t>Realitzarà tant la gravació com l’edició del vídeo</a:t>
            </a:r>
            <a:endParaRPr sz="140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</p:txBody>
      </p:sp>
      <p:pic>
        <p:nvPicPr>
          <p:cNvPr id="96" name="Shape 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9650" y="3468048"/>
            <a:ext cx="369568" cy="37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58940" y="2026534"/>
            <a:ext cx="598175" cy="52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9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5500" y="1683625"/>
            <a:ext cx="351375" cy="37697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Shape 99"/>
          <p:cNvSpPr txBox="1">
            <a:spLocks noGrp="1"/>
          </p:cNvSpPr>
          <p:nvPr>
            <p:ph type="body" idx="3"/>
          </p:nvPr>
        </p:nvSpPr>
        <p:spPr>
          <a:xfrm>
            <a:off x="6089218" y="1774339"/>
            <a:ext cx="2295300" cy="14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ca" b="1" dirty="0">
                <a:solidFill>
                  <a:schemeClr val="accent3"/>
                </a:solidFill>
              </a:rPr>
              <a:t> </a:t>
            </a:r>
            <a:r>
              <a:rPr lang="ca" dirty="0">
                <a:solidFill>
                  <a:schemeClr val="accent3"/>
                </a:solidFill>
              </a:rPr>
              <a:t>EQUIP ARTÍSTIC</a:t>
            </a:r>
            <a:endParaRPr dirty="0">
              <a:solidFill>
                <a:schemeClr val="accent3"/>
              </a:solidFill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ca" sz="1400" dirty="0"/>
              <a:t>Seran els protagonistes del vídeo</a:t>
            </a:r>
            <a:endParaRPr sz="1200" dirty="0"/>
          </a:p>
        </p:txBody>
      </p:sp>
      <p:sp>
        <p:nvSpPr>
          <p:cNvPr id="100" name="Shape 100"/>
          <p:cNvSpPr txBox="1">
            <a:spLocks noGrp="1"/>
          </p:cNvSpPr>
          <p:nvPr>
            <p:ph type="body" idx="3"/>
          </p:nvPr>
        </p:nvSpPr>
        <p:spPr>
          <a:xfrm>
            <a:off x="5995578" y="3325950"/>
            <a:ext cx="2295300" cy="14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ca">
                <a:solidFill>
                  <a:srgbClr val="FF00FF"/>
                </a:solidFill>
              </a:rPr>
              <a:t> PRODUCTOR</a:t>
            </a:r>
            <a:endParaRPr>
              <a:solidFill>
                <a:srgbClr val="FF00FF"/>
              </a:solidFill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ca" sz="1400"/>
              <a:t>Gestionarà els temps dins de la producció del vídeo</a:t>
            </a:r>
            <a:endParaRPr sz="140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</p:txBody>
      </p:sp>
      <p:pic>
        <p:nvPicPr>
          <p:cNvPr id="101" name="Shape 10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07689" y="2441109"/>
            <a:ext cx="504950" cy="566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62289" y="3267739"/>
            <a:ext cx="546425" cy="52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9651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1017950" y="1538525"/>
            <a:ext cx="6946500" cy="29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ca" sz="1600" dirty="0" smtClean="0">
                <a:highlight>
                  <a:srgbClr val="249651"/>
                </a:highlight>
              </a:rPr>
              <a:t>Aquestes són les preguntes que heu de respondre al vostre </a:t>
            </a:r>
            <a:r>
              <a:rPr lang="ca" sz="1600" dirty="0">
                <a:highlight>
                  <a:srgbClr val="249651"/>
                </a:highlight>
              </a:rPr>
              <a:t>vídeo </a:t>
            </a:r>
            <a:endParaRPr sz="1800" dirty="0"/>
          </a:p>
          <a:p>
            <a:pPr marL="0" indent="0">
              <a:buClr>
                <a:srgbClr val="000000"/>
              </a:buClr>
              <a:buSzPts val="1100"/>
              <a:buNone/>
            </a:pPr>
            <a:r>
              <a:rPr lang="ca" sz="1800" dirty="0" smtClean="0">
                <a:solidFill>
                  <a:srgbClr val="249651"/>
                </a:solidFill>
              </a:rPr>
              <a:t>Pregunta 1 </a:t>
            </a:r>
            <a:r>
              <a:rPr lang="es-ES" sz="1800" dirty="0">
                <a:solidFill>
                  <a:srgbClr val="249651"/>
                </a:solidFill>
              </a:rPr>
              <a:t>(OBLIGATÒRIA</a:t>
            </a:r>
            <a:r>
              <a:rPr lang="es-ES" sz="1800" dirty="0" smtClean="0">
                <a:solidFill>
                  <a:srgbClr val="249651"/>
                </a:solidFill>
              </a:rPr>
              <a:t>)</a:t>
            </a:r>
            <a:r>
              <a:rPr lang="ca" sz="1800" dirty="0" smtClean="0">
                <a:solidFill>
                  <a:srgbClr val="249651"/>
                </a:solidFill>
              </a:rPr>
              <a:t>: </a:t>
            </a:r>
            <a:r>
              <a:rPr lang="es-ES" sz="1800" dirty="0" smtClean="0">
                <a:solidFill>
                  <a:srgbClr val="249651"/>
                </a:solidFill>
              </a:rPr>
              <a:t> </a:t>
            </a:r>
            <a:r>
              <a:rPr lang="es-ES" sz="1800" dirty="0" err="1">
                <a:solidFill>
                  <a:srgbClr val="249651"/>
                </a:solidFill>
              </a:rPr>
              <a:t>Com</a:t>
            </a:r>
            <a:r>
              <a:rPr lang="es-ES" sz="1800" dirty="0">
                <a:solidFill>
                  <a:srgbClr val="249651"/>
                </a:solidFill>
              </a:rPr>
              <a:t> </a:t>
            </a:r>
            <a:r>
              <a:rPr lang="es-ES" sz="1800" dirty="0" err="1">
                <a:solidFill>
                  <a:srgbClr val="249651"/>
                </a:solidFill>
              </a:rPr>
              <a:t>hauria</a:t>
            </a:r>
            <a:r>
              <a:rPr lang="es-ES" sz="1800" dirty="0">
                <a:solidFill>
                  <a:srgbClr val="249651"/>
                </a:solidFill>
              </a:rPr>
              <a:t> de ser la </a:t>
            </a:r>
            <a:r>
              <a:rPr lang="es-ES" sz="1800" dirty="0" err="1">
                <a:solidFill>
                  <a:srgbClr val="249651"/>
                </a:solidFill>
              </a:rPr>
              <a:t>universitat</a:t>
            </a:r>
            <a:r>
              <a:rPr lang="es-ES" sz="1800" dirty="0">
                <a:solidFill>
                  <a:srgbClr val="249651"/>
                </a:solidFill>
              </a:rPr>
              <a:t> del </a:t>
            </a:r>
            <a:r>
              <a:rPr lang="es-ES" sz="1800" dirty="0" err="1">
                <a:solidFill>
                  <a:srgbClr val="249651"/>
                </a:solidFill>
              </a:rPr>
              <a:t>futur</a:t>
            </a:r>
            <a:r>
              <a:rPr lang="es-ES" sz="1800" dirty="0">
                <a:solidFill>
                  <a:srgbClr val="249651"/>
                </a:solidFill>
              </a:rPr>
              <a:t>?</a:t>
            </a:r>
            <a:r>
              <a:rPr lang="ca" sz="1800" dirty="0" smtClean="0">
                <a:solidFill>
                  <a:srgbClr val="249651"/>
                </a:solidFill>
              </a:rPr>
              <a:t> </a:t>
            </a:r>
            <a:endParaRPr sz="800" dirty="0">
              <a:solidFill>
                <a:srgbClr val="249651"/>
              </a:solidFill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ca" sz="1800" dirty="0" smtClean="0">
                <a:solidFill>
                  <a:srgbClr val="249651"/>
                </a:solidFill>
              </a:rPr>
              <a:t>Pregunta 2 (només </a:t>
            </a:r>
            <a:r>
              <a:rPr lang="ca" sz="1800" dirty="0">
                <a:solidFill>
                  <a:srgbClr val="249651"/>
                </a:solidFill>
              </a:rPr>
              <a:t>cal que </a:t>
            </a:r>
            <a:r>
              <a:rPr lang="ca" sz="1800" dirty="0" smtClean="0">
                <a:solidFill>
                  <a:srgbClr val="249651"/>
                </a:solidFill>
              </a:rPr>
              <a:t>n’escolliu UNA):</a:t>
            </a:r>
            <a:endParaRPr sz="1800" dirty="0">
              <a:solidFill>
                <a:srgbClr val="249651"/>
              </a:solidFill>
            </a:endParaRPr>
          </a:p>
          <a:p>
            <a:r>
              <a:rPr lang="es-ES" sz="1400" dirty="0" err="1"/>
              <a:t>Quines</a:t>
            </a:r>
            <a:r>
              <a:rPr lang="es-ES" sz="1400" dirty="0"/>
              <a:t> </a:t>
            </a:r>
            <a:r>
              <a:rPr lang="es-ES" sz="1400" dirty="0" err="1"/>
              <a:t>competències</a:t>
            </a:r>
            <a:r>
              <a:rPr lang="es-ES" sz="1400" dirty="0"/>
              <a:t> </a:t>
            </a:r>
            <a:r>
              <a:rPr lang="es-ES" sz="1400" dirty="0" err="1"/>
              <a:t>haurien</a:t>
            </a:r>
            <a:r>
              <a:rPr lang="es-ES" sz="1400" dirty="0"/>
              <a:t> de </a:t>
            </a:r>
            <a:r>
              <a:rPr lang="es-ES" sz="1400" dirty="0" err="1"/>
              <a:t>tenir</a:t>
            </a:r>
            <a:r>
              <a:rPr lang="es-ES" sz="1400" dirty="0"/>
              <a:t> </a:t>
            </a:r>
            <a:r>
              <a:rPr lang="es-ES" sz="1400" dirty="0" err="1"/>
              <a:t>els</a:t>
            </a:r>
            <a:r>
              <a:rPr lang="es-ES" sz="1400" dirty="0"/>
              <a:t> </a:t>
            </a:r>
            <a:r>
              <a:rPr lang="es-ES" sz="1400" dirty="0" err="1"/>
              <a:t>professors</a:t>
            </a:r>
            <a:r>
              <a:rPr lang="es-ES" sz="1400" dirty="0"/>
              <a:t>?</a:t>
            </a:r>
          </a:p>
          <a:p>
            <a:r>
              <a:rPr lang="es-ES" sz="1400" dirty="0" err="1" smtClean="0"/>
              <a:t>Com</a:t>
            </a:r>
            <a:r>
              <a:rPr lang="es-ES" sz="1400" dirty="0" smtClean="0"/>
              <a:t> </a:t>
            </a:r>
            <a:r>
              <a:rPr lang="es-ES" sz="1400" dirty="0" err="1"/>
              <a:t>haurien</a:t>
            </a:r>
            <a:r>
              <a:rPr lang="es-ES" sz="1400" dirty="0"/>
              <a:t> de ser </a:t>
            </a:r>
            <a:r>
              <a:rPr lang="es-ES" sz="1400" dirty="0" err="1"/>
              <a:t>els</a:t>
            </a:r>
            <a:r>
              <a:rPr lang="es-ES" sz="1400" dirty="0"/>
              <a:t> </a:t>
            </a:r>
            <a:r>
              <a:rPr lang="es-ES" sz="1400" dirty="0" err="1"/>
              <a:t>espais</a:t>
            </a:r>
            <a:r>
              <a:rPr lang="es-ES" sz="1400" dirty="0"/>
              <a:t> i el </a:t>
            </a:r>
            <a:r>
              <a:rPr lang="es-ES" sz="1400" dirty="0" err="1"/>
              <a:t>mobiliari</a:t>
            </a:r>
            <a:r>
              <a:rPr lang="es-ES" sz="1400" dirty="0"/>
              <a:t> (</a:t>
            </a:r>
            <a:r>
              <a:rPr lang="es-ES" sz="1400" dirty="0" err="1"/>
              <a:t>edifici</a:t>
            </a:r>
            <a:r>
              <a:rPr lang="es-ES" sz="1400" dirty="0"/>
              <a:t>, </a:t>
            </a:r>
            <a:r>
              <a:rPr lang="es-ES" sz="1400" dirty="0" err="1"/>
              <a:t>aules</a:t>
            </a:r>
            <a:r>
              <a:rPr lang="es-ES" sz="1400" dirty="0"/>
              <a:t>, biblioteca, etc.)?</a:t>
            </a:r>
          </a:p>
          <a:p>
            <a:r>
              <a:rPr lang="es-ES" sz="1400" dirty="0" err="1" smtClean="0"/>
              <a:t>Quines</a:t>
            </a:r>
            <a:r>
              <a:rPr lang="es-ES" sz="1400" dirty="0" smtClean="0"/>
              <a:t> </a:t>
            </a:r>
            <a:r>
              <a:rPr lang="es-ES" sz="1400" dirty="0" err="1"/>
              <a:t>tecnologies</a:t>
            </a:r>
            <a:r>
              <a:rPr lang="es-ES" sz="1400" dirty="0"/>
              <a:t> i </a:t>
            </a:r>
            <a:r>
              <a:rPr lang="es-ES" sz="1400" dirty="0" err="1"/>
              <a:t>equipaments</a:t>
            </a:r>
            <a:r>
              <a:rPr lang="es-ES" sz="1400" dirty="0"/>
              <a:t> </a:t>
            </a:r>
            <a:r>
              <a:rPr lang="es-ES" sz="1400" dirty="0" err="1"/>
              <a:t>s’haurien</a:t>
            </a:r>
            <a:r>
              <a:rPr lang="es-ES" sz="1400" dirty="0"/>
              <a:t> </a:t>
            </a:r>
            <a:r>
              <a:rPr lang="es-ES" sz="1400" dirty="0" err="1"/>
              <a:t>d’utilitzar</a:t>
            </a:r>
            <a:r>
              <a:rPr lang="es-ES" sz="1400" dirty="0"/>
              <a:t> a les </a:t>
            </a:r>
            <a:r>
              <a:rPr lang="es-ES" sz="1400" dirty="0" err="1"/>
              <a:t>aules</a:t>
            </a:r>
            <a:r>
              <a:rPr lang="es-ES" sz="1400" dirty="0"/>
              <a:t>?</a:t>
            </a:r>
          </a:p>
          <a:p>
            <a:r>
              <a:rPr lang="es-ES" sz="1400" dirty="0" err="1" smtClean="0"/>
              <a:t>Quines</a:t>
            </a:r>
            <a:r>
              <a:rPr lang="es-ES" sz="1400" dirty="0" smtClean="0"/>
              <a:t> </a:t>
            </a:r>
            <a:r>
              <a:rPr lang="es-ES" sz="1400" dirty="0" err="1"/>
              <a:t>accions</a:t>
            </a:r>
            <a:r>
              <a:rPr lang="es-ES" sz="1400" dirty="0"/>
              <a:t> </a:t>
            </a:r>
            <a:r>
              <a:rPr lang="es-ES" sz="1400" dirty="0" err="1"/>
              <a:t>s'haurien</a:t>
            </a:r>
            <a:r>
              <a:rPr lang="es-ES" sz="1400" dirty="0"/>
              <a:t> de </a:t>
            </a:r>
            <a:r>
              <a:rPr lang="es-ES" sz="1400" dirty="0" err="1"/>
              <a:t>dissenyar</a:t>
            </a:r>
            <a:r>
              <a:rPr lang="es-ES" sz="1400" dirty="0"/>
              <a:t> per </a:t>
            </a:r>
            <a:r>
              <a:rPr lang="es-ES" sz="1400" dirty="0" err="1"/>
              <a:t>acollir</a:t>
            </a:r>
            <a:r>
              <a:rPr lang="es-ES" sz="1400" dirty="0"/>
              <a:t> </a:t>
            </a:r>
            <a:r>
              <a:rPr lang="es-ES" sz="1400" dirty="0" err="1"/>
              <a:t>estudiants</a:t>
            </a:r>
            <a:r>
              <a:rPr lang="es-ES" sz="1400" dirty="0"/>
              <a:t> </a:t>
            </a:r>
            <a:r>
              <a:rPr lang="es-ES" sz="1400" dirty="0" err="1"/>
              <a:t>d’altres</a:t>
            </a:r>
            <a:r>
              <a:rPr lang="es-ES" sz="1400" dirty="0"/>
              <a:t> </a:t>
            </a:r>
            <a:r>
              <a:rPr lang="es-ES" sz="1400" dirty="0" err="1"/>
              <a:t>països</a:t>
            </a:r>
            <a:r>
              <a:rPr lang="es-ES" sz="1400" dirty="0"/>
              <a:t>?</a:t>
            </a:r>
          </a:p>
          <a:p>
            <a:r>
              <a:rPr lang="es-ES" sz="1400" dirty="0" err="1" smtClean="0"/>
              <a:t>Com</a:t>
            </a:r>
            <a:r>
              <a:rPr lang="es-ES" sz="1400" dirty="0" smtClean="0"/>
              <a:t> </a:t>
            </a:r>
            <a:r>
              <a:rPr lang="es-ES" sz="1400" dirty="0"/>
              <a:t>serien les </a:t>
            </a:r>
            <a:r>
              <a:rPr lang="es-ES" sz="1400" dirty="0" err="1"/>
              <a:t>pràctiques</a:t>
            </a:r>
            <a:r>
              <a:rPr lang="es-ES" sz="1400" dirty="0"/>
              <a:t> </a:t>
            </a:r>
            <a:r>
              <a:rPr lang="es-ES" sz="1400" dirty="0" err="1"/>
              <a:t>ideals</a:t>
            </a:r>
            <a:r>
              <a:rPr lang="es-ES" sz="1400" dirty="0"/>
              <a:t> </a:t>
            </a:r>
            <a:r>
              <a:rPr lang="es-ES" sz="1400" dirty="0" err="1"/>
              <a:t>dins</a:t>
            </a:r>
            <a:r>
              <a:rPr lang="es-ES" sz="1400" dirty="0"/>
              <a:t> </a:t>
            </a:r>
            <a:r>
              <a:rPr lang="es-ES" sz="1400" dirty="0" err="1"/>
              <a:t>d’una</a:t>
            </a:r>
            <a:r>
              <a:rPr lang="es-ES" sz="1400" dirty="0"/>
              <a:t> empresa?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2000" b="1" dirty="0">
              <a:highlight>
                <a:srgbClr val="249651"/>
              </a:highlight>
            </a:endParaRPr>
          </a:p>
        </p:txBody>
      </p:sp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4800" dirty="0"/>
              <a:t>A</a:t>
            </a:r>
            <a:r>
              <a:rPr lang="ca" sz="4800" dirty="0" smtClean="0"/>
              <a:t>cció </a:t>
            </a:r>
            <a:r>
              <a:rPr lang="ca" sz="4800" dirty="0"/>
              <a:t>1 - </a:t>
            </a:r>
            <a:r>
              <a:rPr lang="ca" sz="4800" dirty="0" smtClean="0"/>
              <a:t>Preproducció </a:t>
            </a:r>
            <a:endParaRPr sz="4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9651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889975" y="1490300"/>
            <a:ext cx="7339500" cy="31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ca" sz="1600" dirty="0">
                <a:highlight>
                  <a:srgbClr val="249651"/>
                </a:highlight>
              </a:rPr>
              <a:t>Enfocament - </a:t>
            </a:r>
            <a:r>
              <a:rPr lang="ca" sz="1600" dirty="0" smtClean="0">
                <a:highlight>
                  <a:srgbClr val="249651"/>
                </a:highlight>
              </a:rPr>
              <a:t>Pregunta </a:t>
            </a:r>
            <a:r>
              <a:rPr lang="ca" sz="1600" dirty="0">
                <a:highlight>
                  <a:srgbClr val="249651"/>
                </a:highlight>
              </a:rPr>
              <a:t>1 </a:t>
            </a:r>
            <a:r>
              <a:rPr lang="ca" sz="1600" dirty="0">
                <a:solidFill>
                  <a:srgbClr val="000000"/>
                </a:solidFill>
                <a:highlight>
                  <a:srgbClr val="249651"/>
                </a:highlight>
              </a:rPr>
              <a:t>- </a:t>
            </a:r>
            <a:r>
              <a:rPr lang="es-ES" sz="1800" dirty="0">
                <a:solidFill>
                  <a:srgbClr val="000000"/>
                </a:solidFill>
                <a:highlight>
                  <a:srgbClr val="249651"/>
                </a:highlight>
              </a:rPr>
              <a:t> </a:t>
            </a:r>
            <a:r>
              <a:rPr lang="es-ES" sz="1800" dirty="0" err="1">
                <a:solidFill>
                  <a:srgbClr val="000000"/>
                </a:solidFill>
                <a:highlight>
                  <a:srgbClr val="249651"/>
                </a:highlight>
              </a:rPr>
              <a:t>Com</a:t>
            </a:r>
            <a:r>
              <a:rPr lang="es-ES" sz="1800" dirty="0">
                <a:solidFill>
                  <a:srgbClr val="000000"/>
                </a:solidFill>
                <a:highlight>
                  <a:srgbClr val="249651"/>
                </a:highlight>
              </a:rPr>
              <a:t> </a:t>
            </a:r>
            <a:r>
              <a:rPr lang="es-ES" sz="1800" dirty="0" err="1">
                <a:solidFill>
                  <a:srgbClr val="000000"/>
                </a:solidFill>
                <a:highlight>
                  <a:srgbClr val="249651"/>
                </a:highlight>
              </a:rPr>
              <a:t>hauria</a:t>
            </a:r>
            <a:r>
              <a:rPr lang="es-ES" sz="1800" dirty="0">
                <a:solidFill>
                  <a:srgbClr val="000000"/>
                </a:solidFill>
                <a:highlight>
                  <a:srgbClr val="249651"/>
                </a:highlight>
              </a:rPr>
              <a:t> de ser la </a:t>
            </a:r>
            <a:r>
              <a:rPr lang="es-ES" sz="1800" dirty="0" err="1">
                <a:solidFill>
                  <a:srgbClr val="000000"/>
                </a:solidFill>
                <a:highlight>
                  <a:srgbClr val="249651"/>
                </a:highlight>
              </a:rPr>
              <a:t>universitat</a:t>
            </a:r>
            <a:r>
              <a:rPr lang="es-ES" sz="1800" dirty="0">
                <a:solidFill>
                  <a:srgbClr val="000000"/>
                </a:solidFill>
                <a:highlight>
                  <a:srgbClr val="249651"/>
                </a:highlight>
              </a:rPr>
              <a:t> del </a:t>
            </a:r>
            <a:r>
              <a:rPr lang="es-ES" sz="1800" dirty="0" err="1">
                <a:solidFill>
                  <a:srgbClr val="000000"/>
                </a:solidFill>
                <a:highlight>
                  <a:srgbClr val="249651"/>
                </a:highlight>
              </a:rPr>
              <a:t>futur</a:t>
            </a:r>
            <a:r>
              <a:rPr lang="es-ES" sz="1800" dirty="0">
                <a:solidFill>
                  <a:srgbClr val="000000"/>
                </a:solidFill>
                <a:highlight>
                  <a:srgbClr val="249651"/>
                </a:highlight>
              </a:rPr>
              <a:t>?</a:t>
            </a:r>
            <a:endParaRPr sz="1600" dirty="0">
              <a:solidFill>
                <a:srgbClr val="000000"/>
              </a:solidFill>
              <a:highlight>
                <a:srgbClr val="249651"/>
              </a:highlight>
            </a:endParaRPr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endParaRPr sz="800" dirty="0">
              <a:highlight>
                <a:srgbClr val="249651"/>
              </a:highlight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1600" dirty="0"/>
              <a:t>Doneu resposta, de manera col·laborativa, a les </a:t>
            </a:r>
            <a:r>
              <a:rPr lang="ca" sz="1600" dirty="0" smtClean="0"/>
              <a:t>preguntes següents:</a:t>
            </a:r>
            <a:endParaRPr sz="1600" dirty="0"/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ca" sz="1400" dirty="0"/>
              <a:t>Com us imagineu la universitat del futur dels vostres somnis? </a:t>
            </a:r>
            <a:endParaRPr sz="1400" dirty="0"/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ca" sz="1400" dirty="0"/>
              <a:t>Per què ha de ser així?</a:t>
            </a:r>
            <a:endParaRPr sz="1400" dirty="0"/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ca" sz="1400" dirty="0"/>
              <a:t>Quines característiques </a:t>
            </a:r>
            <a:r>
              <a:rPr lang="ca" sz="1400" dirty="0" smtClean="0"/>
              <a:t>hauria de tenir </a:t>
            </a:r>
            <a:r>
              <a:rPr lang="ca" sz="1400" dirty="0"/>
              <a:t>la vostra universitat ideal?</a:t>
            </a:r>
            <a:endParaRPr sz="1400" dirty="0"/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ca" sz="1400" dirty="0"/>
              <a:t>Seleccioneu com a mínim 5 de les característiques més importants que heu dit</a:t>
            </a:r>
            <a:endParaRPr sz="1400" dirty="0"/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ca" sz="1400" dirty="0"/>
              <a:t>Per què considereu que les característiques anteriors són les més rellevants?</a:t>
            </a:r>
            <a:endParaRPr sz="1600" dirty="0"/>
          </a:p>
          <a:p>
            <a: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×"/>
            </a:pPr>
            <a:r>
              <a:rPr lang="ca" sz="1600" dirty="0">
                <a:highlight>
                  <a:srgbClr val="249651"/>
                </a:highlight>
              </a:rPr>
              <a:t>Escriviu com a mínim 3 línies de resposta </a:t>
            </a:r>
            <a:r>
              <a:rPr lang="ca" sz="1600" dirty="0" smtClean="0">
                <a:highlight>
                  <a:srgbClr val="249651"/>
                </a:highlight>
              </a:rPr>
              <a:t>per a </a:t>
            </a:r>
            <a:r>
              <a:rPr lang="ca" sz="1600" dirty="0">
                <a:highlight>
                  <a:srgbClr val="249651"/>
                </a:highlight>
              </a:rPr>
              <a:t>cada pregunta</a:t>
            </a:r>
            <a:endParaRPr sz="1600" dirty="0">
              <a:highlight>
                <a:srgbClr val="249651"/>
              </a:highlight>
            </a:endParaRPr>
          </a:p>
          <a:p>
            <a: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×"/>
            </a:pPr>
            <a:r>
              <a:rPr lang="ca" sz="1600" dirty="0">
                <a:highlight>
                  <a:srgbClr val="249651"/>
                </a:highlight>
              </a:rPr>
              <a:t>Sigueu molt </a:t>
            </a:r>
            <a:r>
              <a:rPr lang="ca" sz="1600" dirty="0" smtClean="0">
                <a:highlight>
                  <a:srgbClr val="249651"/>
                </a:highlight>
              </a:rPr>
              <a:t>concrets </a:t>
            </a:r>
            <a:r>
              <a:rPr lang="ca" sz="1600" dirty="0">
                <a:highlight>
                  <a:srgbClr val="249651"/>
                </a:highlight>
              </a:rPr>
              <a:t>en el moment de redactar les vostres aportacions</a:t>
            </a:r>
            <a:endParaRPr sz="1600" dirty="0">
              <a:highlight>
                <a:srgbClr val="249651"/>
              </a:highlight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249651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249651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1600" dirty="0"/>
          </a:p>
        </p:txBody>
      </p:sp>
      <p:pic>
        <p:nvPicPr>
          <p:cNvPr id="118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20506" y="2323750"/>
            <a:ext cx="1016146" cy="771787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 rot="161729">
            <a:off x="903936" y="86885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4800" dirty="0"/>
              <a:t>A</a:t>
            </a:r>
            <a:r>
              <a:rPr lang="ca" sz="4800" dirty="0" smtClean="0"/>
              <a:t>cció </a:t>
            </a:r>
            <a:r>
              <a:rPr lang="ca" sz="4800" dirty="0"/>
              <a:t>2 - </a:t>
            </a:r>
            <a:r>
              <a:rPr lang="ca" sz="4800" dirty="0" smtClean="0"/>
              <a:t>Preproducció </a:t>
            </a:r>
            <a:endParaRPr sz="4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9651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92137" y="1550125"/>
            <a:ext cx="1016146" cy="771787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 rot="161729">
            <a:off x="903936" y="86885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4800" dirty="0"/>
              <a:t>A</a:t>
            </a:r>
            <a:r>
              <a:rPr lang="ca" sz="4800" dirty="0" smtClean="0"/>
              <a:t>cció </a:t>
            </a:r>
            <a:r>
              <a:rPr lang="ca" sz="4800" dirty="0"/>
              <a:t>2 - </a:t>
            </a:r>
            <a:r>
              <a:rPr lang="ca" sz="4800" dirty="0" smtClean="0"/>
              <a:t>Preproducció </a:t>
            </a:r>
            <a:endParaRPr sz="4800" dirty="0"/>
          </a:p>
        </p:txBody>
      </p:sp>
      <p:sp>
        <p:nvSpPr>
          <p:cNvPr id="10" name="Shape 131"/>
          <p:cNvSpPr txBox="1">
            <a:spLocks noGrp="1"/>
          </p:cNvSpPr>
          <p:nvPr>
            <p:ph type="body" idx="1"/>
          </p:nvPr>
        </p:nvSpPr>
        <p:spPr>
          <a:xfrm>
            <a:off x="797275" y="1417975"/>
            <a:ext cx="7411008" cy="31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ca" sz="1600" dirty="0">
                <a:highlight>
                  <a:srgbClr val="249651"/>
                </a:highlight>
              </a:rPr>
              <a:t>Enfocament </a:t>
            </a:r>
            <a:r>
              <a:rPr lang="ca" sz="1600" dirty="0" smtClean="0">
                <a:highlight>
                  <a:srgbClr val="249651"/>
                </a:highlight>
              </a:rPr>
              <a:t>– Pregunta 2 – Selecciona UN tema :</a:t>
            </a:r>
            <a:endParaRPr sz="1600" dirty="0">
              <a:solidFill>
                <a:srgbClr val="000000"/>
              </a:solidFill>
              <a:highlight>
                <a:srgbClr val="249651"/>
              </a:highlight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  <a:p>
            <a:r>
              <a:rPr lang="es-ES" sz="1600" dirty="0" err="1"/>
              <a:t>Quines</a:t>
            </a:r>
            <a:r>
              <a:rPr lang="es-ES" sz="1600" dirty="0"/>
              <a:t> </a:t>
            </a:r>
            <a:r>
              <a:rPr lang="es-ES" sz="1600" dirty="0" err="1"/>
              <a:t>competències</a:t>
            </a:r>
            <a:r>
              <a:rPr lang="es-ES" sz="1600" dirty="0"/>
              <a:t> </a:t>
            </a:r>
            <a:r>
              <a:rPr lang="es-ES" sz="1600" dirty="0" err="1"/>
              <a:t>haurien</a:t>
            </a:r>
            <a:r>
              <a:rPr lang="es-ES" sz="1600" dirty="0"/>
              <a:t> de </a:t>
            </a:r>
            <a:r>
              <a:rPr lang="es-ES" sz="1600" dirty="0" err="1"/>
              <a:t>tenir</a:t>
            </a:r>
            <a:r>
              <a:rPr lang="es-ES" sz="1600" dirty="0"/>
              <a:t> </a:t>
            </a:r>
            <a:r>
              <a:rPr lang="es-ES" sz="1600" dirty="0" err="1"/>
              <a:t>els</a:t>
            </a:r>
            <a:r>
              <a:rPr lang="es-ES" sz="1600" dirty="0"/>
              <a:t> </a:t>
            </a:r>
            <a:r>
              <a:rPr lang="es-ES" sz="1600" dirty="0" err="1"/>
              <a:t>professors</a:t>
            </a:r>
            <a:r>
              <a:rPr lang="es-ES" sz="1600" dirty="0"/>
              <a:t>?</a:t>
            </a:r>
          </a:p>
          <a:p>
            <a:r>
              <a:rPr lang="es-ES" sz="1600" dirty="0" err="1"/>
              <a:t>Com</a:t>
            </a:r>
            <a:r>
              <a:rPr lang="es-ES" sz="1600" dirty="0"/>
              <a:t> </a:t>
            </a:r>
            <a:r>
              <a:rPr lang="es-ES" sz="1600" dirty="0" err="1"/>
              <a:t>haurien</a:t>
            </a:r>
            <a:r>
              <a:rPr lang="es-ES" sz="1600" dirty="0"/>
              <a:t> de ser </a:t>
            </a:r>
            <a:r>
              <a:rPr lang="es-ES" sz="1600" dirty="0" err="1"/>
              <a:t>els</a:t>
            </a:r>
            <a:r>
              <a:rPr lang="es-ES" sz="1600" dirty="0"/>
              <a:t> </a:t>
            </a:r>
            <a:r>
              <a:rPr lang="es-ES" sz="1600" dirty="0" err="1"/>
              <a:t>espais</a:t>
            </a:r>
            <a:r>
              <a:rPr lang="es-ES" sz="1600" dirty="0"/>
              <a:t> i el </a:t>
            </a:r>
            <a:r>
              <a:rPr lang="es-ES" sz="1600" dirty="0" err="1"/>
              <a:t>mobiliari</a:t>
            </a:r>
            <a:r>
              <a:rPr lang="es-ES" sz="1600" dirty="0"/>
              <a:t> (</a:t>
            </a:r>
            <a:r>
              <a:rPr lang="es-ES" sz="1600" dirty="0" err="1"/>
              <a:t>edifici</a:t>
            </a:r>
            <a:r>
              <a:rPr lang="es-ES" sz="1600" dirty="0"/>
              <a:t>, </a:t>
            </a:r>
            <a:r>
              <a:rPr lang="es-ES" sz="1600" dirty="0" err="1"/>
              <a:t>aules</a:t>
            </a:r>
            <a:r>
              <a:rPr lang="es-ES" sz="1600" dirty="0"/>
              <a:t>, biblioteca, etc.)?</a:t>
            </a:r>
          </a:p>
          <a:p>
            <a:r>
              <a:rPr lang="es-ES" sz="1600" dirty="0" err="1"/>
              <a:t>Quines</a:t>
            </a:r>
            <a:r>
              <a:rPr lang="es-ES" sz="1600" dirty="0"/>
              <a:t> </a:t>
            </a:r>
            <a:r>
              <a:rPr lang="es-ES" sz="1600" dirty="0" err="1"/>
              <a:t>tecnologies</a:t>
            </a:r>
            <a:r>
              <a:rPr lang="es-ES" sz="1600" dirty="0"/>
              <a:t> i </a:t>
            </a:r>
            <a:r>
              <a:rPr lang="es-ES" sz="1600" dirty="0" err="1"/>
              <a:t>equipaments</a:t>
            </a:r>
            <a:r>
              <a:rPr lang="es-ES" sz="1600" dirty="0"/>
              <a:t> </a:t>
            </a:r>
            <a:r>
              <a:rPr lang="es-ES" sz="1600" dirty="0" err="1"/>
              <a:t>s’haurien</a:t>
            </a:r>
            <a:r>
              <a:rPr lang="es-ES" sz="1600" dirty="0"/>
              <a:t> </a:t>
            </a:r>
            <a:r>
              <a:rPr lang="es-ES" sz="1600" dirty="0" err="1"/>
              <a:t>d’utilitzar</a:t>
            </a:r>
            <a:r>
              <a:rPr lang="es-ES" sz="1600" dirty="0"/>
              <a:t> a les </a:t>
            </a:r>
            <a:r>
              <a:rPr lang="es-ES" sz="1600" dirty="0" err="1"/>
              <a:t>aules</a:t>
            </a:r>
            <a:r>
              <a:rPr lang="es-ES" sz="1600" dirty="0"/>
              <a:t>?</a:t>
            </a:r>
          </a:p>
          <a:p>
            <a:r>
              <a:rPr lang="es-ES" sz="1600" dirty="0" err="1"/>
              <a:t>Quines</a:t>
            </a:r>
            <a:r>
              <a:rPr lang="es-ES" sz="1600" dirty="0"/>
              <a:t> </a:t>
            </a:r>
            <a:r>
              <a:rPr lang="es-ES" sz="1600" dirty="0" err="1"/>
              <a:t>accions</a:t>
            </a:r>
            <a:r>
              <a:rPr lang="es-ES" sz="1600" dirty="0"/>
              <a:t> </a:t>
            </a:r>
            <a:r>
              <a:rPr lang="es-ES" sz="1600" dirty="0" err="1"/>
              <a:t>s'haurien</a:t>
            </a:r>
            <a:r>
              <a:rPr lang="es-ES" sz="1600" dirty="0"/>
              <a:t> de </a:t>
            </a:r>
            <a:r>
              <a:rPr lang="es-ES" sz="1600" dirty="0" err="1"/>
              <a:t>dissenyar</a:t>
            </a:r>
            <a:r>
              <a:rPr lang="es-ES" sz="1600" dirty="0"/>
              <a:t> per </a:t>
            </a:r>
            <a:r>
              <a:rPr lang="es-ES" sz="1600" dirty="0" err="1"/>
              <a:t>acollir</a:t>
            </a:r>
            <a:r>
              <a:rPr lang="es-ES" sz="1600" dirty="0"/>
              <a:t> </a:t>
            </a:r>
            <a:r>
              <a:rPr lang="es-ES" sz="1600" dirty="0" err="1"/>
              <a:t>estudiants</a:t>
            </a:r>
            <a:r>
              <a:rPr lang="es-ES" sz="1600" dirty="0"/>
              <a:t> </a:t>
            </a:r>
            <a:r>
              <a:rPr lang="es-ES" sz="1600" dirty="0" err="1"/>
              <a:t>d’altres</a:t>
            </a:r>
            <a:r>
              <a:rPr lang="es-ES" sz="1600" dirty="0"/>
              <a:t> </a:t>
            </a:r>
            <a:r>
              <a:rPr lang="es-ES" sz="1600" dirty="0" err="1"/>
              <a:t>països</a:t>
            </a:r>
            <a:r>
              <a:rPr lang="es-ES" sz="1600" dirty="0"/>
              <a:t>?</a:t>
            </a:r>
          </a:p>
          <a:p>
            <a:r>
              <a:rPr lang="es-ES" sz="1600" dirty="0" err="1"/>
              <a:t>Com</a:t>
            </a:r>
            <a:r>
              <a:rPr lang="es-ES" sz="1600" dirty="0"/>
              <a:t> serien les </a:t>
            </a:r>
            <a:r>
              <a:rPr lang="es-ES" sz="1600" dirty="0" err="1"/>
              <a:t>pràctiques</a:t>
            </a:r>
            <a:r>
              <a:rPr lang="es-ES" sz="1600" dirty="0"/>
              <a:t> </a:t>
            </a:r>
            <a:r>
              <a:rPr lang="es-ES" sz="1600" dirty="0" err="1"/>
              <a:t>ideals</a:t>
            </a:r>
            <a:r>
              <a:rPr lang="es-ES" sz="1600" dirty="0"/>
              <a:t> </a:t>
            </a:r>
            <a:r>
              <a:rPr lang="es-ES" sz="1600" dirty="0" err="1"/>
              <a:t>dins</a:t>
            </a:r>
            <a:r>
              <a:rPr lang="es-ES" sz="1600" dirty="0"/>
              <a:t> </a:t>
            </a:r>
            <a:r>
              <a:rPr lang="es-ES" sz="1600" dirty="0" err="1"/>
              <a:t>d’una</a:t>
            </a:r>
            <a:r>
              <a:rPr lang="es-ES" sz="1600" dirty="0"/>
              <a:t> empresa?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endParaRPr lang="es-ES" sz="1400" dirty="0"/>
          </a:p>
          <a:p>
            <a:pPr marL="0" lvl="0" indent="0">
              <a:buNone/>
            </a:pPr>
            <a:endParaRPr lang="es-ES" sz="2400" b="1" dirty="0">
              <a:highlight>
                <a:srgbClr val="249651"/>
              </a:highlight>
            </a:endParaRPr>
          </a:p>
          <a:p>
            <a: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endParaRPr lang="es-ES" sz="1600" dirty="0" smtClean="0"/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249651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249651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3783564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9651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92137" y="1550125"/>
            <a:ext cx="1016146" cy="771787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 rot="161729">
            <a:off x="903936" y="86885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4800" dirty="0"/>
              <a:t>A</a:t>
            </a:r>
            <a:r>
              <a:rPr lang="ca" sz="4800" dirty="0" smtClean="0"/>
              <a:t>cció </a:t>
            </a:r>
            <a:r>
              <a:rPr lang="ca" sz="4800" dirty="0"/>
              <a:t>2 - </a:t>
            </a:r>
            <a:r>
              <a:rPr lang="ca" sz="4800" dirty="0" smtClean="0"/>
              <a:t>Preproducció </a:t>
            </a:r>
            <a:endParaRPr sz="4800" dirty="0"/>
          </a:p>
        </p:txBody>
      </p:sp>
      <p:sp>
        <p:nvSpPr>
          <p:cNvPr id="10" name="Shape 131"/>
          <p:cNvSpPr txBox="1">
            <a:spLocks noGrp="1"/>
          </p:cNvSpPr>
          <p:nvPr>
            <p:ph type="body" idx="1"/>
          </p:nvPr>
        </p:nvSpPr>
        <p:spPr>
          <a:xfrm>
            <a:off x="797275" y="1417975"/>
            <a:ext cx="7411008" cy="31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ca" sz="1600" dirty="0">
                <a:highlight>
                  <a:srgbClr val="249651"/>
                </a:highlight>
              </a:rPr>
              <a:t>Enfocament </a:t>
            </a:r>
            <a:r>
              <a:rPr lang="ca" sz="1600" dirty="0" smtClean="0">
                <a:highlight>
                  <a:srgbClr val="249651"/>
                </a:highlight>
              </a:rPr>
              <a:t>– </a:t>
            </a:r>
            <a:r>
              <a:rPr lang="es-ES" sz="1600" dirty="0" smtClean="0">
                <a:highlight>
                  <a:srgbClr val="249651"/>
                </a:highlight>
              </a:rPr>
              <a:t>Tema</a:t>
            </a:r>
            <a:r>
              <a:rPr lang="ca" sz="1600" dirty="0" smtClean="0">
                <a:highlight>
                  <a:srgbClr val="249651"/>
                </a:highlight>
              </a:rPr>
              <a:t> de la pregunta 2:</a:t>
            </a:r>
            <a:endParaRPr sz="1600" dirty="0">
              <a:solidFill>
                <a:srgbClr val="000000"/>
              </a:solidFill>
              <a:highlight>
                <a:srgbClr val="249651"/>
              </a:highlight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  <a:p>
            <a: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ca" sz="1600" dirty="0" smtClean="0"/>
              <a:t>Feu </a:t>
            </a:r>
            <a:r>
              <a:rPr lang="ca" sz="1600" dirty="0"/>
              <a:t>una pluja inicial d’idees sobre el tema (què us </a:t>
            </a:r>
            <a:r>
              <a:rPr lang="ca" sz="1600" dirty="0" smtClean="0"/>
              <a:t>suggereix?)</a:t>
            </a:r>
            <a:endParaRPr sz="1600" dirty="0"/>
          </a:p>
          <a:p>
            <a: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ca" sz="1600" dirty="0"/>
              <a:t>Seleccioneu les 5 idees que us resultin més atractives</a:t>
            </a:r>
            <a:endParaRPr sz="1600" dirty="0"/>
          </a:p>
          <a:p>
            <a: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ca" sz="1600" dirty="0"/>
              <a:t>Per què heu escollit les idees anteriors? Justifiqueu les vostres respostes</a:t>
            </a:r>
            <a:endParaRPr sz="1600" dirty="0"/>
          </a:p>
          <a:p>
            <a: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ca" sz="1600" dirty="0"/>
              <a:t>Com es podrien portar a la pràctica les 5 idees anteriors? Quines accions/activitats específiques s’haurien de fer? Qui les hauria de portar a terme?</a:t>
            </a:r>
            <a:endParaRPr sz="1600" dirty="0"/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×"/>
            </a:pPr>
            <a:r>
              <a:rPr lang="ca" sz="1400" dirty="0">
                <a:highlight>
                  <a:srgbClr val="249651"/>
                </a:highlight>
              </a:rPr>
              <a:t>Escriviu com a mínim 3 línies a les preguntes 3 i 4 </a:t>
            </a:r>
            <a:endParaRPr sz="1400" dirty="0">
              <a:highlight>
                <a:srgbClr val="249651"/>
              </a:highlight>
            </a:endParaRPr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×"/>
            </a:pPr>
            <a:r>
              <a:rPr lang="ca" sz="1400" dirty="0">
                <a:highlight>
                  <a:srgbClr val="249651"/>
                </a:highlight>
              </a:rPr>
              <a:t>Sigueu molt concrets/concretes en el moment de redactar les vostres aportacions</a:t>
            </a:r>
            <a:endParaRPr sz="1400" dirty="0">
              <a:highlight>
                <a:srgbClr val="249651"/>
              </a:highlight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249651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249651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2978884014"/>
      </p:ext>
    </p:extLst>
  </p:cSld>
  <p:clrMapOvr>
    <a:masterClrMapping/>
  </p:clrMapOvr>
</p:sld>
</file>

<file path=ppt/theme/theme1.xml><?xml version="1.0" encoding="utf-8"?>
<a:theme xmlns:a="http://schemas.openxmlformats.org/drawingml/2006/main" name="Jachim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696</Words>
  <Application>Microsoft Office PowerPoint</Application>
  <PresentationFormat>Presentación en pantalla (16:9)</PresentationFormat>
  <Paragraphs>125</Paragraphs>
  <Slides>16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0" baseType="lpstr">
      <vt:lpstr>Sniglet</vt:lpstr>
      <vt:lpstr>Bangers</vt:lpstr>
      <vt:lpstr>Arial</vt:lpstr>
      <vt:lpstr>Jachimo template</vt:lpstr>
      <vt:lpstr>Thinkató Instruccions  </vt:lpstr>
      <vt:lpstr>Si vols participar has de...</vt:lpstr>
      <vt:lpstr>Pensa-ho bé! Amb qui vols participar a la Thinkató UPF?  Individualment, en parella o en equip?</vt:lpstr>
      <vt:lpstr>3-2-1... Acció!!!</vt:lpstr>
      <vt:lpstr>IMPORTANT!  SI TREBALLES EN PARELLA O TRIO PENSA EN DISTRIBUIR AQUESTS ROLS</vt:lpstr>
      <vt:lpstr>Acció 1 - Preproducció </vt:lpstr>
      <vt:lpstr>Acció 2 - Preproducció </vt:lpstr>
      <vt:lpstr>Acció 2 - Preproducció </vt:lpstr>
      <vt:lpstr>Acció 2 - Preproducció </vt:lpstr>
      <vt:lpstr>Acció 3 - Preproducció </vt:lpstr>
      <vt:lpstr>Acció 3 - Preproducció </vt:lpstr>
      <vt:lpstr>Presentación de PowerPoint</vt:lpstr>
      <vt:lpstr>Acció 4 - Producció</vt:lpstr>
      <vt:lpstr>Acció 5 - Postproducció</vt:lpstr>
      <vt:lpstr>Presentación de PowerPoint</vt:lpstr>
      <vt:lpstr>Gràcies PER PARTICIPAR!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Thinkató Dinàmica  </dc:title>
  <cp:lastModifiedBy>u40221</cp:lastModifiedBy>
  <cp:revision>18</cp:revision>
  <dcterms:modified xsi:type="dcterms:W3CDTF">2018-12-03T12:58:45Z</dcterms:modified>
</cp:coreProperties>
</file>