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77" r:id="rId3"/>
    <p:sldId id="278" r:id="rId4"/>
    <p:sldId id="260" r:id="rId5"/>
    <p:sldId id="279" r:id="rId6"/>
    <p:sldId id="262" r:id="rId7"/>
    <p:sldId id="280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</p:sldIdLst>
  <p:sldSz cx="9144000" cy="5143500" type="screen16x9"/>
  <p:notesSz cx="6858000" cy="9144000"/>
  <p:embeddedFontLst>
    <p:embeddedFont>
      <p:font typeface="Sniglet" panose="020B0604020202020204" charset="0"/>
      <p:regular r:id="rId20"/>
    </p:embeddedFont>
    <p:embeddedFont>
      <p:font typeface="Bangers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F5F4DB-D720-4E4A-9C54-D3F76357B7C6}">
  <a:tblStyle styleId="{66F5F4DB-D720-4E4A-9C54-D3F76357B7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7696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868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058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211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192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230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838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234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906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56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35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10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35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620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25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66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18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52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3" name="Shape 53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Shape 40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205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8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ly.com/thinkatoUP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2362125" y="2208825"/>
            <a:ext cx="41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8000" dirty="0"/>
              <a:t>Thinkató</a:t>
            </a:r>
            <a:endParaRPr sz="8000" dirty="0"/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/>
              <a:t>Dinàmica</a:t>
            </a:r>
            <a:endParaRPr sz="4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62" name="Shape 6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7950" y="4585775"/>
            <a:ext cx="888600" cy="4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5">
            <a:alphaModFix/>
          </a:blip>
          <a:srcRect t="16174" b="25746"/>
          <a:stretch/>
        </p:blipFill>
        <p:spPr>
          <a:xfrm>
            <a:off x="2241963" y="3927900"/>
            <a:ext cx="1061175" cy="4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862700" y="1267075"/>
            <a:ext cx="51870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600" dirty="0">
                <a:highlight>
                  <a:srgbClr val="249651"/>
                </a:highlight>
              </a:rPr>
              <a:t>Organització - </a:t>
            </a:r>
            <a:r>
              <a:rPr lang="ca" sz="1600" i="1" dirty="0">
                <a:highlight>
                  <a:srgbClr val="249651"/>
                </a:highlight>
              </a:rPr>
              <a:t>STORYBOARD</a:t>
            </a:r>
            <a:endParaRPr sz="1600" i="1" dirty="0">
              <a:highlight>
                <a:srgbClr val="249651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dirty="0"/>
              <a:t>A partir de les vostres propostes...</a:t>
            </a:r>
            <a:endParaRPr sz="1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600" dirty="0"/>
              <a:t>Escriviu l’</a:t>
            </a:r>
            <a:r>
              <a:rPr lang="ca" sz="1600" i="1" dirty="0"/>
              <a:t>storyboard </a:t>
            </a:r>
            <a:r>
              <a:rPr lang="ca" sz="1600" dirty="0"/>
              <a:t>del vostre vídeo</a:t>
            </a:r>
            <a:endParaRPr sz="1600" dirty="0"/>
          </a:p>
          <a:p>
            <a: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Escena (número)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Temps (durada)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Text/Diàleg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Acció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Representació gràfica</a:t>
            </a:r>
            <a:endParaRPr sz="16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highlight>
                <a:srgbClr val="249651"/>
              </a:highlight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 rot="161729">
            <a:off x="976261" y="8007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/>
              <a:t>A</a:t>
            </a:r>
            <a:r>
              <a:rPr lang="ca" sz="4800" dirty="0" smtClean="0"/>
              <a:t>cció </a:t>
            </a:r>
            <a:r>
              <a:rPr lang="ca" sz="4800" dirty="0"/>
              <a:t>3 - </a:t>
            </a:r>
            <a:r>
              <a:rPr lang="ca" sz="4800" dirty="0" smtClean="0"/>
              <a:t>Preproducció </a:t>
            </a:r>
            <a:endParaRPr sz="4800" dirty="0"/>
          </a:p>
        </p:txBody>
      </p:sp>
      <p:sp>
        <p:nvSpPr>
          <p:cNvPr id="158" name="Shape 158"/>
          <p:cNvSpPr txBox="1"/>
          <p:nvPr/>
        </p:nvSpPr>
        <p:spPr>
          <a:xfrm>
            <a:off x="8176725" y="0"/>
            <a:ext cx="9414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5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8’</a:t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560" y="1702676"/>
            <a:ext cx="2630378" cy="2257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012" y="107487"/>
            <a:ext cx="6141974" cy="492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376" y="229738"/>
            <a:ext cx="5633250" cy="468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073625" y="1674850"/>
            <a:ext cx="6946500" cy="23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 dirty="0">
                <a:highlight>
                  <a:srgbClr val="249651"/>
                </a:highlight>
              </a:rPr>
              <a:t>Gravació del vídeo</a:t>
            </a:r>
            <a:endParaRPr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Busqueu el lloc de gravació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Comproveu que teniu tots els recursos </a:t>
            </a:r>
            <a:r>
              <a:rPr lang="ca" sz="1600" dirty="0" smtClean="0"/>
              <a:t>necessaris </a:t>
            </a:r>
            <a:r>
              <a:rPr lang="ca" sz="1600" dirty="0"/>
              <a:t>(ex. roba, utensilis, etc.) 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Porteu el vostre </a:t>
            </a:r>
            <a:r>
              <a:rPr lang="ca" sz="1600" i="1" dirty="0"/>
              <a:t>storyboard</a:t>
            </a:r>
            <a:endParaRPr sz="1600" i="1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Repasseu els textos/diàlegs mirant que tinguin coherència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Graveu el vídeo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/>
              <a:t>Si no us agrada el resultat… torneu a </a:t>
            </a:r>
            <a:r>
              <a:rPr lang="ca" sz="1600" dirty="0" smtClean="0"/>
              <a:t>fer </a:t>
            </a:r>
            <a:r>
              <a:rPr lang="ca" sz="1600" dirty="0"/>
              <a:t>la </a:t>
            </a:r>
            <a:r>
              <a:rPr lang="ca" sz="1600" dirty="0" smtClean="0"/>
              <a:t>gravació!</a:t>
            </a:r>
            <a:endParaRPr sz="16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 smtClean="0"/>
              <a:t>Dinàmica </a:t>
            </a:r>
            <a:r>
              <a:rPr lang="ca" sz="4800" dirty="0"/>
              <a:t>4 - P</a:t>
            </a:r>
            <a:r>
              <a:rPr lang="ca" sz="4800" dirty="0" smtClean="0"/>
              <a:t>roducció</a:t>
            </a:r>
            <a:endParaRPr sz="4800" dirty="0"/>
          </a:p>
        </p:txBody>
      </p:sp>
      <p:sp>
        <p:nvSpPr>
          <p:cNvPr id="176" name="Shape 176"/>
          <p:cNvSpPr txBox="1"/>
          <p:nvPr/>
        </p:nvSpPr>
        <p:spPr>
          <a:xfrm>
            <a:off x="7655150" y="0"/>
            <a:ext cx="14631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5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16’</a:t>
            </a:r>
            <a:endParaRPr sz="5800"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0493" y="1578598"/>
            <a:ext cx="789474" cy="90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073625" y="1453850"/>
            <a:ext cx="49941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600">
                <a:highlight>
                  <a:srgbClr val="249651"/>
                </a:highlight>
              </a:rPr>
              <a:t>CHECKLIST- ACCIONS</a:t>
            </a:r>
            <a:endParaRPr sz="1600">
              <a:highlight>
                <a:srgbClr val="249651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×"/>
            </a:pPr>
            <a:r>
              <a:rPr lang="ca" sz="1600">
                <a:highlight>
                  <a:srgbClr val="249651"/>
                </a:highlight>
              </a:rPr>
              <a:t>Editeu el vídeo</a:t>
            </a:r>
            <a:r>
              <a:rPr lang="ca" sz="1600"/>
              <a:t> amb l’aplicació mòbil que vulgueu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/>
              <a:t>Comproveu que l’</a:t>
            </a:r>
            <a:r>
              <a:rPr lang="ca" sz="1600">
                <a:highlight>
                  <a:srgbClr val="249651"/>
                </a:highlight>
              </a:rPr>
              <a:t>àudio i la imatge del vídeo són clars</a:t>
            </a:r>
            <a:endParaRPr sz="1600">
              <a:highlight>
                <a:srgbClr val="249651"/>
              </a:highlight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/>
              <a:t>És molt important que el vídeo doni </a:t>
            </a:r>
            <a:r>
              <a:rPr lang="ca" sz="1600">
                <a:highlight>
                  <a:srgbClr val="249651"/>
                </a:highlight>
              </a:rPr>
              <a:t>respostes crítiques i clares</a:t>
            </a:r>
            <a:r>
              <a:rPr lang="ca" sz="1600"/>
              <a:t> a les dues preguntes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/>
              <a:t>Recordeu que la durada del vídeo ha de ser de </a:t>
            </a:r>
            <a:r>
              <a:rPr lang="ca" sz="1600">
                <a:highlight>
                  <a:srgbClr val="249651"/>
                </a:highlight>
              </a:rPr>
              <a:t>2 minuts com a màxim</a:t>
            </a:r>
            <a:endParaRPr sz="1600">
              <a:highlight>
                <a:srgbClr val="249651"/>
              </a:highlight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000" dirty="0" smtClean="0"/>
              <a:t>Dinàmica </a:t>
            </a:r>
            <a:r>
              <a:rPr lang="ca" sz="4000" dirty="0"/>
              <a:t>5 - </a:t>
            </a:r>
            <a:r>
              <a:rPr lang="ca" sz="4000" dirty="0" smtClean="0"/>
              <a:t>Postproducció</a:t>
            </a:r>
            <a:endParaRPr sz="4000" dirty="0"/>
          </a:p>
        </p:txBody>
      </p:sp>
      <p:sp>
        <p:nvSpPr>
          <p:cNvPr id="184" name="Shape 184"/>
          <p:cNvSpPr txBox="1"/>
          <p:nvPr/>
        </p:nvSpPr>
        <p:spPr>
          <a:xfrm>
            <a:off x="7574925" y="0"/>
            <a:ext cx="15432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5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6’</a:t>
            </a:r>
            <a:endParaRPr sz="5800"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0275" y="2132525"/>
            <a:ext cx="1896275" cy="16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349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02A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0"/>
          <p:cNvSpPr txBox="1">
            <a:spLocks noGrp="1"/>
          </p:cNvSpPr>
          <p:nvPr>
            <p:ph type="body" idx="1"/>
          </p:nvPr>
        </p:nvSpPr>
        <p:spPr>
          <a:xfrm>
            <a:off x="2474316" y="1365567"/>
            <a:ext cx="4397400" cy="3111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2200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ENVIEU-NOS EL </a:t>
            </a:r>
            <a:r>
              <a:rPr lang="ca" sz="2200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VÍDEO PER PARTICIPAR A LA </a:t>
            </a:r>
            <a:r>
              <a:rPr lang="ca" sz="2200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THINKATÓ UPF:</a:t>
            </a:r>
            <a:endParaRPr sz="2200" dirty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buNone/>
            </a:pPr>
            <a:r>
              <a:rPr lang="es-ES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  <a:hlinkClick r:id="rId3"/>
              </a:rPr>
              <a:t>http://bitly.com/thinkatoUPF</a:t>
            </a:r>
            <a:r>
              <a:rPr lang="es-ES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  </a:t>
            </a:r>
          </a:p>
          <a:p>
            <a:pPr marL="0" lvl="0" indent="0">
              <a:buNone/>
            </a:pPr>
            <a:endParaRPr lang="es-ES" dirty="0" smtClean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buNone/>
            </a:pPr>
            <a:r>
              <a:rPr lang="es-ES" b="1" dirty="0" err="1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Fins</a:t>
            </a:r>
            <a:r>
              <a:rPr lang="es-ES" b="1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 al </a:t>
            </a:r>
            <a:r>
              <a:rPr lang="es-ES" b="1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20</a:t>
            </a:r>
            <a:r>
              <a:rPr lang="es-ES" b="1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 de </a:t>
            </a:r>
            <a:r>
              <a:rPr lang="es-ES" b="1" dirty="0" err="1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gener</a:t>
            </a:r>
            <a:r>
              <a:rPr lang="es-ES" b="1" dirty="0" smtClean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!</a:t>
            </a:r>
            <a:endParaRPr b="1" dirty="0" smtClean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ctrTitle" idx="4294967295"/>
          </p:nvPr>
        </p:nvSpPr>
        <p:spPr>
          <a:xfrm>
            <a:off x="685800" y="16390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600" dirty="0"/>
              <a:t>G</a:t>
            </a:r>
            <a:r>
              <a:rPr lang="ca" sz="6600" dirty="0" smtClean="0"/>
              <a:t>ràcies </a:t>
            </a:r>
            <a:r>
              <a:rPr lang="ca" sz="6600" dirty="0"/>
              <a:t>PER PARTICIPAR!</a:t>
            </a:r>
            <a:endParaRPr sz="6600" dirty="0"/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4800"/>
              <a:t>#MOLTA SORT!</a:t>
            </a:r>
            <a:endParaRPr sz="4800"/>
          </a:p>
        </p:txBody>
      </p:sp>
      <p:sp>
        <p:nvSpPr>
          <p:cNvPr id="202" name="Shape 202"/>
          <p:cNvSpPr/>
          <p:nvPr/>
        </p:nvSpPr>
        <p:spPr>
          <a:xfrm rot="-1065586">
            <a:off x="548060" y="749067"/>
            <a:ext cx="998274" cy="94846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249651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 rot="148705">
            <a:off x="1623771" y="421708"/>
            <a:ext cx="603565" cy="573541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00A7EB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 rot="895552">
            <a:off x="7627470" y="3683274"/>
            <a:ext cx="998179" cy="948476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824BB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 rot="2271768">
            <a:off x="8384069" y="2526061"/>
            <a:ext cx="495134" cy="470770"/>
          </a:xfrm>
          <a:prstGeom prst="star5">
            <a:avLst>
              <a:gd name="adj" fmla="val 23961"/>
              <a:gd name="hf" fmla="val 105146"/>
              <a:gd name="vf" fmla="val 110557"/>
            </a:avLst>
          </a:prstGeom>
          <a:solidFill>
            <a:srgbClr val="FF4026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 rot="161729">
            <a:off x="706585" y="753155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000" dirty="0"/>
              <a:t>S</a:t>
            </a:r>
            <a:r>
              <a:rPr lang="ca" sz="4000" dirty="0" smtClean="0"/>
              <a:t>i </a:t>
            </a:r>
            <a:r>
              <a:rPr lang="ca" sz="4000" dirty="0"/>
              <a:t>vols participar has de...</a:t>
            </a:r>
            <a:endParaRPr sz="4000" dirty="0"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692600" y="1133225"/>
            <a:ext cx="7327500" cy="3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2600" dirty="0">
                <a:solidFill>
                  <a:srgbClr val="000000"/>
                </a:solidFill>
              </a:rPr>
              <a:t>PRODUIR UN </a:t>
            </a:r>
            <a:endParaRPr sz="2600" dirty="0">
              <a:solidFill>
                <a:srgbClr val="000000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3200" dirty="0">
                <a:solidFill>
                  <a:srgbClr val="000000"/>
                </a:solidFill>
                <a:highlight>
                  <a:schemeClr val="accent1"/>
                </a:highlight>
              </a:rPr>
              <a:t>VÍDEO SOBRE  LA UNIVERSITAT </a:t>
            </a:r>
            <a:endParaRPr sz="3200" dirty="0">
              <a:solidFill>
                <a:srgbClr val="000000"/>
              </a:solidFill>
              <a:highlight>
                <a:schemeClr val="accent1"/>
              </a:highlight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3200" dirty="0">
                <a:solidFill>
                  <a:srgbClr val="000000"/>
                </a:solidFill>
                <a:highlight>
                  <a:schemeClr val="accent1"/>
                </a:highlight>
              </a:rPr>
              <a:t>DEL FUTUR</a:t>
            </a:r>
            <a:endParaRPr sz="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800" dirty="0"/>
              <a:t>CARACTERÍSTIQUES DEL VÍDEO</a:t>
            </a:r>
            <a:endParaRPr sz="1800" dirty="0"/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×"/>
            </a:pPr>
            <a:r>
              <a:rPr lang="ca" sz="1400" b="1" dirty="0"/>
              <a:t>DURADA = MÀXIM 2’</a:t>
            </a:r>
            <a:endParaRPr sz="1400" b="1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×"/>
            </a:pPr>
            <a:r>
              <a:rPr lang="ca" sz="1400" b="1" dirty="0"/>
              <a:t>FORMAT = NOTÍCIA, DOCUMENTAL, </a:t>
            </a:r>
            <a:r>
              <a:rPr lang="ca" sz="1400" b="1" i="1" dirty="0"/>
              <a:t>STOPMOTION</a:t>
            </a:r>
            <a:r>
              <a:rPr lang="ca" sz="1400" b="1" dirty="0"/>
              <a:t>…</a:t>
            </a:r>
            <a:r>
              <a:rPr lang="ca" sz="1400" b="1" dirty="0">
                <a:highlight>
                  <a:srgbClr val="4A86E8"/>
                </a:highlight>
              </a:rPr>
              <a:t> IMAGINACIÓ AL PODER!</a:t>
            </a:r>
            <a:endParaRPr sz="1400" b="1" dirty="0">
              <a:highlight>
                <a:srgbClr val="4A86E8"/>
              </a:highlight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×"/>
            </a:pPr>
            <a:r>
              <a:rPr lang="ca" sz="1400" b="1" dirty="0"/>
              <a:t>GRAVACIÓ = TELÈFON MÒBIL</a:t>
            </a:r>
            <a:endParaRPr sz="1400" b="1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×"/>
            </a:pPr>
            <a:r>
              <a:rPr lang="ca" sz="1400" b="1" dirty="0"/>
              <a:t>OPCIONS DE PARTICIPACIÓ = (1) individualment (2) en parella (3) en un equip de tres persones</a:t>
            </a:r>
            <a:endParaRPr sz="1400" b="1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×"/>
            </a:pPr>
            <a:r>
              <a:rPr lang="ca" sz="1400" b="1" dirty="0"/>
              <a:t>TEMPS DE LA DINÀMICA = 50’</a:t>
            </a:r>
            <a:endParaRPr sz="14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solidFill>
                <a:srgbClr val="000000"/>
              </a:solidFill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275" y="1572350"/>
            <a:ext cx="1944875" cy="177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91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3771925" y="1527725"/>
            <a:ext cx="4683000" cy="19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7200" dirty="0" smtClean="0"/>
              <a:t>3-2-1...</a:t>
            </a:r>
            <a:endParaRPr sz="72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0" dirty="0" smtClean="0"/>
              <a:t>Acció</a:t>
            </a:r>
            <a:r>
              <a:rPr lang="ca" sz="10000" dirty="0"/>
              <a:t>!!!</a:t>
            </a:r>
            <a:endParaRPr sz="10000" dirty="0"/>
          </a:p>
        </p:txBody>
      </p:sp>
    </p:spTree>
    <p:extLst>
      <p:ext uri="{BB962C8B-B14F-4D97-AF65-F5344CB8AC3E}">
        <p14:creationId xmlns:p14="http://schemas.microsoft.com/office/powerpoint/2010/main" val="220220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3643325" y="1342875"/>
            <a:ext cx="4683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5800"/>
              <a:t>Agrupament </a:t>
            </a:r>
            <a:endParaRPr sz="5800"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4101125" y="2610876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DECIDEIX SI VOLS PRODUIR EL TEU VÍDEO INDIVIDUALMENT, EN PARELLA O EN UN TRIO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 rot="161729">
            <a:off x="669734" y="641914"/>
            <a:ext cx="7029878" cy="9637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 dirty="0"/>
              <a:t>IMPORTANT! </a:t>
            </a:r>
            <a:r>
              <a:rPr lang="ca" sz="3200" dirty="0" smtClean="0"/>
              <a:t/>
            </a:r>
            <a:br>
              <a:rPr lang="ca" sz="3200" dirty="0" smtClean="0"/>
            </a:br>
            <a:r>
              <a:rPr lang="ca" sz="1400" dirty="0" smtClean="0"/>
              <a:t>SI </a:t>
            </a:r>
            <a:r>
              <a:rPr lang="ca" sz="1400" dirty="0"/>
              <a:t>TREBALLES EN PARELLA O TRIO PENSA EN DISTRIBUIR AQUESTS ROLS</a:t>
            </a:r>
            <a:endParaRPr sz="1400" dirty="0"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962300" y="1555050"/>
            <a:ext cx="2295300" cy="12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FFA300"/>
                </a:solidFill>
              </a:rPr>
              <a:t>REALITZADOR/A</a:t>
            </a:r>
            <a:endParaRPr dirty="0">
              <a:solidFill>
                <a:srgbClr val="FFA3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400" dirty="0"/>
              <a:t>Aportarà una mirada estètica i narrativa important al vídeo</a:t>
            </a:r>
            <a:endParaRPr sz="1400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1404825" y="3077400"/>
            <a:ext cx="24477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00A7EB"/>
                </a:solidFill>
              </a:rPr>
              <a:t>DIRECTOR/A</a:t>
            </a:r>
            <a:endParaRPr dirty="0">
              <a:solidFill>
                <a:srgbClr val="00A7EB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400" dirty="0"/>
              <a:t>Serà la persona responsable  que </a:t>
            </a:r>
            <a:r>
              <a:rPr lang="ca" sz="1400" dirty="0" smtClean="0"/>
              <a:t>tothom treballi </a:t>
            </a:r>
            <a:r>
              <a:rPr lang="ca" sz="1400" dirty="0"/>
              <a:t>i que realment s’aconsegueixin els resultats de manera òptima </a:t>
            </a:r>
            <a:endParaRPr sz="1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3555141" y="2245925"/>
            <a:ext cx="22953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824BB0"/>
                </a:solidFill>
              </a:rPr>
              <a:t> </a:t>
            </a:r>
            <a:r>
              <a:rPr lang="ca">
                <a:solidFill>
                  <a:srgbClr val="824BB0"/>
                </a:solidFill>
              </a:rPr>
              <a:t>CÀMERA</a:t>
            </a:r>
            <a:endParaRPr>
              <a:solidFill>
                <a:srgbClr val="824BB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400"/>
              <a:t>Realitzarà tant la gravació com l’edició del vídeo</a:t>
            </a:r>
            <a:endParaRPr sz="1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5" name="Shape 95"/>
          <p:cNvSpPr txBox="1"/>
          <p:nvPr/>
        </p:nvSpPr>
        <p:spPr>
          <a:xfrm>
            <a:off x="8176725" y="0"/>
            <a:ext cx="9414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58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2’</a:t>
            </a:r>
            <a:endParaRPr dirty="0"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650" y="3468048"/>
            <a:ext cx="369568" cy="3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940" y="2026534"/>
            <a:ext cx="598175" cy="52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500" y="1683625"/>
            <a:ext cx="351375" cy="3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body" idx="3"/>
          </p:nvPr>
        </p:nvSpPr>
        <p:spPr>
          <a:xfrm>
            <a:off x="6089218" y="1774339"/>
            <a:ext cx="22953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b="1" dirty="0">
                <a:solidFill>
                  <a:schemeClr val="accent3"/>
                </a:solidFill>
              </a:rPr>
              <a:t> </a:t>
            </a:r>
            <a:r>
              <a:rPr lang="ca" dirty="0">
                <a:solidFill>
                  <a:schemeClr val="accent3"/>
                </a:solidFill>
              </a:rPr>
              <a:t>EQUIP ARTÍSTIC</a:t>
            </a:r>
            <a:endParaRPr dirty="0">
              <a:solidFill>
                <a:schemeClr val="accent3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400" dirty="0"/>
              <a:t>Seran els protagonistes del vídeo</a:t>
            </a:r>
            <a:endParaRPr sz="12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5995578" y="3325950"/>
            <a:ext cx="22953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00FF"/>
                </a:solidFill>
              </a:rPr>
              <a:t> PRODUCTOR</a:t>
            </a:r>
            <a:endParaRPr>
              <a:solidFill>
                <a:srgbClr val="FF00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400"/>
              <a:t>Gestionarà els temps dins de la producció del vídeo</a:t>
            </a:r>
            <a:endParaRPr sz="1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07689" y="2441109"/>
            <a:ext cx="504950" cy="56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2289" y="3267739"/>
            <a:ext cx="546425" cy="52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63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 smtClean="0"/>
              <a:t>Acció </a:t>
            </a:r>
            <a:r>
              <a:rPr lang="ca" sz="4800" dirty="0"/>
              <a:t>1 - </a:t>
            </a:r>
            <a:r>
              <a:rPr lang="ca" sz="4800" dirty="0" smtClean="0"/>
              <a:t>Preproducció </a:t>
            </a:r>
            <a:endParaRPr sz="4800" dirty="0"/>
          </a:p>
        </p:txBody>
      </p:sp>
      <p:sp>
        <p:nvSpPr>
          <p:cNvPr id="109" name="Shape 109"/>
          <p:cNvSpPr txBox="1"/>
          <p:nvPr/>
        </p:nvSpPr>
        <p:spPr>
          <a:xfrm>
            <a:off x="8176725" y="0"/>
            <a:ext cx="9414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58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6’</a:t>
            </a:r>
            <a:endParaRPr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l="-6066" t="-19139" r="-6066" b="-19153"/>
          <a:stretch/>
        </p:blipFill>
        <p:spPr>
          <a:xfrm>
            <a:off x="8020100" y="3917150"/>
            <a:ext cx="1089900" cy="10899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Shape 115"/>
          <p:cNvSpPr txBox="1">
            <a:spLocks noGrp="1"/>
          </p:cNvSpPr>
          <p:nvPr>
            <p:ph type="body" idx="1"/>
          </p:nvPr>
        </p:nvSpPr>
        <p:spPr>
          <a:xfrm>
            <a:off x="889975" y="1490300"/>
            <a:ext cx="7339500" cy="31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ca" sz="1600" dirty="0">
                <a:highlight>
                  <a:srgbClr val="249651"/>
                </a:highlight>
              </a:rPr>
              <a:t>Enfocament - </a:t>
            </a:r>
            <a:r>
              <a:rPr lang="ca" sz="1600" dirty="0" smtClean="0">
                <a:highlight>
                  <a:srgbClr val="249651"/>
                </a:highlight>
              </a:rPr>
              <a:t>Pregunta </a:t>
            </a:r>
            <a:r>
              <a:rPr lang="ca" sz="1600" dirty="0">
                <a:highlight>
                  <a:srgbClr val="249651"/>
                </a:highlight>
              </a:rPr>
              <a:t>1 </a:t>
            </a:r>
            <a:r>
              <a:rPr lang="ca" sz="1600" dirty="0">
                <a:solidFill>
                  <a:srgbClr val="000000"/>
                </a:solidFill>
                <a:highlight>
                  <a:srgbClr val="249651"/>
                </a:highlight>
              </a:rPr>
              <a:t>- </a:t>
            </a:r>
            <a:r>
              <a:rPr lang="es-ES" sz="1800" dirty="0">
                <a:solidFill>
                  <a:srgbClr val="000000"/>
                </a:solidFill>
                <a:highlight>
                  <a:srgbClr val="249651"/>
                </a:highlight>
              </a:rPr>
              <a:t> </a:t>
            </a:r>
            <a:r>
              <a:rPr lang="es-ES" sz="1800" dirty="0" err="1">
                <a:solidFill>
                  <a:srgbClr val="000000"/>
                </a:solidFill>
                <a:highlight>
                  <a:srgbClr val="249651"/>
                </a:highlight>
              </a:rPr>
              <a:t>Com</a:t>
            </a:r>
            <a:r>
              <a:rPr lang="es-ES" sz="1800" dirty="0">
                <a:solidFill>
                  <a:srgbClr val="000000"/>
                </a:solidFill>
                <a:highlight>
                  <a:srgbClr val="249651"/>
                </a:highlight>
              </a:rPr>
              <a:t> </a:t>
            </a:r>
            <a:r>
              <a:rPr lang="es-ES" sz="1800" dirty="0" err="1">
                <a:solidFill>
                  <a:srgbClr val="000000"/>
                </a:solidFill>
                <a:highlight>
                  <a:srgbClr val="249651"/>
                </a:highlight>
              </a:rPr>
              <a:t>hauria</a:t>
            </a:r>
            <a:r>
              <a:rPr lang="es-ES" sz="1800" dirty="0">
                <a:solidFill>
                  <a:srgbClr val="000000"/>
                </a:solidFill>
                <a:highlight>
                  <a:srgbClr val="249651"/>
                </a:highlight>
              </a:rPr>
              <a:t> de ser la </a:t>
            </a:r>
            <a:r>
              <a:rPr lang="es-ES" sz="1800" dirty="0" err="1">
                <a:solidFill>
                  <a:srgbClr val="000000"/>
                </a:solidFill>
                <a:highlight>
                  <a:srgbClr val="249651"/>
                </a:highlight>
              </a:rPr>
              <a:t>universitat</a:t>
            </a:r>
            <a:r>
              <a:rPr lang="es-ES" sz="1800" dirty="0">
                <a:solidFill>
                  <a:srgbClr val="000000"/>
                </a:solidFill>
                <a:highlight>
                  <a:srgbClr val="249651"/>
                </a:highlight>
              </a:rPr>
              <a:t> del </a:t>
            </a:r>
            <a:r>
              <a:rPr lang="es-ES" sz="1800" dirty="0" err="1">
                <a:solidFill>
                  <a:srgbClr val="000000"/>
                </a:solidFill>
                <a:highlight>
                  <a:srgbClr val="249651"/>
                </a:highlight>
              </a:rPr>
              <a:t>futur</a:t>
            </a:r>
            <a:r>
              <a:rPr lang="es-ES" sz="1800" dirty="0">
                <a:solidFill>
                  <a:srgbClr val="000000"/>
                </a:solidFill>
                <a:highlight>
                  <a:srgbClr val="249651"/>
                </a:highlight>
              </a:rPr>
              <a:t>?</a:t>
            </a:r>
            <a:endParaRPr sz="1600" dirty="0">
              <a:solidFill>
                <a:srgbClr val="000000"/>
              </a:solidFill>
              <a:highlight>
                <a:srgbClr val="249651"/>
              </a:highlight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800" dirty="0">
              <a:highlight>
                <a:srgbClr val="249651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 dirty="0"/>
              <a:t>Doneu resposta, de manera col·laborativa, a les </a:t>
            </a:r>
            <a:r>
              <a:rPr lang="ca" sz="1600" dirty="0" smtClean="0"/>
              <a:t>preguntes següents:</a:t>
            </a:r>
            <a:endParaRPr sz="1600"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 dirty="0"/>
              <a:t>Com us imagineu la universitat del futur dels vostres somnis? </a:t>
            </a:r>
            <a:endParaRPr sz="1400"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 dirty="0"/>
              <a:t>Per què ha de ser així?</a:t>
            </a:r>
            <a:endParaRPr sz="1400"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 dirty="0"/>
              <a:t>Quines característiques </a:t>
            </a:r>
            <a:r>
              <a:rPr lang="ca" sz="1400" dirty="0" smtClean="0"/>
              <a:t>hauria de tenir </a:t>
            </a:r>
            <a:r>
              <a:rPr lang="ca" sz="1400" dirty="0"/>
              <a:t>la vostra universitat ideal?</a:t>
            </a:r>
            <a:endParaRPr sz="1400"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 dirty="0"/>
              <a:t>Seleccioneu com a mínim 5 de les característiques més importants que heu dit</a:t>
            </a:r>
            <a:endParaRPr sz="1400"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 dirty="0"/>
              <a:t>Per què considereu que les característiques anteriors són les més rellevants?</a:t>
            </a:r>
            <a:endParaRPr sz="1600" dirty="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>
                <a:highlight>
                  <a:srgbClr val="249651"/>
                </a:highlight>
              </a:rPr>
              <a:t>Escriviu com a mínim 3 línies de resposta </a:t>
            </a:r>
            <a:r>
              <a:rPr lang="ca" sz="1600" dirty="0" smtClean="0">
                <a:highlight>
                  <a:srgbClr val="249651"/>
                </a:highlight>
              </a:rPr>
              <a:t>per a </a:t>
            </a:r>
            <a:r>
              <a:rPr lang="ca" sz="1600" dirty="0">
                <a:highlight>
                  <a:srgbClr val="249651"/>
                </a:highlight>
              </a:rPr>
              <a:t>cada pregunta</a:t>
            </a:r>
            <a:endParaRPr sz="1600" dirty="0">
              <a:highlight>
                <a:srgbClr val="249651"/>
              </a:highlight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ca" sz="1600" dirty="0">
                <a:highlight>
                  <a:srgbClr val="249651"/>
                </a:highlight>
              </a:rPr>
              <a:t>Sigueu molt </a:t>
            </a:r>
            <a:r>
              <a:rPr lang="ca" sz="1600" dirty="0" smtClean="0">
                <a:highlight>
                  <a:srgbClr val="249651"/>
                </a:highlight>
              </a:rPr>
              <a:t>concrets </a:t>
            </a:r>
            <a:r>
              <a:rPr lang="ca" sz="1600" dirty="0">
                <a:highlight>
                  <a:srgbClr val="249651"/>
                </a:highlight>
              </a:rPr>
              <a:t>en el moment de redactar les vostres aportacions</a:t>
            </a:r>
            <a:endParaRPr sz="1600" dirty="0">
              <a:highlight>
                <a:srgbClr val="249651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96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96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137" y="1550125"/>
            <a:ext cx="1016146" cy="77178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 rot="161729">
            <a:off x="903936" y="86885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/>
              <a:t>A</a:t>
            </a:r>
            <a:r>
              <a:rPr lang="ca" sz="4800" dirty="0" smtClean="0"/>
              <a:t>cció </a:t>
            </a:r>
            <a:r>
              <a:rPr lang="ca" sz="4800" dirty="0"/>
              <a:t>2 - </a:t>
            </a:r>
            <a:r>
              <a:rPr lang="ca" sz="4800" dirty="0" smtClean="0"/>
              <a:t>Preproducció </a:t>
            </a:r>
            <a:endParaRPr sz="4800" dirty="0"/>
          </a:p>
        </p:txBody>
      </p:sp>
      <p:sp>
        <p:nvSpPr>
          <p:cNvPr id="10" name="Shape 131"/>
          <p:cNvSpPr txBox="1">
            <a:spLocks noGrp="1"/>
          </p:cNvSpPr>
          <p:nvPr>
            <p:ph type="body" idx="1"/>
          </p:nvPr>
        </p:nvSpPr>
        <p:spPr>
          <a:xfrm>
            <a:off x="797275" y="1417975"/>
            <a:ext cx="7411008" cy="31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600" dirty="0">
                <a:highlight>
                  <a:srgbClr val="249651"/>
                </a:highlight>
              </a:rPr>
              <a:t>Enfocament </a:t>
            </a:r>
            <a:r>
              <a:rPr lang="ca" sz="1600" dirty="0" smtClean="0">
                <a:highlight>
                  <a:srgbClr val="249651"/>
                </a:highlight>
              </a:rPr>
              <a:t>– Pregunta 2 – Selecciona </a:t>
            </a:r>
            <a:r>
              <a:rPr lang="ca" sz="1600" smtClean="0">
                <a:highlight>
                  <a:srgbClr val="249651"/>
                </a:highlight>
              </a:rPr>
              <a:t>UN tema :</a:t>
            </a:r>
            <a:endParaRPr sz="1600" dirty="0">
              <a:solidFill>
                <a:srgbClr val="000000"/>
              </a:solidFill>
              <a:highlight>
                <a:srgbClr val="249651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r>
              <a:rPr lang="es-ES" sz="1600" dirty="0" err="1"/>
              <a:t>Quines</a:t>
            </a:r>
            <a:r>
              <a:rPr lang="es-ES" sz="1600" dirty="0"/>
              <a:t> </a:t>
            </a:r>
            <a:r>
              <a:rPr lang="es-ES" sz="1600" dirty="0" err="1"/>
              <a:t>competències</a:t>
            </a:r>
            <a:r>
              <a:rPr lang="es-ES" sz="1600" dirty="0"/>
              <a:t> </a:t>
            </a:r>
            <a:r>
              <a:rPr lang="es-ES" sz="1600" dirty="0" err="1"/>
              <a:t>haurien</a:t>
            </a:r>
            <a:r>
              <a:rPr lang="es-ES" sz="1600" dirty="0"/>
              <a:t> de </a:t>
            </a:r>
            <a:r>
              <a:rPr lang="es-ES" sz="1600" dirty="0" err="1"/>
              <a:t>tenir</a:t>
            </a:r>
            <a:r>
              <a:rPr lang="es-ES" sz="1600" dirty="0"/>
              <a:t> </a:t>
            </a:r>
            <a:r>
              <a:rPr lang="es-ES" sz="1600" dirty="0" err="1"/>
              <a:t>els</a:t>
            </a:r>
            <a:r>
              <a:rPr lang="es-ES" sz="1600" dirty="0"/>
              <a:t> </a:t>
            </a:r>
            <a:r>
              <a:rPr lang="es-ES" sz="1600" dirty="0" err="1"/>
              <a:t>professors</a:t>
            </a:r>
            <a:r>
              <a:rPr lang="es-ES" sz="1600" dirty="0"/>
              <a:t>?</a:t>
            </a:r>
          </a:p>
          <a:p>
            <a:r>
              <a:rPr lang="es-ES" sz="1600" dirty="0" err="1"/>
              <a:t>Com</a:t>
            </a:r>
            <a:r>
              <a:rPr lang="es-ES" sz="1600" dirty="0"/>
              <a:t> </a:t>
            </a:r>
            <a:r>
              <a:rPr lang="es-ES" sz="1600" dirty="0" err="1"/>
              <a:t>haurien</a:t>
            </a:r>
            <a:r>
              <a:rPr lang="es-ES" sz="1600" dirty="0"/>
              <a:t> de ser </a:t>
            </a:r>
            <a:r>
              <a:rPr lang="es-ES" sz="1600" dirty="0" err="1"/>
              <a:t>els</a:t>
            </a:r>
            <a:r>
              <a:rPr lang="es-ES" sz="1600" dirty="0"/>
              <a:t> </a:t>
            </a:r>
            <a:r>
              <a:rPr lang="es-ES" sz="1600" dirty="0" err="1"/>
              <a:t>espais</a:t>
            </a:r>
            <a:r>
              <a:rPr lang="es-ES" sz="1600" dirty="0"/>
              <a:t> i el </a:t>
            </a:r>
            <a:r>
              <a:rPr lang="es-ES" sz="1600" dirty="0" err="1"/>
              <a:t>mobiliari</a:t>
            </a:r>
            <a:r>
              <a:rPr lang="es-ES" sz="1600" dirty="0"/>
              <a:t> (</a:t>
            </a:r>
            <a:r>
              <a:rPr lang="es-ES" sz="1600" dirty="0" err="1"/>
              <a:t>edifici</a:t>
            </a:r>
            <a:r>
              <a:rPr lang="es-ES" sz="1600" dirty="0"/>
              <a:t>, </a:t>
            </a:r>
            <a:r>
              <a:rPr lang="es-ES" sz="1600" dirty="0" err="1"/>
              <a:t>aules</a:t>
            </a:r>
            <a:r>
              <a:rPr lang="es-ES" sz="1600" dirty="0"/>
              <a:t>, biblioteca, etc.)?</a:t>
            </a:r>
          </a:p>
          <a:p>
            <a:r>
              <a:rPr lang="es-ES" sz="1600" dirty="0" err="1"/>
              <a:t>Quines</a:t>
            </a:r>
            <a:r>
              <a:rPr lang="es-ES" sz="1600" dirty="0"/>
              <a:t> </a:t>
            </a:r>
            <a:r>
              <a:rPr lang="es-ES" sz="1600" dirty="0" err="1"/>
              <a:t>tecnologies</a:t>
            </a:r>
            <a:r>
              <a:rPr lang="es-ES" sz="1600" dirty="0"/>
              <a:t> i </a:t>
            </a:r>
            <a:r>
              <a:rPr lang="es-ES" sz="1600" dirty="0" err="1"/>
              <a:t>equipaments</a:t>
            </a:r>
            <a:r>
              <a:rPr lang="es-ES" sz="1600" dirty="0"/>
              <a:t> </a:t>
            </a:r>
            <a:r>
              <a:rPr lang="es-ES" sz="1600" dirty="0" err="1"/>
              <a:t>s’haurien</a:t>
            </a:r>
            <a:r>
              <a:rPr lang="es-ES" sz="1600" dirty="0"/>
              <a:t> </a:t>
            </a:r>
            <a:r>
              <a:rPr lang="es-ES" sz="1600" dirty="0" err="1"/>
              <a:t>d’utilitzar</a:t>
            </a:r>
            <a:r>
              <a:rPr lang="es-ES" sz="1600" dirty="0"/>
              <a:t> a les </a:t>
            </a:r>
            <a:r>
              <a:rPr lang="es-ES" sz="1600" dirty="0" err="1"/>
              <a:t>aules</a:t>
            </a:r>
            <a:r>
              <a:rPr lang="es-ES" sz="1600" dirty="0"/>
              <a:t>?</a:t>
            </a:r>
          </a:p>
          <a:p>
            <a:r>
              <a:rPr lang="es-ES" sz="1600" dirty="0" err="1"/>
              <a:t>Quines</a:t>
            </a:r>
            <a:r>
              <a:rPr lang="es-ES" sz="1600" dirty="0"/>
              <a:t> </a:t>
            </a:r>
            <a:r>
              <a:rPr lang="es-ES" sz="1600" dirty="0" err="1"/>
              <a:t>accions</a:t>
            </a:r>
            <a:r>
              <a:rPr lang="es-ES" sz="1600" dirty="0"/>
              <a:t> </a:t>
            </a:r>
            <a:r>
              <a:rPr lang="es-ES" sz="1600" dirty="0" err="1"/>
              <a:t>s'haurien</a:t>
            </a:r>
            <a:r>
              <a:rPr lang="es-ES" sz="1600" dirty="0"/>
              <a:t> de </a:t>
            </a:r>
            <a:r>
              <a:rPr lang="es-ES" sz="1600" dirty="0" err="1"/>
              <a:t>dissenyar</a:t>
            </a:r>
            <a:r>
              <a:rPr lang="es-ES" sz="1600" dirty="0"/>
              <a:t> per </a:t>
            </a:r>
            <a:r>
              <a:rPr lang="es-ES" sz="1600" dirty="0" err="1"/>
              <a:t>acollir</a:t>
            </a:r>
            <a:r>
              <a:rPr lang="es-ES" sz="1600" dirty="0"/>
              <a:t> </a:t>
            </a:r>
            <a:r>
              <a:rPr lang="es-ES" sz="1600" dirty="0" err="1"/>
              <a:t>estudiants</a:t>
            </a:r>
            <a:r>
              <a:rPr lang="es-ES" sz="1600" dirty="0"/>
              <a:t> </a:t>
            </a:r>
            <a:r>
              <a:rPr lang="es-ES" sz="1600" dirty="0" err="1"/>
              <a:t>d’altres</a:t>
            </a:r>
            <a:r>
              <a:rPr lang="es-ES" sz="1600" dirty="0"/>
              <a:t> </a:t>
            </a:r>
            <a:r>
              <a:rPr lang="es-ES" sz="1600" dirty="0" err="1"/>
              <a:t>països</a:t>
            </a:r>
            <a:r>
              <a:rPr lang="es-ES" sz="1600" dirty="0"/>
              <a:t>?</a:t>
            </a:r>
          </a:p>
          <a:p>
            <a:r>
              <a:rPr lang="es-ES" sz="1600" dirty="0" err="1"/>
              <a:t>Com</a:t>
            </a:r>
            <a:r>
              <a:rPr lang="es-ES" sz="1600" dirty="0"/>
              <a:t> serien les </a:t>
            </a:r>
            <a:r>
              <a:rPr lang="es-ES" sz="1600" dirty="0" err="1"/>
              <a:t>pràctiques</a:t>
            </a:r>
            <a:r>
              <a:rPr lang="es-ES" sz="1600" dirty="0"/>
              <a:t> </a:t>
            </a:r>
            <a:r>
              <a:rPr lang="es-ES" sz="1600" dirty="0" err="1"/>
              <a:t>ideals</a:t>
            </a:r>
            <a:r>
              <a:rPr lang="es-ES" sz="1600" dirty="0"/>
              <a:t> </a:t>
            </a:r>
            <a:r>
              <a:rPr lang="es-ES" sz="1600" dirty="0" err="1"/>
              <a:t>dins</a:t>
            </a:r>
            <a:r>
              <a:rPr lang="es-ES" sz="1600" dirty="0"/>
              <a:t> </a:t>
            </a:r>
            <a:r>
              <a:rPr lang="es-ES" sz="1600" dirty="0" err="1"/>
              <a:t>d’una</a:t>
            </a:r>
            <a:r>
              <a:rPr lang="es-ES" sz="1600" dirty="0"/>
              <a:t> empresa?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s-ES" sz="1400" dirty="0"/>
          </a:p>
          <a:p>
            <a:pPr marL="0" lvl="0" indent="0">
              <a:buNone/>
            </a:pPr>
            <a:endParaRPr lang="es-ES" sz="2400" b="1" dirty="0">
              <a:highlight>
                <a:srgbClr val="249651"/>
              </a:highlight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endParaRPr lang="es-ES" sz="1600" dirty="0" smtClean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96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96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51539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 rot="161729">
            <a:off x="903936" y="86885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 smtClean="0"/>
              <a:t>Acció </a:t>
            </a:r>
            <a:r>
              <a:rPr lang="ca" sz="4800" dirty="0"/>
              <a:t>2 - </a:t>
            </a:r>
            <a:r>
              <a:rPr lang="ca" sz="4800" dirty="0" smtClean="0"/>
              <a:t>Preproducció </a:t>
            </a:r>
            <a:endParaRPr sz="4800" dirty="0"/>
          </a:p>
        </p:txBody>
      </p:sp>
      <p:sp>
        <p:nvSpPr>
          <p:cNvPr id="133" name="Shape 133"/>
          <p:cNvSpPr txBox="1"/>
          <p:nvPr/>
        </p:nvSpPr>
        <p:spPr>
          <a:xfrm>
            <a:off x="8176725" y="0"/>
            <a:ext cx="9414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5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6’</a:t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8218" y="1977472"/>
            <a:ext cx="932257" cy="6398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31"/>
          <p:cNvSpPr txBox="1">
            <a:spLocks noGrp="1"/>
          </p:cNvSpPr>
          <p:nvPr>
            <p:ph type="body" idx="1"/>
          </p:nvPr>
        </p:nvSpPr>
        <p:spPr>
          <a:xfrm>
            <a:off x="797275" y="1417975"/>
            <a:ext cx="7411008" cy="31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600" dirty="0">
                <a:highlight>
                  <a:srgbClr val="249651"/>
                </a:highlight>
              </a:rPr>
              <a:t>Enfocament </a:t>
            </a:r>
            <a:r>
              <a:rPr lang="ca" sz="1600" dirty="0" smtClean="0">
                <a:highlight>
                  <a:srgbClr val="249651"/>
                </a:highlight>
              </a:rPr>
              <a:t>– </a:t>
            </a:r>
            <a:r>
              <a:rPr lang="es-ES" sz="1600" dirty="0" smtClean="0">
                <a:highlight>
                  <a:srgbClr val="249651"/>
                </a:highlight>
              </a:rPr>
              <a:t>Tema</a:t>
            </a:r>
            <a:r>
              <a:rPr lang="ca" sz="1600" dirty="0" smtClean="0">
                <a:highlight>
                  <a:srgbClr val="249651"/>
                </a:highlight>
              </a:rPr>
              <a:t> de la pregunta 2:</a:t>
            </a:r>
            <a:endParaRPr sz="1600" dirty="0">
              <a:solidFill>
                <a:srgbClr val="000000"/>
              </a:solidFill>
              <a:highlight>
                <a:srgbClr val="249651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a" sz="1600" dirty="0" smtClean="0"/>
              <a:t>Feu </a:t>
            </a:r>
            <a:r>
              <a:rPr lang="ca" sz="1600" dirty="0"/>
              <a:t>una pluja inicial d’idees sobre el tema (què us </a:t>
            </a:r>
            <a:r>
              <a:rPr lang="ca" sz="1600" dirty="0" smtClean="0"/>
              <a:t>suggereix?)</a:t>
            </a:r>
            <a:endParaRPr sz="1600" dirty="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a" sz="1600" dirty="0"/>
              <a:t>Seleccioneu les 5 idees que us resultin més atractives</a:t>
            </a:r>
            <a:endParaRPr sz="1600" dirty="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a" sz="1600" dirty="0"/>
              <a:t>Per què heu escollit les idees anteriors? Justifiqueu les vostres respostes</a:t>
            </a:r>
            <a:endParaRPr sz="1600" dirty="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a" sz="1600" dirty="0"/>
              <a:t>Com es podrien portar a la pràctica les 5 idees anteriors? Quines accions/activitats específiques s’haurien de fer? Qui les hauria de portar a terme?</a:t>
            </a:r>
            <a:endParaRPr sz="1600" dirty="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×"/>
            </a:pPr>
            <a:r>
              <a:rPr lang="ca" sz="1400" dirty="0">
                <a:highlight>
                  <a:srgbClr val="249651"/>
                </a:highlight>
              </a:rPr>
              <a:t>Escriviu com a mínim 3 línies a les preguntes 3 i 4 </a:t>
            </a:r>
            <a:endParaRPr sz="1400" dirty="0">
              <a:highlight>
                <a:srgbClr val="249651"/>
              </a:highlight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×"/>
            </a:pPr>
            <a:r>
              <a:rPr lang="ca" sz="1400" dirty="0">
                <a:highlight>
                  <a:srgbClr val="249651"/>
                </a:highlight>
              </a:rPr>
              <a:t>Sigueu molt concrets/concretes en el moment de redactar les vostres aportacions</a:t>
            </a:r>
            <a:endParaRPr sz="1400" dirty="0">
              <a:highlight>
                <a:srgbClr val="249651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96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965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862700" y="1267075"/>
            <a:ext cx="51870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600">
                <a:highlight>
                  <a:srgbClr val="249651"/>
                </a:highlight>
              </a:rPr>
              <a:t>Organització - STORYBOARD</a:t>
            </a:r>
            <a:endParaRPr sz="1600">
              <a:highlight>
                <a:srgbClr val="249651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/>
              <a:t>Abans de generar l’</a:t>
            </a:r>
            <a:r>
              <a:rPr lang="ca" sz="1800" i="1"/>
              <a:t>storyboard</a:t>
            </a:r>
            <a:r>
              <a:rPr lang="ca" sz="1800"/>
              <a:t> del vostre vídeo penseu...</a:t>
            </a:r>
            <a:endParaRPr sz="1800"/>
          </a:p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/>
              <a:t>Quina serà la vostra audiència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/>
              <a:t>Seleccioneu el format del vostre vídeo:</a:t>
            </a:r>
            <a:endParaRPr sz="140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 sz="1400">
                <a:highlight>
                  <a:srgbClr val="249651"/>
                </a:highlight>
              </a:rPr>
              <a:t>Notícia</a:t>
            </a:r>
            <a:endParaRPr sz="1400">
              <a:highlight>
                <a:srgbClr val="249651"/>
              </a:highlight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 sz="1400">
                <a:highlight>
                  <a:srgbClr val="249651"/>
                </a:highlight>
              </a:rPr>
              <a:t>Anunci</a:t>
            </a:r>
            <a:endParaRPr sz="1400">
              <a:highlight>
                <a:srgbClr val="249651"/>
              </a:highlight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 sz="1400">
                <a:highlight>
                  <a:srgbClr val="249651"/>
                </a:highlight>
              </a:rPr>
              <a:t>Entrevista</a:t>
            </a:r>
            <a:endParaRPr sz="1400">
              <a:highlight>
                <a:srgbClr val="249651"/>
              </a:highlight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 sz="1400">
                <a:highlight>
                  <a:srgbClr val="249651"/>
                </a:highlight>
              </a:rPr>
              <a:t>Mini-Documental</a:t>
            </a:r>
            <a:endParaRPr sz="1400">
              <a:highlight>
                <a:srgbClr val="249651"/>
              </a:highlight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 sz="1400">
                <a:highlight>
                  <a:srgbClr val="249651"/>
                </a:highlight>
              </a:rPr>
              <a:t>Monòleg</a:t>
            </a:r>
            <a:endParaRPr sz="1400">
              <a:highlight>
                <a:srgbClr val="249651"/>
              </a:highlight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a" sz="1400">
                <a:highlight>
                  <a:srgbClr val="249651"/>
                </a:highlight>
              </a:rPr>
              <a:t>Altre</a:t>
            </a:r>
            <a:endParaRPr sz="1400">
              <a:highlight>
                <a:srgbClr val="249651"/>
              </a:highlight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/>
              <a:t>Escolliu el missatge principal/fonamental associat a cada temàtica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highlight>
                <a:srgbClr val="249651"/>
              </a:highlight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 rot="161729">
            <a:off x="976261" y="8007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dirty="0"/>
              <a:t>A</a:t>
            </a:r>
            <a:r>
              <a:rPr lang="ca" sz="4800" dirty="0" smtClean="0"/>
              <a:t>cció </a:t>
            </a:r>
            <a:r>
              <a:rPr lang="ca" sz="4800" dirty="0"/>
              <a:t>3 - </a:t>
            </a:r>
            <a:r>
              <a:rPr lang="ca" sz="4800" dirty="0" smtClean="0"/>
              <a:t>Preproducció </a:t>
            </a:r>
            <a:endParaRPr sz="4800" dirty="0"/>
          </a:p>
        </p:txBody>
      </p:sp>
      <p:sp>
        <p:nvSpPr>
          <p:cNvPr id="149" name="Shape 149"/>
          <p:cNvSpPr txBox="1"/>
          <p:nvPr/>
        </p:nvSpPr>
        <p:spPr>
          <a:xfrm>
            <a:off x="8176725" y="0"/>
            <a:ext cx="9414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5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8’</a:t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1850" y="2352275"/>
            <a:ext cx="1715700" cy="135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0691" y="1725725"/>
            <a:ext cx="1278000" cy="7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636</Words>
  <Application>Microsoft Office PowerPoint</Application>
  <PresentationFormat>Presentación en pantalla (16:9)</PresentationFormat>
  <Paragraphs>126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Sniglet</vt:lpstr>
      <vt:lpstr>Bangers</vt:lpstr>
      <vt:lpstr>Jachimo template</vt:lpstr>
      <vt:lpstr>Thinkató Dinàmica  </vt:lpstr>
      <vt:lpstr>Si vols participar has de...</vt:lpstr>
      <vt:lpstr>3-2-1... Acció!!!</vt:lpstr>
      <vt:lpstr>Agrupament </vt:lpstr>
      <vt:lpstr>IMPORTANT!  SI TREBALLES EN PARELLA O TRIO PENSA EN DISTRIBUIR AQUESTS ROLS</vt:lpstr>
      <vt:lpstr>Acció 1 - Preproducció </vt:lpstr>
      <vt:lpstr>Acció 2 - Preproducció </vt:lpstr>
      <vt:lpstr>Acció 2 - Preproducció </vt:lpstr>
      <vt:lpstr>Acció 3 - Preproducció </vt:lpstr>
      <vt:lpstr>Acció 3 - Preproducció </vt:lpstr>
      <vt:lpstr>Presentación de PowerPoint</vt:lpstr>
      <vt:lpstr>Presentación de PowerPoint</vt:lpstr>
      <vt:lpstr>Dinàmica 4 - Producció</vt:lpstr>
      <vt:lpstr>Dinàmica 5 - Postproducció</vt:lpstr>
      <vt:lpstr>Presentación de PowerPoint</vt:lpstr>
      <vt:lpstr>Presentación de PowerPoint</vt:lpstr>
      <vt:lpstr>Gràcies PER PARTICIPAR!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Thinkató Dinàmica  </dc:title>
  <cp:lastModifiedBy>u40221</cp:lastModifiedBy>
  <cp:revision>10</cp:revision>
  <dcterms:modified xsi:type="dcterms:W3CDTF">2018-12-03T12:56:35Z</dcterms:modified>
</cp:coreProperties>
</file>