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03" r:id="rId3"/>
    <p:sldId id="289" r:id="rId4"/>
    <p:sldId id="305" r:id="rId5"/>
    <p:sldId id="306" r:id="rId6"/>
    <p:sldId id="307" r:id="rId7"/>
    <p:sldId id="308" r:id="rId8"/>
    <p:sldId id="285" r:id="rId9"/>
    <p:sldId id="280" r:id="rId10"/>
    <p:sldId id="298" r:id="rId11"/>
    <p:sldId id="313" r:id="rId12"/>
    <p:sldId id="259" r:id="rId13"/>
    <p:sldId id="272" r:id="rId14"/>
    <p:sldId id="273" r:id="rId15"/>
    <p:sldId id="258" r:id="rId16"/>
    <p:sldId id="262" r:id="rId17"/>
    <p:sldId id="309" r:id="rId18"/>
    <p:sldId id="310" r:id="rId19"/>
    <p:sldId id="311" r:id="rId20"/>
    <p:sldId id="312" r:id="rId21"/>
    <p:sldId id="263" r:id="rId22"/>
    <p:sldId id="264" r:id="rId23"/>
    <p:sldId id="268" r:id="rId24"/>
    <p:sldId id="265" r:id="rId25"/>
    <p:sldId id="266" r:id="rId26"/>
    <p:sldId id="269" r:id="rId27"/>
    <p:sldId id="287" r:id="rId28"/>
    <p:sldId id="279" r:id="rId29"/>
    <p:sldId id="293" r:id="rId30"/>
    <p:sldId id="314" r:id="rId31"/>
    <p:sldId id="315" r:id="rId32"/>
    <p:sldId id="316" r:id="rId33"/>
    <p:sldId id="297" r:id="rId34"/>
    <p:sldId id="301"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2" autoAdjust="0"/>
    <p:restoredTop sz="94618" autoAdjust="0"/>
  </p:normalViewPr>
  <p:slideViewPr>
    <p:cSldViewPr>
      <p:cViewPr varScale="1">
        <p:scale>
          <a:sx n="104" d="100"/>
          <a:sy n="104" d="100"/>
        </p:scale>
        <p:origin x="-1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FFC1C93-DE69-4D4D-93BA-A3D6ADFC27D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AAF1D38-4C6F-4559-A5AA-93B96CF29B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F53545C-4DE0-461B-828D-F0C9EB289999}" type="slidenum">
              <a:rPr lang="en-US" smtClean="0"/>
              <a:pPr/>
              <a:t>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D3D1CB9-FA64-4639-9ABA-45099B6D67E5}" type="slidenum">
              <a:rPr lang="en-US" smtClean="0"/>
              <a:pPr/>
              <a:t>14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585D6F1-4F2D-486E-A058-D25815D7319B}" type="slidenum">
              <a:rPr lang="en-US" smtClean="0"/>
              <a:pPr/>
              <a:t>15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4E20B3F-E7DC-4FFB-A904-E3797F6CA23A}" type="slidenum">
              <a:rPr lang="en-US" smtClean="0"/>
              <a:pPr/>
              <a:t>16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6F9F95A-32E4-4D6E-831D-C1F57276B19C}" type="slidenum">
              <a:rPr lang="en-US" smtClean="0"/>
              <a:pPr/>
              <a:t>17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6E44FFD-1DD5-43F5-88EC-87984FFE5002}" type="slidenum">
              <a:rPr lang="en-US" smtClean="0"/>
              <a:pPr/>
              <a:t>18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53F1DA8-AF91-4722-9FDF-D6498D69BEF3}" type="slidenum">
              <a:rPr lang="en-US" smtClean="0"/>
              <a:pPr/>
              <a:t>19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A9C3EE1-C7C6-4EC8-9252-0F8EBE5BBC8A}"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08B027B-B683-431E-AE1E-1126C872C979}" type="slidenum">
              <a:rPr lang="en-US" smtClean="0"/>
              <a:pPr/>
              <a:t>21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EE9FDE5-F553-48F7-B66F-D882D164B834}" type="slidenum">
              <a:rPr lang="en-US" smtClean="0"/>
              <a:pPr/>
              <a:t>22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8F17F74-AAE1-4044-A926-80FB690B8A65}" type="slidenum">
              <a:rPr lang="en-US" smtClean="0"/>
              <a:pPr/>
              <a:t>23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544049C-BDFA-4183-942F-7C78F8241D31}" type="slidenum">
              <a:rPr lang="en-US" smtClean="0"/>
              <a:pPr/>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946B13A-0AFE-4F69-8C2D-7B5BA8DECE7F}"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2AF7AD-ED31-43CB-AA5C-3BE33C4E642B}" type="slidenum">
              <a:rPr lang="en-US" smtClean="0"/>
              <a:pPr/>
              <a:t>25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53104AF-B9D6-474A-B369-C32B2238D7AF}" type="slidenum">
              <a:rPr lang="en-US" smtClean="0"/>
              <a:pPr/>
              <a:t>26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B59C1B3-3294-43BC-8595-CBE274E56C93}" type="slidenum">
              <a:rPr lang="en-US" smtClean="0"/>
              <a:pPr/>
              <a:t>27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DA3F6AB-5FDF-46D4-BBC5-FFE2B0302C5F}" type="slidenum">
              <a:rPr lang="en-US" smtClean="0"/>
              <a:pPr/>
              <a:t>28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80E2776-5446-45B8-9EB3-2AA70AF13AA2}" type="slidenum">
              <a:rPr lang="en-US" smtClean="0"/>
              <a:pPr/>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4AA7866-770A-494F-B210-AC2FC1822065}" type="slidenum">
              <a:rPr lang="en-US" smtClean="0"/>
              <a:pPr/>
              <a:t>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8116578-F0E6-4B9A-8C08-EC88D0AEEA63}" type="slidenum">
              <a:rPr lang="en-US" smtClean="0"/>
              <a:pPr/>
              <a:t>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07568FC-6579-4676-9220-6359528170B0}" type="slidenum">
              <a:rPr lang="en-US" smtClean="0"/>
              <a:pPr/>
              <a:t>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D146DD6-2CBC-4EE2-9FD5-A81D9A4ABFAB}" type="slidenum">
              <a:rPr lang="en-US" smtClean="0"/>
              <a:pPr/>
              <a:t>10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43CB3A-71FF-421F-9557-B8AD16493E68}" type="slidenum">
              <a:rPr lang="en-US" smtClean="0"/>
              <a:pPr/>
              <a:t>12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4DF13B6-2E2B-4380-A3D7-9EC67006681C}" type="slidenum">
              <a:rPr lang="en-US" smtClean="0"/>
              <a:pPr/>
              <a:t>13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907320D-40FB-482C-B0A6-BE3A65F910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E47F843-B652-427E-8F0A-5525355F3A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03F5669-8699-4177-A087-034A4EA810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E37BDB8-245C-4D7D-94C2-5F9C910847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D1B38CE-DAAC-4F9E-A373-9F4577C1FD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178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178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E328C86-099A-481F-9E84-8ACAE3DCB4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4F8B7B7-A01F-47A3-B256-5672EE2899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4F81729-21A3-449B-BB3E-BE61258248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DD80386-653B-4846-AF2C-17B52DA7B3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A828AAE-37B7-47B8-9F77-E9F330328C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9F8139A-9CA6-4DEC-8137-16A6D1CE91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457200" y="1601788"/>
            <a:ext cx="8229600" cy="452437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400" smtClean="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ctr">
              <a:defRPr sz="1400" smtClean="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400" smtClean="0"/>
            </a:lvl1pPr>
          </a:lstStyle>
          <a:p>
            <a:pPr>
              <a:defRPr/>
            </a:pPr>
            <a:fld id="{3F2662E0-B836-4A1E-BDAE-2FAC43A6E2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4538" indent="-287338" algn="l" defTabSz="912813" rtl="0" eaLnBrk="0" fontAlgn="base" hangingPunct="0">
        <a:spcBef>
          <a:spcPct val="20000"/>
        </a:spcBef>
        <a:spcAft>
          <a:spcPct val="0"/>
        </a:spcAft>
        <a:buChar char="–"/>
        <a:defRPr sz="27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nagel.rosemarie@gmail.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esa-discuss@googlegroup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2013"/>
            <a:ext cx="7772400" cy="1470025"/>
          </a:xfrm>
        </p:spPr>
        <p:txBody>
          <a:bodyPr/>
          <a:lstStyle/>
          <a:p>
            <a:pPr eaLnBrk="1" hangingPunct="1"/>
            <a:r>
              <a:rPr lang="en-US" smtClean="0"/>
              <a:t>Introduction to experimental economics</a:t>
            </a:r>
          </a:p>
        </p:txBody>
      </p:sp>
      <p:sp>
        <p:nvSpPr>
          <p:cNvPr id="2051" name="Rectangle 3"/>
          <p:cNvSpPr>
            <a:spLocks noGrp="1" noChangeArrowheads="1"/>
          </p:cNvSpPr>
          <p:nvPr>
            <p:ph type="subTitle" idx="1"/>
          </p:nvPr>
        </p:nvSpPr>
        <p:spPr>
          <a:xfrm>
            <a:off x="1371600" y="3887788"/>
            <a:ext cx="6400800" cy="1749425"/>
          </a:xfrm>
        </p:spPr>
        <p:txBody>
          <a:bodyPr/>
          <a:lstStyle/>
          <a:p>
            <a:pPr eaLnBrk="1" hangingPunct="1"/>
            <a:r>
              <a:rPr lang="en-US" smtClean="0"/>
              <a:t>Rosemarie Nagel </a:t>
            </a:r>
          </a:p>
          <a:p>
            <a:pPr eaLnBrk="1" hangingPunct="1"/>
            <a:r>
              <a:rPr lang="en-US" sz="2400" smtClean="0"/>
              <a:t>Universitat Pompeu Fabra</a:t>
            </a:r>
            <a:r>
              <a:rPr lang="en-US" smtClean="0"/>
              <a:t>, </a:t>
            </a:r>
            <a:r>
              <a:rPr lang="en-US" sz="2400" smtClean="0"/>
              <a:t>ICREA, BGSE </a:t>
            </a:r>
          </a:p>
          <a:p>
            <a:pPr eaLnBrk="1" hangingPunct="1"/>
            <a:r>
              <a:rPr lang="en-US" smtClean="0"/>
              <a:t>April 2012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Título"/>
          <p:cNvSpPr>
            <a:spLocks noGrp="1"/>
          </p:cNvSpPr>
          <p:nvPr>
            <p:ph type="title"/>
          </p:nvPr>
        </p:nvSpPr>
        <p:spPr>
          <a:xfrm>
            <a:off x="457200" y="152400"/>
            <a:ext cx="8229600" cy="1143000"/>
          </a:xfrm>
        </p:spPr>
        <p:txBody>
          <a:bodyPr/>
          <a:lstStyle/>
          <a:p>
            <a:pPr eaLnBrk="1" hangingPunct="1"/>
            <a:r>
              <a:rPr lang="es-ES" smtClean="0"/>
              <a:t>Tasks</a:t>
            </a:r>
          </a:p>
        </p:txBody>
      </p:sp>
      <p:sp>
        <p:nvSpPr>
          <p:cNvPr id="11267" name="Rectangle 2"/>
          <p:cNvSpPr>
            <a:spLocks noGrp="1" noChangeArrowheads="1"/>
          </p:cNvSpPr>
          <p:nvPr>
            <p:ph idx="1"/>
          </p:nvPr>
        </p:nvSpPr>
        <p:spPr>
          <a:xfrm>
            <a:off x="457200" y="1371600"/>
            <a:ext cx="8229600" cy="5257800"/>
          </a:xfrm>
        </p:spPr>
        <p:txBody>
          <a:bodyPr/>
          <a:lstStyle/>
          <a:p>
            <a:pPr eaLnBrk="1" hangingPunct="1">
              <a:lnSpc>
                <a:spcPct val="80000"/>
              </a:lnSpc>
            </a:pPr>
            <a:r>
              <a:rPr lang="en-US" sz="2800" smtClean="0"/>
              <a:t>Read literature (see reading list + addit. Literature you find yourself)</a:t>
            </a:r>
          </a:p>
          <a:p>
            <a:pPr eaLnBrk="1" hangingPunct="1">
              <a:lnSpc>
                <a:spcPct val="80000"/>
              </a:lnSpc>
            </a:pPr>
            <a:endParaRPr lang="en-US" sz="2800" smtClean="0"/>
          </a:p>
          <a:p>
            <a:pPr eaLnBrk="1" hangingPunct="1">
              <a:lnSpc>
                <a:spcPct val="80000"/>
              </a:lnSpc>
            </a:pPr>
            <a:r>
              <a:rPr lang="en-US" sz="2800" smtClean="0"/>
              <a:t>Homework assignments of one page</a:t>
            </a:r>
          </a:p>
          <a:p>
            <a:pPr eaLnBrk="1" hangingPunct="1">
              <a:lnSpc>
                <a:spcPct val="80000"/>
              </a:lnSpc>
            </a:pPr>
            <a:endParaRPr lang="en-US" sz="2800" smtClean="0"/>
          </a:p>
          <a:p>
            <a:pPr eaLnBrk="1" hangingPunct="1">
              <a:lnSpc>
                <a:spcPct val="80000"/>
              </a:lnSpc>
            </a:pPr>
            <a:r>
              <a:rPr lang="en-US" sz="2800" smtClean="0"/>
              <a:t>Replication of experiments</a:t>
            </a:r>
          </a:p>
          <a:p>
            <a:pPr lvl="1" eaLnBrk="1" hangingPunct="1">
              <a:lnSpc>
                <a:spcPct val="80000"/>
              </a:lnSpc>
            </a:pPr>
            <a:r>
              <a:rPr lang="en-US" sz="2300" smtClean="0"/>
              <a:t>In groups, in class</a:t>
            </a:r>
          </a:p>
          <a:p>
            <a:pPr lvl="1" eaLnBrk="1" hangingPunct="1">
              <a:lnSpc>
                <a:spcPct val="80000"/>
              </a:lnSpc>
            </a:pPr>
            <a:r>
              <a:rPr lang="en-US" sz="2300" smtClean="0"/>
              <a:t>send instructions one day in advance to all students!</a:t>
            </a:r>
          </a:p>
          <a:p>
            <a:pPr eaLnBrk="1" hangingPunct="1">
              <a:lnSpc>
                <a:spcPct val="80000"/>
              </a:lnSpc>
            </a:pPr>
            <a:endParaRPr lang="en-US" sz="2800" smtClean="0"/>
          </a:p>
          <a:p>
            <a:pPr eaLnBrk="1" hangingPunct="1">
              <a:lnSpc>
                <a:spcPct val="80000"/>
              </a:lnSpc>
            </a:pPr>
            <a:r>
              <a:rPr lang="en-US" sz="2800" smtClean="0"/>
              <a:t>Develop, run and analyze your own experiment,</a:t>
            </a:r>
          </a:p>
          <a:p>
            <a:pPr lvl="1" eaLnBrk="1" hangingPunct="1">
              <a:lnSpc>
                <a:spcPct val="80000"/>
              </a:lnSpc>
            </a:pPr>
            <a:r>
              <a:rPr lang="en-US" sz="2300" smtClean="0"/>
              <a:t>Discuss your fellow student work</a:t>
            </a:r>
          </a:p>
          <a:p>
            <a:pPr lvl="1" eaLnBrk="1" hangingPunct="1">
              <a:lnSpc>
                <a:spcPct val="80000"/>
              </a:lnSpc>
            </a:pPr>
            <a:r>
              <a:rPr lang="en-US" sz="2300" smtClean="0"/>
              <a:t>At the end: term paper (no replication!)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Grading &amp; Timing</a:t>
            </a:r>
          </a:p>
        </p:txBody>
      </p:sp>
      <p:sp>
        <p:nvSpPr>
          <p:cNvPr id="12291" name="AutoShape 3"/>
          <p:cNvSpPr>
            <a:spLocks noGrp="1" noChangeAspect="1" noChangeArrowheads="1"/>
          </p:cNvSpPr>
          <p:nvPr>
            <p:ph type="body" idx="1"/>
          </p:nvPr>
        </p:nvSpPr>
        <p:spPr>
          <a:xfrm>
            <a:off x="457200" y="1601788"/>
            <a:ext cx="8229600" cy="4951412"/>
          </a:xfrm>
        </p:spPr>
        <p:txBody>
          <a:bodyPr/>
          <a:lstStyle/>
          <a:p>
            <a:pPr eaLnBrk="1" hangingPunct="1"/>
            <a:r>
              <a:rPr lang="en-US" smtClean="0"/>
              <a:t>The grade will be based on </a:t>
            </a:r>
          </a:p>
          <a:p>
            <a:pPr lvl="1" eaLnBrk="1" hangingPunct="1"/>
            <a:r>
              <a:rPr lang="en-US" smtClean="0"/>
              <a:t>class participation, performance as experimenter, presentations (together 20%), </a:t>
            </a:r>
          </a:p>
          <a:p>
            <a:pPr lvl="1" eaLnBrk="1" hangingPunct="1"/>
            <a:r>
              <a:rPr lang="en-US" smtClean="0"/>
              <a:t>and final paper (80%).</a:t>
            </a:r>
          </a:p>
          <a:p>
            <a:pPr eaLnBrk="1" hangingPunct="1"/>
            <a:r>
              <a:rPr lang="en-US" smtClean="0"/>
              <a:t>Timing </a:t>
            </a:r>
          </a:p>
          <a:p>
            <a:pPr lvl="1" eaLnBrk="1" hangingPunct="1"/>
            <a:r>
              <a:rPr lang="en-US" smtClean="0"/>
              <a:t>start now to find a topic </a:t>
            </a:r>
          </a:p>
          <a:p>
            <a:pPr lvl="1" eaLnBrk="1" hangingPunct="1"/>
            <a:r>
              <a:rPr lang="en-US" smtClean="0"/>
              <a:t>send me short outline (can be changed) before week 3 of the class</a:t>
            </a:r>
          </a:p>
          <a:p>
            <a:pPr lvl="1" eaLnBrk="1" hangingPunct="1"/>
            <a:r>
              <a:rPr lang="en-US" smtClean="0"/>
              <a:t>come to my office in week 3 (with appointment!) 	</a:t>
            </a:r>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Sources for experimental economics</a:t>
            </a:r>
          </a:p>
        </p:txBody>
      </p:sp>
      <p:sp>
        <p:nvSpPr>
          <p:cNvPr id="13315" name="Rectangle 3"/>
          <p:cNvSpPr>
            <a:spLocks noGrp="1" noChangeArrowheads="1"/>
          </p:cNvSpPr>
          <p:nvPr>
            <p:ph type="body" idx="1"/>
          </p:nvPr>
        </p:nvSpPr>
        <p:spPr>
          <a:noFill/>
        </p:spPr>
        <p:txBody>
          <a:bodyPr/>
          <a:lstStyle/>
          <a:p>
            <a:pPr eaLnBrk="1" hangingPunct="1">
              <a:lnSpc>
                <a:spcPct val="80000"/>
              </a:lnSpc>
            </a:pPr>
            <a:r>
              <a:rPr lang="en-US" sz="1500" smtClean="0"/>
              <a:t>Books and surveys (experimental economics-behavioral surveys):</a:t>
            </a:r>
          </a:p>
          <a:p>
            <a:pPr eaLnBrk="1" hangingPunct="1">
              <a:lnSpc>
                <a:spcPct val="80000"/>
              </a:lnSpc>
              <a:buFontTx/>
              <a:buNone/>
            </a:pPr>
            <a:r>
              <a:rPr lang="en-US" sz="1200" smtClean="0"/>
              <a:t> </a:t>
            </a:r>
          </a:p>
          <a:p>
            <a:pPr lvl="1" eaLnBrk="1" hangingPunct="1">
              <a:lnSpc>
                <a:spcPct val="80000"/>
              </a:lnSpc>
            </a:pPr>
            <a:r>
              <a:rPr lang="en-US" sz="1200" smtClean="0"/>
              <a:t>Collection of experimental facts: Davis&amp;Holt (1992), Kagel &amp; Roth (1995)</a:t>
            </a:r>
          </a:p>
          <a:p>
            <a:pPr lvl="1" eaLnBrk="1" hangingPunct="1">
              <a:lnSpc>
                <a:spcPct val="80000"/>
              </a:lnSpc>
            </a:pPr>
            <a:r>
              <a:rPr lang="en-US" sz="1200" smtClean="0">
                <a:cs typeface="Times New Roman" pitchFamily="18" charset="0"/>
              </a:rPr>
              <a:t>Experimental methods: Friedman &amp; Sunder (1994), Bradsley et al. (2010) </a:t>
            </a:r>
          </a:p>
          <a:p>
            <a:pPr lvl="1" eaLnBrk="1" hangingPunct="1">
              <a:lnSpc>
                <a:spcPct val="80000"/>
              </a:lnSpc>
            </a:pPr>
            <a:r>
              <a:rPr lang="en-US" sz="1200" smtClean="0"/>
              <a:t>Facts and models: Camerer (2003),</a:t>
            </a:r>
          </a:p>
          <a:p>
            <a:pPr lvl="1" eaLnBrk="1" hangingPunct="1">
              <a:lnSpc>
                <a:spcPct val="80000"/>
              </a:lnSpc>
            </a:pPr>
            <a:r>
              <a:rPr lang="en-US" sz="1200" smtClean="0">
                <a:cs typeface="Times New Roman" pitchFamily="18" charset="0"/>
              </a:rPr>
              <a:t>Behavioral economics:</a:t>
            </a:r>
            <a:r>
              <a:rPr lang="en-US" sz="1200" smtClean="0"/>
              <a:t> Camerer &amp; Loewenstein (2005);</a:t>
            </a:r>
          </a:p>
          <a:p>
            <a:pPr lvl="1" eaLnBrk="1" hangingPunct="1">
              <a:lnSpc>
                <a:spcPct val="80000"/>
              </a:lnSpc>
            </a:pPr>
            <a:r>
              <a:rPr lang="en-US" sz="1200" smtClean="0"/>
              <a:t>Field experiments: Harrison and List (JEL, 2005)</a:t>
            </a:r>
          </a:p>
          <a:p>
            <a:pPr lvl="1" eaLnBrk="1" hangingPunct="1">
              <a:lnSpc>
                <a:spcPct val="80000"/>
              </a:lnSpc>
            </a:pPr>
            <a:r>
              <a:rPr lang="en-US" sz="1200" smtClean="0"/>
              <a:t>Neuro economics: Camerer, Loewenstein, and Prelec</a:t>
            </a:r>
            <a:r>
              <a:rPr lang="es-ES" sz="1200" smtClean="0"/>
              <a:t> (JEL, 2005)</a:t>
            </a:r>
          </a:p>
          <a:p>
            <a:pPr lvl="1" eaLnBrk="1" hangingPunct="1">
              <a:lnSpc>
                <a:spcPct val="80000"/>
              </a:lnSpc>
            </a:pPr>
            <a:r>
              <a:rPr lang="es-ES" sz="1200" smtClean="0"/>
              <a:t>Soon to come: </a:t>
            </a:r>
            <a:r>
              <a:rPr lang="en-US" sz="1200" smtClean="0"/>
              <a:t>Kagel &amp; Roth second volume! (see already Al Roth homepage)</a:t>
            </a:r>
          </a:p>
          <a:p>
            <a:pPr lvl="1" eaLnBrk="1" hangingPunct="1">
              <a:lnSpc>
                <a:spcPct val="80000"/>
              </a:lnSpc>
            </a:pPr>
            <a:endParaRPr lang="en-US" sz="1200" smtClean="0"/>
          </a:p>
          <a:p>
            <a:pPr lvl="1" eaLnBrk="1" hangingPunct="1">
              <a:lnSpc>
                <a:spcPct val="80000"/>
              </a:lnSpc>
              <a:buFontTx/>
              <a:buNone/>
            </a:pPr>
            <a:endParaRPr lang="en-US" sz="1200" smtClean="0"/>
          </a:p>
          <a:p>
            <a:pPr eaLnBrk="1" hangingPunct="1">
              <a:lnSpc>
                <a:spcPct val="80000"/>
              </a:lnSpc>
            </a:pPr>
            <a:r>
              <a:rPr lang="en-US" sz="1700" smtClean="0"/>
              <a:t>Other sources </a:t>
            </a:r>
          </a:p>
          <a:p>
            <a:pPr eaLnBrk="1" hangingPunct="1">
              <a:lnSpc>
                <a:spcPct val="80000"/>
              </a:lnSpc>
            </a:pPr>
            <a:endParaRPr lang="en-US" sz="1700" smtClean="0"/>
          </a:p>
          <a:p>
            <a:pPr lvl="1" eaLnBrk="1" hangingPunct="1">
              <a:lnSpc>
                <a:spcPct val="80000"/>
              </a:lnSpc>
            </a:pPr>
            <a:r>
              <a:rPr lang="en-US" sz="1200" smtClean="0"/>
              <a:t>Classroom experiments and webgames: Charles Holt (2006)</a:t>
            </a:r>
          </a:p>
          <a:p>
            <a:pPr lvl="1" eaLnBrk="1" hangingPunct="1">
              <a:lnSpc>
                <a:spcPct val="80000"/>
              </a:lnSpc>
            </a:pPr>
            <a:r>
              <a:rPr lang="en-US" sz="1200" smtClean="0"/>
              <a:t>Web experiments: Rubinstein, Plott etc. </a:t>
            </a:r>
          </a:p>
          <a:p>
            <a:pPr lvl="1" eaLnBrk="1" hangingPunct="1">
              <a:lnSpc>
                <a:spcPct val="80000"/>
              </a:lnSpc>
            </a:pPr>
            <a:r>
              <a:rPr lang="en-US" sz="1200" smtClean="0"/>
              <a:t>Field experiments: List’s webpage with papers</a:t>
            </a:r>
          </a:p>
          <a:p>
            <a:pPr lvl="1" eaLnBrk="1" hangingPunct="1">
              <a:lnSpc>
                <a:spcPct val="80000"/>
              </a:lnSpc>
            </a:pPr>
            <a:r>
              <a:rPr lang="en-US" sz="1200" smtClean="0"/>
              <a:t>Critics about experimental economics: Al Roth</a:t>
            </a:r>
          </a:p>
          <a:p>
            <a:pPr lvl="1" eaLnBrk="1" hangingPunct="1">
              <a:lnSpc>
                <a:spcPct val="80000"/>
              </a:lnSpc>
            </a:pPr>
            <a:r>
              <a:rPr lang="en-US" sz="1200" smtClean="0"/>
              <a:t>Working papers: Charles Holt </a:t>
            </a:r>
          </a:p>
          <a:p>
            <a:pPr lvl="1" eaLnBrk="1" hangingPunct="1">
              <a:lnSpc>
                <a:spcPct val="80000"/>
              </a:lnSpc>
              <a:buFontTx/>
              <a:buNone/>
            </a:pPr>
            <a:endParaRPr lang="en-US" sz="1200" smtClean="0"/>
          </a:p>
          <a:p>
            <a:pPr lvl="1" eaLnBrk="1" hangingPunct="1">
              <a:lnSpc>
                <a:spcPct val="80000"/>
              </a:lnSpc>
              <a:buFontTx/>
              <a:buNone/>
            </a:pPr>
            <a:endParaRPr lang="en-US" sz="1200" smtClean="0"/>
          </a:p>
          <a:p>
            <a:pPr eaLnBrk="1" hangingPunct="1">
              <a:lnSpc>
                <a:spcPct val="80000"/>
              </a:lnSpc>
            </a:pPr>
            <a:r>
              <a:rPr lang="en-US" sz="1500" smtClean="0"/>
              <a:t>Micro text books with experimental economics</a:t>
            </a:r>
          </a:p>
          <a:p>
            <a:pPr lvl="1" eaLnBrk="1" hangingPunct="1">
              <a:lnSpc>
                <a:spcPct val="80000"/>
              </a:lnSpc>
            </a:pPr>
            <a:r>
              <a:rPr lang="en-US" sz="1200" smtClean="0"/>
              <a:t>Schotter (1996)</a:t>
            </a:r>
          </a:p>
          <a:p>
            <a:pPr lvl="1" eaLnBrk="1" hangingPunct="1">
              <a:lnSpc>
                <a:spcPct val="80000"/>
              </a:lnSpc>
            </a:pPr>
            <a:r>
              <a:rPr lang="en-US" sz="1200" smtClean="0"/>
              <a:t>Bergstrom and Miller (1997)</a:t>
            </a:r>
          </a:p>
          <a:p>
            <a:pPr lvl="1" eaLnBrk="1" hangingPunct="1">
              <a:lnSpc>
                <a:spcPct val="80000"/>
              </a:lnSpc>
            </a:pPr>
            <a:endParaRPr lang="en-US" sz="1200" smtClean="0"/>
          </a:p>
          <a:p>
            <a:pPr eaLnBrk="1" hangingPunct="1">
              <a:lnSpc>
                <a:spcPct val="80000"/>
              </a:lnSpc>
            </a:pPr>
            <a:endParaRPr lang="en-US" sz="1500" smtClean="0"/>
          </a:p>
          <a:p>
            <a:pPr eaLnBrk="1" hangingPunct="1">
              <a:lnSpc>
                <a:spcPct val="80000"/>
              </a:lnSpc>
            </a:pPr>
            <a:endParaRPr lang="en-US" sz="15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ES" sz="4000" smtClean="0"/>
              <a:t>What is an (economic) experiment</a:t>
            </a:r>
          </a:p>
        </p:txBody>
      </p:sp>
      <p:pic>
        <p:nvPicPr>
          <p:cNvPr id="24580" name="Picture 4"/>
          <p:cNvPicPr>
            <a:picLocks noGrp="1" noChangeAspect="1" noChangeArrowheads="1"/>
          </p:cNvPicPr>
          <p:nvPr>
            <p:ph type="body" idx="1"/>
          </p:nvPr>
        </p:nvPicPr>
        <p:blipFill>
          <a:blip r:embed="rId3" cstate="print"/>
          <a:srcRect/>
          <a:stretch>
            <a:fillRect/>
          </a:stretch>
        </p:blipFill>
        <p:spPr>
          <a:xfrm>
            <a:off x="0" y="1752600"/>
            <a:ext cx="3859213" cy="3565525"/>
          </a:xfrm>
          <a:noFill/>
        </p:spPr>
      </p:pic>
      <p:pic>
        <p:nvPicPr>
          <p:cNvPr id="24581" name="Picture 5"/>
          <p:cNvPicPr>
            <a:picLocks noChangeAspect="1" noChangeArrowheads="1"/>
          </p:cNvPicPr>
          <p:nvPr/>
        </p:nvPicPr>
        <p:blipFill>
          <a:blip r:embed="rId4" cstate="print"/>
          <a:srcRect/>
          <a:stretch>
            <a:fillRect/>
          </a:stretch>
        </p:blipFill>
        <p:spPr bwMode="auto">
          <a:xfrm>
            <a:off x="4343400" y="1447800"/>
            <a:ext cx="4343400" cy="4048125"/>
          </a:xfrm>
          <a:prstGeom prst="rect">
            <a:avLst/>
          </a:prstGeom>
          <a:noFill/>
          <a:ln w="9525">
            <a:noFill/>
            <a:miter lim="800000"/>
            <a:headEnd/>
            <a:tailEnd/>
          </a:ln>
        </p:spPr>
      </p:pic>
      <p:sp>
        <p:nvSpPr>
          <p:cNvPr id="24582" name="Text Box 6"/>
          <p:cNvSpPr txBox="1">
            <a:spLocks noChangeArrowheads="1"/>
          </p:cNvSpPr>
          <p:nvPr/>
        </p:nvSpPr>
        <p:spPr bwMode="auto">
          <a:xfrm>
            <a:off x="1279525" y="5675313"/>
            <a:ext cx="2724150" cy="923925"/>
          </a:xfrm>
          <a:prstGeom prst="rect">
            <a:avLst/>
          </a:prstGeom>
          <a:noFill/>
          <a:ln w="9525">
            <a:noFill/>
            <a:miter lim="800000"/>
            <a:headEnd/>
            <a:tailEnd/>
          </a:ln>
        </p:spPr>
        <p:txBody>
          <a:bodyPr wrap="none">
            <a:spAutoFit/>
          </a:bodyPr>
          <a:lstStyle/>
          <a:p>
            <a:pPr defTabSz="912813"/>
            <a:r>
              <a:rPr lang="es-ES"/>
              <a:t>Strategic game: </a:t>
            </a:r>
          </a:p>
          <a:p>
            <a:pPr defTabSz="912813"/>
            <a:r>
              <a:rPr lang="es-ES"/>
              <a:t>Game theory</a:t>
            </a:r>
          </a:p>
          <a:p>
            <a:pPr defTabSz="912813"/>
            <a:r>
              <a:rPr lang="es-ES"/>
              <a:t>Clear theoretical solution</a:t>
            </a:r>
          </a:p>
        </p:txBody>
      </p:sp>
      <p:sp>
        <p:nvSpPr>
          <p:cNvPr id="24583" name="Text Box 7"/>
          <p:cNvSpPr txBox="1">
            <a:spLocks noChangeArrowheads="1"/>
          </p:cNvSpPr>
          <p:nvPr/>
        </p:nvSpPr>
        <p:spPr bwMode="auto">
          <a:xfrm>
            <a:off x="4860925" y="5903913"/>
            <a:ext cx="4133850" cy="641350"/>
          </a:xfrm>
          <a:prstGeom prst="rect">
            <a:avLst/>
          </a:prstGeom>
          <a:noFill/>
          <a:ln w="9525">
            <a:noFill/>
            <a:miter lim="800000"/>
            <a:headEnd/>
            <a:tailEnd/>
          </a:ln>
        </p:spPr>
        <p:txBody>
          <a:bodyPr wrap="none">
            <a:spAutoFit/>
          </a:bodyPr>
          <a:lstStyle/>
          <a:p>
            <a:pPr defTabSz="912813"/>
            <a:r>
              <a:rPr lang="es-ES"/>
              <a:t>Choice experiment: no clear pre-theory</a:t>
            </a:r>
          </a:p>
          <a:p>
            <a:pPr defTabSz="912813"/>
            <a:r>
              <a:rPr lang="es-ES"/>
              <a:t>Non-induced preferences;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blinds(horizontal)">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blinds(horizontal)">
                                      <p:cBhvr>
                                        <p:cTn id="17" dur="500"/>
                                        <p:tgtEl>
                                          <p:spTgt spid="2458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2"/>
                                        </p:tgtEl>
                                        <p:attrNameLst>
                                          <p:attrName>style.visibility</p:attrName>
                                        </p:attrNameLst>
                                      </p:cBhvr>
                                      <p:to>
                                        <p:strVal val="visible"/>
                                      </p:to>
                                    </p:set>
                                    <p:animEffect transition="in" filter="blinds(horizontal)">
                                      <p:cBhvr>
                                        <p:cTn id="22" dur="500"/>
                                        <p:tgtEl>
                                          <p:spTgt spid="2458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83"/>
                                        </p:tgtEl>
                                        <p:attrNameLst>
                                          <p:attrName>style.visibility</p:attrName>
                                        </p:attrNameLst>
                                      </p:cBhvr>
                                      <p:to>
                                        <p:strVal val="visible"/>
                                      </p:to>
                                    </p:set>
                                    <p:animEffect transition="in" filter="blinds(horizontal)">
                                      <p:cBhvr>
                                        <p:cTn id="2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2" grpId="0"/>
      <p:bldP spid="245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a:stretch>
            <a:fillRect/>
          </a:stretch>
        </p:blipFill>
        <p:spPr bwMode="auto">
          <a:xfrm>
            <a:off x="2286000" y="914400"/>
            <a:ext cx="4129088" cy="3503613"/>
          </a:xfrm>
          <a:prstGeom prst="rect">
            <a:avLst/>
          </a:prstGeom>
          <a:noFill/>
          <a:ln w="9525">
            <a:noFill/>
            <a:miter lim="800000"/>
            <a:headEnd/>
            <a:tailEnd/>
          </a:ln>
        </p:spPr>
      </p:pic>
      <p:sp>
        <p:nvSpPr>
          <p:cNvPr id="15363" name="Text Box 5"/>
          <p:cNvSpPr txBox="1">
            <a:spLocks noChangeArrowheads="1"/>
          </p:cNvSpPr>
          <p:nvPr/>
        </p:nvSpPr>
        <p:spPr bwMode="auto">
          <a:xfrm>
            <a:off x="1676400" y="4800600"/>
            <a:ext cx="4464050" cy="646113"/>
          </a:xfrm>
          <a:prstGeom prst="rect">
            <a:avLst/>
          </a:prstGeom>
          <a:noFill/>
          <a:ln w="9525">
            <a:noFill/>
            <a:miter lim="800000"/>
            <a:headEnd/>
            <a:tailEnd/>
          </a:ln>
        </p:spPr>
        <p:txBody>
          <a:bodyPr>
            <a:spAutoFit/>
          </a:bodyPr>
          <a:lstStyle/>
          <a:p>
            <a:pPr defTabSz="912813"/>
            <a:r>
              <a:rPr lang="es-ES"/>
              <a:t>Ebay-data created by ebay or by yourself</a:t>
            </a:r>
          </a:p>
          <a:p>
            <a:pPr defTabSz="912813"/>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Historic facts:</a:t>
            </a:r>
            <a:endParaRPr lang="en-US" smtClean="0"/>
          </a:p>
        </p:txBody>
      </p:sp>
      <p:sp>
        <p:nvSpPr>
          <p:cNvPr id="16387" name="Rectangle 3"/>
          <p:cNvSpPr>
            <a:spLocks noGrp="1" noChangeArrowheads="1"/>
          </p:cNvSpPr>
          <p:nvPr>
            <p:ph type="body" idx="1"/>
          </p:nvPr>
        </p:nvSpPr>
        <p:spPr/>
        <p:txBody>
          <a:bodyPr/>
          <a:lstStyle/>
          <a:p>
            <a:pPr eaLnBrk="1" hangingPunct="1">
              <a:lnSpc>
                <a:spcPct val="80000"/>
              </a:lnSpc>
            </a:pPr>
            <a:r>
              <a:rPr lang="en-US" sz="1700" smtClean="0"/>
              <a:t>Bernoulli (1738): St. Petersberg Paradox </a:t>
            </a:r>
          </a:p>
          <a:p>
            <a:pPr eaLnBrk="1" hangingPunct="1">
              <a:lnSpc>
                <a:spcPct val="80000"/>
              </a:lnSpc>
            </a:pPr>
            <a:r>
              <a:rPr lang="en-US" sz="1700" smtClean="0"/>
              <a:t>Individual decision making: Thurnstorn (1931) indifference curve, Allais Paradox (1953).</a:t>
            </a:r>
          </a:p>
          <a:p>
            <a:pPr eaLnBrk="1" hangingPunct="1">
              <a:lnSpc>
                <a:spcPct val="80000"/>
              </a:lnSpc>
            </a:pPr>
            <a:r>
              <a:rPr lang="en-US" sz="1700" smtClean="0"/>
              <a:t>Chamberlin (1948): market experiment in class </a:t>
            </a:r>
          </a:p>
          <a:p>
            <a:pPr eaLnBrk="1" hangingPunct="1">
              <a:lnSpc>
                <a:spcPct val="80000"/>
              </a:lnSpc>
            </a:pPr>
            <a:r>
              <a:rPr lang="en-US" sz="1700" smtClean="0"/>
              <a:t>Vernon Smith (1962, 1964) devised a double oral auction</a:t>
            </a:r>
          </a:p>
          <a:p>
            <a:pPr eaLnBrk="1" hangingPunct="1">
              <a:lnSpc>
                <a:spcPct val="80000"/>
              </a:lnSpc>
            </a:pPr>
            <a:r>
              <a:rPr lang="en-US" sz="1700" smtClean="0"/>
              <a:t>Suppes and Atkinson (1958, 1959): learning in 2x2 games</a:t>
            </a:r>
          </a:p>
          <a:p>
            <a:pPr eaLnBrk="1" hangingPunct="1">
              <a:lnSpc>
                <a:spcPct val="80000"/>
              </a:lnSpc>
            </a:pPr>
            <a:r>
              <a:rPr lang="en-US" sz="1700" smtClean="0"/>
              <a:t>Oligopoly experiments by Sauermann and Selten (1959), Fouraker and Siegel (1960), (1963) and many others</a:t>
            </a:r>
          </a:p>
          <a:p>
            <a:pPr eaLnBrk="1" hangingPunct="1">
              <a:lnSpc>
                <a:spcPct val="80000"/>
              </a:lnSpc>
            </a:pPr>
            <a:r>
              <a:rPr lang="en-US" sz="1700" smtClean="0"/>
              <a:t>Prisoner´s dilemma experiments in the 50 and 60´s (e.g. Amnon Rapoport, psychologists, business schools, game theorists</a:t>
            </a:r>
          </a:p>
          <a:p>
            <a:pPr eaLnBrk="1" hangingPunct="1">
              <a:lnSpc>
                <a:spcPct val="80000"/>
              </a:lnSpc>
            </a:pPr>
            <a:r>
              <a:rPr lang="en-US" sz="1700" smtClean="0"/>
              <a:t>1970 until now bargaining experiments by economists (Roth, Gueth, Selten and other)</a:t>
            </a:r>
          </a:p>
          <a:p>
            <a:pPr eaLnBrk="1" hangingPunct="1">
              <a:lnSpc>
                <a:spcPct val="80000"/>
              </a:lnSpc>
              <a:buFontTx/>
              <a:buNone/>
            </a:pPr>
            <a:r>
              <a:rPr lang="en-US" sz="1700" smtClean="0"/>
              <a:t>(more on this: Roth, 1995, Davis &amp; Holt, 1992)</a:t>
            </a:r>
          </a:p>
          <a:p>
            <a:pPr eaLnBrk="1" hangingPunct="1">
              <a:lnSpc>
                <a:spcPct val="80000"/>
              </a:lnSpc>
              <a:buFontTx/>
              <a:buNone/>
            </a:pPr>
            <a:endParaRPr lang="en-US" sz="1700" smtClean="0"/>
          </a:p>
          <a:p>
            <a:pPr eaLnBrk="1" hangingPunct="1">
              <a:lnSpc>
                <a:spcPct val="80000"/>
              </a:lnSpc>
              <a:buFontTx/>
              <a:buNone/>
            </a:pPr>
            <a:r>
              <a:rPr lang="en-US" sz="1700" b="1" smtClean="0"/>
              <a:t>Al Roth – experimental lecture (2005):</a:t>
            </a:r>
            <a:r>
              <a:rPr lang="en-US" sz="1700" smtClean="0"/>
              <a:t> </a:t>
            </a:r>
          </a:p>
          <a:p>
            <a:pPr eaLnBrk="1" hangingPunct="1">
              <a:lnSpc>
                <a:spcPct val="80000"/>
              </a:lnSpc>
              <a:buFontTx/>
              <a:buNone/>
            </a:pPr>
            <a:r>
              <a:rPr lang="en-US" sz="1700" smtClean="0"/>
              <a:t>“While the history of experimental economics can be traced back much further, only since the 1980’s have we begun to see many series of experiments, in which groups of experimenters with different theoretical predispositions looked at the same phenomena in the laboratory.”</a:t>
            </a:r>
          </a:p>
          <a:p>
            <a:pPr eaLnBrk="1" hangingPunct="1">
              <a:lnSpc>
                <a:spcPct val="80000"/>
              </a:lnSpc>
              <a:buFontTx/>
              <a:buNone/>
            </a:pPr>
            <a:endParaRPr lang="en-US" sz="17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smtClean="0"/>
              <a:t>NEW: (last 15 years, since 1995)</a:t>
            </a:r>
          </a:p>
        </p:txBody>
      </p:sp>
      <p:sp>
        <p:nvSpPr>
          <p:cNvPr id="17411" name="Rectangle 3"/>
          <p:cNvSpPr>
            <a:spLocks noGrp="1" noChangeArrowheads="1"/>
          </p:cNvSpPr>
          <p:nvPr>
            <p:ph type="body" idx="1"/>
          </p:nvPr>
        </p:nvSpPr>
        <p:spPr/>
        <p:txBody>
          <a:bodyPr/>
          <a:lstStyle/>
          <a:p>
            <a:pPr eaLnBrk="1" hangingPunct="1">
              <a:lnSpc>
                <a:spcPct val="80000"/>
              </a:lnSpc>
            </a:pPr>
            <a:r>
              <a:rPr lang="en-US" sz="2000" smtClean="0"/>
              <a:t>Behavioral economics: </a:t>
            </a:r>
          </a:p>
          <a:p>
            <a:pPr lvl="1" eaLnBrk="1" hangingPunct="1">
              <a:lnSpc>
                <a:spcPct val="80000"/>
              </a:lnSpc>
            </a:pPr>
            <a:r>
              <a:rPr lang="en-US" sz="2000" smtClean="0"/>
              <a:t>stronger link with psychology (e.g. gender differences, biases, e.g. hindsight bias, risk aversion; different psychological personality tests);</a:t>
            </a:r>
          </a:p>
          <a:p>
            <a:pPr lvl="1" eaLnBrk="1" hangingPunct="1">
              <a:lnSpc>
                <a:spcPct val="80000"/>
              </a:lnSpc>
            </a:pPr>
            <a:r>
              <a:rPr lang="en-US" sz="2000" smtClean="0"/>
              <a:t>development of parsimonious models to explain or predict behavior (include fairness, non-bayesian learning, limited reusoning etc.)</a:t>
            </a:r>
          </a:p>
          <a:p>
            <a:pPr eaLnBrk="1" hangingPunct="1">
              <a:lnSpc>
                <a:spcPct val="80000"/>
              </a:lnSpc>
            </a:pPr>
            <a:r>
              <a:rPr lang="en-US" sz="2000" smtClean="0"/>
              <a:t>Field experiments: questions of external validity</a:t>
            </a:r>
          </a:p>
          <a:p>
            <a:pPr eaLnBrk="1" hangingPunct="1">
              <a:lnSpc>
                <a:spcPct val="80000"/>
              </a:lnSpc>
            </a:pPr>
            <a:r>
              <a:rPr lang="en-US" sz="2000" smtClean="0"/>
              <a:t>Neuro economics (neurological links with behavior, new subjects (e.g. with lesions))</a:t>
            </a:r>
          </a:p>
          <a:p>
            <a:pPr eaLnBrk="1" hangingPunct="1">
              <a:lnSpc>
                <a:spcPct val="80000"/>
              </a:lnSpc>
            </a:pPr>
            <a:r>
              <a:rPr lang="en-US" sz="2000" smtClean="0"/>
              <a:t>Institutional design (e.g. FCC auction design, matching markets (Al Roth et al.))</a:t>
            </a:r>
          </a:p>
          <a:p>
            <a:pPr eaLnBrk="1" hangingPunct="1">
              <a:lnSpc>
                <a:spcPct val="80000"/>
              </a:lnSpc>
            </a:pPr>
            <a:r>
              <a:rPr lang="en-US" sz="2000" smtClean="0"/>
              <a:t>Macro experiments (conference June 10/11/ 2011in UPF)</a:t>
            </a:r>
          </a:p>
          <a:p>
            <a:pPr eaLnBrk="1" hangingPunct="1">
              <a:lnSpc>
                <a:spcPct val="80000"/>
              </a:lnSpc>
            </a:pPr>
            <a:r>
              <a:rPr lang="en-US" sz="2000" smtClean="0">
                <a:solidFill>
                  <a:schemeClr val="accent2"/>
                </a:solidFill>
              </a:rPr>
              <a:t>Very new: complex situations</a:t>
            </a:r>
          </a:p>
          <a:p>
            <a:pPr eaLnBrk="1" hangingPunct="1">
              <a:lnSpc>
                <a:spcPct val="80000"/>
              </a:lnSpc>
            </a:pPr>
            <a:r>
              <a:rPr lang="en-US" sz="2000" smtClean="0">
                <a:solidFill>
                  <a:schemeClr val="accent2"/>
                </a:solidFill>
              </a:rPr>
              <a:t>Happiness related questions</a:t>
            </a:r>
          </a:p>
          <a:p>
            <a:pPr eaLnBrk="1" hangingPunct="1">
              <a:lnSpc>
                <a:spcPct val="80000"/>
              </a:lnSpc>
              <a:buFontTx/>
              <a:buNone/>
            </a:pPr>
            <a:endParaRPr lang="en-US" sz="200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68362"/>
          </a:xfrm>
        </p:spPr>
        <p:txBody>
          <a:bodyPr/>
          <a:lstStyle/>
          <a:p>
            <a:pPr algn="l" eaLnBrk="1" hangingPunct="1"/>
            <a:r>
              <a:rPr lang="en-US" sz="2400" b="1" smtClean="0">
                <a:solidFill>
                  <a:schemeClr val="tx1"/>
                </a:solidFill>
              </a:rPr>
              <a:t>The Historical Context Of Behavioral Economics</a:t>
            </a:r>
            <a:br>
              <a:rPr lang="en-US" sz="2400" b="1" smtClean="0">
                <a:solidFill>
                  <a:schemeClr val="tx1"/>
                </a:solidFill>
              </a:rPr>
            </a:br>
            <a:r>
              <a:rPr lang="en-US" sz="1200" b="1" smtClean="0">
                <a:solidFill>
                  <a:schemeClr val="tx1"/>
                </a:solidFill>
              </a:rPr>
              <a:t>see: </a:t>
            </a:r>
            <a:r>
              <a:rPr lang="es-ES" sz="1200" b="1" smtClean="0"/>
              <a:t>Advances in Behavioral Economics by Colin F. Camerer, George Loewenstein, Matthew Rabin Publisher: Princeton University Press, 2004. </a:t>
            </a:r>
          </a:p>
        </p:txBody>
      </p:sp>
      <p:sp>
        <p:nvSpPr>
          <p:cNvPr id="18435" name="Rectangle 3"/>
          <p:cNvSpPr>
            <a:spLocks noGrp="1" noChangeArrowheads="1"/>
          </p:cNvSpPr>
          <p:nvPr>
            <p:ph type="body" idx="1"/>
          </p:nvPr>
        </p:nvSpPr>
        <p:spPr/>
        <p:txBody>
          <a:bodyPr/>
          <a:lstStyle/>
          <a:p>
            <a:pPr eaLnBrk="1" hangingPunct="1">
              <a:lnSpc>
                <a:spcPct val="80000"/>
              </a:lnSpc>
            </a:pPr>
            <a:r>
              <a:rPr lang="en-US" sz="2400" smtClean="0"/>
              <a:t>economics first, psychology did not exist as a discipline.</a:t>
            </a:r>
          </a:p>
          <a:p>
            <a:pPr lvl="1" eaLnBrk="1" hangingPunct="1">
              <a:lnSpc>
                <a:spcPct val="80000"/>
              </a:lnSpc>
            </a:pPr>
            <a:r>
              <a:rPr lang="en-US" sz="1900" smtClean="0"/>
              <a:t>the “Theory of Moral Sentiments” by Adam Smith includes psychological principles of individual behavior that are arguably as profound as his economic observations.</a:t>
            </a:r>
          </a:p>
          <a:p>
            <a:pPr lvl="1" eaLnBrk="1" hangingPunct="1">
              <a:lnSpc>
                <a:spcPct val="80000"/>
              </a:lnSpc>
            </a:pPr>
            <a:r>
              <a:rPr lang="en-US" sz="1900" smtClean="0"/>
              <a:t>rejection of academic psychology by economists with the neoclassical revolution: economic behavior built up from assumptions about the </a:t>
            </a:r>
            <a:r>
              <a:rPr lang="en-US" sz="1900" i="1" smtClean="0"/>
              <a:t>psycholog</a:t>
            </a:r>
            <a:r>
              <a:rPr lang="en-US" sz="1900" smtClean="0"/>
              <a:t>y of homo-economicus. </a:t>
            </a:r>
          </a:p>
          <a:p>
            <a:pPr eaLnBrk="1" hangingPunct="1">
              <a:lnSpc>
                <a:spcPct val="80000"/>
              </a:lnSpc>
            </a:pPr>
            <a:r>
              <a:rPr lang="en-US" sz="2400" smtClean="0"/>
              <a:t>20th century, economists hoped for economics like a natural science.</a:t>
            </a:r>
          </a:p>
          <a:p>
            <a:pPr lvl="1" eaLnBrk="1" hangingPunct="1">
              <a:lnSpc>
                <a:spcPct val="80000"/>
              </a:lnSpc>
            </a:pPr>
            <a:r>
              <a:rPr lang="en-US" sz="1900" smtClean="0"/>
              <a:t>psychology was at that time not very scientific. </a:t>
            </a:r>
          </a:p>
          <a:p>
            <a:pPr lvl="1" eaLnBrk="1" hangingPunct="1">
              <a:lnSpc>
                <a:spcPct val="80000"/>
              </a:lnSpc>
            </a:pPr>
            <a:r>
              <a:rPr lang="en-US" sz="1900" smtClean="0"/>
              <a:t>the economists thought it provided too unsteady a foundation for economics.</a:t>
            </a:r>
          </a:p>
          <a:p>
            <a:pPr lvl="1" eaLnBrk="1" hangingPunct="1">
              <a:lnSpc>
                <a:spcPct val="80000"/>
              </a:lnSpc>
            </a:pPr>
            <a:r>
              <a:rPr lang="en-US" sz="1900" smtClean="0"/>
              <a:t>exclude slowly the psychology from economics</a:t>
            </a:r>
            <a:endParaRPr lang="es-ES" sz="19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457200"/>
            <a:ext cx="8229600" cy="563563"/>
          </a:xfrm>
        </p:spPr>
        <p:txBody>
          <a:bodyPr/>
          <a:lstStyle/>
          <a:p>
            <a:pPr eaLnBrk="1" hangingPunct="1"/>
            <a:r>
              <a:rPr lang="es-ES" sz="2400" smtClean="0"/>
              <a:t>Psychology included into economics by:</a:t>
            </a:r>
            <a:br>
              <a:rPr lang="es-ES" sz="2400" smtClean="0"/>
            </a:br>
            <a:endParaRPr lang="es-ES" sz="2400" smtClean="0"/>
          </a:p>
        </p:txBody>
      </p:sp>
      <p:sp>
        <p:nvSpPr>
          <p:cNvPr id="19459" name="Rectangle 3"/>
          <p:cNvSpPr>
            <a:spLocks noGrp="1" noChangeArrowheads="1"/>
          </p:cNvSpPr>
          <p:nvPr>
            <p:ph type="body" idx="1"/>
          </p:nvPr>
        </p:nvSpPr>
        <p:spPr>
          <a:xfrm>
            <a:off x="457200" y="1219200"/>
            <a:ext cx="8382000" cy="5638800"/>
          </a:xfrm>
        </p:spPr>
        <p:txBody>
          <a:bodyPr/>
          <a:lstStyle/>
          <a:p>
            <a:pPr eaLnBrk="1" hangingPunct="1">
              <a:lnSpc>
                <a:spcPct val="80000"/>
              </a:lnSpc>
            </a:pPr>
            <a:r>
              <a:rPr lang="en-US" sz="2000" b="1" smtClean="0"/>
              <a:t>Irving Fisher and Vilfredo Pareto</a:t>
            </a:r>
            <a:r>
              <a:rPr lang="en-US" sz="2000" smtClean="0"/>
              <a:t>: speculations about how people feel and think about economic choices (beginning of 20th century). </a:t>
            </a:r>
            <a:endParaRPr lang="es-ES" sz="2000" smtClean="0"/>
          </a:p>
          <a:p>
            <a:pPr eaLnBrk="1" hangingPunct="1">
              <a:lnSpc>
                <a:spcPct val="80000"/>
              </a:lnSpc>
            </a:pPr>
            <a:r>
              <a:rPr lang="en-US" sz="2000" b="1" smtClean="0"/>
              <a:t>John Maynard Keynes</a:t>
            </a:r>
            <a:r>
              <a:rPr lang="en-US" sz="2000" smtClean="0"/>
              <a:t> very much appealed to psychological insights</a:t>
            </a:r>
            <a:endParaRPr lang="es-ES" sz="2000" smtClean="0"/>
          </a:p>
          <a:p>
            <a:pPr eaLnBrk="1" hangingPunct="1">
              <a:lnSpc>
                <a:spcPct val="80000"/>
              </a:lnSpc>
            </a:pPr>
            <a:r>
              <a:rPr lang="en-US" sz="2000" b="1" smtClean="0"/>
              <a:t>George Katona, Harvey Leibenstein, Tibor Scitovsky, and Herbert Simon</a:t>
            </a:r>
            <a:r>
              <a:rPr lang="en-US" sz="2000" smtClean="0"/>
              <a:t> wrote books and articles suggesting the importance of psychological measures and bounds on rationality, but did not alter the fundamental direction of economics.</a:t>
            </a:r>
            <a:endParaRPr lang="es-ES" sz="2000" smtClean="0"/>
          </a:p>
          <a:p>
            <a:pPr eaLnBrk="1" hangingPunct="1">
              <a:lnSpc>
                <a:spcPct val="80000"/>
              </a:lnSpc>
            </a:pPr>
            <a:r>
              <a:rPr lang="en-US" sz="2000" b="1" smtClean="0"/>
              <a:t>Allais (1953), Ellsberg (1961) and Markowitz (1952)</a:t>
            </a:r>
            <a:r>
              <a:rPr lang="en-US" sz="2000" smtClean="0"/>
              <a:t> pointed out anomalous implications of expected and subjective expected utility.</a:t>
            </a:r>
            <a:endParaRPr lang="es-ES" sz="2000" smtClean="0"/>
          </a:p>
          <a:p>
            <a:pPr eaLnBrk="1" hangingPunct="1">
              <a:lnSpc>
                <a:spcPct val="80000"/>
              </a:lnSpc>
            </a:pPr>
            <a:r>
              <a:rPr lang="es-ES" sz="2000" b="1" smtClean="0"/>
              <a:t>Strotz (1955)</a:t>
            </a:r>
            <a:r>
              <a:rPr lang="es-ES" sz="2000" smtClean="0"/>
              <a:t> questioned exponential discounting. </a:t>
            </a:r>
          </a:p>
          <a:p>
            <a:pPr eaLnBrk="1" hangingPunct="1">
              <a:lnSpc>
                <a:spcPct val="80000"/>
              </a:lnSpc>
            </a:pPr>
            <a:r>
              <a:rPr lang="en-US" sz="2000" b="1" smtClean="0"/>
              <a:t>Kahneman &amp; Tversky, 1979</a:t>
            </a:r>
            <a:r>
              <a:rPr lang="en-US" sz="2000" smtClean="0"/>
              <a:t>, on expected utility, and </a:t>
            </a:r>
            <a:r>
              <a:rPr lang="en-US" sz="2000" b="1" smtClean="0"/>
              <a:t>Thaler,</a:t>
            </a:r>
            <a:r>
              <a:rPr lang="en-US" sz="2000" smtClean="0"/>
              <a:t> 1981, and </a:t>
            </a:r>
            <a:r>
              <a:rPr lang="en-US" sz="2000" b="1" smtClean="0"/>
              <a:t>Loewenstein &amp; Prelec</a:t>
            </a:r>
            <a:r>
              <a:rPr lang="en-US" sz="2000" smtClean="0"/>
              <a:t>, 1992, on discounted utility).</a:t>
            </a:r>
            <a:endParaRPr lang="es-ES" sz="2000" smtClean="0"/>
          </a:p>
          <a:p>
            <a:pPr eaLnBrk="1" hangingPunct="1">
              <a:lnSpc>
                <a:spcPct val="80000"/>
              </a:lnSpc>
            </a:pPr>
            <a:r>
              <a:rPr lang="en-US" sz="2000" smtClean="0"/>
              <a:t>Beginning around 1960, cognitive psychology became dominated by the metaphor of the brain as an information-processing device replacing the behaviorist conception of the brain as a stimulus-response machine. Psychologists such as </a:t>
            </a:r>
            <a:r>
              <a:rPr lang="en-US" sz="2000" b="1" smtClean="0"/>
              <a:t>Ward Edwards, Duncan Luce, Amos Tversky and Daniel Kahneman</a:t>
            </a:r>
            <a:r>
              <a:rPr lang="en-US" sz="2000" smtClean="0"/>
              <a:t>, began to use economic models as a benchmark against which to contrast their psychological models. </a:t>
            </a:r>
            <a:endParaRPr lang="es-ES" sz="2000" smtClean="0"/>
          </a:p>
          <a:p>
            <a:pPr eaLnBrk="1" hangingPunct="1">
              <a:lnSpc>
                <a:spcPct val="80000"/>
              </a:lnSpc>
            </a:pPr>
            <a:endParaRPr lang="es-ES" sz="20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62000" y="1752600"/>
            <a:ext cx="7761288" cy="3109913"/>
          </a:xfrm>
          <a:prstGeom prst="rect">
            <a:avLst/>
          </a:prstGeom>
          <a:noFill/>
          <a:ln w="9525">
            <a:noFill/>
            <a:miter lim="800000"/>
            <a:headEnd/>
            <a:tailEnd/>
          </a:ln>
        </p:spPr>
        <p:txBody>
          <a:bodyPr wrap="none" anchor="ctr">
            <a:spAutoFit/>
          </a:bodyPr>
          <a:lstStyle/>
          <a:p>
            <a:pPr>
              <a:tabLst>
                <a:tab pos="677863" algn="l"/>
              </a:tabLst>
            </a:pPr>
            <a:endParaRPr lang="es-ES"/>
          </a:p>
          <a:p>
            <a:pPr>
              <a:buFont typeface="Wingdings" pitchFamily="2" charset="2"/>
              <a:buChar char="§"/>
              <a:tabLst>
                <a:tab pos="677863" algn="l"/>
              </a:tabLst>
            </a:pPr>
            <a:r>
              <a:rPr lang="es-ES" b="1"/>
              <a:t>  </a:t>
            </a:r>
            <a:r>
              <a:rPr lang="es-ES" sz="2000" b="1"/>
              <a:t>bounded rationality: limited cognitive abilities</a:t>
            </a:r>
          </a:p>
          <a:p>
            <a:pPr>
              <a:buFont typeface="Wingdings" pitchFamily="2" charset="2"/>
              <a:buChar char="§"/>
              <a:tabLst>
                <a:tab pos="677863" algn="l"/>
              </a:tabLst>
            </a:pPr>
            <a:r>
              <a:rPr lang="es-ES" sz="2000" b="1"/>
              <a:t>  Probability judgement</a:t>
            </a:r>
            <a:endParaRPr lang="es-ES" sz="2000"/>
          </a:p>
          <a:p>
            <a:pPr>
              <a:buFont typeface="Wingdings" pitchFamily="2" charset="2"/>
              <a:buChar char="§"/>
              <a:tabLst>
                <a:tab pos="677863" algn="l"/>
              </a:tabLst>
            </a:pPr>
            <a:r>
              <a:rPr lang="en-US" sz="2000" b="1"/>
              <a:t>  Preferences: Revealed, constructed, discovered, or learned?</a:t>
            </a:r>
            <a:endParaRPr lang="es-ES" sz="2000"/>
          </a:p>
          <a:p>
            <a:pPr>
              <a:buFont typeface="Wingdings" pitchFamily="2" charset="2"/>
              <a:buChar char="§"/>
              <a:tabLst>
                <a:tab pos="677863" algn="l"/>
              </a:tabLst>
            </a:pPr>
            <a:r>
              <a:rPr lang="es-ES" sz="2000" b="1"/>
              <a:t>  Reference point-dependency and loss aversion</a:t>
            </a:r>
            <a:endParaRPr lang="es-ES" sz="2000"/>
          </a:p>
          <a:p>
            <a:pPr>
              <a:buFont typeface="Wingdings" pitchFamily="2" charset="2"/>
              <a:buChar char="§"/>
              <a:tabLst>
                <a:tab pos="677863" algn="l"/>
              </a:tabLst>
            </a:pPr>
            <a:r>
              <a:rPr lang="en-US" sz="2000" b="1"/>
              <a:t>  Preferences over risky and uncertain outcomes</a:t>
            </a:r>
            <a:endParaRPr lang="es-ES" sz="2000"/>
          </a:p>
          <a:p>
            <a:pPr>
              <a:buFont typeface="Wingdings" pitchFamily="2" charset="2"/>
              <a:buChar char="§"/>
              <a:tabLst>
                <a:tab pos="677863" algn="l"/>
              </a:tabLst>
            </a:pPr>
            <a:r>
              <a:rPr lang="es-ES" sz="2000" b="1"/>
              <a:t>  Intertemporal choice</a:t>
            </a:r>
            <a:endParaRPr lang="es-ES" sz="2000"/>
          </a:p>
          <a:p>
            <a:pPr>
              <a:buFont typeface="Wingdings" pitchFamily="2" charset="2"/>
              <a:buChar char="§"/>
              <a:tabLst>
                <a:tab pos="677863" algn="l"/>
              </a:tabLst>
            </a:pPr>
            <a:r>
              <a:rPr lang="es-ES" sz="2000" b="1"/>
              <a:t>  Fairness and social preferences</a:t>
            </a:r>
            <a:endParaRPr lang="es-ES" sz="2000"/>
          </a:p>
          <a:p>
            <a:pPr>
              <a:buFont typeface="Wingdings" pitchFamily="2" charset="2"/>
              <a:buChar char="§"/>
              <a:tabLst>
                <a:tab pos="677863" algn="l"/>
              </a:tabLst>
            </a:pPr>
            <a:r>
              <a:rPr lang="es-ES" sz="2000" b="1"/>
              <a:t>  Behavioral game theory</a:t>
            </a:r>
            <a:endParaRPr lang="es-ES" sz="2000"/>
          </a:p>
          <a:p>
            <a:pPr eaLnBrk="0" hangingPunct="0">
              <a:tabLst>
                <a:tab pos="677863" algn="l"/>
              </a:tabLst>
            </a:pPr>
            <a:endParaRPr lang="es-ES" sz="2000"/>
          </a:p>
        </p:txBody>
      </p:sp>
      <p:sp>
        <p:nvSpPr>
          <p:cNvPr id="20483" name="Text Box 3"/>
          <p:cNvSpPr txBox="1">
            <a:spLocks noChangeArrowheads="1"/>
          </p:cNvSpPr>
          <p:nvPr/>
        </p:nvSpPr>
        <p:spPr bwMode="auto">
          <a:xfrm>
            <a:off x="914400" y="762000"/>
            <a:ext cx="5907088" cy="457200"/>
          </a:xfrm>
          <a:prstGeom prst="rect">
            <a:avLst/>
          </a:prstGeom>
          <a:noFill/>
          <a:ln w="9525">
            <a:noFill/>
            <a:miter lim="800000"/>
            <a:headEnd/>
            <a:tailEnd/>
          </a:ln>
        </p:spPr>
        <p:txBody>
          <a:bodyPr wrap="none">
            <a:spAutoFit/>
          </a:bodyPr>
          <a:lstStyle/>
          <a:p>
            <a:pPr algn="ctr"/>
            <a:r>
              <a:rPr lang="es-ES" sz="2400" b="1"/>
              <a:t>Basic Concepts and Research Findings</a:t>
            </a:r>
          </a:p>
        </p:txBody>
      </p:sp>
      <p:sp>
        <p:nvSpPr>
          <p:cNvPr id="20484" name="Text Box 4"/>
          <p:cNvSpPr txBox="1">
            <a:spLocks noChangeArrowheads="1"/>
          </p:cNvSpPr>
          <p:nvPr/>
        </p:nvSpPr>
        <p:spPr bwMode="auto">
          <a:xfrm>
            <a:off x="2743200" y="4038600"/>
            <a:ext cx="184150" cy="366713"/>
          </a:xfrm>
          <a:prstGeom prst="rect">
            <a:avLst/>
          </a:prstGeom>
          <a:noFill/>
          <a:ln w="9525">
            <a:noFill/>
            <a:miter lim="800000"/>
            <a:headEnd/>
            <a:tailEnd/>
          </a:ln>
        </p:spPr>
        <p:txBody>
          <a:bodyPr wrap="none">
            <a:spAutoFit/>
          </a:bodyPr>
          <a:lstStyle/>
          <a:p>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eaLnBrk="1" hangingPunct="1"/>
            <a:r>
              <a:rPr lang="en-US" smtClean="0"/>
              <a:t>Course content</a:t>
            </a:r>
            <a:br>
              <a:rPr lang="en-US" smtClean="0"/>
            </a:br>
            <a:r>
              <a:rPr lang="en-US" sz="1800" smtClean="0">
                <a:solidFill>
                  <a:srgbClr val="FF3300"/>
                </a:solidFill>
              </a:rPr>
              <a:t>(in red: replication of experiment)</a:t>
            </a:r>
          </a:p>
        </p:txBody>
      </p:sp>
      <p:sp>
        <p:nvSpPr>
          <p:cNvPr id="3075" name="Rectangle 3"/>
          <p:cNvSpPr>
            <a:spLocks noGrp="1" noChangeArrowheads="1"/>
          </p:cNvSpPr>
          <p:nvPr>
            <p:ph sz="half" idx="1"/>
          </p:nvPr>
        </p:nvSpPr>
        <p:spPr>
          <a:xfrm>
            <a:off x="457200" y="1447800"/>
            <a:ext cx="4038600" cy="5181600"/>
          </a:xfrm>
        </p:spPr>
        <p:txBody>
          <a:bodyPr/>
          <a:lstStyle/>
          <a:p>
            <a:pPr eaLnBrk="1" hangingPunct="1">
              <a:lnSpc>
                <a:spcPct val="80000"/>
              </a:lnSpc>
              <a:buFontTx/>
              <a:buNone/>
            </a:pPr>
            <a:r>
              <a:rPr lang="en-US" sz="1800" smtClean="0"/>
              <a:t>Week 1</a:t>
            </a:r>
          </a:p>
          <a:p>
            <a:pPr eaLnBrk="1" hangingPunct="1">
              <a:lnSpc>
                <a:spcPct val="80000"/>
              </a:lnSpc>
            </a:pPr>
            <a:r>
              <a:rPr lang="en-US" sz="1800" smtClean="0"/>
              <a:t>Introduction </a:t>
            </a:r>
          </a:p>
          <a:p>
            <a:pPr eaLnBrk="1" hangingPunct="1">
              <a:lnSpc>
                <a:spcPct val="80000"/>
              </a:lnSpc>
            </a:pPr>
            <a:r>
              <a:rPr lang="en-US" sz="1800" b="1" smtClean="0">
                <a:solidFill>
                  <a:srgbClr val="FF3300"/>
                </a:solidFill>
              </a:rPr>
              <a:t>guessing game</a:t>
            </a:r>
          </a:p>
          <a:p>
            <a:pPr eaLnBrk="1" hangingPunct="1">
              <a:lnSpc>
                <a:spcPct val="80000"/>
              </a:lnSpc>
              <a:buFontTx/>
              <a:buNone/>
            </a:pPr>
            <a:endParaRPr lang="en-US" sz="1800" smtClean="0"/>
          </a:p>
          <a:p>
            <a:pPr eaLnBrk="1" hangingPunct="1">
              <a:lnSpc>
                <a:spcPct val="80000"/>
              </a:lnSpc>
              <a:buFontTx/>
              <a:buNone/>
            </a:pPr>
            <a:r>
              <a:rPr lang="en-US" sz="1800" smtClean="0"/>
              <a:t>Week 2</a:t>
            </a:r>
          </a:p>
          <a:p>
            <a:pPr eaLnBrk="1" hangingPunct="1">
              <a:lnSpc>
                <a:spcPct val="80000"/>
              </a:lnSpc>
            </a:pPr>
            <a:r>
              <a:rPr lang="en-US" sz="1800" b="1" smtClean="0">
                <a:solidFill>
                  <a:srgbClr val="FF3300"/>
                </a:solidFill>
              </a:rPr>
              <a:t>Bargaining/public goods </a:t>
            </a:r>
          </a:p>
          <a:p>
            <a:pPr eaLnBrk="1" hangingPunct="1">
              <a:lnSpc>
                <a:spcPct val="80000"/>
              </a:lnSpc>
            </a:pPr>
            <a:r>
              <a:rPr lang="en-US" sz="1800" b="1" smtClean="0">
                <a:solidFill>
                  <a:srgbClr val="FF3300"/>
                </a:solidFill>
              </a:rPr>
              <a:t>Auctions</a:t>
            </a:r>
          </a:p>
          <a:p>
            <a:pPr eaLnBrk="1" hangingPunct="1">
              <a:lnSpc>
                <a:spcPct val="80000"/>
              </a:lnSpc>
              <a:buFontTx/>
              <a:buNone/>
            </a:pPr>
            <a:endParaRPr lang="en-US" sz="1800" smtClean="0"/>
          </a:p>
          <a:p>
            <a:pPr eaLnBrk="1" hangingPunct="1">
              <a:lnSpc>
                <a:spcPct val="80000"/>
              </a:lnSpc>
              <a:buFontTx/>
              <a:buNone/>
            </a:pPr>
            <a:r>
              <a:rPr lang="en-US" sz="1800" smtClean="0"/>
              <a:t>Week 3</a:t>
            </a:r>
          </a:p>
          <a:p>
            <a:pPr eaLnBrk="1" hangingPunct="1">
              <a:lnSpc>
                <a:spcPct val="80000"/>
              </a:lnSpc>
            </a:pPr>
            <a:r>
              <a:rPr lang="en-US" sz="1800" smtClean="0"/>
              <a:t>No classes, individual office hours to discuss projects</a:t>
            </a:r>
          </a:p>
          <a:p>
            <a:pPr eaLnBrk="1" hangingPunct="1">
              <a:lnSpc>
                <a:spcPct val="80000"/>
              </a:lnSpc>
              <a:buFontTx/>
              <a:buNone/>
            </a:pPr>
            <a:endParaRPr lang="en-US" sz="1800" smtClean="0"/>
          </a:p>
          <a:p>
            <a:pPr eaLnBrk="1" hangingPunct="1">
              <a:lnSpc>
                <a:spcPct val="80000"/>
              </a:lnSpc>
              <a:buFontTx/>
              <a:buNone/>
            </a:pPr>
            <a:r>
              <a:rPr lang="en-US" sz="1800" smtClean="0"/>
              <a:t>Week 4</a:t>
            </a:r>
          </a:p>
          <a:p>
            <a:pPr eaLnBrk="1" hangingPunct="1">
              <a:lnSpc>
                <a:spcPct val="80000"/>
              </a:lnSpc>
            </a:pPr>
            <a:r>
              <a:rPr lang="en-US" sz="1800" smtClean="0"/>
              <a:t>Discrimination, Gender</a:t>
            </a:r>
          </a:p>
          <a:p>
            <a:pPr eaLnBrk="1" hangingPunct="1">
              <a:lnSpc>
                <a:spcPct val="80000"/>
              </a:lnSpc>
            </a:pPr>
            <a:r>
              <a:rPr lang="en-US" sz="1800" smtClean="0"/>
              <a:t>Neuroeconomics</a:t>
            </a:r>
          </a:p>
          <a:p>
            <a:pPr eaLnBrk="1" hangingPunct="1">
              <a:lnSpc>
                <a:spcPct val="80000"/>
              </a:lnSpc>
            </a:pPr>
            <a:endParaRPr lang="en-US" sz="1800" smtClean="0"/>
          </a:p>
          <a:p>
            <a:pPr eaLnBrk="1" hangingPunct="1">
              <a:lnSpc>
                <a:spcPct val="80000"/>
              </a:lnSpc>
              <a:buFontTx/>
              <a:buNone/>
            </a:pPr>
            <a:r>
              <a:rPr lang="en-US" sz="1800" smtClean="0"/>
              <a:t>Week 5</a:t>
            </a:r>
          </a:p>
          <a:p>
            <a:pPr eaLnBrk="1" hangingPunct="1">
              <a:lnSpc>
                <a:spcPct val="80000"/>
              </a:lnSpc>
            </a:pPr>
            <a:r>
              <a:rPr lang="en-US" sz="1800" smtClean="0"/>
              <a:t>Learning</a:t>
            </a:r>
          </a:p>
          <a:p>
            <a:pPr eaLnBrk="1" hangingPunct="1">
              <a:lnSpc>
                <a:spcPct val="80000"/>
              </a:lnSpc>
            </a:pPr>
            <a:r>
              <a:rPr lang="en-US" sz="1800" b="1" smtClean="0">
                <a:solidFill>
                  <a:srgbClr val="FF3300"/>
                </a:solidFill>
              </a:rPr>
              <a:t>Individual decision making</a:t>
            </a:r>
          </a:p>
          <a:p>
            <a:pPr eaLnBrk="1" hangingPunct="1">
              <a:lnSpc>
                <a:spcPct val="80000"/>
              </a:lnSpc>
              <a:buFontTx/>
              <a:buNone/>
            </a:pPr>
            <a:endParaRPr lang="en-US" sz="1200" smtClean="0"/>
          </a:p>
          <a:p>
            <a:pPr eaLnBrk="1" hangingPunct="1">
              <a:lnSpc>
                <a:spcPct val="80000"/>
              </a:lnSpc>
            </a:pPr>
            <a:endParaRPr lang="en-US" sz="1200" smtClean="0"/>
          </a:p>
        </p:txBody>
      </p:sp>
      <p:sp>
        <p:nvSpPr>
          <p:cNvPr id="3076" name="5 Marcador de contenido"/>
          <p:cNvSpPr>
            <a:spLocks noGrp="1"/>
          </p:cNvSpPr>
          <p:nvPr>
            <p:ph sz="half" idx="2"/>
          </p:nvPr>
        </p:nvSpPr>
        <p:spPr/>
        <p:txBody>
          <a:bodyPr/>
          <a:lstStyle/>
          <a:p>
            <a:pPr eaLnBrk="1" hangingPunct="1">
              <a:lnSpc>
                <a:spcPct val="80000"/>
              </a:lnSpc>
              <a:buFontTx/>
              <a:buNone/>
            </a:pPr>
            <a:r>
              <a:rPr lang="en-US" sz="1800" smtClean="0"/>
              <a:t>Week 6</a:t>
            </a:r>
          </a:p>
          <a:p>
            <a:pPr eaLnBrk="1" hangingPunct="1">
              <a:lnSpc>
                <a:spcPct val="80000"/>
              </a:lnSpc>
            </a:pPr>
            <a:r>
              <a:rPr lang="en-US" sz="1800" smtClean="0"/>
              <a:t>Market design</a:t>
            </a:r>
          </a:p>
          <a:p>
            <a:pPr eaLnBrk="1" hangingPunct="1">
              <a:lnSpc>
                <a:spcPct val="80000"/>
              </a:lnSpc>
            </a:pPr>
            <a:r>
              <a:rPr lang="en-US" sz="1800" b="1" smtClean="0">
                <a:solidFill>
                  <a:srgbClr val="FF3300"/>
                </a:solidFill>
              </a:rPr>
              <a:t>Macro experiments</a:t>
            </a:r>
          </a:p>
          <a:p>
            <a:pPr eaLnBrk="1" hangingPunct="1">
              <a:lnSpc>
                <a:spcPct val="80000"/>
              </a:lnSpc>
              <a:buFontTx/>
              <a:buNone/>
            </a:pPr>
            <a:endParaRPr lang="en-US" sz="1800" smtClean="0"/>
          </a:p>
          <a:p>
            <a:pPr eaLnBrk="1" hangingPunct="1">
              <a:lnSpc>
                <a:spcPct val="80000"/>
              </a:lnSpc>
              <a:buFontTx/>
              <a:buNone/>
            </a:pPr>
            <a:r>
              <a:rPr lang="en-US" sz="1800" smtClean="0"/>
              <a:t>Week 7:</a:t>
            </a:r>
          </a:p>
          <a:p>
            <a:pPr eaLnBrk="1" hangingPunct="1">
              <a:lnSpc>
                <a:spcPct val="80000"/>
              </a:lnSpc>
            </a:pPr>
            <a:r>
              <a:rPr lang="en-US" sz="1800" smtClean="0"/>
              <a:t>Field Experiments</a:t>
            </a:r>
          </a:p>
          <a:p>
            <a:pPr eaLnBrk="1" hangingPunct="1">
              <a:lnSpc>
                <a:spcPct val="80000"/>
              </a:lnSpc>
            </a:pPr>
            <a:r>
              <a:rPr lang="en-US" sz="1800" smtClean="0"/>
              <a:t>Happiness/ethics</a:t>
            </a:r>
            <a:endParaRPr lang="en-US" sz="1800" b="1" smtClean="0"/>
          </a:p>
          <a:p>
            <a:pPr eaLnBrk="1" hangingPunct="1">
              <a:lnSpc>
                <a:spcPct val="80000"/>
              </a:lnSpc>
              <a:buFontTx/>
              <a:buNone/>
            </a:pPr>
            <a:endParaRPr lang="en-US" sz="1800" smtClean="0"/>
          </a:p>
          <a:p>
            <a:pPr eaLnBrk="1" hangingPunct="1">
              <a:lnSpc>
                <a:spcPct val="80000"/>
              </a:lnSpc>
              <a:buFontTx/>
              <a:buNone/>
            </a:pPr>
            <a:r>
              <a:rPr lang="en-US" sz="1800" smtClean="0"/>
              <a:t>Week 8 + 9 </a:t>
            </a:r>
          </a:p>
          <a:p>
            <a:pPr eaLnBrk="1" hangingPunct="1">
              <a:lnSpc>
                <a:spcPct val="80000"/>
              </a:lnSpc>
            </a:pPr>
            <a:r>
              <a:rPr lang="en-US" sz="1800" smtClean="0"/>
              <a:t>own experiments</a:t>
            </a:r>
          </a:p>
          <a:p>
            <a:pPr eaLnBrk="1" hangingPunct="1">
              <a:lnSpc>
                <a:spcPct val="80000"/>
              </a:lnSpc>
              <a:buFontTx/>
              <a:buNone/>
            </a:pPr>
            <a:endParaRPr lang="en-US" sz="1800" smtClean="0"/>
          </a:p>
          <a:p>
            <a:pPr eaLnBrk="1" hangingPunct="1">
              <a:lnSpc>
                <a:spcPct val="80000"/>
              </a:lnSpc>
              <a:buFontTx/>
              <a:buNone/>
            </a:pPr>
            <a:r>
              <a:rPr lang="en-US" sz="1800" smtClean="0"/>
              <a:t>Week 10 </a:t>
            </a:r>
          </a:p>
          <a:p>
            <a:pPr eaLnBrk="1" hangingPunct="1">
              <a:lnSpc>
                <a:spcPct val="80000"/>
              </a:lnSpc>
            </a:pPr>
            <a:r>
              <a:rPr lang="en-US" sz="1800" smtClean="0"/>
              <a:t>Presentations of results and discussion.</a:t>
            </a:r>
          </a:p>
          <a:p>
            <a:pPr eaLnBrk="1" hangingPunct="1">
              <a:lnSpc>
                <a:spcPct val="80000"/>
              </a:lnSpc>
            </a:pPr>
            <a:r>
              <a:rPr lang="en-US" sz="1800" smtClean="0"/>
              <a:t>No Class on Thursday – either long Tuesday or Tuesday &amp; Wednesday</a:t>
            </a:r>
          </a:p>
          <a:p>
            <a:pPr eaLnBrk="1" hangingPunct="1"/>
            <a:endParaRPr lang="es-ES" sz="1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sz="2400" b="1" smtClean="0"/>
              <a:t>APPLICATIONS</a:t>
            </a:r>
            <a:r>
              <a:rPr lang="es-ES" sz="2400" smtClean="0"/>
              <a:t/>
            </a:r>
            <a:br>
              <a:rPr lang="es-ES" sz="2400" smtClean="0"/>
            </a:br>
            <a:endParaRPr lang="es-ES" sz="2400" smtClean="0"/>
          </a:p>
        </p:txBody>
      </p:sp>
      <p:sp>
        <p:nvSpPr>
          <p:cNvPr id="21507" name="Rectangle 3"/>
          <p:cNvSpPr>
            <a:spLocks noGrp="1" noChangeArrowheads="1"/>
          </p:cNvSpPr>
          <p:nvPr>
            <p:ph type="body" idx="1"/>
          </p:nvPr>
        </p:nvSpPr>
        <p:spPr/>
        <p:txBody>
          <a:bodyPr/>
          <a:lstStyle/>
          <a:p>
            <a:pPr eaLnBrk="1" hangingPunct="1"/>
            <a:r>
              <a:rPr lang="es-ES" sz="2400" smtClean="0"/>
              <a:t>Macroeconomics and Saving (e.g. Richard Thaler)</a:t>
            </a:r>
          </a:p>
          <a:p>
            <a:pPr eaLnBrk="1" hangingPunct="1"/>
            <a:r>
              <a:rPr lang="es-ES" sz="2400" smtClean="0"/>
              <a:t>Labor economics (e.g. Ernst Fehr)</a:t>
            </a:r>
          </a:p>
          <a:p>
            <a:pPr eaLnBrk="1" hangingPunct="1"/>
            <a:r>
              <a:rPr lang="es-ES" sz="2400" smtClean="0"/>
              <a:t>Finance (e.g. Shleifer Andrei)</a:t>
            </a:r>
          </a:p>
          <a:p>
            <a:pPr eaLnBrk="1" hangingPunct="1">
              <a:buFontTx/>
              <a:buNone/>
            </a:pPr>
            <a:endParaRPr lang="es-ES" sz="2400" smtClean="0"/>
          </a:p>
          <a:p>
            <a:pPr algn="ctr" eaLnBrk="1" hangingPunct="1">
              <a:buFontTx/>
              <a:buNone/>
            </a:pPr>
            <a:r>
              <a:rPr lang="es-ES" sz="2400" b="1" smtClean="0"/>
              <a:t>NEW FOUNDATIONS</a:t>
            </a:r>
            <a:endParaRPr lang="en-US" sz="2400" smtClean="0"/>
          </a:p>
          <a:p>
            <a:pPr eaLnBrk="1" hangingPunct="1"/>
            <a:r>
              <a:rPr lang="en-US" sz="2400" smtClean="0"/>
              <a:t>case-based decision theory (Gilboa &amp; Schmeidler, 1995)</a:t>
            </a:r>
          </a:p>
          <a:p>
            <a:pPr eaLnBrk="1" hangingPunct="1"/>
            <a:r>
              <a:rPr lang="en-US" sz="2400" smtClean="0"/>
              <a:t>Hedonics links survey ratings of happiness with economic measures.</a:t>
            </a:r>
          </a:p>
          <a:p>
            <a:pPr eaLnBrk="1" hangingPunct="1"/>
            <a:r>
              <a:rPr lang="en-US" sz="2400" smtClean="0"/>
              <a:t>Use of neuroscientific evidence to guide assumptions about economic behavior (</a:t>
            </a:r>
            <a:r>
              <a:rPr lang="en-US" sz="1600" smtClean="0"/>
              <a:t>see lit of course outline handout</a:t>
            </a:r>
            <a:r>
              <a:rPr lang="en-US" sz="2400" smtClean="0"/>
              <a:t>)</a:t>
            </a:r>
            <a:endParaRPr lang="es-ES" sz="2400" smtClean="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81000"/>
            <a:ext cx="8229600" cy="1143000"/>
          </a:xfrm>
        </p:spPr>
        <p:txBody>
          <a:bodyPr/>
          <a:lstStyle/>
          <a:p>
            <a:pPr eaLnBrk="1" hangingPunct="1"/>
            <a:r>
              <a:rPr lang="en-US" sz="2800" b="1" smtClean="0"/>
              <a:t>Why we do experiments</a:t>
            </a:r>
            <a:r>
              <a:rPr lang="en-US" sz="2400" smtClean="0"/>
              <a:t/>
            </a:r>
            <a:br>
              <a:rPr lang="en-US" sz="2400" smtClean="0"/>
            </a:br>
            <a:r>
              <a:rPr lang="en-US" sz="1200" smtClean="0"/>
              <a:t>see also paper by Smith, 1992, and introduction of handbook experimental economics 1995 by Roth; introduction by Davis and Holt, 1992</a:t>
            </a:r>
          </a:p>
        </p:txBody>
      </p:sp>
      <p:sp>
        <p:nvSpPr>
          <p:cNvPr id="22531" name="Rectangle 3"/>
          <p:cNvSpPr>
            <a:spLocks noGrp="1" noChangeArrowheads="1"/>
          </p:cNvSpPr>
          <p:nvPr>
            <p:ph type="body" idx="1"/>
          </p:nvPr>
        </p:nvSpPr>
        <p:spPr>
          <a:xfrm>
            <a:off x="457200" y="1752600"/>
            <a:ext cx="8229600" cy="4905375"/>
          </a:xfrm>
        </p:spPr>
        <p:txBody>
          <a:bodyPr/>
          <a:lstStyle/>
          <a:p>
            <a:pPr eaLnBrk="1" hangingPunct="1">
              <a:buFontTx/>
              <a:buNone/>
            </a:pPr>
            <a:r>
              <a:rPr lang="en-US" sz="2400" b="1" smtClean="0"/>
              <a:t>1) “Speaking to theorists”</a:t>
            </a:r>
          </a:p>
          <a:p>
            <a:pPr eaLnBrk="1" hangingPunct="1">
              <a:buFontTx/>
              <a:buNone/>
            </a:pPr>
            <a:r>
              <a:rPr lang="en-US" sz="2400" smtClean="0"/>
              <a:t>What is the theoretical solution and does behavior conform with theory? </a:t>
            </a:r>
            <a:r>
              <a:rPr lang="en-US" sz="2400" smtClean="0">
                <a:solidFill>
                  <a:schemeClr val="accent2"/>
                </a:solidFill>
              </a:rPr>
              <a:t>(better use of theory: serves as benchmark)</a:t>
            </a:r>
          </a:p>
          <a:p>
            <a:pPr lvl="1" eaLnBrk="1" hangingPunct="1"/>
            <a:r>
              <a:rPr lang="en-US" sz="2000" smtClean="0"/>
              <a:t>in the short run</a:t>
            </a:r>
          </a:p>
          <a:p>
            <a:pPr lvl="1" eaLnBrk="1" hangingPunct="1"/>
            <a:r>
              <a:rPr lang="en-US" sz="2000" smtClean="0"/>
              <a:t>in the intermediate term (convergence)</a:t>
            </a:r>
          </a:p>
          <a:p>
            <a:pPr lvl="1" eaLnBrk="1" hangingPunct="1"/>
            <a:r>
              <a:rPr lang="en-US" sz="2000" smtClean="0"/>
              <a:t>in the long run (convergence)</a:t>
            </a:r>
          </a:p>
          <a:p>
            <a:pPr eaLnBrk="1" hangingPunct="1">
              <a:buFontTx/>
              <a:buNone/>
            </a:pPr>
            <a:r>
              <a:rPr lang="en-US" sz="2400" smtClean="0"/>
              <a:t>what are the causes of failure: </a:t>
            </a:r>
          </a:p>
          <a:p>
            <a:pPr lvl="1" eaLnBrk="1" hangingPunct="1"/>
            <a:r>
              <a:rPr lang="en-US" sz="2000" smtClean="0"/>
              <a:t>bounded rationality, other regarding preferences, coordination failure, non expected utility, emotion, framing etc. </a:t>
            </a:r>
          </a:p>
          <a:p>
            <a:pPr lvl="1" eaLnBrk="1" hangingPunct="1"/>
            <a:r>
              <a:rPr lang="en-US" sz="2000" smtClean="0"/>
              <a:t>Calculation costs; difficulty of task</a:t>
            </a:r>
          </a:p>
          <a:p>
            <a:pPr lvl="1" eaLnBrk="1" hangingPunct="1"/>
            <a:r>
              <a:rPr lang="en-US" sz="2000" smtClean="0"/>
              <a:t>Also : bad design? =&gt; redesign of experiment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838200"/>
            <a:ext cx="8229600" cy="5287963"/>
          </a:xfrm>
        </p:spPr>
        <p:txBody>
          <a:bodyPr/>
          <a:lstStyle/>
          <a:p>
            <a:pPr eaLnBrk="1" hangingPunct="1">
              <a:buFontTx/>
              <a:buNone/>
            </a:pPr>
            <a:r>
              <a:rPr lang="en-US" sz="2800" b="1" smtClean="0"/>
              <a:t>2)“Searching for facts”</a:t>
            </a:r>
            <a:br>
              <a:rPr lang="en-US" sz="2800" b="1" smtClean="0"/>
            </a:br>
            <a:r>
              <a:rPr lang="en-US" sz="2800" smtClean="0"/>
              <a:t>Establishing regularities - parsimonious models that describe deviation from theory? </a:t>
            </a:r>
          </a:p>
          <a:p>
            <a:pPr lvl="1" eaLnBrk="1" hangingPunct="1"/>
            <a:r>
              <a:rPr lang="en-US" sz="2300" smtClean="0"/>
              <a:t>non-expected utility models</a:t>
            </a:r>
          </a:p>
          <a:p>
            <a:pPr lvl="1" eaLnBrk="1" hangingPunct="1"/>
            <a:r>
              <a:rPr lang="en-US" sz="2300" smtClean="0"/>
              <a:t>models of fairness</a:t>
            </a:r>
          </a:p>
          <a:p>
            <a:pPr lvl="1" eaLnBrk="1" hangingPunct="1"/>
            <a:r>
              <a:rPr lang="en-US" sz="2300" smtClean="0"/>
              <a:t>models of adaptation and learning</a:t>
            </a:r>
          </a:p>
          <a:p>
            <a:pPr lvl="1" eaLnBrk="1" hangingPunct="1"/>
            <a:r>
              <a:rPr lang="en-US" sz="2300" smtClean="0"/>
              <a:t>models of reasoning (levels of reasoning), etc. </a:t>
            </a:r>
          </a:p>
          <a:p>
            <a:pPr lvl="1" eaLnBrk="1" hangingPunct="1"/>
            <a:r>
              <a:rPr lang="en-US" sz="2300" smtClean="0"/>
              <a:t>models with error</a:t>
            </a:r>
          </a:p>
          <a:p>
            <a:pPr lvl="1" eaLnBrk="1" hangingPunct="1"/>
            <a:endParaRPr lang="en-US" sz="2300" smtClean="0"/>
          </a:p>
          <a:p>
            <a:pPr lvl="1" eaLnBrk="1" hangingPunct="1">
              <a:buFontTx/>
              <a:buNone/>
            </a:pPr>
            <a:r>
              <a:rPr lang="en-US" sz="2300" smtClean="0"/>
              <a:t>Note: model may or not be equilibrium model or have high or low rationality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04800" y="914400"/>
            <a:ext cx="8610600" cy="5211763"/>
          </a:xfrm>
        </p:spPr>
        <p:txBody>
          <a:bodyPr/>
          <a:lstStyle/>
          <a:p>
            <a:pPr eaLnBrk="1" hangingPunct="1">
              <a:buFontTx/>
              <a:buNone/>
            </a:pPr>
            <a:r>
              <a:rPr lang="en-US" b="1" smtClean="0"/>
              <a:t>3) Methodological advantages</a:t>
            </a:r>
          </a:p>
          <a:p>
            <a:pPr eaLnBrk="1" hangingPunct="1"/>
            <a:r>
              <a:rPr lang="en-US" smtClean="0"/>
              <a:t>Isolation of specific aspects of a problem</a:t>
            </a:r>
          </a:p>
          <a:p>
            <a:pPr eaLnBrk="1" hangingPunct="1"/>
            <a:r>
              <a:rPr lang="en-US" smtClean="0"/>
              <a:t>Control over important features of the environment and subjects</a:t>
            </a:r>
          </a:p>
          <a:p>
            <a:pPr lvl="1" eaLnBrk="1" hangingPunct="1"/>
            <a:r>
              <a:rPr lang="en-US" smtClean="0"/>
              <a:t>what kind of information subjects have</a:t>
            </a:r>
          </a:p>
          <a:p>
            <a:pPr lvl="1" eaLnBrk="1" hangingPunct="1"/>
            <a:r>
              <a:rPr lang="en-US" smtClean="0"/>
              <a:t>how many players participate</a:t>
            </a:r>
          </a:p>
          <a:p>
            <a:pPr lvl="1" eaLnBrk="1" hangingPunct="1"/>
            <a:r>
              <a:rPr lang="en-US" smtClean="0"/>
              <a:t>the subject pool composition</a:t>
            </a:r>
          </a:p>
          <a:p>
            <a:pPr lvl="1" eaLnBrk="1" hangingPunct="1"/>
            <a:r>
              <a:rPr lang="en-US" smtClean="0"/>
              <a:t>Communication</a:t>
            </a:r>
          </a:p>
          <a:p>
            <a:pPr lvl="1" eaLnBrk="1" hangingPunct="1"/>
            <a:r>
              <a:rPr lang="en-US" smtClean="0"/>
              <a:t>Responses</a:t>
            </a:r>
          </a:p>
          <a:p>
            <a:pPr eaLnBrk="1" hangingPunct="1"/>
            <a:r>
              <a:rPr lang="en-US" smtClean="0"/>
              <a:t>Replicability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
            </a:r>
            <a:br>
              <a:rPr lang="en-US" sz="4000" smtClean="0"/>
            </a:br>
            <a:endParaRPr lang="en-US" sz="4000" smtClean="0"/>
          </a:p>
        </p:txBody>
      </p:sp>
      <p:sp>
        <p:nvSpPr>
          <p:cNvPr id="25603" name="Rectangle 3"/>
          <p:cNvSpPr>
            <a:spLocks noGrp="1" noChangeArrowheads="1"/>
          </p:cNvSpPr>
          <p:nvPr>
            <p:ph type="body" idx="1"/>
          </p:nvPr>
        </p:nvSpPr>
        <p:spPr>
          <a:xfrm>
            <a:off x="457200" y="1143000"/>
            <a:ext cx="8229600" cy="4983163"/>
          </a:xfrm>
        </p:spPr>
        <p:txBody>
          <a:bodyPr/>
          <a:lstStyle/>
          <a:p>
            <a:pPr eaLnBrk="1" hangingPunct="1">
              <a:buFontTx/>
              <a:buNone/>
            </a:pPr>
            <a:r>
              <a:rPr lang="en-US" b="1" smtClean="0"/>
              <a:t>4) “Whispering in the ears of Princes”</a:t>
            </a:r>
          </a:p>
          <a:p>
            <a:pPr eaLnBrk="1" hangingPunct="1"/>
            <a:r>
              <a:rPr lang="en-US" sz="2700" smtClean="0"/>
              <a:t>Evaluation of policy proposals, e.g. </a:t>
            </a:r>
          </a:p>
          <a:p>
            <a:pPr lvl="1" eaLnBrk="1" hangingPunct="1"/>
            <a:r>
              <a:rPr lang="en-US" sz="2200" smtClean="0"/>
              <a:t>how to auction ‘runway rights’?</a:t>
            </a:r>
          </a:p>
          <a:p>
            <a:pPr lvl="1" eaLnBrk="1" hangingPunct="1"/>
            <a:r>
              <a:rPr lang="en-US" sz="2200" smtClean="0"/>
              <a:t>FCC-auctions</a:t>
            </a:r>
          </a:p>
          <a:p>
            <a:pPr lvl="1" eaLnBrk="1" hangingPunct="1"/>
            <a:r>
              <a:rPr lang="en-US" sz="2200" smtClean="0"/>
              <a:t>NASA: allocation access to space laboratory</a:t>
            </a:r>
          </a:p>
          <a:p>
            <a:pPr lvl="1" eaLnBrk="1" hangingPunct="1"/>
            <a:r>
              <a:rPr lang="en-US" sz="2200" smtClean="0"/>
              <a:t>pollution rights, etc.</a:t>
            </a:r>
          </a:p>
          <a:p>
            <a:pPr lvl="1" eaLnBrk="1" hangingPunct="1"/>
            <a:r>
              <a:rPr lang="en-US" sz="2200" smtClean="0"/>
              <a:t>Matching problems (schools-students)</a:t>
            </a:r>
          </a:p>
          <a:p>
            <a:pPr lvl="1" eaLnBrk="1" hangingPunct="1"/>
            <a:r>
              <a:rPr lang="en-US" sz="2200" smtClean="0"/>
              <a:t>“nudges”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684213"/>
            <a:ext cx="8229600" cy="5441950"/>
          </a:xfrm>
        </p:spPr>
        <p:txBody>
          <a:bodyPr/>
          <a:lstStyle/>
          <a:p>
            <a:pPr eaLnBrk="1" hangingPunct="1">
              <a:lnSpc>
                <a:spcPct val="90000"/>
              </a:lnSpc>
            </a:pPr>
            <a:r>
              <a:rPr lang="en-US" sz="2700" b="1" smtClean="0"/>
              <a:t>Comparisons of environments</a:t>
            </a:r>
          </a:p>
          <a:p>
            <a:pPr lvl="1" eaLnBrk="1" hangingPunct="1">
              <a:lnSpc>
                <a:spcPct val="90000"/>
              </a:lnSpc>
            </a:pPr>
            <a:r>
              <a:rPr lang="en-US" sz="2200" smtClean="0"/>
              <a:t>bargaining with one or more stages </a:t>
            </a:r>
          </a:p>
          <a:p>
            <a:pPr lvl="1" eaLnBrk="1" hangingPunct="1">
              <a:lnSpc>
                <a:spcPct val="90000"/>
              </a:lnSpc>
            </a:pPr>
            <a:r>
              <a:rPr lang="en-US" sz="2200" smtClean="0"/>
              <a:t>different information structures</a:t>
            </a:r>
          </a:p>
          <a:p>
            <a:pPr lvl="1" eaLnBrk="1" hangingPunct="1">
              <a:lnSpc>
                <a:spcPct val="90000"/>
              </a:lnSpc>
            </a:pPr>
            <a:r>
              <a:rPr lang="en-US" sz="2200" smtClean="0"/>
              <a:t>low number of players vs. high number of players, etc.</a:t>
            </a:r>
          </a:p>
          <a:p>
            <a:pPr eaLnBrk="1" hangingPunct="1">
              <a:lnSpc>
                <a:spcPct val="90000"/>
              </a:lnSpc>
              <a:buFontTx/>
              <a:buNone/>
            </a:pPr>
            <a:endParaRPr lang="en-US" sz="2700" smtClean="0"/>
          </a:p>
          <a:p>
            <a:pPr eaLnBrk="1" hangingPunct="1">
              <a:lnSpc>
                <a:spcPct val="90000"/>
              </a:lnSpc>
            </a:pPr>
            <a:r>
              <a:rPr lang="en-US" sz="2700" b="1" smtClean="0"/>
              <a:t>Comparison of institutions, use the lab as a test-bed for institutional design</a:t>
            </a:r>
          </a:p>
          <a:p>
            <a:pPr lvl="1" eaLnBrk="1" hangingPunct="1">
              <a:lnSpc>
                <a:spcPct val="90000"/>
              </a:lnSpc>
            </a:pPr>
            <a:r>
              <a:rPr lang="en-US" sz="2200" smtClean="0"/>
              <a:t>different auctions</a:t>
            </a:r>
          </a:p>
          <a:p>
            <a:pPr lvl="1" eaLnBrk="1" hangingPunct="1">
              <a:lnSpc>
                <a:spcPct val="90000"/>
              </a:lnSpc>
            </a:pPr>
            <a:r>
              <a:rPr lang="en-US" sz="2200" smtClean="0"/>
              <a:t>different mechanisms (e.g. for  matching markets)</a:t>
            </a:r>
          </a:p>
          <a:p>
            <a:pPr lvl="1" eaLnBrk="1" hangingPunct="1">
              <a:lnSpc>
                <a:spcPct val="90000"/>
              </a:lnSpc>
            </a:pPr>
            <a:r>
              <a:rPr lang="en-US" sz="2200" smtClean="0"/>
              <a:t>different bargaining models, etc.</a:t>
            </a:r>
          </a:p>
          <a:p>
            <a:pPr eaLnBrk="1" hangingPunct="1">
              <a:lnSpc>
                <a:spcPct val="90000"/>
              </a:lnSpc>
              <a:buFontTx/>
              <a:buNone/>
            </a:pPr>
            <a:endParaRPr lang="en-US" sz="27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b="1" smtClean="0"/>
              <a:t/>
            </a:r>
            <a:br>
              <a:rPr lang="en-US" sz="3200" b="1" smtClean="0"/>
            </a:br>
            <a:r>
              <a:rPr lang="en-US" sz="3200" b="1" smtClean="0"/>
              <a:t>Possible Criticism of Experimental Economics:</a:t>
            </a:r>
            <a:r>
              <a:rPr lang="en-US" sz="3200" smtClean="0"/>
              <a:t/>
            </a:r>
            <a:br>
              <a:rPr lang="en-US" sz="3200" smtClean="0"/>
            </a:br>
            <a:endParaRPr lang="en-US" sz="3200" smtClean="0"/>
          </a:p>
        </p:txBody>
      </p:sp>
      <p:sp>
        <p:nvSpPr>
          <p:cNvPr id="27651" name="Rectangle 3"/>
          <p:cNvSpPr>
            <a:spLocks noGrp="1" noChangeArrowheads="1"/>
          </p:cNvSpPr>
          <p:nvPr>
            <p:ph type="body" idx="1"/>
          </p:nvPr>
        </p:nvSpPr>
        <p:spPr>
          <a:noFill/>
        </p:spPr>
        <p:txBody>
          <a:bodyPr/>
          <a:lstStyle/>
          <a:p>
            <a:pPr eaLnBrk="1" hangingPunct="1"/>
            <a:r>
              <a:rPr lang="en-US" sz="2800" smtClean="0"/>
              <a:t>wrong </a:t>
            </a:r>
            <a:r>
              <a:rPr lang="en-US" sz="2800" smtClean="0">
                <a:solidFill>
                  <a:srgbClr val="FF3300"/>
                </a:solidFill>
              </a:rPr>
              <a:t>incentives</a:t>
            </a:r>
            <a:r>
              <a:rPr lang="en-US" sz="2800" smtClean="0"/>
              <a:t> (e.g. the stakes are too low)</a:t>
            </a:r>
          </a:p>
          <a:p>
            <a:pPr eaLnBrk="1" hangingPunct="1"/>
            <a:r>
              <a:rPr lang="en-US" sz="2800" smtClean="0">
                <a:solidFill>
                  <a:srgbClr val="FF3300"/>
                </a:solidFill>
              </a:rPr>
              <a:t>experts</a:t>
            </a:r>
            <a:r>
              <a:rPr lang="en-US" sz="2800" smtClean="0"/>
              <a:t> behave differently than students (the usual </a:t>
            </a:r>
            <a:r>
              <a:rPr lang="en-US" sz="2800" smtClean="0">
                <a:solidFill>
                  <a:srgbClr val="FF3300"/>
                </a:solidFill>
              </a:rPr>
              <a:t>subject pool</a:t>
            </a:r>
            <a:r>
              <a:rPr lang="en-US" sz="2800" smtClean="0"/>
              <a:t>); more heterogeneous subject pool (different ages, educational background etc)</a:t>
            </a:r>
          </a:p>
          <a:p>
            <a:pPr eaLnBrk="1" hangingPunct="1"/>
            <a:r>
              <a:rPr lang="en-US" sz="2800" smtClean="0"/>
              <a:t>how can laboratory experiments help us decide in the </a:t>
            </a:r>
            <a:r>
              <a:rPr lang="en-US" sz="2800" smtClean="0">
                <a:solidFill>
                  <a:srgbClr val="FF3300"/>
                </a:solidFill>
              </a:rPr>
              <a:t>real world</a:t>
            </a:r>
            <a:r>
              <a:rPr lang="en-US" sz="2800" smtClean="0"/>
              <a:t>?</a:t>
            </a:r>
          </a:p>
          <a:p>
            <a:pPr eaLnBrk="1" hangingPunct="1"/>
            <a:r>
              <a:rPr lang="en-US" sz="2800" smtClean="0"/>
              <a:t>having many </a:t>
            </a:r>
            <a:r>
              <a:rPr lang="en-US" sz="2800" smtClean="0">
                <a:solidFill>
                  <a:srgbClr val="FF3300"/>
                </a:solidFill>
              </a:rPr>
              <a:t>repetitions</a:t>
            </a:r>
            <a:r>
              <a:rPr lang="en-US" sz="2800" smtClean="0"/>
              <a:t> is unrealistic</a:t>
            </a:r>
          </a:p>
          <a:p>
            <a:pPr eaLnBrk="1" hangingPunct="1"/>
            <a:r>
              <a:rPr lang="en-US" sz="2800" smtClean="0"/>
              <a:t>some mechanisms don't exist in the real world</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700" b="1" smtClean="0"/>
              <a:t>Experimental Design Issues</a:t>
            </a:r>
            <a:r>
              <a:rPr lang="en-US" sz="3700" smtClean="0"/>
              <a:t/>
            </a:r>
            <a:br>
              <a:rPr lang="en-US" sz="3700" smtClean="0"/>
            </a:br>
            <a:r>
              <a:rPr lang="en-US" sz="1200" smtClean="0"/>
              <a:t>see Friedman and Sunder (1994), Davis and Holt (1992)</a:t>
            </a:r>
            <a:br>
              <a:rPr lang="en-US" sz="1200" smtClean="0"/>
            </a:br>
            <a:endParaRPr lang="en-US" sz="1200" smtClean="0"/>
          </a:p>
        </p:txBody>
      </p:sp>
      <p:sp>
        <p:nvSpPr>
          <p:cNvPr id="28675" name="Rectangle 3"/>
          <p:cNvSpPr>
            <a:spLocks noGrp="1" noChangeArrowheads="1"/>
          </p:cNvSpPr>
          <p:nvPr>
            <p:ph sz="half" idx="1"/>
          </p:nvPr>
        </p:nvSpPr>
        <p:spPr/>
        <p:txBody>
          <a:bodyPr/>
          <a:lstStyle/>
          <a:p>
            <a:pPr eaLnBrk="1" hangingPunct="1">
              <a:lnSpc>
                <a:spcPct val="80000"/>
              </a:lnSpc>
            </a:pPr>
            <a:r>
              <a:rPr lang="en-US" sz="2000" smtClean="0"/>
              <a:t>Incentives</a:t>
            </a:r>
          </a:p>
          <a:p>
            <a:pPr eaLnBrk="1" hangingPunct="1">
              <a:lnSpc>
                <a:spcPct val="80000"/>
              </a:lnSpc>
            </a:pPr>
            <a:r>
              <a:rPr lang="en-US" sz="2000" smtClean="0"/>
              <a:t>How to phrase the problem</a:t>
            </a:r>
          </a:p>
          <a:p>
            <a:pPr lvl="1" eaLnBrk="1" hangingPunct="1">
              <a:lnSpc>
                <a:spcPct val="80000"/>
              </a:lnSpc>
            </a:pPr>
            <a:r>
              <a:rPr lang="en-US" sz="1600" smtClean="0"/>
              <a:t>simplicity of game and instructions - avoid formal, technical language</a:t>
            </a:r>
          </a:p>
          <a:p>
            <a:pPr lvl="1" eaLnBrk="1" hangingPunct="1">
              <a:lnSpc>
                <a:spcPct val="80000"/>
              </a:lnSpc>
            </a:pPr>
            <a:r>
              <a:rPr lang="en-US" sz="1600" smtClean="0"/>
              <a:t>economic context ? </a:t>
            </a:r>
          </a:p>
          <a:p>
            <a:pPr lvl="1" eaLnBrk="1" hangingPunct="1">
              <a:lnSpc>
                <a:spcPct val="80000"/>
              </a:lnSpc>
            </a:pPr>
            <a:r>
              <a:rPr lang="en-US" sz="1600" smtClean="0"/>
              <a:t>abstract wording vs. "real world" wording</a:t>
            </a:r>
          </a:p>
          <a:p>
            <a:pPr eaLnBrk="1" hangingPunct="1">
              <a:lnSpc>
                <a:spcPct val="80000"/>
              </a:lnSpc>
            </a:pPr>
            <a:r>
              <a:rPr lang="en-US" sz="2000" smtClean="0"/>
              <a:t>How to make sure that you measure what you want to measure</a:t>
            </a:r>
          </a:p>
          <a:p>
            <a:pPr lvl="1" eaLnBrk="1" hangingPunct="1">
              <a:lnSpc>
                <a:spcPct val="80000"/>
              </a:lnSpc>
            </a:pPr>
            <a:r>
              <a:rPr lang="en-US" sz="1600" smtClean="0"/>
              <a:t>example, </a:t>
            </a:r>
          </a:p>
          <a:p>
            <a:pPr lvl="1" eaLnBrk="1" hangingPunct="1">
              <a:lnSpc>
                <a:spcPct val="80000"/>
              </a:lnSpc>
            </a:pPr>
            <a:r>
              <a:rPr lang="en-US" sz="1600" smtClean="0"/>
              <a:t>questionnaire, </a:t>
            </a:r>
          </a:p>
          <a:p>
            <a:pPr lvl="1" eaLnBrk="1" hangingPunct="1">
              <a:lnSpc>
                <a:spcPct val="80000"/>
              </a:lnSpc>
            </a:pPr>
            <a:r>
              <a:rPr lang="en-US" sz="1600" smtClean="0"/>
              <a:t> test of understanding</a:t>
            </a:r>
          </a:p>
          <a:p>
            <a:pPr lvl="1" eaLnBrk="1" hangingPunct="1">
              <a:lnSpc>
                <a:spcPct val="80000"/>
              </a:lnSpc>
            </a:pPr>
            <a:r>
              <a:rPr lang="en-US" sz="1600" smtClean="0"/>
              <a:t>Pilot studies</a:t>
            </a:r>
          </a:p>
          <a:p>
            <a:pPr lvl="1" eaLnBrk="1" hangingPunct="1">
              <a:lnSpc>
                <a:spcPct val="80000"/>
              </a:lnSpc>
            </a:pPr>
            <a:r>
              <a:rPr lang="en-US" sz="1600" smtClean="0"/>
              <a:t>Trial rounds, </a:t>
            </a:r>
          </a:p>
          <a:p>
            <a:pPr eaLnBrk="1" hangingPunct="1">
              <a:lnSpc>
                <a:spcPct val="80000"/>
              </a:lnSpc>
            </a:pPr>
            <a:r>
              <a:rPr lang="en-US" sz="2000" smtClean="0"/>
              <a:t>Subject pools</a:t>
            </a:r>
          </a:p>
          <a:p>
            <a:pPr lvl="1" eaLnBrk="1" hangingPunct="1">
              <a:lnSpc>
                <a:spcPct val="80000"/>
              </a:lnSpc>
            </a:pPr>
            <a:r>
              <a:rPr lang="en-US" sz="1600" smtClean="0"/>
              <a:t>Subject experience</a:t>
            </a:r>
          </a:p>
          <a:p>
            <a:pPr lvl="1" eaLnBrk="1" hangingPunct="1">
              <a:lnSpc>
                <a:spcPct val="80000"/>
              </a:lnSpc>
            </a:pPr>
            <a:r>
              <a:rPr lang="en-US" sz="1600" smtClean="0"/>
              <a:t>Subject expectations </a:t>
            </a:r>
          </a:p>
        </p:txBody>
      </p:sp>
      <p:sp>
        <p:nvSpPr>
          <p:cNvPr id="28676" name="5 Marcador de contenido"/>
          <p:cNvSpPr>
            <a:spLocks noGrp="1"/>
          </p:cNvSpPr>
          <p:nvPr>
            <p:ph sz="half" idx="2"/>
          </p:nvPr>
        </p:nvSpPr>
        <p:spPr/>
        <p:txBody>
          <a:bodyPr/>
          <a:lstStyle/>
          <a:p>
            <a:pPr eaLnBrk="1" hangingPunct="1">
              <a:lnSpc>
                <a:spcPct val="80000"/>
              </a:lnSpc>
            </a:pPr>
            <a:r>
              <a:rPr lang="en-US" sz="2000" smtClean="0"/>
              <a:t>Design of study</a:t>
            </a:r>
          </a:p>
          <a:p>
            <a:pPr lvl="1" eaLnBrk="1" hangingPunct="1">
              <a:lnSpc>
                <a:spcPct val="80000"/>
              </a:lnSpc>
            </a:pPr>
            <a:r>
              <a:rPr lang="en-US" sz="1600" smtClean="0"/>
              <a:t>within vs. between group effect</a:t>
            </a:r>
          </a:p>
          <a:p>
            <a:pPr lvl="1" eaLnBrk="1" hangingPunct="1">
              <a:lnSpc>
                <a:spcPct val="80000"/>
              </a:lnSpc>
            </a:pPr>
            <a:r>
              <a:rPr lang="en-US" sz="1600" smtClean="0"/>
              <a:t>matching procedure of subjects (e.g. random vs same subjects)</a:t>
            </a:r>
          </a:p>
          <a:p>
            <a:pPr lvl="1" eaLnBrk="1" hangingPunct="1">
              <a:lnSpc>
                <a:spcPct val="80000"/>
              </a:lnSpc>
            </a:pPr>
            <a:r>
              <a:rPr lang="en-US" sz="1600" smtClean="0"/>
              <a:t>strategy method vs. choices</a:t>
            </a:r>
          </a:p>
          <a:p>
            <a:pPr eaLnBrk="1" hangingPunct="1">
              <a:lnSpc>
                <a:spcPct val="80000"/>
              </a:lnSpc>
            </a:pPr>
            <a:r>
              <a:rPr lang="en-US" sz="2000" smtClean="0"/>
              <a:t>Procedures</a:t>
            </a:r>
          </a:p>
          <a:p>
            <a:pPr lvl="1" eaLnBrk="1" hangingPunct="1">
              <a:lnSpc>
                <a:spcPct val="80000"/>
              </a:lnSpc>
            </a:pPr>
            <a:r>
              <a:rPr lang="en-US" sz="1600" smtClean="0"/>
              <a:t>number of periods, subjects</a:t>
            </a:r>
          </a:p>
          <a:p>
            <a:pPr lvl="1" eaLnBrk="1" hangingPunct="1">
              <a:lnSpc>
                <a:spcPct val="80000"/>
              </a:lnSpc>
            </a:pPr>
            <a:r>
              <a:rPr lang="en-US" sz="1600" smtClean="0"/>
              <a:t>information given to subjects</a:t>
            </a:r>
          </a:p>
          <a:p>
            <a:pPr lvl="1" eaLnBrk="1" hangingPunct="1">
              <a:lnSpc>
                <a:spcPct val="80000"/>
              </a:lnSpc>
            </a:pPr>
            <a:r>
              <a:rPr lang="en-US" sz="1600" smtClean="0"/>
              <a:t>controlling communication between subjects</a:t>
            </a:r>
          </a:p>
          <a:p>
            <a:pPr lvl="1" eaLnBrk="1" hangingPunct="1">
              <a:lnSpc>
                <a:spcPct val="80000"/>
              </a:lnSpc>
            </a:pPr>
            <a:r>
              <a:rPr lang="en-US" sz="1600" smtClean="0"/>
              <a:t>asking for comments</a:t>
            </a:r>
          </a:p>
          <a:p>
            <a:pPr lvl="1" eaLnBrk="1" hangingPunct="1">
              <a:lnSpc>
                <a:spcPct val="80000"/>
              </a:lnSpc>
            </a:pPr>
            <a:r>
              <a:rPr lang="en-US" sz="1600" smtClean="0"/>
              <a:t>computer experiments vs. pen-and-paper-experiments</a:t>
            </a:r>
          </a:p>
          <a:p>
            <a:pPr lvl="1" eaLnBrk="1" hangingPunct="1">
              <a:lnSpc>
                <a:spcPct val="80000"/>
              </a:lnSpc>
            </a:pPr>
            <a:r>
              <a:rPr lang="en-US" sz="1600" smtClean="0"/>
              <a:t>Anonymity between subjects vs face to face  </a:t>
            </a:r>
          </a:p>
          <a:p>
            <a:pPr eaLnBrk="1" hangingPunct="1">
              <a:lnSpc>
                <a:spcPct val="80000"/>
              </a:lnSpc>
            </a:pPr>
            <a:r>
              <a:rPr lang="en-US" sz="2000" smtClean="0"/>
              <a:t>no intentional deception of subjects</a:t>
            </a:r>
          </a:p>
          <a:p>
            <a:pPr eaLnBrk="1" hangingPunct="1"/>
            <a:endParaRPr lang="es-E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0"/>
            <a:ext cx="7772400" cy="1143000"/>
          </a:xfrm>
          <a:prstGeom prst="rect">
            <a:avLst/>
          </a:prstGeom>
          <a:noFill/>
          <a:ln w="9525">
            <a:noFill/>
            <a:miter lim="800000"/>
            <a:headEnd/>
            <a:tailEnd/>
          </a:ln>
        </p:spPr>
        <p:txBody>
          <a:bodyPr anchor="ctr"/>
          <a:lstStyle/>
          <a:p>
            <a:pPr algn="ctr" defTabSz="912813"/>
            <a:r>
              <a:rPr lang="ca-ES" sz="3200">
                <a:solidFill>
                  <a:schemeClr val="tx2"/>
                </a:solidFill>
              </a:rPr>
              <a:t>How to start with your experiment</a:t>
            </a:r>
            <a:endParaRPr lang="en-US" sz="3200">
              <a:solidFill>
                <a:schemeClr val="tx2"/>
              </a:solidFill>
            </a:endParaRPr>
          </a:p>
        </p:txBody>
      </p:sp>
      <p:sp>
        <p:nvSpPr>
          <p:cNvPr id="29699" name="Rectangle 3"/>
          <p:cNvSpPr>
            <a:spLocks noChangeArrowheads="1"/>
          </p:cNvSpPr>
          <p:nvPr/>
        </p:nvSpPr>
        <p:spPr bwMode="auto">
          <a:xfrm>
            <a:off x="381000" y="1143000"/>
            <a:ext cx="8458200" cy="5486400"/>
          </a:xfrm>
          <a:prstGeom prst="rect">
            <a:avLst/>
          </a:prstGeom>
          <a:noFill/>
          <a:ln w="9525">
            <a:noFill/>
            <a:miter lim="800000"/>
            <a:headEnd/>
            <a:tailEnd/>
          </a:ln>
        </p:spPr>
        <p:txBody>
          <a:bodyPr/>
          <a:lstStyle/>
          <a:p>
            <a:pPr marL="342900" indent="-342900" defTabSz="912813">
              <a:lnSpc>
                <a:spcPct val="90000"/>
              </a:lnSpc>
              <a:spcBef>
                <a:spcPct val="20000"/>
              </a:spcBef>
              <a:buFontTx/>
              <a:buChar char="•"/>
            </a:pPr>
            <a:r>
              <a:rPr lang="en-US" sz="2200"/>
              <a:t>Read surveys, major journals</a:t>
            </a:r>
            <a:endParaRPr lang="ca-ES" sz="2200"/>
          </a:p>
          <a:p>
            <a:pPr marL="342900" indent="-342900" defTabSz="912813">
              <a:lnSpc>
                <a:spcPct val="90000"/>
              </a:lnSpc>
              <a:spcBef>
                <a:spcPct val="20000"/>
              </a:spcBef>
              <a:buFontTx/>
              <a:buChar char="•"/>
            </a:pPr>
            <a:r>
              <a:rPr lang="en-US" sz="2200"/>
              <a:t>Participate in experiments</a:t>
            </a:r>
          </a:p>
          <a:p>
            <a:pPr marL="342900" indent="-342900" defTabSz="912813">
              <a:lnSpc>
                <a:spcPct val="90000"/>
              </a:lnSpc>
              <a:spcBef>
                <a:spcPct val="20000"/>
              </a:spcBef>
              <a:buFontTx/>
              <a:buChar char="•"/>
            </a:pPr>
            <a:r>
              <a:rPr lang="en-US" sz="2200"/>
              <a:t>Think of questions you have come up with during your studies</a:t>
            </a:r>
          </a:p>
          <a:p>
            <a:pPr marL="342900" indent="-342900" defTabSz="912813">
              <a:lnSpc>
                <a:spcPct val="90000"/>
              </a:lnSpc>
              <a:spcBef>
                <a:spcPct val="20000"/>
              </a:spcBef>
              <a:buFontTx/>
              <a:buChar char="•"/>
            </a:pPr>
            <a:r>
              <a:rPr lang="en-US" sz="2200"/>
              <a:t>Formulate an economic question</a:t>
            </a:r>
          </a:p>
          <a:p>
            <a:pPr marL="744538" lvl="1" indent="-287338" defTabSz="912813">
              <a:lnSpc>
                <a:spcPct val="90000"/>
              </a:lnSpc>
              <a:spcBef>
                <a:spcPct val="20000"/>
              </a:spcBef>
              <a:buFontTx/>
              <a:buChar char="–"/>
            </a:pPr>
            <a:r>
              <a:rPr lang="en-US"/>
              <a:t>Specify the area (e. g. Labor, Macro, </a:t>
            </a:r>
            <a:r>
              <a:rPr lang="ca-ES"/>
              <a:t>M</a:t>
            </a:r>
            <a:r>
              <a:rPr lang="en-US"/>
              <a:t>arketing) </a:t>
            </a:r>
            <a:endParaRPr lang="ca-ES"/>
          </a:p>
          <a:p>
            <a:pPr marL="744538" lvl="1" indent="-287338" defTabSz="912813">
              <a:lnSpc>
                <a:spcPct val="90000"/>
              </a:lnSpc>
              <a:spcBef>
                <a:spcPct val="20000"/>
              </a:spcBef>
              <a:buFontTx/>
              <a:buChar char="–"/>
            </a:pPr>
            <a:r>
              <a:rPr lang="ca-ES"/>
              <a:t>What is an important question in a given field</a:t>
            </a:r>
          </a:p>
          <a:p>
            <a:pPr marL="744538" lvl="1" indent="-287338" defTabSz="912813">
              <a:lnSpc>
                <a:spcPct val="90000"/>
              </a:lnSpc>
              <a:spcBef>
                <a:spcPct val="20000"/>
              </a:spcBef>
              <a:buFontTx/>
              <a:buChar char="–"/>
            </a:pPr>
            <a:r>
              <a:rPr lang="ca-ES"/>
              <a:t>Use your (theoretical) model/paper from other classes </a:t>
            </a:r>
          </a:p>
          <a:p>
            <a:pPr marL="342900" indent="-342900" defTabSz="912813">
              <a:lnSpc>
                <a:spcPct val="90000"/>
              </a:lnSpc>
              <a:spcBef>
                <a:spcPct val="20000"/>
              </a:spcBef>
              <a:buFontTx/>
              <a:buChar char="•"/>
            </a:pPr>
            <a:r>
              <a:rPr lang="en-US" sz="2200"/>
              <a:t>Use a nice game</a:t>
            </a:r>
            <a:r>
              <a:rPr lang="ca-ES" sz="2200"/>
              <a:t>/situation/model</a:t>
            </a:r>
            <a:r>
              <a:rPr lang="en-US" sz="2200"/>
              <a:t> (f</a:t>
            </a:r>
            <a:r>
              <a:rPr lang="ca-ES" sz="2200"/>
              <a:t>rom</a:t>
            </a:r>
            <a:r>
              <a:rPr lang="en-US" sz="2200"/>
              <a:t> class, literature</a:t>
            </a:r>
            <a:r>
              <a:rPr lang="ca-ES" sz="2200"/>
              <a:t>)</a:t>
            </a:r>
            <a:r>
              <a:rPr lang="en-US" sz="2200"/>
              <a:t> </a:t>
            </a:r>
            <a:endParaRPr lang="ca-ES" sz="2200"/>
          </a:p>
          <a:p>
            <a:pPr marL="342900" indent="-342900" defTabSz="912813">
              <a:lnSpc>
                <a:spcPct val="90000"/>
              </a:lnSpc>
              <a:spcBef>
                <a:spcPct val="20000"/>
              </a:spcBef>
              <a:buFontTx/>
              <a:buChar char="•"/>
            </a:pPr>
            <a:r>
              <a:rPr lang="ca-ES" sz="2200"/>
              <a:t>Use a technique: </a:t>
            </a:r>
          </a:p>
          <a:p>
            <a:pPr marL="744538" lvl="1" indent="-287338" defTabSz="912813">
              <a:lnSpc>
                <a:spcPct val="90000"/>
              </a:lnSpc>
              <a:spcBef>
                <a:spcPct val="20000"/>
              </a:spcBef>
              <a:buFontTx/>
              <a:buChar char="–"/>
            </a:pPr>
            <a:r>
              <a:rPr lang="ca-ES"/>
              <a:t>Eg. Comparison of learning models, then search for game</a:t>
            </a:r>
          </a:p>
          <a:p>
            <a:pPr marL="342900" indent="-342900" defTabSz="912813">
              <a:lnSpc>
                <a:spcPct val="90000"/>
              </a:lnSpc>
              <a:spcBef>
                <a:spcPct val="20000"/>
              </a:spcBef>
              <a:buFontTx/>
              <a:buChar char="•"/>
            </a:pPr>
            <a:r>
              <a:rPr lang="ca-ES" sz="2200"/>
              <a:t>Deviate from a given paper (add a new treatment)</a:t>
            </a:r>
          </a:p>
          <a:p>
            <a:pPr marL="342900" indent="-342900" defTabSz="912813">
              <a:lnSpc>
                <a:spcPct val="90000"/>
              </a:lnSpc>
              <a:spcBef>
                <a:spcPct val="20000"/>
              </a:spcBef>
              <a:buFontTx/>
              <a:buChar char="•"/>
            </a:pPr>
            <a:r>
              <a:rPr lang="ca-ES" sz="2200"/>
              <a:t>Ask your supervisor</a:t>
            </a:r>
          </a:p>
          <a:p>
            <a:pPr marL="342900" indent="-342900" defTabSz="912813">
              <a:lnSpc>
                <a:spcPct val="90000"/>
              </a:lnSpc>
              <a:spcBef>
                <a:spcPct val="20000"/>
              </a:spcBef>
              <a:buFontTx/>
              <a:buChar char="•"/>
            </a:pPr>
            <a:r>
              <a:rPr lang="ca-ES" sz="2200" b="1"/>
              <a:t>Know your limits !!</a:t>
            </a:r>
          </a:p>
          <a:p>
            <a:pPr marL="342900" indent="-342900" defTabSz="912813">
              <a:lnSpc>
                <a:spcPct val="90000"/>
              </a:lnSpc>
              <a:spcBef>
                <a:spcPct val="20000"/>
              </a:spcBef>
              <a:buFontTx/>
              <a:buChar char="•"/>
            </a:pPr>
            <a:endParaRPr lang="en-US" sz="2000"/>
          </a:p>
          <a:p>
            <a:pPr marL="342900" indent="-342900" defTabSz="912813">
              <a:lnSpc>
                <a:spcPct val="90000"/>
              </a:lnSpc>
              <a:spcBef>
                <a:spcPct val="20000"/>
              </a:spcBef>
              <a:buFontTx/>
              <a:buChar char="•"/>
            </a:pPr>
            <a:endParaRPr lang="en-US" sz="2800"/>
          </a:p>
          <a:p>
            <a:pPr marL="342900" indent="-342900" defTabSz="912813">
              <a:lnSpc>
                <a:spcPct val="90000"/>
              </a:lnSpc>
              <a:spcBef>
                <a:spcPct val="20000"/>
              </a:spcBef>
              <a:buFontTx/>
              <a:buChar char="•"/>
            </a:pPr>
            <a:endParaRPr lang="en-US" sz="2800"/>
          </a:p>
          <a:p>
            <a:pPr marL="744538" lvl="1" indent="-287338" defTabSz="912813">
              <a:lnSpc>
                <a:spcPct val="90000"/>
              </a:lnSpc>
              <a:spcBef>
                <a:spcPct val="20000"/>
              </a:spcBef>
              <a:buFontTx/>
              <a:buChar char="–"/>
            </a:pPr>
            <a:endParaRPr lang="en-US" sz="2300"/>
          </a:p>
          <a:p>
            <a:pPr marL="342900" indent="-342900" defTabSz="912813">
              <a:lnSpc>
                <a:spcPct val="90000"/>
              </a:lnSpc>
              <a:spcBef>
                <a:spcPct val="20000"/>
              </a:spcBef>
              <a:buFontTx/>
              <a:buChar char="•"/>
            </a:pPr>
            <a:endParaRPr lang="en-US" sz="2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smtClean="0"/>
              <a:t>What is a good experiment?</a:t>
            </a:r>
            <a:br>
              <a:rPr lang="en-US" sz="4000" smtClean="0"/>
            </a:br>
            <a:r>
              <a:rPr lang="en-US" sz="4000" smtClean="0"/>
              <a:t>(Al Roth)</a:t>
            </a:r>
          </a:p>
        </p:txBody>
      </p:sp>
      <p:sp>
        <p:nvSpPr>
          <p:cNvPr id="30723" name="Rectangle 3"/>
          <p:cNvSpPr>
            <a:spLocks noGrp="1" noChangeArrowheads="1"/>
          </p:cNvSpPr>
          <p:nvPr>
            <p:ph type="body" idx="1"/>
          </p:nvPr>
        </p:nvSpPr>
        <p:spPr>
          <a:xfrm>
            <a:off x="457200" y="1601788"/>
            <a:ext cx="8229600" cy="5027612"/>
          </a:xfrm>
        </p:spPr>
        <p:txBody>
          <a:bodyPr/>
          <a:lstStyle/>
          <a:p>
            <a:pPr eaLnBrk="1" hangingPunct="1">
              <a:lnSpc>
                <a:spcPct val="80000"/>
              </a:lnSpc>
            </a:pPr>
            <a:endParaRPr lang="en-US" sz="2000" smtClean="0"/>
          </a:p>
          <a:p>
            <a:pPr eaLnBrk="1" hangingPunct="1">
              <a:lnSpc>
                <a:spcPct val="80000"/>
              </a:lnSpc>
            </a:pPr>
            <a:r>
              <a:rPr lang="en-US" sz="2000" smtClean="0"/>
              <a:t>The answer depends on </a:t>
            </a:r>
            <a:r>
              <a:rPr lang="en-US" sz="2000" b="1" smtClean="0"/>
              <a:t>what </a:t>
            </a:r>
            <a:r>
              <a:rPr lang="en-US" sz="2000" smtClean="0"/>
              <a:t>you are testing or exploring, and who you are talking to.</a:t>
            </a:r>
          </a:p>
          <a:p>
            <a:pPr eaLnBrk="1" hangingPunct="1">
              <a:lnSpc>
                <a:spcPct val="80000"/>
              </a:lnSpc>
            </a:pPr>
            <a:endParaRPr lang="en-US" sz="2000" smtClean="0"/>
          </a:p>
          <a:p>
            <a:pPr eaLnBrk="1" hangingPunct="1">
              <a:lnSpc>
                <a:spcPct val="80000"/>
              </a:lnSpc>
            </a:pPr>
            <a:r>
              <a:rPr lang="en-US" sz="2000" smtClean="0"/>
              <a:t>Loosely speaking, a good experiment is one that </a:t>
            </a:r>
            <a:r>
              <a:rPr lang="en-US" sz="2000" smtClean="0">
                <a:solidFill>
                  <a:srgbClr val="FF3300"/>
                </a:solidFill>
              </a:rPr>
              <a:t>controls for the most plausible alternative hypotheses</a:t>
            </a:r>
            <a:r>
              <a:rPr lang="en-US" sz="2000" smtClean="0"/>
              <a:t> that might explain what is being observed, and therefore allows you to distinguish among them.</a:t>
            </a:r>
          </a:p>
          <a:p>
            <a:pPr eaLnBrk="1" hangingPunct="1">
              <a:lnSpc>
                <a:spcPct val="80000"/>
              </a:lnSpc>
            </a:pPr>
            <a:r>
              <a:rPr lang="en-US" sz="2000" smtClean="0"/>
              <a:t> But what are the most plausible alternative hypotheses may depend on who you are talking to (which is why economists and psychologists sometimes run rather different experiments concerning roughly similar phenomena). </a:t>
            </a:r>
          </a:p>
          <a:p>
            <a:pPr eaLnBrk="1" hangingPunct="1">
              <a:lnSpc>
                <a:spcPct val="80000"/>
              </a:lnSpc>
            </a:pPr>
            <a:r>
              <a:rPr lang="en-US" sz="2000" smtClean="0"/>
              <a:t>The most plausible alternative hypotheses may also depend on recent developments in theory, in the laboratory (yours or someone else’s), or in the field. </a:t>
            </a:r>
          </a:p>
          <a:p>
            <a:pPr eaLnBrk="1" hangingPunct="1">
              <a:lnSpc>
                <a:spcPct val="80000"/>
              </a:lnSpc>
            </a:pPr>
            <a:r>
              <a:rPr lang="en-US" sz="2000" smtClean="0"/>
              <a:t>So a “good experiment” is a creature of its time (and may even make itself obsolete, as when it controls for a hypothesis which it discredits, making those controls unnecessary in future experiments). </a:t>
            </a:r>
          </a:p>
          <a:p>
            <a:pPr eaLnBrk="1" hangingPunct="1">
              <a:lnSpc>
                <a:spcPct val="80000"/>
              </a:lnSpc>
              <a:buFontTx/>
              <a:buNone/>
            </a:pPr>
            <a:endParaRPr lang="en-US" sz="2000" smtClean="0"/>
          </a:p>
          <a:p>
            <a:pPr eaLnBrk="1" hangingPunct="1">
              <a:lnSpc>
                <a:spcPct val="80000"/>
              </a:lnSpc>
            </a:pPr>
            <a:endParaRPr lang="en-US"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Instructor</a:t>
            </a:r>
          </a:p>
        </p:txBody>
      </p:sp>
      <p:sp>
        <p:nvSpPr>
          <p:cNvPr id="4099" name="Rectangle 3"/>
          <p:cNvSpPr>
            <a:spLocks noGrp="1" noChangeArrowheads="1"/>
          </p:cNvSpPr>
          <p:nvPr>
            <p:ph type="body" idx="1"/>
          </p:nvPr>
        </p:nvSpPr>
        <p:spPr/>
        <p:txBody>
          <a:bodyPr/>
          <a:lstStyle/>
          <a:p>
            <a:pPr eaLnBrk="1" hangingPunct="1">
              <a:buFontTx/>
              <a:buNone/>
            </a:pPr>
            <a:r>
              <a:rPr lang="en-US" smtClean="0"/>
              <a:t>Christiane Schwieren</a:t>
            </a:r>
          </a:p>
          <a:p>
            <a:pPr eaLnBrk="1" hangingPunct="1">
              <a:buFontTx/>
              <a:buNone/>
            </a:pPr>
            <a:r>
              <a:rPr lang="en-US" smtClean="0"/>
              <a:t>(</a:t>
            </a:r>
            <a:r>
              <a:rPr lang="en-US" smtClean="0">
                <a:hlinkClick r:id="rId2"/>
              </a:rPr>
              <a:t>christiane.schwieren@gmail.com</a:t>
            </a:r>
            <a:r>
              <a:rPr lang="en-US" smtClean="0"/>
              <a:t>)</a:t>
            </a:r>
          </a:p>
          <a:p>
            <a:pPr eaLnBrk="1" hangingPunct="1"/>
            <a:r>
              <a:rPr lang="en-US" smtClean="0"/>
              <a:t>Office hour: by appointment</a:t>
            </a:r>
          </a:p>
          <a:p>
            <a:pPr eaLnBrk="1" hangingPunct="1"/>
            <a:r>
              <a:rPr lang="en-US" smtClean="0"/>
              <a:t>Office: 20-206, Jaume I </a:t>
            </a:r>
          </a:p>
          <a:p>
            <a:pPr eaLnBrk="1" hangingPunct="1">
              <a:buFontTx/>
              <a:buNone/>
            </a:pPr>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000" smtClean="0"/>
              <a:t>Four step model to develop a research paper </a:t>
            </a:r>
            <a:r>
              <a:rPr lang="en-US" sz="4000" smtClean="0"/>
              <a:t/>
            </a:r>
            <a:br>
              <a:rPr lang="en-US" sz="4000" smtClean="0"/>
            </a:br>
            <a:r>
              <a:rPr lang="en-US" sz="1200" smtClean="0"/>
              <a:t>(adapted from “On Teaching syntactic Argumentation”</a:t>
            </a:r>
            <a:br>
              <a:rPr lang="en-US" sz="1200" smtClean="0"/>
            </a:br>
            <a:r>
              <a:rPr lang="en-US" sz="1200" smtClean="0"/>
              <a:t>by D.M. Perlmutter, MIT)</a:t>
            </a:r>
          </a:p>
        </p:txBody>
      </p:sp>
      <p:sp>
        <p:nvSpPr>
          <p:cNvPr id="31747" name="Rectangle 3"/>
          <p:cNvSpPr>
            <a:spLocks noGrp="1" noChangeArrowheads="1"/>
          </p:cNvSpPr>
          <p:nvPr>
            <p:ph type="body" idx="1"/>
          </p:nvPr>
        </p:nvSpPr>
        <p:spPr>
          <a:xfrm>
            <a:off x="457200" y="1601788"/>
            <a:ext cx="8382000" cy="5256212"/>
          </a:xfrm>
        </p:spPr>
        <p:txBody>
          <a:bodyPr/>
          <a:lstStyle/>
          <a:p>
            <a:pPr eaLnBrk="1" hangingPunct="1">
              <a:lnSpc>
                <a:spcPct val="80000"/>
              </a:lnSpc>
            </a:pPr>
            <a:r>
              <a:rPr lang="en-US" sz="2600" smtClean="0"/>
              <a:t>Step 1 : Find some interesting facts</a:t>
            </a:r>
          </a:p>
          <a:p>
            <a:pPr lvl="1" eaLnBrk="1" hangingPunct="1">
              <a:lnSpc>
                <a:spcPct val="80000"/>
              </a:lnSpc>
            </a:pPr>
            <a:r>
              <a:rPr lang="en-US" sz="2200" smtClean="0"/>
              <a:t>What is interesting depends on current theory, </a:t>
            </a:r>
          </a:p>
          <a:p>
            <a:pPr lvl="1" eaLnBrk="1" hangingPunct="1">
              <a:lnSpc>
                <a:spcPct val="80000"/>
              </a:lnSpc>
            </a:pPr>
            <a:r>
              <a:rPr lang="en-US" sz="2200" smtClean="0"/>
              <a:t>….. depends on state of the art</a:t>
            </a:r>
          </a:p>
          <a:p>
            <a:pPr lvl="1" eaLnBrk="1" hangingPunct="1">
              <a:lnSpc>
                <a:spcPct val="80000"/>
              </a:lnSpc>
            </a:pPr>
            <a:r>
              <a:rPr lang="en-US" sz="2200" smtClean="0"/>
              <a:t>…. depends on ….</a:t>
            </a:r>
          </a:p>
          <a:p>
            <a:pPr eaLnBrk="1" hangingPunct="1">
              <a:lnSpc>
                <a:spcPct val="80000"/>
              </a:lnSpc>
            </a:pPr>
            <a:r>
              <a:rPr lang="en-US" sz="2600" smtClean="0"/>
              <a:t>Step 2: Construct hypothesis and alternative hypothesis to account for the facts</a:t>
            </a:r>
          </a:p>
          <a:p>
            <a:pPr eaLnBrk="1" hangingPunct="1">
              <a:lnSpc>
                <a:spcPct val="80000"/>
              </a:lnSpc>
            </a:pPr>
            <a:r>
              <a:rPr lang="en-US" sz="2600" smtClean="0"/>
              <a:t>Step 3: find grounds on which to choose between the two hypotheses:</a:t>
            </a:r>
          </a:p>
          <a:p>
            <a:pPr lvl="1" eaLnBrk="1" hangingPunct="1">
              <a:lnSpc>
                <a:spcPct val="80000"/>
              </a:lnSpc>
            </a:pPr>
            <a:r>
              <a:rPr lang="en-US" sz="2200" smtClean="0"/>
              <a:t>Theoretical model construction</a:t>
            </a:r>
          </a:p>
          <a:p>
            <a:pPr lvl="1" eaLnBrk="1" hangingPunct="1">
              <a:lnSpc>
                <a:spcPct val="80000"/>
              </a:lnSpc>
            </a:pPr>
            <a:r>
              <a:rPr lang="en-US" sz="2200" smtClean="0"/>
              <a:t>Experimental design</a:t>
            </a:r>
          </a:p>
          <a:p>
            <a:pPr eaLnBrk="1" hangingPunct="1">
              <a:lnSpc>
                <a:spcPct val="80000"/>
              </a:lnSpc>
            </a:pPr>
            <a:r>
              <a:rPr lang="en-US" sz="2600" smtClean="0"/>
              <a:t>Step 4: get results:</a:t>
            </a:r>
          </a:p>
          <a:p>
            <a:pPr lvl="1" eaLnBrk="1" hangingPunct="1">
              <a:lnSpc>
                <a:spcPct val="80000"/>
              </a:lnSpc>
            </a:pPr>
            <a:r>
              <a:rPr lang="en-US" sz="2200" smtClean="0"/>
              <a:t>Theory solution</a:t>
            </a:r>
          </a:p>
          <a:p>
            <a:pPr lvl="1" eaLnBrk="1" hangingPunct="1">
              <a:lnSpc>
                <a:spcPct val="80000"/>
              </a:lnSpc>
            </a:pPr>
            <a:r>
              <a:rPr lang="en-US" sz="2200" smtClean="0"/>
              <a:t> Analysis of (experimental) data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609600"/>
            <a:ext cx="8686800" cy="838200"/>
          </a:xfrm>
        </p:spPr>
        <p:txBody>
          <a:bodyPr/>
          <a:lstStyle/>
          <a:p>
            <a:pPr eaLnBrk="1" hangingPunct="1">
              <a:lnSpc>
                <a:spcPct val="50000"/>
              </a:lnSpc>
            </a:pPr>
            <a:r>
              <a:rPr lang="en-US" sz="3000" smtClean="0"/>
              <a:t>Guideline to prepare for your own experiment</a:t>
            </a:r>
            <a:br>
              <a:rPr lang="en-US" sz="3000" smtClean="0"/>
            </a:br>
            <a:r>
              <a:rPr lang="en-US" sz="3000" smtClean="0"/>
              <a:t> </a:t>
            </a:r>
            <a:r>
              <a:rPr lang="en-US" sz="1200" smtClean="0"/>
              <a:t>(</a:t>
            </a:r>
            <a:r>
              <a:rPr lang="en-US" sz="1200" i="1" smtClean="0"/>
              <a:t>adjusted from Shyam Sunder, Yale University) </a:t>
            </a:r>
            <a:endParaRPr lang="en-US" sz="5400" smtClean="0"/>
          </a:p>
        </p:txBody>
      </p:sp>
      <p:sp>
        <p:nvSpPr>
          <p:cNvPr id="32771" name="Rectangle 3"/>
          <p:cNvSpPr>
            <a:spLocks noGrp="1" noChangeArrowheads="1"/>
          </p:cNvSpPr>
          <p:nvPr>
            <p:ph type="body" idx="1"/>
          </p:nvPr>
        </p:nvSpPr>
        <p:spPr>
          <a:xfrm>
            <a:off x="457200" y="1601788"/>
            <a:ext cx="8229600" cy="5256212"/>
          </a:xfrm>
        </p:spPr>
        <p:txBody>
          <a:bodyPr/>
          <a:lstStyle/>
          <a:p>
            <a:pPr eaLnBrk="1" hangingPunct="1">
              <a:lnSpc>
                <a:spcPct val="80000"/>
              </a:lnSpc>
              <a:spcAft>
                <a:spcPts val="600"/>
              </a:spcAft>
              <a:buFontTx/>
              <a:buAutoNum type="arabicPeriod"/>
            </a:pPr>
            <a:r>
              <a:rPr lang="en-US" sz="2200" smtClean="0"/>
              <a:t>What is the question you would like to have answered after the experiment? </a:t>
            </a:r>
            <a:r>
              <a:rPr lang="en-US" sz="2200" b="1" i="1" smtClean="0"/>
              <a:t>(Your answer should be a single sentence with a question mark at the end.) </a:t>
            </a:r>
          </a:p>
          <a:p>
            <a:pPr eaLnBrk="1" hangingPunct="1">
              <a:lnSpc>
                <a:spcPct val="80000"/>
              </a:lnSpc>
              <a:spcAft>
                <a:spcPts val="600"/>
              </a:spcAft>
              <a:buFontTx/>
              <a:buAutoNum type="arabicPeriod"/>
            </a:pPr>
            <a:r>
              <a:rPr lang="en-US" sz="2200" smtClean="0"/>
              <a:t>What do you know already about the possible answers to the question you have stated above? </a:t>
            </a:r>
          </a:p>
          <a:p>
            <a:pPr eaLnBrk="1" hangingPunct="1">
              <a:lnSpc>
                <a:spcPct val="80000"/>
              </a:lnSpc>
              <a:spcAft>
                <a:spcPts val="600"/>
              </a:spcAft>
              <a:buFontTx/>
              <a:buAutoNum type="arabicPeriod"/>
            </a:pPr>
            <a:r>
              <a:rPr lang="en-US" sz="2200" smtClean="0"/>
              <a:t>What are the various possible ways of finding an answer to the question you have stated above? </a:t>
            </a:r>
          </a:p>
          <a:p>
            <a:pPr lvl="1" eaLnBrk="1" hangingPunct="1">
              <a:lnSpc>
                <a:spcPct val="80000"/>
              </a:lnSpc>
              <a:spcAft>
                <a:spcPts val="600"/>
              </a:spcAft>
            </a:pPr>
            <a:r>
              <a:rPr lang="en-US" sz="1800" smtClean="0"/>
              <a:t>Include both experimental </a:t>
            </a:r>
          </a:p>
          <a:p>
            <a:pPr lvl="1" eaLnBrk="1" hangingPunct="1">
              <a:lnSpc>
                <a:spcPct val="80000"/>
              </a:lnSpc>
              <a:spcAft>
                <a:spcPts val="600"/>
              </a:spcAft>
            </a:pPr>
            <a:r>
              <a:rPr lang="en-US" sz="1800" smtClean="0"/>
              <a:t>as well as any other methods you know about. </a:t>
            </a:r>
          </a:p>
          <a:p>
            <a:pPr eaLnBrk="1" hangingPunct="1">
              <a:lnSpc>
                <a:spcPct val="80000"/>
              </a:lnSpc>
              <a:spcAft>
                <a:spcPts val="600"/>
              </a:spcAft>
              <a:buFontTx/>
              <a:buAutoNum type="arabicPeriod"/>
            </a:pPr>
            <a:r>
              <a:rPr lang="en-US" sz="2200" smtClean="0"/>
              <a:t>What are the advantages and disadvantages of using an experiment to find an answer? </a:t>
            </a:r>
          </a:p>
          <a:p>
            <a:pPr eaLnBrk="1" hangingPunct="1">
              <a:lnSpc>
                <a:spcPct val="80000"/>
              </a:lnSpc>
              <a:spcAft>
                <a:spcPts val="600"/>
              </a:spcAft>
              <a:buFontTx/>
              <a:buAutoNum type="arabicPeriod"/>
            </a:pPr>
            <a:r>
              <a:rPr lang="en-US" sz="2200" smtClean="0"/>
              <a:t>How important is this question to YOU? </a:t>
            </a:r>
          </a:p>
          <a:p>
            <a:pPr lvl="1" eaLnBrk="1" hangingPunct="1">
              <a:lnSpc>
                <a:spcPct val="80000"/>
              </a:lnSpc>
              <a:spcAft>
                <a:spcPts val="600"/>
              </a:spcAft>
            </a:pPr>
            <a:r>
              <a:rPr lang="en-US" sz="1800" smtClean="0"/>
              <a:t>What are the chances that the answer you get from the experiment will surprise you or others?</a:t>
            </a:r>
          </a:p>
          <a:p>
            <a:pPr lvl="1" eaLnBrk="1" hangingPunct="1">
              <a:lnSpc>
                <a:spcPct val="80000"/>
              </a:lnSpc>
              <a:spcAft>
                <a:spcPts val="600"/>
              </a:spcAft>
            </a:pPr>
            <a:r>
              <a:rPr lang="en-US" sz="1800" smtClean="0"/>
              <a:t>What are the chances that it will change someone’s mind?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228600"/>
            <a:ext cx="8686800" cy="838200"/>
          </a:xfrm>
        </p:spPr>
        <p:txBody>
          <a:bodyPr/>
          <a:lstStyle/>
          <a:p>
            <a:pPr eaLnBrk="1" hangingPunct="1">
              <a:lnSpc>
                <a:spcPct val="50000"/>
              </a:lnSpc>
            </a:pPr>
            <a:r>
              <a:rPr lang="en-US" sz="3000" smtClean="0"/>
              <a:t>Cont….</a:t>
            </a:r>
            <a:endParaRPr lang="en-US" sz="5400" smtClean="0"/>
          </a:p>
        </p:txBody>
      </p:sp>
      <p:sp>
        <p:nvSpPr>
          <p:cNvPr id="33795" name="Rectangle 3"/>
          <p:cNvSpPr>
            <a:spLocks noGrp="1" noChangeArrowheads="1"/>
          </p:cNvSpPr>
          <p:nvPr>
            <p:ph type="body" idx="1"/>
          </p:nvPr>
        </p:nvSpPr>
        <p:spPr>
          <a:xfrm>
            <a:off x="457200" y="1066800"/>
            <a:ext cx="8229600" cy="5256213"/>
          </a:xfrm>
        </p:spPr>
        <p:txBody>
          <a:bodyPr/>
          <a:lstStyle/>
          <a:p>
            <a:pPr marL="457200" indent="-457200" eaLnBrk="1" hangingPunct="1">
              <a:lnSpc>
                <a:spcPct val="80000"/>
              </a:lnSpc>
              <a:spcAft>
                <a:spcPts val="600"/>
              </a:spcAft>
              <a:buFontTx/>
              <a:buAutoNum type="arabicPeriod" startAt="6"/>
            </a:pPr>
            <a:r>
              <a:rPr lang="en-US" sz="2200" smtClean="0"/>
              <a:t>How would you conduct the experiment? </a:t>
            </a:r>
          </a:p>
          <a:p>
            <a:pPr lvl="1" eaLnBrk="1" hangingPunct="1">
              <a:lnSpc>
                <a:spcPct val="80000"/>
              </a:lnSpc>
              <a:spcAft>
                <a:spcPts val="600"/>
              </a:spcAft>
            </a:pPr>
            <a:r>
              <a:rPr lang="en-US" sz="1700" smtClean="0"/>
              <a:t>Write down a design and instructions. </a:t>
            </a:r>
          </a:p>
          <a:p>
            <a:pPr lvl="1" eaLnBrk="1" hangingPunct="1">
              <a:lnSpc>
                <a:spcPct val="80000"/>
              </a:lnSpc>
              <a:spcAft>
                <a:spcPts val="600"/>
              </a:spcAft>
            </a:pPr>
            <a:r>
              <a:rPr lang="en-US" sz="1700" smtClean="0"/>
              <a:t>Is your experimental design the simplest possible design to help answer the question you have stated?</a:t>
            </a:r>
          </a:p>
          <a:p>
            <a:pPr marL="457200" indent="-457200" eaLnBrk="1" hangingPunct="1">
              <a:lnSpc>
                <a:spcPct val="80000"/>
              </a:lnSpc>
              <a:spcAft>
                <a:spcPts val="600"/>
              </a:spcAft>
              <a:buFontTx/>
              <a:buAutoNum type="arabicPeriod" startAt="6"/>
            </a:pPr>
            <a:r>
              <a:rPr lang="en-US" sz="2200" smtClean="0"/>
              <a:t>What are the (possible) outcomes of the experiment? </a:t>
            </a:r>
          </a:p>
          <a:p>
            <a:pPr lvl="1" eaLnBrk="1" hangingPunct="1">
              <a:lnSpc>
                <a:spcPct val="80000"/>
              </a:lnSpc>
              <a:spcAft>
                <a:spcPts val="600"/>
              </a:spcAft>
            </a:pPr>
            <a:r>
              <a:rPr lang="en-US" sz="1700" smtClean="0"/>
              <a:t>Do the experiment with your class mates/students/friends. </a:t>
            </a:r>
          </a:p>
          <a:p>
            <a:pPr lvl="1" eaLnBrk="1" hangingPunct="1">
              <a:lnSpc>
                <a:spcPct val="80000"/>
              </a:lnSpc>
              <a:spcAft>
                <a:spcPts val="600"/>
              </a:spcAft>
            </a:pPr>
            <a:r>
              <a:rPr lang="en-US" sz="1700" smtClean="0"/>
              <a:t>Do the (possible) outcomes include at least one outcome that will answer the question you stated above? </a:t>
            </a:r>
          </a:p>
          <a:p>
            <a:pPr lvl="1" eaLnBrk="1" hangingPunct="1">
              <a:lnSpc>
                <a:spcPct val="80000"/>
              </a:lnSpc>
              <a:spcAft>
                <a:spcPts val="600"/>
              </a:spcAft>
            </a:pPr>
            <a:r>
              <a:rPr lang="en-US" sz="1700" smtClean="0"/>
              <a:t>What is the chance that you will observe this outcome? </a:t>
            </a:r>
          </a:p>
          <a:p>
            <a:pPr lvl="1" eaLnBrk="1" hangingPunct="1">
              <a:lnSpc>
                <a:spcPct val="80000"/>
              </a:lnSpc>
              <a:spcAft>
                <a:spcPts val="600"/>
              </a:spcAft>
            </a:pPr>
            <a:r>
              <a:rPr lang="en-US" sz="1700" smtClean="0"/>
              <a:t>At any stage of your thinking, feel free to go back and revise your earlier answers if you wish to.</a:t>
            </a:r>
          </a:p>
          <a:p>
            <a:pPr marL="457200" indent="-457200" eaLnBrk="1" hangingPunct="1">
              <a:lnSpc>
                <a:spcPct val="80000"/>
              </a:lnSpc>
              <a:spcAft>
                <a:spcPts val="600"/>
              </a:spcAft>
              <a:buFontTx/>
              <a:buAutoNum type="arabicPeriod" startAt="6"/>
            </a:pPr>
            <a:r>
              <a:rPr lang="en-US" sz="2200" smtClean="0"/>
              <a:t>Come to my office hour!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8"/>
            <a:ext cx="9144000" cy="1143000"/>
          </a:xfrm>
        </p:spPr>
        <p:txBody>
          <a:bodyPr/>
          <a:lstStyle/>
          <a:p>
            <a:pPr eaLnBrk="1" hangingPunct="1"/>
            <a:r>
              <a:rPr lang="en-US" sz="4000" smtClean="0"/>
              <a:t>Something to look for outside of class</a:t>
            </a:r>
          </a:p>
        </p:txBody>
      </p:sp>
      <p:sp>
        <p:nvSpPr>
          <p:cNvPr id="34819" name="Rectangle 3"/>
          <p:cNvSpPr>
            <a:spLocks noGrp="1" noChangeArrowheads="1"/>
          </p:cNvSpPr>
          <p:nvPr>
            <p:ph type="body" idx="1"/>
          </p:nvPr>
        </p:nvSpPr>
        <p:spPr/>
        <p:txBody>
          <a:bodyPr/>
          <a:lstStyle/>
          <a:p>
            <a:pPr eaLnBrk="1" hangingPunct="1"/>
            <a:r>
              <a:rPr lang="en-US" sz="1600" smtClean="0"/>
              <a:t>Seminars in the department </a:t>
            </a:r>
          </a:p>
          <a:p>
            <a:pPr eaLnBrk="1" hangingPunct="1"/>
            <a:endParaRPr lang="en-US" sz="1600" smtClean="0"/>
          </a:p>
          <a:p>
            <a:pPr eaLnBrk="1" hangingPunct="1"/>
            <a:r>
              <a:rPr lang="en-US" sz="1600" smtClean="0"/>
              <a:t>Sign up on ESA discuss: "ESA Experimental Methods Discussion" group.</a:t>
            </a:r>
            <a:r>
              <a:rPr lang="en-US" smtClean="0"/>
              <a:t/>
            </a:r>
            <a:br>
              <a:rPr lang="en-US" smtClean="0"/>
            </a:br>
            <a:r>
              <a:rPr lang="en-US" sz="1200" smtClean="0"/>
              <a:t>send email to </a:t>
            </a:r>
            <a:r>
              <a:rPr lang="en-US" sz="1200" smtClean="0">
                <a:hlinkClick r:id="rId2"/>
              </a:rPr>
              <a:t>esa-discuss@googlegroups.com</a:t>
            </a:r>
            <a:r>
              <a:rPr lang="en-US" sz="1200" smtClean="0"/>
              <a:t>. </a:t>
            </a:r>
          </a:p>
          <a:p>
            <a:pPr eaLnBrk="1" hangingPunct="1">
              <a:buFontTx/>
              <a:buNone/>
            </a:pPr>
            <a:endParaRPr lang="en-US" sz="1600" smtClean="0"/>
          </a:p>
          <a:p>
            <a:pPr eaLnBrk="1" hangingPunct="1"/>
            <a:r>
              <a:rPr lang="en-US" sz="1600" smtClean="0"/>
              <a:t>Seminar series: breakfast seminar for student presentations in behavioral economics </a:t>
            </a:r>
          </a:p>
          <a:p>
            <a:pPr eaLnBrk="1" hangingPunct="1">
              <a:buFontTx/>
              <a:buNone/>
            </a:pPr>
            <a:r>
              <a:rPr lang="en-US" sz="1600" smtClean="0"/>
              <a:t>	</a:t>
            </a:r>
          </a:p>
          <a:p>
            <a:pPr eaLnBrk="1" hangingPunct="1"/>
            <a:r>
              <a:rPr lang="en-US" sz="1600" smtClean="0"/>
              <a:t>Macro summer school and conference in UPF in July</a:t>
            </a:r>
          </a:p>
          <a:p>
            <a:pPr eaLnBrk="1" hangingPunct="1">
              <a:buFontTx/>
              <a:buNone/>
            </a:pPr>
            <a:endParaRPr lang="en-US" sz="1200" smtClean="0"/>
          </a:p>
          <a:p>
            <a:pPr eaLnBrk="1" hangingPunct="1"/>
            <a:endParaRPr lang="en-US" sz="12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Homework for next week</a:t>
            </a:r>
          </a:p>
        </p:txBody>
      </p:sp>
      <p:sp>
        <p:nvSpPr>
          <p:cNvPr id="35843" name="Rectangle 3"/>
          <p:cNvSpPr>
            <a:spLocks noGrp="1" noChangeArrowheads="1"/>
          </p:cNvSpPr>
          <p:nvPr>
            <p:ph type="body" idx="1"/>
          </p:nvPr>
        </p:nvSpPr>
        <p:spPr>
          <a:xfrm>
            <a:off x="533400" y="1295400"/>
            <a:ext cx="8229600" cy="5410200"/>
          </a:xfrm>
        </p:spPr>
        <p:txBody>
          <a:bodyPr/>
          <a:lstStyle/>
          <a:p>
            <a:pPr eaLnBrk="1" hangingPunct="1">
              <a:lnSpc>
                <a:spcPct val="90000"/>
              </a:lnSpc>
            </a:pPr>
            <a:r>
              <a:rPr lang="en-US" sz="2400" smtClean="0"/>
              <a:t>One group needs to replicate an experiment on public goods and one group on auctions  </a:t>
            </a:r>
          </a:p>
          <a:p>
            <a:pPr lvl="1" eaLnBrk="1" hangingPunct="1">
              <a:lnSpc>
                <a:spcPct val="90000"/>
              </a:lnSpc>
            </a:pPr>
            <a:r>
              <a:rPr lang="en-US" sz="1900" smtClean="0"/>
              <a:t>Look at recommended literature or search yourself</a:t>
            </a:r>
          </a:p>
          <a:p>
            <a:pPr lvl="1" eaLnBrk="1" hangingPunct="1">
              <a:lnSpc>
                <a:spcPct val="90000"/>
              </a:lnSpc>
            </a:pPr>
            <a:r>
              <a:rPr lang="en-US" sz="1900" smtClean="0"/>
              <a:t>Choose an experiment (simple! Doable! Instructions available!)</a:t>
            </a:r>
          </a:p>
          <a:p>
            <a:pPr lvl="1" eaLnBrk="1" hangingPunct="1">
              <a:lnSpc>
                <a:spcPct val="90000"/>
              </a:lnSpc>
            </a:pPr>
            <a:r>
              <a:rPr lang="en-US" sz="1900" smtClean="0"/>
              <a:t>Provide the class with the instructions BEFORE the meeting</a:t>
            </a:r>
          </a:p>
          <a:p>
            <a:pPr eaLnBrk="1" hangingPunct="1">
              <a:lnSpc>
                <a:spcPct val="90000"/>
              </a:lnSpc>
            </a:pPr>
            <a:r>
              <a:rPr lang="en-US" sz="2400" smtClean="0"/>
              <a:t>Reading</a:t>
            </a:r>
          </a:p>
          <a:p>
            <a:pPr lvl="1" eaLnBrk="1" hangingPunct="1">
              <a:lnSpc>
                <a:spcPct val="90000"/>
              </a:lnSpc>
            </a:pPr>
            <a:r>
              <a:rPr lang="en-US" sz="1900" smtClean="0"/>
              <a:t>For those who have some “refreshing knowledge” needs – look up some of the basic texts recommended</a:t>
            </a:r>
          </a:p>
          <a:p>
            <a:pPr lvl="1" eaLnBrk="1" hangingPunct="1">
              <a:lnSpc>
                <a:spcPct val="90000"/>
              </a:lnSpc>
            </a:pPr>
            <a:r>
              <a:rPr lang="en-US" sz="1900" smtClean="0"/>
              <a:t>Roth (1995) Introduction to experimental economics</a:t>
            </a:r>
          </a:p>
          <a:p>
            <a:pPr eaLnBrk="1" hangingPunct="1">
              <a:lnSpc>
                <a:spcPct val="90000"/>
              </a:lnSpc>
            </a:pPr>
            <a:r>
              <a:rPr lang="en-US" sz="2400" smtClean="0"/>
              <a:t>Hand in a short description of a possible idea you want to pursue in the course (within the next two weeks)</a:t>
            </a:r>
          </a:p>
          <a:p>
            <a:pPr lvl="1" eaLnBrk="1" hangingPunct="1">
              <a:lnSpc>
                <a:spcPct val="90000"/>
              </a:lnSpc>
            </a:pPr>
            <a:r>
              <a:rPr lang="en-US" sz="1900" smtClean="0"/>
              <a:t>Can be of course changed later!</a:t>
            </a:r>
          </a:p>
          <a:p>
            <a:pPr lvl="1" eaLnBrk="1" hangingPunct="1">
              <a:lnSpc>
                <a:spcPct val="90000"/>
              </a:lnSpc>
            </a:pPr>
            <a:r>
              <a:rPr lang="en-US" sz="1900" smtClean="0"/>
              <a:t>Can be vague</a:t>
            </a:r>
          </a:p>
          <a:p>
            <a:pPr lvl="1" eaLnBrk="1" hangingPunct="1">
              <a:lnSpc>
                <a:spcPct val="90000"/>
              </a:lnSpc>
            </a:pPr>
            <a:r>
              <a:rPr lang="en-US" sz="1900" smtClean="0"/>
              <a:t>Can be multiple</a:t>
            </a:r>
          </a:p>
          <a:p>
            <a:pPr lvl="1" eaLnBrk="1" hangingPunct="1">
              <a:lnSpc>
                <a:spcPct val="90000"/>
              </a:lnSpc>
            </a:pPr>
            <a:r>
              <a:rPr lang="en-US" sz="1900" smtClean="0"/>
              <a:t>Can be just a direction</a:t>
            </a:r>
          </a:p>
          <a:p>
            <a:pPr lvl="1" eaLnBrk="1" hangingPunct="1">
              <a:lnSpc>
                <a:spcPct val="90000"/>
              </a:lnSpc>
            </a:pPr>
            <a:r>
              <a:rPr lang="en-US" sz="1900" smtClean="0"/>
              <a:t>It is possible to work in groups of 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514600"/>
            <a:ext cx="8229600" cy="1143000"/>
          </a:xfrm>
        </p:spPr>
        <p:txBody>
          <a:bodyPr/>
          <a:lstStyle/>
          <a:p>
            <a:pPr eaLnBrk="1" hangingPunct="1"/>
            <a:r>
              <a:rPr lang="en-US" sz="4000" smtClean="0"/>
              <a:t>What a class of experimental economics can offer ….</a:t>
            </a:r>
            <a:br>
              <a:rPr lang="en-US" sz="4000" smtClean="0"/>
            </a:br>
            <a:r>
              <a:rPr lang="en-US" sz="4000" smtClean="0"/>
              <a:t/>
            </a:r>
            <a:br>
              <a:rPr lang="en-US" sz="4000" smtClean="0"/>
            </a:br>
            <a:r>
              <a:rPr lang="en-US" sz="4000" smtClean="0"/>
              <a:t>explained with four quotes..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lIns="91440" tIns="45720" rIns="91440" bIns="45720"/>
          <a:lstStyle/>
          <a:p>
            <a:pPr eaLnBrk="1" hangingPunct="1"/>
            <a:r>
              <a:rPr lang="es-ES" sz="4000" smtClean="0"/>
              <a:t>Konfuzius (孔夫子 )</a:t>
            </a:r>
            <a:br>
              <a:rPr lang="es-ES" sz="4000" smtClean="0"/>
            </a:br>
            <a:r>
              <a:rPr lang="es-ES" sz="1400" smtClean="0"/>
              <a:t>551 b. C.- 479 b. C.</a:t>
            </a:r>
            <a:r>
              <a:rPr lang="es-ES" sz="4000" smtClean="0"/>
              <a:t> </a:t>
            </a:r>
          </a:p>
        </p:txBody>
      </p:sp>
      <p:sp>
        <p:nvSpPr>
          <p:cNvPr id="6147" name="Content Placeholder 2"/>
          <p:cNvSpPr>
            <a:spLocks noGrp="1"/>
          </p:cNvSpPr>
          <p:nvPr>
            <p:ph idx="4294967295"/>
          </p:nvPr>
        </p:nvSpPr>
        <p:spPr>
          <a:xfrm>
            <a:off x="0" y="1628775"/>
            <a:ext cx="8229600" cy="4525963"/>
          </a:xfrm>
        </p:spPr>
        <p:txBody>
          <a:bodyPr lIns="91440" tIns="45720" rIns="91440" bIns="45720"/>
          <a:lstStyle/>
          <a:p>
            <a:pPr eaLnBrk="1" hangingPunct="1">
              <a:spcBef>
                <a:spcPct val="0"/>
              </a:spcBef>
            </a:pPr>
            <a:r>
              <a:rPr lang="en-US" smtClean="0"/>
              <a:t>"By three methods we may learn wisdom:  First, by reflection, which is noblest; </a:t>
            </a:r>
          </a:p>
          <a:p>
            <a:pPr eaLnBrk="1" hangingPunct="1">
              <a:spcBef>
                <a:spcPct val="0"/>
              </a:spcBef>
              <a:buFontTx/>
              <a:buNone/>
            </a:pPr>
            <a:r>
              <a:rPr lang="en-US" smtClean="0"/>
              <a:t>	Second, by imitation, which is easiest; and third by experience, which is the bitterest.”</a:t>
            </a:r>
          </a:p>
          <a:p>
            <a:pPr eaLnBrk="1" hangingPunct="1">
              <a:buFontTx/>
              <a:buNone/>
            </a:pPr>
            <a:endParaRPr lang="en-US" smtClean="0"/>
          </a:p>
          <a:p>
            <a:pPr eaLnBrk="1" hangingPunct="1"/>
            <a:r>
              <a:rPr lang="en-US" smtClean="0"/>
              <a:t>"Tell me, and I will forget. Show me, and I may remember. Involve me, and I will understand." </a:t>
            </a:r>
            <a:endParaRPr lang="es-ES" smtClean="0"/>
          </a:p>
        </p:txBody>
      </p:sp>
      <p:pic>
        <p:nvPicPr>
          <p:cNvPr id="6148" name="Picture 4"/>
          <p:cNvPicPr>
            <a:picLocks noChangeAspect="1" noChangeArrowheads="1"/>
          </p:cNvPicPr>
          <p:nvPr/>
        </p:nvPicPr>
        <p:blipFill>
          <a:blip r:embed="rId3" cstate="print"/>
          <a:srcRect/>
          <a:stretch>
            <a:fillRect/>
          </a:stretch>
        </p:blipFill>
        <p:spPr bwMode="auto">
          <a:xfrm>
            <a:off x="7740650" y="115888"/>
            <a:ext cx="1217613"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p:txBody>
          <a:bodyPr/>
          <a:lstStyle/>
          <a:p>
            <a:pPr eaLnBrk="1" hangingPunct="1">
              <a:buFontTx/>
              <a:buNone/>
            </a:pPr>
            <a:r>
              <a:rPr lang="en-US" b="1" smtClean="0"/>
              <a:t>	“Taking a course in experimental economics is a little like going to dinner at a cannibal's house. Sometimes you will be the dinner, sometimes you will be part of the dinner, sometimes both” </a:t>
            </a:r>
            <a:r>
              <a:rPr lang="en-US" smtClean="0"/>
              <a:t>Quote</a:t>
            </a:r>
            <a:r>
              <a:rPr lang="en-US" b="1" smtClean="0"/>
              <a:t> </a:t>
            </a:r>
            <a:r>
              <a:rPr lang="en-US" smtClean="0"/>
              <a:t>from “Experiments with Economic Principles”</a:t>
            </a:r>
          </a:p>
        </p:txBody>
      </p:sp>
      <p:sp>
        <p:nvSpPr>
          <p:cNvPr id="7171" name="Text Box 4"/>
          <p:cNvSpPr txBox="1">
            <a:spLocks noChangeArrowheads="1"/>
          </p:cNvSpPr>
          <p:nvPr/>
        </p:nvSpPr>
        <p:spPr bwMode="auto">
          <a:xfrm>
            <a:off x="0" y="479425"/>
            <a:ext cx="8185150" cy="641350"/>
          </a:xfrm>
          <a:prstGeom prst="rect">
            <a:avLst/>
          </a:prstGeom>
          <a:noFill/>
          <a:ln w="9525">
            <a:noFill/>
            <a:miter lim="800000"/>
            <a:headEnd/>
            <a:tailEnd/>
          </a:ln>
        </p:spPr>
        <p:txBody>
          <a:bodyPr wrap="none">
            <a:spAutoFit/>
          </a:bodyPr>
          <a:lstStyle/>
          <a:p>
            <a:pPr defTabSz="912813"/>
            <a:r>
              <a:rPr lang="en-US" sz="3600"/>
              <a:t>Theodore Bergstrom and John H. Miller</a:t>
            </a:r>
            <a:endParaRPr lang="es-ES" sz="3600"/>
          </a:p>
        </p:txBody>
      </p:sp>
      <p:pic>
        <p:nvPicPr>
          <p:cNvPr id="7172" name="Picture 5"/>
          <p:cNvPicPr>
            <a:picLocks noChangeAspect="1" noChangeArrowheads="1"/>
          </p:cNvPicPr>
          <p:nvPr/>
        </p:nvPicPr>
        <p:blipFill>
          <a:blip r:embed="rId3" cstate="print"/>
          <a:srcRect/>
          <a:stretch>
            <a:fillRect/>
          </a:stretch>
        </p:blipFill>
        <p:spPr bwMode="auto">
          <a:xfrm>
            <a:off x="152400" y="5441950"/>
            <a:ext cx="1905000" cy="1416050"/>
          </a:xfrm>
          <a:prstGeom prst="rect">
            <a:avLst/>
          </a:prstGeom>
          <a:noFill/>
          <a:ln w="9525">
            <a:noFill/>
            <a:miter lim="800000"/>
            <a:headEnd/>
            <a:tailEnd/>
          </a:ln>
        </p:spPr>
      </p:pic>
      <p:pic>
        <p:nvPicPr>
          <p:cNvPr id="7173" name="Picture 7"/>
          <p:cNvPicPr>
            <a:picLocks noChangeAspect="1" noChangeArrowheads="1"/>
          </p:cNvPicPr>
          <p:nvPr/>
        </p:nvPicPr>
        <p:blipFill>
          <a:blip r:embed="rId4" cstate="print"/>
          <a:srcRect/>
          <a:stretch>
            <a:fillRect/>
          </a:stretch>
        </p:blipFill>
        <p:spPr bwMode="auto">
          <a:xfrm>
            <a:off x="2286000" y="5410200"/>
            <a:ext cx="21336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smtClean="0"/>
              <a:t>Albert Einstein</a:t>
            </a:r>
          </a:p>
        </p:txBody>
      </p:sp>
      <p:sp>
        <p:nvSpPr>
          <p:cNvPr id="8195" name="Rectangle 3"/>
          <p:cNvSpPr>
            <a:spLocks noGrp="1" noChangeArrowheads="1"/>
          </p:cNvSpPr>
          <p:nvPr>
            <p:ph type="body" idx="1"/>
          </p:nvPr>
        </p:nvSpPr>
        <p:spPr>
          <a:xfrm>
            <a:off x="228600" y="1601788"/>
            <a:ext cx="8915400" cy="4524375"/>
          </a:xfrm>
        </p:spPr>
        <p:txBody>
          <a:bodyPr/>
          <a:lstStyle/>
          <a:p>
            <a:pPr marL="609600" indent="-609600" eaLnBrk="1" hangingPunct="1">
              <a:buFontTx/>
              <a:buNone/>
            </a:pPr>
            <a:r>
              <a:rPr lang="es-ES" smtClean="0"/>
              <a:t>	The formulation of a problem is often more essential than its solution which may be merely a matter of </a:t>
            </a:r>
            <a:r>
              <a:rPr lang="en-US" smtClean="0"/>
              <a:t>mathematical</a:t>
            </a:r>
            <a:r>
              <a:rPr lang="es-ES" smtClean="0"/>
              <a:t> or experimental skill. To raise new questions, new possibilities, to regard old questions from a new angle, requires creative imagination and marks real advance in science.” </a:t>
            </a:r>
          </a:p>
          <a:p>
            <a:pPr marL="609600" indent="-609600" eaLnBrk="1" hangingPunct="1">
              <a:buFontTx/>
              <a:buNone/>
            </a:pPr>
            <a:r>
              <a:rPr lang="es-ES" sz="2000" smtClean="0"/>
              <a:t>	Einstein and Infeld, p. 92, The evolution of Physics, (1938)</a:t>
            </a:r>
          </a:p>
        </p:txBody>
      </p:sp>
      <p:pic>
        <p:nvPicPr>
          <p:cNvPr id="8196" name="Picture 4"/>
          <p:cNvPicPr>
            <a:picLocks noChangeAspect="1" noChangeArrowheads="1"/>
          </p:cNvPicPr>
          <p:nvPr/>
        </p:nvPicPr>
        <p:blipFill>
          <a:blip r:embed="rId3" cstate="print"/>
          <a:srcRect/>
          <a:stretch>
            <a:fillRect/>
          </a:stretch>
        </p:blipFill>
        <p:spPr bwMode="auto">
          <a:xfrm>
            <a:off x="6648450" y="0"/>
            <a:ext cx="21907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800" smtClean="0"/>
              <a:t>What you can expect from this course</a:t>
            </a:r>
          </a:p>
        </p:txBody>
      </p:sp>
      <p:sp>
        <p:nvSpPr>
          <p:cNvPr id="37891" name="Rectangle 3"/>
          <p:cNvSpPr>
            <a:spLocks noGrp="1" noChangeArrowheads="1"/>
          </p:cNvSpPr>
          <p:nvPr>
            <p:ph type="body" idx="1"/>
          </p:nvPr>
        </p:nvSpPr>
        <p:spPr>
          <a:xfrm>
            <a:off x="152400" y="1601788"/>
            <a:ext cx="8991600" cy="4524375"/>
          </a:xfrm>
        </p:spPr>
        <p:txBody>
          <a:bodyPr/>
          <a:lstStyle/>
          <a:p>
            <a:pPr eaLnBrk="1" hangingPunct="1">
              <a:lnSpc>
                <a:spcPct val="80000"/>
              </a:lnSpc>
            </a:pPr>
            <a:r>
              <a:rPr lang="en-US" sz="1800" smtClean="0"/>
              <a:t>The course is different from many courses in economics and business</a:t>
            </a:r>
          </a:p>
          <a:p>
            <a:pPr eaLnBrk="1" hangingPunct="1">
              <a:lnSpc>
                <a:spcPct val="80000"/>
              </a:lnSpc>
            </a:pPr>
            <a:endParaRPr lang="en-US" sz="1800" smtClean="0"/>
          </a:p>
          <a:p>
            <a:pPr eaLnBrk="1" hangingPunct="1">
              <a:lnSpc>
                <a:spcPct val="80000"/>
              </a:lnSpc>
            </a:pPr>
            <a:r>
              <a:rPr lang="en-US" sz="1800" smtClean="0"/>
              <a:t>It is a combination of</a:t>
            </a:r>
            <a:endParaRPr lang="en-US" sz="2400" smtClean="0"/>
          </a:p>
          <a:p>
            <a:pPr lvl="1" eaLnBrk="1" hangingPunct="1">
              <a:lnSpc>
                <a:spcPct val="80000"/>
              </a:lnSpc>
            </a:pPr>
            <a:r>
              <a:rPr lang="en-US" sz="1400" smtClean="0"/>
              <a:t>Getting a </a:t>
            </a:r>
            <a:r>
              <a:rPr lang="en-US" sz="1400" smtClean="0">
                <a:solidFill>
                  <a:srgbClr val="FF3300"/>
                </a:solidFill>
              </a:rPr>
              <a:t>series of experimental (lab-field) papers</a:t>
            </a:r>
            <a:r>
              <a:rPr lang="en-US" sz="1400" smtClean="0"/>
              <a:t> for single research questions</a:t>
            </a:r>
          </a:p>
          <a:p>
            <a:pPr lvl="1" eaLnBrk="1" hangingPunct="1">
              <a:lnSpc>
                <a:spcPct val="80000"/>
              </a:lnSpc>
            </a:pPr>
            <a:r>
              <a:rPr lang="en-US" sz="1400" smtClean="0">
                <a:solidFill>
                  <a:srgbClr val="FF3300"/>
                </a:solidFill>
              </a:rPr>
              <a:t>Getting experience </a:t>
            </a:r>
            <a:r>
              <a:rPr lang="en-US" sz="1400" smtClean="0"/>
              <a:t>about people’s behavior through participation, running experiments</a:t>
            </a:r>
          </a:p>
          <a:p>
            <a:pPr lvl="1" eaLnBrk="1" hangingPunct="1">
              <a:lnSpc>
                <a:spcPct val="80000"/>
              </a:lnSpc>
            </a:pPr>
            <a:r>
              <a:rPr lang="en-US" sz="1400" smtClean="0">
                <a:solidFill>
                  <a:srgbClr val="FF3300"/>
                </a:solidFill>
              </a:rPr>
              <a:t>Discussing/finding interesting (economic) problems</a:t>
            </a:r>
            <a:r>
              <a:rPr lang="en-US" sz="1400" smtClean="0"/>
              <a:t> and developing a research project from the first stage to the last stage, </a:t>
            </a:r>
            <a:r>
              <a:rPr lang="en-US" sz="1400" smtClean="0">
                <a:solidFill>
                  <a:srgbClr val="FF0000"/>
                </a:solidFill>
              </a:rPr>
              <a:t>a</a:t>
            </a:r>
            <a:r>
              <a:rPr lang="en-US" sz="1400" smtClean="0">
                <a:solidFill>
                  <a:srgbClr val="FF3300"/>
                </a:solidFill>
              </a:rPr>
              <a:t>pplying theory knowledge</a:t>
            </a:r>
            <a:r>
              <a:rPr lang="en-US" sz="1400" smtClean="0"/>
              <a:t> (game theory, micro macro, business, psychological theories) </a:t>
            </a:r>
          </a:p>
          <a:p>
            <a:pPr lvl="1" eaLnBrk="1" hangingPunct="1">
              <a:lnSpc>
                <a:spcPct val="80000"/>
              </a:lnSpc>
            </a:pPr>
            <a:r>
              <a:rPr lang="en-US" sz="1400" smtClean="0"/>
              <a:t>There is typically </a:t>
            </a:r>
            <a:r>
              <a:rPr lang="en-US" sz="1400" smtClean="0">
                <a:solidFill>
                  <a:srgbClr val="FF3300"/>
                </a:solidFill>
              </a:rPr>
              <a:t>no clear right or wrong answer</a:t>
            </a:r>
            <a:r>
              <a:rPr lang="en-US" sz="1400" smtClean="0"/>
              <a:t> to a given problem but instead some heterogeneity what can be an answer. </a:t>
            </a:r>
          </a:p>
          <a:p>
            <a:pPr lvl="1" eaLnBrk="1" hangingPunct="1">
              <a:lnSpc>
                <a:spcPct val="80000"/>
              </a:lnSpc>
            </a:pPr>
            <a:endParaRPr lang="en-US" sz="1400" smtClean="0"/>
          </a:p>
          <a:p>
            <a:pPr eaLnBrk="1" hangingPunct="1">
              <a:lnSpc>
                <a:spcPct val="80000"/>
              </a:lnSpc>
            </a:pPr>
            <a:r>
              <a:rPr lang="en-US" sz="1800" smtClean="0"/>
              <a:t>You will hear about and discuss experiments</a:t>
            </a:r>
          </a:p>
          <a:p>
            <a:pPr eaLnBrk="1" hangingPunct="1">
              <a:lnSpc>
                <a:spcPct val="80000"/>
              </a:lnSpc>
            </a:pPr>
            <a:endParaRPr lang="en-US" sz="1800" smtClean="0"/>
          </a:p>
          <a:p>
            <a:pPr eaLnBrk="1" hangingPunct="1">
              <a:lnSpc>
                <a:spcPct val="80000"/>
              </a:lnSpc>
            </a:pPr>
            <a:r>
              <a:rPr lang="en-US" sz="1800" smtClean="0"/>
              <a:t>You will replicate experiments</a:t>
            </a:r>
          </a:p>
          <a:p>
            <a:pPr eaLnBrk="1" hangingPunct="1">
              <a:lnSpc>
                <a:spcPct val="80000"/>
              </a:lnSpc>
            </a:pPr>
            <a:endParaRPr lang="en-US" sz="1800" smtClean="0"/>
          </a:p>
          <a:p>
            <a:pPr eaLnBrk="1" hangingPunct="1">
              <a:lnSpc>
                <a:spcPct val="80000"/>
              </a:lnSpc>
            </a:pPr>
            <a:r>
              <a:rPr lang="en-US" sz="1800" smtClean="0"/>
              <a:t>You will need to </a:t>
            </a:r>
            <a:r>
              <a:rPr lang="en-US" sz="1800" smtClean="0">
                <a:solidFill>
                  <a:srgbClr val="FF3300"/>
                </a:solidFill>
              </a:rPr>
              <a:t>find your own research topic</a:t>
            </a:r>
            <a:r>
              <a:rPr lang="en-US" sz="1800" smtClean="0"/>
              <a:t> </a:t>
            </a:r>
          </a:p>
          <a:p>
            <a:pPr lvl="1" eaLnBrk="1" hangingPunct="1">
              <a:lnSpc>
                <a:spcPct val="80000"/>
              </a:lnSpc>
            </a:pPr>
            <a:r>
              <a:rPr lang="en-US" sz="1300" smtClean="0"/>
              <a:t>which you develop from the beginning to the end</a:t>
            </a:r>
          </a:p>
          <a:p>
            <a:pPr lvl="1" eaLnBrk="1" hangingPunct="1">
              <a:lnSpc>
                <a:spcPct val="80000"/>
              </a:lnSpc>
            </a:pPr>
            <a:r>
              <a:rPr lang="en-US" sz="1300" smtClean="0"/>
              <a:t> producing a paper similar to a research paper but in a pilot stage (=some data, light analysis, introduction, 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10" dur="500"/>
                                        <p:tgtEl>
                                          <p:spTgt spid="378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5" dur="500"/>
                                        <p:tgtEl>
                                          <p:spTgt spid="3789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18" dur="500"/>
                                        <p:tgtEl>
                                          <p:spTgt spid="3789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23" dur="500"/>
                                        <p:tgtEl>
                                          <p:spTgt spid="378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28" dur="500"/>
                                        <p:tgtEl>
                                          <p:spTgt spid="37891">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animEffect transition="in" filter="blinds(horizontal)">
                                      <p:cBhvr>
                                        <p:cTn id="31" dur="500"/>
                                        <p:tgtEl>
                                          <p:spTgt spid="3789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7891">
                                            <p:txEl>
                                              <p:pRg st="8" end="8"/>
                                            </p:txEl>
                                          </p:spTgt>
                                        </p:tgtEl>
                                        <p:attrNameLst>
                                          <p:attrName>style.visibility</p:attrName>
                                        </p:attrNameLst>
                                      </p:cBhvr>
                                      <p:to>
                                        <p:strVal val="visible"/>
                                      </p:to>
                                    </p:set>
                                    <p:animEffect transition="in" filter="blinds(horizontal)">
                                      <p:cBhvr>
                                        <p:cTn id="36" dur="500"/>
                                        <p:tgtEl>
                                          <p:spTgt spid="37891">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7891">
                                            <p:txEl>
                                              <p:pRg st="10" end="10"/>
                                            </p:txEl>
                                          </p:spTgt>
                                        </p:tgtEl>
                                        <p:attrNameLst>
                                          <p:attrName>style.visibility</p:attrName>
                                        </p:attrNameLst>
                                      </p:cBhvr>
                                      <p:to>
                                        <p:strVal val="visible"/>
                                      </p:to>
                                    </p:set>
                                    <p:animEffect transition="in" filter="blinds(horizontal)">
                                      <p:cBhvr>
                                        <p:cTn id="41" dur="500"/>
                                        <p:tgtEl>
                                          <p:spTgt spid="3789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7891">
                                            <p:txEl>
                                              <p:pRg st="12" end="12"/>
                                            </p:txEl>
                                          </p:spTgt>
                                        </p:tgtEl>
                                        <p:attrNameLst>
                                          <p:attrName>style.visibility</p:attrName>
                                        </p:attrNameLst>
                                      </p:cBhvr>
                                      <p:to>
                                        <p:strVal val="visible"/>
                                      </p:to>
                                    </p:set>
                                    <p:animEffect transition="in" filter="blinds(horizontal)">
                                      <p:cBhvr>
                                        <p:cTn id="46" dur="500"/>
                                        <p:tgtEl>
                                          <p:spTgt spid="37891">
                                            <p:txEl>
                                              <p:pRg st="12" end="12"/>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7891">
                                            <p:txEl>
                                              <p:pRg st="13" end="13"/>
                                            </p:txEl>
                                          </p:spTgt>
                                        </p:tgtEl>
                                        <p:attrNameLst>
                                          <p:attrName>style.visibility</p:attrName>
                                        </p:attrNameLst>
                                      </p:cBhvr>
                                      <p:to>
                                        <p:strVal val="visible"/>
                                      </p:to>
                                    </p:set>
                                    <p:animEffect transition="in" filter="blinds(horizontal)">
                                      <p:cBhvr>
                                        <p:cTn id="49" dur="500"/>
                                        <p:tgtEl>
                                          <p:spTgt spid="37891">
                                            <p:txEl>
                                              <p:pRg st="13" end="13"/>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7891">
                                            <p:txEl>
                                              <p:pRg st="14" end="14"/>
                                            </p:txEl>
                                          </p:spTgt>
                                        </p:tgtEl>
                                        <p:attrNameLst>
                                          <p:attrName>style.visibility</p:attrName>
                                        </p:attrNameLst>
                                      </p:cBhvr>
                                      <p:to>
                                        <p:strVal val="visible"/>
                                      </p:to>
                                    </p:set>
                                    <p:animEffect transition="in" filter="blinds(horizontal)">
                                      <p:cBhvr>
                                        <p:cTn id="52" dur="500"/>
                                        <p:tgtEl>
                                          <p:spTgt spid="378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9525000" cy="1143000"/>
          </a:xfrm>
        </p:spPr>
        <p:txBody>
          <a:bodyPr/>
          <a:lstStyle/>
          <a:p>
            <a:pPr eaLnBrk="1" hangingPunct="1"/>
            <a:r>
              <a:rPr lang="es-ES" sz="3200" smtClean="0"/>
              <a:t>Experimental Economics: Class Organization</a:t>
            </a:r>
            <a:r>
              <a:rPr lang="es-ES" smtClean="0"/>
              <a:t> </a:t>
            </a:r>
          </a:p>
        </p:txBody>
      </p:sp>
      <p:sp>
        <p:nvSpPr>
          <p:cNvPr id="32771" name="Rectangle 3"/>
          <p:cNvSpPr>
            <a:spLocks noGrp="1" noChangeArrowheads="1"/>
          </p:cNvSpPr>
          <p:nvPr>
            <p:ph type="body" idx="1"/>
          </p:nvPr>
        </p:nvSpPr>
        <p:spPr/>
        <p:txBody>
          <a:bodyPr/>
          <a:lstStyle/>
          <a:p>
            <a:pPr eaLnBrk="1" hangingPunct="1">
              <a:lnSpc>
                <a:spcPct val="90000"/>
              </a:lnSpc>
              <a:buFont typeface="Wingdings" pitchFamily="2" charset="2"/>
              <a:buChar char="§"/>
            </a:pPr>
            <a:r>
              <a:rPr lang="en-US" sz="2000" smtClean="0">
                <a:solidFill>
                  <a:schemeClr val="accent2"/>
                </a:solidFill>
              </a:rPr>
              <a:t>In the first part</a:t>
            </a:r>
            <a:r>
              <a:rPr lang="en-US" sz="2000" smtClean="0"/>
              <a:t> of the class you will hear and discuss about series of experiments in different areas</a:t>
            </a:r>
          </a:p>
          <a:p>
            <a:pPr lvl="1" eaLnBrk="1" hangingPunct="1">
              <a:lnSpc>
                <a:spcPct val="90000"/>
              </a:lnSpc>
              <a:buFont typeface="Wingdings" pitchFamily="2" charset="2"/>
              <a:buChar char="§"/>
            </a:pPr>
            <a:r>
              <a:rPr lang="en-US" sz="1500" smtClean="0"/>
              <a:t>to understand how economic questions can lead to an experiment, </a:t>
            </a:r>
          </a:p>
          <a:p>
            <a:pPr lvl="1" eaLnBrk="1" hangingPunct="1">
              <a:lnSpc>
                <a:spcPct val="90000"/>
              </a:lnSpc>
              <a:buFont typeface="Wingdings" pitchFamily="2" charset="2"/>
              <a:buChar char="§"/>
            </a:pPr>
            <a:r>
              <a:rPr lang="en-US" sz="1500" smtClean="0"/>
              <a:t>to understand how one experiment leads to new questions and new experiments.</a:t>
            </a:r>
          </a:p>
          <a:p>
            <a:pPr lvl="1" eaLnBrk="1" hangingPunct="1">
              <a:lnSpc>
                <a:spcPct val="90000"/>
              </a:lnSpc>
              <a:buFont typeface="Wingdings" pitchFamily="2" charset="2"/>
              <a:buChar char="§"/>
            </a:pPr>
            <a:r>
              <a:rPr lang="en-US" sz="1500" smtClean="0"/>
              <a:t>to understand important issues of experimental methodology  </a:t>
            </a:r>
          </a:p>
          <a:p>
            <a:pPr eaLnBrk="1" hangingPunct="1">
              <a:lnSpc>
                <a:spcPct val="90000"/>
              </a:lnSpc>
              <a:buFont typeface="Wingdings" pitchFamily="2" charset="2"/>
              <a:buChar char="§"/>
            </a:pPr>
            <a:r>
              <a:rPr lang="en-US" sz="2000" smtClean="0"/>
              <a:t>At the same time you will learn how to design an experiment by replicating existing experiments </a:t>
            </a:r>
          </a:p>
          <a:p>
            <a:pPr lvl="1" eaLnBrk="1" hangingPunct="1">
              <a:lnSpc>
                <a:spcPct val="90000"/>
              </a:lnSpc>
              <a:buFont typeface="Wingdings" pitchFamily="2" charset="2"/>
              <a:buChar char="§"/>
            </a:pPr>
            <a:r>
              <a:rPr lang="en-US" sz="1500" smtClean="0"/>
              <a:t>as a </a:t>
            </a:r>
            <a:r>
              <a:rPr lang="en-US" sz="1500" i="1" smtClean="0"/>
              <a:t>subject</a:t>
            </a:r>
            <a:r>
              <a:rPr lang="en-US" sz="1500" smtClean="0"/>
              <a:t>  </a:t>
            </a:r>
          </a:p>
          <a:p>
            <a:pPr lvl="1" eaLnBrk="1" hangingPunct="1">
              <a:lnSpc>
                <a:spcPct val="90000"/>
              </a:lnSpc>
              <a:buFont typeface="Wingdings" pitchFamily="2" charset="2"/>
              <a:buChar char="§"/>
            </a:pPr>
            <a:r>
              <a:rPr lang="en-US" sz="1500" smtClean="0"/>
              <a:t>as an </a:t>
            </a:r>
            <a:r>
              <a:rPr lang="en-US" sz="1500" i="1" smtClean="0"/>
              <a:t>experimenter</a:t>
            </a:r>
          </a:p>
          <a:p>
            <a:pPr lvl="1" eaLnBrk="1" hangingPunct="1">
              <a:lnSpc>
                <a:spcPct val="90000"/>
              </a:lnSpc>
              <a:buFont typeface="Wingdings" pitchFamily="2" charset="2"/>
              <a:buChar char="§"/>
            </a:pPr>
            <a:r>
              <a:rPr lang="en-US" sz="1500" smtClean="0"/>
              <a:t>to “experience” the methodological issues talked about </a:t>
            </a:r>
          </a:p>
          <a:p>
            <a:pPr eaLnBrk="1" hangingPunct="1">
              <a:lnSpc>
                <a:spcPct val="90000"/>
              </a:lnSpc>
              <a:buFont typeface="Wingdings" pitchFamily="2" charset="2"/>
              <a:buChar char="§"/>
            </a:pPr>
            <a:r>
              <a:rPr lang="en-US" sz="2000" smtClean="0">
                <a:solidFill>
                  <a:schemeClr val="accent2"/>
                </a:solidFill>
              </a:rPr>
              <a:t>In the second part</a:t>
            </a:r>
            <a:r>
              <a:rPr lang="en-US" sz="2000" smtClean="0"/>
              <a:t> of the class</a:t>
            </a:r>
          </a:p>
          <a:p>
            <a:pPr lvl="1" eaLnBrk="1" hangingPunct="1">
              <a:lnSpc>
                <a:spcPct val="90000"/>
              </a:lnSpc>
              <a:buFont typeface="Wingdings" pitchFamily="2" charset="2"/>
              <a:buChar char="§"/>
            </a:pPr>
            <a:r>
              <a:rPr lang="en-US" sz="1800" smtClean="0"/>
              <a:t>you will develop, design, run, and analyze your own experiment.</a:t>
            </a:r>
          </a:p>
          <a:p>
            <a:pPr lvl="1" eaLnBrk="1" hangingPunct="1">
              <a:lnSpc>
                <a:spcPct val="90000"/>
              </a:lnSpc>
              <a:buFont typeface="Wingdings" pitchFamily="2" charset="2"/>
              <a:buChar char="§"/>
            </a:pPr>
            <a:r>
              <a:rPr lang="en-US" sz="1800" smtClean="0"/>
              <a:t>You will participate in and discuss the other experiments in the class.</a:t>
            </a:r>
          </a:p>
          <a:p>
            <a:pPr eaLnBrk="1" hangingPunct="1">
              <a:lnSpc>
                <a:spcPct val="90000"/>
              </a:lnSpc>
              <a:buFont typeface="Wingdings" pitchFamily="2" charset="2"/>
              <a:buNone/>
            </a:pPr>
            <a:endParaRPr lang="es-ES" sz="2000" b="1"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10" dur="500"/>
                                        <p:tgtEl>
                                          <p:spTgt spid="32771">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3" dur="500"/>
                                        <p:tgtEl>
                                          <p:spTgt spid="32771">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6" dur="500"/>
                                        <p:tgtEl>
                                          <p:spTgt spid="32771">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9" dur="500"/>
                                        <p:tgtEl>
                                          <p:spTgt spid="3277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24" dur="500"/>
                                        <p:tgtEl>
                                          <p:spTgt spid="32771">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27" dur="500"/>
                                        <p:tgtEl>
                                          <p:spTgt spid="32771">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30" dur="500"/>
                                        <p:tgtEl>
                                          <p:spTgt spid="32771">
                                            <p:txEl>
                                              <p:pRg st="6" end="6"/>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2771">
                                            <p:txEl>
                                              <p:pRg st="7" end="7"/>
                                            </p:txEl>
                                          </p:spTgt>
                                        </p:tgtEl>
                                        <p:attrNameLst>
                                          <p:attrName>style.visibility</p:attrName>
                                        </p:attrNameLst>
                                      </p:cBhvr>
                                      <p:to>
                                        <p:strVal val="visible"/>
                                      </p:to>
                                    </p:set>
                                    <p:animEffect transition="in" filter="blinds(horizontal)">
                                      <p:cBhvr>
                                        <p:cTn id="33" dur="500"/>
                                        <p:tgtEl>
                                          <p:spTgt spid="32771">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2771">
                                            <p:txEl>
                                              <p:pRg st="8" end="8"/>
                                            </p:txEl>
                                          </p:spTgt>
                                        </p:tgtEl>
                                        <p:attrNameLst>
                                          <p:attrName>style.visibility</p:attrName>
                                        </p:attrNameLst>
                                      </p:cBhvr>
                                      <p:to>
                                        <p:strVal val="visible"/>
                                      </p:to>
                                    </p:set>
                                    <p:animEffect transition="in" filter="blinds(horizontal)">
                                      <p:cBhvr>
                                        <p:cTn id="38" dur="500"/>
                                        <p:tgtEl>
                                          <p:spTgt spid="32771">
                                            <p:txEl>
                                              <p:pRg st="8" end="8"/>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2771">
                                            <p:txEl>
                                              <p:pRg st="9" end="9"/>
                                            </p:txEl>
                                          </p:spTgt>
                                        </p:tgtEl>
                                        <p:attrNameLst>
                                          <p:attrName>style.visibility</p:attrName>
                                        </p:attrNameLst>
                                      </p:cBhvr>
                                      <p:to>
                                        <p:strVal val="visible"/>
                                      </p:to>
                                    </p:set>
                                    <p:animEffect transition="in" filter="blinds(horizontal)">
                                      <p:cBhvr>
                                        <p:cTn id="41" dur="500"/>
                                        <p:tgtEl>
                                          <p:spTgt spid="32771">
                                            <p:txEl>
                                              <p:pRg st="9" end="9"/>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2771">
                                            <p:txEl>
                                              <p:pRg st="10" end="10"/>
                                            </p:txEl>
                                          </p:spTgt>
                                        </p:tgtEl>
                                        <p:attrNameLst>
                                          <p:attrName>style.visibility</p:attrName>
                                        </p:attrNameLst>
                                      </p:cBhvr>
                                      <p:to>
                                        <p:strVal val="visible"/>
                                      </p:to>
                                    </p:set>
                                    <p:animEffect transition="in" filter="blinds(horizontal)">
                                      <p:cBhvr>
                                        <p:cTn id="44" dur="500"/>
                                        <p:tgtEl>
                                          <p:spTgt spid="327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14038</TotalTime>
  <Words>2635</Words>
  <Application>Microsoft Office PowerPoint</Application>
  <PresentationFormat>On-screen Show (4:3)</PresentationFormat>
  <Paragraphs>373</Paragraphs>
  <Slides>34</Slides>
  <Notes>24</Notes>
  <HiddenSlides>6</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Diseño predeterminado</vt:lpstr>
      <vt:lpstr>Introduction to experimental economics</vt:lpstr>
      <vt:lpstr>Course content (in red: replication of experiment)</vt:lpstr>
      <vt:lpstr>Instructor</vt:lpstr>
      <vt:lpstr>What a class of experimental economics can offer ….  explained with four quotes.. . </vt:lpstr>
      <vt:lpstr>Konfuzius (孔夫子 ) 551 b. C.- 479 b. C. </vt:lpstr>
      <vt:lpstr>Slide 6</vt:lpstr>
      <vt:lpstr>Albert Einstein</vt:lpstr>
      <vt:lpstr>What you can expect from this course</vt:lpstr>
      <vt:lpstr>Experimental Economics: Class Organization </vt:lpstr>
      <vt:lpstr>Tasks</vt:lpstr>
      <vt:lpstr>Grading &amp; Timing</vt:lpstr>
      <vt:lpstr>Sources for experimental economics</vt:lpstr>
      <vt:lpstr>What is an (economic) experiment</vt:lpstr>
      <vt:lpstr>Slide 14</vt:lpstr>
      <vt:lpstr>Historic facts:</vt:lpstr>
      <vt:lpstr>NEW: (last 15 years, since 1995)</vt:lpstr>
      <vt:lpstr>The Historical Context Of Behavioral Economics see: Advances in Behavioral Economics by Colin F. Camerer, George Loewenstein, Matthew Rabin Publisher: Princeton University Press, 2004. </vt:lpstr>
      <vt:lpstr>Psychology included into economics by: </vt:lpstr>
      <vt:lpstr>Slide 19</vt:lpstr>
      <vt:lpstr>APPLICATIONS </vt:lpstr>
      <vt:lpstr>Why we do experiments see also paper by Smith, 1992, and introduction of handbook experimental economics 1995 by Roth; introduction by Davis and Holt, 1992</vt:lpstr>
      <vt:lpstr>Slide 22</vt:lpstr>
      <vt:lpstr>Slide 23</vt:lpstr>
      <vt:lpstr> </vt:lpstr>
      <vt:lpstr>Slide 25</vt:lpstr>
      <vt:lpstr> Possible Criticism of Experimental Economics: </vt:lpstr>
      <vt:lpstr>Experimental Design Issues see Friedman and Sunder (1994), Davis and Holt (1992) </vt:lpstr>
      <vt:lpstr>Slide 28</vt:lpstr>
      <vt:lpstr>What is a good experiment? (Al Roth)</vt:lpstr>
      <vt:lpstr>Four step model to develop a research paper  (adapted from “On Teaching syntactic Argumentation” by D.M. Perlmutter, MIT)</vt:lpstr>
      <vt:lpstr>Guideline to prepare for your own experiment  (adjusted from Shyam Sunder, Yale University) </vt:lpstr>
      <vt:lpstr>Cont….</vt:lpstr>
      <vt:lpstr>Something to look for outside of class</vt:lpstr>
      <vt:lpstr>Homework for next week</vt:lpstr>
    </vt:vector>
  </TitlesOfParts>
  <Company>UPF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CJN144</dc:creator>
  <cp:lastModifiedBy>UPF</cp:lastModifiedBy>
  <cp:revision>61</cp:revision>
  <dcterms:created xsi:type="dcterms:W3CDTF">2006-03-18T12:52:48Z</dcterms:created>
  <dcterms:modified xsi:type="dcterms:W3CDTF">2013-04-17T15:33:48Z</dcterms:modified>
</cp:coreProperties>
</file>