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7"/>
  </p:notesMasterIdLst>
  <p:sldIdLst>
    <p:sldId id="256" r:id="rId2"/>
    <p:sldId id="333" r:id="rId3"/>
    <p:sldId id="331" r:id="rId4"/>
    <p:sldId id="340" r:id="rId5"/>
    <p:sldId id="359" r:id="rId6"/>
    <p:sldId id="347" r:id="rId7"/>
    <p:sldId id="318" r:id="rId8"/>
    <p:sldId id="326" r:id="rId9"/>
    <p:sldId id="354" r:id="rId10"/>
    <p:sldId id="259" r:id="rId11"/>
    <p:sldId id="349" r:id="rId12"/>
    <p:sldId id="362" r:id="rId13"/>
    <p:sldId id="355" r:id="rId14"/>
    <p:sldId id="332" r:id="rId15"/>
    <p:sldId id="350" r:id="rId16"/>
    <p:sldId id="334" r:id="rId17"/>
    <p:sldId id="365" r:id="rId18"/>
    <p:sldId id="356" r:id="rId19"/>
    <p:sldId id="351" r:id="rId20"/>
    <p:sldId id="358" r:id="rId21"/>
    <p:sldId id="352" r:id="rId22"/>
    <p:sldId id="353" r:id="rId23"/>
    <p:sldId id="357" r:id="rId24"/>
    <p:sldId id="337" r:id="rId25"/>
    <p:sldId id="270" r:id="rId26"/>
  </p:sldIdLst>
  <p:sldSz cx="97202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nta Microsoft" initials="CM" lastIdx="1" clrIdx="0">
    <p:extLst>
      <p:ext uri="{19B8F6BF-5375-455C-9EA6-DF929625EA0E}">
        <p15:presenceInfo xmlns:p15="http://schemas.microsoft.com/office/powerpoint/2012/main" userId="8a26b5e016b75d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D4"/>
    <a:srgbClr val="00A8B3"/>
    <a:srgbClr val="00B2A9"/>
    <a:srgbClr val="CE132C"/>
    <a:srgbClr val="838686"/>
    <a:srgbClr val="EB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37"/>
    <p:restoredTop sz="94095" autoAdjust="0"/>
  </p:normalViewPr>
  <p:slideViewPr>
    <p:cSldViewPr snapToGrid="0" snapToObjects="1">
      <p:cViewPr varScale="1">
        <p:scale>
          <a:sx n="68" d="100"/>
          <a:sy n="68" d="100"/>
        </p:scale>
        <p:origin x="816" y="54"/>
      </p:cViewPr>
      <p:guideLst>
        <p:guide orient="horz" pos="2160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17B72-4A7E-6F44-8494-A6B65DD34E69}" type="datetimeFigureOut">
              <a:rPr lang="es-ES" smtClean="0"/>
              <a:t>01/03/2023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1425" y="1143000"/>
            <a:ext cx="4375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4C522-1793-CB46-90C4-7FE858B691F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012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4C522-1793-CB46-90C4-7FE858B691F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941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4C522-1793-CB46-90C4-7FE858B691FD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4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4C522-1793-CB46-90C4-7FE858B691F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508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122363"/>
            <a:ext cx="826222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475B-BEB5-4F42-BCAA-256D9F4562F6}" type="datetimeFigureOut">
              <a:rPr lang="ca-ES" smtClean="0"/>
              <a:t>1/3/2023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E9D-5E6A-3D4D-BA6C-FCFD792A5A1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441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475B-BEB5-4F42-BCAA-256D9F4562F6}" type="datetimeFigureOut">
              <a:rPr lang="ca-ES" smtClean="0"/>
              <a:t>1/3/2023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E9D-5E6A-3D4D-BA6C-FCFD792A5A1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6075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365125"/>
            <a:ext cx="2095932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365125"/>
            <a:ext cx="6166292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475B-BEB5-4F42-BCAA-256D9F4562F6}" type="datetimeFigureOut">
              <a:rPr lang="ca-ES" smtClean="0"/>
              <a:t>1/3/2023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E9D-5E6A-3D4D-BA6C-FCFD792A5A1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588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475B-BEB5-4F42-BCAA-256D9F4562F6}" type="datetimeFigureOut">
              <a:rPr lang="ca-ES" smtClean="0"/>
              <a:t>1/3/2023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E9D-5E6A-3D4D-BA6C-FCFD792A5A1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47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709740"/>
            <a:ext cx="83837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4589465"/>
            <a:ext cx="83837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475B-BEB5-4F42-BCAA-256D9F4562F6}" type="datetimeFigureOut">
              <a:rPr lang="ca-ES" smtClean="0"/>
              <a:t>1/3/2023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E9D-5E6A-3D4D-BA6C-FCFD792A5A1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0585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475B-BEB5-4F42-BCAA-256D9F4562F6}" type="datetimeFigureOut">
              <a:rPr lang="ca-ES" smtClean="0"/>
              <a:t>1/3/2023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E9D-5E6A-3D4D-BA6C-FCFD792A5A1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019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365127"/>
            <a:ext cx="8383727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681163"/>
            <a:ext cx="41323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505075"/>
            <a:ext cx="413237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475B-BEB5-4F42-BCAA-256D9F4562F6}" type="datetimeFigureOut">
              <a:rPr lang="ca-ES" smtClean="0"/>
              <a:t>1/3/2023</a:t>
            </a:fld>
            <a:endParaRPr lang="ca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E9D-5E6A-3D4D-BA6C-FCFD792A5A1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3849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475B-BEB5-4F42-BCAA-256D9F4562F6}" type="datetimeFigureOut">
              <a:rPr lang="ca-ES" smtClean="0"/>
              <a:t>1/3/2023</a:t>
            </a:fld>
            <a:endParaRPr lang="ca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E9D-5E6A-3D4D-BA6C-FCFD792A5A1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6764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475B-BEB5-4F42-BCAA-256D9F4562F6}" type="datetimeFigureOut">
              <a:rPr lang="ca-ES" smtClean="0"/>
              <a:t>1/3/2023</a:t>
            </a:fld>
            <a:endParaRPr lang="ca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E9D-5E6A-3D4D-BA6C-FCFD792A5A1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072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987427"/>
            <a:ext cx="49208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475B-BEB5-4F42-BCAA-256D9F4562F6}" type="datetimeFigureOut">
              <a:rPr lang="ca-ES" smtClean="0"/>
              <a:t>1/3/2023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E9D-5E6A-3D4D-BA6C-FCFD792A5A1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615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987427"/>
            <a:ext cx="492088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475B-BEB5-4F42-BCAA-256D9F4562F6}" type="datetimeFigureOut">
              <a:rPr lang="ca-ES" smtClean="0"/>
              <a:t>1/3/2023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E9D-5E6A-3D4D-BA6C-FCFD792A5A1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8560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365127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7475B-BEB5-4F42-BCAA-256D9F4562F6}" type="datetimeFigureOut">
              <a:rPr lang="ca-ES" smtClean="0"/>
              <a:t>1/3/2023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6356352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2EE9D-5E6A-3D4D-BA6C-FCFD792A5A13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6718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MFDyt0Y2O8?feature=oembed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everal, sale&#10;&#10;Description automatically generated">
            <a:extLst>
              <a:ext uri="{FF2B5EF4-FFF2-40B4-BE49-F238E27FC236}">
                <a16:creationId xmlns="" xmlns:a16="http://schemas.microsoft.com/office/drawing/2014/main" id="{717EB2EF-F4D0-1186-BBDB-92C08F9A79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duotone>
              <a:prstClr val="black"/>
              <a:srgbClr val="00B2A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31130" y="-1431130"/>
            <a:ext cx="6858001" cy="97202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86B743-55AB-2A60-F755-815DC0986EA8}"/>
              </a:ext>
            </a:extLst>
          </p:cNvPr>
          <p:cNvSpPr/>
          <p:nvPr/>
        </p:nvSpPr>
        <p:spPr>
          <a:xfrm>
            <a:off x="2013889" y="3112730"/>
            <a:ext cx="7695861" cy="292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0" bIns="756000" rtlCol="0" anchor="ctr"/>
          <a:lstStyle/>
          <a:p>
            <a:pPr>
              <a:spcBef>
                <a:spcPts val="600"/>
              </a:spcBef>
              <a:defRPr/>
            </a:pPr>
            <a:r>
              <a:rPr lang="es-ES" sz="26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ESTUDI SOBRE INDICADORS DE LA </a:t>
            </a:r>
          </a:p>
          <a:p>
            <a:pPr>
              <a:spcBef>
                <a:spcPts val="600"/>
              </a:spcBef>
              <a:defRPr/>
            </a:pPr>
            <a:r>
              <a:rPr lang="es-ES" sz="26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QUALITAT DEL TREBALL DE L’ÀREA </a:t>
            </a:r>
          </a:p>
          <a:p>
            <a:pPr>
              <a:spcBef>
                <a:spcPts val="600"/>
              </a:spcBef>
              <a:defRPr/>
            </a:pPr>
            <a:r>
              <a:rPr lang="es-ES" sz="26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METROPOLITANA DE BARCELONA </a:t>
            </a:r>
            <a:r>
              <a:rPr lang="ca-ES" sz="2200" b="1" dirty="0">
                <a:solidFill>
                  <a:srgbClr val="8386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02-03-2023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270" y="5274802"/>
            <a:ext cx="1764807" cy="3069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15CA1F5-842F-8D48-AECA-4B62EC6D7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99" y="5130921"/>
            <a:ext cx="1665175" cy="4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="" xmlns:a16="http://schemas.microsoft.com/office/drawing/2014/main" id="{57BD0E3A-D5A2-9E42-A20B-8DC61E5EB9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612" y="5048911"/>
            <a:ext cx="2305740" cy="6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715967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39235" y="549409"/>
            <a:ext cx="4741801" cy="6918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FASE 1. ATERRAR LES 10 DIMENSIONS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21265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grpSp>
        <p:nvGrpSpPr>
          <p:cNvPr id="61" name="Grupo 60"/>
          <p:cNvGrpSpPr/>
          <p:nvPr/>
        </p:nvGrpSpPr>
        <p:grpSpPr>
          <a:xfrm>
            <a:off x="1096524" y="2039695"/>
            <a:ext cx="7616780" cy="4149943"/>
            <a:chOff x="195637" y="1173439"/>
            <a:chExt cx="9045430" cy="5413252"/>
          </a:xfrm>
        </p:grpSpPr>
        <p:sp>
          <p:nvSpPr>
            <p:cNvPr id="40" name="Elipse 39"/>
            <p:cNvSpPr/>
            <p:nvPr/>
          </p:nvSpPr>
          <p:spPr>
            <a:xfrm>
              <a:off x="195637" y="1261701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D1</a:t>
              </a:r>
            </a:p>
            <a:p>
              <a:pPr algn="ctr"/>
              <a:r>
                <a:rPr lang="es-ES" sz="1400" dirty="0"/>
                <a:t> </a:t>
              </a:r>
              <a:r>
                <a:rPr lang="es-ES" sz="1400" dirty="0" err="1"/>
                <a:t>Estabilitat</a:t>
              </a:r>
              <a:r>
                <a:rPr lang="es-ES" sz="1400" dirty="0"/>
                <a:t> laboral</a:t>
              </a:r>
            </a:p>
          </p:txBody>
        </p:sp>
        <p:sp>
          <p:nvSpPr>
            <p:cNvPr id="41" name="Elipse 40"/>
            <p:cNvSpPr/>
            <p:nvPr/>
          </p:nvSpPr>
          <p:spPr>
            <a:xfrm>
              <a:off x="363371" y="2389955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D2</a:t>
              </a:r>
            </a:p>
            <a:p>
              <a:pPr algn="ctr"/>
              <a:r>
                <a:rPr lang="es-ES" sz="1400" dirty="0" err="1"/>
                <a:t>Salaris</a:t>
              </a:r>
              <a:r>
                <a:rPr lang="es-ES" sz="1400" dirty="0"/>
                <a:t> </a:t>
              </a:r>
              <a:r>
                <a:rPr lang="es-ES" sz="1400" dirty="0" err="1"/>
                <a:t>adequats</a:t>
              </a:r>
              <a:endParaRPr lang="es-ES" sz="1400" dirty="0"/>
            </a:p>
          </p:txBody>
        </p:sp>
        <p:sp>
          <p:nvSpPr>
            <p:cNvPr id="42" name="Elipse 41"/>
            <p:cNvSpPr/>
            <p:nvPr/>
          </p:nvSpPr>
          <p:spPr>
            <a:xfrm>
              <a:off x="493819" y="3543416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D3</a:t>
              </a:r>
            </a:p>
            <a:p>
              <a:pPr algn="ctr"/>
              <a:r>
                <a:rPr lang="es-ES" sz="1400" dirty="0" err="1"/>
                <a:t>Jornades</a:t>
              </a:r>
              <a:r>
                <a:rPr lang="es-ES" sz="1400" dirty="0"/>
                <a:t> </a:t>
              </a:r>
              <a:r>
                <a:rPr lang="es-ES" sz="1400" dirty="0" err="1"/>
                <a:t>adequades</a:t>
              </a:r>
              <a:endParaRPr lang="es-ES" sz="1400" dirty="0"/>
            </a:p>
          </p:txBody>
        </p:sp>
        <p:sp>
          <p:nvSpPr>
            <p:cNvPr id="43" name="Elipse 42"/>
            <p:cNvSpPr/>
            <p:nvPr/>
          </p:nvSpPr>
          <p:spPr>
            <a:xfrm>
              <a:off x="823981" y="4662178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D4</a:t>
              </a:r>
            </a:p>
            <a:p>
              <a:pPr algn="ctr"/>
              <a:r>
                <a:rPr lang="es-ES" sz="1400" dirty="0" err="1"/>
                <a:t>Formació</a:t>
              </a:r>
              <a:r>
                <a:rPr lang="es-ES" sz="1400" dirty="0"/>
                <a:t> continua </a:t>
              </a:r>
            </a:p>
          </p:txBody>
        </p:sp>
        <p:sp>
          <p:nvSpPr>
            <p:cNvPr id="44" name="Elipse 43"/>
            <p:cNvSpPr/>
            <p:nvPr/>
          </p:nvSpPr>
          <p:spPr>
            <a:xfrm>
              <a:off x="2273554" y="5498547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D5</a:t>
              </a:r>
            </a:p>
            <a:p>
              <a:pPr algn="ctr"/>
              <a:r>
                <a:rPr lang="es-ES" sz="1400" dirty="0" err="1"/>
                <a:t>Promoció</a:t>
              </a:r>
              <a:r>
                <a:rPr lang="es-ES" sz="1400" dirty="0"/>
                <a:t> i </a:t>
              </a:r>
              <a:r>
                <a:rPr lang="es-ES" sz="1400" dirty="0" err="1"/>
                <a:t>reconeixement</a:t>
              </a:r>
              <a:r>
                <a:rPr lang="es-ES" sz="1400" dirty="0"/>
                <a:t> </a:t>
              </a:r>
            </a:p>
          </p:txBody>
        </p:sp>
        <p:sp>
          <p:nvSpPr>
            <p:cNvPr id="45" name="Elipse 44"/>
            <p:cNvSpPr/>
            <p:nvPr/>
          </p:nvSpPr>
          <p:spPr>
            <a:xfrm>
              <a:off x="4528942" y="5498547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D6</a:t>
              </a:r>
            </a:p>
            <a:p>
              <a:pPr algn="ctr"/>
              <a:r>
                <a:rPr lang="es-ES" sz="1400" dirty="0" err="1"/>
                <a:t>Organització</a:t>
              </a:r>
              <a:r>
                <a:rPr lang="es-ES" sz="1400" dirty="0"/>
                <a:t> i </a:t>
              </a:r>
              <a:r>
                <a:rPr lang="es-ES" sz="1400" dirty="0" err="1"/>
                <a:t>conciliació</a:t>
              </a:r>
              <a:endParaRPr lang="es-ES" sz="1400" dirty="0"/>
            </a:p>
          </p:txBody>
        </p:sp>
        <p:sp>
          <p:nvSpPr>
            <p:cNvPr id="46" name="Elipse 45"/>
            <p:cNvSpPr/>
            <p:nvPr/>
          </p:nvSpPr>
          <p:spPr>
            <a:xfrm>
              <a:off x="6107046" y="4652726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D7</a:t>
              </a:r>
            </a:p>
            <a:p>
              <a:pPr algn="ctr"/>
              <a:r>
                <a:rPr lang="es-ES" sz="1400" dirty="0" err="1"/>
                <a:t>Salut</a:t>
              </a:r>
              <a:r>
                <a:rPr lang="es-ES" sz="1400" dirty="0"/>
                <a:t>, ética i </a:t>
              </a:r>
              <a:r>
                <a:rPr lang="es-ES" sz="1400" dirty="0" err="1"/>
                <a:t>seguretat</a:t>
              </a:r>
              <a:endParaRPr lang="es-ES" sz="1400" dirty="0"/>
            </a:p>
          </p:txBody>
        </p:sp>
        <p:sp>
          <p:nvSpPr>
            <p:cNvPr id="47" name="Elipse 46"/>
            <p:cNvSpPr/>
            <p:nvPr/>
          </p:nvSpPr>
          <p:spPr>
            <a:xfrm>
              <a:off x="6631190" y="3500552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D8</a:t>
              </a:r>
            </a:p>
            <a:p>
              <a:pPr algn="ctr"/>
              <a:r>
                <a:rPr lang="es-ES" sz="1400" dirty="0" err="1"/>
                <a:t>Representació</a:t>
              </a:r>
              <a:r>
                <a:rPr lang="es-ES" sz="1400" dirty="0"/>
                <a:t> laboral</a:t>
              </a:r>
            </a:p>
          </p:txBody>
        </p:sp>
        <p:sp>
          <p:nvSpPr>
            <p:cNvPr id="48" name="Elipse 47"/>
            <p:cNvSpPr/>
            <p:nvPr/>
          </p:nvSpPr>
          <p:spPr>
            <a:xfrm>
              <a:off x="6928231" y="2333545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D9</a:t>
              </a:r>
            </a:p>
            <a:p>
              <a:pPr algn="ctr"/>
              <a:r>
                <a:rPr lang="es-ES" sz="1400" dirty="0" err="1"/>
                <a:t>Els</a:t>
              </a:r>
              <a:r>
                <a:rPr lang="es-ES" sz="1400" dirty="0"/>
                <a:t> </a:t>
              </a:r>
              <a:r>
                <a:rPr lang="es-ES" sz="1400" dirty="0" err="1"/>
                <a:t>joves</a:t>
              </a:r>
              <a:endParaRPr lang="es-ES" sz="1400" dirty="0"/>
            </a:p>
          </p:txBody>
        </p:sp>
        <p:sp>
          <p:nvSpPr>
            <p:cNvPr id="49" name="Elipse 48"/>
            <p:cNvSpPr/>
            <p:nvPr/>
          </p:nvSpPr>
          <p:spPr>
            <a:xfrm>
              <a:off x="7077423" y="1173439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D10</a:t>
              </a:r>
            </a:p>
            <a:p>
              <a:pPr algn="ctr"/>
              <a:r>
                <a:rPr lang="es-ES" sz="1400" dirty="0" err="1"/>
                <a:t>Diversitat</a:t>
              </a:r>
              <a:r>
                <a:rPr lang="es-ES" sz="1400" dirty="0"/>
                <a:t> i no-</a:t>
              </a:r>
              <a:r>
                <a:rPr lang="es-ES" sz="1400" dirty="0" err="1"/>
                <a:t>discriminació</a:t>
              </a:r>
              <a:endParaRPr lang="es-ES" sz="1400" dirty="0"/>
            </a:p>
          </p:txBody>
        </p:sp>
        <p:sp>
          <p:nvSpPr>
            <p:cNvPr id="50" name="Elipse 49"/>
            <p:cNvSpPr/>
            <p:nvPr/>
          </p:nvSpPr>
          <p:spPr>
            <a:xfrm>
              <a:off x="3645801" y="1717511"/>
              <a:ext cx="2163644" cy="1088144"/>
            </a:xfrm>
            <a:prstGeom prst="ellipse">
              <a:avLst/>
            </a:prstGeom>
            <a:noFill/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rgbClr val="00B2A9"/>
                  </a:solidFill>
                </a:rPr>
                <a:t>QUALITAT DEL TREBALL</a:t>
              </a:r>
            </a:p>
          </p:txBody>
        </p:sp>
        <p:cxnSp>
          <p:nvCxnSpPr>
            <p:cNvPr id="51" name="Conector recto de flecha 50"/>
            <p:cNvCxnSpPr>
              <a:stCxn id="40" idx="6"/>
            </p:cNvCxnSpPr>
            <p:nvPr/>
          </p:nvCxnSpPr>
          <p:spPr>
            <a:xfrm>
              <a:off x="2359281" y="1805773"/>
              <a:ext cx="996095" cy="243269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/>
            <p:cNvCxnSpPr/>
            <p:nvPr/>
          </p:nvCxnSpPr>
          <p:spPr>
            <a:xfrm flipV="1">
              <a:off x="2409942" y="2575374"/>
              <a:ext cx="934396" cy="151801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de flecha 52"/>
            <p:cNvCxnSpPr/>
            <p:nvPr/>
          </p:nvCxnSpPr>
          <p:spPr>
            <a:xfrm flipV="1">
              <a:off x="2409942" y="3076171"/>
              <a:ext cx="1054848" cy="769715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53"/>
            <p:cNvCxnSpPr/>
            <p:nvPr/>
          </p:nvCxnSpPr>
          <p:spPr>
            <a:xfrm flipV="1">
              <a:off x="2835158" y="3295054"/>
              <a:ext cx="1018361" cy="1628803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/>
            <p:cNvCxnSpPr/>
            <p:nvPr/>
          </p:nvCxnSpPr>
          <p:spPr>
            <a:xfrm flipV="1">
              <a:off x="3600212" y="3362163"/>
              <a:ext cx="766625" cy="2136384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/>
            <p:cNvCxnSpPr/>
            <p:nvPr/>
          </p:nvCxnSpPr>
          <p:spPr>
            <a:xfrm flipH="1" flipV="1">
              <a:off x="4860132" y="3421689"/>
              <a:ext cx="358725" cy="2076858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/>
            <p:cNvCxnSpPr>
              <a:stCxn id="46" idx="1"/>
            </p:cNvCxnSpPr>
            <p:nvPr/>
          </p:nvCxnSpPr>
          <p:spPr>
            <a:xfrm flipH="1" flipV="1">
              <a:off x="5314926" y="3421689"/>
              <a:ext cx="1108978" cy="1390392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/>
            <p:cNvCxnSpPr/>
            <p:nvPr/>
          </p:nvCxnSpPr>
          <p:spPr>
            <a:xfrm flipH="1" flipV="1">
              <a:off x="5809445" y="3112332"/>
              <a:ext cx="983364" cy="694574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/>
            <p:cNvCxnSpPr>
              <a:stCxn id="48" idx="2"/>
            </p:cNvCxnSpPr>
            <p:nvPr/>
          </p:nvCxnSpPr>
          <p:spPr>
            <a:xfrm flipH="1" flipV="1">
              <a:off x="6008423" y="2595398"/>
              <a:ext cx="919808" cy="282219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/>
            <p:cNvCxnSpPr>
              <a:stCxn id="49" idx="2"/>
            </p:cNvCxnSpPr>
            <p:nvPr/>
          </p:nvCxnSpPr>
          <p:spPr>
            <a:xfrm flipH="1">
              <a:off x="6107046" y="1717511"/>
              <a:ext cx="970377" cy="368464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145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715967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400">
              <a:defRPr/>
            </a:pPr>
            <a:r>
              <a:rPr lang="en-AU" sz="2400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r>
              <a:rPr lang="en-AU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es-ES" dirty="0">
              <a:solidFill>
                <a:srgbClr val="00B2A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39235" y="549409"/>
            <a:ext cx="4741801" cy="6918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400">
              <a:defRPr/>
            </a:pPr>
            <a:r>
              <a:rPr lang="ca-ES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FASE 1. ATERRAR LES 10 DIMENSIONS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21265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 dirty="0">
              <a:solidFill>
                <a:prstClr val="white"/>
              </a:solidFill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3444494" y="2789778"/>
            <a:ext cx="3256626" cy="524106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DIMENSIÓ 1. ESTABILITAT LABORAL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="" xmlns:a16="http://schemas.microsoft.com/office/drawing/2014/main" id="{3993FC39-8250-8080-84B9-017A05A43581}"/>
              </a:ext>
            </a:extLst>
          </p:cNvPr>
          <p:cNvSpPr txBox="1"/>
          <p:nvPr/>
        </p:nvSpPr>
        <p:spPr>
          <a:xfrm>
            <a:off x="360802" y="3875116"/>
            <a:ext cx="4374827" cy="1323439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prstClr val="black"/>
                </a:solidFill>
                <a:latin typeface="Calibri Light"/>
              </a:rPr>
              <a:t>La primera </a:t>
            </a:r>
            <a:r>
              <a:rPr lang="es-ES" sz="1400" dirty="0" err="1">
                <a:solidFill>
                  <a:prstClr val="black"/>
                </a:solidFill>
                <a:latin typeface="Calibri Light"/>
              </a:rPr>
              <a:t>dimensió</a:t>
            </a:r>
            <a:r>
              <a:rPr lang="es-ES" sz="1400" dirty="0">
                <a:solidFill>
                  <a:prstClr val="black"/>
                </a:solidFill>
                <a:latin typeface="Calibri Light"/>
              </a:rPr>
              <a:t> que </a:t>
            </a:r>
            <a:r>
              <a:rPr lang="es-ES" sz="1400" dirty="0" err="1">
                <a:solidFill>
                  <a:prstClr val="black"/>
                </a:solidFill>
                <a:latin typeface="Calibri Light"/>
              </a:rPr>
              <a:t>compon</a:t>
            </a:r>
            <a:r>
              <a:rPr lang="es-ES" sz="1400" dirty="0">
                <a:solidFill>
                  <a:prstClr val="black"/>
                </a:solidFill>
                <a:latin typeface="Calibri Light"/>
              </a:rPr>
              <a:t> el </a:t>
            </a:r>
            <a:r>
              <a:rPr lang="es-ES" sz="1400" dirty="0" err="1">
                <a:solidFill>
                  <a:prstClr val="black"/>
                </a:solidFill>
                <a:latin typeface="Calibri Light"/>
              </a:rPr>
              <a:t>concepte</a:t>
            </a:r>
            <a:r>
              <a:rPr lang="es-ES" sz="1400" dirty="0">
                <a:solidFill>
                  <a:prstClr val="black"/>
                </a:solidFill>
                <a:latin typeface="Calibri Light"/>
              </a:rPr>
              <a:t> de </a:t>
            </a:r>
            <a:r>
              <a:rPr lang="es-ES" sz="1400" dirty="0" err="1">
                <a:solidFill>
                  <a:prstClr val="black"/>
                </a:solidFill>
                <a:latin typeface="Calibri Light"/>
              </a:rPr>
              <a:t>treball</a:t>
            </a:r>
            <a:r>
              <a:rPr lang="es-ES" sz="1400" dirty="0">
                <a:solidFill>
                  <a:prstClr val="black"/>
                </a:solidFill>
                <a:latin typeface="Calibri Light"/>
              </a:rPr>
              <a:t> de es basa a garantir </a:t>
            </a:r>
            <a:r>
              <a:rPr lang="es-ES" sz="1400" dirty="0" err="1">
                <a:solidFill>
                  <a:prstClr val="black"/>
                </a:solidFill>
                <a:latin typeface="Calibri Light"/>
              </a:rPr>
              <a:t>l'estabilitat</a:t>
            </a:r>
            <a:r>
              <a:rPr lang="es-ES" sz="1400" dirty="0">
                <a:solidFill>
                  <a:prstClr val="black"/>
                </a:solidFill>
                <a:latin typeface="Calibri Light"/>
              </a:rPr>
              <a:t> laboral de les persones </a:t>
            </a:r>
            <a:r>
              <a:rPr lang="es-ES" sz="1400" dirty="0" err="1">
                <a:solidFill>
                  <a:prstClr val="black"/>
                </a:solidFill>
                <a:latin typeface="Calibri Light"/>
              </a:rPr>
              <a:t>treballadores</a:t>
            </a:r>
            <a:r>
              <a:rPr lang="es-ES" sz="14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400" dirty="0" smtClean="0">
                <a:solidFill>
                  <a:prstClr val="black"/>
                </a:solidFill>
                <a:latin typeface="Calibri Light"/>
              </a:rPr>
              <a:t>Contractació </a:t>
            </a:r>
            <a:r>
              <a:rPr lang="ca-ES" sz="1400" dirty="0">
                <a:solidFill>
                  <a:prstClr val="black"/>
                </a:solidFill>
                <a:latin typeface="Calibri Light"/>
              </a:rPr>
              <a:t>indefinida com a model prioritari de contractació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12730" y="1229082"/>
            <a:ext cx="4786567" cy="1428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a-ES" sz="20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Què engloba cada dimensió?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a-ES" sz="20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es defineixen els conceptes?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a-ES" sz="20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es mesuren?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2145887" y="3522543"/>
            <a:ext cx="1311565" cy="261503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ABOQ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3993FC39-8250-8080-84B9-017A05A43581}"/>
              </a:ext>
            </a:extLst>
          </p:cNvPr>
          <p:cNvSpPr txBox="1"/>
          <p:nvPr/>
        </p:nvSpPr>
        <p:spPr>
          <a:xfrm>
            <a:off x="5096431" y="3875116"/>
            <a:ext cx="4374827" cy="1846659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400" dirty="0">
                <a:solidFill>
                  <a:prstClr val="black"/>
                </a:solidFill>
                <a:latin typeface="Calibri Light"/>
              </a:rPr>
              <a:t>Conceptes de </a:t>
            </a:r>
            <a:r>
              <a:rPr lang="ca-ES" sz="1400" i="1" dirty="0">
                <a:solidFill>
                  <a:prstClr val="black"/>
                </a:solidFill>
                <a:latin typeface="Calibri Light"/>
              </a:rPr>
              <a:t>(in)estabilitat laboral </a:t>
            </a:r>
            <a:r>
              <a:rPr lang="ca-ES" sz="1400" dirty="0">
                <a:solidFill>
                  <a:prstClr val="black"/>
                </a:solidFill>
                <a:latin typeface="Calibri Light"/>
              </a:rPr>
              <a:t>i </a:t>
            </a:r>
            <a:r>
              <a:rPr lang="ca-ES" sz="1400" i="1" dirty="0">
                <a:solidFill>
                  <a:prstClr val="black"/>
                </a:solidFill>
                <a:latin typeface="Calibri Light"/>
              </a:rPr>
              <a:t>seguretat laboral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400" dirty="0">
                <a:solidFill>
                  <a:prstClr val="black"/>
                </a:solidFill>
                <a:latin typeface="Calibri Light"/>
              </a:rPr>
              <a:t>Exemples d’indicadors a la literatura: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a-ES" sz="1400" dirty="0">
                <a:solidFill>
                  <a:prstClr val="black"/>
                </a:solidFill>
                <a:latin typeface="Calibri Light"/>
              </a:rPr>
              <a:t>Percentatge de persones amb contractes temporals o jornades parcials </a:t>
            </a:r>
            <a:r>
              <a:rPr lang="ca-ES" sz="1400" i="1" dirty="0">
                <a:solidFill>
                  <a:prstClr val="black"/>
                </a:solidFill>
                <a:latin typeface="Calibri Light"/>
              </a:rPr>
              <a:t>indesitjades</a:t>
            </a:r>
            <a:endParaRPr lang="ca-ES" sz="1400" dirty="0">
              <a:solidFill>
                <a:prstClr val="black"/>
              </a:solidFill>
              <a:latin typeface="Calibri Light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a-ES" sz="1400" dirty="0">
                <a:solidFill>
                  <a:prstClr val="black"/>
                </a:solidFill>
                <a:latin typeface="Calibri Light"/>
              </a:rPr>
              <a:t>Probabilitat percebuda de perdre la feina en els pròxims 12 mesos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6628061" y="3522543"/>
            <a:ext cx="1311565" cy="261503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LITERATURA</a:t>
            </a:r>
          </a:p>
        </p:txBody>
      </p:sp>
      <p:pic>
        <p:nvPicPr>
          <p:cNvPr id="15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CFA20B56-8875-2A3E-7E8D-6F825513ECA1}"/>
              </a:ext>
            </a:extLst>
          </p:cNvPr>
          <p:cNvSpPr/>
          <p:nvPr/>
        </p:nvSpPr>
        <p:spPr>
          <a:xfrm>
            <a:off x="679731" y="2872464"/>
            <a:ext cx="1311565" cy="261503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6456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715967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400">
              <a:defRPr/>
            </a:pPr>
            <a:r>
              <a:rPr lang="en-AU" sz="2400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r>
              <a:rPr lang="en-AU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es-ES" dirty="0">
              <a:solidFill>
                <a:srgbClr val="00B2A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39235" y="549409"/>
            <a:ext cx="4741801" cy="6918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400">
              <a:defRPr/>
            </a:pPr>
            <a:r>
              <a:rPr lang="ca-ES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FASE 1. ATERRAR LES 10 DIMENSIONS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21265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 dirty="0">
              <a:solidFill>
                <a:prstClr val="white"/>
              </a:solidFill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3338286" y="1323836"/>
            <a:ext cx="3362834" cy="524106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DIMENSIÓ </a:t>
            </a:r>
            <a:r>
              <a:rPr lang="ca-ES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SALARIS MÍNIMS ADEQUATS</a:t>
            </a:r>
            <a:endParaRPr lang="ca-ES" sz="14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="" xmlns:a16="http://schemas.microsoft.com/office/drawing/2014/main" id="{3993FC39-8250-8080-84B9-017A05A43581}"/>
              </a:ext>
            </a:extLst>
          </p:cNvPr>
          <p:cNvSpPr txBox="1"/>
          <p:nvPr/>
        </p:nvSpPr>
        <p:spPr>
          <a:xfrm>
            <a:off x="360802" y="2409174"/>
            <a:ext cx="4374827" cy="1107996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400" dirty="0" err="1">
                <a:solidFill>
                  <a:prstClr val="black"/>
                </a:solidFill>
                <a:latin typeface="Calibri Light"/>
              </a:rPr>
              <a:t>V</a:t>
            </a:r>
            <a:r>
              <a:rPr lang="pt-BR" sz="1400" dirty="0" err="1" smtClean="0">
                <a:solidFill>
                  <a:prstClr val="black"/>
                </a:solidFill>
                <a:latin typeface="Calibri Light"/>
              </a:rPr>
              <a:t>etllar</a:t>
            </a:r>
            <a:r>
              <a:rPr lang="pt-BR" sz="1400" dirty="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pt-BR" sz="1400" dirty="0">
                <a:solidFill>
                  <a:prstClr val="black"/>
                </a:solidFill>
                <a:latin typeface="Calibri Light"/>
              </a:rPr>
              <a:t>per uns </a:t>
            </a:r>
            <a:r>
              <a:rPr lang="pt-BR" sz="1400" dirty="0" err="1">
                <a:solidFill>
                  <a:prstClr val="black"/>
                </a:solidFill>
                <a:latin typeface="Calibri Light"/>
              </a:rPr>
              <a:t>salaris</a:t>
            </a:r>
            <a:r>
              <a:rPr lang="pt-BR" sz="1400" dirty="0">
                <a:solidFill>
                  <a:prstClr val="black"/>
                </a:solidFill>
                <a:latin typeface="Calibri Light"/>
              </a:rPr>
              <a:t> dignes és essencial per a garantir unes </a:t>
            </a:r>
            <a:r>
              <a:rPr lang="pt-BR" sz="1400" dirty="0" err="1">
                <a:solidFill>
                  <a:prstClr val="black"/>
                </a:solidFill>
                <a:latin typeface="Calibri Light"/>
              </a:rPr>
              <a:t>condicions</a:t>
            </a:r>
            <a:r>
              <a:rPr lang="pt-BR" sz="1400" dirty="0">
                <a:solidFill>
                  <a:prstClr val="black"/>
                </a:solidFill>
                <a:latin typeface="Calibri Light"/>
              </a:rPr>
              <a:t> de </a:t>
            </a:r>
            <a:r>
              <a:rPr lang="pt-BR" sz="1400" dirty="0" smtClean="0">
                <a:solidFill>
                  <a:prstClr val="black"/>
                </a:solidFill>
                <a:latin typeface="Calibri Light"/>
              </a:rPr>
              <a:t>vida i de </a:t>
            </a:r>
            <a:r>
              <a:rPr lang="pt-BR" sz="1400" dirty="0" err="1" smtClean="0">
                <a:solidFill>
                  <a:prstClr val="black"/>
                </a:solidFill>
                <a:latin typeface="Calibri Light"/>
              </a:rPr>
              <a:t>treball</a:t>
            </a:r>
            <a:r>
              <a:rPr lang="pt-BR" sz="1400" dirty="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pt-BR" sz="1400" dirty="0" err="1" smtClean="0">
                <a:solidFill>
                  <a:prstClr val="black"/>
                </a:solidFill>
                <a:latin typeface="Calibri Light"/>
              </a:rPr>
              <a:t>adequades</a:t>
            </a:r>
            <a:r>
              <a:rPr lang="pt-BR" sz="14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solidFill>
                  <a:prstClr val="black"/>
                </a:solidFill>
                <a:latin typeface="Calibri Light"/>
              </a:rPr>
              <a:t>Es posa </a:t>
            </a:r>
            <a:r>
              <a:rPr lang="es-ES" sz="1400" dirty="0">
                <a:solidFill>
                  <a:prstClr val="black"/>
                </a:solidFill>
                <a:latin typeface="Calibri Light"/>
              </a:rPr>
              <a:t>el </a:t>
            </a:r>
            <a:r>
              <a:rPr lang="es-ES" sz="1400" dirty="0" err="1">
                <a:solidFill>
                  <a:prstClr val="black"/>
                </a:solidFill>
                <a:latin typeface="Calibri Light"/>
              </a:rPr>
              <a:t>focus</a:t>
            </a:r>
            <a:r>
              <a:rPr lang="es-ES" sz="14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s-ES" sz="1400" dirty="0" err="1">
                <a:solidFill>
                  <a:prstClr val="black"/>
                </a:solidFill>
                <a:latin typeface="Calibri Light"/>
              </a:rPr>
              <a:t>d'atenció</a:t>
            </a:r>
            <a:r>
              <a:rPr lang="es-ES" sz="1400" dirty="0">
                <a:solidFill>
                  <a:prstClr val="black"/>
                </a:solidFill>
                <a:latin typeface="Calibri Light"/>
              </a:rPr>
              <a:t> en el </a:t>
            </a:r>
            <a:r>
              <a:rPr lang="es-ES" sz="1400" dirty="0" err="1">
                <a:solidFill>
                  <a:prstClr val="black"/>
                </a:solidFill>
                <a:latin typeface="Calibri Light"/>
              </a:rPr>
              <a:t>risc</a:t>
            </a:r>
            <a:r>
              <a:rPr lang="es-ES" sz="1400" dirty="0">
                <a:solidFill>
                  <a:prstClr val="black"/>
                </a:solidFill>
                <a:latin typeface="Calibri Light"/>
              </a:rPr>
              <a:t> de </a:t>
            </a:r>
            <a:r>
              <a:rPr lang="es-ES" sz="1400" dirty="0" err="1">
                <a:solidFill>
                  <a:prstClr val="black"/>
                </a:solidFill>
                <a:latin typeface="Calibri Light"/>
              </a:rPr>
              <a:t>pobresa</a:t>
            </a:r>
            <a:r>
              <a:rPr lang="es-ES" sz="1400" dirty="0">
                <a:solidFill>
                  <a:prstClr val="black"/>
                </a:solidFill>
                <a:latin typeface="Calibri Light"/>
              </a:rPr>
              <a:t> en el </a:t>
            </a:r>
            <a:r>
              <a:rPr lang="es-ES" sz="1400" dirty="0" err="1" smtClean="0">
                <a:solidFill>
                  <a:prstClr val="black"/>
                </a:solidFill>
                <a:latin typeface="Calibri Light"/>
              </a:rPr>
              <a:t>treball</a:t>
            </a:r>
            <a:r>
              <a:rPr lang="es-ES" sz="1400" dirty="0">
                <a:solidFill>
                  <a:prstClr val="black"/>
                </a:solidFill>
                <a:latin typeface="Calibri Light"/>
              </a:rPr>
              <a:t>.</a:t>
            </a:r>
            <a:endParaRPr lang="ca-ES" sz="1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2145887" y="2056601"/>
            <a:ext cx="1311565" cy="261503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ABOQ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3993FC39-8250-8080-84B9-017A05A43581}"/>
              </a:ext>
            </a:extLst>
          </p:cNvPr>
          <p:cNvSpPr txBox="1"/>
          <p:nvPr/>
        </p:nvSpPr>
        <p:spPr>
          <a:xfrm>
            <a:off x="5096431" y="2409174"/>
            <a:ext cx="4374827" cy="1107996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400" dirty="0" smtClean="0">
                <a:solidFill>
                  <a:prstClr val="black"/>
                </a:solidFill>
                <a:latin typeface="Calibri Light"/>
              </a:rPr>
              <a:t>La pobresa com concepte de la llar: salari del treballador i ingressos i estructura de la llar. Aproximació relativa: pobresa salarial.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400" dirty="0" smtClean="0">
                <a:solidFill>
                  <a:prstClr val="black"/>
                </a:solidFill>
                <a:latin typeface="Calibri Light"/>
              </a:rPr>
              <a:t>Concepte de: </a:t>
            </a:r>
            <a:r>
              <a:rPr lang="ca-ES" sz="1400" i="1" dirty="0" smtClean="0">
                <a:solidFill>
                  <a:prstClr val="black"/>
                </a:solidFill>
                <a:latin typeface="Calibri Light"/>
              </a:rPr>
              <a:t>Salari de referència</a:t>
            </a:r>
            <a:r>
              <a:rPr lang="ca-ES" sz="1400" dirty="0" smtClean="0">
                <a:solidFill>
                  <a:prstClr val="black"/>
                </a:solidFill>
                <a:latin typeface="Calibri Light"/>
              </a:rPr>
              <a:t> (treballadors i llars)</a:t>
            </a:r>
            <a:endParaRPr lang="ca-ES" sz="1400" i="1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6628061" y="2056601"/>
            <a:ext cx="1311565" cy="261503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LITERATURA</a:t>
            </a:r>
          </a:p>
        </p:txBody>
      </p:sp>
      <p:pic>
        <p:nvPicPr>
          <p:cNvPr id="15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3338286" y="4055241"/>
            <a:ext cx="3384606" cy="524106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DIMENSIÓ </a:t>
            </a:r>
            <a:r>
              <a:rPr lang="ca-ES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PROMOCIÓ, ACREDITACIÓ I RECONEIXEMENT PROFESIONAL</a:t>
            </a:r>
            <a:endParaRPr lang="ca-ES" sz="14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="" xmlns:a16="http://schemas.microsoft.com/office/drawing/2014/main" id="{3993FC39-8250-8080-84B9-017A05A43581}"/>
              </a:ext>
            </a:extLst>
          </p:cNvPr>
          <p:cNvSpPr txBox="1"/>
          <p:nvPr/>
        </p:nvSpPr>
        <p:spPr>
          <a:xfrm>
            <a:off x="382574" y="5140579"/>
            <a:ext cx="4374827" cy="738664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400" dirty="0" err="1" smtClean="0">
                <a:solidFill>
                  <a:prstClr val="black"/>
                </a:solidFill>
                <a:latin typeface="Calibri Light"/>
              </a:rPr>
              <a:t>Reconeixement</a:t>
            </a:r>
            <a:r>
              <a:rPr lang="pt-BR" sz="1400" dirty="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pt-BR" sz="1400" dirty="0">
                <a:solidFill>
                  <a:prstClr val="black"/>
                </a:solidFill>
                <a:latin typeface="Calibri Light"/>
              </a:rPr>
              <a:t>i </a:t>
            </a:r>
            <a:r>
              <a:rPr lang="pt-BR" sz="1400" dirty="0" err="1">
                <a:solidFill>
                  <a:prstClr val="black"/>
                </a:solidFill>
                <a:latin typeface="Calibri Light"/>
              </a:rPr>
              <a:t>desenvolupament</a:t>
            </a:r>
            <a:r>
              <a:rPr lang="pt-BR" sz="1400" dirty="0">
                <a:solidFill>
                  <a:prstClr val="black"/>
                </a:solidFill>
                <a:latin typeface="Calibri Light"/>
              </a:rPr>
              <a:t> de tasques, </a:t>
            </a:r>
            <a:r>
              <a:rPr lang="pt-BR" sz="1400" dirty="0" err="1" smtClean="0">
                <a:solidFill>
                  <a:prstClr val="black"/>
                </a:solidFill>
                <a:latin typeface="Calibri Light"/>
              </a:rPr>
              <a:t>funcions</a:t>
            </a:r>
            <a:r>
              <a:rPr lang="pt-BR" sz="1400" dirty="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pt-BR" sz="1400" dirty="0">
                <a:solidFill>
                  <a:prstClr val="black"/>
                </a:solidFill>
                <a:latin typeface="Calibri Light"/>
              </a:rPr>
              <a:t>i </a:t>
            </a:r>
            <a:r>
              <a:rPr lang="pt-BR" sz="1400" dirty="0" err="1">
                <a:solidFill>
                  <a:prstClr val="black"/>
                </a:solidFill>
                <a:latin typeface="Calibri Light"/>
              </a:rPr>
              <a:t>responsabilitats</a:t>
            </a:r>
            <a:r>
              <a:rPr lang="pt-BR" sz="14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Calibri Light"/>
              </a:rPr>
              <a:t>adequades</a:t>
            </a:r>
            <a:r>
              <a:rPr lang="pt-BR" sz="1400" dirty="0">
                <a:solidFill>
                  <a:prstClr val="black"/>
                </a:solidFill>
                <a:latin typeface="Calibri Light"/>
              </a:rPr>
              <a:t> al grau de </a:t>
            </a:r>
            <a:r>
              <a:rPr lang="pt-BR" sz="1400" dirty="0" err="1">
                <a:solidFill>
                  <a:prstClr val="black"/>
                </a:solidFill>
                <a:latin typeface="Calibri Light"/>
              </a:rPr>
              <a:t>nivell</a:t>
            </a:r>
            <a:r>
              <a:rPr lang="pt-BR" sz="14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Calibri Light"/>
              </a:rPr>
              <a:t>formatiu</a:t>
            </a:r>
            <a:r>
              <a:rPr lang="pt-BR" sz="1400" dirty="0">
                <a:solidFill>
                  <a:prstClr val="black"/>
                </a:solidFill>
                <a:latin typeface="Calibri Light"/>
              </a:rPr>
              <a:t> i d'</a:t>
            </a:r>
            <a:r>
              <a:rPr lang="pt-BR" sz="1400" dirty="0" err="1">
                <a:solidFill>
                  <a:prstClr val="black"/>
                </a:solidFill>
                <a:latin typeface="Calibri Light"/>
              </a:rPr>
              <a:t>experiència</a:t>
            </a:r>
            <a:r>
              <a:rPr lang="pt-BR" sz="14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pt-BR" sz="1400" dirty="0" smtClean="0">
                <a:solidFill>
                  <a:prstClr val="black"/>
                </a:solidFill>
                <a:latin typeface="Calibri Light"/>
              </a:rPr>
              <a:t>professional.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2167659" y="4788006"/>
            <a:ext cx="1311565" cy="261503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ABOQ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="" xmlns:a16="http://schemas.microsoft.com/office/drawing/2014/main" id="{3993FC39-8250-8080-84B9-017A05A43581}"/>
              </a:ext>
            </a:extLst>
          </p:cNvPr>
          <p:cNvSpPr txBox="1"/>
          <p:nvPr/>
        </p:nvSpPr>
        <p:spPr>
          <a:xfrm>
            <a:off x="5118203" y="5140579"/>
            <a:ext cx="4374827" cy="1107996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400" dirty="0" smtClean="0">
                <a:solidFill>
                  <a:prstClr val="black"/>
                </a:solidFill>
                <a:latin typeface="Calibri Light"/>
              </a:rPr>
              <a:t>Concepte clau de recompensa (</a:t>
            </a:r>
            <a:r>
              <a:rPr lang="ca-ES" sz="1400" i="1" dirty="0" err="1" smtClean="0">
                <a:solidFill>
                  <a:prstClr val="black"/>
                </a:solidFill>
                <a:latin typeface="Calibri Light"/>
              </a:rPr>
              <a:t>reward</a:t>
            </a:r>
            <a:r>
              <a:rPr lang="ca-ES" sz="1400" dirty="0" smtClean="0">
                <a:solidFill>
                  <a:prstClr val="black"/>
                </a:solidFill>
                <a:latin typeface="Calibri Light"/>
              </a:rPr>
              <a:t>): intrínseca (</a:t>
            </a:r>
            <a:r>
              <a:rPr lang="ca-ES" sz="1400" dirty="0" err="1" smtClean="0">
                <a:solidFill>
                  <a:prstClr val="black"/>
                </a:solidFill>
                <a:latin typeface="Calibri Light"/>
              </a:rPr>
              <a:t>eg</a:t>
            </a:r>
            <a:r>
              <a:rPr lang="ca-ES" sz="1400" dirty="0" smtClean="0">
                <a:solidFill>
                  <a:prstClr val="black"/>
                </a:solidFill>
                <a:latin typeface="Calibri Light"/>
              </a:rPr>
              <a:t>. </a:t>
            </a:r>
            <a:r>
              <a:rPr lang="ca-ES" sz="1400" dirty="0" err="1" smtClean="0">
                <a:solidFill>
                  <a:prstClr val="black"/>
                </a:solidFill>
                <a:latin typeface="Calibri Light"/>
              </a:rPr>
              <a:t>reconexicement</a:t>
            </a:r>
            <a:r>
              <a:rPr lang="ca-ES" sz="1400" dirty="0" smtClean="0">
                <a:solidFill>
                  <a:prstClr val="black"/>
                </a:solidFill>
                <a:latin typeface="Calibri Light"/>
              </a:rPr>
              <a:t>) i extrínseques (</a:t>
            </a:r>
            <a:r>
              <a:rPr lang="ca-ES" sz="1400" dirty="0" err="1" smtClean="0">
                <a:solidFill>
                  <a:prstClr val="black"/>
                </a:solidFill>
                <a:latin typeface="Calibri Light"/>
              </a:rPr>
              <a:t>eg</a:t>
            </a:r>
            <a:r>
              <a:rPr lang="ca-ES" sz="1400" dirty="0" smtClean="0">
                <a:solidFill>
                  <a:prstClr val="black"/>
                </a:solidFill>
                <a:latin typeface="Calibri Light"/>
              </a:rPr>
              <a:t>. salari).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400" dirty="0" smtClean="0">
                <a:solidFill>
                  <a:prstClr val="black"/>
                </a:solidFill>
                <a:latin typeface="Calibri Light"/>
              </a:rPr>
              <a:t>Desajust educatiu (</a:t>
            </a:r>
            <a:r>
              <a:rPr lang="ca-ES" sz="1400" i="1" dirty="0" err="1" smtClean="0">
                <a:solidFill>
                  <a:prstClr val="black"/>
                </a:solidFill>
                <a:latin typeface="Calibri Light"/>
              </a:rPr>
              <a:t>educational</a:t>
            </a:r>
            <a:r>
              <a:rPr lang="ca-ES" sz="1400" i="1" dirty="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ca-ES" sz="1400" i="1" dirty="0" err="1" smtClean="0">
                <a:solidFill>
                  <a:prstClr val="black"/>
                </a:solidFill>
                <a:latin typeface="Calibri Light"/>
              </a:rPr>
              <a:t>mismatch</a:t>
            </a:r>
            <a:r>
              <a:rPr lang="ca-ES" sz="1400" i="1" dirty="0" smtClean="0">
                <a:solidFill>
                  <a:prstClr val="black"/>
                </a:solidFill>
                <a:latin typeface="Calibri Light"/>
              </a:rPr>
              <a:t>): </a:t>
            </a:r>
            <a:r>
              <a:rPr lang="ca-ES" sz="1400" dirty="0" smtClean="0">
                <a:solidFill>
                  <a:prstClr val="black"/>
                </a:solidFill>
                <a:latin typeface="Calibri Light"/>
              </a:rPr>
              <a:t>objectiu o subjectiu </a:t>
            </a:r>
            <a:endParaRPr lang="ca-ES" sz="14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6649833" y="4788006"/>
            <a:ext cx="1311565" cy="261503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225943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1788C82-DA7C-A6A5-8579-FC3E62F1037E}"/>
              </a:ext>
            </a:extLst>
          </p:cNvPr>
          <p:cNvGrpSpPr/>
          <p:nvPr/>
        </p:nvGrpSpPr>
        <p:grpSpPr>
          <a:xfrm>
            <a:off x="612730" y="3249613"/>
            <a:ext cx="8494802" cy="358775"/>
            <a:chOff x="612730" y="660389"/>
            <a:chExt cx="8494802" cy="35877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D7972DB-A1DF-9FEA-34FC-B507C32D8D65}"/>
                </a:ext>
              </a:extLst>
            </p:cNvPr>
            <p:cNvSpPr txBox="1"/>
            <p:nvPr/>
          </p:nvSpPr>
          <p:spPr>
            <a:xfrm>
              <a:off x="612730" y="660389"/>
              <a:ext cx="439420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4400">
                <a:defRPr/>
              </a:pPr>
              <a:r>
                <a:rPr lang="en-AU" sz="2400" dirty="0">
                  <a:solidFill>
                    <a:prstClr val="white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V</a:t>
              </a:r>
              <a:endParaRPr lang="es-ES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7FCED39-E025-5A9C-67FE-312531C484D0}"/>
                </a:ext>
              </a:extLst>
            </p:cNvPr>
            <p:cNvSpPr txBox="1"/>
            <p:nvPr/>
          </p:nvSpPr>
          <p:spPr>
            <a:xfrm>
              <a:off x="1139235" y="660389"/>
              <a:ext cx="7968297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defTabSz="914400">
                <a:defRPr/>
              </a:pPr>
              <a:r>
                <a:rPr lang="ca-ES" b="1" dirty="0">
                  <a:solidFill>
                    <a:prstClr val="black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FASE 2. LA MATRIU D’INDICADORS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33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715967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39235" y="549409"/>
            <a:ext cx="4741801" cy="6918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FASE 2. LA</a:t>
            </a:r>
            <a:r>
              <a:rPr kumimoji="0" lang="ca-E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MATRIU D’INDICADORS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21265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142139" y="1784867"/>
            <a:ext cx="7608568" cy="4197678"/>
            <a:chOff x="694944" y="1287022"/>
            <a:chExt cx="8783613" cy="4680102"/>
          </a:xfrm>
        </p:grpSpPr>
        <p:sp>
          <p:nvSpPr>
            <p:cNvPr id="11" name="Elipse 10"/>
            <p:cNvSpPr/>
            <p:nvPr/>
          </p:nvSpPr>
          <p:spPr>
            <a:xfrm>
              <a:off x="2987625" y="1304215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D1</a:t>
              </a:r>
            </a:p>
            <a:p>
              <a:pPr algn="ctr"/>
              <a:r>
                <a:rPr lang="es-ES" sz="1400" dirty="0"/>
                <a:t> </a:t>
              </a:r>
              <a:r>
                <a:rPr lang="es-ES" sz="1400" dirty="0" err="1"/>
                <a:t>Estabilitat</a:t>
              </a:r>
              <a:r>
                <a:rPr lang="es-ES" sz="1400" dirty="0"/>
                <a:t> laboral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2987625" y="2565012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D2</a:t>
              </a:r>
            </a:p>
            <a:p>
              <a:pPr algn="ctr"/>
              <a:r>
                <a:rPr lang="es-ES" sz="1400" dirty="0" err="1"/>
                <a:t>Salaris</a:t>
              </a:r>
              <a:r>
                <a:rPr lang="es-ES" sz="1400" dirty="0"/>
                <a:t> </a:t>
              </a:r>
              <a:r>
                <a:rPr lang="es-ES" sz="1400" dirty="0" err="1"/>
                <a:t>adequats</a:t>
              </a:r>
              <a:endParaRPr lang="es-ES" sz="1400" dirty="0"/>
            </a:p>
          </p:txBody>
        </p:sp>
        <p:sp>
          <p:nvSpPr>
            <p:cNvPr id="14" name="Elipse 13"/>
            <p:cNvSpPr/>
            <p:nvPr/>
          </p:nvSpPr>
          <p:spPr>
            <a:xfrm>
              <a:off x="2987625" y="3819566"/>
              <a:ext cx="2163644" cy="1088144"/>
            </a:xfrm>
            <a:prstGeom prst="ellipse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D3</a:t>
              </a:r>
            </a:p>
            <a:p>
              <a:pPr algn="ctr"/>
              <a:r>
                <a:rPr lang="es-ES" sz="1400" dirty="0" err="1"/>
                <a:t>Jornades</a:t>
              </a:r>
              <a:r>
                <a:rPr lang="es-ES" sz="1400" dirty="0"/>
                <a:t> </a:t>
              </a:r>
              <a:r>
                <a:rPr lang="es-ES" sz="1400" dirty="0" err="1"/>
                <a:t>adequades</a:t>
              </a:r>
              <a:endParaRPr lang="es-ES" sz="1400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7314913" y="2559058"/>
              <a:ext cx="2163644" cy="1088144"/>
            </a:xfrm>
            <a:prstGeom prst="ellipse">
              <a:avLst/>
            </a:prstGeom>
            <a:noFill/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rgbClr val="00B2A9"/>
                  </a:solidFill>
                </a:rPr>
                <a:t>QUALITAT DEL TREBALL</a:t>
              </a:r>
            </a:p>
          </p:txBody>
        </p:sp>
        <p:cxnSp>
          <p:nvCxnSpPr>
            <p:cNvPr id="18" name="Conector recto de flecha 17"/>
            <p:cNvCxnSpPr>
              <a:stCxn id="11" idx="6"/>
            </p:cNvCxnSpPr>
            <p:nvPr/>
          </p:nvCxnSpPr>
          <p:spPr>
            <a:xfrm>
              <a:off x="5151269" y="1848287"/>
              <a:ext cx="1821576" cy="544072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>
              <a:off x="3977640" y="5202936"/>
              <a:ext cx="118872" cy="173736"/>
            </a:xfrm>
            <a:prstGeom prst="ellipse">
              <a:avLst/>
            </a:prstGeom>
            <a:solidFill>
              <a:srgbClr val="00B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94944" y="1287022"/>
              <a:ext cx="1408176" cy="341705"/>
            </a:xfrm>
            <a:prstGeom prst="rect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Indicador 1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4944" y="1677434"/>
              <a:ext cx="1408176" cy="341705"/>
            </a:xfrm>
            <a:prstGeom prst="rect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Indicador 2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694944" y="2077996"/>
              <a:ext cx="1408176" cy="341705"/>
            </a:xfrm>
            <a:prstGeom prst="rect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Indicador 3</a:t>
              </a:r>
            </a:p>
          </p:txBody>
        </p:sp>
        <p:cxnSp>
          <p:nvCxnSpPr>
            <p:cNvPr id="24" name="Conector recto de flecha 23"/>
            <p:cNvCxnSpPr/>
            <p:nvPr/>
          </p:nvCxnSpPr>
          <p:spPr>
            <a:xfrm flipV="1">
              <a:off x="2103120" y="1445569"/>
              <a:ext cx="1051560" cy="12306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/>
            <p:cNvCxnSpPr/>
            <p:nvPr/>
          </p:nvCxnSpPr>
          <p:spPr>
            <a:xfrm>
              <a:off x="2103120" y="1848287"/>
              <a:ext cx="795528" cy="0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>
              <a:stCxn id="23" idx="3"/>
            </p:cNvCxnSpPr>
            <p:nvPr/>
          </p:nvCxnSpPr>
          <p:spPr>
            <a:xfrm flipV="1">
              <a:off x="2103120" y="2233004"/>
              <a:ext cx="1051560" cy="15845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ángulo 26"/>
            <p:cNvSpPr/>
            <p:nvPr/>
          </p:nvSpPr>
          <p:spPr>
            <a:xfrm>
              <a:off x="694944" y="2559058"/>
              <a:ext cx="1408176" cy="341705"/>
            </a:xfrm>
            <a:prstGeom prst="rect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Indicador 1</a:t>
              </a: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694944" y="2949470"/>
              <a:ext cx="1408176" cy="341705"/>
            </a:xfrm>
            <a:prstGeom prst="rect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Indicador 2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694944" y="3350032"/>
              <a:ext cx="1408176" cy="341705"/>
            </a:xfrm>
            <a:prstGeom prst="rect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Indicador 3</a:t>
              </a:r>
            </a:p>
          </p:txBody>
        </p:sp>
        <p:cxnSp>
          <p:nvCxnSpPr>
            <p:cNvPr id="30" name="Conector recto de flecha 29"/>
            <p:cNvCxnSpPr>
              <a:stCxn id="27" idx="3"/>
            </p:cNvCxnSpPr>
            <p:nvPr/>
          </p:nvCxnSpPr>
          <p:spPr>
            <a:xfrm flipV="1">
              <a:off x="2103120" y="2725339"/>
              <a:ext cx="1051560" cy="4572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>
              <a:stCxn id="28" idx="3"/>
            </p:cNvCxnSpPr>
            <p:nvPr/>
          </p:nvCxnSpPr>
          <p:spPr>
            <a:xfrm>
              <a:off x="2103120" y="3120323"/>
              <a:ext cx="795528" cy="0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>
              <a:stCxn id="29" idx="3"/>
            </p:cNvCxnSpPr>
            <p:nvPr/>
          </p:nvCxnSpPr>
          <p:spPr>
            <a:xfrm flipV="1">
              <a:off x="2103120" y="3504538"/>
              <a:ext cx="1051560" cy="16347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ángulo 32"/>
            <p:cNvSpPr/>
            <p:nvPr/>
          </p:nvSpPr>
          <p:spPr>
            <a:xfrm>
              <a:off x="694944" y="3834102"/>
              <a:ext cx="1408176" cy="341705"/>
            </a:xfrm>
            <a:prstGeom prst="rect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Indicador 1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694944" y="4233658"/>
              <a:ext cx="1408176" cy="341705"/>
            </a:xfrm>
            <a:prstGeom prst="rect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Indicador 2</a:t>
              </a: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694944" y="4634220"/>
              <a:ext cx="1408176" cy="341705"/>
            </a:xfrm>
            <a:prstGeom prst="rect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Indicador 3</a:t>
              </a:r>
            </a:p>
          </p:txBody>
        </p:sp>
        <p:cxnSp>
          <p:nvCxnSpPr>
            <p:cNvPr id="36" name="Conector recto de flecha 35"/>
            <p:cNvCxnSpPr>
              <a:stCxn id="33" idx="3"/>
            </p:cNvCxnSpPr>
            <p:nvPr/>
          </p:nvCxnSpPr>
          <p:spPr>
            <a:xfrm flipV="1">
              <a:off x="2103120" y="3996525"/>
              <a:ext cx="1051560" cy="8430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>
              <a:stCxn id="34" idx="3"/>
            </p:cNvCxnSpPr>
            <p:nvPr/>
          </p:nvCxnSpPr>
          <p:spPr>
            <a:xfrm>
              <a:off x="2103120" y="4404511"/>
              <a:ext cx="795528" cy="0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/>
            <p:cNvCxnSpPr>
              <a:stCxn id="35" idx="3"/>
            </p:cNvCxnSpPr>
            <p:nvPr/>
          </p:nvCxnSpPr>
          <p:spPr>
            <a:xfrm flipV="1">
              <a:off x="2103120" y="4789228"/>
              <a:ext cx="1051560" cy="15845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>
              <a:stCxn id="12" idx="6"/>
            </p:cNvCxnSpPr>
            <p:nvPr/>
          </p:nvCxnSpPr>
          <p:spPr>
            <a:xfrm flipV="1">
              <a:off x="5151269" y="3068324"/>
              <a:ext cx="1670155" cy="40760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/>
            <p:cNvCxnSpPr>
              <a:stCxn id="14" idx="6"/>
            </p:cNvCxnSpPr>
            <p:nvPr/>
          </p:nvCxnSpPr>
          <p:spPr>
            <a:xfrm flipV="1">
              <a:off x="5151269" y="3653156"/>
              <a:ext cx="1734163" cy="710482"/>
            </a:xfrm>
            <a:prstGeom prst="straightConnector1">
              <a:avLst/>
            </a:prstGeom>
            <a:ln>
              <a:solidFill>
                <a:srgbClr val="00B2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/>
            <p:cNvSpPr/>
            <p:nvPr/>
          </p:nvSpPr>
          <p:spPr>
            <a:xfrm>
              <a:off x="3974959" y="5498162"/>
              <a:ext cx="118872" cy="173736"/>
            </a:xfrm>
            <a:prstGeom prst="ellipse">
              <a:avLst/>
            </a:prstGeom>
            <a:solidFill>
              <a:srgbClr val="00B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973802" y="5793388"/>
              <a:ext cx="118872" cy="173736"/>
            </a:xfrm>
            <a:prstGeom prst="ellipse">
              <a:avLst/>
            </a:prstGeom>
            <a:solidFill>
              <a:srgbClr val="00B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3101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715967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400">
              <a:defRPr/>
            </a:pPr>
            <a:r>
              <a:rPr lang="en-AU" sz="2400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r>
              <a:rPr lang="en-AU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es-ES" dirty="0">
              <a:solidFill>
                <a:srgbClr val="00B2A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39235" y="549409"/>
            <a:ext cx="4741801" cy="6918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400">
              <a:defRPr/>
            </a:pPr>
            <a:r>
              <a:rPr lang="ca-ES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FASE 2. LA MATRIU D’INDICADORS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21265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 dirty="0">
              <a:solidFill>
                <a:prstClr val="white"/>
              </a:solidFill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1173356" y="2624406"/>
            <a:ext cx="7816639" cy="551163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PRINCIPALS FONT DE DADES CONSULTADES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12730" y="1184012"/>
            <a:ext cx="6649461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a-ES" sz="15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Quins indicadors ja estan disponibles a nivell de BCN i/o AMB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a-ES" sz="15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Quins són suficients per capturar la dimensió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a-ES" sz="15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Quins són aconsellables de monitoritzar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a-ES" sz="1500" b="1" dirty="0">
              <a:solidFill>
                <a:srgbClr val="00B2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3993FC39-8250-8080-84B9-017A05A43581}"/>
              </a:ext>
            </a:extLst>
          </p:cNvPr>
          <p:cNvSpPr txBox="1"/>
          <p:nvPr/>
        </p:nvSpPr>
        <p:spPr>
          <a:xfrm>
            <a:off x="852377" y="3335419"/>
            <a:ext cx="3898586" cy="2939266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dirty="0">
                <a:solidFill>
                  <a:prstClr val="black"/>
                </a:solidFill>
                <a:latin typeface="Calibri Light"/>
              </a:rPr>
              <a:t>Enquesta de Qualitat i Condicions del Treball (Observatori del Treball i del Model Productiu)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dirty="0">
                <a:solidFill>
                  <a:prstClr val="black"/>
                </a:solidFill>
                <a:latin typeface="+mj-lt"/>
              </a:rPr>
              <a:t>Departament d’Estadística de l'Ajuntament de Barcelona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dirty="0">
                <a:solidFill>
                  <a:prstClr val="black"/>
                </a:solidFill>
                <a:latin typeface="Calibri Light"/>
              </a:rPr>
              <a:t>Enquesta Òmnibus Municipal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dirty="0">
                <a:solidFill>
                  <a:prstClr val="black"/>
                </a:solidFill>
                <a:latin typeface="Calibri Light"/>
              </a:rPr>
              <a:t>Enquesta de Població Activa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dirty="0">
                <a:solidFill>
                  <a:prstClr val="black"/>
                </a:solidFill>
                <a:latin typeface="Calibri Light"/>
              </a:rPr>
              <a:t>Enquesta (Metropolitana) de Condicions de Vida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dirty="0">
                <a:solidFill>
                  <a:prstClr val="black"/>
                </a:solidFill>
                <a:latin typeface="Calibri Light"/>
              </a:rPr>
              <a:t>Enquesta de Pressupostos Familiars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3993FC39-8250-8080-84B9-017A05A43581}"/>
              </a:ext>
            </a:extLst>
          </p:cNvPr>
          <p:cNvSpPr txBox="1"/>
          <p:nvPr/>
        </p:nvSpPr>
        <p:spPr>
          <a:xfrm>
            <a:off x="5312898" y="3322167"/>
            <a:ext cx="3898586" cy="3170099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dirty="0">
                <a:solidFill>
                  <a:prstClr val="black"/>
                </a:solidFill>
                <a:latin typeface="Calibri Light"/>
              </a:rPr>
              <a:t>Sistema d’Indicadors Metropolitans de Barcelona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dirty="0">
                <a:solidFill>
                  <a:prstClr val="black"/>
                </a:solidFill>
                <a:latin typeface="Calibri Light"/>
              </a:rPr>
              <a:t>Institut d’Estudis Regionals i Metropolitans de Barcelona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dirty="0">
                <a:solidFill>
                  <a:prstClr val="black"/>
                </a:solidFill>
                <a:latin typeface="Calibri Light"/>
              </a:rPr>
              <a:t>Agència de Salut Pública de Barcelona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dirty="0">
                <a:solidFill>
                  <a:prstClr val="black"/>
                </a:solidFill>
                <a:latin typeface="Calibri Light"/>
              </a:rPr>
              <a:t>Servei d’Ocupació de Catalunya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dirty="0">
                <a:solidFill>
                  <a:prstClr val="black"/>
                </a:solidFill>
                <a:latin typeface="Calibri Light"/>
              </a:rPr>
              <a:t>Consorci per a la Formació Contínua de Catalunya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dirty="0">
                <a:solidFill>
                  <a:prstClr val="black"/>
                </a:solidFill>
                <a:latin typeface="Calibri Light"/>
              </a:rPr>
              <a:t>Fundació Estatal per a la Formació en l’Ocupació</a:t>
            </a:r>
          </a:p>
        </p:txBody>
      </p:sp>
      <p:pic>
        <p:nvPicPr>
          <p:cNvPr id="17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715967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39235" y="549409"/>
            <a:ext cx="4741801" cy="6918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FASE 2. LA</a:t>
            </a:r>
            <a:r>
              <a:rPr kumimoji="0" lang="ca-E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MATRIU D’INDICADORS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21265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977959"/>
              </p:ext>
            </p:extLst>
          </p:nvPr>
        </p:nvGraphicFramePr>
        <p:xfrm>
          <a:off x="219964" y="1784503"/>
          <a:ext cx="9280334" cy="3890452"/>
        </p:xfrm>
        <a:graphic>
          <a:graphicData uri="http://schemas.openxmlformats.org/drawingml/2006/table">
            <a:tbl>
              <a:tblPr/>
              <a:tblGrid>
                <a:gridCol w="16268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815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922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87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8665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DIMENSIÓ</a:t>
                      </a:r>
                    </a:p>
                  </a:txBody>
                  <a:tcPr marL="2580" marR="2580" marT="2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ÍNDEX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PRIORITAT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FONT DE DADES BARCELONA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FONT DE DADES AMB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633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1. ESTABILITAT LABORAL</a:t>
                      </a:r>
                    </a:p>
                  </a:txBody>
                  <a:tcPr marL="2580" marR="2580" marT="2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200" b="0" i="0" u="none" strike="noStrike" noProof="0" dirty="0">
                        <a:solidFill>
                          <a:srgbClr val="00A8B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200" b="0" i="0" u="none" strike="noStrike" noProof="0" dirty="0">
                        <a:solidFill>
                          <a:srgbClr val="00A8B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6817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1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Estabilitat laboral</a:t>
                      </a:r>
                    </a:p>
                  </a:txBody>
                  <a:tcPr marL="2580" marR="2580" marT="2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1.1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Percentatge de contractes indefinits sobre el total de contractes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Ajuntament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SIMBA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726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2580" marR="2580" marT="2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1.1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Percentatge de persones amb contractes temporals o jornades parcials indesitjades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EQCT*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EQCT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090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ca-ES" sz="1200" b="1" i="0" u="none" strike="noStrike" noProof="0" dirty="0">
                        <a:solidFill>
                          <a:srgbClr val="00A8B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1.1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III</a:t>
                      </a:r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7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Proporció de treballadors/es amb menys de 18 mesos d'antiguitat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EQCT*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EQCT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090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2580" marR="2580" marT="2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1.1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IV</a:t>
                      </a:r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EB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Proporció de treballadors/es amb 10 o més anys d'antiguitat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EQCT*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EQCT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0982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1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Inseguretat laboral</a:t>
                      </a:r>
                    </a:p>
                  </a:txBody>
                  <a:tcPr marL="2580" marR="2580" marT="2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1.2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76817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1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2580" marR="2580" marT="2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200" b="0" i="0" u="none" strike="noStrike" noProof="0" dirty="0">
                        <a:solidFill>
                          <a:srgbClr val="00A8B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Preocupació per perdre el treball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EQCT*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EQCT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726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2580" marR="2580" marT="2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1.2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Dificultat percebuda, en cas de pèrdua de treball, de trobar una nova feina amb ingressos i beneficis similars </a:t>
                      </a:r>
                      <a:r>
                        <a:rPr lang="ca-ES" sz="105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(costly job loss</a:t>
                      </a:r>
                      <a:r>
                        <a:rPr lang="ca-E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EQCT*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EQCT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726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1" u="none" strike="noStrike" noProof="0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2580" marR="2580" marT="2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200" b="0" i="0" u="none" strike="noStrike" noProof="0" dirty="0">
                        <a:solidFill>
                          <a:srgbClr val="00A8B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III</a:t>
                      </a:r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7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Percepció de renovació de contracte per treballadors amb contractes temporals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EQCT*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EQCT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3231818" y="1149361"/>
            <a:ext cx="3256626" cy="524106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DIMENSIÓ 1. ESTABILITAT LABORAL</a:t>
            </a: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sp>
        <p:nvSpPr>
          <p:cNvPr id="2" name="Rectangle 10">
            <a:extLst>
              <a:ext uri="{FF2B5EF4-FFF2-40B4-BE49-F238E27FC236}">
                <a16:creationId xmlns="" xmlns:a16="http://schemas.microsoft.com/office/drawing/2014/main" id="{CFA20B56-8875-2A3E-7E8D-6F825513ECA1}"/>
              </a:ext>
            </a:extLst>
          </p:cNvPr>
          <p:cNvSpPr/>
          <p:nvPr/>
        </p:nvSpPr>
        <p:spPr>
          <a:xfrm>
            <a:off x="960127" y="1295574"/>
            <a:ext cx="1311565" cy="261503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33812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715967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39235" y="549409"/>
            <a:ext cx="4741801" cy="6918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FASE 2. LA</a:t>
            </a:r>
            <a:r>
              <a:rPr kumimoji="0" lang="ca-E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MATRIU D’INDICADORS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21265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3231818" y="1149361"/>
            <a:ext cx="3256626" cy="524106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DIMENSIÓ </a:t>
            </a:r>
            <a:r>
              <a:rPr lang="ca-ES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SALARIS MÍNIMS ADEQUATS</a:t>
            </a: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sp>
        <p:nvSpPr>
          <p:cNvPr id="2" name="Rectangle 10">
            <a:extLst>
              <a:ext uri="{FF2B5EF4-FFF2-40B4-BE49-F238E27FC236}">
                <a16:creationId xmlns="" xmlns:a16="http://schemas.microsoft.com/office/drawing/2014/main" id="{CFA20B56-8875-2A3E-7E8D-6F825513ECA1}"/>
              </a:ext>
            </a:extLst>
          </p:cNvPr>
          <p:cNvSpPr/>
          <p:nvPr/>
        </p:nvSpPr>
        <p:spPr>
          <a:xfrm>
            <a:off x="960127" y="1295574"/>
            <a:ext cx="1311565" cy="261503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59269"/>
              </p:ext>
            </p:extLst>
          </p:nvPr>
        </p:nvGraphicFramePr>
        <p:xfrm>
          <a:off x="266700" y="1777960"/>
          <a:ext cx="9310524" cy="4356140"/>
        </p:xfrm>
        <a:graphic>
          <a:graphicData uri="http://schemas.openxmlformats.org/drawingml/2006/table">
            <a:tbl>
              <a:tblPr/>
              <a:tblGrid>
                <a:gridCol w="1794032"/>
                <a:gridCol w="488589"/>
                <a:gridCol w="702346"/>
                <a:gridCol w="3036492"/>
                <a:gridCol w="1878380"/>
                <a:gridCol w="1410685"/>
              </a:tblGrid>
              <a:tr h="327233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DIMENSIÓ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ÍNDEX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PRIORITAT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FONT DE DADES BARCELONA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FONT DE DADES AMB</a:t>
                      </a:r>
                    </a:p>
                  </a:txBody>
                  <a:tcPr marL="2580" marR="2580" marT="25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B3"/>
                    </a:solidFill>
                  </a:tcPr>
                </a:tc>
              </a:tr>
              <a:tr h="4620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2. SALARIS MÍNIMS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A8B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A8B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83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1" u="none" strike="noStrike" dirty="0" err="1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Pobresa</a:t>
                      </a:r>
                      <a:r>
                        <a:rPr lang="es-ES" sz="1200" b="0" i="1" u="none" strike="noStrike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 salarial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2,1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1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Percentatge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de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llars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en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pobresa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salarial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ECV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ECV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2540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>
                        <a:solidFill>
                          <a:srgbClr val="00A8B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2,1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II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Percentatge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de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treballadors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en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pobresa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salarial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ECV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ECV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8363"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>
                        <a:solidFill>
                          <a:srgbClr val="00A8B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2,1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IV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B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Percentatge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de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llars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monoparentals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en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pobresa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salarial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ECV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ECV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6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1" u="none" strike="noStrike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Salari de referència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2,2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1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Percentatge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de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llars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amb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un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salari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inferior al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salari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de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referència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EPF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EPF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625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>
                        <a:solidFill>
                          <a:srgbClr val="00A8B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2,2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II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Percentatge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de persones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amb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un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salari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inferior al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salari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de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referència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EPF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EPF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8363"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>
                        <a:solidFill>
                          <a:srgbClr val="00A8B3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A8B3"/>
                          </a:solidFill>
                          <a:effectLst/>
                          <a:latin typeface="Calibri Light" panose="020F0302020204030204" pitchFamily="34" charset="0"/>
                        </a:rPr>
                        <a:t>2,2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IV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E8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Ràtio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salari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mediano /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salari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de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referència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ECV &amp; EPF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ECV &amp; EPF</a:t>
                      </a:r>
                    </a:p>
                  </a:txBody>
                  <a:tcPr marL="4018" marR="4018" marT="40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0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1788C82-DA7C-A6A5-8579-FC3E62F1037E}"/>
              </a:ext>
            </a:extLst>
          </p:cNvPr>
          <p:cNvGrpSpPr/>
          <p:nvPr/>
        </p:nvGrpSpPr>
        <p:grpSpPr>
          <a:xfrm>
            <a:off x="612730" y="3249613"/>
            <a:ext cx="8494802" cy="358775"/>
            <a:chOff x="612730" y="660389"/>
            <a:chExt cx="8494802" cy="35877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D7972DB-A1DF-9FEA-34FC-B507C32D8D65}"/>
                </a:ext>
              </a:extLst>
            </p:cNvPr>
            <p:cNvSpPr txBox="1"/>
            <p:nvPr/>
          </p:nvSpPr>
          <p:spPr>
            <a:xfrm>
              <a:off x="612730" y="660389"/>
              <a:ext cx="439420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4400">
                <a:defRPr/>
              </a:pPr>
              <a:r>
                <a:rPr lang="en-AU" sz="2400" dirty="0">
                  <a:solidFill>
                    <a:prstClr val="white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VI</a:t>
              </a:r>
              <a:endParaRPr lang="es-ES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7FCED39-E025-5A9C-67FE-312531C484D0}"/>
                </a:ext>
              </a:extLst>
            </p:cNvPr>
            <p:cNvSpPr txBox="1"/>
            <p:nvPr/>
          </p:nvSpPr>
          <p:spPr>
            <a:xfrm>
              <a:off x="1139235" y="660389"/>
              <a:ext cx="7968297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defTabSz="914400">
                <a:defRPr/>
              </a:pPr>
              <a:r>
                <a:rPr lang="ca-ES" b="1" dirty="0">
                  <a:solidFill>
                    <a:prstClr val="black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FASE 3. L‘Índex Sintètic de la Qualitat del Treball (ISQT)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1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715967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71406" y="549409"/>
            <a:ext cx="5657762" cy="6918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defTabSz="914400"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FASE 3. </a:t>
            </a:r>
            <a:r>
              <a:rPr lang="ca-ES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L‘Índex Sintètic de la Qualitat del Treball (ISQT)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21265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93FC39-8250-8080-84B9-017A05A43581}"/>
              </a:ext>
            </a:extLst>
          </p:cNvPr>
          <p:cNvSpPr txBox="1"/>
          <p:nvPr/>
        </p:nvSpPr>
        <p:spPr>
          <a:xfrm>
            <a:off x="2188342" y="2059947"/>
            <a:ext cx="5343578" cy="3154710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ca-ES" sz="100" b="1" dirty="0">
              <a:solidFill>
                <a:srgbClr val="00B2A9"/>
              </a:solidFill>
              <a:latin typeface="Calibri Light"/>
            </a:endParaRPr>
          </a:p>
          <a:p>
            <a:pPr algn="just">
              <a:spcAft>
                <a:spcPts val="600"/>
              </a:spcAft>
              <a:defRPr/>
            </a:pPr>
            <a:r>
              <a:rPr lang="ca-ES" sz="1400" b="1" dirty="0">
                <a:solidFill>
                  <a:srgbClr val="00B2A9"/>
                </a:solidFill>
                <a:latin typeface="Calibri Light"/>
              </a:rPr>
              <a:t>Naturalesa del fenomen i el </a:t>
            </a:r>
            <a:r>
              <a:rPr lang="ca-ES" sz="1400" b="1" i="1" dirty="0" err="1">
                <a:solidFill>
                  <a:srgbClr val="00B2A9"/>
                </a:solidFill>
                <a:latin typeface="Calibri Light"/>
              </a:rPr>
              <a:t>framework</a:t>
            </a:r>
            <a:r>
              <a:rPr lang="ca-ES" sz="1400" b="1" dirty="0">
                <a:solidFill>
                  <a:srgbClr val="00B2A9"/>
                </a:solidFill>
                <a:latin typeface="Calibri Light"/>
              </a:rPr>
              <a:t> del ABOQ</a:t>
            </a:r>
            <a:r>
              <a:rPr lang="ca-ES" sz="1400" dirty="0">
                <a:solidFill>
                  <a:srgbClr val="00B2A9"/>
                </a:solidFill>
                <a:latin typeface="Calibri Light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a-ES" sz="1400" dirty="0">
                <a:solidFill>
                  <a:prstClr val="black"/>
                </a:solidFill>
                <a:latin typeface="Calibri Light"/>
              </a:rPr>
              <a:t>	</a:t>
            </a:r>
            <a:r>
              <a:rPr lang="ca-ES" sz="1400" dirty="0">
                <a:solidFill>
                  <a:prstClr val="black"/>
                </a:solidFill>
                <a:latin typeface="Calibri Light"/>
                <a:sym typeface="Wingdings" panose="05000000000000000000" pitchFamily="2" charset="2"/>
              </a:rPr>
              <a:t> </a:t>
            </a:r>
            <a:r>
              <a:rPr lang="ca-ES" sz="1400" dirty="0">
                <a:solidFill>
                  <a:prstClr val="black"/>
                </a:solidFill>
                <a:latin typeface="Calibri Light"/>
              </a:rPr>
              <a:t>Un concepte latent i subjectiu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ca-ES" sz="1400" dirty="0">
              <a:solidFill>
                <a:prstClr val="black"/>
              </a:solidFill>
              <a:latin typeface="Calibri Ligh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a-ES" sz="1400" b="1" dirty="0">
                <a:solidFill>
                  <a:srgbClr val="00B2A9"/>
                </a:solidFill>
                <a:latin typeface="Calibri Light"/>
              </a:rPr>
              <a:t>La recollida de dades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a-ES" sz="1400" dirty="0">
                <a:solidFill>
                  <a:prstClr val="black"/>
                </a:solidFill>
                <a:latin typeface="Calibri Light"/>
                <a:sym typeface="Wingdings" panose="05000000000000000000" pitchFamily="2" charset="2"/>
              </a:rPr>
              <a:t>	 R</a:t>
            </a:r>
            <a:r>
              <a:rPr lang="ca-ES" sz="1400" dirty="0">
                <a:solidFill>
                  <a:prstClr val="black"/>
                </a:solidFill>
                <a:latin typeface="Calibri Light"/>
              </a:rPr>
              <a:t>egistres administratius i </a:t>
            </a:r>
            <a:r>
              <a:rPr lang="ca-ES" sz="1400" dirty="0">
                <a:solidFill>
                  <a:srgbClr val="00B2A9"/>
                </a:solidFill>
                <a:latin typeface="Calibri Light"/>
              </a:rPr>
              <a:t>enquesta</a:t>
            </a:r>
            <a:r>
              <a:rPr lang="ca-ES" sz="1400" dirty="0">
                <a:solidFill>
                  <a:prstClr val="black"/>
                </a:solidFill>
                <a:latin typeface="Calibri Light"/>
              </a:rPr>
              <a:t> (òmnibus, </a:t>
            </a:r>
            <a:r>
              <a:rPr lang="ca-ES" sz="1400" i="1" dirty="0">
                <a:solidFill>
                  <a:prstClr val="black"/>
                </a:solidFill>
                <a:latin typeface="Calibri Light"/>
              </a:rPr>
              <a:t>ad hoc</a:t>
            </a:r>
            <a:r>
              <a:rPr lang="ca-ES" sz="1400" dirty="0">
                <a:solidFill>
                  <a:prstClr val="black"/>
                </a:solidFill>
                <a:latin typeface="Calibri Light"/>
              </a:rPr>
              <a:t>...)?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ca-ES" sz="1400" dirty="0">
              <a:solidFill>
                <a:prstClr val="black"/>
              </a:solidFill>
              <a:latin typeface="Calibri Ligh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a-ES" sz="1400" b="1" dirty="0">
                <a:solidFill>
                  <a:srgbClr val="00B2A9"/>
                </a:solidFill>
                <a:latin typeface="Calibri Light"/>
              </a:rPr>
              <a:t>El nivell territorial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a-ES" sz="1400" dirty="0">
                <a:solidFill>
                  <a:prstClr val="black"/>
                </a:solidFill>
                <a:latin typeface="Calibri Light"/>
                <a:sym typeface="Wingdings" panose="05000000000000000000" pitchFamily="2" charset="2"/>
              </a:rPr>
              <a:t>	 M</a:t>
            </a:r>
            <a:r>
              <a:rPr lang="ca-ES" sz="1400" dirty="0">
                <a:solidFill>
                  <a:prstClr val="black"/>
                </a:solidFill>
                <a:latin typeface="Calibri Light"/>
              </a:rPr>
              <a:t>unicipi de Barcelona, AMB, RMB...?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ca-ES" sz="1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12730" y="1163961"/>
            <a:ext cx="30902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a-ES" sz="20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Elements a tenir en compte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E31B0676-ABE7-B96D-3532-FC1960E0E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55" y="3116247"/>
            <a:ext cx="561465" cy="561465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11F672A3-E986-8872-6B96-7E944DDF523B}"/>
              </a:ext>
            </a:extLst>
          </p:cNvPr>
          <p:cNvGrpSpPr/>
          <p:nvPr/>
        </p:nvGrpSpPr>
        <p:grpSpPr>
          <a:xfrm>
            <a:off x="3518235" y="4136639"/>
            <a:ext cx="665001" cy="546307"/>
            <a:chOff x="3455079" y="4145654"/>
            <a:chExt cx="794385" cy="546307"/>
          </a:xfrm>
        </p:grpSpPr>
        <p:pic>
          <p:nvPicPr>
            <p:cNvPr id="13" name="Imagen 12">
              <a:extLst>
                <a:ext uri="{FF2B5EF4-FFF2-40B4-BE49-F238E27FC236}">
                  <a16:creationId xmlns="" xmlns:a16="http://schemas.microsoft.com/office/drawing/2014/main" id="{C2BD54F9-D12B-AF9A-E185-A42EBCD2E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173" t="7039" r="10285" b="36088"/>
            <a:stretch/>
          </p:blipFill>
          <p:spPr>
            <a:xfrm flipH="1">
              <a:off x="3608316" y="4284196"/>
              <a:ext cx="606800" cy="407765"/>
            </a:xfrm>
            <a:prstGeom prst="rect">
              <a:avLst/>
            </a:prstGeom>
          </p:spPr>
        </p:pic>
        <p:sp>
          <p:nvSpPr>
            <p:cNvPr id="14" name="Triángulo isósceles 13">
              <a:extLst>
                <a:ext uri="{FF2B5EF4-FFF2-40B4-BE49-F238E27FC236}">
                  <a16:creationId xmlns="" xmlns:a16="http://schemas.microsoft.com/office/drawing/2014/main" id="{32729C1A-B784-74B4-B77F-48EF46A8B42D}"/>
                </a:ext>
              </a:extLst>
            </p:cNvPr>
            <p:cNvSpPr/>
            <p:nvPr/>
          </p:nvSpPr>
          <p:spPr>
            <a:xfrm rot="19448972">
              <a:off x="3455079" y="4258726"/>
              <a:ext cx="398084" cy="16225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Triángulo isósceles 15">
              <a:extLst>
                <a:ext uri="{FF2B5EF4-FFF2-40B4-BE49-F238E27FC236}">
                  <a16:creationId xmlns="" xmlns:a16="http://schemas.microsoft.com/office/drawing/2014/main" id="{5E96BFE2-8BC2-3965-6D59-2306C7DA0D23}"/>
                </a:ext>
              </a:extLst>
            </p:cNvPr>
            <p:cNvSpPr/>
            <p:nvPr/>
          </p:nvSpPr>
          <p:spPr>
            <a:xfrm rot="2853196">
              <a:off x="3964718" y="4232519"/>
              <a:ext cx="371612" cy="1978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CD8ADF9D-4F57-1762-7905-871DEE86FA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 flipH="1">
            <a:off x="5756178" y="2154105"/>
            <a:ext cx="377922" cy="3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1788C82-DA7C-A6A5-8579-FC3E62F1037E}"/>
              </a:ext>
            </a:extLst>
          </p:cNvPr>
          <p:cNvGrpSpPr/>
          <p:nvPr/>
        </p:nvGrpSpPr>
        <p:grpSpPr>
          <a:xfrm>
            <a:off x="612730" y="3249613"/>
            <a:ext cx="8494802" cy="358775"/>
            <a:chOff x="612730" y="660389"/>
            <a:chExt cx="8494802" cy="35877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D7972DB-A1DF-9FEA-34FC-B507C32D8D65}"/>
                </a:ext>
              </a:extLst>
            </p:cNvPr>
            <p:cNvSpPr txBox="1"/>
            <p:nvPr/>
          </p:nvSpPr>
          <p:spPr>
            <a:xfrm>
              <a:off x="612730" y="660389"/>
              <a:ext cx="439420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I</a:t>
              </a: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7FCED39-E025-5A9C-67FE-312531C484D0}"/>
                </a:ext>
              </a:extLst>
            </p:cNvPr>
            <p:cNvSpPr txBox="1"/>
            <p:nvPr/>
          </p:nvSpPr>
          <p:spPr>
            <a:xfrm>
              <a:off x="1139235" y="660389"/>
              <a:ext cx="7968297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Presentació </a:t>
              </a:r>
              <a:r>
                <a:rPr lang="ca-ES" b="1" dirty="0">
                  <a:solidFill>
                    <a:prstClr val="black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de KSNET</a:t>
              </a:r>
              <a:endPara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7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715967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400">
              <a:defRPr/>
            </a:pPr>
            <a:r>
              <a:rPr lang="en-AU" sz="2400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r>
              <a:rPr lang="en-AU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es-ES" dirty="0">
              <a:solidFill>
                <a:srgbClr val="00B2A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71406" y="549409"/>
            <a:ext cx="5657762" cy="6918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400">
              <a:defRPr/>
            </a:pPr>
            <a:r>
              <a:rPr lang="ca-ES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FASE 3. L‘Índex Sintètic de la Qualitat del Treball (ISQT)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21265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a-ES" dirty="0">
              <a:solidFill>
                <a:prstClr val="white"/>
              </a:solidFill>
            </a:endParaRPr>
          </a:p>
        </p:txBody>
      </p:sp>
      <p:pic>
        <p:nvPicPr>
          <p:cNvPr id="15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93FC39-8250-8080-84B9-017A05A43581}"/>
              </a:ext>
            </a:extLst>
          </p:cNvPr>
          <p:cNvSpPr txBox="1"/>
          <p:nvPr/>
        </p:nvSpPr>
        <p:spPr>
          <a:xfrm>
            <a:off x="1052150" y="2381217"/>
            <a:ext cx="7529142" cy="1969770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ca-ES" sz="100" b="1" dirty="0">
              <a:solidFill>
                <a:srgbClr val="00B2A9"/>
              </a:solidFill>
              <a:latin typeface="Calibri Ligh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400" dirty="0">
                <a:solidFill>
                  <a:prstClr val="black"/>
                </a:solidFill>
                <a:latin typeface="Calibri Light"/>
              </a:rPr>
              <a:t>La bateria final d’indicadors:    </a:t>
            </a:r>
            <a:r>
              <a:rPr lang="ca-ES" sz="1400" b="1" i="1" dirty="0">
                <a:solidFill>
                  <a:prstClr val="black"/>
                </a:solidFill>
                <a:latin typeface="Calibri Light"/>
              </a:rPr>
              <a:t>Visió</a:t>
            </a:r>
            <a:r>
              <a:rPr lang="ca-ES" sz="1400" i="1" dirty="0">
                <a:solidFill>
                  <a:prstClr val="black"/>
                </a:solidFill>
                <a:latin typeface="Calibri Light"/>
              </a:rPr>
              <a:t> estratègica i operativa ····························· Visió acadèmica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400" u="sng" dirty="0">
                <a:solidFill>
                  <a:prstClr val="black"/>
                </a:solidFill>
                <a:latin typeface="Calibri Light"/>
              </a:rPr>
              <a:t>Definició consensuada dels </a:t>
            </a:r>
            <a:r>
              <a:rPr lang="ca-ES" sz="1400" b="1" u="sng" dirty="0">
                <a:solidFill>
                  <a:prstClr val="black"/>
                </a:solidFill>
                <a:latin typeface="Calibri Light"/>
              </a:rPr>
              <a:t>objectius</a:t>
            </a:r>
            <a:r>
              <a:rPr lang="ca-ES" sz="1400" u="sng" dirty="0">
                <a:solidFill>
                  <a:prstClr val="black"/>
                </a:solidFill>
                <a:latin typeface="Calibri Light"/>
              </a:rPr>
              <a:t> a aconseguir per cada indicador</a:t>
            </a:r>
            <a:endParaRPr lang="ca-ES" sz="1400" b="1" u="sng" dirty="0">
              <a:solidFill>
                <a:srgbClr val="00B2A9"/>
              </a:solidFill>
              <a:latin typeface="Calibri Ligh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400" dirty="0">
                <a:solidFill>
                  <a:prstClr val="black"/>
                </a:solidFill>
                <a:latin typeface="Calibri Light"/>
              </a:rPr>
              <a:t>Un índex que reflecteixi com de lluny (o a prop) s'està a nivell global i per a cada dimensió dels objectius marcats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a-ES" sz="1400" dirty="0">
                <a:solidFill>
                  <a:prstClr val="black"/>
                </a:solidFill>
                <a:latin typeface="Calibri Light"/>
              </a:rPr>
              <a:t>Un índex versàtil que s'adapti a diversos </a:t>
            </a:r>
            <a:r>
              <a:rPr lang="ca-ES" sz="1400" b="1" dirty="0">
                <a:solidFill>
                  <a:prstClr val="black"/>
                </a:solidFill>
                <a:latin typeface="Calibri Light"/>
              </a:rPr>
              <a:t>horitzons temporals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ca-ES" sz="1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2730" y="1371716"/>
            <a:ext cx="9107533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metodologia ad hoc per a aprofitar la finestra d'oportunitat: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grup de treball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649836" y="4633244"/>
            <a:ext cx="4420589" cy="82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fr-FR" sz="1600" b="1" dirty="0" err="1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índex</a:t>
            </a:r>
            <a:r>
              <a:rPr lang="fr-FR" sz="16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fr-FR" sz="1600" b="1" dirty="0" err="1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expressi</a:t>
            </a:r>
            <a:r>
              <a:rPr lang="fr-FR" sz="16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fr-FR" sz="1600" b="1" dirty="0" err="1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projecte</a:t>
            </a:r>
            <a:r>
              <a:rPr lang="fr-FR" sz="16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fr-FR" sz="1600" b="1" dirty="0" err="1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territori</a:t>
            </a:r>
            <a:endParaRPr lang="fr-FR" sz="1600" b="1" dirty="0">
              <a:solidFill>
                <a:srgbClr val="00B2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it-IT" b="1" dirty="0">
              <a:solidFill>
                <a:srgbClr val="00B2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3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715967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71406" y="549409"/>
            <a:ext cx="5657762" cy="6918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defTabSz="914400"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FASE 3. </a:t>
            </a:r>
            <a:r>
              <a:rPr lang="ca-ES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L‘Índex Sintètic de la Qualitat del Treball (ISQT)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21265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1298250" y="1546131"/>
            <a:ext cx="1311565" cy="261503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39" y="2112463"/>
            <a:ext cx="6691783" cy="37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39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715967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71406" y="549409"/>
            <a:ext cx="5657762" cy="6918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defTabSz="914400"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FASE 3. </a:t>
            </a:r>
            <a:r>
              <a:rPr lang="ca-ES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L‘Índex Sintètic de la Qualitat del Treball (ISQT)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21265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FA27DB92-3381-5DE3-5FFB-0B5FCAE8DEB6}"/>
              </a:ext>
            </a:extLst>
          </p:cNvPr>
          <p:cNvSpPr/>
          <p:nvPr/>
        </p:nvSpPr>
        <p:spPr>
          <a:xfrm>
            <a:off x="1298250" y="1546131"/>
            <a:ext cx="1311565" cy="261503"/>
          </a:xfrm>
          <a:prstGeom prst="rect">
            <a:avLst/>
          </a:prstGeom>
          <a:solidFill>
            <a:srgbClr val="00B2A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a-ES" sz="1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27" y="2112463"/>
            <a:ext cx="6652946" cy="374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09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1788C82-DA7C-A6A5-8579-FC3E62F1037E}"/>
              </a:ext>
            </a:extLst>
          </p:cNvPr>
          <p:cNvGrpSpPr/>
          <p:nvPr/>
        </p:nvGrpSpPr>
        <p:grpSpPr>
          <a:xfrm>
            <a:off x="612730" y="3249613"/>
            <a:ext cx="8494802" cy="358775"/>
            <a:chOff x="612730" y="660389"/>
            <a:chExt cx="8494802" cy="35877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D7972DB-A1DF-9FEA-34FC-B507C32D8D65}"/>
                </a:ext>
              </a:extLst>
            </p:cNvPr>
            <p:cNvSpPr txBox="1"/>
            <p:nvPr/>
          </p:nvSpPr>
          <p:spPr>
            <a:xfrm>
              <a:off x="612730" y="660389"/>
              <a:ext cx="439420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4400">
                <a:defRPr/>
              </a:pPr>
              <a:r>
                <a:rPr lang="en-AU" sz="2400" dirty="0">
                  <a:solidFill>
                    <a:prstClr val="white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VII</a:t>
              </a:r>
              <a:endParaRPr lang="es-ES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7FCED39-E025-5A9C-67FE-312531C484D0}"/>
                </a:ext>
              </a:extLst>
            </p:cNvPr>
            <p:cNvSpPr txBox="1"/>
            <p:nvPr/>
          </p:nvSpPr>
          <p:spPr>
            <a:xfrm>
              <a:off x="1139235" y="660389"/>
              <a:ext cx="7968297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defTabSz="914400">
                <a:defRPr/>
              </a:pPr>
              <a:r>
                <a:rPr lang="ca-ES" b="1" dirty="0">
                  <a:solidFill>
                    <a:prstClr val="black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Propers passos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002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715967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39235" y="549409"/>
            <a:ext cx="4741801" cy="6918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Propers passos</a:t>
            </a:r>
            <a:endParaRPr kumimoji="0" lang="ca-ES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11640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93FC39-8250-8080-84B9-017A05A43581}"/>
              </a:ext>
            </a:extLst>
          </p:cNvPr>
          <p:cNvSpPr txBox="1"/>
          <p:nvPr/>
        </p:nvSpPr>
        <p:spPr>
          <a:xfrm>
            <a:off x="1789804" y="2030101"/>
            <a:ext cx="6140653" cy="1938992"/>
          </a:xfrm>
          <a:prstGeom prst="rect">
            <a:avLst/>
          </a:prstGeom>
          <a:noFill/>
          <a:ln>
            <a:solidFill>
              <a:srgbClr val="00B2A9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es-ES" sz="300" b="1" dirty="0">
              <a:latin typeface="+mj-lt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600" b="1" dirty="0">
                <a:solidFill>
                  <a:srgbClr val="00B2A9"/>
                </a:solidFill>
                <a:latin typeface="+mj-lt"/>
              </a:rPr>
              <a:t>Consensuar la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matriu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definitiva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d'indicadors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en el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grup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de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treball</a:t>
            </a:r>
            <a:endParaRPr lang="es-ES" sz="1600" b="1" dirty="0">
              <a:solidFill>
                <a:srgbClr val="00B2A9"/>
              </a:solidFill>
              <a:latin typeface="+mj-lt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600" b="1" dirty="0">
                <a:solidFill>
                  <a:srgbClr val="00B2A9"/>
                </a:solidFill>
                <a:latin typeface="+mj-lt"/>
              </a:rPr>
              <a:t>Consensuar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l'àmbit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territorial del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qual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partir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600" b="1" dirty="0">
                <a:solidFill>
                  <a:srgbClr val="00B2A9"/>
                </a:solidFill>
                <a:latin typeface="+mj-lt"/>
              </a:rPr>
              <a:t>Consensuar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els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objectius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per a un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horitzó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temporal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concret</a:t>
            </a:r>
            <a:endParaRPr lang="es-ES" sz="1600" b="1" dirty="0">
              <a:solidFill>
                <a:srgbClr val="00B2A9"/>
              </a:solidFill>
              <a:latin typeface="+mj-lt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1600" b="1" dirty="0">
                <a:solidFill>
                  <a:srgbClr val="00B2A9"/>
                </a:solidFill>
                <a:latin typeface="+mj-lt"/>
              </a:rPr>
              <a:t>Decidir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l'eina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de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recol·lecció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de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dades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individuals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(</a:t>
            </a:r>
            <a:r>
              <a:rPr lang="es-ES" sz="1600" b="1" dirty="0" err="1">
                <a:solidFill>
                  <a:srgbClr val="00B2A9"/>
                </a:solidFill>
                <a:latin typeface="+mj-lt"/>
              </a:rPr>
              <a:t>enquesta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 </a:t>
            </a:r>
            <a:r>
              <a:rPr lang="es-ES" sz="1600" b="1" i="1" dirty="0">
                <a:solidFill>
                  <a:srgbClr val="00B2A9"/>
                </a:solidFill>
                <a:latin typeface="+mj-lt"/>
              </a:rPr>
              <a:t>ad hoc</a:t>
            </a:r>
            <a:r>
              <a:rPr lang="es-ES" sz="1600" b="1" dirty="0">
                <a:solidFill>
                  <a:srgbClr val="00B2A9"/>
                </a:solidFill>
                <a:latin typeface="+mj-lt"/>
              </a:rPr>
              <a:t>?)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s-ES" sz="300" dirty="0">
              <a:latin typeface="+mj-lt"/>
            </a:endParaRPr>
          </a:p>
        </p:txBody>
      </p:sp>
      <p:pic>
        <p:nvPicPr>
          <p:cNvPr id="11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52150" y="1316106"/>
            <a:ext cx="485775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err="1">
                <a:latin typeface="+mj-lt"/>
              </a:rPr>
              <a:t>Assentades</a:t>
            </a:r>
            <a:r>
              <a:rPr lang="fr-FR" sz="1400" dirty="0">
                <a:latin typeface="+mj-lt"/>
              </a:rPr>
              <a:t> les bases els </a:t>
            </a:r>
            <a:r>
              <a:rPr lang="fr-FR" sz="1400" dirty="0" err="1">
                <a:latin typeface="+mj-lt"/>
              </a:rPr>
              <a:t>propers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err="1">
                <a:latin typeface="+mj-lt"/>
              </a:rPr>
              <a:t>passos</a:t>
            </a:r>
            <a:r>
              <a:rPr lang="fr-FR" sz="1400" dirty="0">
                <a:latin typeface="+mj-lt"/>
              </a:rPr>
              <a:t> se </a:t>
            </a:r>
            <a:r>
              <a:rPr lang="fr-FR" sz="1400" dirty="0" err="1">
                <a:latin typeface="+mj-lt"/>
              </a:rPr>
              <a:t>centren</a:t>
            </a:r>
            <a:r>
              <a:rPr lang="fr-FR" sz="1400" dirty="0">
                <a:latin typeface="+mj-lt"/>
              </a:rPr>
              <a:t> en…</a:t>
            </a:r>
          </a:p>
          <a:p>
            <a:r>
              <a:rPr lang="fr-FR" sz="1400" dirty="0">
                <a:latin typeface="+mj-lt"/>
              </a:rPr>
              <a:t/>
            </a:r>
            <a:br>
              <a:rPr lang="fr-FR" sz="1400" dirty="0">
                <a:latin typeface="+mj-lt"/>
              </a:rPr>
            </a:br>
            <a:endParaRPr lang="es-E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8505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everal, sale&#10;&#10;Description automatically generated">
            <a:extLst>
              <a:ext uri="{FF2B5EF4-FFF2-40B4-BE49-F238E27FC236}">
                <a16:creationId xmlns="" xmlns:a16="http://schemas.microsoft.com/office/drawing/2014/main" id="{E3126241-A831-5DF7-F03C-2E4B34D77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duotone>
              <a:prstClr val="black"/>
              <a:srgbClr val="00B2A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31130" y="-1431130"/>
            <a:ext cx="6858001" cy="97202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EF9C665-7AC5-6FCE-D4ED-E2E879F15FBC}"/>
              </a:ext>
            </a:extLst>
          </p:cNvPr>
          <p:cNvSpPr/>
          <p:nvPr/>
        </p:nvSpPr>
        <p:spPr>
          <a:xfrm>
            <a:off x="-3" y="2644102"/>
            <a:ext cx="9720265" cy="1442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ca-ES" sz="2000" b="1" dirty="0">
              <a:solidFill>
                <a:srgbClr val="00B2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a-ES" sz="2000" b="1" dirty="0">
                <a:solidFill>
                  <a:srgbClr val="00B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MOLTES GRÀCIES</a:t>
            </a:r>
          </a:p>
        </p:txBody>
      </p:sp>
      <p:pic>
        <p:nvPicPr>
          <p:cNvPr id="4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7D14FDA2-044D-B14C-A394-F5E16396B0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809" y="3507383"/>
            <a:ext cx="1764807" cy="3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11640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3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DA0C8D24-18C9-5160-9097-CC5B11872C34}"/>
              </a:ext>
            </a:extLst>
          </p:cNvPr>
          <p:cNvSpPr txBox="1"/>
          <p:nvPr/>
        </p:nvSpPr>
        <p:spPr>
          <a:xfrm>
            <a:off x="551275" y="1406938"/>
            <a:ext cx="447719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ca-ES" b="1" dirty="0">
                <a:solidFill>
                  <a:srgbClr val="00B2A9"/>
                </a:solidFill>
                <a:latin typeface="Open Sans Extrabold"/>
              </a:rPr>
              <a:t>Qui som?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a-ES" b="1" dirty="0">
                <a:latin typeface="+mj-lt"/>
              </a:rPr>
              <a:t>Consultora Acadèmica de Polítiques i Projectes amb Impacte Econòmic i/o Social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a-ES" dirty="0">
                <a:latin typeface="+mj-lt"/>
              </a:rPr>
              <a:t>Amb més de 7 anys d'experiència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a-ES" dirty="0">
                <a:latin typeface="+mj-lt"/>
              </a:rPr>
              <a:t>I un equip de 18 persones</a:t>
            </a:r>
            <a:endParaRPr lang="ca-ES" sz="1400" dirty="0"/>
          </a:p>
        </p:txBody>
      </p:sp>
      <p:sp>
        <p:nvSpPr>
          <p:cNvPr id="16" name="TextBox 5">
            <a:extLst>
              <a:ext uri="{FF2B5EF4-FFF2-40B4-BE49-F238E27FC236}">
                <a16:creationId xmlns="" xmlns:a16="http://schemas.microsoft.com/office/drawing/2014/main" id="{DA0C8D24-18C9-5160-9097-CC5B11872C34}"/>
              </a:ext>
            </a:extLst>
          </p:cNvPr>
          <p:cNvSpPr txBox="1"/>
          <p:nvPr/>
        </p:nvSpPr>
        <p:spPr>
          <a:xfrm>
            <a:off x="696145" y="696277"/>
            <a:ext cx="67460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/>
              </a:rPr>
              <a:t>KNOWLEDGE SHARING NETWORK </a:t>
            </a:r>
            <a:r>
              <a:rPr lang="es-E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/>
              </a:rPr>
              <a:t>| </a:t>
            </a:r>
            <a:r>
              <a:rPr lang="es-ES" sz="2400" b="1" dirty="0">
                <a:solidFill>
                  <a:srgbClr val="00B2A9"/>
                </a:solidFill>
                <a:latin typeface="Open Sans Extrabold"/>
              </a:rPr>
              <a:t>KSNET</a:t>
            </a:r>
            <a:endParaRPr lang="es-ES" sz="2400" dirty="0">
              <a:latin typeface="Open Sans Extrabold"/>
            </a:endParaRPr>
          </a:p>
          <a:p>
            <a:pPr fontAlgn="base"/>
            <a:endParaRPr lang="es-ES" sz="1400" dirty="0"/>
          </a:p>
        </p:txBody>
      </p:sp>
      <p:sp>
        <p:nvSpPr>
          <p:cNvPr id="18" name="TextBox 5">
            <a:extLst>
              <a:ext uri="{FF2B5EF4-FFF2-40B4-BE49-F238E27FC236}">
                <a16:creationId xmlns="" xmlns:a16="http://schemas.microsoft.com/office/drawing/2014/main" id="{DA0C8D24-18C9-5160-9097-CC5B11872C34}"/>
              </a:ext>
            </a:extLst>
          </p:cNvPr>
          <p:cNvSpPr txBox="1"/>
          <p:nvPr/>
        </p:nvSpPr>
        <p:spPr>
          <a:xfrm>
            <a:off x="5096305" y="1371289"/>
            <a:ext cx="469179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ca-ES" b="1" dirty="0">
                <a:solidFill>
                  <a:srgbClr val="00B2A9"/>
                </a:solidFill>
                <a:latin typeface="Open Sans Extrabold"/>
              </a:rPr>
              <a:t>Què fem?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a-ES" dirty="0">
                <a:latin typeface="+mj-lt"/>
              </a:rPr>
              <a:t>Avaluacions: de disseny, implementació, impacte, etc.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a-ES" dirty="0">
                <a:latin typeface="+mj-lt"/>
              </a:rPr>
              <a:t>Informes </a:t>
            </a:r>
            <a:r>
              <a:rPr lang="ca-ES" i="1" dirty="0">
                <a:latin typeface="+mj-lt"/>
              </a:rPr>
              <a:t>ad hoc </a:t>
            </a:r>
            <a:r>
              <a:rPr lang="ca-ES" dirty="0">
                <a:latin typeface="+mj-lt"/>
              </a:rPr>
              <a:t>i Anàlisi de dades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a-ES" dirty="0">
                <a:latin typeface="+mj-lt"/>
              </a:rPr>
              <a:t>Assessorament metodològic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a-ES" dirty="0">
                <a:latin typeface="+mj-lt"/>
              </a:rPr>
              <a:t>Etc.</a:t>
            </a:r>
          </a:p>
          <a:p>
            <a:pPr fontAlgn="base"/>
            <a:endParaRPr lang="ca-ES" sz="1400" dirty="0"/>
          </a:p>
          <a:p>
            <a:pPr fontAlgn="base"/>
            <a:endParaRPr lang="ca-ES" sz="1400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FDAC0DA-12C6-B24E-A2C5-B85B7BF7A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37"/>
          <a:stretch/>
        </p:blipFill>
        <p:spPr>
          <a:xfrm>
            <a:off x="1625802" y="3274361"/>
            <a:ext cx="6468657" cy="34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1788C82-DA7C-A6A5-8579-FC3E62F1037E}"/>
              </a:ext>
            </a:extLst>
          </p:cNvPr>
          <p:cNvGrpSpPr/>
          <p:nvPr/>
        </p:nvGrpSpPr>
        <p:grpSpPr>
          <a:xfrm>
            <a:off x="612730" y="3249613"/>
            <a:ext cx="8494802" cy="358775"/>
            <a:chOff x="612730" y="660389"/>
            <a:chExt cx="8494802" cy="35877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D7972DB-A1DF-9FEA-34FC-B507C32D8D65}"/>
                </a:ext>
              </a:extLst>
            </p:cNvPr>
            <p:cNvSpPr txBox="1"/>
            <p:nvPr/>
          </p:nvSpPr>
          <p:spPr>
            <a:xfrm>
              <a:off x="612730" y="660389"/>
              <a:ext cx="439420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4400">
                <a:defRPr/>
              </a:pPr>
              <a:r>
                <a:rPr lang="en-AU" sz="2400" dirty="0">
                  <a:solidFill>
                    <a:prstClr val="white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II</a:t>
              </a:r>
              <a:endParaRPr lang="es-ES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7FCED39-E025-5A9C-67FE-312531C484D0}"/>
                </a:ext>
              </a:extLst>
            </p:cNvPr>
            <p:cNvSpPr txBox="1"/>
            <p:nvPr/>
          </p:nvSpPr>
          <p:spPr>
            <a:xfrm>
              <a:off x="1139235" y="660389"/>
              <a:ext cx="7968297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4400">
                <a:defRPr/>
              </a:pPr>
              <a:r>
                <a:rPr lang="ca-ES" b="1" dirty="0">
                  <a:solidFill>
                    <a:prstClr val="black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Presentació de l’ABOQ</a:t>
              </a:r>
              <a:endParaRPr lang="ca-ES" b="1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0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tjans en línia 3" title="Acord Barcelona per a l'Ocupació de Qualitat 2021-2030">
            <a:hlinkClick r:id="" action="ppaction://media"/>
            <a:extLst>
              <a:ext uri="{FF2B5EF4-FFF2-40B4-BE49-F238E27FC236}">
                <a16:creationId xmlns="" xmlns:a16="http://schemas.microsoft.com/office/drawing/2014/main" id="{4B4B5203-FE7F-6442-ADAA-37D9C374EA0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2619" y="1448474"/>
            <a:ext cx="9156109" cy="5173551"/>
          </a:xfrm>
          <a:prstGeom prst="rect">
            <a:avLst/>
          </a:prstGeom>
        </p:spPr>
      </p:pic>
      <p:pic>
        <p:nvPicPr>
          <p:cNvPr id="5" name="Imagen 11">
            <a:extLst>
              <a:ext uri="{FF2B5EF4-FFF2-40B4-BE49-F238E27FC236}">
                <a16:creationId xmlns="" xmlns:a16="http://schemas.microsoft.com/office/drawing/2014/main" id="{80E06C94-95AD-E3C5-12FB-210BA4A68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607" y="293513"/>
            <a:ext cx="2040881" cy="455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CDF1B0-96DA-BF0A-FFEB-A6E7F2F1845D}"/>
              </a:ext>
            </a:extLst>
          </p:cNvPr>
          <p:cNvSpPr txBox="1"/>
          <p:nvPr/>
        </p:nvSpPr>
        <p:spPr>
          <a:xfrm>
            <a:off x="318775" y="225419"/>
            <a:ext cx="67460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 Extrabold"/>
              </a:rPr>
              <a:t>ACORD BARCELONA PER A L’OCUPACIÓ DE QUALITAT 2021-2030 </a:t>
            </a:r>
            <a:r>
              <a:rPr lang="es-E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Open Sans Extrabold"/>
              </a:rPr>
              <a:t>| </a:t>
            </a:r>
            <a:r>
              <a:rPr lang="es-ES" sz="2400" b="1" dirty="0">
                <a:solidFill>
                  <a:srgbClr val="CE132C"/>
                </a:solidFill>
                <a:latin typeface="Open Sans Extrabold"/>
              </a:rPr>
              <a:t>ABOQ</a:t>
            </a:r>
            <a:endParaRPr lang="es-ES" sz="2400" dirty="0">
              <a:solidFill>
                <a:srgbClr val="CE132C"/>
              </a:solidFill>
              <a:latin typeface="Open Sans Extrabold"/>
            </a:endParaRPr>
          </a:p>
          <a:p>
            <a:pPr fontAlgn="base"/>
            <a:endParaRPr lang="es-E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11640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387" y="1892857"/>
            <a:ext cx="6027220" cy="3873731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859478" y="1407127"/>
            <a:ext cx="6205352" cy="416257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CE132C"/>
                </a:solidFill>
                <a:latin typeface="Open Sans"/>
              </a:rPr>
              <a:t>Es </a:t>
            </a:r>
            <a:r>
              <a:rPr lang="es-ES" sz="1600" dirty="0" err="1">
                <a:solidFill>
                  <a:srgbClr val="CE132C"/>
                </a:solidFill>
                <a:latin typeface="Open Sans"/>
              </a:rPr>
              <a:t>realitza</a:t>
            </a:r>
            <a:r>
              <a:rPr lang="es-ES" sz="1600" dirty="0">
                <a:solidFill>
                  <a:srgbClr val="CE132C"/>
                </a:solidFill>
                <a:latin typeface="Open Sans"/>
              </a:rPr>
              <a:t> una </a:t>
            </a:r>
            <a:r>
              <a:rPr lang="es-ES" sz="1600" dirty="0" err="1">
                <a:solidFill>
                  <a:srgbClr val="CE132C"/>
                </a:solidFill>
                <a:latin typeface="Open Sans"/>
              </a:rPr>
              <a:t>conceptualització</a:t>
            </a:r>
            <a:r>
              <a:rPr lang="es-ES" sz="1600" dirty="0">
                <a:solidFill>
                  <a:srgbClr val="CE132C"/>
                </a:solidFill>
                <a:latin typeface="Open Sans"/>
              </a:rPr>
              <a:t> de la </a:t>
            </a:r>
            <a:r>
              <a:rPr lang="es-ES" sz="1600" dirty="0" err="1">
                <a:solidFill>
                  <a:srgbClr val="CE132C"/>
                </a:solidFill>
                <a:latin typeface="Open Sans"/>
              </a:rPr>
              <a:t>qualitat</a:t>
            </a:r>
            <a:r>
              <a:rPr lang="es-ES" sz="1600" dirty="0">
                <a:solidFill>
                  <a:srgbClr val="CE132C"/>
                </a:solidFill>
                <a:latin typeface="Open Sans"/>
              </a:rPr>
              <a:t> del </a:t>
            </a:r>
            <a:r>
              <a:rPr lang="es-ES" sz="1600" dirty="0" err="1">
                <a:solidFill>
                  <a:srgbClr val="CE132C"/>
                </a:solidFill>
                <a:latin typeface="Open Sans"/>
              </a:rPr>
              <a:t>treball</a:t>
            </a:r>
            <a:endParaRPr lang="es-ES" sz="1600" dirty="0">
              <a:solidFill>
                <a:srgbClr val="CE132C"/>
              </a:solidFill>
              <a:latin typeface="Open San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607" y="293513"/>
            <a:ext cx="2040881" cy="45512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89650350-A554-1489-AD7D-172AFE1DF1E9}"/>
              </a:ext>
            </a:extLst>
          </p:cNvPr>
          <p:cNvSpPr txBox="1"/>
          <p:nvPr/>
        </p:nvSpPr>
        <p:spPr>
          <a:xfrm>
            <a:off x="318775" y="225419"/>
            <a:ext cx="67460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 Extrabold"/>
              </a:rPr>
              <a:t>ACORD BARCELONA PER A L’OCUPACIÓ DE QUALITAT 2021-2030 </a:t>
            </a:r>
            <a:r>
              <a:rPr lang="es-E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Open Sans Extrabold"/>
              </a:rPr>
              <a:t>| </a:t>
            </a:r>
            <a:r>
              <a:rPr lang="es-ES" sz="2400" b="1" dirty="0">
                <a:solidFill>
                  <a:srgbClr val="CE132C"/>
                </a:solidFill>
                <a:latin typeface="Open Sans Extrabold"/>
              </a:rPr>
              <a:t>ABOQ</a:t>
            </a:r>
            <a:endParaRPr lang="es-ES" sz="2400" dirty="0">
              <a:solidFill>
                <a:srgbClr val="CE132C"/>
              </a:solidFill>
              <a:latin typeface="Open Sans Extrabold"/>
            </a:endParaRPr>
          </a:p>
          <a:p>
            <a:pPr fontAlgn="base"/>
            <a:endParaRPr lang="es-E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1788C82-DA7C-A6A5-8579-FC3E62F1037E}"/>
              </a:ext>
            </a:extLst>
          </p:cNvPr>
          <p:cNvGrpSpPr/>
          <p:nvPr/>
        </p:nvGrpSpPr>
        <p:grpSpPr>
          <a:xfrm>
            <a:off x="612730" y="3249613"/>
            <a:ext cx="8494802" cy="358775"/>
            <a:chOff x="612730" y="660389"/>
            <a:chExt cx="8494802" cy="35877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D7972DB-A1DF-9FEA-34FC-B507C32D8D65}"/>
                </a:ext>
              </a:extLst>
            </p:cNvPr>
            <p:cNvSpPr txBox="1"/>
            <p:nvPr/>
          </p:nvSpPr>
          <p:spPr>
            <a:xfrm>
              <a:off x="612730" y="660389"/>
              <a:ext cx="439420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III</a:t>
              </a: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7FCED39-E025-5A9C-67FE-312531C484D0}"/>
                </a:ext>
              </a:extLst>
            </p:cNvPr>
            <p:cNvSpPr txBox="1"/>
            <p:nvPr/>
          </p:nvSpPr>
          <p:spPr>
            <a:xfrm>
              <a:off x="1139235" y="660389"/>
              <a:ext cx="7968297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Presentació </a:t>
              </a:r>
              <a:r>
                <a:rPr lang="ca-ES" b="1" dirty="0">
                  <a:solidFill>
                    <a:prstClr val="black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del treball</a:t>
              </a:r>
              <a:endPara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9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6CAFE4-0A22-29F9-1D34-D895D5117D48}"/>
              </a:ext>
            </a:extLst>
          </p:cNvPr>
          <p:cNvSpPr txBox="1"/>
          <p:nvPr/>
        </p:nvSpPr>
        <p:spPr>
          <a:xfrm>
            <a:off x="612730" y="660389"/>
            <a:ext cx="439420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00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DEC30-0FC0-7EA4-CB44-75178174ADE2}"/>
              </a:ext>
            </a:extLst>
          </p:cNvPr>
          <p:cNvSpPr txBox="1"/>
          <p:nvPr/>
        </p:nvSpPr>
        <p:spPr>
          <a:xfrm>
            <a:off x="1139236" y="660389"/>
            <a:ext cx="3632577" cy="35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Presentació del treball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AA1035-32C7-B424-8668-107D06FD7E39}"/>
              </a:ext>
            </a:extLst>
          </p:cNvPr>
          <p:cNvSpPr/>
          <p:nvPr/>
        </p:nvSpPr>
        <p:spPr>
          <a:xfrm>
            <a:off x="0" y="-2799"/>
            <a:ext cx="9720263" cy="6858000"/>
          </a:xfrm>
          <a:prstGeom prst="rect">
            <a:avLst/>
          </a:prstGeom>
          <a:noFill/>
          <a:ln w="635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3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B1CC8E9-87CB-520B-2399-78E15AC15F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417" y="389354"/>
            <a:ext cx="1764807" cy="306923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="" xmlns:a16="http://schemas.microsoft.com/office/drawing/2014/main" id="{DA0C8D24-18C9-5160-9097-CC5B11872C34}"/>
              </a:ext>
            </a:extLst>
          </p:cNvPr>
          <p:cNvSpPr txBox="1"/>
          <p:nvPr/>
        </p:nvSpPr>
        <p:spPr>
          <a:xfrm>
            <a:off x="2787394" y="1538672"/>
            <a:ext cx="641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>
                <a:latin typeface="+mj-lt"/>
              </a:rPr>
              <a:t>Definir, concretar i validar un model de seguiment dels compromisos de l’Acord Barcelona per l’Ocupació de Qualitat (ABOQ 2021-2030)</a:t>
            </a:r>
            <a:r>
              <a:rPr lang="ca-ES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ca-ES" sz="1400" dirty="0">
                <a:solidFill>
                  <a:srgbClr val="FF0000"/>
                </a:solidFill>
                <a:latin typeface="+mj-lt"/>
              </a:rPr>
              <a:t>  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710667" y="1525630"/>
            <a:ext cx="1994034" cy="566696"/>
          </a:xfrm>
          <a:prstGeom prst="roundRect">
            <a:avLst/>
          </a:prstGeom>
          <a:solidFill>
            <a:srgbClr val="00B2A9"/>
          </a:solidFill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OBJECTIU</a:t>
            </a:r>
            <a:endParaRPr lang="ca-ES" sz="1600" dirty="0"/>
          </a:p>
        </p:txBody>
      </p:sp>
      <p:grpSp>
        <p:nvGrpSpPr>
          <p:cNvPr id="3" name="Grupo 2"/>
          <p:cNvGrpSpPr/>
          <p:nvPr/>
        </p:nvGrpSpPr>
        <p:grpSpPr>
          <a:xfrm>
            <a:off x="240634" y="3056371"/>
            <a:ext cx="9788737" cy="1697126"/>
            <a:chOff x="298383" y="3841675"/>
            <a:chExt cx="9788737" cy="1697126"/>
          </a:xfrm>
        </p:grpSpPr>
        <p:sp>
          <p:nvSpPr>
            <p:cNvPr id="16" name="Rectángulo redondeado 15"/>
            <p:cNvSpPr/>
            <p:nvPr/>
          </p:nvSpPr>
          <p:spPr>
            <a:xfrm>
              <a:off x="298383" y="3841675"/>
              <a:ext cx="3272590" cy="566696"/>
            </a:xfrm>
            <a:prstGeom prst="roundRect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latin typeface="+mj-lt"/>
                </a:rPr>
                <a:t>1. Aterrar les 10 </a:t>
              </a:r>
              <a:r>
                <a:rPr lang="ca-ES" sz="1600" b="1" dirty="0">
                  <a:latin typeface="+mj-lt"/>
                </a:rPr>
                <a:t>dimensions</a:t>
              </a: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298383" y="4486205"/>
              <a:ext cx="327259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ca-ES" sz="1300" dirty="0">
                  <a:solidFill>
                    <a:srgbClr val="00B2A9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1.1) </a:t>
              </a:r>
              <a:r>
                <a:rPr lang="ca-ES" sz="1300" dirty="0">
                  <a:latin typeface="+mj-lt"/>
                </a:rPr>
                <a:t>Lligar a conceptes acadèmics mitjançant revisió de la literatura acadèmica </a:t>
              </a:r>
            </a:p>
            <a:p>
              <a:pPr>
                <a:lnSpc>
                  <a:spcPct val="120000"/>
                </a:lnSpc>
              </a:pPr>
              <a:r>
                <a:rPr lang="ca-ES" sz="1300" dirty="0">
                  <a:solidFill>
                    <a:srgbClr val="00B2A9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1.2) </a:t>
              </a:r>
              <a:r>
                <a:rPr lang="ca-ES" sz="1300" dirty="0">
                  <a:latin typeface="+mj-lt"/>
                </a:rPr>
                <a:t>Definir i contextualitzar cada dimensió</a:t>
              </a: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3686476" y="3841675"/>
              <a:ext cx="3192300" cy="566696"/>
            </a:xfrm>
            <a:prstGeom prst="roundRect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00" b="1" dirty="0">
                  <a:latin typeface="+mj-lt"/>
                </a:rPr>
                <a:t>2. Proposta d’indicadors</a:t>
              </a: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7002301" y="3841675"/>
              <a:ext cx="2574924" cy="566696"/>
            </a:xfrm>
            <a:prstGeom prst="roundRect">
              <a:avLst/>
            </a:prstGeom>
            <a:solidFill>
              <a:srgbClr val="00B2A9"/>
            </a:solidFill>
            <a:ln>
              <a:solidFill>
                <a:srgbClr val="00B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00" b="1" dirty="0">
                  <a:latin typeface="+mj-lt"/>
                </a:rPr>
                <a:t>3. L’Índex Sintètic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3694458" y="4486205"/>
              <a:ext cx="3118585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ca-ES" sz="1300" dirty="0">
                  <a:solidFill>
                    <a:srgbClr val="00B2A9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2.1) </a:t>
              </a:r>
              <a:r>
                <a:rPr lang="ca-ES" sz="1300" dirty="0">
                  <a:latin typeface="+mj-lt"/>
                </a:rPr>
                <a:t>Detallar els indicadors disponibles per a la ciutat de Barcelona/AMB actualment</a:t>
              </a:r>
              <a:endParaRPr lang="ca-ES" sz="1300" dirty="0">
                <a:solidFill>
                  <a:srgbClr val="00B2A9"/>
                </a:solidFill>
                <a:latin typeface="+mj-lt"/>
              </a:endParaRPr>
            </a:p>
            <a:p>
              <a:pPr>
                <a:lnSpc>
                  <a:spcPct val="120000"/>
                </a:lnSpc>
              </a:pPr>
              <a:r>
                <a:rPr lang="ca-ES" sz="1300" dirty="0">
                  <a:solidFill>
                    <a:srgbClr val="00B2A9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2.2) </a:t>
              </a:r>
              <a:r>
                <a:rPr lang="ca-ES" sz="1300" dirty="0">
                  <a:latin typeface="+mj-lt"/>
                </a:rPr>
                <a:t>Identificar els indicadors preferibles de cada dimensió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6968535" y="4486205"/>
              <a:ext cx="3118585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ca-ES" sz="1300" dirty="0">
                  <a:solidFill>
                    <a:srgbClr val="00B2A9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3) </a:t>
              </a:r>
              <a:r>
                <a:rPr lang="ca-ES" sz="1300" dirty="0">
                  <a:latin typeface="+mj-lt"/>
                </a:rPr>
                <a:t>Dissenyar un índex sintètic global</a:t>
              </a:r>
            </a:p>
          </p:txBody>
        </p:sp>
      </p:grpSp>
      <p:sp>
        <p:nvSpPr>
          <p:cNvPr id="27" name="Rectángulo redondeado 26"/>
          <p:cNvSpPr/>
          <p:nvPr/>
        </p:nvSpPr>
        <p:spPr>
          <a:xfrm>
            <a:off x="1139236" y="2431194"/>
            <a:ext cx="7572086" cy="441997"/>
          </a:xfrm>
          <a:prstGeom prst="roundRect">
            <a:avLst/>
          </a:prstGeom>
          <a:noFill/>
          <a:ln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00B2A9"/>
                </a:solidFill>
                <a:latin typeface="+mj-lt"/>
              </a:rPr>
              <a:t>FASES</a:t>
            </a:r>
            <a:endParaRPr lang="ca-ES" sz="1600" b="1" dirty="0">
              <a:solidFill>
                <a:srgbClr val="00B2A9"/>
              </a:solidFill>
              <a:latin typeface="+mj-lt"/>
            </a:endParaRPr>
          </a:p>
        </p:txBody>
      </p:sp>
      <p:cxnSp>
        <p:nvCxnSpPr>
          <p:cNvPr id="29" name="Conector recto de flecha 28"/>
          <p:cNvCxnSpPr/>
          <p:nvPr/>
        </p:nvCxnSpPr>
        <p:spPr>
          <a:xfrm>
            <a:off x="612730" y="4999970"/>
            <a:ext cx="4608627" cy="2"/>
          </a:xfrm>
          <a:prstGeom prst="straightConnector1">
            <a:avLst/>
          </a:prstGeom>
          <a:ln w="25400">
            <a:solidFill>
              <a:srgbClr val="00B2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5287618" y="4999970"/>
            <a:ext cx="3018783" cy="0"/>
          </a:xfrm>
          <a:prstGeom prst="straightConnector1">
            <a:avLst/>
          </a:prstGeom>
          <a:ln>
            <a:solidFill>
              <a:srgbClr val="00B2A9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redondeado 18"/>
          <p:cNvSpPr/>
          <p:nvPr/>
        </p:nvSpPr>
        <p:spPr>
          <a:xfrm>
            <a:off x="3329129" y="5466498"/>
            <a:ext cx="3192300" cy="566696"/>
          </a:xfrm>
          <a:prstGeom prst="roundRect">
            <a:avLst/>
          </a:prstGeom>
          <a:noFill/>
          <a:ln>
            <a:solidFill>
              <a:srgbClr val="00B2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>
                <a:solidFill>
                  <a:srgbClr val="00B2A9"/>
                </a:solidFill>
                <a:latin typeface="+mj-lt"/>
              </a:rPr>
              <a:t>Un projecte de territori</a:t>
            </a:r>
            <a:endParaRPr lang="ca-ES" sz="1600" b="1" dirty="0">
              <a:solidFill>
                <a:srgbClr val="00B2A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80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1788C82-DA7C-A6A5-8579-FC3E62F1037E}"/>
              </a:ext>
            </a:extLst>
          </p:cNvPr>
          <p:cNvGrpSpPr/>
          <p:nvPr/>
        </p:nvGrpSpPr>
        <p:grpSpPr>
          <a:xfrm>
            <a:off x="612730" y="3249613"/>
            <a:ext cx="8494802" cy="358775"/>
            <a:chOff x="612730" y="660389"/>
            <a:chExt cx="8494802" cy="35877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D7972DB-A1DF-9FEA-34FC-B507C32D8D65}"/>
                </a:ext>
              </a:extLst>
            </p:cNvPr>
            <p:cNvSpPr txBox="1"/>
            <p:nvPr/>
          </p:nvSpPr>
          <p:spPr>
            <a:xfrm>
              <a:off x="612730" y="660389"/>
              <a:ext cx="439420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4400">
                <a:defRPr/>
              </a:pPr>
              <a:r>
                <a:rPr lang="en-AU" sz="2400" dirty="0">
                  <a:solidFill>
                    <a:prstClr val="white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IV</a:t>
              </a:r>
              <a:endParaRPr lang="es-ES" dirty="0">
                <a:solidFill>
                  <a:srgbClr val="00B2A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7FCED39-E025-5A9C-67FE-312531C484D0}"/>
                </a:ext>
              </a:extLst>
            </p:cNvPr>
            <p:cNvSpPr txBox="1"/>
            <p:nvPr/>
          </p:nvSpPr>
          <p:spPr>
            <a:xfrm>
              <a:off x="1139235" y="660389"/>
              <a:ext cx="7968297" cy="358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defTabSz="914400">
                <a:defRPr/>
              </a:pPr>
              <a:r>
                <a:rPr lang="ca-ES" b="1" dirty="0">
                  <a:solidFill>
                    <a:prstClr val="black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FASE 1. ATERRAR LES 10 DIMENSIONS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51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10116</TotalTime>
  <Words>1128</Words>
  <Application>Microsoft Office PowerPoint</Application>
  <PresentationFormat>Personalizado</PresentationFormat>
  <Paragraphs>271</Paragraphs>
  <Slides>25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Open Sans</vt:lpstr>
      <vt:lpstr>Open Sans Extrabold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Viñas</dc:creator>
  <cp:lastModifiedBy>Romen Adan</cp:lastModifiedBy>
  <cp:revision>193</cp:revision>
  <dcterms:created xsi:type="dcterms:W3CDTF">2022-06-30T11:00:00Z</dcterms:created>
  <dcterms:modified xsi:type="dcterms:W3CDTF">2023-03-01T19:59:48Z</dcterms:modified>
</cp:coreProperties>
</file>