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66" r:id="rId5"/>
    <p:sldId id="267" r:id="rId6"/>
    <p:sldId id="275" r:id="rId7"/>
    <p:sldId id="268" r:id="rId8"/>
    <p:sldId id="257" r:id="rId9"/>
    <p:sldId id="256" r:id="rId10"/>
    <p:sldId id="259" r:id="rId11"/>
    <p:sldId id="260" r:id="rId12"/>
    <p:sldId id="261" r:id="rId13"/>
    <p:sldId id="262" r:id="rId14"/>
    <p:sldId id="270" r:id="rId15"/>
    <p:sldId id="274" r:id="rId16"/>
    <p:sldId id="273" r:id="rId17"/>
    <p:sldId id="276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86565-D3A8-4D62-BE7A-303E669AA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693308-0FBC-4CFC-BA71-7DBEB4DDB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44C6D-C5B3-4A5F-84E1-08614024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3651FE-6460-4BC3-A08A-53842F65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4D2C9-F42A-4B1E-8367-34AEB114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85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14F1B-5B2B-4CB5-81F1-BFB5DF4E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32D373-BF07-4CB9-ABDA-DC90EF15A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75B2A2-8A0B-4D47-83BA-10E161CB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26941D-BF49-4557-8943-E47F71A7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A142DE-5AE6-43E6-83B4-F7082832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0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5B27C9-09D1-4EDE-9317-C9168305A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3F6075-4F1A-4E60-BEC8-697ACF9B3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6B60E5-D4B0-4E55-AA6B-19393C25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B1E823-97B8-4DB1-947C-1A19E1A8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CC70FB-9C76-4F09-8485-295B3788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52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85975-26B2-4B63-85DE-184FAE06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6E6858-6C82-4735-88CB-28006AF9B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4F0837-9657-41B7-84F6-0AB2564C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2506B-6AC5-49C0-B944-E7CA0CCC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DC32CD-FD0B-4AEB-A1D1-CA65651E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66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769E-A59F-446A-9CEE-E63CCC20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E50E7B-DEE2-4CA7-AB89-85702D808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1E02E-E27A-4B96-8234-775AF9D1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CA3BD-A78D-4A46-B58D-A04561CB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2FB244-C554-47D0-B6E6-ABC9DB9C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78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ED886-2C79-4206-BDDD-08261BCF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7DA469-ED26-4A5E-8BD9-20F5035AA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FAC782-A951-485C-9C29-781D2BD0B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CD70DC-71BF-44D3-B533-0A531351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155EF1-EBA0-4D36-8762-CFD68EF7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C19F60-D3E2-4B52-9073-C0D8B3F3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3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D8228-F07F-468A-B81E-D6E61B5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36376B-D55D-4CF2-8B61-1AD41B18D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A43C0A-C13C-4F61-A03D-AE2742C26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A70CDD-B8E7-42DC-8185-03EB69A65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5DD180-E0AC-4DEE-AA34-CE53A9CCE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CF4C60-5334-4F6A-9A91-7C5917D3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9DA48F-D634-4994-94E5-11D9D67D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DC2EA4-1758-4D5A-9E31-D485E348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71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4E4B0-6F03-4E7F-B6E3-F257AFA6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790D8A-9993-47DE-B4A3-DD470DB2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69517C-1B1A-4F3E-9F83-7D4D7DF2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C69343-7AD1-4362-A7A8-D39D3A53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1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0A4003-4F2B-40F9-998B-F9FB5732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C5D652-78B6-48A0-AB10-B1FC0388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CE870D-BEF1-4C1A-992D-D18DFBD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4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F5C34-98C8-477D-8466-17C9587B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5EE5CB-FB43-4844-9E77-E1D733FC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E28528-8F83-491D-AB86-D7AE9A3AE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463CF-6DC8-4812-BDE5-7B52F4F6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0EA20D-64E1-49C5-896C-05DFD0C2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36D4F1-01ED-4275-853D-830B62CD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57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FBC11-6EBE-4460-AD10-6C767A2E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4BC35A-87DE-492C-9923-4B4841140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19B79A-8938-4E1A-8E62-76E1F9803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ABAB51-5B39-4A5E-BC75-417B0658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6CB882-DE0C-4843-9AF2-0BBBA1AC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D15A04-2D61-428F-9318-1B3D0F45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27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28F134-8CAA-49E9-B592-B257DD88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7AAE5C-D73B-4B15-9D61-3B4F743C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37703D-FF27-4DB6-B1AF-B052B0883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4BFE-360B-4EEB-A70C-7E1391D475AF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60E0A9-51EA-491A-95AC-6455A552E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E2CA8-3F96-4CB7-938E-8D1DF985F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D589-8449-4B93-8940-37096E791E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74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pf.edu/web/factori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3AECFB6-C5E0-4EDC-B36C-013501C5B882}"/>
              </a:ext>
            </a:extLst>
          </p:cNvPr>
          <p:cNvSpPr/>
          <p:nvPr/>
        </p:nvSpPr>
        <p:spPr>
          <a:xfrm>
            <a:off x="0" y="-12943"/>
            <a:ext cx="12192000" cy="13948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AC5CCA-2288-4354-B832-8FD2AC28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04199"/>
            <a:ext cx="10515600" cy="1325563"/>
          </a:xfrm>
        </p:spPr>
        <p:txBody>
          <a:bodyPr/>
          <a:lstStyle/>
          <a:p>
            <a:r>
              <a:rPr lang="es-ES" b="1" dirty="0" err="1">
                <a:solidFill>
                  <a:schemeClr val="bg1"/>
                </a:solidFill>
              </a:rPr>
              <a:t>Eina</a:t>
            </a:r>
            <a:r>
              <a:rPr lang="es-ES" b="1" dirty="0">
                <a:solidFill>
                  <a:schemeClr val="bg1"/>
                </a:solidFill>
              </a:rPr>
              <a:t>: </a:t>
            </a:r>
            <a:r>
              <a:rPr lang="es-ES" b="1" dirty="0" err="1">
                <a:solidFill>
                  <a:schemeClr val="bg1"/>
                </a:solidFill>
              </a:rPr>
              <a:t>collaborate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AulaGlobal</a:t>
            </a:r>
            <a:r>
              <a:rPr lang="es-ES" b="1" dirty="0">
                <a:solidFill>
                  <a:schemeClr val="bg1"/>
                </a:solidFill>
              </a:rPr>
              <a:t>   		</a:t>
            </a:r>
            <a:r>
              <a:rPr lang="es-ES" sz="2000" b="1" dirty="0" err="1">
                <a:solidFill>
                  <a:schemeClr val="bg1"/>
                </a:solidFill>
              </a:rPr>
              <a:t>versió</a:t>
            </a:r>
            <a:r>
              <a:rPr lang="es-ES" sz="2000" b="1" dirty="0">
                <a:solidFill>
                  <a:schemeClr val="bg1"/>
                </a:solidFill>
              </a:rPr>
              <a:t> 29/3/2020 </a:t>
            </a:r>
            <a:r>
              <a:rPr lang="es-ES" sz="1400" dirty="0" err="1">
                <a:solidFill>
                  <a:schemeClr val="bg1"/>
                </a:solidFill>
              </a:rPr>
              <a:t>Instruccions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creades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pels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professors</a:t>
            </a:r>
            <a:r>
              <a:rPr lang="es-ES" sz="1400" dirty="0">
                <a:solidFill>
                  <a:schemeClr val="bg1"/>
                </a:solidFill>
              </a:rPr>
              <a:t> Natàlia Pascual, Aída </a:t>
            </a:r>
            <a:r>
              <a:rPr lang="es-ES" sz="1400" dirty="0" err="1">
                <a:solidFill>
                  <a:schemeClr val="bg1"/>
                </a:solidFill>
              </a:rPr>
              <a:t>Moure</a:t>
            </a:r>
            <a:r>
              <a:rPr lang="es-ES" sz="1400" dirty="0">
                <a:solidFill>
                  <a:schemeClr val="bg1"/>
                </a:solidFill>
              </a:rPr>
              <a:t> i Joan Faner, per a </a:t>
            </a:r>
            <a:r>
              <a:rPr lang="es-ES" sz="1400" dirty="0" err="1">
                <a:solidFill>
                  <a:schemeClr val="bg1"/>
                </a:solidFill>
              </a:rPr>
              <a:t>ajudar</a:t>
            </a:r>
            <a:r>
              <a:rPr lang="es-ES" sz="1400" dirty="0">
                <a:solidFill>
                  <a:schemeClr val="bg1"/>
                </a:solidFill>
              </a:rPr>
              <a:t> a </a:t>
            </a:r>
            <a:r>
              <a:rPr lang="es-ES" sz="1400" dirty="0" err="1">
                <a:solidFill>
                  <a:schemeClr val="bg1"/>
                </a:solidFill>
              </a:rPr>
              <a:t>altres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professors</a:t>
            </a:r>
            <a:r>
              <a:rPr lang="es-ES" sz="1400" dirty="0">
                <a:solidFill>
                  <a:schemeClr val="bg1"/>
                </a:solidFill>
              </a:rPr>
              <a:t> (</a:t>
            </a:r>
            <a:r>
              <a:rPr lang="es-ES" sz="1400" dirty="0" err="1">
                <a:solidFill>
                  <a:schemeClr val="bg1"/>
                </a:solidFill>
              </a:rPr>
              <a:t>esperem</a:t>
            </a:r>
            <a:r>
              <a:rPr lang="es-ES" sz="1400" dirty="0">
                <a:solidFill>
                  <a:schemeClr val="bg1"/>
                </a:solidFill>
              </a:rPr>
              <a:t> que </a:t>
            </a:r>
            <a:r>
              <a:rPr lang="es-ES" sz="1400" dirty="0" err="1">
                <a:solidFill>
                  <a:schemeClr val="bg1"/>
                </a:solidFill>
              </a:rPr>
              <a:t>us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resulti</a:t>
            </a:r>
            <a:r>
              <a:rPr lang="es-ES" sz="1400" dirty="0">
                <a:solidFill>
                  <a:schemeClr val="bg1"/>
                </a:solidFill>
              </a:rPr>
              <a:t> útil!)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300E9C-AAC9-47B8-8F06-D915C67D99EA}"/>
              </a:ext>
            </a:extLst>
          </p:cNvPr>
          <p:cNvSpPr txBox="1"/>
          <p:nvPr/>
        </p:nvSpPr>
        <p:spPr>
          <a:xfrm flipH="1">
            <a:off x="402336" y="2068755"/>
            <a:ext cx="5961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1)  </a:t>
            </a:r>
            <a:r>
              <a:rPr lang="ca-ES" dirty="0"/>
              <a:t>+ Afegir activitat o recurs </a:t>
            </a:r>
            <a:r>
              <a:rPr lang="ca-ES" dirty="0">
                <a:sym typeface="Wingdings" panose="05000000000000000000" pitchFamily="2" charset="2"/>
              </a:rPr>
              <a:t> Eina externa  Seleccionar </a:t>
            </a:r>
            <a:r>
              <a:rPr lang="ca-ES" dirty="0" err="1">
                <a:sym typeface="Wingdings" panose="05000000000000000000" pitchFamily="2" charset="2"/>
              </a:rPr>
              <a:t>Collaborate</a:t>
            </a:r>
            <a:r>
              <a:rPr lang="ca-ES" dirty="0">
                <a:sym typeface="Wingdings" panose="05000000000000000000" pitchFamily="2" charset="2"/>
              </a:rPr>
              <a:t> Ultra al desplegable </a:t>
            </a:r>
          </a:p>
          <a:p>
            <a:endParaRPr lang="ca-ES" dirty="0">
              <a:sym typeface="Wingdings" panose="05000000000000000000" pitchFamily="2" charset="2"/>
            </a:endParaRPr>
          </a:p>
          <a:p>
            <a:r>
              <a:rPr lang="ca-ES" sz="1400" dirty="0">
                <a:solidFill>
                  <a:srgbClr val="FF0000"/>
                </a:solidFill>
                <a:sym typeface="Wingdings" panose="05000000000000000000" pitchFamily="2" charset="2"/>
              </a:rPr>
              <a:t>NOTA: No utilitzar directament </a:t>
            </a:r>
            <a:r>
              <a:rPr lang="ca-ES" sz="1400" dirty="0" err="1">
                <a:solidFill>
                  <a:srgbClr val="FF0000"/>
                </a:solidFill>
                <a:sym typeface="Wingdings" panose="05000000000000000000" pitchFamily="2" charset="2"/>
              </a:rPr>
              <a:t>Collaborate</a:t>
            </a:r>
            <a:r>
              <a:rPr lang="ca-ES" sz="1400" dirty="0">
                <a:solidFill>
                  <a:srgbClr val="FF0000"/>
                </a:solidFill>
                <a:sym typeface="Wingdings" panose="05000000000000000000" pitchFamily="2" charset="2"/>
              </a:rPr>
              <a:t> perquè dona menys opcions de configuració. </a:t>
            </a:r>
          </a:p>
          <a:p>
            <a:endParaRPr lang="ca-ES" sz="1400" dirty="0">
              <a:sym typeface="Wingdings" panose="05000000000000000000" pitchFamily="2" charset="2"/>
            </a:endParaRPr>
          </a:p>
          <a:p>
            <a:r>
              <a:rPr lang="ca-ES" b="1" dirty="0">
                <a:sym typeface="Wingdings" panose="05000000000000000000" pitchFamily="2" charset="2"/>
              </a:rPr>
              <a:t>2) </a:t>
            </a:r>
            <a:r>
              <a:rPr lang="ca-ES" dirty="0">
                <a:sym typeface="Wingdings" panose="05000000000000000000" pitchFamily="2" charset="2"/>
              </a:rPr>
              <a:t>Com a nom de l’activitat es pot posar “Classes virtuals” i després anar creant sessions. </a:t>
            </a:r>
          </a:p>
          <a:p>
            <a:endParaRPr lang="ca-ES" dirty="0">
              <a:sym typeface="Wingdings" panose="05000000000000000000" pitchFamily="2" charset="2"/>
            </a:endParaRPr>
          </a:p>
          <a:p>
            <a:r>
              <a:rPr lang="ca-ES" b="1" dirty="0">
                <a:sym typeface="Wingdings" panose="05000000000000000000" pitchFamily="2" charset="2"/>
              </a:rPr>
              <a:t>3) </a:t>
            </a:r>
            <a:r>
              <a:rPr lang="ca-ES" dirty="0">
                <a:sym typeface="Wingdings" panose="05000000000000000000" pitchFamily="2" charset="2"/>
              </a:rPr>
              <a:t>Configuració:  no cal configurar res més. 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1B1CF9-910C-4B33-AB47-51557154D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00" t="15984" r="60900" b="9847"/>
          <a:stretch/>
        </p:blipFill>
        <p:spPr>
          <a:xfrm>
            <a:off x="6280543" y="1535720"/>
            <a:ext cx="3621024" cy="508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94F7215-839B-4D38-8B3E-FC65786D517F}"/>
              </a:ext>
            </a:extLst>
          </p:cNvPr>
          <p:cNvSpPr/>
          <p:nvPr/>
        </p:nvSpPr>
        <p:spPr>
          <a:xfrm>
            <a:off x="6280543" y="4684419"/>
            <a:ext cx="890016" cy="457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1F097250-21B2-4811-A2A9-FD86E7983002}"/>
              </a:ext>
            </a:extLst>
          </p:cNvPr>
          <p:cNvSpPr/>
          <p:nvPr/>
        </p:nvSpPr>
        <p:spPr>
          <a:xfrm>
            <a:off x="7462335" y="4684419"/>
            <a:ext cx="67056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Símbolo &quot;No permitido&quot; 6">
            <a:extLst>
              <a:ext uri="{FF2B5EF4-FFF2-40B4-BE49-F238E27FC236}">
                <a16:creationId xmlns:a16="http://schemas.microsoft.com/office/drawing/2014/main" id="{E67232E8-0278-4430-92F0-44DE2A30A2CB}"/>
              </a:ext>
            </a:extLst>
          </p:cNvPr>
          <p:cNvSpPr/>
          <p:nvPr/>
        </p:nvSpPr>
        <p:spPr>
          <a:xfrm>
            <a:off x="6896239" y="3849152"/>
            <a:ext cx="548640" cy="457200"/>
          </a:xfrm>
          <a:prstGeom prst="noSmoking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0391BBD-3434-49F2-883E-7B9F9D595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0" t="43375" r="53900" b="33537"/>
          <a:stretch/>
        </p:blipFill>
        <p:spPr>
          <a:xfrm>
            <a:off x="8363712" y="4350288"/>
            <a:ext cx="3425952" cy="158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30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321C9C-780C-4D8B-B1E5-D8E0B606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 err="1">
                <a:solidFill>
                  <a:schemeClr val="bg1"/>
                </a:solidFill>
              </a:rPr>
              <a:t>Visió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estudiant</a:t>
            </a:r>
            <a:r>
              <a:rPr lang="es-ES" sz="3200" dirty="0">
                <a:solidFill>
                  <a:schemeClr val="bg1"/>
                </a:solidFill>
              </a:rPr>
              <a:t> de la clase virtual </a:t>
            </a:r>
            <a:r>
              <a:rPr lang="es-ES" sz="3200" dirty="0" err="1">
                <a:solidFill>
                  <a:schemeClr val="bg1"/>
                </a:solidFill>
              </a:rPr>
              <a:t>abans</a:t>
            </a:r>
            <a:r>
              <a:rPr lang="es-ES" sz="3200" dirty="0">
                <a:solidFill>
                  <a:schemeClr val="bg1"/>
                </a:solidFill>
              </a:rPr>
              <a:t> de </a:t>
            </a:r>
            <a:r>
              <a:rPr lang="es-ES" sz="3200" dirty="0" err="1">
                <a:solidFill>
                  <a:schemeClr val="bg1"/>
                </a:solidFill>
              </a:rPr>
              <a:t>començar</a:t>
            </a:r>
            <a:r>
              <a:rPr lang="es-ES" sz="32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FBEA1C-9A9D-47D4-BE87-DD672BA94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" t="28061" r="964" b="14377"/>
          <a:stretch/>
        </p:blipFill>
        <p:spPr>
          <a:xfrm>
            <a:off x="1330203" y="1967346"/>
            <a:ext cx="9904164" cy="326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45696C2-CF05-46D9-AF7F-6C4EDDCBC4F8}"/>
              </a:ext>
            </a:extLst>
          </p:cNvPr>
          <p:cNvSpPr/>
          <p:nvPr/>
        </p:nvSpPr>
        <p:spPr>
          <a:xfrm>
            <a:off x="8034090" y="2243495"/>
            <a:ext cx="3079092" cy="191704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8E3B2EF8-F56C-45CD-B04B-0D0971DE64EF}"/>
              </a:ext>
            </a:extLst>
          </p:cNvPr>
          <p:cNvSpPr/>
          <p:nvPr/>
        </p:nvSpPr>
        <p:spPr>
          <a:xfrm rot="16200000">
            <a:off x="9292532" y="4357083"/>
            <a:ext cx="67056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E3288CA-2F9A-40F6-9D9C-3E65BD2BA432}"/>
              </a:ext>
            </a:extLst>
          </p:cNvPr>
          <p:cNvSpPr/>
          <p:nvPr/>
        </p:nvSpPr>
        <p:spPr>
          <a:xfrm>
            <a:off x="1330203" y="5505321"/>
            <a:ext cx="88881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ym typeface="Wingdings" panose="05000000000000000000" pitchFamily="2" charset="2"/>
              </a:rPr>
              <a:t>El dia/hora de la sessió l’estudiant ja hi pot accedir. </a:t>
            </a:r>
          </a:p>
          <a:p>
            <a:endParaRPr lang="ca-ES" sz="1400" dirty="0">
              <a:sym typeface="Wingdings" panose="05000000000000000000" pitchFamily="2" charset="2"/>
            </a:endParaRPr>
          </a:p>
          <a:p>
            <a:r>
              <a:rPr lang="ca-ES" sz="1400" dirty="0">
                <a:solidFill>
                  <a:srgbClr val="FF0000"/>
                </a:solidFill>
                <a:sym typeface="Wingdings" panose="05000000000000000000" pitchFamily="2" charset="2"/>
              </a:rPr>
              <a:t>NOTA: Es pot treure l’opció d’entrada via telèfon. </a:t>
            </a:r>
          </a:p>
        </p:txBody>
      </p:sp>
    </p:spTree>
    <p:extLst>
      <p:ext uri="{BB962C8B-B14F-4D97-AF65-F5344CB8AC3E}">
        <p14:creationId xmlns:p14="http://schemas.microsoft.com/office/powerpoint/2010/main" val="383393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9859AA-2BF5-47EE-BB87-C86550AE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>
                <a:solidFill>
                  <a:schemeClr val="bg1"/>
                </a:solidFill>
              </a:rPr>
              <a:t>Un cop s’acepta vídeo i audio i es fan proves, s’accedeix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E54D32-BE21-4B18-AF70-1809B914E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8" t="19599" r="11446" b="5324"/>
          <a:stretch/>
        </p:blipFill>
        <p:spPr>
          <a:xfrm>
            <a:off x="2118823" y="1675227"/>
            <a:ext cx="7954353" cy="43941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E0ADB3-B8E7-4282-A677-D36EACBFDFF3}"/>
              </a:ext>
            </a:extLst>
          </p:cNvPr>
          <p:cNvSpPr/>
          <p:nvPr/>
        </p:nvSpPr>
        <p:spPr>
          <a:xfrm>
            <a:off x="2118823" y="6356350"/>
            <a:ext cx="2868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ym typeface="Wingdings" panose="05000000000000000000" pitchFamily="2" charset="2"/>
              </a:rPr>
              <a:t>Pantalla d’entrada a la sessió</a:t>
            </a:r>
          </a:p>
        </p:txBody>
      </p:sp>
    </p:spTree>
    <p:extLst>
      <p:ext uri="{BB962C8B-B14F-4D97-AF65-F5344CB8AC3E}">
        <p14:creationId xmlns:p14="http://schemas.microsoft.com/office/powerpoint/2010/main" val="207627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836833-644B-4655-ACCC-358C0A76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Pantalla principal completa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C2C0AD-600D-4AD7-B79B-DDB731294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16" b="5323"/>
          <a:stretch/>
        </p:blipFill>
        <p:spPr>
          <a:xfrm>
            <a:off x="268531" y="1663785"/>
            <a:ext cx="9660912" cy="43941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F94ABF-ACC9-41B9-96DA-9CC7DD28B7BC}"/>
              </a:ext>
            </a:extLst>
          </p:cNvPr>
          <p:cNvSpPr/>
          <p:nvPr/>
        </p:nvSpPr>
        <p:spPr>
          <a:xfrm>
            <a:off x="4155729" y="5431316"/>
            <a:ext cx="1900287" cy="77493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D93B9E30-BD38-4E68-ADC8-AA4B50270D8A}"/>
              </a:ext>
            </a:extLst>
          </p:cNvPr>
          <p:cNvSpPr/>
          <p:nvPr/>
        </p:nvSpPr>
        <p:spPr>
          <a:xfrm rot="16200000">
            <a:off x="3774357" y="6192383"/>
            <a:ext cx="323567" cy="2821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AA1CAF-2949-4169-9A8D-E5BB0B433449}"/>
              </a:ext>
            </a:extLst>
          </p:cNvPr>
          <p:cNvSpPr txBox="1"/>
          <p:nvPr/>
        </p:nvSpPr>
        <p:spPr>
          <a:xfrm>
            <a:off x="4108860" y="6333467"/>
            <a:ext cx="465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Opcions: </a:t>
            </a:r>
            <a:r>
              <a:rPr lang="ca-ES" dirty="0" err="1"/>
              <a:t>mute</a:t>
            </a:r>
            <a:r>
              <a:rPr lang="ca-ES" dirty="0"/>
              <a:t> </a:t>
            </a:r>
            <a:r>
              <a:rPr lang="ca-ES" dirty="0" err="1"/>
              <a:t>mic</a:t>
            </a:r>
            <a:r>
              <a:rPr lang="ca-ES" dirty="0"/>
              <a:t>, tancar vídeo i aixecar la mà.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679A02-B4F5-4EB9-830A-DBA8C31583DA}"/>
              </a:ext>
            </a:extLst>
          </p:cNvPr>
          <p:cNvSpPr txBox="1"/>
          <p:nvPr/>
        </p:nvSpPr>
        <p:spPr>
          <a:xfrm>
            <a:off x="10056766" y="1690218"/>
            <a:ext cx="1710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Si un alumne aixeca la mà, tots els participants ho veuen i el </a:t>
            </a:r>
            <a:r>
              <a:rPr lang="ca-ES" dirty="0" err="1"/>
              <a:t>profesor</a:t>
            </a:r>
            <a:r>
              <a:rPr lang="ca-ES" dirty="0"/>
              <a:t> li pot donar pas a l’alumne, que haurà d’obrir el </a:t>
            </a:r>
            <a:r>
              <a:rPr lang="ca-ES" dirty="0" err="1"/>
              <a:t>micro</a:t>
            </a:r>
            <a:r>
              <a:rPr lang="ca-ES" dirty="0"/>
              <a:t> i la </a:t>
            </a:r>
            <a:r>
              <a:rPr lang="ca-ES" dirty="0" err="1"/>
              <a:t>webcam</a:t>
            </a:r>
            <a:r>
              <a:rPr lang="ca-ES" dirty="0"/>
              <a:t> per a formular la pregunta i després tancar mentre el </a:t>
            </a:r>
            <a:r>
              <a:rPr lang="ca-ES" dirty="0" err="1"/>
              <a:t>profe</a:t>
            </a:r>
            <a:r>
              <a:rPr lang="ca-ES" dirty="0"/>
              <a:t> respon. </a:t>
            </a:r>
          </a:p>
        </p:txBody>
      </p:sp>
    </p:spTree>
    <p:extLst>
      <p:ext uri="{BB962C8B-B14F-4D97-AF65-F5344CB8AC3E}">
        <p14:creationId xmlns:p14="http://schemas.microsoft.com/office/powerpoint/2010/main" val="229459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B4A703-C076-4584-8098-732E2ED2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Menú lateral (</a:t>
            </a:r>
            <a:r>
              <a:rPr lang="es-ES" sz="3200" dirty="0" err="1">
                <a:solidFill>
                  <a:schemeClr val="bg1"/>
                </a:solidFill>
              </a:rPr>
              <a:t>dreta</a:t>
            </a:r>
            <a:r>
              <a:rPr lang="es-ES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3D7BE0-725B-4531-9122-D9F393BE4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3" r="693" b="5325"/>
          <a:stretch/>
        </p:blipFill>
        <p:spPr>
          <a:xfrm>
            <a:off x="216298" y="1730311"/>
            <a:ext cx="9556029" cy="43941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E166866-FCA5-4AD2-858B-27AD7B671720}"/>
              </a:ext>
            </a:extLst>
          </p:cNvPr>
          <p:cNvSpPr/>
          <p:nvPr/>
        </p:nvSpPr>
        <p:spPr>
          <a:xfrm>
            <a:off x="7064116" y="5454057"/>
            <a:ext cx="2233280" cy="77493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5B6359F9-73EC-48FD-9298-6C59FF219D95}"/>
              </a:ext>
            </a:extLst>
          </p:cNvPr>
          <p:cNvSpPr/>
          <p:nvPr/>
        </p:nvSpPr>
        <p:spPr>
          <a:xfrm rot="16200000">
            <a:off x="6902332" y="6064090"/>
            <a:ext cx="323567" cy="2821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529F04-DC57-4AB1-B8BA-8163136060A2}"/>
              </a:ext>
            </a:extLst>
          </p:cNvPr>
          <p:cNvSpPr txBox="1"/>
          <p:nvPr/>
        </p:nvSpPr>
        <p:spPr>
          <a:xfrm>
            <a:off x="4843670" y="6392034"/>
            <a:ext cx="729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Opcions</a:t>
            </a:r>
            <a:r>
              <a:rPr lang="es-ES" dirty="0"/>
              <a:t>: </a:t>
            </a:r>
            <a:r>
              <a:rPr lang="es-ES" dirty="0" err="1"/>
              <a:t>xat</a:t>
            </a:r>
            <a:r>
              <a:rPr lang="es-ES" dirty="0"/>
              <a:t> general, llista de </a:t>
            </a:r>
            <a:r>
              <a:rPr lang="es-ES" dirty="0" err="1"/>
              <a:t>participants</a:t>
            </a:r>
            <a:r>
              <a:rPr lang="es-ES" dirty="0"/>
              <a:t>, compartir pantalla i </a:t>
            </a:r>
            <a:r>
              <a:rPr lang="es-ES" dirty="0" err="1"/>
              <a:t>configuració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CA64B5-B26A-4CA3-97B8-D9BB61FF6AF0}"/>
              </a:ext>
            </a:extLst>
          </p:cNvPr>
          <p:cNvSpPr txBox="1"/>
          <p:nvPr/>
        </p:nvSpPr>
        <p:spPr>
          <a:xfrm>
            <a:off x="10056766" y="1905009"/>
            <a:ext cx="1710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Si es vol, es pot habilita l’opció del xat, però aleshores els alumnes </a:t>
            </a:r>
            <a:r>
              <a:rPr lang="ca-ES" dirty="0" err="1"/>
              <a:t>podrán</a:t>
            </a:r>
            <a:r>
              <a:rPr lang="ca-ES" dirty="0"/>
              <a:t> xatejar individualment, per això es recomana </a:t>
            </a:r>
            <a:r>
              <a:rPr lang="ca-ES" dirty="0" err="1"/>
              <a:t>deshabilitat</a:t>
            </a:r>
            <a:r>
              <a:rPr lang="ca-ES" dirty="0"/>
              <a:t> l’eina xat quan es faci la </a:t>
            </a:r>
            <a:r>
              <a:rPr lang="ca-ES" dirty="0" err="1"/>
              <a:t>configuración</a:t>
            </a:r>
            <a:r>
              <a:rPr lang="ca-ES" dirty="0"/>
              <a:t> de la sessió. </a:t>
            </a:r>
          </a:p>
        </p:txBody>
      </p:sp>
    </p:spTree>
    <p:extLst>
      <p:ext uri="{BB962C8B-B14F-4D97-AF65-F5344CB8AC3E}">
        <p14:creationId xmlns:p14="http://schemas.microsoft.com/office/powerpoint/2010/main" val="39683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B4A703-C076-4584-8098-732E2ED2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Compartir </a:t>
            </a:r>
            <a:r>
              <a:rPr lang="es-ES" sz="3200" dirty="0" err="1">
                <a:solidFill>
                  <a:schemeClr val="bg1"/>
                </a:solidFill>
              </a:rPr>
              <a:t>presentació</a:t>
            </a:r>
            <a:r>
              <a:rPr lang="es-ES" sz="3200" dirty="0">
                <a:solidFill>
                  <a:schemeClr val="bg1"/>
                </a:solidFill>
              </a:rPr>
              <a:t> (PPT)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CA64B5-B26A-4CA3-97B8-D9BB61FF6AF0}"/>
              </a:ext>
            </a:extLst>
          </p:cNvPr>
          <p:cNvSpPr txBox="1"/>
          <p:nvPr/>
        </p:nvSpPr>
        <p:spPr>
          <a:xfrm>
            <a:off x="5852844" y="2224626"/>
            <a:ext cx="3821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Primer </a:t>
            </a:r>
            <a:r>
              <a:rPr lang="es-ES" dirty="0" err="1"/>
              <a:t>s'ha</a:t>
            </a:r>
            <a:r>
              <a:rPr lang="es-ES" dirty="0"/>
              <a:t> de configurar la PPT:</a:t>
            </a:r>
          </a:p>
          <a:p>
            <a:endParaRPr lang="es-ES" dirty="0"/>
          </a:p>
          <a:p>
            <a:r>
              <a:rPr lang="es-ES" dirty="0"/>
              <a:t>1- Menú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 err="1"/>
              <a:t>Presentació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diapositives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</a:t>
            </a:r>
            <a:r>
              <a:rPr lang="es-ES" dirty="0" err="1"/>
              <a:t>configuració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diapositives</a:t>
            </a:r>
            <a:endParaRPr lang="es-ES" dirty="0"/>
          </a:p>
          <a:p>
            <a:endParaRPr lang="es-ES" dirty="0"/>
          </a:p>
          <a:p>
            <a:r>
              <a:rPr lang="es-ES" dirty="0"/>
              <a:t>2- clicar "examinada de forma individual (</a:t>
            </a:r>
            <a:r>
              <a:rPr lang="es-ES" dirty="0" err="1"/>
              <a:t>finestra</a:t>
            </a:r>
            <a:r>
              <a:rPr lang="es-ES" dirty="0"/>
              <a:t>)"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 err="1"/>
              <a:t>acceptar</a:t>
            </a:r>
            <a:endParaRPr lang="es-ES" dirty="0"/>
          </a:p>
          <a:p>
            <a:endParaRPr lang="es-ES" dirty="0"/>
          </a:p>
          <a:p>
            <a:r>
              <a:rPr lang="es-ES" dirty="0"/>
              <a:t>3- Tornar a </a:t>
            </a:r>
            <a:r>
              <a:rPr lang="es-ES" dirty="0" err="1"/>
              <a:t>Collaborate</a:t>
            </a:r>
            <a:endParaRPr lang="ca-ES" dirty="0"/>
          </a:p>
          <a:p>
            <a:endParaRPr lang="ca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99258" y="1613091"/>
            <a:ext cx="417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Configuració</a:t>
            </a:r>
            <a:r>
              <a:rPr lang="es-ES" b="1" dirty="0"/>
              <a:t> </a:t>
            </a:r>
            <a:r>
              <a:rPr lang="es-ES" b="1" dirty="0" err="1"/>
              <a:t>Powerpoint</a:t>
            </a:r>
            <a:endParaRPr lang="es-ES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32" y="2207211"/>
            <a:ext cx="3807650" cy="1453612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789710" y="2367452"/>
            <a:ext cx="1321724" cy="85621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31" y="4128175"/>
            <a:ext cx="3915715" cy="2441363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598096" y="4630189"/>
            <a:ext cx="1754406" cy="1745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852844" y="5188998"/>
            <a:ext cx="4862946" cy="1326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Permet</a:t>
            </a:r>
            <a:r>
              <a:rPr lang="es-ES" dirty="0"/>
              <a:t> que, </a:t>
            </a:r>
            <a:r>
              <a:rPr lang="es-ES" dirty="0" err="1"/>
              <a:t>quan</a:t>
            </a:r>
            <a:r>
              <a:rPr lang="es-ES" dirty="0"/>
              <a:t> un </a:t>
            </a:r>
            <a:r>
              <a:rPr lang="es-ES" dirty="0" err="1"/>
              <a:t>alumne</a:t>
            </a:r>
            <a:r>
              <a:rPr lang="es-ES" dirty="0"/>
              <a:t> "</a:t>
            </a:r>
            <a:r>
              <a:rPr lang="es-ES" dirty="0" err="1"/>
              <a:t>aixequi</a:t>
            </a:r>
            <a:r>
              <a:rPr lang="es-ES" dirty="0"/>
              <a:t> la </a:t>
            </a:r>
            <a:r>
              <a:rPr lang="es-ES" dirty="0" err="1"/>
              <a:t>mà</a:t>
            </a:r>
            <a:r>
              <a:rPr lang="es-ES" dirty="0"/>
              <a:t>" es </a:t>
            </a:r>
            <a:r>
              <a:rPr lang="es-ES" dirty="0" err="1"/>
              <a:t>mostri</a:t>
            </a:r>
            <a:r>
              <a:rPr lang="es-ES" dirty="0"/>
              <a:t> la </a:t>
            </a:r>
            <a:r>
              <a:rPr lang="es-ES" dirty="0" err="1"/>
              <a:t>notificació</a:t>
            </a:r>
            <a:r>
              <a:rPr lang="es-ES" dirty="0"/>
              <a:t> </a:t>
            </a:r>
            <a:r>
              <a:rPr lang="es-ES" dirty="0" err="1"/>
              <a:t>mentre</a:t>
            </a:r>
            <a:r>
              <a:rPr lang="es-ES" dirty="0"/>
              <a:t> </a:t>
            </a:r>
            <a:r>
              <a:rPr lang="es-ES" dirty="0" err="1"/>
              <a:t>donem</a:t>
            </a:r>
            <a:r>
              <a:rPr lang="es-ES" dirty="0"/>
              <a:t> la </a:t>
            </a:r>
            <a:r>
              <a:rPr lang="es-ES" dirty="0" err="1"/>
              <a:t>classe</a:t>
            </a:r>
            <a:endParaRPr lang="es-ES" dirty="0"/>
          </a:p>
        </p:txBody>
      </p:sp>
      <p:sp>
        <p:nvSpPr>
          <p:cNvPr id="32" name="Flecha curvada hacia la derecha 31"/>
          <p:cNvSpPr/>
          <p:nvPr/>
        </p:nvSpPr>
        <p:spPr>
          <a:xfrm>
            <a:off x="5111257" y="4128174"/>
            <a:ext cx="692219" cy="17239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19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2" y="1937288"/>
            <a:ext cx="6919662" cy="41229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B4A703-C076-4584-8098-732E2ED2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Compartir </a:t>
            </a:r>
            <a:r>
              <a:rPr lang="es-ES" sz="3200" dirty="0" err="1">
                <a:solidFill>
                  <a:schemeClr val="bg1"/>
                </a:solidFill>
              </a:rPr>
              <a:t>presentació</a:t>
            </a:r>
            <a:r>
              <a:rPr lang="es-ES" sz="3200" dirty="0">
                <a:solidFill>
                  <a:schemeClr val="bg1"/>
                </a:solidFill>
              </a:rPr>
              <a:t> (PPT)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CA64B5-B26A-4CA3-97B8-D9BB61FF6AF0}"/>
              </a:ext>
            </a:extLst>
          </p:cNvPr>
          <p:cNvSpPr txBox="1"/>
          <p:nvPr/>
        </p:nvSpPr>
        <p:spPr>
          <a:xfrm>
            <a:off x="8250729" y="1937288"/>
            <a:ext cx="3821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Quan</a:t>
            </a:r>
            <a:r>
              <a:rPr lang="es-ES" dirty="0"/>
              <a:t> es </a:t>
            </a:r>
            <a:r>
              <a:rPr lang="es-ES" dirty="0" err="1"/>
              <a:t>vulgui</a:t>
            </a:r>
            <a:r>
              <a:rPr lang="es-ES" dirty="0"/>
              <a:t> compartir una </a:t>
            </a:r>
            <a:r>
              <a:rPr lang="es-ES" dirty="0" err="1"/>
              <a:t>presentació</a:t>
            </a:r>
            <a:r>
              <a:rPr lang="es-ES" dirty="0"/>
              <a:t>:</a:t>
            </a:r>
          </a:p>
          <a:p>
            <a:endParaRPr lang="es-ES" dirty="0"/>
          </a:p>
          <a:p>
            <a:r>
              <a:rPr lang="es-ES" dirty="0"/>
              <a:t>1- Al menú de la </a:t>
            </a:r>
            <a:r>
              <a:rPr lang="es-ES" dirty="0" err="1"/>
              <a:t>dreta</a:t>
            </a:r>
            <a:r>
              <a:rPr lang="es-ES" dirty="0"/>
              <a:t> "compartir </a:t>
            </a:r>
            <a:r>
              <a:rPr lang="es-ES" dirty="0" err="1"/>
              <a:t>contingut</a:t>
            </a:r>
            <a:r>
              <a:rPr lang="es-ES" dirty="0"/>
              <a:t>"  </a:t>
            </a:r>
          </a:p>
          <a:p>
            <a:endParaRPr lang="es-ES" dirty="0"/>
          </a:p>
          <a:p>
            <a:r>
              <a:rPr lang="es-ES" dirty="0"/>
              <a:t>"compartir </a:t>
            </a:r>
            <a:r>
              <a:rPr lang="es-ES" dirty="0" err="1"/>
              <a:t>aplicació</a:t>
            </a:r>
            <a:r>
              <a:rPr lang="es-ES" dirty="0"/>
              <a:t> / pantalla".</a:t>
            </a:r>
            <a:endParaRPr lang="ca-ES" dirty="0"/>
          </a:p>
        </p:txBody>
      </p:sp>
      <p:sp>
        <p:nvSpPr>
          <p:cNvPr id="11" name="Flecha arriba 10"/>
          <p:cNvSpPr/>
          <p:nvPr/>
        </p:nvSpPr>
        <p:spPr>
          <a:xfrm rot="17724553">
            <a:off x="7707337" y="2475941"/>
            <a:ext cx="152431" cy="779098"/>
          </a:xfrm>
          <a:prstGeom prst="upArrow">
            <a:avLst>
              <a:gd name="adj1" fmla="val 576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5469775" y="2552008"/>
            <a:ext cx="1791045" cy="2992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091" y="3192087"/>
            <a:ext cx="398491" cy="250215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6223028" y="5744095"/>
            <a:ext cx="393903" cy="35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37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B4A703-C076-4584-8098-732E2ED2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Compartir videos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CA64B5-B26A-4CA3-97B8-D9BB61FF6AF0}"/>
              </a:ext>
            </a:extLst>
          </p:cNvPr>
          <p:cNvSpPr txBox="1"/>
          <p:nvPr/>
        </p:nvSpPr>
        <p:spPr>
          <a:xfrm>
            <a:off x="8302510" y="1510266"/>
            <a:ext cx="38210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Quan es vulgui compartir un vídeo:</a:t>
            </a:r>
          </a:p>
          <a:p>
            <a:endParaRPr lang="ca-ES" dirty="0"/>
          </a:p>
          <a:p>
            <a:r>
              <a:rPr lang="ca-ES" dirty="0"/>
              <a:t>1- deixar de compartir presentació momentàniament</a:t>
            </a:r>
          </a:p>
          <a:p>
            <a:endParaRPr lang="ca-ES" dirty="0"/>
          </a:p>
          <a:p>
            <a:r>
              <a:rPr lang="ca-ES" dirty="0"/>
              <a:t>2- Compartir aplicació / pantalla </a:t>
            </a:r>
            <a:r>
              <a:rPr lang="ca-ES" dirty="0">
                <a:sym typeface="Wingdings" panose="05000000000000000000" pitchFamily="2" charset="2"/>
              </a:rPr>
              <a:t></a:t>
            </a:r>
            <a:r>
              <a:rPr lang="ca-ES" dirty="0"/>
              <a:t> tota la pantalla + </a:t>
            </a:r>
            <a:r>
              <a:rPr lang="ca-ES" dirty="0" err="1"/>
              <a:t>clickar</a:t>
            </a:r>
            <a:r>
              <a:rPr lang="ca-ES" dirty="0"/>
              <a:t> "compartir àudio </a:t>
            </a:r>
            <a:r>
              <a:rPr lang="ca-ES" dirty="0">
                <a:sym typeface="Wingdings" panose="05000000000000000000" pitchFamily="2" charset="2"/>
              </a:rPr>
              <a:t></a:t>
            </a:r>
            <a:r>
              <a:rPr lang="ca-ES" dirty="0"/>
              <a:t> compartir</a:t>
            </a:r>
          </a:p>
          <a:p>
            <a:r>
              <a:rPr lang="ca-ES" dirty="0"/>
              <a:t>Nota: Tenir preparat el vídeo amb antelació.</a:t>
            </a:r>
          </a:p>
          <a:p>
            <a:endParaRPr lang="ca-ES" dirty="0"/>
          </a:p>
          <a:p>
            <a:r>
              <a:rPr lang="ca-ES" dirty="0"/>
              <a:t>3- silenciar micròfon.</a:t>
            </a:r>
          </a:p>
          <a:p>
            <a:endParaRPr lang="ca-ES" dirty="0"/>
          </a:p>
          <a:p>
            <a:r>
              <a:rPr lang="ca-ES" dirty="0"/>
              <a:t>3- Donar-li a PLAY a el vídeo.</a:t>
            </a:r>
          </a:p>
          <a:p>
            <a:endParaRPr lang="ca-ES" dirty="0"/>
          </a:p>
          <a:p>
            <a:r>
              <a:rPr lang="ca-ES" dirty="0"/>
              <a:t>4- A l'acabar, deixar de compartir (igual que punt 1), tornar a activar el micròfon i tornar a compartir presentació (</a:t>
            </a:r>
            <a:r>
              <a:rPr lang="ca-ES" dirty="0" err="1"/>
              <a:t>slide</a:t>
            </a:r>
            <a:r>
              <a:rPr lang="ca-ES" dirty="0"/>
              <a:t> anterior)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3" y="1510266"/>
            <a:ext cx="7833102" cy="1433291"/>
          </a:xfrm>
          <a:prstGeom prst="rect">
            <a:avLst/>
          </a:prstGeom>
        </p:spPr>
      </p:pic>
      <p:sp>
        <p:nvSpPr>
          <p:cNvPr id="11" name="Flecha arriba 10"/>
          <p:cNvSpPr/>
          <p:nvPr/>
        </p:nvSpPr>
        <p:spPr>
          <a:xfrm rot="17395068">
            <a:off x="7946930" y="2028669"/>
            <a:ext cx="216205" cy="448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7455822" y="2011680"/>
            <a:ext cx="284537" cy="324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84" y="3323543"/>
            <a:ext cx="5879519" cy="3434704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2513214" y="4878797"/>
            <a:ext cx="604059" cy="324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2734411" y="6533804"/>
            <a:ext cx="344546" cy="3241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81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B4A703-C076-4584-8098-732E2ED2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Recursos </a:t>
            </a:r>
            <a:r>
              <a:rPr lang="es-ES" sz="3200">
                <a:solidFill>
                  <a:schemeClr val="bg1"/>
                </a:solidFill>
              </a:rPr>
              <a:t>addicionals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6327" y="1723105"/>
            <a:ext cx="345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https://www.upf.edu/web/factoria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081" y="1907771"/>
            <a:ext cx="6603867" cy="46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6DEF61A-11BB-4351-BFE0-6467C853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 err="1">
                <a:solidFill>
                  <a:schemeClr val="bg1"/>
                </a:solidFill>
              </a:rPr>
              <a:t>Visió</a:t>
            </a:r>
            <a:r>
              <a:rPr lang="es-ES" sz="3200" dirty="0">
                <a:solidFill>
                  <a:schemeClr val="bg1"/>
                </a:solidFill>
              </a:rPr>
              <a:t> a </a:t>
            </a:r>
            <a:r>
              <a:rPr lang="es-ES" sz="3200" dirty="0" err="1">
                <a:solidFill>
                  <a:schemeClr val="bg1"/>
                </a:solidFill>
              </a:rPr>
              <a:t>l’aula</a:t>
            </a:r>
            <a:r>
              <a:rPr lang="es-ES" sz="3200" dirty="0">
                <a:solidFill>
                  <a:schemeClr val="bg1"/>
                </a:solidFill>
              </a:rPr>
              <a:t> de </a:t>
            </a:r>
            <a:r>
              <a:rPr lang="es-ES" sz="3200" dirty="0" err="1">
                <a:solidFill>
                  <a:schemeClr val="bg1"/>
                </a:solidFill>
              </a:rPr>
              <a:t>l’estudiant</a:t>
            </a:r>
            <a:r>
              <a:rPr lang="es-ES" sz="32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1FF5AE-F0DA-4C0E-94E9-1F8FEAA9F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" t="25188" r="1957" b="6025"/>
          <a:stretch/>
        </p:blipFill>
        <p:spPr>
          <a:xfrm>
            <a:off x="1385956" y="2313709"/>
            <a:ext cx="9420087" cy="375571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9F053A5-34A7-4FDC-9908-384B112EB34B}"/>
              </a:ext>
            </a:extLst>
          </p:cNvPr>
          <p:cNvSpPr/>
          <p:nvPr/>
        </p:nvSpPr>
        <p:spPr>
          <a:xfrm>
            <a:off x="3332480" y="4450080"/>
            <a:ext cx="3474720" cy="7326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978E3BB-D0BB-42BC-84C7-061633860D46}"/>
              </a:ext>
            </a:extLst>
          </p:cNvPr>
          <p:cNvSpPr/>
          <p:nvPr/>
        </p:nvSpPr>
        <p:spPr>
          <a:xfrm>
            <a:off x="2540000" y="4622800"/>
            <a:ext cx="67056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34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36CDF5B-7109-4235-9214-1FA9D879B86E}"/>
              </a:ext>
            </a:extLst>
          </p:cNvPr>
          <p:cNvSpPr/>
          <p:nvPr/>
        </p:nvSpPr>
        <p:spPr>
          <a:xfrm>
            <a:off x="0" y="651752"/>
            <a:ext cx="12192000" cy="73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CEC00-3E07-4533-8FFD-C80B0F12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</a:rPr>
              <a:t>Configuració de cada sessió (1)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9EF2A1-8D1E-4495-932B-684B293AF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1" t="41813" r="4659" b="7657"/>
          <a:stretch/>
        </p:blipFill>
        <p:spPr>
          <a:xfrm>
            <a:off x="949036" y="2060020"/>
            <a:ext cx="9033164" cy="346363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5FF1346-0C73-4346-A408-D674C50AE69E}"/>
              </a:ext>
            </a:extLst>
          </p:cNvPr>
          <p:cNvSpPr/>
          <p:nvPr/>
        </p:nvSpPr>
        <p:spPr>
          <a:xfrm>
            <a:off x="838200" y="1690688"/>
            <a:ext cx="888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ym typeface="Wingdings" panose="05000000000000000000" pitchFamily="2" charset="2"/>
              </a:rPr>
              <a:t>Posar nom a la sessió: ex. Classe teoria (codi assignatura)</a:t>
            </a:r>
            <a:endParaRPr lang="ca-ES" sz="1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00AD6-D8C3-40B1-9892-9FE600FCA5C9}"/>
              </a:ext>
            </a:extLst>
          </p:cNvPr>
          <p:cNvSpPr/>
          <p:nvPr/>
        </p:nvSpPr>
        <p:spPr>
          <a:xfrm>
            <a:off x="838200" y="5654372"/>
            <a:ext cx="8888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ym typeface="Wingdings" panose="05000000000000000000" pitchFamily="2" charset="2"/>
              </a:rPr>
              <a:t>Es poden fer sessions programades o deixar-ho amb 1 sessió. </a:t>
            </a:r>
          </a:p>
          <a:p>
            <a:r>
              <a:rPr lang="ca-ES" dirty="0">
                <a:sym typeface="Wingdings" panose="05000000000000000000" pitchFamily="2" charset="2"/>
              </a:rPr>
              <a:t>O crear una sessió per les classes de teoria i una altra per a les classes de seminaris. </a:t>
            </a:r>
          </a:p>
          <a:p>
            <a:endParaRPr lang="ca-ES" sz="1400" dirty="0">
              <a:sym typeface="Wingdings" panose="05000000000000000000" pitchFamily="2" charset="2"/>
            </a:endParaRPr>
          </a:p>
          <a:p>
            <a:r>
              <a:rPr lang="ca-ES" sz="1400" dirty="0">
                <a:solidFill>
                  <a:srgbClr val="FF0000"/>
                </a:solidFill>
                <a:sym typeface="Wingdings" panose="05000000000000000000" pitchFamily="2" charset="2"/>
              </a:rPr>
              <a:t>NOTA: Si es creen sessions amb horaris tancats, quan s’arriba a l’hora l’eina es tanca automàticament.</a:t>
            </a:r>
          </a:p>
        </p:txBody>
      </p:sp>
    </p:spTree>
    <p:extLst>
      <p:ext uri="{BB962C8B-B14F-4D97-AF65-F5344CB8AC3E}">
        <p14:creationId xmlns:p14="http://schemas.microsoft.com/office/powerpoint/2010/main" val="230236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36CDF5B-7109-4235-9214-1FA9D879B86E}"/>
              </a:ext>
            </a:extLst>
          </p:cNvPr>
          <p:cNvSpPr/>
          <p:nvPr/>
        </p:nvSpPr>
        <p:spPr>
          <a:xfrm>
            <a:off x="0" y="651752"/>
            <a:ext cx="12192000" cy="73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CEC00-3E07-4533-8FFD-C80B0F12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</a:rPr>
              <a:t>Configuració de cada sessió (2)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FF1346-0C73-4346-A408-D674C50AE69E}"/>
              </a:ext>
            </a:extLst>
          </p:cNvPr>
          <p:cNvSpPr/>
          <p:nvPr/>
        </p:nvSpPr>
        <p:spPr>
          <a:xfrm>
            <a:off x="838200" y="1690688"/>
            <a:ext cx="888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ym typeface="Wingdings" panose="05000000000000000000" pitchFamily="2" charset="2"/>
              </a:rPr>
              <a:t>Si es volen programar totes les sessions del curs, es pot fer amb l’opció de repetició:</a:t>
            </a:r>
            <a:endParaRPr lang="ca-ES" sz="1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8FD848-9657-4DF3-B501-97F5A426C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09" t="43229" r="4205" b="7252"/>
          <a:stretch/>
        </p:blipFill>
        <p:spPr>
          <a:xfrm>
            <a:off x="4745182" y="2426469"/>
            <a:ext cx="3034146" cy="339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55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36CDF5B-7109-4235-9214-1FA9D879B86E}"/>
              </a:ext>
            </a:extLst>
          </p:cNvPr>
          <p:cNvSpPr/>
          <p:nvPr/>
        </p:nvSpPr>
        <p:spPr>
          <a:xfrm>
            <a:off x="0" y="651752"/>
            <a:ext cx="12192000" cy="73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CEC00-3E07-4533-8FFD-C80B0F12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</a:rPr>
              <a:t>Configuració de cada sessió (3)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FF1346-0C73-4346-A408-D674C50AE69E}"/>
              </a:ext>
            </a:extLst>
          </p:cNvPr>
          <p:cNvSpPr/>
          <p:nvPr/>
        </p:nvSpPr>
        <p:spPr>
          <a:xfrm>
            <a:off x="8322658" y="2210538"/>
            <a:ext cx="34982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>
                <a:sym typeface="Wingdings" panose="05000000000000000000" pitchFamily="2" charset="2"/>
              </a:rPr>
              <a:t>Si el professor no vol estar pendent del xat, aleshores pot desmarcar també l’opció de que es publiquin missatges de xat i els alumnes només podran intervenir aixecant la mà i parant amb </a:t>
            </a:r>
            <a:r>
              <a:rPr lang="ca-ES" sz="1400" dirty="0" err="1">
                <a:sym typeface="Wingdings" panose="05000000000000000000" pitchFamily="2" charset="2"/>
              </a:rPr>
              <a:t>audio</a:t>
            </a:r>
            <a:r>
              <a:rPr lang="ca-ES" sz="1400" dirty="0">
                <a:sym typeface="Wingdings" panose="05000000000000000000" pitchFamily="2" charset="2"/>
              </a:rPr>
              <a:t> i vídeo.</a:t>
            </a:r>
          </a:p>
          <a:p>
            <a:endParaRPr lang="ca-ES" sz="1400" dirty="0">
              <a:sym typeface="Wingdings" panose="05000000000000000000" pitchFamily="2" charset="2"/>
            </a:endParaRPr>
          </a:p>
          <a:p>
            <a:r>
              <a:rPr lang="ca-ES" sz="1400" dirty="0">
                <a:sym typeface="Wingdings" panose="05000000000000000000" pitchFamily="2" charset="2"/>
              </a:rPr>
              <a:t>Es recomana </a:t>
            </a:r>
            <a:r>
              <a:rPr lang="ca-ES" sz="1400" dirty="0" err="1">
                <a:sym typeface="Wingdings" panose="05000000000000000000" pitchFamily="2" charset="2"/>
              </a:rPr>
              <a:t>deshabilitar</a:t>
            </a:r>
            <a:r>
              <a:rPr lang="ca-ES" sz="1400" dirty="0">
                <a:sym typeface="Wingdings" panose="05000000000000000000" pitchFamily="2" charset="2"/>
              </a:rPr>
              <a:t> l’opció d’entrada a la sessió mitjançant telèfon (això fa que hagin d’entrar havent fer primer el </a:t>
            </a:r>
            <a:r>
              <a:rPr lang="ca-ES" sz="1400" dirty="0" err="1">
                <a:sym typeface="Wingdings" panose="05000000000000000000" pitchFamily="2" charset="2"/>
              </a:rPr>
              <a:t>login</a:t>
            </a:r>
            <a:r>
              <a:rPr lang="ca-ES" sz="1400" dirty="0">
                <a:sym typeface="Wingdings" panose="05000000000000000000" pitchFamily="2" charset="2"/>
              </a:rPr>
              <a:t> a </a:t>
            </a:r>
            <a:r>
              <a:rPr lang="ca-ES" sz="1400" dirty="0" err="1">
                <a:sym typeface="Wingdings" panose="05000000000000000000" pitchFamily="2" charset="2"/>
              </a:rPr>
              <a:t>l’AulaGlobal</a:t>
            </a:r>
            <a:r>
              <a:rPr lang="ca-ES" sz="1400" dirty="0">
                <a:sym typeface="Wingdings" panose="05000000000000000000" pitchFamily="2" charset="2"/>
              </a:rPr>
              <a:t>). </a:t>
            </a:r>
          </a:p>
          <a:p>
            <a:endParaRPr lang="ca-ES" sz="1400" dirty="0">
              <a:sym typeface="Wingdings" panose="05000000000000000000" pitchFamily="2" charset="2"/>
            </a:endParaRPr>
          </a:p>
          <a:p>
            <a:r>
              <a:rPr lang="ca-ES" sz="1400" dirty="0">
                <a:sym typeface="Wingdings" panose="05000000000000000000" pitchFamily="2" charset="2"/>
              </a:rPr>
              <a:t>Es recomana clicar l’opció de que els participants només puguin xatejar en privat amb el moderador.. </a:t>
            </a:r>
            <a:endParaRPr lang="ca-ES" sz="1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B28400-29E0-4149-A62E-6574FBB4C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37" t="24641" r="4773" b="24640"/>
          <a:stretch/>
        </p:blipFill>
        <p:spPr>
          <a:xfrm>
            <a:off x="623914" y="1690688"/>
            <a:ext cx="3297382" cy="390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783B49-6499-4471-993C-93945B35B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09" t="36155" r="4773" b="13315"/>
          <a:stretch/>
        </p:blipFill>
        <p:spPr>
          <a:xfrm>
            <a:off x="4597976" y="1977315"/>
            <a:ext cx="3297382" cy="3852081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1BFBF47-D286-49E7-BCBC-834DAA170F1F}"/>
              </a:ext>
            </a:extLst>
          </p:cNvPr>
          <p:cNvSpPr/>
          <p:nvPr/>
        </p:nvSpPr>
        <p:spPr>
          <a:xfrm>
            <a:off x="7652098" y="2649397"/>
            <a:ext cx="67056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EF0EC7A-8E51-4A99-9F86-1D6FB1DC3EC4}"/>
              </a:ext>
            </a:extLst>
          </p:cNvPr>
          <p:cNvSpPr/>
          <p:nvPr/>
        </p:nvSpPr>
        <p:spPr>
          <a:xfrm>
            <a:off x="7652098" y="3730184"/>
            <a:ext cx="67056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ABE90D03-73CE-4080-89C8-0C10F2B60806}"/>
              </a:ext>
            </a:extLst>
          </p:cNvPr>
          <p:cNvSpPr/>
          <p:nvPr/>
        </p:nvSpPr>
        <p:spPr>
          <a:xfrm>
            <a:off x="7652098" y="4632036"/>
            <a:ext cx="67056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7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36CDF5B-7109-4235-9214-1FA9D879B86E}"/>
              </a:ext>
            </a:extLst>
          </p:cNvPr>
          <p:cNvSpPr/>
          <p:nvPr/>
        </p:nvSpPr>
        <p:spPr>
          <a:xfrm>
            <a:off x="0" y="651752"/>
            <a:ext cx="12192000" cy="73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CEC00-3E07-4533-8FFD-C80B0F12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</a:rPr>
              <a:t>Configuració de cada sessió (4)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FF1346-0C73-4346-A408-D674C50AE69E}"/>
              </a:ext>
            </a:extLst>
          </p:cNvPr>
          <p:cNvSpPr/>
          <p:nvPr/>
        </p:nvSpPr>
        <p:spPr>
          <a:xfrm>
            <a:off x="7532948" y="2857036"/>
            <a:ext cx="3498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ym typeface="Wingdings" panose="05000000000000000000" pitchFamily="2" charset="2"/>
              </a:rPr>
              <a:t>Es </a:t>
            </a:r>
            <a:r>
              <a:rPr lang="es-ES" sz="1400" dirty="0" err="1">
                <a:sym typeface="Wingdings" panose="05000000000000000000" pitchFamily="2" charset="2"/>
              </a:rPr>
              <a:t>recomana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deixar</a:t>
            </a:r>
            <a:r>
              <a:rPr lang="es-ES" sz="1400" dirty="0">
                <a:sym typeface="Wingdings" panose="05000000000000000000" pitchFamily="2" charset="2"/>
              </a:rPr>
              <a:t> activada la </a:t>
            </a:r>
            <a:r>
              <a:rPr lang="es-ES" sz="1400" dirty="0" err="1">
                <a:sym typeface="Wingdings" panose="05000000000000000000" pitchFamily="2" charset="2"/>
              </a:rPr>
              <a:t>Notificació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emergent</a:t>
            </a:r>
            <a:r>
              <a:rPr lang="es-ES" sz="1400" dirty="0">
                <a:sym typeface="Wingdings" panose="05000000000000000000" pitchFamily="2" charset="2"/>
              </a:rPr>
              <a:t> de el Navegador.</a:t>
            </a:r>
          </a:p>
          <a:p>
            <a:endParaRPr lang="es-ES" sz="1400" dirty="0">
              <a:sym typeface="Wingdings" panose="05000000000000000000" pitchFamily="2" charset="2"/>
            </a:endParaRPr>
          </a:p>
          <a:p>
            <a:r>
              <a:rPr lang="es-ES" sz="1400" dirty="0" err="1">
                <a:sym typeface="Wingdings" panose="05000000000000000000" pitchFamily="2" charset="2"/>
              </a:rPr>
              <a:t>Això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permetrà</a:t>
            </a:r>
            <a:r>
              <a:rPr lang="es-ES" sz="1400" dirty="0">
                <a:sym typeface="Wingdings" panose="05000000000000000000" pitchFamily="2" charset="2"/>
              </a:rPr>
              <a:t> que, si </a:t>
            </a:r>
            <a:r>
              <a:rPr lang="es-ES" sz="1400" dirty="0" err="1">
                <a:sym typeface="Wingdings" panose="05000000000000000000" pitchFamily="2" charset="2"/>
              </a:rPr>
              <a:t>algú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aixeca</a:t>
            </a:r>
            <a:r>
              <a:rPr lang="es-ES" sz="1400" dirty="0">
                <a:sym typeface="Wingdings" panose="05000000000000000000" pitchFamily="2" charset="2"/>
              </a:rPr>
              <a:t> la </a:t>
            </a:r>
            <a:r>
              <a:rPr lang="es-ES" sz="1400" dirty="0" err="1">
                <a:sym typeface="Wingdings" panose="05000000000000000000" pitchFamily="2" charset="2"/>
              </a:rPr>
              <a:t>mà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durant</a:t>
            </a:r>
            <a:r>
              <a:rPr lang="es-ES" sz="1400" dirty="0">
                <a:sym typeface="Wingdings" panose="05000000000000000000" pitchFamily="2" charset="2"/>
              </a:rPr>
              <a:t> la </a:t>
            </a:r>
            <a:r>
              <a:rPr lang="es-ES" sz="1400" dirty="0" err="1">
                <a:sym typeface="Wingdings" panose="05000000000000000000" pitchFamily="2" charset="2"/>
              </a:rPr>
              <a:t>presentació</a:t>
            </a:r>
            <a:r>
              <a:rPr lang="es-ES" sz="1400" dirty="0">
                <a:sym typeface="Wingdings" panose="05000000000000000000" pitchFamily="2" charset="2"/>
              </a:rPr>
              <a:t>, </a:t>
            </a:r>
            <a:r>
              <a:rPr lang="es-ES" sz="1400" dirty="0" err="1">
                <a:sym typeface="Wingdings" panose="05000000000000000000" pitchFamily="2" charset="2"/>
              </a:rPr>
              <a:t>ens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aparegui</a:t>
            </a:r>
            <a:r>
              <a:rPr lang="es-ES" sz="1400" dirty="0">
                <a:sym typeface="Wingdings" panose="05000000000000000000" pitchFamily="2" charset="2"/>
              </a:rPr>
              <a:t> un </a:t>
            </a:r>
            <a:r>
              <a:rPr lang="es-ES" sz="1400" dirty="0" err="1">
                <a:sym typeface="Wingdings" panose="05000000000000000000" pitchFamily="2" charset="2"/>
              </a:rPr>
              <a:t>missatge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emergent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amb</a:t>
            </a:r>
            <a:r>
              <a:rPr lang="es-ES" sz="1400" dirty="0">
                <a:sym typeface="Wingdings" panose="05000000000000000000" pitchFamily="2" charset="2"/>
              </a:rPr>
              <a:t> el </a:t>
            </a:r>
            <a:r>
              <a:rPr lang="es-ES" sz="1400" dirty="0" err="1">
                <a:sym typeface="Wingdings" panose="05000000000000000000" pitchFamily="2" charset="2"/>
              </a:rPr>
              <a:t>seu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nom</a:t>
            </a:r>
            <a:r>
              <a:rPr lang="es-ES" sz="1400" dirty="0">
                <a:sym typeface="Wingdings" panose="05000000000000000000" pitchFamily="2" charset="2"/>
              </a:rPr>
              <a:t>.</a:t>
            </a:r>
            <a:endParaRPr lang="ca-ES" sz="1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925" y="1811049"/>
            <a:ext cx="3400425" cy="40671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D26A70C-2B28-4392-B7BC-A2F50DB402C8}"/>
              </a:ext>
            </a:extLst>
          </p:cNvPr>
          <p:cNvSpPr/>
          <p:nvPr/>
        </p:nvSpPr>
        <p:spPr>
          <a:xfrm>
            <a:off x="2511368" y="3133898"/>
            <a:ext cx="2916843" cy="77216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6168044" y="3391593"/>
            <a:ext cx="972589" cy="315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02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261A685-EAD5-4525-85C4-92BB533E6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1" t="41813" r="4659" b="38849"/>
          <a:stretch/>
        </p:blipFill>
        <p:spPr>
          <a:xfrm>
            <a:off x="962891" y="2350965"/>
            <a:ext cx="9033164" cy="132556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36CDF5B-7109-4235-9214-1FA9D879B86E}"/>
              </a:ext>
            </a:extLst>
          </p:cNvPr>
          <p:cNvSpPr/>
          <p:nvPr/>
        </p:nvSpPr>
        <p:spPr>
          <a:xfrm>
            <a:off x="0" y="651752"/>
            <a:ext cx="12192000" cy="73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CEC00-3E07-4533-8FFD-C80B0F12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</a:rPr>
              <a:t>Configuració de cada sessió (5)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2CFC15-185F-498B-BC47-BBCFEBC96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86" t="49090" r="5001" b="38580"/>
          <a:stretch/>
        </p:blipFill>
        <p:spPr>
          <a:xfrm>
            <a:off x="7239000" y="3075434"/>
            <a:ext cx="2757055" cy="84512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745E3A0-E21C-4985-959B-FA5007026A3E}"/>
              </a:ext>
            </a:extLst>
          </p:cNvPr>
          <p:cNvSpPr/>
          <p:nvPr/>
        </p:nvSpPr>
        <p:spPr>
          <a:xfrm>
            <a:off x="775394" y="5483838"/>
            <a:ext cx="9490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ym typeface="Wingdings" panose="05000000000000000000" pitchFamily="2" charset="2"/>
              </a:rPr>
              <a:t>Si només hi ha d’accedir estudiants, millor desmarcar l’opció </a:t>
            </a:r>
            <a:r>
              <a:rPr lang="ca-ES" dirty="0" err="1">
                <a:sym typeface="Wingdings" panose="05000000000000000000" pitchFamily="2" charset="2"/>
              </a:rPr>
              <a:t>d’”Accés</a:t>
            </a:r>
            <a:r>
              <a:rPr lang="ca-ES" dirty="0">
                <a:sym typeface="Wingdings" panose="05000000000000000000" pitchFamily="2" charset="2"/>
              </a:rPr>
              <a:t> de convidat”. Això seria si volem que algú extern hi pugui accedir mitjançant un </a:t>
            </a:r>
            <a:r>
              <a:rPr lang="ca-ES" dirty="0" err="1">
                <a:sym typeface="Wingdings" panose="05000000000000000000" pitchFamily="2" charset="2"/>
              </a:rPr>
              <a:t>link</a:t>
            </a:r>
            <a:r>
              <a:rPr lang="ca-ES" dirty="0">
                <a:sym typeface="Wingdings" panose="05000000000000000000" pitchFamily="2" charset="2"/>
              </a:rPr>
              <a:t>. </a:t>
            </a:r>
            <a:endParaRPr lang="ca-ES" sz="1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568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F4CE454-DE2A-429D-8A59-D85370A1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 err="1">
                <a:solidFill>
                  <a:schemeClr val="bg1"/>
                </a:solidFill>
              </a:rPr>
              <a:t>Visió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estudiant</a:t>
            </a:r>
            <a:r>
              <a:rPr lang="es-ES" sz="3200" dirty="0">
                <a:solidFill>
                  <a:schemeClr val="bg1"/>
                </a:solidFill>
              </a:rPr>
              <a:t> de la llista de </a:t>
            </a:r>
            <a:r>
              <a:rPr lang="es-ES" sz="3200" dirty="0" err="1">
                <a:solidFill>
                  <a:schemeClr val="bg1"/>
                </a:solidFill>
              </a:rPr>
              <a:t>sessions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virtuals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programades</a:t>
            </a:r>
            <a:r>
              <a:rPr lang="es-ES" sz="32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FBEAFD-E9F3-4E14-A957-63C12A176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56" r="1456" b="29548"/>
          <a:stretch/>
        </p:blipFill>
        <p:spPr>
          <a:xfrm>
            <a:off x="1144553" y="1537855"/>
            <a:ext cx="10069150" cy="25344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D26A70C-2B28-4392-B7BC-A2F50DB402C8}"/>
              </a:ext>
            </a:extLst>
          </p:cNvPr>
          <p:cNvSpPr/>
          <p:nvPr/>
        </p:nvSpPr>
        <p:spPr>
          <a:xfrm>
            <a:off x="1322648" y="2853113"/>
            <a:ext cx="3474720" cy="1219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565C0C92-B4BC-4C41-9A01-119B3D475661}"/>
              </a:ext>
            </a:extLst>
          </p:cNvPr>
          <p:cNvSpPr/>
          <p:nvPr/>
        </p:nvSpPr>
        <p:spPr>
          <a:xfrm>
            <a:off x="563041" y="3234113"/>
            <a:ext cx="67056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4D0110A-6CAC-4264-847D-C457F6AB1DA2}"/>
              </a:ext>
            </a:extLst>
          </p:cNvPr>
          <p:cNvSpPr/>
          <p:nvPr/>
        </p:nvSpPr>
        <p:spPr>
          <a:xfrm>
            <a:off x="1322648" y="4781536"/>
            <a:ext cx="8888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ym typeface="Wingdings" panose="05000000000000000000" pitchFamily="2" charset="2"/>
              </a:rPr>
              <a:t>Es poden fer sessions programades o deixar-ho amb 1 sessió. </a:t>
            </a:r>
          </a:p>
          <a:p>
            <a:r>
              <a:rPr lang="ca-ES" dirty="0">
                <a:sym typeface="Wingdings" panose="05000000000000000000" pitchFamily="2" charset="2"/>
              </a:rPr>
              <a:t>O crear una sessió per les classes de teoria i una altra per a les classes de seminaris. </a:t>
            </a:r>
          </a:p>
          <a:p>
            <a:endParaRPr lang="ca-ES" sz="1400" dirty="0">
              <a:sym typeface="Wingdings" panose="05000000000000000000" pitchFamily="2" charset="2"/>
            </a:endParaRPr>
          </a:p>
          <a:p>
            <a:r>
              <a:rPr lang="ca-ES" sz="1400" dirty="0">
                <a:solidFill>
                  <a:srgbClr val="FF0000"/>
                </a:solidFill>
                <a:sym typeface="Wingdings" panose="05000000000000000000" pitchFamily="2" charset="2"/>
              </a:rPr>
              <a:t>NOTA: Si es creen sessions amb horaris tancats, quan s’arriba a l’hora l’eina es tanca automàticament.</a:t>
            </a:r>
          </a:p>
        </p:txBody>
      </p:sp>
    </p:spTree>
    <p:extLst>
      <p:ext uri="{BB962C8B-B14F-4D97-AF65-F5344CB8AC3E}">
        <p14:creationId xmlns:p14="http://schemas.microsoft.com/office/powerpoint/2010/main" val="300507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805D7B9-9EB7-46B6-A537-803BA71E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s-ES" sz="3200" dirty="0" err="1">
                <a:solidFill>
                  <a:schemeClr val="bg1"/>
                </a:solidFill>
              </a:rPr>
              <a:t>Visió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estudiant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d’una</a:t>
            </a:r>
            <a:r>
              <a:rPr lang="es-ES" sz="3200" dirty="0">
                <a:solidFill>
                  <a:schemeClr val="bg1"/>
                </a:solidFill>
              </a:rPr>
              <a:t> clase virtual concreta </a:t>
            </a:r>
            <a:r>
              <a:rPr lang="es-ES" sz="3200" dirty="0" err="1">
                <a:solidFill>
                  <a:schemeClr val="bg1"/>
                </a:solidFill>
              </a:rPr>
              <a:t>abans</a:t>
            </a:r>
            <a:r>
              <a:rPr lang="es-ES" sz="3200" dirty="0">
                <a:solidFill>
                  <a:schemeClr val="bg1"/>
                </a:solidFill>
              </a:rPr>
              <a:t> de la </a:t>
            </a:r>
            <a:r>
              <a:rPr lang="es-ES" sz="3200" dirty="0" err="1">
                <a:solidFill>
                  <a:schemeClr val="bg1"/>
                </a:solidFill>
              </a:rPr>
              <a:t>sessió</a:t>
            </a:r>
            <a:r>
              <a:rPr lang="es-ES" sz="32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84416-E56B-46E2-AAFA-808A4551B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43" b="20804"/>
          <a:stretch/>
        </p:blipFill>
        <p:spPr>
          <a:xfrm>
            <a:off x="933147" y="1885936"/>
            <a:ext cx="10325705" cy="2895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9F5655C-2A3D-4821-8C54-0827DBC3CC58}"/>
              </a:ext>
            </a:extLst>
          </p:cNvPr>
          <p:cNvSpPr/>
          <p:nvPr/>
        </p:nvSpPr>
        <p:spPr>
          <a:xfrm>
            <a:off x="1239520" y="3562336"/>
            <a:ext cx="3474720" cy="457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5B875BA-3330-4610-A392-0D1046AB7098}"/>
              </a:ext>
            </a:extLst>
          </p:cNvPr>
          <p:cNvSpPr/>
          <p:nvPr/>
        </p:nvSpPr>
        <p:spPr>
          <a:xfrm>
            <a:off x="415774" y="3562336"/>
            <a:ext cx="67056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6FEC236-5C12-4E22-A08B-116CB400F1B8}"/>
              </a:ext>
            </a:extLst>
          </p:cNvPr>
          <p:cNvSpPr/>
          <p:nvPr/>
        </p:nvSpPr>
        <p:spPr>
          <a:xfrm>
            <a:off x="7955280" y="2028176"/>
            <a:ext cx="3007360" cy="134112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CD1DF7-D2F0-414C-8BD2-D15F32D860AC}"/>
              </a:ext>
            </a:extLst>
          </p:cNvPr>
          <p:cNvSpPr/>
          <p:nvPr/>
        </p:nvSpPr>
        <p:spPr>
          <a:xfrm>
            <a:off x="1322648" y="5321867"/>
            <a:ext cx="888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ym typeface="Wingdings" panose="05000000000000000000" pitchFamily="2" charset="2"/>
              </a:rPr>
              <a:t>L’estudiant veu la informació sobre les </a:t>
            </a:r>
            <a:r>
              <a:rPr lang="ca-ES" dirty="0" err="1">
                <a:sym typeface="Wingdings" panose="05000000000000000000" pitchFamily="2" charset="2"/>
              </a:rPr>
              <a:t>sessións</a:t>
            </a:r>
            <a:r>
              <a:rPr lang="ca-ES" dirty="0">
                <a:sym typeface="Wingdings" panose="05000000000000000000" pitchFamily="2" charset="2"/>
              </a:rPr>
              <a:t> programades.</a:t>
            </a:r>
          </a:p>
          <a:p>
            <a:endParaRPr lang="ca-ES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484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780</Words>
  <Application>Microsoft Office PowerPoint</Application>
  <PresentationFormat>Panorámica</PresentationFormat>
  <Paragraphs>79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Eina: collaborate AulaGlobal     versió 29/3/2020 Instruccions creades pels professors Natàlia Pascual, Aída Moure i Joan Faner, per a ajudar a altres professors (esperem que us resulti útil!)</vt:lpstr>
      <vt:lpstr>Visió a l’aula de l’estudiant:</vt:lpstr>
      <vt:lpstr>Configuració de cada sessió (1)</vt:lpstr>
      <vt:lpstr>Configuració de cada sessió (2)</vt:lpstr>
      <vt:lpstr>Configuració de cada sessió (3)</vt:lpstr>
      <vt:lpstr>Configuració de cada sessió (4)</vt:lpstr>
      <vt:lpstr>Configuració de cada sessió (5)</vt:lpstr>
      <vt:lpstr>Visió estudiant de la llista de sessions virtuals programades:</vt:lpstr>
      <vt:lpstr>Visió estudiant d’una clase virtual concreta abans de la sessió:</vt:lpstr>
      <vt:lpstr>Visió estudiant de la clase virtual abans de començar:</vt:lpstr>
      <vt:lpstr>Un cop s’acepta vídeo i audio i es fan proves, s’accedeix</vt:lpstr>
      <vt:lpstr>Pantalla principal completa</vt:lpstr>
      <vt:lpstr>Menú lateral (dreta)</vt:lpstr>
      <vt:lpstr>Compartir presentació (PPT)</vt:lpstr>
      <vt:lpstr>Compartir presentació (PPT)</vt:lpstr>
      <vt:lpstr>Compartir videos</vt:lpstr>
      <vt:lpstr>Recursos addicionals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Visió de l’aula de l’estudiant:</dc:title>
  <dc:creator>NPascual</dc:creator>
  <cp:lastModifiedBy>Natàlia P</cp:lastModifiedBy>
  <cp:revision>27</cp:revision>
  <dcterms:created xsi:type="dcterms:W3CDTF">2020-03-17T11:52:16Z</dcterms:created>
  <dcterms:modified xsi:type="dcterms:W3CDTF">2020-03-29T14:48:52Z</dcterms:modified>
</cp:coreProperties>
</file>