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0" r:id="rId5"/>
    <p:sldId id="259" r:id="rId6"/>
    <p:sldId id="270" r:id="rId7"/>
    <p:sldId id="272" r:id="rId8"/>
    <p:sldId id="263" r:id="rId9"/>
    <p:sldId id="265" r:id="rId10"/>
    <p:sldId id="264" r:id="rId11"/>
    <p:sldId id="267" r:id="rId12"/>
    <p:sldId id="25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56" autoAdjust="0"/>
    <p:restoredTop sz="94660"/>
  </p:normalViewPr>
  <p:slideViewPr>
    <p:cSldViewPr>
      <p:cViewPr varScale="1">
        <p:scale>
          <a:sx n="78" d="100"/>
          <a:sy n="78" d="100"/>
        </p:scale>
        <p:origin x="90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BCDA9F-B51D-4654-9016-E75FC5C34C4E}" type="doc">
      <dgm:prSet loTypeId="urn:microsoft.com/office/officeart/2005/8/layout/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DE5D57C6-CE56-4F90-A382-4617A651DC66}">
      <dgm:prSet phldrT="[Texto]" custT="1"/>
      <dgm:spPr/>
      <dgm:t>
        <a:bodyPr/>
        <a:lstStyle/>
        <a:p>
          <a:r>
            <a:rPr lang="es-ES" sz="2400" b="1" dirty="0">
              <a:latin typeface="Georgia" panose="02040502050405020303" pitchFamily="18" charset="0"/>
            </a:rPr>
            <a:t>Acceso</a:t>
          </a:r>
        </a:p>
      </dgm:t>
    </dgm:pt>
    <dgm:pt modelId="{91554F54-5661-406B-8F84-21F01756FB89}" type="par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B9A81EA-E205-4C02-8246-4A0AB7197E31}" type="sib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E5DA45AE-C19D-45A2-844F-5049B9C5B85D}">
      <dgm:prSet phldrT="[Texto]" custT="1"/>
      <dgm:spPr/>
      <dgm:t>
        <a:bodyPr/>
        <a:lstStyle/>
        <a:p>
          <a:r>
            <a:rPr lang="es-ES" sz="1600" b="1" i="0" dirty="0">
              <a:latin typeface="Georgia" panose="02040502050405020303" pitchFamily="18" charset="0"/>
            </a:rPr>
            <a:t>Dos</a:t>
          </a:r>
          <a:r>
            <a:rPr lang="es-ES" sz="1600" b="0" i="0" dirty="0">
              <a:latin typeface="Georgia" panose="02040502050405020303" pitchFamily="18" charset="0"/>
            </a:rPr>
            <a:t> estudiantes por plaza ofertada</a:t>
          </a:r>
          <a:r>
            <a:rPr lang="es-ES" sz="1000" b="0" i="0" dirty="0">
              <a:latin typeface="Georgia" panose="02040502050405020303" pitchFamily="18" charset="0"/>
            </a:rPr>
            <a:t> </a:t>
          </a:r>
          <a:r>
            <a:rPr lang="es-ES" sz="1000" b="0" i="1" dirty="0">
              <a:latin typeface="Georgia" panose="02040502050405020303" pitchFamily="18" charset="0"/>
            </a:rPr>
            <a:t>(curso 2023-2024)</a:t>
          </a:r>
          <a:endParaRPr lang="es-ES" sz="1000" dirty="0">
            <a:latin typeface="Georgia" panose="02040502050405020303" pitchFamily="18" charset="0"/>
          </a:endParaRPr>
        </a:p>
      </dgm:t>
    </dgm:pt>
    <dgm:pt modelId="{D2746720-E52F-4315-9572-85C2AF4F143C}" type="parTrans" cxnId="{65CBA438-0664-4AE2-A4DC-20E72BDFC86F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F68723ED-4A90-473A-A743-95D91FE271AD}" type="sibTrans" cxnId="{65CBA438-0664-4AE2-A4DC-20E72BDFC86F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D5A1762D-4BD7-4359-BAEE-856B5C76CEEE}">
      <dgm:prSet phldrT="[Texto]" custT="1"/>
      <dgm:spPr/>
      <dgm:t>
        <a:bodyPr/>
        <a:lstStyle/>
        <a:p>
          <a:r>
            <a:rPr lang="es-ES" sz="2400" b="1" dirty="0">
              <a:latin typeface="Georgia" panose="02040502050405020303" pitchFamily="18" charset="0"/>
            </a:rPr>
            <a:t>Modelo docente propio</a:t>
          </a:r>
        </a:p>
      </dgm:t>
    </dgm:pt>
    <dgm:pt modelId="{261B22D2-4184-49BF-A7FB-DBAD12CFD223}" type="par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16235DD4-C50E-438C-A5FC-9D8C547FBD1F}" type="sib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80C4739D-A55E-4610-9F5D-A49DFAFA78B2}">
      <dgm:prSet phldrT="[Texto]" custT="1"/>
      <dgm:spPr/>
      <dgm:t>
        <a:bodyPr/>
        <a:lstStyle/>
        <a:p>
          <a:r>
            <a:rPr lang="es-ES" sz="1600" b="1" i="0" dirty="0">
              <a:latin typeface="Georgia" panose="02040502050405020303" pitchFamily="18" charset="0"/>
            </a:rPr>
            <a:t>1ª</a:t>
          </a:r>
          <a:r>
            <a:rPr lang="es-ES" sz="1600" b="0" i="0" dirty="0">
              <a:latin typeface="Georgia" panose="02040502050405020303" pitchFamily="18" charset="0"/>
            </a:rPr>
            <a:t> universidad pública española con </a:t>
          </a:r>
          <a:r>
            <a:rPr lang="es-ES" sz="1600" b="1" i="0" dirty="0">
              <a:latin typeface="Georgia" panose="02040502050405020303" pitchFamily="18" charset="0"/>
            </a:rPr>
            <a:t>mejor tasa de rendimiento</a:t>
          </a:r>
          <a:r>
            <a:rPr lang="es-ES" sz="1600" b="0" i="0" dirty="0">
              <a:latin typeface="Georgia" panose="02040502050405020303" pitchFamily="18" charset="0"/>
            </a:rPr>
            <a:t> </a:t>
          </a:r>
          <a:r>
            <a:rPr lang="es-ES" sz="1000" b="0" i="0" dirty="0">
              <a:latin typeface="Georgia" panose="02040502050405020303" pitchFamily="18" charset="0"/>
            </a:rPr>
            <a:t>(Ministerio de Universidades, 2024)</a:t>
          </a:r>
          <a:endParaRPr lang="es-ES" sz="1000" spc="-30" baseline="0" dirty="0">
            <a:latin typeface="Georgia" panose="02040502050405020303" pitchFamily="18" charset="0"/>
          </a:endParaRPr>
        </a:p>
      </dgm:t>
    </dgm:pt>
    <dgm:pt modelId="{B65468A1-CDB9-4F75-999A-C7FA75BA077E}" type="parTrans" cxnId="{0C91F00F-776B-4942-AB9B-E5447136234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1BB1425-CBE0-4560-8C9D-B94FCCB4B5EF}" type="sibTrans" cxnId="{0C91F00F-776B-4942-AB9B-E5447136234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977E7C24-A950-419E-8467-66ECF085D6A3}">
      <dgm:prSet phldrT="[Texto]" custT="1"/>
      <dgm:spPr/>
      <dgm:t>
        <a:bodyPr/>
        <a:lstStyle/>
        <a:p>
          <a:r>
            <a:rPr lang="es-ES" sz="2400" b="1" dirty="0">
              <a:latin typeface="Georgia" panose="02040502050405020303" pitchFamily="18" charset="0"/>
            </a:rPr>
            <a:t>Resultados</a:t>
          </a:r>
        </a:p>
      </dgm:t>
    </dgm:pt>
    <dgm:pt modelId="{DFE71D18-47DA-43AF-A39F-0F59417A1A75}" type="par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70FBF11F-0773-47F4-99A7-86A38F31DC7C}" type="sib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E29100F-9E5B-4A5E-863C-6092F80DD570}">
      <dgm:prSet phldrT="[Texto]" custT="1"/>
      <dgm:spPr/>
      <dgm:t>
        <a:bodyPr/>
        <a:lstStyle/>
        <a:p>
          <a:r>
            <a:rPr lang="es-ES" sz="1600" b="0" i="0" dirty="0">
              <a:latin typeface="Georgia" panose="02040502050405020303" pitchFamily="18" charset="0"/>
            </a:rPr>
            <a:t>Un </a:t>
          </a:r>
          <a:r>
            <a:rPr lang="es-ES" sz="1600" b="1" i="0" dirty="0">
              <a:latin typeface="Georgia" panose="02040502050405020303" pitchFamily="18" charset="0"/>
            </a:rPr>
            <a:t>92%</a:t>
          </a:r>
          <a:r>
            <a:rPr lang="es-ES" sz="1600" b="0" i="0" dirty="0">
              <a:latin typeface="Georgia" panose="02040502050405020303" pitchFamily="18" charset="0"/>
            </a:rPr>
            <a:t> de los graduados de la UPF trabaja </a:t>
          </a:r>
          <a:r>
            <a:rPr lang="es-ES" sz="1000" b="0" i="1" dirty="0">
              <a:latin typeface="Georgia" panose="02040502050405020303" pitchFamily="18" charset="0"/>
            </a:rPr>
            <a:t>(AQU Catalunya, 2023)</a:t>
          </a:r>
          <a:endParaRPr lang="es-ES" sz="1000" dirty="0">
            <a:latin typeface="Georgia" panose="02040502050405020303" pitchFamily="18" charset="0"/>
          </a:endParaRPr>
        </a:p>
      </dgm:t>
    </dgm:pt>
    <dgm:pt modelId="{EFEFF202-A6E9-42E1-8153-CAFAED5D1E21}" type="par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2C2F94B1-1B1D-461D-BF31-4250728373F5}" type="sib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4798B9C0-A696-4C90-8C01-79699E7CBB35}">
      <dgm:prSet custT="1"/>
      <dgm:spPr/>
      <dgm:t>
        <a:bodyPr/>
        <a:lstStyle/>
        <a:p>
          <a:r>
            <a:rPr lang="es-ES" sz="1600" b="1" i="0" dirty="0">
              <a:latin typeface="Georgia" panose="02040502050405020303" pitchFamily="18" charset="0"/>
            </a:rPr>
            <a:t>15%</a:t>
          </a:r>
          <a:r>
            <a:rPr lang="es-ES" sz="1600" b="0" i="0" dirty="0">
              <a:latin typeface="Georgia" panose="02040502050405020303" pitchFamily="18" charset="0"/>
            </a:rPr>
            <a:t> de los estudiantes de nuevo ingreso con matrícula de honor en el Bachillerato</a:t>
          </a:r>
          <a:r>
            <a:rPr lang="es-ES" sz="1000" b="0" i="1" dirty="0">
              <a:latin typeface="Georgia" panose="02040502050405020303" pitchFamily="18" charset="0"/>
            </a:rPr>
            <a:t> (2023-2024)</a:t>
          </a:r>
          <a:endParaRPr lang="es-ES" sz="1000" b="0" i="0" dirty="0">
            <a:latin typeface="Georgia" panose="02040502050405020303" pitchFamily="18" charset="0"/>
          </a:endParaRPr>
        </a:p>
      </dgm:t>
    </dgm:pt>
    <dgm:pt modelId="{CDC35FE2-840F-4563-8C30-C66A4223ACE9}" type="parTrans" cxnId="{04F00986-F584-4A96-ADD3-4027F9A7486B}">
      <dgm:prSet/>
      <dgm:spPr/>
      <dgm:t>
        <a:bodyPr/>
        <a:lstStyle/>
        <a:p>
          <a:endParaRPr lang="es-ES"/>
        </a:p>
      </dgm:t>
    </dgm:pt>
    <dgm:pt modelId="{FE10B09B-2A4A-4CF9-85CC-6A4CA0E4CA07}" type="sibTrans" cxnId="{04F00986-F584-4A96-ADD3-4027F9A7486B}">
      <dgm:prSet/>
      <dgm:spPr/>
      <dgm:t>
        <a:bodyPr/>
        <a:lstStyle/>
        <a:p>
          <a:endParaRPr lang="es-ES"/>
        </a:p>
      </dgm:t>
    </dgm:pt>
    <dgm:pt modelId="{C0A093F3-ECC7-4BD4-A7A4-6296E76620CF}">
      <dgm:prSet custT="1"/>
      <dgm:spPr/>
      <dgm:t>
        <a:bodyPr/>
        <a:lstStyle/>
        <a:p>
          <a:r>
            <a:rPr lang="es-ES" sz="1600" b="0" i="0" dirty="0">
              <a:latin typeface="Georgia" panose="02040502050405020303" pitchFamily="18" charset="0"/>
            </a:rPr>
            <a:t>Un </a:t>
          </a:r>
          <a:r>
            <a:rPr lang="es-ES" sz="1600" b="1" i="0" dirty="0">
              <a:latin typeface="Georgia" panose="02040502050405020303" pitchFamily="18" charset="0"/>
            </a:rPr>
            <a:t>89%</a:t>
          </a:r>
          <a:r>
            <a:rPr lang="es-ES" sz="1600" b="0" i="0" dirty="0">
              <a:latin typeface="Georgia" panose="02040502050405020303" pitchFamily="18" charset="0"/>
            </a:rPr>
            <a:t> de los graduados de la UPF encuentra trabajo un año después de graduarse </a:t>
          </a:r>
          <a:r>
            <a:rPr lang="es-ES" sz="1000" b="0" i="1" dirty="0">
              <a:latin typeface="Georgia" panose="02040502050405020303" pitchFamily="18" charset="0"/>
            </a:rPr>
            <a:t>(AQU Catalunya, 2023)</a:t>
          </a:r>
        </a:p>
      </dgm:t>
    </dgm:pt>
    <dgm:pt modelId="{9489031C-6AC0-470A-9A6C-0FF98660D48A}" type="parTrans" cxnId="{8E23DD73-A562-4584-8009-421641BB912D}">
      <dgm:prSet/>
      <dgm:spPr/>
      <dgm:t>
        <a:bodyPr/>
        <a:lstStyle/>
        <a:p>
          <a:endParaRPr lang="es-ES"/>
        </a:p>
      </dgm:t>
    </dgm:pt>
    <dgm:pt modelId="{9D884DED-7DE1-42D0-971A-012D435B4AB8}" type="sibTrans" cxnId="{8E23DD73-A562-4584-8009-421641BB912D}">
      <dgm:prSet/>
      <dgm:spPr/>
      <dgm:t>
        <a:bodyPr/>
        <a:lstStyle/>
        <a:p>
          <a:endParaRPr lang="es-ES"/>
        </a:p>
      </dgm:t>
    </dgm:pt>
    <dgm:pt modelId="{43C4E27E-14FB-4EB1-8A6D-B871E96A83DC}">
      <dgm:prSet custT="1"/>
      <dgm:spPr/>
      <dgm:t>
        <a:bodyPr/>
        <a:lstStyle/>
        <a:p>
          <a:r>
            <a:rPr lang="es-ES" sz="1600" b="0" i="0" dirty="0">
              <a:latin typeface="Georgia" panose="02040502050405020303" pitchFamily="18" charset="0"/>
            </a:rPr>
            <a:t>Valoración de los graduados: el </a:t>
          </a:r>
          <a:r>
            <a:rPr lang="es-ES" sz="1600" b="1" i="0" dirty="0">
              <a:latin typeface="Georgia" panose="02040502050405020303" pitchFamily="18" charset="0"/>
            </a:rPr>
            <a:t>90%</a:t>
          </a:r>
          <a:r>
            <a:rPr lang="es-ES" sz="1600" b="0" i="0" dirty="0">
              <a:latin typeface="Georgia" panose="02040502050405020303" pitchFamily="18" charset="0"/>
            </a:rPr>
            <a:t> repetiría en la Universidad </a:t>
          </a:r>
          <a:r>
            <a:rPr lang="es-ES" sz="1000" b="0" i="1" dirty="0">
              <a:latin typeface="Georgia" panose="02040502050405020303" pitchFamily="18" charset="0"/>
            </a:rPr>
            <a:t>(AQU Catalunya, 2023)</a:t>
          </a:r>
        </a:p>
      </dgm:t>
    </dgm:pt>
    <dgm:pt modelId="{3F23516A-EC50-4119-A8B2-1465CDC4D10A}" type="parTrans" cxnId="{0949A18D-E513-4535-BAB7-E7372343DC20}">
      <dgm:prSet/>
      <dgm:spPr/>
      <dgm:t>
        <a:bodyPr/>
        <a:lstStyle/>
        <a:p>
          <a:endParaRPr lang="es-ES"/>
        </a:p>
      </dgm:t>
    </dgm:pt>
    <dgm:pt modelId="{AB557F4A-09DD-4B1F-A191-45B479160BB6}" type="sibTrans" cxnId="{0949A18D-E513-4535-BAB7-E7372343DC20}">
      <dgm:prSet/>
      <dgm:spPr/>
      <dgm:t>
        <a:bodyPr/>
        <a:lstStyle/>
        <a:p>
          <a:endParaRPr lang="es-ES"/>
        </a:p>
      </dgm:t>
    </dgm:pt>
    <dgm:pt modelId="{4094CF42-05B6-4105-BCB4-47405DFF7B73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600" b="0" i="0" dirty="0">
              <a:latin typeface="Georgia" panose="02040502050405020303" pitchFamily="18" charset="0"/>
            </a:rPr>
            <a:t>El </a:t>
          </a:r>
          <a:r>
            <a:rPr lang="es-ES" sz="1600" b="1" i="0" dirty="0">
              <a:latin typeface="Georgia" panose="02040502050405020303" pitchFamily="18" charset="0"/>
            </a:rPr>
            <a:t>100%</a:t>
          </a:r>
          <a:r>
            <a:rPr lang="es-ES" sz="1600" b="0" i="0" dirty="0">
              <a:latin typeface="Georgia" panose="02040502050405020303" pitchFamily="18" charset="0"/>
            </a:rPr>
            <a:t> de los grados, másters y doctorados, evaluados positivamente </a:t>
          </a:r>
          <a:r>
            <a:rPr lang="es-ES" sz="1000" b="0" i="0" dirty="0">
              <a:latin typeface="Georgia" panose="02040502050405020303" pitchFamily="18" charset="0"/>
            </a:rPr>
            <a:t>(AQU Catalunya, 2024)</a:t>
          </a:r>
        </a:p>
      </dgm:t>
    </dgm:pt>
    <dgm:pt modelId="{39EDD87E-06D5-4342-9BAD-25ECC425A846}" type="parTrans" cxnId="{35D93FF6-9CF2-46CC-A212-11D647885C4A}">
      <dgm:prSet/>
      <dgm:spPr/>
      <dgm:t>
        <a:bodyPr/>
        <a:lstStyle/>
        <a:p>
          <a:endParaRPr lang="ca-ES"/>
        </a:p>
      </dgm:t>
    </dgm:pt>
    <dgm:pt modelId="{061AD98C-F1C0-4E37-9447-50410470789F}" type="sibTrans" cxnId="{35D93FF6-9CF2-46CC-A212-11D647885C4A}">
      <dgm:prSet/>
      <dgm:spPr/>
      <dgm:t>
        <a:bodyPr/>
        <a:lstStyle/>
        <a:p>
          <a:endParaRPr lang="ca-ES"/>
        </a:p>
      </dgm:t>
    </dgm:pt>
    <dgm:pt modelId="{7D3F0F2E-209A-4755-BDFA-11E0C8D2D322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600" b="1" i="0" dirty="0">
              <a:latin typeface="Georgia" panose="02040502050405020303" pitchFamily="18" charset="0"/>
            </a:rPr>
            <a:t>Titulaciones innovadoras</a:t>
          </a:r>
          <a:r>
            <a:rPr lang="es-ES" sz="1600" b="0" i="0" dirty="0">
              <a:latin typeface="Georgia" panose="02040502050405020303" pitchFamily="18" charset="0"/>
            </a:rPr>
            <a:t>: Grado Abierto, Global </a:t>
          </a:r>
          <a:r>
            <a:rPr lang="es-ES" sz="1600" b="0" i="0" dirty="0" err="1">
              <a:latin typeface="Georgia" panose="02040502050405020303" pitchFamily="18" charset="0"/>
            </a:rPr>
            <a:t>Studies</a:t>
          </a:r>
          <a:r>
            <a:rPr lang="es-ES" sz="1600" b="0" i="0" dirty="0">
              <a:latin typeface="Georgia" panose="02040502050405020303" pitchFamily="18" charset="0"/>
            </a:rPr>
            <a:t>, Bioinformática, doble grado en Derecho con el Kings </a:t>
          </a:r>
          <a:r>
            <a:rPr lang="es-ES" sz="1600" b="0" i="0" dirty="0" err="1">
              <a:latin typeface="Georgia" panose="02040502050405020303" pitchFamily="18" charset="0"/>
            </a:rPr>
            <a:t>College</a:t>
          </a:r>
          <a:r>
            <a:rPr lang="es-ES" sz="1600" b="0" i="0" dirty="0">
              <a:latin typeface="Georgia" panose="02040502050405020303" pitchFamily="18" charset="0"/>
            </a:rPr>
            <a:t> London</a:t>
          </a:r>
        </a:p>
      </dgm:t>
    </dgm:pt>
    <dgm:pt modelId="{54E15D44-52FB-4560-A9ED-02F899FCDF50}" type="parTrans" cxnId="{2462C154-1209-4E0C-8EDE-C5319546E14E}">
      <dgm:prSet/>
      <dgm:spPr/>
      <dgm:t>
        <a:bodyPr/>
        <a:lstStyle/>
        <a:p>
          <a:endParaRPr lang="ca-ES"/>
        </a:p>
      </dgm:t>
    </dgm:pt>
    <dgm:pt modelId="{20FDE738-638A-4F66-A8BC-891AD5C33E8A}" type="sibTrans" cxnId="{2462C154-1209-4E0C-8EDE-C5319546E14E}">
      <dgm:prSet/>
      <dgm:spPr/>
      <dgm:t>
        <a:bodyPr/>
        <a:lstStyle/>
        <a:p>
          <a:endParaRPr lang="ca-ES"/>
        </a:p>
      </dgm:t>
    </dgm:pt>
    <dgm:pt modelId="{ADB7D721-E6B3-402E-B3D6-CA557608835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600" b="1" i="0" dirty="0">
              <a:latin typeface="Georgia" panose="02040502050405020303" pitchFamily="18" charset="0"/>
            </a:rPr>
            <a:t>Convenios </a:t>
          </a:r>
          <a:r>
            <a:rPr lang="es-ES" sz="1600" b="0" i="0" dirty="0">
              <a:latin typeface="Georgia" panose="02040502050405020303" pitchFamily="18" charset="0"/>
            </a:rPr>
            <a:t>con más de 1.260 empresas para hacer prácticas </a:t>
          </a:r>
          <a:r>
            <a:rPr lang="es-ES" sz="1000" b="0" i="1" dirty="0">
              <a:latin typeface="Georgia" panose="02040502050405020303" pitchFamily="18" charset="0"/>
            </a:rPr>
            <a:t>(2022-2023)</a:t>
          </a:r>
        </a:p>
      </dgm:t>
    </dgm:pt>
    <dgm:pt modelId="{45FC9CAE-39DB-4EDB-9922-F3FED9F899BC}" type="parTrans" cxnId="{95175F16-2E7F-492B-B012-168624E7EF2D}">
      <dgm:prSet/>
      <dgm:spPr/>
      <dgm:t>
        <a:bodyPr/>
        <a:lstStyle/>
        <a:p>
          <a:endParaRPr lang="ca-ES"/>
        </a:p>
      </dgm:t>
    </dgm:pt>
    <dgm:pt modelId="{D6CF4207-59D5-41BA-9B56-F0D855687923}" type="sibTrans" cxnId="{95175F16-2E7F-492B-B012-168624E7EF2D}">
      <dgm:prSet/>
      <dgm:spPr/>
      <dgm:t>
        <a:bodyPr/>
        <a:lstStyle/>
        <a:p>
          <a:endParaRPr lang="ca-ES"/>
        </a:p>
      </dgm:t>
    </dgm:pt>
    <dgm:pt modelId="{06A7A54D-B08B-40DD-95B4-9A26A797286D}">
      <dgm:prSet custT="1"/>
      <dgm:spPr/>
      <dgm:t>
        <a:bodyPr/>
        <a:lstStyle/>
        <a:p>
          <a:r>
            <a:rPr lang="es-ES" sz="1600" b="0" i="0" dirty="0">
              <a:latin typeface="Georgia" panose="02040502050405020303" pitchFamily="18" charset="0"/>
            </a:rPr>
            <a:t>Satisfacción con el trabajo: </a:t>
          </a:r>
          <a:r>
            <a:rPr lang="es-ES" sz="1600" b="1" i="0" dirty="0">
              <a:latin typeface="Georgia" panose="02040502050405020303" pitchFamily="18" charset="0"/>
            </a:rPr>
            <a:t>8/10</a:t>
          </a:r>
          <a:r>
            <a:rPr lang="es-ES" sz="1600" b="0" i="0" dirty="0">
              <a:latin typeface="Georgia" panose="02040502050405020303" pitchFamily="18" charset="0"/>
            </a:rPr>
            <a:t> </a:t>
          </a:r>
          <a:r>
            <a:rPr lang="es-ES" sz="1000" b="0" i="1" dirty="0">
              <a:latin typeface="Georgia" panose="02040502050405020303" pitchFamily="18" charset="0"/>
            </a:rPr>
            <a:t>(AQU Catalunya, 2023)</a:t>
          </a:r>
        </a:p>
      </dgm:t>
    </dgm:pt>
    <dgm:pt modelId="{90D025DA-4089-437B-97BE-32DC03325221}" type="sibTrans" cxnId="{BE45B612-85DD-4BA1-81B6-9FE4C00A1225}">
      <dgm:prSet/>
      <dgm:spPr/>
      <dgm:t>
        <a:bodyPr/>
        <a:lstStyle/>
        <a:p>
          <a:endParaRPr lang="es-ES"/>
        </a:p>
      </dgm:t>
    </dgm:pt>
    <dgm:pt modelId="{404D2B91-F68C-49CA-98D3-011142CC06CA}" type="parTrans" cxnId="{BE45B612-85DD-4BA1-81B6-9FE4C00A1225}">
      <dgm:prSet/>
      <dgm:spPr/>
      <dgm:t>
        <a:bodyPr/>
        <a:lstStyle/>
        <a:p>
          <a:endParaRPr lang="es-ES"/>
        </a:p>
      </dgm:t>
    </dgm:pt>
    <dgm:pt modelId="{F374AB92-D0B8-4285-A3BC-492BC6D12DEC}">
      <dgm:prSet custT="1"/>
      <dgm:spPr/>
      <dgm:t>
        <a:bodyPr/>
        <a:lstStyle/>
        <a:p>
          <a:r>
            <a:rPr lang="es-ES" sz="1600" b="0" i="0" dirty="0">
              <a:latin typeface="Georgia" panose="02040502050405020303" pitchFamily="18" charset="0"/>
            </a:rPr>
            <a:t>Un </a:t>
          </a:r>
          <a:r>
            <a:rPr lang="es-ES" sz="1600" b="1" i="0" dirty="0">
              <a:latin typeface="Georgia" panose="02040502050405020303" pitchFamily="18" charset="0"/>
            </a:rPr>
            <a:t>25%</a:t>
          </a:r>
          <a:r>
            <a:rPr lang="es-ES" sz="1600" b="0" i="0" dirty="0">
              <a:latin typeface="Georgia" panose="02040502050405020303" pitchFamily="18" charset="0"/>
            </a:rPr>
            <a:t> de los graduados encuentra trabajo a través de la UPF </a:t>
          </a:r>
          <a:r>
            <a:rPr lang="es-ES" sz="1000" b="0" i="1" dirty="0">
              <a:latin typeface="Georgia" panose="02040502050405020303" pitchFamily="18" charset="0"/>
            </a:rPr>
            <a:t>(AQU Catalunya, 2023)</a:t>
          </a:r>
        </a:p>
      </dgm:t>
    </dgm:pt>
    <dgm:pt modelId="{A6AB61ED-D643-4CD4-BFC3-4FD2DB49BBA3}" type="parTrans" cxnId="{5D2AAB8B-75A5-4EE3-B166-7252837AD5A6}">
      <dgm:prSet/>
      <dgm:spPr/>
      <dgm:t>
        <a:bodyPr/>
        <a:lstStyle/>
        <a:p>
          <a:endParaRPr lang="es-ES"/>
        </a:p>
      </dgm:t>
    </dgm:pt>
    <dgm:pt modelId="{E48FF186-D616-43AB-B7EF-1DE34A437E1D}" type="sibTrans" cxnId="{5D2AAB8B-75A5-4EE3-B166-7252837AD5A6}">
      <dgm:prSet/>
      <dgm:spPr/>
      <dgm:t>
        <a:bodyPr/>
        <a:lstStyle/>
        <a:p>
          <a:endParaRPr lang="es-ES"/>
        </a:p>
      </dgm:t>
    </dgm:pt>
    <dgm:pt modelId="{8CB1F606-9133-433E-8A96-F114E3F2F9A0}" type="pres">
      <dgm:prSet presAssocID="{F9BCDA9F-B51D-4654-9016-E75FC5C34C4E}" presName="linear" presStyleCnt="0">
        <dgm:presLayoutVars>
          <dgm:dir/>
          <dgm:animLvl val="lvl"/>
          <dgm:resizeHandles val="exact"/>
        </dgm:presLayoutVars>
      </dgm:prSet>
      <dgm:spPr/>
    </dgm:pt>
    <dgm:pt modelId="{3771B424-9FCC-4EC1-B753-8A9C01A72BDE}" type="pres">
      <dgm:prSet presAssocID="{DE5D57C6-CE56-4F90-A382-4617A651DC66}" presName="parentLin" presStyleCnt="0"/>
      <dgm:spPr/>
    </dgm:pt>
    <dgm:pt modelId="{8A5AF9CD-CEE2-464C-84A0-E35FF083E2AE}" type="pres">
      <dgm:prSet presAssocID="{DE5D57C6-CE56-4F90-A382-4617A651DC66}" presName="parentLeftMargin" presStyleLbl="node1" presStyleIdx="0" presStyleCnt="3"/>
      <dgm:spPr/>
    </dgm:pt>
    <dgm:pt modelId="{E1C6C534-AE6E-4157-93FB-A4FF9B4D257B}" type="pres">
      <dgm:prSet presAssocID="{DE5D57C6-CE56-4F90-A382-4617A651DC6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B56E795-7031-434F-9837-B59EC324A57A}" type="pres">
      <dgm:prSet presAssocID="{DE5D57C6-CE56-4F90-A382-4617A651DC66}" presName="negativeSpace" presStyleCnt="0"/>
      <dgm:spPr/>
    </dgm:pt>
    <dgm:pt modelId="{EB6E0569-D66E-4A59-8AF2-1B9B52DB5027}" type="pres">
      <dgm:prSet presAssocID="{DE5D57C6-CE56-4F90-A382-4617A651DC66}" presName="childText" presStyleLbl="conFgAcc1" presStyleIdx="0" presStyleCnt="3">
        <dgm:presLayoutVars>
          <dgm:bulletEnabled val="1"/>
        </dgm:presLayoutVars>
      </dgm:prSet>
      <dgm:spPr/>
    </dgm:pt>
    <dgm:pt modelId="{A1A2B02C-EA17-4A2F-9782-F66D812B8688}" type="pres">
      <dgm:prSet presAssocID="{BB9A81EA-E205-4C02-8246-4A0AB7197E31}" presName="spaceBetweenRectangles" presStyleCnt="0"/>
      <dgm:spPr/>
    </dgm:pt>
    <dgm:pt modelId="{7F31FE0F-EF2F-4956-80DE-1E8B57F05BD0}" type="pres">
      <dgm:prSet presAssocID="{D5A1762D-4BD7-4359-BAEE-856B5C76CEEE}" presName="parentLin" presStyleCnt="0"/>
      <dgm:spPr/>
    </dgm:pt>
    <dgm:pt modelId="{7C16D375-C3E3-4258-B796-9112D91FD635}" type="pres">
      <dgm:prSet presAssocID="{D5A1762D-4BD7-4359-BAEE-856B5C76CEEE}" presName="parentLeftMargin" presStyleLbl="node1" presStyleIdx="0" presStyleCnt="3"/>
      <dgm:spPr/>
    </dgm:pt>
    <dgm:pt modelId="{45FCBF28-A59A-45DF-8ED6-A0C5FEB2442A}" type="pres">
      <dgm:prSet presAssocID="{D5A1762D-4BD7-4359-BAEE-856B5C76CEE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0ABBBB0-9CAB-475B-BB3B-FA539E525C05}" type="pres">
      <dgm:prSet presAssocID="{D5A1762D-4BD7-4359-BAEE-856B5C76CEEE}" presName="negativeSpace" presStyleCnt="0"/>
      <dgm:spPr/>
    </dgm:pt>
    <dgm:pt modelId="{B4944CB0-009E-4AF1-B06A-9D2601FD1D40}" type="pres">
      <dgm:prSet presAssocID="{D5A1762D-4BD7-4359-BAEE-856B5C76CEEE}" presName="childText" presStyleLbl="conFgAcc1" presStyleIdx="1" presStyleCnt="3">
        <dgm:presLayoutVars>
          <dgm:bulletEnabled val="1"/>
        </dgm:presLayoutVars>
      </dgm:prSet>
      <dgm:spPr/>
    </dgm:pt>
    <dgm:pt modelId="{19ECF7F4-8725-4CF9-A667-62B4B0C4F453}" type="pres">
      <dgm:prSet presAssocID="{16235DD4-C50E-438C-A5FC-9D8C547FBD1F}" presName="spaceBetweenRectangles" presStyleCnt="0"/>
      <dgm:spPr/>
    </dgm:pt>
    <dgm:pt modelId="{BA0B265E-7453-4BC8-B037-F4EFF61C3C75}" type="pres">
      <dgm:prSet presAssocID="{977E7C24-A950-419E-8467-66ECF085D6A3}" presName="parentLin" presStyleCnt="0"/>
      <dgm:spPr/>
    </dgm:pt>
    <dgm:pt modelId="{CEF128E7-1010-4A48-A4CA-3D2D3D9E79B8}" type="pres">
      <dgm:prSet presAssocID="{977E7C24-A950-419E-8467-66ECF085D6A3}" presName="parentLeftMargin" presStyleLbl="node1" presStyleIdx="1" presStyleCnt="3"/>
      <dgm:spPr/>
    </dgm:pt>
    <dgm:pt modelId="{7182F0B0-E340-4B70-997E-7BECB46F099A}" type="pres">
      <dgm:prSet presAssocID="{977E7C24-A950-419E-8467-66ECF085D6A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10AF508-A5C7-45F3-A3D1-16D287C7FA26}" type="pres">
      <dgm:prSet presAssocID="{977E7C24-A950-419E-8467-66ECF085D6A3}" presName="negativeSpace" presStyleCnt="0"/>
      <dgm:spPr/>
    </dgm:pt>
    <dgm:pt modelId="{6F7CC585-5D61-47FD-84C9-D0FFAE474708}" type="pres">
      <dgm:prSet presAssocID="{977E7C24-A950-419E-8467-66ECF085D6A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B7E9204-6188-40BA-9F32-C55898D20E0E}" srcId="{F9BCDA9F-B51D-4654-9016-E75FC5C34C4E}" destId="{D5A1762D-4BD7-4359-BAEE-856B5C76CEEE}" srcOrd="1" destOrd="0" parTransId="{261B22D2-4184-49BF-A7FB-DBAD12CFD223}" sibTransId="{16235DD4-C50E-438C-A5FC-9D8C547FBD1F}"/>
    <dgm:cxn modelId="{05EB770C-9671-46ED-A499-C8261BAC152F}" type="presOf" srcId="{977E7C24-A950-419E-8467-66ECF085D6A3}" destId="{CEF128E7-1010-4A48-A4CA-3D2D3D9E79B8}" srcOrd="0" destOrd="0" presId="urn:microsoft.com/office/officeart/2005/8/layout/list1"/>
    <dgm:cxn modelId="{0C91F00F-776B-4942-AB9B-E5447136234A}" srcId="{D5A1762D-4BD7-4359-BAEE-856B5C76CEEE}" destId="{80C4739D-A55E-4610-9F5D-A49DFAFA78B2}" srcOrd="0" destOrd="0" parTransId="{B65468A1-CDB9-4F75-999A-C7FA75BA077E}" sibTransId="{B1BB1425-CBE0-4560-8C9D-B94FCCB4B5EF}"/>
    <dgm:cxn modelId="{BE45B612-85DD-4BA1-81B6-9FE4C00A1225}" srcId="{977E7C24-A950-419E-8467-66ECF085D6A3}" destId="{06A7A54D-B08B-40DD-95B4-9A26A797286D}" srcOrd="2" destOrd="0" parTransId="{404D2B91-F68C-49CA-98D3-011142CC06CA}" sibTransId="{90D025DA-4089-437B-97BE-32DC03325221}"/>
    <dgm:cxn modelId="{95175F16-2E7F-492B-B012-168624E7EF2D}" srcId="{D5A1762D-4BD7-4359-BAEE-856B5C76CEEE}" destId="{ADB7D721-E6B3-402E-B3D6-CA557608835D}" srcOrd="3" destOrd="0" parTransId="{45FC9CAE-39DB-4EDB-9922-F3FED9F899BC}" sibTransId="{D6CF4207-59D5-41BA-9B56-F0D855687923}"/>
    <dgm:cxn modelId="{D4FD6020-47D9-4899-9DF5-5579D68054E9}" type="presOf" srcId="{ADB7D721-E6B3-402E-B3D6-CA557608835D}" destId="{B4944CB0-009E-4AF1-B06A-9D2601FD1D40}" srcOrd="0" destOrd="3" presId="urn:microsoft.com/office/officeart/2005/8/layout/list1"/>
    <dgm:cxn modelId="{C03CE724-FACB-42AA-BD6D-227CD7B5BF8D}" type="presOf" srcId="{F9BCDA9F-B51D-4654-9016-E75FC5C34C4E}" destId="{8CB1F606-9133-433E-8A96-F114E3F2F9A0}" srcOrd="0" destOrd="0" presId="urn:microsoft.com/office/officeart/2005/8/layout/list1"/>
    <dgm:cxn modelId="{7473EE2B-17B7-4C3E-B542-EFB103155D2A}" srcId="{F9BCDA9F-B51D-4654-9016-E75FC5C34C4E}" destId="{977E7C24-A950-419E-8467-66ECF085D6A3}" srcOrd="2" destOrd="0" parTransId="{DFE71D18-47DA-43AF-A39F-0F59417A1A75}" sibTransId="{70FBF11F-0773-47F4-99A7-86A38F31DC7C}"/>
    <dgm:cxn modelId="{65CBA438-0664-4AE2-A4DC-20E72BDFC86F}" srcId="{DE5D57C6-CE56-4F90-A382-4617A651DC66}" destId="{E5DA45AE-C19D-45A2-844F-5049B9C5B85D}" srcOrd="0" destOrd="0" parTransId="{D2746720-E52F-4315-9572-85C2AF4F143C}" sibTransId="{F68723ED-4A90-473A-A743-95D91FE271AD}"/>
    <dgm:cxn modelId="{57C53362-B929-4C47-A46B-C833E52872E6}" type="presOf" srcId="{7D3F0F2E-209A-4755-BDFA-11E0C8D2D322}" destId="{B4944CB0-009E-4AF1-B06A-9D2601FD1D40}" srcOrd="0" destOrd="2" presId="urn:microsoft.com/office/officeart/2005/8/layout/list1"/>
    <dgm:cxn modelId="{45195D65-1838-470E-8028-43CCB09BAEF1}" type="presOf" srcId="{977E7C24-A950-419E-8467-66ECF085D6A3}" destId="{7182F0B0-E340-4B70-997E-7BECB46F099A}" srcOrd="1" destOrd="0" presId="urn:microsoft.com/office/officeart/2005/8/layout/list1"/>
    <dgm:cxn modelId="{E40E2669-DAFF-4F01-AB5B-02E32F51286A}" type="presOf" srcId="{E5DA45AE-C19D-45A2-844F-5049B9C5B85D}" destId="{EB6E0569-D66E-4A59-8AF2-1B9B52DB5027}" srcOrd="0" destOrd="0" presId="urn:microsoft.com/office/officeart/2005/8/layout/list1"/>
    <dgm:cxn modelId="{3639E14A-754E-4833-BAD3-6044B6CEE251}" type="presOf" srcId="{43C4E27E-14FB-4EB1-8A6D-B871E96A83DC}" destId="{6F7CC585-5D61-47FD-84C9-D0FFAE474708}" srcOrd="0" destOrd="4" presId="urn:microsoft.com/office/officeart/2005/8/layout/list1"/>
    <dgm:cxn modelId="{4A1C326E-5CAB-484C-9109-8DC52F156429}" type="presOf" srcId="{DE5D57C6-CE56-4F90-A382-4617A651DC66}" destId="{E1C6C534-AE6E-4157-93FB-A4FF9B4D257B}" srcOrd="1" destOrd="0" presId="urn:microsoft.com/office/officeart/2005/8/layout/list1"/>
    <dgm:cxn modelId="{4685F14F-4657-41A5-BD6C-065D7A52BD52}" type="presOf" srcId="{80C4739D-A55E-4610-9F5D-A49DFAFA78B2}" destId="{B4944CB0-009E-4AF1-B06A-9D2601FD1D40}" srcOrd="0" destOrd="0" presId="urn:microsoft.com/office/officeart/2005/8/layout/list1"/>
    <dgm:cxn modelId="{8E23DD73-A562-4584-8009-421641BB912D}" srcId="{977E7C24-A950-419E-8467-66ECF085D6A3}" destId="{C0A093F3-ECC7-4BD4-A7A4-6296E76620CF}" srcOrd="1" destOrd="0" parTransId="{9489031C-6AC0-470A-9A6C-0FF98660D48A}" sibTransId="{9D884DED-7DE1-42D0-971A-012D435B4AB8}"/>
    <dgm:cxn modelId="{2462C154-1209-4E0C-8EDE-C5319546E14E}" srcId="{D5A1762D-4BD7-4359-BAEE-856B5C76CEEE}" destId="{7D3F0F2E-209A-4755-BDFA-11E0C8D2D322}" srcOrd="2" destOrd="0" parTransId="{54E15D44-52FB-4560-A9ED-02F899FCDF50}" sibTransId="{20FDE738-638A-4F66-A8BC-891AD5C33E8A}"/>
    <dgm:cxn modelId="{307AD080-E138-45D1-8CD9-105F92D296A3}" type="presOf" srcId="{DE5D57C6-CE56-4F90-A382-4617A651DC66}" destId="{8A5AF9CD-CEE2-464C-84A0-E35FF083E2AE}" srcOrd="0" destOrd="0" presId="urn:microsoft.com/office/officeart/2005/8/layout/list1"/>
    <dgm:cxn modelId="{3620D685-1227-4B64-A2D3-9C16AE454D5D}" type="presOf" srcId="{06A7A54D-B08B-40DD-95B4-9A26A797286D}" destId="{6F7CC585-5D61-47FD-84C9-D0FFAE474708}" srcOrd="0" destOrd="2" presId="urn:microsoft.com/office/officeart/2005/8/layout/list1"/>
    <dgm:cxn modelId="{04F00986-F584-4A96-ADD3-4027F9A7486B}" srcId="{DE5D57C6-CE56-4F90-A382-4617A651DC66}" destId="{4798B9C0-A696-4C90-8C01-79699E7CBB35}" srcOrd="1" destOrd="0" parTransId="{CDC35FE2-840F-4563-8C30-C66A4223ACE9}" sibTransId="{FE10B09B-2A4A-4CF9-85CC-6A4CA0E4CA07}"/>
    <dgm:cxn modelId="{5D2AAB8B-75A5-4EE3-B166-7252837AD5A6}" srcId="{977E7C24-A950-419E-8467-66ECF085D6A3}" destId="{F374AB92-D0B8-4285-A3BC-492BC6D12DEC}" srcOrd="3" destOrd="0" parTransId="{A6AB61ED-D643-4CD4-BFC3-4FD2DB49BBA3}" sibTransId="{E48FF186-D616-43AB-B7EF-1DE34A437E1D}"/>
    <dgm:cxn modelId="{0949A18D-E513-4535-BAB7-E7372343DC20}" srcId="{977E7C24-A950-419E-8467-66ECF085D6A3}" destId="{43C4E27E-14FB-4EB1-8A6D-B871E96A83DC}" srcOrd="4" destOrd="0" parTransId="{3F23516A-EC50-4119-A8B2-1465CDC4D10A}" sibTransId="{AB557F4A-09DD-4B1F-A191-45B479160BB6}"/>
    <dgm:cxn modelId="{110FEF97-FDF6-427F-8F20-81CCBA5547A1}" type="presOf" srcId="{D5A1762D-4BD7-4359-BAEE-856B5C76CEEE}" destId="{7C16D375-C3E3-4258-B796-9112D91FD635}" srcOrd="0" destOrd="0" presId="urn:microsoft.com/office/officeart/2005/8/layout/list1"/>
    <dgm:cxn modelId="{A4EC0BA4-2547-4255-8406-5309A1ABD577}" type="presOf" srcId="{4798B9C0-A696-4C90-8C01-79699E7CBB35}" destId="{EB6E0569-D66E-4A59-8AF2-1B9B52DB5027}" srcOrd="0" destOrd="1" presId="urn:microsoft.com/office/officeart/2005/8/layout/list1"/>
    <dgm:cxn modelId="{9C959AB9-80FA-4563-8164-F08B77A99D22}" srcId="{F9BCDA9F-B51D-4654-9016-E75FC5C34C4E}" destId="{DE5D57C6-CE56-4F90-A382-4617A651DC66}" srcOrd="0" destOrd="0" parTransId="{91554F54-5661-406B-8F84-21F01756FB89}" sibTransId="{BB9A81EA-E205-4C02-8246-4A0AB7197E31}"/>
    <dgm:cxn modelId="{AC7FC6BE-B4D1-45B9-BDCD-154B699A4FCE}" type="presOf" srcId="{D5A1762D-4BD7-4359-BAEE-856B5C76CEEE}" destId="{45FCBF28-A59A-45DF-8ED6-A0C5FEB2442A}" srcOrd="1" destOrd="0" presId="urn:microsoft.com/office/officeart/2005/8/layout/list1"/>
    <dgm:cxn modelId="{394442C1-68A1-4A23-A607-B4F89885C7C2}" type="presOf" srcId="{BE29100F-9E5B-4A5E-863C-6092F80DD570}" destId="{6F7CC585-5D61-47FD-84C9-D0FFAE474708}" srcOrd="0" destOrd="0" presId="urn:microsoft.com/office/officeart/2005/8/layout/list1"/>
    <dgm:cxn modelId="{CCFA93C4-225A-4717-B55E-DB4EEFF7BA09}" srcId="{977E7C24-A950-419E-8467-66ECF085D6A3}" destId="{BE29100F-9E5B-4A5E-863C-6092F80DD570}" srcOrd="0" destOrd="0" parTransId="{EFEFF202-A6E9-42E1-8153-CAFAED5D1E21}" sibTransId="{2C2F94B1-1B1D-461D-BF31-4250728373F5}"/>
    <dgm:cxn modelId="{7FA26DCD-ADCE-4FC1-8FF3-7A722B924D7E}" type="presOf" srcId="{C0A093F3-ECC7-4BD4-A7A4-6296E76620CF}" destId="{6F7CC585-5D61-47FD-84C9-D0FFAE474708}" srcOrd="0" destOrd="1" presId="urn:microsoft.com/office/officeart/2005/8/layout/list1"/>
    <dgm:cxn modelId="{40582AEF-F568-4CAA-9637-A31138989E3F}" type="presOf" srcId="{F374AB92-D0B8-4285-A3BC-492BC6D12DEC}" destId="{6F7CC585-5D61-47FD-84C9-D0FFAE474708}" srcOrd="0" destOrd="3" presId="urn:microsoft.com/office/officeart/2005/8/layout/list1"/>
    <dgm:cxn modelId="{35D93FF6-9CF2-46CC-A212-11D647885C4A}" srcId="{D5A1762D-4BD7-4359-BAEE-856B5C76CEEE}" destId="{4094CF42-05B6-4105-BCB4-47405DFF7B73}" srcOrd="1" destOrd="0" parTransId="{39EDD87E-06D5-4342-9BAD-25ECC425A846}" sibTransId="{061AD98C-F1C0-4E37-9447-50410470789F}"/>
    <dgm:cxn modelId="{F4087BF6-B541-4E17-91EC-E6B2C8442295}" type="presOf" srcId="{4094CF42-05B6-4105-BCB4-47405DFF7B73}" destId="{B4944CB0-009E-4AF1-B06A-9D2601FD1D40}" srcOrd="0" destOrd="1" presId="urn:microsoft.com/office/officeart/2005/8/layout/list1"/>
    <dgm:cxn modelId="{443B4E95-2094-4616-A100-D11700083039}" type="presParOf" srcId="{8CB1F606-9133-433E-8A96-F114E3F2F9A0}" destId="{3771B424-9FCC-4EC1-B753-8A9C01A72BDE}" srcOrd="0" destOrd="0" presId="urn:microsoft.com/office/officeart/2005/8/layout/list1"/>
    <dgm:cxn modelId="{FE9BF6DC-A70C-40AC-BE6F-52C83874F2EC}" type="presParOf" srcId="{3771B424-9FCC-4EC1-B753-8A9C01A72BDE}" destId="{8A5AF9CD-CEE2-464C-84A0-E35FF083E2AE}" srcOrd="0" destOrd="0" presId="urn:microsoft.com/office/officeart/2005/8/layout/list1"/>
    <dgm:cxn modelId="{95227CFA-DCDF-4E06-B823-5189C694C6F7}" type="presParOf" srcId="{3771B424-9FCC-4EC1-B753-8A9C01A72BDE}" destId="{E1C6C534-AE6E-4157-93FB-A4FF9B4D257B}" srcOrd="1" destOrd="0" presId="urn:microsoft.com/office/officeart/2005/8/layout/list1"/>
    <dgm:cxn modelId="{5938609E-52E9-42F6-B65A-535FC8453F30}" type="presParOf" srcId="{8CB1F606-9133-433E-8A96-F114E3F2F9A0}" destId="{4B56E795-7031-434F-9837-B59EC324A57A}" srcOrd="1" destOrd="0" presId="urn:microsoft.com/office/officeart/2005/8/layout/list1"/>
    <dgm:cxn modelId="{84BE18B7-A32C-4B1D-9CB0-E159B501AD72}" type="presParOf" srcId="{8CB1F606-9133-433E-8A96-F114E3F2F9A0}" destId="{EB6E0569-D66E-4A59-8AF2-1B9B52DB5027}" srcOrd="2" destOrd="0" presId="urn:microsoft.com/office/officeart/2005/8/layout/list1"/>
    <dgm:cxn modelId="{A037268B-C52D-4871-A94A-F8F714A9C858}" type="presParOf" srcId="{8CB1F606-9133-433E-8A96-F114E3F2F9A0}" destId="{A1A2B02C-EA17-4A2F-9782-F66D812B8688}" srcOrd="3" destOrd="0" presId="urn:microsoft.com/office/officeart/2005/8/layout/list1"/>
    <dgm:cxn modelId="{36DE082E-8B1D-4660-9B8C-257C60F3C462}" type="presParOf" srcId="{8CB1F606-9133-433E-8A96-F114E3F2F9A0}" destId="{7F31FE0F-EF2F-4956-80DE-1E8B57F05BD0}" srcOrd="4" destOrd="0" presId="urn:microsoft.com/office/officeart/2005/8/layout/list1"/>
    <dgm:cxn modelId="{E51CFA8A-B0B5-4CB2-A36C-2CE884FE575B}" type="presParOf" srcId="{7F31FE0F-EF2F-4956-80DE-1E8B57F05BD0}" destId="{7C16D375-C3E3-4258-B796-9112D91FD635}" srcOrd="0" destOrd="0" presId="urn:microsoft.com/office/officeart/2005/8/layout/list1"/>
    <dgm:cxn modelId="{E1131B58-D408-475C-A1DD-CC4929467FE1}" type="presParOf" srcId="{7F31FE0F-EF2F-4956-80DE-1E8B57F05BD0}" destId="{45FCBF28-A59A-45DF-8ED6-A0C5FEB2442A}" srcOrd="1" destOrd="0" presId="urn:microsoft.com/office/officeart/2005/8/layout/list1"/>
    <dgm:cxn modelId="{D9DD8559-021C-43BA-B54F-8034F824791A}" type="presParOf" srcId="{8CB1F606-9133-433E-8A96-F114E3F2F9A0}" destId="{A0ABBBB0-9CAB-475B-BB3B-FA539E525C05}" srcOrd="5" destOrd="0" presId="urn:microsoft.com/office/officeart/2005/8/layout/list1"/>
    <dgm:cxn modelId="{2EA89367-8B8A-4742-867A-34744481C993}" type="presParOf" srcId="{8CB1F606-9133-433E-8A96-F114E3F2F9A0}" destId="{B4944CB0-009E-4AF1-B06A-9D2601FD1D40}" srcOrd="6" destOrd="0" presId="urn:microsoft.com/office/officeart/2005/8/layout/list1"/>
    <dgm:cxn modelId="{54C16A32-FCE4-4065-B146-282DDB0F95D5}" type="presParOf" srcId="{8CB1F606-9133-433E-8A96-F114E3F2F9A0}" destId="{19ECF7F4-8725-4CF9-A667-62B4B0C4F453}" srcOrd="7" destOrd="0" presId="urn:microsoft.com/office/officeart/2005/8/layout/list1"/>
    <dgm:cxn modelId="{330E86FD-E301-4E08-A344-750BD38B7E7C}" type="presParOf" srcId="{8CB1F606-9133-433E-8A96-F114E3F2F9A0}" destId="{BA0B265E-7453-4BC8-B037-F4EFF61C3C75}" srcOrd="8" destOrd="0" presId="urn:microsoft.com/office/officeart/2005/8/layout/list1"/>
    <dgm:cxn modelId="{3B77FF98-6000-4B6C-9A8D-9A37C16AD33C}" type="presParOf" srcId="{BA0B265E-7453-4BC8-B037-F4EFF61C3C75}" destId="{CEF128E7-1010-4A48-A4CA-3D2D3D9E79B8}" srcOrd="0" destOrd="0" presId="urn:microsoft.com/office/officeart/2005/8/layout/list1"/>
    <dgm:cxn modelId="{B32004C0-DBE8-4F97-9938-20FA28103524}" type="presParOf" srcId="{BA0B265E-7453-4BC8-B037-F4EFF61C3C75}" destId="{7182F0B0-E340-4B70-997E-7BECB46F099A}" srcOrd="1" destOrd="0" presId="urn:microsoft.com/office/officeart/2005/8/layout/list1"/>
    <dgm:cxn modelId="{56BA850B-5D1A-4DDF-964E-4923EE0394E7}" type="presParOf" srcId="{8CB1F606-9133-433E-8A96-F114E3F2F9A0}" destId="{210AF508-A5C7-45F3-A3D1-16D287C7FA26}" srcOrd="9" destOrd="0" presId="urn:microsoft.com/office/officeart/2005/8/layout/list1"/>
    <dgm:cxn modelId="{280AC6FD-40A5-471C-AB65-F0FA921632D4}" type="presParOf" srcId="{8CB1F606-9133-433E-8A96-F114E3F2F9A0}" destId="{6F7CC585-5D61-47FD-84C9-D0FFAE47470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BCDA9F-B51D-4654-9016-E75FC5C34C4E}" type="doc">
      <dgm:prSet loTypeId="urn:microsoft.com/office/officeart/2005/8/layout/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DE5D57C6-CE56-4F90-A382-4617A651DC66}">
      <dgm:prSet phldrT="[Texto]" custT="1"/>
      <dgm:spPr/>
      <dgm:t>
        <a:bodyPr/>
        <a:lstStyle/>
        <a:p>
          <a:r>
            <a:rPr lang="es-ES" sz="2400" b="1">
              <a:latin typeface="Georgia" panose="02040502050405020303" pitchFamily="18" charset="0"/>
            </a:rPr>
            <a:t>Calidad </a:t>
          </a:r>
          <a:r>
            <a:rPr lang="es-ES" sz="2400" b="1" dirty="0">
              <a:latin typeface="Georgia" panose="02040502050405020303" pitchFamily="18" charset="0"/>
            </a:rPr>
            <a:t>e impacto internacional</a:t>
          </a:r>
        </a:p>
      </dgm:t>
    </dgm:pt>
    <dgm:pt modelId="{91554F54-5661-406B-8F84-21F01756FB89}" type="par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B9A81EA-E205-4C02-8246-4A0AB7197E31}" type="sib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D5A1762D-4BD7-4359-BAEE-856B5C76CEEE}">
      <dgm:prSet phldrT="[Texto]" custT="1"/>
      <dgm:spPr/>
      <dgm:t>
        <a:bodyPr/>
        <a:lstStyle/>
        <a:p>
          <a:r>
            <a:rPr lang="es-ES" sz="2400" b="1" dirty="0">
              <a:latin typeface="Georgia" panose="02040502050405020303" pitchFamily="18" charset="0"/>
            </a:rPr>
            <a:t>Capacidad formativa</a:t>
          </a:r>
        </a:p>
      </dgm:t>
    </dgm:pt>
    <dgm:pt modelId="{261B22D2-4184-49BF-A7FB-DBAD12CFD223}" type="par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16235DD4-C50E-438C-A5FC-9D8C547FBD1F}" type="sib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80C4739D-A55E-4610-9F5D-A49DFAFA78B2}">
      <dgm:prSet phldrT="[Texto]" custT="1"/>
      <dgm:spPr/>
      <dgm:t>
        <a:bodyPr/>
        <a:lstStyle/>
        <a:p>
          <a:r>
            <a:rPr lang="es-ES" sz="1600" b="1" kern="1200" dirty="0">
              <a:latin typeface="Georgia" panose="02040502050405020303" pitchFamily="18" charset="0"/>
            </a:rPr>
            <a:t>1ª</a:t>
          </a:r>
          <a:r>
            <a:rPr lang="es-ES" sz="1600" b="0" kern="1200" dirty="0">
              <a:latin typeface="Georgia" panose="02040502050405020303" pitchFamily="18" charset="0"/>
            </a:rPr>
            <a:t> univers</a:t>
          </a:r>
          <a:r>
            <a:rPr lang="es-ES" sz="1600" kern="1200" dirty="0">
              <a:latin typeface="Georgia" panose="02040502050405020303" pitchFamily="18" charset="0"/>
            </a:rPr>
            <a:t>idad española en becas FPI (por 100 profesores) </a:t>
          </a:r>
          <a:r>
            <a:rPr lang="es-ES" sz="1000" i="1" kern="1200" dirty="0">
              <a:latin typeface="Georgia" panose="02040502050405020303" pitchFamily="18" charset="0"/>
            </a:rPr>
            <a:t>(Informe INUE, 2023) </a:t>
          </a:r>
          <a:endParaRPr lang="es-ES" sz="16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Georgia" panose="02040502050405020303" pitchFamily="18" charset="0"/>
            <a:ea typeface="+mn-ea"/>
            <a:cs typeface="+mn-cs"/>
          </a:endParaRPr>
        </a:p>
      </dgm:t>
    </dgm:pt>
    <dgm:pt modelId="{B65468A1-CDB9-4F75-999A-C7FA75BA077E}" type="parTrans" cxnId="{0C91F00F-776B-4942-AB9B-E5447136234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1BB1425-CBE0-4560-8C9D-B94FCCB4B5EF}" type="sibTrans" cxnId="{0C91F00F-776B-4942-AB9B-E5447136234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977E7C24-A950-419E-8467-66ECF085D6A3}">
      <dgm:prSet phldrT="[Texto]" custT="1"/>
      <dgm:spPr/>
      <dgm:t>
        <a:bodyPr/>
        <a:lstStyle/>
        <a:p>
          <a:r>
            <a:rPr lang="es-ES" sz="2400" b="1" dirty="0">
              <a:latin typeface="Georgia" panose="02040502050405020303" pitchFamily="18" charset="0"/>
            </a:rPr>
            <a:t>Transferencia e innovación</a:t>
          </a:r>
        </a:p>
      </dgm:t>
    </dgm:pt>
    <dgm:pt modelId="{DFE71D18-47DA-43AF-A39F-0F59417A1A75}" type="par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70FBF11F-0773-47F4-99A7-86A38F31DC7C}" type="sib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E29100F-9E5B-4A5E-863C-6092F80DD570}">
      <dgm:prSet phldrT="[Texto]" custT="1"/>
      <dgm:spPr/>
      <dgm:t>
        <a:bodyPr/>
        <a:lstStyle/>
        <a:p>
          <a:r>
            <a:rPr lang="ca-ES" sz="1600" b="1" dirty="0" err="1">
              <a:latin typeface="Georgia" panose="02040502050405020303" pitchFamily="18" charset="0"/>
            </a:rPr>
            <a:t>UPFVentures</a:t>
          </a:r>
          <a:r>
            <a:rPr lang="ca-ES" sz="1600" b="1" dirty="0">
              <a:latin typeface="Georgia" panose="02040502050405020303" pitchFamily="18" charset="0"/>
            </a:rPr>
            <a:t>, </a:t>
          </a:r>
          <a:r>
            <a:rPr lang="es-ES" sz="1600" b="0" dirty="0">
              <a:latin typeface="Georgia" panose="02040502050405020303" pitchFamily="18" charset="0"/>
            </a:rPr>
            <a:t>una </a:t>
          </a:r>
          <a:r>
            <a:rPr lang="es-ES" sz="1600" b="0" dirty="0" err="1">
              <a:latin typeface="Georgia" panose="02040502050405020303" pitchFamily="18" charset="0"/>
            </a:rPr>
            <a:t>start</a:t>
          </a:r>
          <a:r>
            <a:rPr lang="es-ES" sz="1600" b="0" dirty="0">
              <a:latin typeface="Georgia" panose="02040502050405020303" pitchFamily="18" charset="0"/>
            </a:rPr>
            <a:t>-up para incrementar las relaciones entre empresa y universidad</a:t>
          </a:r>
          <a:endParaRPr lang="es-ES" sz="1600" dirty="0">
            <a:latin typeface="Georgia" panose="02040502050405020303" pitchFamily="18" charset="0"/>
          </a:endParaRPr>
        </a:p>
      </dgm:t>
    </dgm:pt>
    <dgm:pt modelId="{EFEFF202-A6E9-42E1-8153-CAFAED5D1E21}" type="par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2C2F94B1-1B1D-461D-BF31-4250728373F5}" type="sib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E5DA45AE-C19D-45A2-844F-5049B9C5B85D}">
      <dgm:prSet phldrT="[Texto]" custT="1"/>
      <dgm:spPr/>
      <dgm:t>
        <a:bodyPr/>
        <a:lstStyle/>
        <a:p>
          <a:r>
            <a:rPr lang="es-ES" sz="1600" b="1" noProof="0" dirty="0">
              <a:latin typeface="Georgia" panose="02040502050405020303" pitchFamily="18" charset="0"/>
            </a:rPr>
            <a:t>1ª </a:t>
          </a:r>
          <a:r>
            <a:rPr lang="es-ES" sz="1600" noProof="0" dirty="0">
              <a:latin typeface="Georgia" panose="02040502050405020303" pitchFamily="18" charset="0"/>
            </a:rPr>
            <a:t>universidad española en porcentaje de artículos publicados en las revistas más influyentes</a:t>
          </a:r>
          <a:r>
            <a:rPr lang="es-ES" sz="1600" i="1" noProof="0" dirty="0">
              <a:latin typeface="Georgia" panose="02040502050405020303" pitchFamily="18" charset="0"/>
            </a:rPr>
            <a:t> </a:t>
          </a:r>
          <a:r>
            <a:rPr lang="es-ES" sz="1000" i="1" noProof="0" dirty="0">
              <a:latin typeface="Georgia" panose="02040502050405020303" pitchFamily="18" charset="0"/>
            </a:rPr>
            <a:t>(Leiden, 2023) </a:t>
          </a:r>
          <a:endParaRPr lang="es-ES" sz="1000" noProof="0" dirty="0">
            <a:latin typeface="Georgia" panose="02040502050405020303" pitchFamily="18" charset="0"/>
          </a:endParaRPr>
        </a:p>
      </dgm:t>
    </dgm:pt>
    <dgm:pt modelId="{F68723ED-4A90-473A-A743-95D91FE271AD}" type="sibTrans" cxnId="{65CBA438-0664-4AE2-A4DC-20E72BDFC86F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D2746720-E52F-4315-9572-85C2AF4F143C}" type="parTrans" cxnId="{65CBA438-0664-4AE2-A4DC-20E72BDFC86F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A5E2F94A-2A48-4FAF-A14E-DC0101FC8174}">
      <dgm:prSet custT="1"/>
      <dgm:spPr/>
      <dgm:t>
        <a:bodyPr/>
        <a:lstStyle/>
        <a:p>
          <a:r>
            <a:rPr lang="es-ES" sz="1600" b="1" noProof="0" dirty="0">
              <a:latin typeface="Georgia" panose="02040502050405020303" pitchFamily="18" charset="0"/>
            </a:rPr>
            <a:t>1ª </a:t>
          </a:r>
          <a:r>
            <a:rPr lang="es-ES" sz="1600" noProof="0" dirty="0">
              <a:latin typeface="Georgia" panose="02040502050405020303" pitchFamily="18" charset="0"/>
            </a:rPr>
            <a:t>universidad española en porcentaje de artículos publicados en colaboración con instituciones del Estado </a:t>
          </a:r>
          <a:r>
            <a:rPr lang="es-ES" sz="1000" i="1" noProof="0" dirty="0">
              <a:latin typeface="Georgia" panose="02040502050405020303" pitchFamily="18" charset="0"/>
            </a:rPr>
            <a:t>(Leiden, 2023) </a:t>
          </a:r>
        </a:p>
      </dgm:t>
    </dgm:pt>
    <dgm:pt modelId="{C6513308-B809-43AB-BC78-2717D929BF53}" type="parTrans" cxnId="{4FCFECD3-410D-4460-9977-A0F2D6C6ACB0}">
      <dgm:prSet/>
      <dgm:spPr/>
      <dgm:t>
        <a:bodyPr/>
        <a:lstStyle/>
        <a:p>
          <a:endParaRPr lang="es-ES"/>
        </a:p>
      </dgm:t>
    </dgm:pt>
    <dgm:pt modelId="{97CA3393-BB44-4025-B56B-FF0076E50F44}" type="sibTrans" cxnId="{4FCFECD3-410D-4460-9977-A0F2D6C6ACB0}">
      <dgm:prSet/>
      <dgm:spPr/>
      <dgm:t>
        <a:bodyPr/>
        <a:lstStyle/>
        <a:p>
          <a:endParaRPr lang="es-ES"/>
        </a:p>
      </dgm:t>
    </dgm:pt>
    <dgm:pt modelId="{02589D17-6604-48CF-A53D-64C02EEA961B}">
      <dgm:prSet custT="1"/>
      <dgm:spPr/>
      <dgm:t>
        <a:bodyPr/>
        <a:lstStyle/>
        <a:p>
          <a:r>
            <a:rPr lang="es-ES" sz="1600" b="1" noProof="0" dirty="0">
              <a:latin typeface="Georgia" panose="02040502050405020303" pitchFamily="18" charset="0"/>
            </a:rPr>
            <a:t>2ª </a:t>
          </a:r>
          <a:r>
            <a:rPr lang="es-ES" sz="1600" noProof="0" dirty="0">
              <a:latin typeface="Georgia" panose="02040502050405020303" pitchFamily="18" charset="0"/>
            </a:rPr>
            <a:t>universidad española en porcentaje de artículos publicados en colaboración internacional</a:t>
          </a:r>
          <a:r>
            <a:rPr lang="es-ES" sz="1600" i="1" noProof="0" dirty="0">
              <a:latin typeface="Georgia" panose="02040502050405020303" pitchFamily="18" charset="0"/>
            </a:rPr>
            <a:t> </a:t>
          </a:r>
          <a:r>
            <a:rPr lang="es-ES" sz="1000" i="1" noProof="0" dirty="0">
              <a:latin typeface="Georgia" panose="02040502050405020303" pitchFamily="18" charset="0"/>
            </a:rPr>
            <a:t>(Leiden, 2023) </a:t>
          </a:r>
        </a:p>
      </dgm:t>
    </dgm:pt>
    <dgm:pt modelId="{29436C79-6C65-4669-830A-ADFC9957E96F}" type="parTrans" cxnId="{4D100044-DC77-40F5-BA94-08CD18F60953}">
      <dgm:prSet/>
      <dgm:spPr/>
      <dgm:t>
        <a:bodyPr/>
        <a:lstStyle/>
        <a:p>
          <a:endParaRPr lang="es-ES"/>
        </a:p>
      </dgm:t>
    </dgm:pt>
    <dgm:pt modelId="{501C9FB1-6E60-4A52-B33B-5059173E5454}" type="sibTrans" cxnId="{4D100044-DC77-40F5-BA94-08CD18F60953}">
      <dgm:prSet/>
      <dgm:spPr/>
      <dgm:t>
        <a:bodyPr/>
        <a:lstStyle/>
        <a:p>
          <a:endParaRPr lang="es-ES"/>
        </a:p>
      </dgm:t>
    </dgm:pt>
    <dgm:pt modelId="{9E9E867A-084B-47F6-B8CE-295284DEB3E3}">
      <dgm:prSet custT="1"/>
      <dgm:spPr/>
      <dgm:t>
        <a:bodyPr/>
        <a:lstStyle/>
        <a:p>
          <a:r>
            <a:rPr lang="es-ES" sz="1600" b="1" kern="1200" dirty="0">
              <a:latin typeface="Georgia" panose="02040502050405020303" pitchFamily="18" charset="0"/>
            </a:rPr>
            <a:t>52 </a:t>
          </a:r>
          <a:r>
            <a:rPr lang="es-ES" sz="1600" kern="1200" dirty="0">
              <a:latin typeface="Georgia" panose="02040502050405020303" pitchFamily="18" charset="0"/>
            </a:rPr>
            <a:t>doctorados industriales financiados por la Generalitat de Cataluña </a:t>
          </a:r>
          <a:r>
            <a:rPr lang="es-ES" sz="1000" i="1" kern="1200" dirty="0">
              <a:latin typeface="Georgia" panose="02040502050405020303" pitchFamily="18" charset="0"/>
            </a:rPr>
            <a:t>(2013-2021) </a:t>
          </a:r>
        </a:p>
      </dgm:t>
    </dgm:pt>
    <dgm:pt modelId="{0779B74A-9844-4E87-9EB4-D5D0CCC488E0}" type="parTrans" cxnId="{84C780BA-501B-4614-A09B-832305790C66}">
      <dgm:prSet/>
      <dgm:spPr/>
      <dgm:t>
        <a:bodyPr/>
        <a:lstStyle/>
        <a:p>
          <a:endParaRPr lang="es-ES"/>
        </a:p>
      </dgm:t>
    </dgm:pt>
    <dgm:pt modelId="{1AB3C621-7F10-41A6-A1CA-452B650724CC}" type="sibTrans" cxnId="{84C780BA-501B-4614-A09B-832305790C66}">
      <dgm:prSet/>
      <dgm:spPr/>
      <dgm:t>
        <a:bodyPr/>
        <a:lstStyle/>
        <a:p>
          <a:endParaRPr lang="es-ES"/>
        </a:p>
      </dgm:t>
    </dgm:pt>
    <dgm:pt modelId="{2F72860C-53CD-4138-A8AB-B994CB4D25F4}">
      <dgm:prSet phldrT="[Texto]" custT="1"/>
      <dgm:spPr/>
      <dgm:t>
        <a:bodyPr/>
        <a:lstStyle/>
        <a:p>
          <a:r>
            <a:rPr lang="es-ES" sz="1600" b="1" dirty="0">
              <a:latin typeface="Georgia" panose="02040502050405020303" pitchFamily="18" charset="0"/>
            </a:rPr>
            <a:t>15 </a:t>
          </a:r>
          <a:r>
            <a:rPr lang="es-ES" sz="1600" dirty="0">
              <a:latin typeface="Georgia" panose="02040502050405020303" pitchFamily="18" charset="0"/>
            </a:rPr>
            <a:t>cátedras de empresa activas (2023)</a:t>
          </a:r>
        </a:p>
      </dgm:t>
    </dgm:pt>
    <dgm:pt modelId="{A845724F-D7C1-4AC2-975A-B580254EF10A}" type="parTrans" cxnId="{7957E83D-3F2B-4A95-A905-2FCAEEA27F50}">
      <dgm:prSet/>
      <dgm:spPr/>
      <dgm:t>
        <a:bodyPr/>
        <a:lstStyle/>
        <a:p>
          <a:endParaRPr lang="ca-ES"/>
        </a:p>
      </dgm:t>
    </dgm:pt>
    <dgm:pt modelId="{E392B475-5C5E-404A-9930-A24F76B01AA1}" type="sibTrans" cxnId="{7957E83D-3F2B-4A95-A905-2FCAEEA27F50}">
      <dgm:prSet/>
      <dgm:spPr/>
      <dgm:t>
        <a:bodyPr/>
        <a:lstStyle/>
        <a:p>
          <a:endParaRPr lang="ca-ES"/>
        </a:p>
      </dgm:t>
    </dgm:pt>
    <dgm:pt modelId="{BCCCB319-E157-4CE7-8CAA-8CC3DDF39E42}">
      <dgm:prSet phldrT="[Texto]" custT="1"/>
      <dgm:spPr/>
      <dgm:t>
        <a:bodyPr/>
        <a:lstStyle/>
        <a:p>
          <a:r>
            <a:rPr lang="es-E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1ª</a:t>
          </a:r>
          <a:r>
            <a:rPr lang="es-ES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universidad española en tesis defendidas (por 100 profesores) </a:t>
          </a:r>
          <a:r>
            <a:rPr lang="es-ES" sz="10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(Informe INUE, 2023)</a:t>
          </a:r>
          <a:endParaRPr lang="es-ES" sz="1600" b="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Georgia" panose="02040502050405020303" pitchFamily="18" charset="0"/>
            <a:ea typeface="+mn-ea"/>
            <a:cs typeface="+mn-cs"/>
          </a:endParaRPr>
        </a:p>
      </dgm:t>
    </dgm:pt>
    <dgm:pt modelId="{C0279F84-C229-40C7-B4FF-738DF16EF69F}" type="parTrans" cxnId="{06642D3A-F2E0-4667-B48D-C167F0E95472}">
      <dgm:prSet/>
      <dgm:spPr/>
      <dgm:t>
        <a:bodyPr/>
        <a:lstStyle/>
        <a:p>
          <a:endParaRPr lang="es-ES"/>
        </a:p>
      </dgm:t>
    </dgm:pt>
    <dgm:pt modelId="{E0727469-71BC-48B6-A491-91838648B994}" type="sibTrans" cxnId="{06642D3A-F2E0-4667-B48D-C167F0E95472}">
      <dgm:prSet/>
      <dgm:spPr/>
      <dgm:t>
        <a:bodyPr/>
        <a:lstStyle/>
        <a:p>
          <a:endParaRPr lang="es-ES"/>
        </a:p>
      </dgm:t>
    </dgm:pt>
    <dgm:pt modelId="{3A12F853-015F-4DD4-BF0F-C26E1DC032A4}">
      <dgm:prSet phldrT="[Texto]" custT="1"/>
      <dgm:spPr/>
      <dgm:t>
        <a:bodyPr/>
        <a:lstStyle/>
        <a:p>
          <a:r>
            <a:rPr lang="es-ES" sz="1600" kern="1200" dirty="0">
              <a:latin typeface="Georgia" panose="02040502050405020303" pitchFamily="18" charset="0"/>
            </a:rPr>
            <a:t>Un </a:t>
          </a:r>
          <a:r>
            <a:rPr lang="es-ES" sz="1600" b="1" kern="1200" dirty="0">
              <a:latin typeface="Georgia" panose="02040502050405020303" pitchFamily="18" charset="0"/>
            </a:rPr>
            <a:t>77%</a:t>
          </a:r>
          <a:r>
            <a:rPr lang="es-ES" sz="1600" kern="1200" dirty="0">
              <a:latin typeface="Georgia" panose="02040502050405020303" pitchFamily="18" charset="0"/>
            </a:rPr>
            <a:t> de las tesis fueron escritas y defendidas en inglés </a:t>
          </a:r>
          <a:r>
            <a:rPr lang="es-ES" sz="1000" i="1" kern="1200" dirty="0">
              <a:latin typeface="Georgia" panose="02040502050405020303" pitchFamily="18" charset="0"/>
            </a:rPr>
            <a:t>(curso 2022-2023)</a:t>
          </a:r>
          <a:r>
            <a:rPr lang="es-ES" sz="1000" kern="1200" dirty="0">
              <a:latin typeface="Georgia" panose="02040502050405020303" pitchFamily="18" charset="0"/>
            </a:rPr>
            <a:t> </a:t>
          </a:r>
        </a:p>
      </dgm:t>
    </dgm:pt>
    <dgm:pt modelId="{D803FFC4-C8BE-4C70-9B2E-25FB4B64769C}" type="parTrans" cxnId="{149BC378-718B-425C-90B2-21BAA477ED02}">
      <dgm:prSet/>
      <dgm:spPr/>
      <dgm:t>
        <a:bodyPr/>
        <a:lstStyle/>
        <a:p>
          <a:endParaRPr lang="es-ES"/>
        </a:p>
      </dgm:t>
    </dgm:pt>
    <dgm:pt modelId="{9FDDB04B-E6F1-4C56-B289-CC1FBA27AFD1}" type="sibTrans" cxnId="{149BC378-718B-425C-90B2-21BAA477ED02}">
      <dgm:prSet/>
      <dgm:spPr/>
      <dgm:t>
        <a:bodyPr/>
        <a:lstStyle/>
        <a:p>
          <a:endParaRPr lang="es-ES"/>
        </a:p>
      </dgm:t>
    </dgm:pt>
    <dgm:pt modelId="{51A1C5C0-98C7-432A-B0B4-5A437226AD29}">
      <dgm:prSet phldrT="[Texto]" custT="1"/>
      <dgm:spPr/>
      <dgm:t>
        <a:bodyPr/>
        <a:lstStyle/>
        <a:p>
          <a:r>
            <a:rPr lang="es-ES" sz="1600" b="1" dirty="0">
              <a:latin typeface="Georgia" panose="02040502050405020303" pitchFamily="18" charset="0"/>
            </a:rPr>
            <a:t>1ª</a:t>
          </a:r>
          <a:r>
            <a:rPr lang="es-ES" sz="1600" b="0" dirty="0">
              <a:latin typeface="Georgia" panose="02040502050405020303" pitchFamily="18" charset="0"/>
            </a:rPr>
            <a:t> universidad española en ingresos generados por licencias (por cada 100 profesores) </a:t>
          </a:r>
          <a:r>
            <a:rPr lang="es-ES" sz="1000" b="0" i="1" dirty="0">
              <a:latin typeface="Georgia" panose="02040502050405020303" pitchFamily="18" charset="0"/>
            </a:rPr>
            <a:t>(Informe INUE, 2023)</a:t>
          </a:r>
          <a:endParaRPr lang="es-ES" sz="1000" dirty="0">
            <a:latin typeface="Georgia" panose="02040502050405020303" pitchFamily="18" charset="0"/>
          </a:endParaRPr>
        </a:p>
      </dgm:t>
    </dgm:pt>
    <dgm:pt modelId="{B2E9D345-1F17-43B0-B7B1-5EF3BE486830}" type="parTrans" cxnId="{26C09C87-4EBF-4D69-99FD-7157F4D6E205}">
      <dgm:prSet/>
      <dgm:spPr/>
      <dgm:t>
        <a:bodyPr/>
        <a:lstStyle/>
        <a:p>
          <a:endParaRPr lang="es-ES"/>
        </a:p>
      </dgm:t>
    </dgm:pt>
    <dgm:pt modelId="{63F8770E-05CF-40E0-BC64-0474DC1007AE}" type="sibTrans" cxnId="{26C09C87-4EBF-4D69-99FD-7157F4D6E205}">
      <dgm:prSet/>
      <dgm:spPr/>
      <dgm:t>
        <a:bodyPr/>
        <a:lstStyle/>
        <a:p>
          <a:endParaRPr lang="es-ES"/>
        </a:p>
      </dgm:t>
    </dgm:pt>
    <dgm:pt modelId="{8CB1F606-9133-433E-8A96-F114E3F2F9A0}" type="pres">
      <dgm:prSet presAssocID="{F9BCDA9F-B51D-4654-9016-E75FC5C34C4E}" presName="linear" presStyleCnt="0">
        <dgm:presLayoutVars>
          <dgm:dir/>
          <dgm:animLvl val="lvl"/>
          <dgm:resizeHandles val="exact"/>
        </dgm:presLayoutVars>
      </dgm:prSet>
      <dgm:spPr/>
    </dgm:pt>
    <dgm:pt modelId="{3771B424-9FCC-4EC1-B753-8A9C01A72BDE}" type="pres">
      <dgm:prSet presAssocID="{DE5D57C6-CE56-4F90-A382-4617A651DC66}" presName="parentLin" presStyleCnt="0"/>
      <dgm:spPr/>
    </dgm:pt>
    <dgm:pt modelId="{8A5AF9CD-CEE2-464C-84A0-E35FF083E2AE}" type="pres">
      <dgm:prSet presAssocID="{DE5D57C6-CE56-4F90-A382-4617A651DC66}" presName="parentLeftMargin" presStyleLbl="node1" presStyleIdx="0" presStyleCnt="3"/>
      <dgm:spPr/>
    </dgm:pt>
    <dgm:pt modelId="{E1C6C534-AE6E-4157-93FB-A4FF9B4D257B}" type="pres">
      <dgm:prSet presAssocID="{DE5D57C6-CE56-4F90-A382-4617A651DC66}" presName="parentText" presStyleLbl="node1" presStyleIdx="0" presStyleCnt="3" custScaleY="191638">
        <dgm:presLayoutVars>
          <dgm:chMax val="0"/>
          <dgm:bulletEnabled val="1"/>
        </dgm:presLayoutVars>
      </dgm:prSet>
      <dgm:spPr/>
    </dgm:pt>
    <dgm:pt modelId="{4B56E795-7031-434F-9837-B59EC324A57A}" type="pres">
      <dgm:prSet presAssocID="{DE5D57C6-CE56-4F90-A382-4617A651DC66}" presName="negativeSpace" presStyleCnt="0"/>
      <dgm:spPr/>
    </dgm:pt>
    <dgm:pt modelId="{EB6E0569-D66E-4A59-8AF2-1B9B52DB5027}" type="pres">
      <dgm:prSet presAssocID="{DE5D57C6-CE56-4F90-A382-4617A651DC66}" presName="childText" presStyleLbl="conFgAcc1" presStyleIdx="0" presStyleCnt="3">
        <dgm:presLayoutVars>
          <dgm:bulletEnabled val="1"/>
        </dgm:presLayoutVars>
      </dgm:prSet>
      <dgm:spPr/>
    </dgm:pt>
    <dgm:pt modelId="{A1A2B02C-EA17-4A2F-9782-F66D812B8688}" type="pres">
      <dgm:prSet presAssocID="{BB9A81EA-E205-4C02-8246-4A0AB7197E31}" presName="spaceBetweenRectangles" presStyleCnt="0"/>
      <dgm:spPr/>
    </dgm:pt>
    <dgm:pt modelId="{7F31FE0F-EF2F-4956-80DE-1E8B57F05BD0}" type="pres">
      <dgm:prSet presAssocID="{D5A1762D-4BD7-4359-BAEE-856B5C76CEEE}" presName="parentLin" presStyleCnt="0"/>
      <dgm:spPr/>
    </dgm:pt>
    <dgm:pt modelId="{7C16D375-C3E3-4258-B796-9112D91FD635}" type="pres">
      <dgm:prSet presAssocID="{D5A1762D-4BD7-4359-BAEE-856B5C76CEEE}" presName="parentLeftMargin" presStyleLbl="node1" presStyleIdx="0" presStyleCnt="3"/>
      <dgm:spPr/>
    </dgm:pt>
    <dgm:pt modelId="{45FCBF28-A59A-45DF-8ED6-A0C5FEB2442A}" type="pres">
      <dgm:prSet presAssocID="{D5A1762D-4BD7-4359-BAEE-856B5C76CEEE}" presName="parentText" presStyleLbl="node1" presStyleIdx="1" presStyleCnt="3" custScaleY="156794">
        <dgm:presLayoutVars>
          <dgm:chMax val="0"/>
          <dgm:bulletEnabled val="1"/>
        </dgm:presLayoutVars>
      </dgm:prSet>
      <dgm:spPr/>
    </dgm:pt>
    <dgm:pt modelId="{A0ABBBB0-9CAB-475B-BB3B-FA539E525C05}" type="pres">
      <dgm:prSet presAssocID="{D5A1762D-4BD7-4359-BAEE-856B5C76CEEE}" presName="negativeSpace" presStyleCnt="0"/>
      <dgm:spPr/>
    </dgm:pt>
    <dgm:pt modelId="{B4944CB0-009E-4AF1-B06A-9D2601FD1D40}" type="pres">
      <dgm:prSet presAssocID="{D5A1762D-4BD7-4359-BAEE-856B5C76CEEE}" presName="childText" presStyleLbl="conFgAcc1" presStyleIdx="1" presStyleCnt="3">
        <dgm:presLayoutVars>
          <dgm:bulletEnabled val="1"/>
        </dgm:presLayoutVars>
      </dgm:prSet>
      <dgm:spPr/>
    </dgm:pt>
    <dgm:pt modelId="{19ECF7F4-8725-4CF9-A667-62B4B0C4F453}" type="pres">
      <dgm:prSet presAssocID="{16235DD4-C50E-438C-A5FC-9D8C547FBD1F}" presName="spaceBetweenRectangles" presStyleCnt="0"/>
      <dgm:spPr/>
    </dgm:pt>
    <dgm:pt modelId="{BA0B265E-7453-4BC8-B037-F4EFF61C3C75}" type="pres">
      <dgm:prSet presAssocID="{977E7C24-A950-419E-8467-66ECF085D6A3}" presName="parentLin" presStyleCnt="0"/>
      <dgm:spPr/>
    </dgm:pt>
    <dgm:pt modelId="{CEF128E7-1010-4A48-A4CA-3D2D3D9E79B8}" type="pres">
      <dgm:prSet presAssocID="{977E7C24-A950-419E-8467-66ECF085D6A3}" presName="parentLeftMargin" presStyleLbl="node1" presStyleIdx="1" presStyleCnt="3"/>
      <dgm:spPr/>
    </dgm:pt>
    <dgm:pt modelId="{7182F0B0-E340-4B70-997E-7BECB46F099A}" type="pres">
      <dgm:prSet presAssocID="{977E7C24-A950-419E-8467-66ECF085D6A3}" presName="parentText" presStyleLbl="node1" presStyleIdx="2" presStyleCnt="3" custScaleY="156794">
        <dgm:presLayoutVars>
          <dgm:chMax val="0"/>
          <dgm:bulletEnabled val="1"/>
        </dgm:presLayoutVars>
      </dgm:prSet>
      <dgm:spPr/>
    </dgm:pt>
    <dgm:pt modelId="{210AF508-A5C7-45F3-A3D1-16D287C7FA26}" type="pres">
      <dgm:prSet presAssocID="{977E7C24-A950-419E-8467-66ECF085D6A3}" presName="negativeSpace" presStyleCnt="0"/>
      <dgm:spPr/>
    </dgm:pt>
    <dgm:pt modelId="{6F7CC585-5D61-47FD-84C9-D0FFAE474708}" type="pres">
      <dgm:prSet presAssocID="{977E7C24-A950-419E-8467-66ECF085D6A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B7E9204-6188-40BA-9F32-C55898D20E0E}" srcId="{F9BCDA9F-B51D-4654-9016-E75FC5C34C4E}" destId="{D5A1762D-4BD7-4359-BAEE-856B5C76CEEE}" srcOrd="1" destOrd="0" parTransId="{261B22D2-4184-49BF-A7FB-DBAD12CFD223}" sibTransId="{16235DD4-C50E-438C-A5FC-9D8C547FBD1F}"/>
    <dgm:cxn modelId="{8361C906-79EE-4D4F-8462-8D772C4C409F}" type="presOf" srcId="{DE5D57C6-CE56-4F90-A382-4617A651DC66}" destId="{8A5AF9CD-CEE2-464C-84A0-E35FF083E2AE}" srcOrd="0" destOrd="0" presId="urn:microsoft.com/office/officeart/2005/8/layout/list1"/>
    <dgm:cxn modelId="{A18FA70E-72E5-40D5-B856-B272120B35E3}" type="presOf" srcId="{A5E2F94A-2A48-4FAF-A14E-DC0101FC8174}" destId="{EB6E0569-D66E-4A59-8AF2-1B9B52DB5027}" srcOrd="0" destOrd="1" presId="urn:microsoft.com/office/officeart/2005/8/layout/list1"/>
    <dgm:cxn modelId="{0C91F00F-776B-4942-AB9B-E5447136234A}" srcId="{D5A1762D-4BD7-4359-BAEE-856B5C76CEEE}" destId="{80C4739D-A55E-4610-9F5D-A49DFAFA78B2}" srcOrd="0" destOrd="0" parTransId="{B65468A1-CDB9-4F75-999A-C7FA75BA077E}" sibTransId="{B1BB1425-CBE0-4560-8C9D-B94FCCB4B5EF}"/>
    <dgm:cxn modelId="{C419EB12-4017-4078-A711-75E4944E0DB4}" type="presOf" srcId="{3A12F853-015F-4DD4-BF0F-C26E1DC032A4}" destId="{B4944CB0-009E-4AF1-B06A-9D2601FD1D40}" srcOrd="0" destOrd="2" presId="urn:microsoft.com/office/officeart/2005/8/layout/list1"/>
    <dgm:cxn modelId="{C90E5A1B-8E13-415E-AEA3-799B8B52C739}" type="presOf" srcId="{9E9E867A-084B-47F6-B8CE-295284DEB3E3}" destId="{B4944CB0-009E-4AF1-B06A-9D2601FD1D40}" srcOrd="0" destOrd="3" presId="urn:microsoft.com/office/officeart/2005/8/layout/list1"/>
    <dgm:cxn modelId="{7473EE2B-17B7-4C3E-B542-EFB103155D2A}" srcId="{F9BCDA9F-B51D-4654-9016-E75FC5C34C4E}" destId="{977E7C24-A950-419E-8467-66ECF085D6A3}" srcOrd="2" destOrd="0" parTransId="{DFE71D18-47DA-43AF-A39F-0F59417A1A75}" sibTransId="{70FBF11F-0773-47F4-99A7-86A38F31DC7C}"/>
    <dgm:cxn modelId="{01945D2F-086A-4157-AF99-E85D9C83C312}" type="presOf" srcId="{51A1C5C0-98C7-432A-B0B4-5A437226AD29}" destId="{6F7CC585-5D61-47FD-84C9-D0FFAE474708}" srcOrd="0" destOrd="1" presId="urn:microsoft.com/office/officeart/2005/8/layout/list1"/>
    <dgm:cxn modelId="{65CBA438-0664-4AE2-A4DC-20E72BDFC86F}" srcId="{DE5D57C6-CE56-4F90-A382-4617A651DC66}" destId="{E5DA45AE-C19D-45A2-844F-5049B9C5B85D}" srcOrd="0" destOrd="0" parTransId="{D2746720-E52F-4315-9572-85C2AF4F143C}" sibTransId="{F68723ED-4A90-473A-A743-95D91FE271AD}"/>
    <dgm:cxn modelId="{06642D3A-F2E0-4667-B48D-C167F0E95472}" srcId="{D5A1762D-4BD7-4359-BAEE-856B5C76CEEE}" destId="{BCCCB319-E157-4CE7-8CAA-8CC3DDF39E42}" srcOrd="1" destOrd="0" parTransId="{C0279F84-C229-40C7-B4FF-738DF16EF69F}" sibTransId="{E0727469-71BC-48B6-A491-91838648B994}"/>
    <dgm:cxn modelId="{7957E83D-3F2B-4A95-A905-2FCAEEA27F50}" srcId="{977E7C24-A950-419E-8467-66ECF085D6A3}" destId="{2F72860C-53CD-4138-A8AB-B994CB4D25F4}" srcOrd="2" destOrd="0" parTransId="{A845724F-D7C1-4AC2-975A-B580254EF10A}" sibTransId="{E392B475-5C5E-404A-9930-A24F76B01AA1}"/>
    <dgm:cxn modelId="{4D100044-DC77-40F5-BA94-08CD18F60953}" srcId="{DE5D57C6-CE56-4F90-A382-4617A651DC66}" destId="{02589D17-6604-48CF-A53D-64C02EEA961B}" srcOrd="2" destOrd="0" parTransId="{29436C79-6C65-4669-830A-ADFC9957E96F}" sibTransId="{501C9FB1-6E60-4A52-B33B-5059173E5454}"/>
    <dgm:cxn modelId="{DC1AE854-0285-4635-AAB2-51E3E1D1545F}" type="presOf" srcId="{977E7C24-A950-419E-8467-66ECF085D6A3}" destId="{7182F0B0-E340-4B70-997E-7BECB46F099A}" srcOrd="1" destOrd="0" presId="urn:microsoft.com/office/officeart/2005/8/layout/list1"/>
    <dgm:cxn modelId="{3856FE75-12E9-465E-BFA6-65A08AEAC7BD}" type="presOf" srcId="{D5A1762D-4BD7-4359-BAEE-856B5C76CEEE}" destId="{7C16D375-C3E3-4258-B796-9112D91FD635}" srcOrd="0" destOrd="0" presId="urn:microsoft.com/office/officeart/2005/8/layout/list1"/>
    <dgm:cxn modelId="{9862EC57-05B6-47CE-9A81-CDFF21B810B9}" type="presOf" srcId="{D5A1762D-4BD7-4359-BAEE-856B5C76CEEE}" destId="{45FCBF28-A59A-45DF-8ED6-A0C5FEB2442A}" srcOrd="1" destOrd="0" presId="urn:microsoft.com/office/officeart/2005/8/layout/list1"/>
    <dgm:cxn modelId="{23C0A458-E3B8-4FFF-8344-0C242641EE97}" type="presOf" srcId="{02589D17-6604-48CF-A53D-64C02EEA961B}" destId="{EB6E0569-D66E-4A59-8AF2-1B9B52DB5027}" srcOrd="0" destOrd="2" presId="urn:microsoft.com/office/officeart/2005/8/layout/list1"/>
    <dgm:cxn modelId="{149BC378-718B-425C-90B2-21BAA477ED02}" srcId="{D5A1762D-4BD7-4359-BAEE-856B5C76CEEE}" destId="{3A12F853-015F-4DD4-BF0F-C26E1DC032A4}" srcOrd="2" destOrd="0" parTransId="{D803FFC4-C8BE-4C70-9B2E-25FB4B64769C}" sibTransId="{9FDDB04B-E6F1-4C56-B289-CC1FBA27AFD1}"/>
    <dgm:cxn modelId="{6B24AF7E-D1CB-4C02-8319-AB5E9CD17090}" type="presOf" srcId="{BE29100F-9E5B-4A5E-863C-6092F80DD570}" destId="{6F7CC585-5D61-47FD-84C9-D0FFAE474708}" srcOrd="0" destOrd="0" presId="urn:microsoft.com/office/officeart/2005/8/layout/list1"/>
    <dgm:cxn modelId="{26C09C87-4EBF-4D69-99FD-7157F4D6E205}" srcId="{977E7C24-A950-419E-8467-66ECF085D6A3}" destId="{51A1C5C0-98C7-432A-B0B4-5A437226AD29}" srcOrd="1" destOrd="0" parTransId="{B2E9D345-1F17-43B0-B7B1-5EF3BE486830}" sibTransId="{63F8770E-05CF-40E0-BC64-0474DC1007AE}"/>
    <dgm:cxn modelId="{A0BFAD8F-9F2A-4B5A-9A47-5DB1DD921A79}" type="presOf" srcId="{DE5D57C6-CE56-4F90-A382-4617A651DC66}" destId="{E1C6C534-AE6E-4157-93FB-A4FF9B4D257B}" srcOrd="1" destOrd="0" presId="urn:microsoft.com/office/officeart/2005/8/layout/list1"/>
    <dgm:cxn modelId="{C0E37390-1090-4686-B37F-52FEE868880E}" type="presOf" srcId="{BCCCB319-E157-4CE7-8CAA-8CC3DDF39E42}" destId="{B4944CB0-009E-4AF1-B06A-9D2601FD1D40}" srcOrd="0" destOrd="1" presId="urn:microsoft.com/office/officeart/2005/8/layout/list1"/>
    <dgm:cxn modelId="{A14FF3AB-5E8B-47CC-AC22-7227E61ED964}" type="presOf" srcId="{E5DA45AE-C19D-45A2-844F-5049B9C5B85D}" destId="{EB6E0569-D66E-4A59-8AF2-1B9B52DB5027}" srcOrd="0" destOrd="0" presId="urn:microsoft.com/office/officeart/2005/8/layout/list1"/>
    <dgm:cxn modelId="{9C959AB9-80FA-4563-8164-F08B77A99D22}" srcId="{F9BCDA9F-B51D-4654-9016-E75FC5C34C4E}" destId="{DE5D57C6-CE56-4F90-A382-4617A651DC66}" srcOrd="0" destOrd="0" parTransId="{91554F54-5661-406B-8F84-21F01756FB89}" sibTransId="{BB9A81EA-E205-4C02-8246-4A0AB7197E31}"/>
    <dgm:cxn modelId="{84C780BA-501B-4614-A09B-832305790C66}" srcId="{D5A1762D-4BD7-4359-BAEE-856B5C76CEEE}" destId="{9E9E867A-084B-47F6-B8CE-295284DEB3E3}" srcOrd="3" destOrd="0" parTransId="{0779B74A-9844-4E87-9EB4-D5D0CCC488E0}" sibTransId="{1AB3C621-7F10-41A6-A1CA-452B650724CC}"/>
    <dgm:cxn modelId="{85552AC2-7B9A-4826-A97B-C892248F30D2}" type="presOf" srcId="{80C4739D-A55E-4610-9F5D-A49DFAFA78B2}" destId="{B4944CB0-009E-4AF1-B06A-9D2601FD1D40}" srcOrd="0" destOrd="0" presId="urn:microsoft.com/office/officeart/2005/8/layout/list1"/>
    <dgm:cxn modelId="{CCFA93C4-225A-4717-B55E-DB4EEFF7BA09}" srcId="{977E7C24-A950-419E-8467-66ECF085D6A3}" destId="{BE29100F-9E5B-4A5E-863C-6092F80DD570}" srcOrd="0" destOrd="0" parTransId="{EFEFF202-A6E9-42E1-8153-CAFAED5D1E21}" sibTransId="{2C2F94B1-1B1D-461D-BF31-4250728373F5}"/>
    <dgm:cxn modelId="{26A193D3-0737-4C06-BB8F-959201DC43AA}" type="presOf" srcId="{977E7C24-A950-419E-8467-66ECF085D6A3}" destId="{CEF128E7-1010-4A48-A4CA-3D2D3D9E79B8}" srcOrd="0" destOrd="0" presId="urn:microsoft.com/office/officeart/2005/8/layout/list1"/>
    <dgm:cxn modelId="{4FCFECD3-410D-4460-9977-A0F2D6C6ACB0}" srcId="{DE5D57C6-CE56-4F90-A382-4617A651DC66}" destId="{A5E2F94A-2A48-4FAF-A14E-DC0101FC8174}" srcOrd="1" destOrd="0" parTransId="{C6513308-B809-43AB-BC78-2717D929BF53}" sibTransId="{97CA3393-BB44-4025-B56B-FF0076E50F44}"/>
    <dgm:cxn modelId="{333ED9D4-5238-4417-8DF7-A220A4505CF8}" type="presOf" srcId="{2F72860C-53CD-4138-A8AB-B994CB4D25F4}" destId="{6F7CC585-5D61-47FD-84C9-D0FFAE474708}" srcOrd="0" destOrd="2" presId="urn:microsoft.com/office/officeart/2005/8/layout/list1"/>
    <dgm:cxn modelId="{A98427F4-A3EA-4049-957F-E307ED537DCA}" type="presOf" srcId="{F9BCDA9F-B51D-4654-9016-E75FC5C34C4E}" destId="{8CB1F606-9133-433E-8A96-F114E3F2F9A0}" srcOrd="0" destOrd="0" presId="urn:microsoft.com/office/officeart/2005/8/layout/list1"/>
    <dgm:cxn modelId="{231060BE-26B2-4DE9-A30D-8BD703105CB2}" type="presParOf" srcId="{8CB1F606-9133-433E-8A96-F114E3F2F9A0}" destId="{3771B424-9FCC-4EC1-B753-8A9C01A72BDE}" srcOrd="0" destOrd="0" presId="urn:microsoft.com/office/officeart/2005/8/layout/list1"/>
    <dgm:cxn modelId="{A04AA702-3686-4CE4-BE75-F91440517958}" type="presParOf" srcId="{3771B424-9FCC-4EC1-B753-8A9C01A72BDE}" destId="{8A5AF9CD-CEE2-464C-84A0-E35FF083E2AE}" srcOrd="0" destOrd="0" presId="urn:microsoft.com/office/officeart/2005/8/layout/list1"/>
    <dgm:cxn modelId="{E15D1236-B540-4FF4-9735-7C34B12C54BC}" type="presParOf" srcId="{3771B424-9FCC-4EC1-B753-8A9C01A72BDE}" destId="{E1C6C534-AE6E-4157-93FB-A4FF9B4D257B}" srcOrd="1" destOrd="0" presId="urn:microsoft.com/office/officeart/2005/8/layout/list1"/>
    <dgm:cxn modelId="{0D4D34E1-3639-4814-BB62-7234CDC95EB4}" type="presParOf" srcId="{8CB1F606-9133-433E-8A96-F114E3F2F9A0}" destId="{4B56E795-7031-434F-9837-B59EC324A57A}" srcOrd="1" destOrd="0" presId="urn:microsoft.com/office/officeart/2005/8/layout/list1"/>
    <dgm:cxn modelId="{26C39BC9-291C-4A2F-8B30-97FABB67E107}" type="presParOf" srcId="{8CB1F606-9133-433E-8A96-F114E3F2F9A0}" destId="{EB6E0569-D66E-4A59-8AF2-1B9B52DB5027}" srcOrd="2" destOrd="0" presId="urn:microsoft.com/office/officeart/2005/8/layout/list1"/>
    <dgm:cxn modelId="{D6A42D0A-7061-4267-9284-DCF6A46F7D4D}" type="presParOf" srcId="{8CB1F606-9133-433E-8A96-F114E3F2F9A0}" destId="{A1A2B02C-EA17-4A2F-9782-F66D812B8688}" srcOrd="3" destOrd="0" presId="urn:microsoft.com/office/officeart/2005/8/layout/list1"/>
    <dgm:cxn modelId="{CFE8CD2F-01CD-4CED-8133-D0892DDD0DCB}" type="presParOf" srcId="{8CB1F606-9133-433E-8A96-F114E3F2F9A0}" destId="{7F31FE0F-EF2F-4956-80DE-1E8B57F05BD0}" srcOrd="4" destOrd="0" presId="urn:microsoft.com/office/officeart/2005/8/layout/list1"/>
    <dgm:cxn modelId="{91230E19-C62B-4044-B61E-06321143240F}" type="presParOf" srcId="{7F31FE0F-EF2F-4956-80DE-1E8B57F05BD0}" destId="{7C16D375-C3E3-4258-B796-9112D91FD635}" srcOrd="0" destOrd="0" presId="urn:microsoft.com/office/officeart/2005/8/layout/list1"/>
    <dgm:cxn modelId="{A886CD31-15C7-47EA-96B8-FE8CD45A24BC}" type="presParOf" srcId="{7F31FE0F-EF2F-4956-80DE-1E8B57F05BD0}" destId="{45FCBF28-A59A-45DF-8ED6-A0C5FEB2442A}" srcOrd="1" destOrd="0" presId="urn:microsoft.com/office/officeart/2005/8/layout/list1"/>
    <dgm:cxn modelId="{B368451C-BFA6-4909-8775-B20134A42A8C}" type="presParOf" srcId="{8CB1F606-9133-433E-8A96-F114E3F2F9A0}" destId="{A0ABBBB0-9CAB-475B-BB3B-FA539E525C05}" srcOrd="5" destOrd="0" presId="urn:microsoft.com/office/officeart/2005/8/layout/list1"/>
    <dgm:cxn modelId="{18EA4463-73EA-42E6-AA3B-589EA5193084}" type="presParOf" srcId="{8CB1F606-9133-433E-8A96-F114E3F2F9A0}" destId="{B4944CB0-009E-4AF1-B06A-9D2601FD1D40}" srcOrd="6" destOrd="0" presId="urn:microsoft.com/office/officeart/2005/8/layout/list1"/>
    <dgm:cxn modelId="{E4B1A2C1-9B78-4D48-A96F-0555436AC101}" type="presParOf" srcId="{8CB1F606-9133-433E-8A96-F114E3F2F9A0}" destId="{19ECF7F4-8725-4CF9-A667-62B4B0C4F453}" srcOrd="7" destOrd="0" presId="urn:microsoft.com/office/officeart/2005/8/layout/list1"/>
    <dgm:cxn modelId="{B61A90F4-3C83-49EF-AFF8-92A2E7D9AACE}" type="presParOf" srcId="{8CB1F606-9133-433E-8A96-F114E3F2F9A0}" destId="{BA0B265E-7453-4BC8-B037-F4EFF61C3C75}" srcOrd="8" destOrd="0" presId="urn:microsoft.com/office/officeart/2005/8/layout/list1"/>
    <dgm:cxn modelId="{8E5F73FC-7D39-46C5-81D8-AFA59270DB25}" type="presParOf" srcId="{BA0B265E-7453-4BC8-B037-F4EFF61C3C75}" destId="{CEF128E7-1010-4A48-A4CA-3D2D3D9E79B8}" srcOrd="0" destOrd="0" presId="urn:microsoft.com/office/officeart/2005/8/layout/list1"/>
    <dgm:cxn modelId="{63E5CF61-CF1D-456E-8E3A-0BDB3AEA62A9}" type="presParOf" srcId="{BA0B265E-7453-4BC8-B037-F4EFF61C3C75}" destId="{7182F0B0-E340-4B70-997E-7BECB46F099A}" srcOrd="1" destOrd="0" presId="urn:microsoft.com/office/officeart/2005/8/layout/list1"/>
    <dgm:cxn modelId="{E6F7EFB1-80A3-4E99-8050-94C35F5B6D9A}" type="presParOf" srcId="{8CB1F606-9133-433E-8A96-F114E3F2F9A0}" destId="{210AF508-A5C7-45F3-A3D1-16D287C7FA26}" srcOrd="9" destOrd="0" presId="urn:microsoft.com/office/officeart/2005/8/layout/list1"/>
    <dgm:cxn modelId="{E8A4175D-DE02-413F-A432-ADA315E4E5D1}" type="presParOf" srcId="{8CB1F606-9133-433E-8A96-F114E3F2F9A0}" destId="{6F7CC585-5D61-47FD-84C9-D0FFAE47470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BCDA9F-B51D-4654-9016-E75FC5C34C4E}" type="doc">
      <dgm:prSet loTypeId="urn:microsoft.com/office/officeart/2005/8/layout/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D5A1762D-4BD7-4359-BAEE-856B5C76CEEE}">
      <dgm:prSet phldrT="[Texto]" custT="1"/>
      <dgm:spPr/>
      <dgm:t>
        <a:bodyPr/>
        <a:lstStyle/>
        <a:p>
          <a:r>
            <a:rPr lang="es-ES" sz="2400" b="1" dirty="0">
              <a:latin typeface="Georgia" panose="02040502050405020303" pitchFamily="18" charset="0"/>
            </a:rPr>
            <a:t>Comunidad</a:t>
          </a:r>
        </a:p>
      </dgm:t>
    </dgm:pt>
    <dgm:pt modelId="{261B22D2-4184-49BF-A7FB-DBAD12CFD223}" type="par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16235DD4-C50E-438C-A5FC-9D8C547FBD1F}" type="sib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977E7C24-A950-419E-8467-66ECF085D6A3}">
      <dgm:prSet phldrT="[Texto]" custT="1"/>
      <dgm:spPr/>
      <dgm:t>
        <a:bodyPr/>
        <a:lstStyle/>
        <a:p>
          <a:r>
            <a:rPr lang="es-ES" sz="2400" b="1" dirty="0">
              <a:latin typeface="Georgia" panose="02040502050405020303" pitchFamily="18" charset="0"/>
            </a:rPr>
            <a:t>Proyectos innovadores</a:t>
          </a:r>
        </a:p>
      </dgm:t>
    </dgm:pt>
    <dgm:pt modelId="{DFE71D18-47DA-43AF-A39F-0F59417A1A75}" type="par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70FBF11F-0773-47F4-99A7-86A38F31DC7C}" type="sib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E29100F-9E5B-4A5E-863C-6092F80DD570}">
      <dgm:prSet phldrT="[Texto]" custT="1"/>
      <dgm:spPr/>
      <dgm:t>
        <a:bodyPr/>
        <a:lstStyle/>
        <a:p>
          <a:r>
            <a:rPr lang="ca-ES" sz="1600" b="1" dirty="0" err="1">
              <a:latin typeface="Georgia" panose="02040502050405020303" pitchFamily="18" charset="0"/>
            </a:rPr>
            <a:t>Alianzas</a:t>
          </a:r>
          <a:r>
            <a:rPr lang="ca-ES" sz="1600" b="1" dirty="0">
              <a:latin typeface="Georgia" panose="02040502050405020303" pitchFamily="18" charset="0"/>
            </a:rPr>
            <a:t> y </a:t>
          </a:r>
          <a:r>
            <a:rPr lang="ca-ES" sz="1600" b="1" dirty="0" err="1">
              <a:latin typeface="Georgia" panose="02040502050405020303" pitchFamily="18" charset="0"/>
            </a:rPr>
            <a:t>redes</a:t>
          </a:r>
          <a:r>
            <a:rPr lang="ca-ES" sz="1600" dirty="0">
              <a:latin typeface="Georgia" panose="02040502050405020303" pitchFamily="18" charset="0"/>
            </a:rPr>
            <a:t>: </a:t>
          </a:r>
          <a:r>
            <a:rPr lang="ca-ES" sz="1600" dirty="0" err="1">
              <a:latin typeface="Georgia" panose="02040502050405020303" pitchFamily="18" charset="0"/>
            </a:rPr>
            <a:t>The</a:t>
          </a:r>
          <a:r>
            <a:rPr lang="ca-ES" sz="1600" dirty="0">
              <a:latin typeface="Georgia" panose="02040502050405020303" pitchFamily="18" charset="0"/>
            </a:rPr>
            <a:t> </a:t>
          </a:r>
          <a:r>
            <a:rPr lang="ca-ES" sz="1600" dirty="0" err="1">
              <a:latin typeface="Georgia" panose="02040502050405020303" pitchFamily="18" charset="0"/>
            </a:rPr>
            <a:t>Guild</a:t>
          </a:r>
          <a:r>
            <a:rPr lang="ca-ES" sz="1600" dirty="0">
              <a:latin typeface="Georgia" panose="02040502050405020303" pitchFamily="18" charset="0"/>
            </a:rPr>
            <a:t>, EUTOPIA, </a:t>
          </a:r>
          <a:r>
            <a:rPr lang="ca-ES" sz="1600" dirty="0" err="1">
              <a:latin typeface="Georgia" panose="02040502050405020303" pitchFamily="18" charset="0"/>
            </a:rPr>
            <a:t>European</a:t>
          </a:r>
          <a:r>
            <a:rPr lang="ca-ES" sz="1600" dirty="0">
              <a:latin typeface="Georgia" panose="02040502050405020303" pitchFamily="18" charset="0"/>
            </a:rPr>
            <a:t> University </a:t>
          </a:r>
          <a:r>
            <a:rPr lang="ca-ES" sz="1600" dirty="0" err="1">
              <a:latin typeface="Georgia" panose="02040502050405020303" pitchFamily="18" charset="0"/>
            </a:rPr>
            <a:t>Association</a:t>
          </a:r>
          <a:r>
            <a:rPr lang="ca-ES" sz="1600" dirty="0">
              <a:latin typeface="Georgia" panose="02040502050405020303" pitchFamily="18" charset="0"/>
            </a:rPr>
            <a:t>, A4U i </a:t>
          </a:r>
          <a:r>
            <a:rPr lang="ca-ES" sz="1600" dirty="0" err="1">
              <a:latin typeface="Georgia" panose="02040502050405020303" pitchFamily="18" charset="0"/>
            </a:rPr>
            <a:t>Europaeum</a:t>
          </a:r>
          <a:endParaRPr lang="es-ES" sz="1600" dirty="0">
            <a:latin typeface="Georgia" panose="02040502050405020303" pitchFamily="18" charset="0"/>
          </a:endParaRPr>
        </a:p>
      </dgm:t>
    </dgm:pt>
    <dgm:pt modelId="{EFEFF202-A6E9-42E1-8153-CAFAED5D1E21}" type="par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2C2F94B1-1B1D-461D-BF31-4250728373F5}" type="sib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5339B185-03D8-4140-81CD-B26FE29D9330}">
      <dgm:prSet phldrT="[Texto]" custT="1"/>
      <dgm:spPr/>
      <dgm:t>
        <a:bodyPr/>
        <a:lstStyle/>
        <a:p>
          <a:r>
            <a:rPr lang="es-ES" sz="1600" spc="-20" baseline="0" dirty="0">
              <a:latin typeface="Georgia" panose="02040502050405020303" pitchFamily="18" charset="0"/>
            </a:rPr>
            <a:t>Un </a:t>
          </a:r>
          <a:r>
            <a:rPr lang="es-ES" sz="1600" b="1" spc="-20" baseline="0" dirty="0">
              <a:latin typeface="Georgia" panose="02040502050405020303" pitchFamily="18" charset="0"/>
            </a:rPr>
            <a:t>50%</a:t>
          </a:r>
          <a:r>
            <a:rPr lang="es-ES" sz="1600" spc="-20" baseline="0" dirty="0">
              <a:latin typeface="Georgia" panose="02040502050405020303" pitchFamily="18" charset="0"/>
            </a:rPr>
            <a:t> de los estudiantes de máster y doctorado son internacionales </a:t>
          </a:r>
          <a:r>
            <a:rPr lang="es-ES" sz="1000" i="1" spc="-20" baseline="0" dirty="0">
              <a:latin typeface="Georgia" panose="02040502050405020303" pitchFamily="18" charset="0"/>
            </a:rPr>
            <a:t>(curso 2023-24)</a:t>
          </a:r>
          <a:endParaRPr lang="es-ES" sz="1000" i="1" dirty="0">
            <a:latin typeface="Georgia" panose="02040502050405020303" pitchFamily="18" charset="0"/>
          </a:endParaRPr>
        </a:p>
      </dgm:t>
    </dgm:pt>
    <dgm:pt modelId="{D2F742F6-DA87-45AC-AA54-5C9FBCF384F8}" type="parTrans" cxnId="{3FA4BE5F-6BCA-4832-A026-BF40C80A01D7}">
      <dgm:prSet/>
      <dgm:spPr/>
      <dgm:t>
        <a:bodyPr/>
        <a:lstStyle/>
        <a:p>
          <a:endParaRPr lang="es-ES"/>
        </a:p>
      </dgm:t>
    </dgm:pt>
    <dgm:pt modelId="{116F8FD9-25CC-4491-A9AC-E434A03CB682}" type="sibTrans" cxnId="{3FA4BE5F-6BCA-4832-A026-BF40C80A01D7}">
      <dgm:prSet/>
      <dgm:spPr/>
      <dgm:t>
        <a:bodyPr/>
        <a:lstStyle/>
        <a:p>
          <a:endParaRPr lang="es-ES"/>
        </a:p>
      </dgm:t>
    </dgm:pt>
    <dgm:pt modelId="{FE6528A8-DE08-4EB6-9B09-D215056888E8}">
      <dgm:prSet custT="1"/>
      <dgm:spPr/>
      <dgm:t>
        <a:bodyPr/>
        <a:lstStyle/>
        <a:p>
          <a:r>
            <a:rPr lang="es-ES" sz="1600" dirty="0">
              <a:latin typeface="Georgia" panose="02040502050405020303" pitchFamily="18" charset="0"/>
            </a:rPr>
            <a:t>Un </a:t>
          </a:r>
          <a:r>
            <a:rPr lang="es-ES" sz="1600" b="1" dirty="0">
              <a:latin typeface="Georgia" panose="02040502050405020303" pitchFamily="18" charset="0"/>
            </a:rPr>
            <a:t>43%</a:t>
          </a:r>
          <a:r>
            <a:rPr lang="es-ES" sz="1600" dirty="0">
              <a:latin typeface="Georgia" panose="02040502050405020303" pitchFamily="18" charset="0"/>
            </a:rPr>
            <a:t> de los graduados ha hecho alguna estancia en el extranjero </a:t>
          </a:r>
          <a:r>
            <a:rPr lang="es-ES" sz="1000" i="1" dirty="0">
              <a:latin typeface="Georgia" panose="02040502050405020303" pitchFamily="18" charset="0"/>
            </a:rPr>
            <a:t>(curso 2022-23)</a:t>
          </a:r>
        </a:p>
      </dgm:t>
    </dgm:pt>
    <dgm:pt modelId="{195628D2-1A9D-4378-AFB8-4B45DB8264FC}" type="parTrans" cxnId="{A6DB9177-DB59-4A4E-A89B-0603F076E797}">
      <dgm:prSet/>
      <dgm:spPr/>
      <dgm:t>
        <a:bodyPr/>
        <a:lstStyle/>
        <a:p>
          <a:endParaRPr lang="ca-ES"/>
        </a:p>
      </dgm:t>
    </dgm:pt>
    <dgm:pt modelId="{D55ABD3F-952E-47AD-A79C-106C2F844844}" type="sibTrans" cxnId="{A6DB9177-DB59-4A4E-A89B-0603F076E797}">
      <dgm:prSet/>
      <dgm:spPr/>
      <dgm:t>
        <a:bodyPr/>
        <a:lstStyle/>
        <a:p>
          <a:endParaRPr lang="ca-ES"/>
        </a:p>
      </dgm:t>
    </dgm:pt>
    <dgm:pt modelId="{29BEFE48-A1AE-46F4-8D67-34867AF29136}">
      <dgm:prSet custT="1"/>
      <dgm:spPr/>
      <dgm:t>
        <a:bodyPr/>
        <a:lstStyle/>
        <a:p>
          <a:r>
            <a:rPr lang="es-ES" sz="1600" dirty="0">
              <a:latin typeface="Georgia" panose="02040502050405020303" pitchFamily="18" charset="0"/>
            </a:rPr>
            <a:t>Un </a:t>
          </a:r>
          <a:r>
            <a:rPr lang="es-ES" sz="1600" b="1" dirty="0">
              <a:latin typeface="Georgia" panose="02040502050405020303" pitchFamily="18" charset="0"/>
            </a:rPr>
            <a:t>25% </a:t>
          </a:r>
          <a:r>
            <a:rPr lang="es-ES" sz="1600" dirty="0">
              <a:latin typeface="Georgia" panose="02040502050405020303" pitchFamily="18" charset="0"/>
            </a:rPr>
            <a:t>del profesorado es internacional </a:t>
          </a:r>
          <a:r>
            <a:rPr lang="es-ES" sz="1000" i="1" dirty="0">
              <a:latin typeface="Georgia" panose="02040502050405020303" pitchFamily="18" charset="0"/>
            </a:rPr>
            <a:t>(2023)</a:t>
          </a:r>
        </a:p>
      </dgm:t>
    </dgm:pt>
    <dgm:pt modelId="{2E899B0B-878D-4377-A486-3AEC17F0BCAD}" type="parTrans" cxnId="{0837CDA7-1682-4F36-B454-4F92D850F6AC}">
      <dgm:prSet/>
      <dgm:spPr/>
      <dgm:t>
        <a:bodyPr/>
        <a:lstStyle/>
        <a:p>
          <a:endParaRPr lang="ca-ES"/>
        </a:p>
      </dgm:t>
    </dgm:pt>
    <dgm:pt modelId="{428004DB-BE7D-4857-B470-F1C3D11A21E6}" type="sibTrans" cxnId="{0837CDA7-1682-4F36-B454-4F92D850F6AC}">
      <dgm:prSet/>
      <dgm:spPr/>
      <dgm:t>
        <a:bodyPr/>
        <a:lstStyle/>
        <a:p>
          <a:endParaRPr lang="ca-ES"/>
        </a:p>
      </dgm:t>
    </dgm:pt>
    <dgm:pt modelId="{E2A102A8-4E32-4FC2-8000-15CB41D5E023}">
      <dgm:prSet custT="1"/>
      <dgm:spPr/>
      <dgm:t>
        <a:bodyPr/>
        <a:lstStyle/>
        <a:p>
          <a:r>
            <a:rPr lang="es-ES" sz="1600" b="1" spc="-20" baseline="0" dirty="0">
              <a:latin typeface="Georgia" panose="02040502050405020303" pitchFamily="18" charset="0"/>
            </a:rPr>
            <a:t>1ª</a:t>
          </a:r>
          <a:r>
            <a:rPr lang="es-ES" sz="1600" spc="-20" baseline="0" dirty="0">
              <a:latin typeface="Georgia" panose="02040502050405020303" pitchFamily="18" charset="0"/>
            </a:rPr>
            <a:t> universidad pública española en proyección internacional </a:t>
          </a:r>
          <a:r>
            <a:rPr lang="es-ES" sz="1000" i="1" spc="-20" baseline="0" dirty="0">
              <a:latin typeface="Georgia" panose="02040502050405020303" pitchFamily="18" charset="0"/>
            </a:rPr>
            <a:t>(ranking THE, 2024)</a:t>
          </a:r>
        </a:p>
      </dgm:t>
    </dgm:pt>
    <dgm:pt modelId="{380D7538-07A9-460B-B5C6-7017EDBD1C7B}" type="parTrans" cxnId="{89DB38EB-ABB8-4BE6-B37D-5D38A90ADFBA}">
      <dgm:prSet/>
      <dgm:spPr/>
      <dgm:t>
        <a:bodyPr/>
        <a:lstStyle/>
        <a:p>
          <a:endParaRPr lang="ca-ES"/>
        </a:p>
      </dgm:t>
    </dgm:pt>
    <dgm:pt modelId="{F683AF4D-7424-4DF0-8708-21BCBE5147C7}" type="sibTrans" cxnId="{89DB38EB-ABB8-4BE6-B37D-5D38A90ADFBA}">
      <dgm:prSet/>
      <dgm:spPr/>
      <dgm:t>
        <a:bodyPr/>
        <a:lstStyle/>
        <a:p>
          <a:endParaRPr lang="ca-ES"/>
        </a:p>
      </dgm:t>
    </dgm:pt>
    <dgm:pt modelId="{207620A7-FC95-4249-B835-21212252318B}">
      <dgm:prSet custT="1"/>
      <dgm:spPr/>
      <dgm:t>
        <a:bodyPr/>
        <a:lstStyle/>
        <a:p>
          <a:r>
            <a:rPr lang="es-ES" sz="1600" b="1" dirty="0">
              <a:latin typeface="Georgia" panose="02040502050405020303" pitchFamily="18" charset="0"/>
            </a:rPr>
            <a:t>Convenios</a:t>
          </a:r>
          <a:r>
            <a:rPr lang="es-ES" sz="1600" dirty="0">
              <a:latin typeface="Georgia" panose="02040502050405020303" pitchFamily="18" charset="0"/>
            </a:rPr>
            <a:t> con </a:t>
          </a:r>
          <a:r>
            <a:rPr lang="es-ES" sz="1600" b="1" dirty="0">
              <a:latin typeface="Georgia" panose="02040502050405020303" pitchFamily="18" charset="0"/>
            </a:rPr>
            <a:t>28 de las 50</a:t>
          </a:r>
          <a:r>
            <a:rPr lang="es-ES" sz="1600" dirty="0">
              <a:latin typeface="Georgia" panose="02040502050405020303" pitchFamily="18" charset="0"/>
            </a:rPr>
            <a:t> mejores universidades del mundo </a:t>
          </a:r>
          <a:r>
            <a:rPr lang="es-ES" sz="1000" i="1" dirty="0">
              <a:latin typeface="Georgia" panose="02040502050405020303" pitchFamily="18" charset="0"/>
            </a:rPr>
            <a:t>(ranking THE 2024)</a:t>
          </a:r>
        </a:p>
      </dgm:t>
    </dgm:pt>
    <dgm:pt modelId="{0CF1228B-A10D-45D0-B826-B2BEAAD6E73A}" type="parTrans" cxnId="{585350FA-BA97-4AC7-B925-E4F118509355}">
      <dgm:prSet/>
      <dgm:spPr/>
      <dgm:t>
        <a:bodyPr/>
        <a:lstStyle/>
        <a:p>
          <a:endParaRPr lang="ca-ES"/>
        </a:p>
      </dgm:t>
    </dgm:pt>
    <dgm:pt modelId="{1E1EDB34-C0F4-42C1-BF65-9B64466957EC}" type="sibTrans" cxnId="{585350FA-BA97-4AC7-B925-E4F118509355}">
      <dgm:prSet/>
      <dgm:spPr/>
      <dgm:t>
        <a:bodyPr/>
        <a:lstStyle/>
        <a:p>
          <a:endParaRPr lang="ca-ES"/>
        </a:p>
      </dgm:t>
    </dgm:pt>
    <dgm:pt modelId="{A10DE9C6-395B-4D2A-A64F-2556F5982867}">
      <dgm:prSet custT="1"/>
      <dgm:spPr/>
      <dgm:t>
        <a:bodyPr/>
        <a:lstStyle/>
        <a:p>
          <a:r>
            <a:rPr lang="es-ES" sz="1600" dirty="0">
              <a:latin typeface="Georgia" panose="02040502050405020303" pitchFamily="18" charset="0"/>
            </a:rPr>
            <a:t>Barcelona Centre of </a:t>
          </a:r>
          <a:r>
            <a:rPr lang="es-ES" sz="1600" dirty="0" err="1">
              <a:latin typeface="Georgia" panose="02040502050405020303" pitchFamily="18" charset="0"/>
            </a:rPr>
            <a:t>European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600" dirty="0" err="1">
              <a:latin typeface="Georgia" panose="02040502050405020303" pitchFamily="18" charset="0"/>
            </a:rPr>
            <a:t>Studies</a:t>
          </a:r>
          <a:r>
            <a:rPr lang="es-ES" sz="1600" dirty="0">
              <a:latin typeface="Georgia" panose="02040502050405020303" pitchFamily="18" charset="0"/>
            </a:rPr>
            <a:t> (</a:t>
          </a:r>
          <a:r>
            <a:rPr lang="es-ES" sz="1600" b="1" dirty="0">
              <a:latin typeface="Georgia" panose="02040502050405020303" pitchFamily="18" charset="0"/>
            </a:rPr>
            <a:t>BACES</a:t>
          </a:r>
          <a:r>
            <a:rPr lang="es-ES" sz="1600" dirty="0">
              <a:latin typeface="Georgia" panose="02040502050405020303" pitchFamily="18" charset="0"/>
            </a:rPr>
            <a:t>), con el sello Jean </a:t>
          </a:r>
          <a:r>
            <a:rPr lang="es-ES" sz="1600" dirty="0" err="1">
              <a:latin typeface="Georgia" panose="02040502050405020303" pitchFamily="18" charset="0"/>
            </a:rPr>
            <a:t>Monnet</a:t>
          </a:r>
          <a:endParaRPr lang="es-ES" sz="1600" dirty="0">
            <a:latin typeface="Georgia" panose="02040502050405020303" pitchFamily="18" charset="0"/>
          </a:endParaRPr>
        </a:p>
      </dgm:t>
    </dgm:pt>
    <dgm:pt modelId="{A82ACEFA-213E-4919-834F-0BF195A7AD89}" type="parTrans" cxnId="{4C9BB3C7-76D7-4E29-A1EB-619FC848987D}">
      <dgm:prSet/>
      <dgm:spPr/>
      <dgm:t>
        <a:bodyPr/>
        <a:lstStyle/>
        <a:p>
          <a:endParaRPr lang="ca-ES"/>
        </a:p>
      </dgm:t>
    </dgm:pt>
    <dgm:pt modelId="{779ED2B9-4D69-4E15-A2C0-9A02ADD7B172}" type="sibTrans" cxnId="{4C9BB3C7-76D7-4E29-A1EB-619FC848987D}">
      <dgm:prSet/>
      <dgm:spPr/>
      <dgm:t>
        <a:bodyPr/>
        <a:lstStyle/>
        <a:p>
          <a:endParaRPr lang="ca-ES"/>
        </a:p>
      </dgm:t>
    </dgm:pt>
    <dgm:pt modelId="{7DBEC76B-C94A-4109-8DA4-5BC598BAF3E8}">
      <dgm:prSet custT="1"/>
      <dgm:spPr/>
      <dgm:t>
        <a:bodyPr/>
        <a:lstStyle/>
        <a:p>
          <a:r>
            <a:rPr lang="es-ES" sz="1600" b="1" spc="-20" baseline="0" dirty="0">
              <a:latin typeface="Georgia" panose="02040502050405020303" pitchFamily="18" charset="0"/>
            </a:rPr>
            <a:t>1 Erasmus </a:t>
          </a:r>
          <a:r>
            <a:rPr lang="es-ES" sz="1600" b="1" spc="-20" baseline="0" dirty="0" err="1">
              <a:latin typeface="Georgia" panose="02040502050405020303" pitchFamily="18" charset="0"/>
            </a:rPr>
            <a:t>Mundus</a:t>
          </a:r>
          <a:r>
            <a:rPr lang="es-ES" sz="1600" b="1" spc="-20" baseline="0" dirty="0">
              <a:latin typeface="Georgia" panose="02040502050405020303" pitchFamily="18" charset="0"/>
            </a:rPr>
            <a:t> </a:t>
          </a:r>
          <a:r>
            <a:rPr lang="es-ES" sz="1600" b="0" spc="-20" baseline="0" dirty="0">
              <a:latin typeface="Georgia" panose="02040502050405020303" pitchFamily="18" charset="0"/>
            </a:rPr>
            <a:t>sobre IA y </a:t>
          </a:r>
          <a:r>
            <a:rPr lang="es-ES" sz="1600" b="1" spc="-20" baseline="0" dirty="0">
              <a:latin typeface="Georgia" panose="02040502050405020303" pitchFamily="18" charset="0"/>
            </a:rPr>
            <a:t>5 Erasmus </a:t>
          </a:r>
          <a:r>
            <a:rPr lang="es-ES" sz="1600" b="1" spc="-20" baseline="0" dirty="0" err="1">
              <a:latin typeface="Georgia" panose="02040502050405020303" pitchFamily="18" charset="0"/>
            </a:rPr>
            <a:t>Mundus</a:t>
          </a:r>
          <a:r>
            <a:rPr lang="es-ES" sz="1600" b="1" spc="-20" baseline="0" dirty="0">
              <a:latin typeface="Georgia" panose="02040502050405020303" pitchFamily="18" charset="0"/>
            </a:rPr>
            <a:t> </a:t>
          </a:r>
          <a:r>
            <a:rPr lang="es-ES" sz="1600" spc="-20" baseline="0" dirty="0" err="1">
              <a:latin typeface="Georgia" panose="02040502050405020303" pitchFamily="18" charset="0"/>
            </a:rPr>
            <a:t>Joint</a:t>
          </a:r>
          <a:r>
            <a:rPr lang="es-ES" sz="1600" spc="-20" baseline="0" dirty="0">
              <a:latin typeface="Georgia" panose="02040502050405020303" pitchFamily="18" charset="0"/>
            </a:rPr>
            <a:t> Master </a:t>
          </a:r>
          <a:r>
            <a:rPr lang="es-ES" sz="1600" spc="-20" baseline="0" dirty="0" err="1">
              <a:latin typeface="Georgia" panose="02040502050405020303" pitchFamily="18" charset="0"/>
            </a:rPr>
            <a:t>Degrees</a:t>
          </a:r>
          <a:r>
            <a:rPr lang="es-ES" sz="1600" b="1" spc="-20" baseline="0" dirty="0">
              <a:latin typeface="Georgia" panose="02040502050405020303" pitchFamily="18" charset="0"/>
            </a:rPr>
            <a:t>, 9 titulaciones dobles de máster, 2 titulaciones dobles de grado</a:t>
          </a:r>
          <a:r>
            <a:rPr lang="es-ES" sz="1600" spc="-20" baseline="0" dirty="0">
              <a:latin typeface="Georgia" panose="02040502050405020303" pitchFamily="18" charset="0"/>
            </a:rPr>
            <a:t> (Kings '</a:t>
          </a:r>
          <a:r>
            <a:rPr lang="es-ES" sz="1600" spc="-20" baseline="0" dirty="0" err="1">
              <a:latin typeface="Georgia" panose="02040502050405020303" pitchFamily="18" charset="0"/>
            </a:rPr>
            <a:t>College</a:t>
          </a:r>
          <a:r>
            <a:rPr lang="es-ES" sz="1600" spc="-20" baseline="0" dirty="0">
              <a:latin typeface="Georgia" panose="02040502050405020303" pitchFamily="18" charset="0"/>
            </a:rPr>
            <a:t> de Londres, y Universidad Toulouse </a:t>
          </a:r>
          <a:r>
            <a:rPr lang="es-ES" sz="1600" spc="-20" baseline="0" dirty="0" err="1">
              <a:latin typeface="Georgia" panose="02040502050405020303" pitchFamily="18" charset="0"/>
            </a:rPr>
            <a:t>Capitole</a:t>
          </a:r>
          <a:r>
            <a:rPr lang="es-ES" sz="1600" spc="-20" baseline="0" dirty="0">
              <a:latin typeface="Georgia" panose="02040502050405020303" pitchFamily="18" charset="0"/>
            </a:rPr>
            <a:t>)</a:t>
          </a:r>
        </a:p>
      </dgm:t>
    </dgm:pt>
    <dgm:pt modelId="{B2C475E8-2203-4CEA-9E3B-B0733D7F925F}" type="parTrans" cxnId="{3F758CF6-274E-4E4B-BECE-C00E781648DF}">
      <dgm:prSet/>
      <dgm:spPr/>
      <dgm:t>
        <a:bodyPr/>
        <a:lstStyle/>
        <a:p>
          <a:endParaRPr lang="ca-ES"/>
        </a:p>
      </dgm:t>
    </dgm:pt>
    <dgm:pt modelId="{78D3060E-4FD1-49E7-9460-84DB8202450A}" type="sibTrans" cxnId="{3F758CF6-274E-4E4B-BECE-C00E781648DF}">
      <dgm:prSet/>
      <dgm:spPr/>
      <dgm:t>
        <a:bodyPr/>
        <a:lstStyle/>
        <a:p>
          <a:endParaRPr lang="ca-ES"/>
        </a:p>
      </dgm:t>
    </dgm:pt>
    <dgm:pt modelId="{8AA41DE4-2920-427B-BA8B-80A442867AEB}">
      <dgm:prSet custT="1"/>
      <dgm:spPr/>
      <dgm:t>
        <a:bodyPr/>
        <a:lstStyle/>
        <a:p>
          <a:r>
            <a:rPr lang="es-ES" sz="1600" b="1" spc="-40" baseline="0" dirty="0">
              <a:latin typeface="Georgia" panose="02040502050405020303" pitchFamily="18" charset="0"/>
            </a:rPr>
            <a:t>Programas Internacionales:</a:t>
          </a:r>
          <a:r>
            <a:rPr lang="es-ES" sz="1600" spc="-40" baseline="0" dirty="0">
              <a:latin typeface="Georgia" panose="02040502050405020303" pitchFamily="18" charset="0"/>
            </a:rPr>
            <a:t> Barcelona International Summer </a:t>
          </a:r>
          <a:r>
            <a:rPr lang="es-ES" sz="1600" spc="-40" baseline="0" dirty="0" err="1">
              <a:latin typeface="Georgia" panose="02040502050405020303" pitchFamily="18" charset="0"/>
            </a:rPr>
            <a:t>School</a:t>
          </a:r>
          <a:r>
            <a:rPr lang="es-ES" sz="1600" spc="-40" baseline="0" dirty="0">
              <a:latin typeface="Georgia" panose="02040502050405020303" pitchFamily="18" charset="0"/>
            </a:rPr>
            <a:t> (</a:t>
          </a:r>
          <a:r>
            <a:rPr lang="es-ES" sz="1600" b="1" spc="-40" baseline="0" dirty="0">
              <a:latin typeface="Georgia" panose="02040502050405020303" pitchFamily="18" charset="0"/>
            </a:rPr>
            <a:t>BISS</a:t>
          </a:r>
          <a:r>
            <a:rPr lang="es-ES" sz="1600" spc="-40" baseline="0" dirty="0">
              <a:latin typeface="Georgia" panose="02040502050405020303" pitchFamily="18" charset="0"/>
            </a:rPr>
            <a:t>), </a:t>
          </a:r>
          <a:r>
            <a:rPr lang="es-ES" sz="1600" spc="-50" baseline="0" dirty="0">
              <a:latin typeface="Georgia" panose="02040502050405020303" pitchFamily="18" charset="0"/>
            </a:rPr>
            <a:t>Barcelona </a:t>
          </a:r>
          <a:r>
            <a:rPr lang="es-ES" sz="1600" spc="-50" baseline="0" dirty="0" err="1">
              <a:latin typeface="Georgia" panose="02040502050405020303" pitchFamily="18" charset="0"/>
            </a:rPr>
            <a:t>Program</a:t>
          </a:r>
          <a:r>
            <a:rPr lang="es-ES" sz="1600" spc="-50" baseline="0" dirty="0">
              <a:latin typeface="Georgia" panose="02040502050405020303" pitchFamily="18" charset="0"/>
            </a:rPr>
            <a:t> </a:t>
          </a:r>
          <a:r>
            <a:rPr lang="es-ES" sz="1600" spc="-50" baseline="0" dirty="0" err="1">
              <a:latin typeface="Georgia" panose="02040502050405020303" pitchFamily="18" charset="0"/>
            </a:rPr>
            <a:t>for</a:t>
          </a:r>
          <a:r>
            <a:rPr lang="es-ES" sz="1600" spc="-50" baseline="0" dirty="0">
              <a:latin typeface="Georgia" panose="02040502050405020303" pitchFamily="18" charset="0"/>
            </a:rPr>
            <a:t> </a:t>
          </a:r>
          <a:r>
            <a:rPr lang="es-ES" sz="1600" spc="-50" baseline="0" dirty="0" err="1">
              <a:latin typeface="Georgia" panose="02040502050405020303" pitchFamily="18" charset="0"/>
            </a:rPr>
            <a:t>Interdisciplinary</a:t>
          </a:r>
          <a:r>
            <a:rPr lang="es-ES" sz="1600" spc="-50" baseline="0" dirty="0">
              <a:latin typeface="Georgia" panose="02040502050405020303" pitchFamily="18" charset="0"/>
            </a:rPr>
            <a:t> </a:t>
          </a:r>
          <a:r>
            <a:rPr lang="es-ES" sz="1600" spc="-50" baseline="0" dirty="0" err="1">
              <a:latin typeface="Georgia" panose="02040502050405020303" pitchFamily="18" charset="0"/>
            </a:rPr>
            <a:t>Studies</a:t>
          </a:r>
          <a:r>
            <a:rPr lang="es-ES" sz="1600" spc="-50" baseline="0" dirty="0">
              <a:latin typeface="Georgia" panose="02040502050405020303" pitchFamily="18" charset="0"/>
            </a:rPr>
            <a:t> (</a:t>
          </a:r>
          <a:r>
            <a:rPr lang="es-ES" sz="1600" b="1" spc="-50" baseline="0" dirty="0" err="1">
              <a:latin typeface="Georgia" panose="02040502050405020303" pitchFamily="18" charset="0"/>
            </a:rPr>
            <a:t>BaPIS</a:t>
          </a:r>
          <a:r>
            <a:rPr lang="es-ES" sz="1600" spc="-50" baseline="0" dirty="0">
              <a:latin typeface="Georgia" panose="02040502050405020303" pitchFamily="18" charset="0"/>
            </a:rPr>
            <a:t>) e International Business </a:t>
          </a:r>
          <a:r>
            <a:rPr lang="es-ES" sz="1600" spc="-50" baseline="0" dirty="0" err="1">
              <a:latin typeface="Georgia" panose="02040502050405020303" pitchFamily="18" charset="0"/>
            </a:rPr>
            <a:t>Program</a:t>
          </a:r>
          <a:r>
            <a:rPr lang="es-ES" sz="1600" spc="-50" baseline="0" dirty="0">
              <a:latin typeface="Georgia" panose="02040502050405020303" pitchFamily="18" charset="0"/>
            </a:rPr>
            <a:t> (</a:t>
          </a:r>
          <a:r>
            <a:rPr lang="es-ES" sz="1600" b="1" spc="-50" baseline="0" dirty="0">
              <a:latin typeface="Georgia" panose="02040502050405020303" pitchFamily="18" charset="0"/>
            </a:rPr>
            <a:t>IBP</a:t>
          </a:r>
          <a:r>
            <a:rPr lang="es-ES" sz="1600" b="0" spc="-50" baseline="0" dirty="0">
              <a:latin typeface="Georgia" panose="02040502050405020303" pitchFamily="18" charset="0"/>
            </a:rPr>
            <a:t>, con ESCI</a:t>
          </a:r>
          <a:r>
            <a:rPr lang="es-ES" sz="1600" spc="-50" baseline="0" dirty="0">
              <a:latin typeface="Georgia" panose="02040502050405020303" pitchFamily="18" charset="0"/>
            </a:rPr>
            <a:t>)</a:t>
          </a:r>
          <a:endParaRPr lang="es-ES" sz="1600" spc="-40" baseline="0" dirty="0">
            <a:latin typeface="Georgia" panose="02040502050405020303" pitchFamily="18" charset="0"/>
          </a:endParaRPr>
        </a:p>
      </dgm:t>
    </dgm:pt>
    <dgm:pt modelId="{6D1365F6-596E-4BD8-B78E-DA6CCC7EC36D}" type="parTrans" cxnId="{6EBFFED9-E824-4930-8CB8-91E61F4F9DB5}">
      <dgm:prSet/>
      <dgm:spPr/>
      <dgm:t>
        <a:bodyPr/>
        <a:lstStyle/>
        <a:p>
          <a:endParaRPr lang="ca-ES"/>
        </a:p>
      </dgm:t>
    </dgm:pt>
    <dgm:pt modelId="{7501DC7B-78A9-4A40-AC95-13CDB3691AAB}" type="sibTrans" cxnId="{6EBFFED9-E824-4930-8CB8-91E61F4F9DB5}">
      <dgm:prSet/>
      <dgm:spPr/>
      <dgm:t>
        <a:bodyPr/>
        <a:lstStyle/>
        <a:p>
          <a:endParaRPr lang="ca-ES"/>
        </a:p>
      </dgm:t>
    </dgm:pt>
    <dgm:pt modelId="{A8FF7E6D-5B50-4AE5-B466-21FF9C33DF23}">
      <dgm:prSet phldrT="[Texto]" custT="1"/>
      <dgm:spPr/>
      <dgm:t>
        <a:bodyPr/>
        <a:lstStyle/>
        <a:p>
          <a:r>
            <a:rPr lang="es-ES" sz="1600" dirty="0">
              <a:latin typeface="Georgia" panose="02040502050405020303" pitchFamily="18" charset="0"/>
            </a:rPr>
            <a:t>Centro en Políticas Públicas conjuntamente con la Universidad </a:t>
          </a:r>
          <a:r>
            <a:rPr lang="es-ES" sz="1600" b="1" dirty="0">
              <a:latin typeface="Georgia" panose="02040502050405020303" pitchFamily="18" charset="0"/>
            </a:rPr>
            <a:t>Johns Hopkins</a:t>
          </a:r>
          <a:r>
            <a:rPr lang="es-ES" sz="1600" dirty="0">
              <a:latin typeface="Georgia" panose="02040502050405020303" pitchFamily="18" charset="0"/>
            </a:rPr>
            <a:t> </a:t>
          </a:r>
          <a:r>
            <a:rPr lang="es-ES" sz="1000" i="1" dirty="0">
              <a:latin typeface="Georgia" panose="02040502050405020303" pitchFamily="18" charset="0"/>
            </a:rPr>
            <a:t>(desde 2013)</a:t>
          </a:r>
          <a:endParaRPr lang="es-ES" sz="1600" i="1" dirty="0">
            <a:latin typeface="Georgia" panose="02040502050405020303" pitchFamily="18" charset="0"/>
          </a:endParaRPr>
        </a:p>
      </dgm:t>
    </dgm:pt>
    <dgm:pt modelId="{BA732300-97F6-4B98-9048-27D47FD028EB}" type="parTrans" cxnId="{02A1AA43-D9EF-4C75-9F77-466ACC18254B}">
      <dgm:prSet/>
      <dgm:spPr/>
      <dgm:t>
        <a:bodyPr/>
        <a:lstStyle/>
        <a:p>
          <a:endParaRPr lang="es-ES"/>
        </a:p>
      </dgm:t>
    </dgm:pt>
    <dgm:pt modelId="{C08D5356-5073-418B-8A8B-606505A90C32}" type="sibTrans" cxnId="{02A1AA43-D9EF-4C75-9F77-466ACC18254B}">
      <dgm:prSet/>
      <dgm:spPr/>
      <dgm:t>
        <a:bodyPr/>
        <a:lstStyle/>
        <a:p>
          <a:endParaRPr lang="es-ES"/>
        </a:p>
      </dgm:t>
    </dgm:pt>
    <dgm:pt modelId="{8CB1F606-9133-433E-8A96-F114E3F2F9A0}" type="pres">
      <dgm:prSet presAssocID="{F9BCDA9F-B51D-4654-9016-E75FC5C34C4E}" presName="linear" presStyleCnt="0">
        <dgm:presLayoutVars>
          <dgm:dir/>
          <dgm:animLvl val="lvl"/>
          <dgm:resizeHandles val="exact"/>
        </dgm:presLayoutVars>
      </dgm:prSet>
      <dgm:spPr/>
    </dgm:pt>
    <dgm:pt modelId="{7F31FE0F-EF2F-4956-80DE-1E8B57F05BD0}" type="pres">
      <dgm:prSet presAssocID="{D5A1762D-4BD7-4359-BAEE-856B5C76CEEE}" presName="parentLin" presStyleCnt="0"/>
      <dgm:spPr/>
    </dgm:pt>
    <dgm:pt modelId="{7C16D375-C3E3-4258-B796-9112D91FD635}" type="pres">
      <dgm:prSet presAssocID="{D5A1762D-4BD7-4359-BAEE-856B5C76CEEE}" presName="parentLeftMargin" presStyleLbl="node1" presStyleIdx="0" presStyleCnt="2"/>
      <dgm:spPr/>
    </dgm:pt>
    <dgm:pt modelId="{45FCBF28-A59A-45DF-8ED6-A0C5FEB2442A}" type="pres">
      <dgm:prSet presAssocID="{D5A1762D-4BD7-4359-BAEE-856B5C76CEEE}" presName="parentText" presStyleLbl="node1" presStyleIdx="0" presStyleCnt="2" custScaleY="182927">
        <dgm:presLayoutVars>
          <dgm:chMax val="0"/>
          <dgm:bulletEnabled val="1"/>
        </dgm:presLayoutVars>
      </dgm:prSet>
      <dgm:spPr/>
    </dgm:pt>
    <dgm:pt modelId="{A0ABBBB0-9CAB-475B-BB3B-FA539E525C05}" type="pres">
      <dgm:prSet presAssocID="{D5A1762D-4BD7-4359-BAEE-856B5C76CEEE}" presName="negativeSpace" presStyleCnt="0"/>
      <dgm:spPr/>
    </dgm:pt>
    <dgm:pt modelId="{B4944CB0-009E-4AF1-B06A-9D2601FD1D40}" type="pres">
      <dgm:prSet presAssocID="{D5A1762D-4BD7-4359-BAEE-856B5C76CEEE}" presName="childText" presStyleLbl="conFgAcc1" presStyleIdx="0" presStyleCnt="2">
        <dgm:presLayoutVars>
          <dgm:bulletEnabled val="1"/>
        </dgm:presLayoutVars>
      </dgm:prSet>
      <dgm:spPr/>
    </dgm:pt>
    <dgm:pt modelId="{19ECF7F4-8725-4CF9-A667-62B4B0C4F453}" type="pres">
      <dgm:prSet presAssocID="{16235DD4-C50E-438C-A5FC-9D8C547FBD1F}" presName="spaceBetweenRectangles" presStyleCnt="0"/>
      <dgm:spPr/>
    </dgm:pt>
    <dgm:pt modelId="{BA0B265E-7453-4BC8-B037-F4EFF61C3C75}" type="pres">
      <dgm:prSet presAssocID="{977E7C24-A950-419E-8467-66ECF085D6A3}" presName="parentLin" presStyleCnt="0"/>
      <dgm:spPr/>
    </dgm:pt>
    <dgm:pt modelId="{CEF128E7-1010-4A48-A4CA-3D2D3D9E79B8}" type="pres">
      <dgm:prSet presAssocID="{977E7C24-A950-419E-8467-66ECF085D6A3}" presName="parentLeftMargin" presStyleLbl="node1" presStyleIdx="0" presStyleCnt="2"/>
      <dgm:spPr/>
    </dgm:pt>
    <dgm:pt modelId="{7182F0B0-E340-4B70-997E-7BECB46F099A}" type="pres">
      <dgm:prSet presAssocID="{977E7C24-A950-419E-8467-66ECF085D6A3}" presName="parentText" presStyleLbl="node1" presStyleIdx="1" presStyleCnt="2" custScaleY="182927">
        <dgm:presLayoutVars>
          <dgm:chMax val="0"/>
          <dgm:bulletEnabled val="1"/>
        </dgm:presLayoutVars>
      </dgm:prSet>
      <dgm:spPr/>
    </dgm:pt>
    <dgm:pt modelId="{210AF508-A5C7-45F3-A3D1-16D287C7FA26}" type="pres">
      <dgm:prSet presAssocID="{977E7C24-A950-419E-8467-66ECF085D6A3}" presName="negativeSpace" presStyleCnt="0"/>
      <dgm:spPr/>
    </dgm:pt>
    <dgm:pt modelId="{6F7CC585-5D61-47FD-84C9-D0FFAE474708}" type="pres">
      <dgm:prSet presAssocID="{977E7C24-A950-419E-8467-66ECF085D6A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B7E9204-6188-40BA-9F32-C55898D20E0E}" srcId="{F9BCDA9F-B51D-4654-9016-E75FC5C34C4E}" destId="{D5A1762D-4BD7-4359-BAEE-856B5C76CEEE}" srcOrd="0" destOrd="0" parTransId="{261B22D2-4184-49BF-A7FB-DBAD12CFD223}" sibTransId="{16235DD4-C50E-438C-A5FC-9D8C547FBD1F}"/>
    <dgm:cxn modelId="{34417B12-099F-4FC8-B4BB-B6593FE1101D}" type="presOf" srcId="{207620A7-FC95-4249-B835-21212252318B}" destId="{B4944CB0-009E-4AF1-B06A-9D2601FD1D40}" srcOrd="0" destOrd="4" presId="urn:microsoft.com/office/officeart/2005/8/layout/list1"/>
    <dgm:cxn modelId="{DDBECA12-A81E-46F4-AAFF-AB16CDA1C1A1}" type="presOf" srcId="{D5A1762D-4BD7-4359-BAEE-856B5C76CEEE}" destId="{45FCBF28-A59A-45DF-8ED6-A0C5FEB2442A}" srcOrd="1" destOrd="0" presId="urn:microsoft.com/office/officeart/2005/8/layout/list1"/>
    <dgm:cxn modelId="{7473EE2B-17B7-4C3E-B542-EFB103155D2A}" srcId="{F9BCDA9F-B51D-4654-9016-E75FC5C34C4E}" destId="{977E7C24-A950-419E-8467-66ECF085D6A3}" srcOrd="1" destOrd="0" parTransId="{DFE71D18-47DA-43AF-A39F-0F59417A1A75}" sibTransId="{70FBF11F-0773-47F4-99A7-86A38F31DC7C}"/>
    <dgm:cxn modelId="{6750F933-C215-40DF-9E22-88EE20B6B0EE}" type="presOf" srcId="{977E7C24-A950-419E-8467-66ECF085D6A3}" destId="{7182F0B0-E340-4B70-997E-7BECB46F099A}" srcOrd="1" destOrd="0" presId="urn:microsoft.com/office/officeart/2005/8/layout/list1"/>
    <dgm:cxn modelId="{3FA4BE5F-6BCA-4832-A026-BF40C80A01D7}" srcId="{D5A1762D-4BD7-4359-BAEE-856B5C76CEEE}" destId="{5339B185-03D8-4140-81CD-B26FE29D9330}" srcOrd="0" destOrd="0" parTransId="{D2F742F6-DA87-45AC-AA54-5C9FBCF384F8}" sibTransId="{116F8FD9-25CC-4491-A9AC-E434A03CB682}"/>
    <dgm:cxn modelId="{02A1AA43-D9EF-4C75-9F77-466ACC18254B}" srcId="{977E7C24-A950-419E-8467-66ECF085D6A3}" destId="{A8FF7E6D-5B50-4AE5-B466-21FF9C33DF23}" srcOrd="1" destOrd="0" parTransId="{BA732300-97F6-4B98-9048-27D47FD028EB}" sibTransId="{C08D5356-5073-418B-8A8B-606505A90C32}"/>
    <dgm:cxn modelId="{A9A61455-8654-4724-A72E-BD75A20B0071}" type="presOf" srcId="{A10DE9C6-395B-4D2A-A64F-2556F5982867}" destId="{6F7CC585-5D61-47FD-84C9-D0FFAE474708}" srcOrd="0" destOrd="2" presId="urn:microsoft.com/office/officeart/2005/8/layout/list1"/>
    <dgm:cxn modelId="{A6DB9177-DB59-4A4E-A89B-0603F076E797}" srcId="{D5A1762D-4BD7-4359-BAEE-856B5C76CEEE}" destId="{FE6528A8-DE08-4EB6-9B09-D215056888E8}" srcOrd="1" destOrd="0" parTransId="{195628D2-1A9D-4378-AFB8-4B45DB8264FC}" sibTransId="{D55ABD3F-952E-47AD-A79C-106C2F844844}"/>
    <dgm:cxn modelId="{23DF7F94-0D16-49DC-8C02-13AAE864EC24}" type="presOf" srcId="{977E7C24-A950-419E-8467-66ECF085D6A3}" destId="{CEF128E7-1010-4A48-A4CA-3D2D3D9E79B8}" srcOrd="0" destOrd="0" presId="urn:microsoft.com/office/officeart/2005/8/layout/list1"/>
    <dgm:cxn modelId="{9A2235A1-82B3-447D-A681-A6A393A4A385}" type="presOf" srcId="{5339B185-03D8-4140-81CD-B26FE29D9330}" destId="{B4944CB0-009E-4AF1-B06A-9D2601FD1D40}" srcOrd="0" destOrd="0" presId="urn:microsoft.com/office/officeart/2005/8/layout/list1"/>
    <dgm:cxn modelId="{420AB8A1-A26F-49D6-A5EA-367C8C89E8CB}" type="presOf" srcId="{E2A102A8-4E32-4FC2-8000-15CB41D5E023}" destId="{B4944CB0-009E-4AF1-B06A-9D2601FD1D40}" srcOrd="0" destOrd="3" presId="urn:microsoft.com/office/officeart/2005/8/layout/list1"/>
    <dgm:cxn modelId="{58AA0EA7-715F-4DA2-B114-F93C5C4497D9}" type="presOf" srcId="{FE6528A8-DE08-4EB6-9B09-D215056888E8}" destId="{B4944CB0-009E-4AF1-B06A-9D2601FD1D40}" srcOrd="0" destOrd="1" presId="urn:microsoft.com/office/officeart/2005/8/layout/list1"/>
    <dgm:cxn modelId="{0837CDA7-1682-4F36-B454-4F92D850F6AC}" srcId="{D5A1762D-4BD7-4359-BAEE-856B5C76CEEE}" destId="{29BEFE48-A1AE-46F4-8D67-34867AF29136}" srcOrd="2" destOrd="0" parTransId="{2E899B0B-878D-4377-A486-3AEC17F0BCAD}" sibTransId="{428004DB-BE7D-4857-B470-F1C3D11A21E6}"/>
    <dgm:cxn modelId="{50D325B7-2A59-4F6F-AF72-8041AA7AE9B6}" type="presOf" srcId="{7DBEC76B-C94A-4109-8DA4-5BC598BAF3E8}" destId="{6F7CC585-5D61-47FD-84C9-D0FFAE474708}" srcOrd="0" destOrd="3" presId="urn:microsoft.com/office/officeart/2005/8/layout/list1"/>
    <dgm:cxn modelId="{CDBFCCB7-54E9-4A6B-8C28-57DD46266D08}" type="presOf" srcId="{BE29100F-9E5B-4A5E-863C-6092F80DD570}" destId="{6F7CC585-5D61-47FD-84C9-D0FFAE474708}" srcOrd="0" destOrd="0" presId="urn:microsoft.com/office/officeart/2005/8/layout/list1"/>
    <dgm:cxn modelId="{67A16BBC-A127-4A02-BDBF-5FE414FB2543}" type="presOf" srcId="{8AA41DE4-2920-427B-BA8B-80A442867AEB}" destId="{6F7CC585-5D61-47FD-84C9-D0FFAE474708}" srcOrd="0" destOrd="4" presId="urn:microsoft.com/office/officeart/2005/8/layout/list1"/>
    <dgm:cxn modelId="{A5821FBD-D048-4674-89B2-57F96CB07F7C}" type="presOf" srcId="{A8FF7E6D-5B50-4AE5-B466-21FF9C33DF23}" destId="{6F7CC585-5D61-47FD-84C9-D0FFAE474708}" srcOrd="0" destOrd="1" presId="urn:microsoft.com/office/officeart/2005/8/layout/list1"/>
    <dgm:cxn modelId="{CCFA93C4-225A-4717-B55E-DB4EEFF7BA09}" srcId="{977E7C24-A950-419E-8467-66ECF085D6A3}" destId="{BE29100F-9E5B-4A5E-863C-6092F80DD570}" srcOrd="0" destOrd="0" parTransId="{EFEFF202-A6E9-42E1-8153-CAFAED5D1E21}" sibTransId="{2C2F94B1-1B1D-461D-BF31-4250728373F5}"/>
    <dgm:cxn modelId="{4C9BB3C7-76D7-4E29-A1EB-619FC848987D}" srcId="{977E7C24-A950-419E-8467-66ECF085D6A3}" destId="{A10DE9C6-395B-4D2A-A64F-2556F5982867}" srcOrd="2" destOrd="0" parTransId="{A82ACEFA-213E-4919-834F-0BF195A7AD89}" sibTransId="{779ED2B9-4D69-4E15-A2C0-9A02ADD7B172}"/>
    <dgm:cxn modelId="{D9883CCA-0ABE-4CCF-AD32-421562A1423E}" type="presOf" srcId="{F9BCDA9F-B51D-4654-9016-E75FC5C34C4E}" destId="{8CB1F606-9133-433E-8A96-F114E3F2F9A0}" srcOrd="0" destOrd="0" presId="urn:microsoft.com/office/officeart/2005/8/layout/list1"/>
    <dgm:cxn modelId="{6EBFFED9-E824-4930-8CB8-91E61F4F9DB5}" srcId="{977E7C24-A950-419E-8467-66ECF085D6A3}" destId="{8AA41DE4-2920-427B-BA8B-80A442867AEB}" srcOrd="4" destOrd="0" parTransId="{6D1365F6-596E-4BD8-B78E-DA6CCC7EC36D}" sibTransId="{7501DC7B-78A9-4A40-AC95-13CDB3691AAB}"/>
    <dgm:cxn modelId="{6C475DE1-13C4-4C5D-A95A-192C6AA2D5AD}" type="presOf" srcId="{29BEFE48-A1AE-46F4-8D67-34867AF29136}" destId="{B4944CB0-009E-4AF1-B06A-9D2601FD1D40}" srcOrd="0" destOrd="2" presId="urn:microsoft.com/office/officeart/2005/8/layout/list1"/>
    <dgm:cxn modelId="{89DB38EB-ABB8-4BE6-B37D-5D38A90ADFBA}" srcId="{D5A1762D-4BD7-4359-BAEE-856B5C76CEEE}" destId="{E2A102A8-4E32-4FC2-8000-15CB41D5E023}" srcOrd="3" destOrd="0" parTransId="{380D7538-07A9-460B-B5C6-7017EDBD1C7B}" sibTransId="{F683AF4D-7424-4DF0-8708-21BCBE5147C7}"/>
    <dgm:cxn modelId="{77A008F1-CDC9-418E-A137-74481234DF7C}" type="presOf" srcId="{D5A1762D-4BD7-4359-BAEE-856B5C76CEEE}" destId="{7C16D375-C3E3-4258-B796-9112D91FD635}" srcOrd="0" destOrd="0" presId="urn:microsoft.com/office/officeart/2005/8/layout/list1"/>
    <dgm:cxn modelId="{3F758CF6-274E-4E4B-BECE-C00E781648DF}" srcId="{977E7C24-A950-419E-8467-66ECF085D6A3}" destId="{7DBEC76B-C94A-4109-8DA4-5BC598BAF3E8}" srcOrd="3" destOrd="0" parTransId="{B2C475E8-2203-4CEA-9E3B-B0733D7F925F}" sibTransId="{78D3060E-4FD1-49E7-9460-84DB8202450A}"/>
    <dgm:cxn modelId="{585350FA-BA97-4AC7-B925-E4F118509355}" srcId="{D5A1762D-4BD7-4359-BAEE-856B5C76CEEE}" destId="{207620A7-FC95-4249-B835-21212252318B}" srcOrd="4" destOrd="0" parTransId="{0CF1228B-A10D-45D0-B826-B2BEAAD6E73A}" sibTransId="{1E1EDB34-C0F4-42C1-BF65-9B64466957EC}"/>
    <dgm:cxn modelId="{FEFA9606-8867-497B-82B6-884619A18835}" type="presParOf" srcId="{8CB1F606-9133-433E-8A96-F114E3F2F9A0}" destId="{7F31FE0F-EF2F-4956-80DE-1E8B57F05BD0}" srcOrd="0" destOrd="0" presId="urn:microsoft.com/office/officeart/2005/8/layout/list1"/>
    <dgm:cxn modelId="{607C5CAF-4EAC-4642-887F-F4F642E61BC7}" type="presParOf" srcId="{7F31FE0F-EF2F-4956-80DE-1E8B57F05BD0}" destId="{7C16D375-C3E3-4258-B796-9112D91FD635}" srcOrd="0" destOrd="0" presId="urn:microsoft.com/office/officeart/2005/8/layout/list1"/>
    <dgm:cxn modelId="{A71E39AF-D8E1-4BF0-A3DF-157A716CBC90}" type="presParOf" srcId="{7F31FE0F-EF2F-4956-80DE-1E8B57F05BD0}" destId="{45FCBF28-A59A-45DF-8ED6-A0C5FEB2442A}" srcOrd="1" destOrd="0" presId="urn:microsoft.com/office/officeart/2005/8/layout/list1"/>
    <dgm:cxn modelId="{DE9A609D-2597-4D77-AC7F-086008F12E76}" type="presParOf" srcId="{8CB1F606-9133-433E-8A96-F114E3F2F9A0}" destId="{A0ABBBB0-9CAB-475B-BB3B-FA539E525C05}" srcOrd="1" destOrd="0" presId="urn:microsoft.com/office/officeart/2005/8/layout/list1"/>
    <dgm:cxn modelId="{44077FB8-E6B4-4353-B5DB-3309F164F564}" type="presParOf" srcId="{8CB1F606-9133-433E-8A96-F114E3F2F9A0}" destId="{B4944CB0-009E-4AF1-B06A-9D2601FD1D40}" srcOrd="2" destOrd="0" presId="urn:microsoft.com/office/officeart/2005/8/layout/list1"/>
    <dgm:cxn modelId="{EF4A8994-66A5-41B7-82E0-ABCDFDCE49CE}" type="presParOf" srcId="{8CB1F606-9133-433E-8A96-F114E3F2F9A0}" destId="{19ECF7F4-8725-4CF9-A667-62B4B0C4F453}" srcOrd="3" destOrd="0" presId="urn:microsoft.com/office/officeart/2005/8/layout/list1"/>
    <dgm:cxn modelId="{AA40E6E0-5666-46D6-9E27-C4D6DC46B084}" type="presParOf" srcId="{8CB1F606-9133-433E-8A96-F114E3F2F9A0}" destId="{BA0B265E-7453-4BC8-B037-F4EFF61C3C75}" srcOrd="4" destOrd="0" presId="urn:microsoft.com/office/officeart/2005/8/layout/list1"/>
    <dgm:cxn modelId="{BE153F01-E012-4AC9-8DC2-5DA29150E702}" type="presParOf" srcId="{BA0B265E-7453-4BC8-B037-F4EFF61C3C75}" destId="{CEF128E7-1010-4A48-A4CA-3D2D3D9E79B8}" srcOrd="0" destOrd="0" presId="urn:microsoft.com/office/officeart/2005/8/layout/list1"/>
    <dgm:cxn modelId="{3B1BED08-E92D-492A-9117-7FCF7E011388}" type="presParOf" srcId="{BA0B265E-7453-4BC8-B037-F4EFF61C3C75}" destId="{7182F0B0-E340-4B70-997E-7BECB46F099A}" srcOrd="1" destOrd="0" presId="urn:microsoft.com/office/officeart/2005/8/layout/list1"/>
    <dgm:cxn modelId="{A13D6A8E-C0F9-49BE-AFB1-2E75001BB228}" type="presParOf" srcId="{8CB1F606-9133-433E-8A96-F114E3F2F9A0}" destId="{210AF508-A5C7-45F3-A3D1-16D287C7FA26}" srcOrd="5" destOrd="0" presId="urn:microsoft.com/office/officeart/2005/8/layout/list1"/>
    <dgm:cxn modelId="{C91C145C-568D-4BEB-931B-56F060CD0B0D}" type="presParOf" srcId="{8CB1F606-9133-433E-8A96-F114E3F2F9A0}" destId="{6F7CC585-5D61-47FD-84C9-D0FFAE47470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E0569-D66E-4A59-8AF2-1B9B52DB5027}">
      <dsp:nvSpPr>
        <dsp:cNvPr id="0" name=""/>
        <dsp:cNvSpPr/>
      </dsp:nvSpPr>
      <dsp:spPr>
        <a:xfrm>
          <a:off x="0" y="188667"/>
          <a:ext cx="8712000" cy="1004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148" tIns="229108" rIns="67614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i="0" kern="1200" dirty="0">
              <a:latin typeface="Georgia" panose="02040502050405020303" pitchFamily="18" charset="0"/>
            </a:rPr>
            <a:t>Dos</a:t>
          </a:r>
          <a:r>
            <a:rPr lang="es-ES" sz="1600" b="0" i="0" kern="1200" dirty="0">
              <a:latin typeface="Georgia" panose="02040502050405020303" pitchFamily="18" charset="0"/>
            </a:rPr>
            <a:t> estudiantes por plaza ofertada</a:t>
          </a:r>
          <a:r>
            <a:rPr lang="es-ES" sz="1000" b="0" i="0" kern="1200" dirty="0">
              <a:latin typeface="Georgia" panose="02040502050405020303" pitchFamily="18" charset="0"/>
            </a:rPr>
            <a:t> </a:t>
          </a:r>
          <a:r>
            <a:rPr lang="es-ES" sz="1000" b="0" i="1" kern="1200" dirty="0">
              <a:latin typeface="Georgia" panose="02040502050405020303" pitchFamily="18" charset="0"/>
            </a:rPr>
            <a:t>(curso 2023-2024)</a:t>
          </a:r>
          <a:endParaRPr lang="es-ES" sz="10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i="0" kern="1200" dirty="0">
              <a:latin typeface="Georgia" panose="02040502050405020303" pitchFamily="18" charset="0"/>
            </a:rPr>
            <a:t>15%</a:t>
          </a:r>
          <a:r>
            <a:rPr lang="es-ES" sz="1600" b="0" i="0" kern="1200" dirty="0">
              <a:latin typeface="Georgia" panose="02040502050405020303" pitchFamily="18" charset="0"/>
            </a:rPr>
            <a:t> de los estudiantes de nuevo ingreso con matrícula de honor en el Bachillerato</a:t>
          </a:r>
          <a:r>
            <a:rPr lang="es-ES" sz="1000" b="0" i="1" kern="1200" dirty="0">
              <a:latin typeface="Georgia" panose="02040502050405020303" pitchFamily="18" charset="0"/>
            </a:rPr>
            <a:t> (2023-2024)</a:t>
          </a:r>
          <a:endParaRPr lang="es-ES" sz="1000" b="0" i="0" kern="1200" dirty="0">
            <a:latin typeface="Georgia" panose="02040502050405020303" pitchFamily="18" charset="0"/>
          </a:endParaRPr>
        </a:p>
      </dsp:txBody>
      <dsp:txXfrm>
        <a:off x="0" y="188667"/>
        <a:ext cx="8712000" cy="1004850"/>
      </dsp:txXfrm>
    </dsp:sp>
    <dsp:sp modelId="{E1C6C534-AE6E-4157-93FB-A4FF9B4D257B}">
      <dsp:nvSpPr>
        <dsp:cNvPr id="0" name=""/>
        <dsp:cNvSpPr/>
      </dsp:nvSpPr>
      <dsp:spPr>
        <a:xfrm>
          <a:off x="435600" y="26307"/>
          <a:ext cx="6098400" cy="32472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05" tIns="0" rIns="23050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latin typeface="Georgia" panose="02040502050405020303" pitchFamily="18" charset="0"/>
            </a:rPr>
            <a:t>Acceso</a:t>
          </a:r>
        </a:p>
      </dsp:txBody>
      <dsp:txXfrm>
        <a:off x="451452" y="42159"/>
        <a:ext cx="6066696" cy="293016"/>
      </dsp:txXfrm>
    </dsp:sp>
    <dsp:sp modelId="{B4944CB0-009E-4AF1-B06A-9D2601FD1D40}">
      <dsp:nvSpPr>
        <dsp:cNvPr id="0" name=""/>
        <dsp:cNvSpPr/>
      </dsp:nvSpPr>
      <dsp:spPr>
        <a:xfrm>
          <a:off x="0" y="1415277"/>
          <a:ext cx="8712000" cy="173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148" tIns="229108" rIns="67614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i="0" kern="1200" dirty="0">
              <a:latin typeface="Georgia" panose="02040502050405020303" pitchFamily="18" charset="0"/>
            </a:rPr>
            <a:t>1ª</a:t>
          </a:r>
          <a:r>
            <a:rPr lang="es-ES" sz="1600" b="0" i="0" kern="1200" dirty="0">
              <a:latin typeface="Georgia" panose="02040502050405020303" pitchFamily="18" charset="0"/>
            </a:rPr>
            <a:t> universidad pública española con </a:t>
          </a:r>
          <a:r>
            <a:rPr lang="es-ES" sz="1600" b="1" i="0" kern="1200" dirty="0">
              <a:latin typeface="Georgia" panose="02040502050405020303" pitchFamily="18" charset="0"/>
            </a:rPr>
            <a:t>mejor tasa de rendimiento</a:t>
          </a:r>
          <a:r>
            <a:rPr lang="es-ES" sz="1600" b="0" i="0" kern="1200" dirty="0">
              <a:latin typeface="Georgia" panose="02040502050405020303" pitchFamily="18" charset="0"/>
            </a:rPr>
            <a:t> </a:t>
          </a:r>
          <a:r>
            <a:rPr lang="es-ES" sz="1000" b="0" i="0" kern="1200" dirty="0">
              <a:latin typeface="Georgia" panose="02040502050405020303" pitchFamily="18" charset="0"/>
            </a:rPr>
            <a:t>(Ministerio de Universidades, 2024)</a:t>
          </a:r>
          <a:endParaRPr lang="es-ES" sz="1000" kern="1200" spc="-30" baseline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1600" b="0" i="0" kern="1200" dirty="0">
              <a:latin typeface="Georgia" panose="02040502050405020303" pitchFamily="18" charset="0"/>
            </a:rPr>
            <a:t>El </a:t>
          </a:r>
          <a:r>
            <a:rPr lang="es-ES" sz="1600" b="1" i="0" kern="1200" dirty="0">
              <a:latin typeface="Georgia" panose="02040502050405020303" pitchFamily="18" charset="0"/>
            </a:rPr>
            <a:t>100%</a:t>
          </a:r>
          <a:r>
            <a:rPr lang="es-ES" sz="1600" b="0" i="0" kern="1200" dirty="0">
              <a:latin typeface="Georgia" panose="02040502050405020303" pitchFamily="18" charset="0"/>
            </a:rPr>
            <a:t> de los grados, másters y doctorados, evaluados positivamente </a:t>
          </a:r>
          <a:r>
            <a:rPr lang="es-ES" sz="1000" b="0" i="0" kern="1200" dirty="0">
              <a:latin typeface="Georgia" panose="02040502050405020303" pitchFamily="18" charset="0"/>
            </a:rPr>
            <a:t>(AQU Catalunya, 2024)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1600" b="1" i="0" kern="1200" dirty="0">
              <a:latin typeface="Georgia" panose="02040502050405020303" pitchFamily="18" charset="0"/>
            </a:rPr>
            <a:t>Titulaciones innovadoras</a:t>
          </a:r>
          <a:r>
            <a:rPr lang="es-ES" sz="1600" b="0" i="0" kern="1200" dirty="0">
              <a:latin typeface="Georgia" panose="02040502050405020303" pitchFamily="18" charset="0"/>
            </a:rPr>
            <a:t>: Grado Abierto, Global </a:t>
          </a:r>
          <a:r>
            <a:rPr lang="es-ES" sz="1600" b="0" i="0" kern="1200" dirty="0" err="1">
              <a:latin typeface="Georgia" panose="02040502050405020303" pitchFamily="18" charset="0"/>
            </a:rPr>
            <a:t>Studies</a:t>
          </a:r>
          <a:r>
            <a:rPr lang="es-ES" sz="1600" b="0" i="0" kern="1200" dirty="0">
              <a:latin typeface="Georgia" panose="02040502050405020303" pitchFamily="18" charset="0"/>
            </a:rPr>
            <a:t>, Bioinformática, doble grado en Derecho con el Kings </a:t>
          </a:r>
          <a:r>
            <a:rPr lang="es-ES" sz="1600" b="0" i="0" kern="1200" dirty="0" err="1">
              <a:latin typeface="Georgia" panose="02040502050405020303" pitchFamily="18" charset="0"/>
            </a:rPr>
            <a:t>College</a:t>
          </a:r>
          <a:r>
            <a:rPr lang="es-ES" sz="1600" b="0" i="0" kern="1200" dirty="0">
              <a:latin typeface="Georgia" panose="02040502050405020303" pitchFamily="18" charset="0"/>
            </a:rPr>
            <a:t> London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1600" b="1" i="0" kern="1200" dirty="0">
              <a:latin typeface="Georgia" panose="02040502050405020303" pitchFamily="18" charset="0"/>
            </a:rPr>
            <a:t>Convenios </a:t>
          </a:r>
          <a:r>
            <a:rPr lang="es-ES" sz="1600" b="0" i="0" kern="1200" dirty="0">
              <a:latin typeface="Georgia" panose="02040502050405020303" pitchFamily="18" charset="0"/>
            </a:rPr>
            <a:t>con más de 1.260 empresas para hacer prácticas </a:t>
          </a:r>
          <a:r>
            <a:rPr lang="es-ES" sz="1000" b="0" i="1" kern="1200" dirty="0">
              <a:latin typeface="Georgia" panose="02040502050405020303" pitchFamily="18" charset="0"/>
            </a:rPr>
            <a:t>(2022-2023)</a:t>
          </a:r>
        </a:p>
      </dsp:txBody>
      <dsp:txXfrm>
        <a:off x="0" y="1415277"/>
        <a:ext cx="8712000" cy="1732500"/>
      </dsp:txXfrm>
    </dsp:sp>
    <dsp:sp modelId="{45FCBF28-A59A-45DF-8ED6-A0C5FEB2442A}">
      <dsp:nvSpPr>
        <dsp:cNvPr id="0" name=""/>
        <dsp:cNvSpPr/>
      </dsp:nvSpPr>
      <dsp:spPr>
        <a:xfrm>
          <a:off x="435600" y="1252917"/>
          <a:ext cx="6098400" cy="324720"/>
        </a:xfrm>
        <a:prstGeom prst="round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05" tIns="0" rIns="23050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latin typeface="Georgia" panose="02040502050405020303" pitchFamily="18" charset="0"/>
            </a:rPr>
            <a:t>Modelo docente propio</a:t>
          </a:r>
        </a:p>
      </dsp:txBody>
      <dsp:txXfrm>
        <a:off x="451452" y="1268769"/>
        <a:ext cx="6066696" cy="293016"/>
      </dsp:txXfrm>
    </dsp:sp>
    <dsp:sp modelId="{6F7CC585-5D61-47FD-84C9-D0FFAE474708}">
      <dsp:nvSpPr>
        <dsp:cNvPr id="0" name=""/>
        <dsp:cNvSpPr/>
      </dsp:nvSpPr>
      <dsp:spPr>
        <a:xfrm>
          <a:off x="0" y="3369537"/>
          <a:ext cx="8712000" cy="173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148" tIns="229108" rIns="67614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0" i="0" kern="1200" dirty="0">
              <a:latin typeface="Georgia" panose="02040502050405020303" pitchFamily="18" charset="0"/>
            </a:rPr>
            <a:t>Un </a:t>
          </a:r>
          <a:r>
            <a:rPr lang="es-ES" sz="1600" b="1" i="0" kern="1200" dirty="0">
              <a:latin typeface="Georgia" panose="02040502050405020303" pitchFamily="18" charset="0"/>
            </a:rPr>
            <a:t>92%</a:t>
          </a:r>
          <a:r>
            <a:rPr lang="es-ES" sz="1600" b="0" i="0" kern="1200" dirty="0">
              <a:latin typeface="Georgia" panose="02040502050405020303" pitchFamily="18" charset="0"/>
            </a:rPr>
            <a:t> de los graduados de la UPF trabaja </a:t>
          </a:r>
          <a:r>
            <a:rPr lang="es-ES" sz="1000" b="0" i="1" kern="1200" dirty="0">
              <a:latin typeface="Georgia" panose="02040502050405020303" pitchFamily="18" charset="0"/>
            </a:rPr>
            <a:t>(AQU Catalunya, 2023)</a:t>
          </a:r>
          <a:endParaRPr lang="es-ES" sz="10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0" i="0" kern="1200" dirty="0">
              <a:latin typeface="Georgia" panose="02040502050405020303" pitchFamily="18" charset="0"/>
            </a:rPr>
            <a:t>Un </a:t>
          </a:r>
          <a:r>
            <a:rPr lang="es-ES" sz="1600" b="1" i="0" kern="1200" dirty="0">
              <a:latin typeface="Georgia" panose="02040502050405020303" pitchFamily="18" charset="0"/>
            </a:rPr>
            <a:t>89%</a:t>
          </a:r>
          <a:r>
            <a:rPr lang="es-ES" sz="1600" b="0" i="0" kern="1200" dirty="0">
              <a:latin typeface="Georgia" panose="02040502050405020303" pitchFamily="18" charset="0"/>
            </a:rPr>
            <a:t> de los graduados de la UPF encuentra trabajo un año después de graduarse </a:t>
          </a:r>
          <a:r>
            <a:rPr lang="es-ES" sz="1000" b="0" i="1" kern="1200" dirty="0">
              <a:latin typeface="Georgia" panose="02040502050405020303" pitchFamily="18" charset="0"/>
            </a:rPr>
            <a:t>(AQU Catalunya, 2023)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0" i="0" kern="1200" dirty="0">
              <a:latin typeface="Georgia" panose="02040502050405020303" pitchFamily="18" charset="0"/>
            </a:rPr>
            <a:t>Satisfacción con el trabajo: </a:t>
          </a:r>
          <a:r>
            <a:rPr lang="es-ES" sz="1600" b="1" i="0" kern="1200" dirty="0">
              <a:latin typeface="Georgia" panose="02040502050405020303" pitchFamily="18" charset="0"/>
            </a:rPr>
            <a:t>8/10</a:t>
          </a:r>
          <a:r>
            <a:rPr lang="es-ES" sz="1600" b="0" i="0" kern="1200" dirty="0">
              <a:latin typeface="Georgia" panose="02040502050405020303" pitchFamily="18" charset="0"/>
            </a:rPr>
            <a:t> </a:t>
          </a:r>
          <a:r>
            <a:rPr lang="es-ES" sz="1000" b="0" i="1" kern="1200" dirty="0">
              <a:latin typeface="Georgia" panose="02040502050405020303" pitchFamily="18" charset="0"/>
            </a:rPr>
            <a:t>(AQU Catalunya, 2023)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0" i="0" kern="1200" dirty="0">
              <a:latin typeface="Georgia" panose="02040502050405020303" pitchFamily="18" charset="0"/>
            </a:rPr>
            <a:t>Un </a:t>
          </a:r>
          <a:r>
            <a:rPr lang="es-ES" sz="1600" b="1" i="0" kern="1200" dirty="0">
              <a:latin typeface="Georgia" panose="02040502050405020303" pitchFamily="18" charset="0"/>
            </a:rPr>
            <a:t>25%</a:t>
          </a:r>
          <a:r>
            <a:rPr lang="es-ES" sz="1600" b="0" i="0" kern="1200" dirty="0">
              <a:latin typeface="Georgia" panose="02040502050405020303" pitchFamily="18" charset="0"/>
            </a:rPr>
            <a:t> de los graduados encuentra trabajo a través de la UPF </a:t>
          </a:r>
          <a:r>
            <a:rPr lang="es-ES" sz="1000" b="0" i="1" kern="1200" dirty="0">
              <a:latin typeface="Georgia" panose="02040502050405020303" pitchFamily="18" charset="0"/>
            </a:rPr>
            <a:t>(AQU Catalunya, 2023)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0" i="0" kern="1200" dirty="0">
              <a:latin typeface="Georgia" panose="02040502050405020303" pitchFamily="18" charset="0"/>
            </a:rPr>
            <a:t>Valoración de los graduados: el </a:t>
          </a:r>
          <a:r>
            <a:rPr lang="es-ES" sz="1600" b="1" i="0" kern="1200" dirty="0">
              <a:latin typeface="Georgia" panose="02040502050405020303" pitchFamily="18" charset="0"/>
            </a:rPr>
            <a:t>90%</a:t>
          </a:r>
          <a:r>
            <a:rPr lang="es-ES" sz="1600" b="0" i="0" kern="1200" dirty="0">
              <a:latin typeface="Georgia" panose="02040502050405020303" pitchFamily="18" charset="0"/>
            </a:rPr>
            <a:t> repetiría en la Universidad </a:t>
          </a:r>
          <a:r>
            <a:rPr lang="es-ES" sz="1000" b="0" i="1" kern="1200" dirty="0">
              <a:latin typeface="Georgia" panose="02040502050405020303" pitchFamily="18" charset="0"/>
            </a:rPr>
            <a:t>(AQU Catalunya, 2023)</a:t>
          </a:r>
        </a:p>
      </dsp:txBody>
      <dsp:txXfrm>
        <a:off x="0" y="3369537"/>
        <a:ext cx="8712000" cy="1732500"/>
      </dsp:txXfrm>
    </dsp:sp>
    <dsp:sp modelId="{7182F0B0-E340-4B70-997E-7BECB46F099A}">
      <dsp:nvSpPr>
        <dsp:cNvPr id="0" name=""/>
        <dsp:cNvSpPr/>
      </dsp:nvSpPr>
      <dsp:spPr>
        <a:xfrm>
          <a:off x="435600" y="3207177"/>
          <a:ext cx="6098400" cy="324720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05" tIns="0" rIns="23050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latin typeface="Georgia" panose="02040502050405020303" pitchFamily="18" charset="0"/>
            </a:rPr>
            <a:t>Resultados</a:t>
          </a:r>
        </a:p>
      </dsp:txBody>
      <dsp:txXfrm>
        <a:off x="451452" y="3223029"/>
        <a:ext cx="6066696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E0569-D66E-4A59-8AF2-1B9B52DB5027}">
      <dsp:nvSpPr>
        <dsp:cNvPr id="0" name=""/>
        <dsp:cNvSpPr/>
      </dsp:nvSpPr>
      <dsp:spPr>
        <a:xfrm>
          <a:off x="0" y="357283"/>
          <a:ext cx="8640960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145796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noProof="0" dirty="0">
              <a:latin typeface="Georgia" panose="02040502050405020303" pitchFamily="18" charset="0"/>
            </a:rPr>
            <a:t>1ª </a:t>
          </a:r>
          <a:r>
            <a:rPr lang="es-ES" sz="1600" kern="1200" noProof="0" dirty="0">
              <a:latin typeface="Georgia" panose="02040502050405020303" pitchFamily="18" charset="0"/>
            </a:rPr>
            <a:t>universidad española en porcentaje de artículos publicados en las revistas más influyentes</a:t>
          </a:r>
          <a:r>
            <a:rPr lang="es-ES" sz="1600" i="1" kern="1200" noProof="0" dirty="0">
              <a:latin typeface="Georgia" panose="02040502050405020303" pitchFamily="18" charset="0"/>
            </a:rPr>
            <a:t> </a:t>
          </a:r>
          <a:r>
            <a:rPr lang="es-ES" sz="1000" i="1" kern="1200" noProof="0" dirty="0">
              <a:latin typeface="Georgia" panose="02040502050405020303" pitchFamily="18" charset="0"/>
            </a:rPr>
            <a:t>(Leiden, 2023) </a:t>
          </a:r>
          <a:endParaRPr lang="es-ES" sz="1000" kern="1200" noProof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noProof="0" dirty="0">
              <a:latin typeface="Georgia" panose="02040502050405020303" pitchFamily="18" charset="0"/>
            </a:rPr>
            <a:t>1ª </a:t>
          </a:r>
          <a:r>
            <a:rPr lang="es-ES" sz="1600" kern="1200" noProof="0" dirty="0">
              <a:latin typeface="Georgia" panose="02040502050405020303" pitchFamily="18" charset="0"/>
            </a:rPr>
            <a:t>universidad española en porcentaje de artículos publicados en colaboración con instituciones del Estado </a:t>
          </a:r>
          <a:r>
            <a:rPr lang="es-ES" sz="1000" i="1" kern="1200" noProof="0" dirty="0">
              <a:latin typeface="Georgia" panose="02040502050405020303" pitchFamily="18" charset="0"/>
            </a:rPr>
            <a:t>(Leiden, 2023)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noProof="0" dirty="0">
              <a:latin typeface="Georgia" panose="02040502050405020303" pitchFamily="18" charset="0"/>
            </a:rPr>
            <a:t>2ª </a:t>
          </a:r>
          <a:r>
            <a:rPr lang="es-ES" sz="1600" kern="1200" noProof="0" dirty="0">
              <a:latin typeface="Georgia" panose="02040502050405020303" pitchFamily="18" charset="0"/>
            </a:rPr>
            <a:t>universidad española en porcentaje de artículos publicados en colaboración internacional</a:t>
          </a:r>
          <a:r>
            <a:rPr lang="es-ES" sz="1600" i="1" kern="1200" noProof="0" dirty="0">
              <a:latin typeface="Georgia" panose="02040502050405020303" pitchFamily="18" charset="0"/>
            </a:rPr>
            <a:t> </a:t>
          </a:r>
          <a:r>
            <a:rPr lang="es-ES" sz="1000" i="1" kern="1200" noProof="0" dirty="0">
              <a:latin typeface="Georgia" panose="02040502050405020303" pitchFamily="18" charset="0"/>
            </a:rPr>
            <a:t>(Leiden, 2023) </a:t>
          </a:r>
        </a:p>
      </dsp:txBody>
      <dsp:txXfrm>
        <a:off x="0" y="357283"/>
        <a:ext cx="8640960" cy="1587600"/>
      </dsp:txXfrm>
    </dsp:sp>
    <dsp:sp modelId="{E1C6C534-AE6E-4157-93FB-A4FF9B4D257B}">
      <dsp:nvSpPr>
        <dsp:cNvPr id="0" name=""/>
        <dsp:cNvSpPr/>
      </dsp:nvSpPr>
      <dsp:spPr>
        <a:xfrm>
          <a:off x="432048" y="64602"/>
          <a:ext cx="6048672" cy="3960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>
              <a:latin typeface="Georgia" panose="02040502050405020303" pitchFamily="18" charset="0"/>
            </a:rPr>
            <a:t>Calidad </a:t>
          </a:r>
          <a:r>
            <a:rPr lang="es-ES" sz="2400" b="1" kern="1200" dirty="0">
              <a:latin typeface="Georgia" panose="02040502050405020303" pitchFamily="18" charset="0"/>
            </a:rPr>
            <a:t>e impacto internacional</a:t>
          </a:r>
        </a:p>
      </dsp:txBody>
      <dsp:txXfrm>
        <a:off x="451379" y="83933"/>
        <a:ext cx="6010010" cy="357338"/>
      </dsp:txXfrm>
    </dsp:sp>
    <dsp:sp modelId="{B4944CB0-009E-4AF1-B06A-9D2601FD1D40}">
      <dsp:nvSpPr>
        <dsp:cNvPr id="0" name=""/>
        <dsp:cNvSpPr/>
      </dsp:nvSpPr>
      <dsp:spPr>
        <a:xfrm>
          <a:off x="0" y="2203362"/>
          <a:ext cx="8640960" cy="121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145796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latin typeface="Georgia" panose="02040502050405020303" pitchFamily="18" charset="0"/>
            </a:rPr>
            <a:t>1ª</a:t>
          </a:r>
          <a:r>
            <a:rPr lang="es-ES" sz="1600" b="0" kern="1200" dirty="0">
              <a:latin typeface="Georgia" panose="02040502050405020303" pitchFamily="18" charset="0"/>
            </a:rPr>
            <a:t> univers</a:t>
          </a:r>
          <a:r>
            <a:rPr lang="es-ES" sz="1600" kern="1200" dirty="0">
              <a:latin typeface="Georgia" panose="02040502050405020303" pitchFamily="18" charset="0"/>
            </a:rPr>
            <a:t>idad española en becas FPI (por 100 profesores) </a:t>
          </a:r>
          <a:r>
            <a:rPr lang="es-ES" sz="1000" i="1" kern="1200" dirty="0">
              <a:latin typeface="Georgia" panose="02040502050405020303" pitchFamily="18" charset="0"/>
            </a:rPr>
            <a:t>(Informe INUE, 2023) </a:t>
          </a:r>
          <a:endParaRPr lang="es-ES" sz="16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Georgia" panose="02040502050405020303" pitchFamily="18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1ª</a:t>
          </a:r>
          <a:r>
            <a:rPr lang="es-ES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universidad española en tesis defendidas (por 100 profesores) </a:t>
          </a:r>
          <a:r>
            <a:rPr lang="es-ES" sz="1000" b="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(Informe INUE, 2023)</a:t>
          </a:r>
          <a:endParaRPr lang="es-ES" sz="1600" b="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Georgia" panose="02040502050405020303" pitchFamily="18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Georgia" panose="02040502050405020303" pitchFamily="18" charset="0"/>
            </a:rPr>
            <a:t>Un </a:t>
          </a:r>
          <a:r>
            <a:rPr lang="es-ES" sz="1600" b="1" kern="1200" dirty="0">
              <a:latin typeface="Georgia" panose="02040502050405020303" pitchFamily="18" charset="0"/>
            </a:rPr>
            <a:t>77%</a:t>
          </a:r>
          <a:r>
            <a:rPr lang="es-ES" sz="1600" kern="1200" dirty="0">
              <a:latin typeface="Georgia" panose="02040502050405020303" pitchFamily="18" charset="0"/>
            </a:rPr>
            <a:t> de las tesis fueron escritas y defendidas en inglés </a:t>
          </a:r>
          <a:r>
            <a:rPr lang="es-ES" sz="1000" i="1" kern="1200" dirty="0">
              <a:latin typeface="Georgia" panose="02040502050405020303" pitchFamily="18" charset="0"/>
            </a:rPr>
            <a:t>(curso 2022-2023)</a:t>
          </a:r>
          <a:r>
            <a:rPr lang="es-ES" sz="1000" kern="1200" dirty="0">
              <a:latin typeface="Georgia" panose="02040502050405020303" pitchFamily="18" charset="0"/>
            </a:rPr>
            <a:t>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latin typeface="Georgia" panose="02040502050405020303" pitchFamily="18" charset="0"/>
            </a:rPr>
            <a:t>52 </a:t>
          </a:r>
          <a:r>
            <a:rPr lang="es-ES" sz="1600" kern="1200" dirty="0">
              <a:latin typeface="Georgia" panose="02040502050405020303" pitchFamily="18" charset="0"/>
            </a:rPr>
            <a:t>doctorados industriales financiados por la Generalitat de Cataluña </a:t>
          </a:r>
          <a:r>
            <a:rPr lang="es-ES" sz="1000" i="1" kern="1200" dirty="0">
              <a:latin typeface="Georgia" panose="02040502050405020303" pitchFamily="18" charset="0"/>
            </a:rPr>
            <a:t>(2013-2021) </a:t>
          </a:r>
        </a:p>
      </dsp:txBody>
      <dsp:txXfrm>
        <a:off x="0" y="2203362"/>
        <a:ext cx="8640960" cy="1212750"/>
      </dsp:txXfrm>
    </dsp:sp>
    <dsp:sp modelId="{45FCBF28-A59A-45DF-8ED6-A0C5FEB2442A}">
      <dsp:nvSpPr>
        <dsp:cNvPr id="0" name=""/>
        <dsp:cNvSpPr/>
      </dsp:nvSpPr>
      <dsp:spPr>
        <a:xfrm>
          <a:off x="432048" y="1982683"/>
          <a:ext cx="6048672" cy="323999"/>
        </a:xfrm>
        <a:prstGeom prst="round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latin typeface="Georgia" panose="02040502050405020303" pitchFamily="18" charset="0"/>
            </a:rPr>
            <a:t>Capacidad formativa</a:t>
          </a:r>
        </a:p>
      </dsp:txBody>
      <dsp:txXfrm>
        <a:off x="447864" y="1998499"/>
        <a:ext cx="6017040" cy="292367"/>
      </dsp:txXfrm>
    </dsp:sp>
    <dsp:sp modelId="{6F7CC585-5D61-47FD-84C9-D0FFAE474708}">
      <dsp:nvSpPr>
        <dsp:cNvPr id="0" name=""/>
        <dsp:cNvSpPr/>
      </dsp:nvSpPr>
      <dsp:spPr>
        <a:xfrm>
          <a:off x="0" y="3674591"/>
          <a:ext cx="8640960" cy="1389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145796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b="1" kern="1200" dirty="0" err="1">
              <a:latin typeface="Georgia" panose="02040502050405020303" pitchFamily="18" charset="0"/>
            </a:rPr>
            <a:t>UPFVentures</a:t>
          </a:r>
          <a:r>
            <a:rPr lang="ca-ES" sz="1600" b="1" kern="1200" dirty="0">
              <a:latin typeface="Georgia" panose="02040502050405020303" pitchFamily="18" charset="0"/>
            </a:rPr>
            <a:t>, </a:t>
          </a:r>
          <a:r>
            <a:rPr lang="es-ES" sz="1600" b="0" kern="1200" dirty="0">
              <a:latin typeface="Georgia" panose="02040502050405020303" pitchFamily="18" charset="0"/>
            </a:rPr>
            <a:t>una </a:t>
          </a:r>
          <a:r>
            <a:rPr lang="es-ES" sz="1600" b="0" kern="1200" dirty="0" err="1">
              <a:latin typeface="Georgia" panose="02040502050405020303" pitchFamily="18" charset="0"/>
            </a:rPr>
            <a:t>start</a:t>
          </a:r>
          <a:r>
            <a:rPr lang="es-ES" sz="1600" b="0" kern="1200" dirty="0">
              <a:latin typeface="Georgia" panose="02040502050405020303" pitchFamily="18" charset="0"/>
            </a:rPr>
            <a:t>-up para incrementar las relaciones entre empresa y universidad</a:t>
          </a:r>
          <a:endParaRPr lang="es-ES" sz="16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latin typeface="Georgia" panose="02040502050405020303" pitchFamily="18" charset="0"/>
            </a:rPr>
            <a:t>1ª</a:t>
          </a:r>
          <a:r>
            <a:rPr lang="es-ES" sz="1600" b="0" kern="1200" dirty="0">
              <a:latin typeface="Georgia" panose="02040502050405020303" pitchFamily="18" charset="0"/>
            </a:rPr>
            <a:t> universidad española en ingresos generados por licencias (por cada 100 profesores) </a:t>
          </a:r>
          <a:r>
            <a:rPr lang="es-ES" sz="1000" b="0" i="1" kern="1200" dirty="0">
              <a:latin typeface="Georgia" panose="02040502050405020303" pitchFamily="18" charset="0"/>
            </a:rPr>
            <a:t>(Informe INUE, 2023)</a:t>
          </a:r>
          <a:endParaRPr lang="es-ES" sz="10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latin typeface="Georgia" panose="02040502050405020303" pitchFamily="18" charset="0"/>
            </a:rPr>
            <a:t>15 </a:t>
          </a:r>
          <a:r>
            <a:rPr lang="es-ES" sz="1600" kern="1200" dirty="0">
              <a:latin typeface="Georgia" panose="02040502050405020303" pitchFamily="18" charset="0"/>
            </a:rPr>
            <a:t>cátedras de empresa activas (2023)</a:t>
          </a:r>
        </a:p>
      </dsp:txBody>
      <dsp:txXfrm>
        <a:off x="0" y="3674591"/>
        <a:ext cx="8640960" cy="1389150"/>
      </dsp:txXfrm>
    </dsp:sp>
    <dsp:sp modelId="{7182F0B0-E340-4B70-997E-7BECB46F099A}">
      <dsp:nvSpPr>
        <dsp:cNvPr id="0" name=""/>
        <dsp:cNvSpPr/>
      </dsp:nvSpPr>
      <dsp:spPr>
        <a:xfrm>
          <a:off x="432048" y="3453912"/>
          <a:ext cx="6048672" cy="323999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latin typeface="Georgia" panose="02040502050405020303" pitchFamily="18" charset="0"/>
            </a:rPr>
            <a:t>Transferencia e innovación</a:t>
          </a:r>
        </a:p>
      </dsp:txBody>
      <dsp:txXfrm>
        <a:off x="447864" y="3469728"/>
        <a:ext cx="6017040" cy="2923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44CB0-009E-4AF1-B06A-9D2601FD1D40}">
      <dsp:nvSpPr>
        <dsp:cNvPr id="0" name=""/>
        <dsp:cNvSpPr/>
      </dsp:nvSpPr>
      <dsp:spPr>
        <a:xfrm>
          <a:off x="0" y="502287"/>
          <a:ext cx="8568952" cy="1549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249936" rIns="66504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spc="-20" baseline="0" dirty="0">
              <a:latin typeface="Georgia" panose="02040502050405020303" pitchFamily="18" charset="0"/>
            </a:rPr>
            <a:t>Un </a:t>
          </a:r>
          <a:r>
            <a:rPr lang="es-ES" sz="1600" b="1" kern="1200" spc="-20" baseline="0" dirty="0">
              <a:latin typeface="Georgia" panose="02040502050405020303" pitchFamily="18" charset="0"/>
            </a:rPr>
            <a:t>50%</a:t>
          </a:r>
          <a:r>
            <a:rPr lang="es-ES" sz="1600" kern="1200" spc="-20" baseline="0" dirty="0">
              <a:latin typeface="Georgia" panose="02040502050405020303" pitchFamily="18" charset="0"/>
            </a:rPr>
            <a:t> de los estudiantes de máster y doctorado son internacionales </a:t>
          </a:r>
          <a:r>
            <a:rPr lang="es-ES" sz="1000" i="1" kern="1200" spc="-20" baseline="0" dirty="0">
              <a:latin typeface="Georgia" panose="02040502050405020303" pitchFamily="18" charset="0"/>
            </a:rPr>
            <a:t>(curso 2023-24)</a:t>
          </a:r>
          <a:endParaRPr lang="es-ES" sz="1000" i="1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Georgia" panose="02040502050405020303" pitchFamily="18" charset="0"/>
            </a:rPr>
            <a:t>Un </a:t>
          </a:r>
          <a:r>
            <a:rPr lang="es-ES" sz="1600" b="1" kern="1200" dirty="0">
              <a:latin typeface="Georgia" panose="02040502050405020303" pitchFamily="18" charset="0"/>
            </a:rPr>
            <a:t>43%</a:t>
          </a:r>
          <a:r>
            <a:rPr lang="es-ES" sz="1600" kern="1200" dirty="0">
              <a:latin typeface="Georgia" panose="02040502050405020303" pitchFamily="18" charset="0"/>
            </a:rPr>
            <a:t> de los graduados ha hecho alguna estancia en el extranjero </a:t>
          </a:r>
          <a:r>
            <a:rPr lang="es-ES" sz="1000" i="1" kern="1200" dirty="0">
              <a:latin typeface="Georgia" panose="02040502050405020303" pitchFamily="18" charset="0"/>
            </a:rPr>
            <a:t>(curso 2022-23)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Georgia" panose="02040502050405020303" pitchFamily="18" charset="0"/>
            </a:rPr>
            <a:t>Un </a:t>
          </a:r>
          <a:r>
            <a:rPr lang="es-ES" sz="1600" b="1" kern="1200" dirty="0">
              <a:latin typeface="Georgia" panose="02040502050405020303" pitchFamily="18" charset="0"/>
            </a:rPr>
            <a:t>25% </a:t>
          </a:r>
          <a:r>
            <a:rPr lang="es-ES" sz="1600" kern="1200" dirty="0">
              <a:latin typeface="Georgia" panose="02040502050405020303" pitchFamily="18" charset="0"/>
            </a:rPr>
            <a:t>del profesorado es internacional </a:t>
          </a:r>
          <a:r>
            <a:rPr lang="es-ES" sz="1000" i="1" kern="1200" dirty="0">
              <a:latin typeface="Georgia" panose="02040502050405020303" pitchFamily="18" charset="0"/>
            </a:rPr>
            <a:t>(2023)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spc="-20" baseline="0" dirty="0">
              <a:latin typeface="Georgia" panose="02040502050405020303" pitchFamily="18" charset="0"/>
            </a:rPr>
            <a:t>1ª</a:t>
          </a:r>
          <a:r>
            <a:rPr lang="es-ES" sz="1600" kern="1200" spc="-20" baseline="0" dirty="0">
              <a:latin typeface="Georgia" panose="02040502050405020303" pitchFamily="18" charset="0"/>
            </a:rPr>
            <a:t> universidad pública española en proyección internacional </a:t>
          </a:r>
          <a:r>
            <a:rPr lang="es-ES" sz="1000" i="1" kern="1200" spc="-20" baseline="0" dirty="0">
              <a:latin typeface="Georgia" panose="02040502050405020303" pitchFamily="18" charset="0"/>
            </a:rPr>
            <a:t>(ranking THE, 2024)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>
              <a:latin typeface="Georgia" panose="02040502050405020303" pitchFamily="18" charset="0"/>
            </a:rPr>
            <a:t>Convenios</a:t>
          </a:r>
          <a:r>
            <a:rPr lang="es-ES" sz="1600" kern="1200" dirty="0">
              <a:latin typeface="Georgia" panose="02040502050405020303" pitchFamily="18" charset="0"/>
            </a:rPr>
            <a:t> con </a:t>
          </a:r>
          <a:r>
            <a:rPr lang="es-ES" sz="1600" b="1" kern="1200" dirty="0">
              <a:latin typeface="Georgia" panose="02040502050405020303" pitchFamily="18" charset="0"/>
            </a:rPr>
            <a:t>28 de las 50</a:t>
          </a:r>
          <a:r>
            <a:rPr lang="es-ES" sz="1600" kern="1200" dirty="0">
              <a:latin typeface="Georgia" panose="02040502050405020303" pitchFamily="18" charset="0"/>
            </a:rPr>
            <a:t> mejores universidades del mundo </a:t>
          </a:r>
          <a:r>
            <a:rPr lang="es-ES" sz="1000" i="1" kern="1200" dirty="0">
              <a:latin typeface="Georgia" panose="02040502050405020303" pitchFamily="18" charset="0"/>
            </a:rPr>
            <a:t>(ranking THE 2024)</a:t>
          </a:r>
        </a:p>
      </dsp:txBody>
      <dsp:txXfrm>
        <a:off x="0" y="502287"/>
        <a:ext cx="8568952" cy="1549800"/>
      </dsp:txXfrm>
    </dsp:sp>
    <dsp:sp modelId="{45FCBF28-A59A-45DF-8ED6-A0C5FEB2442A}">
      <dsp:nvSpPr>
        <dsp:cNvPr id="0" name=""/>
        <dsp:cNvSpPr/>
      </dsp:nvSpPr>
      <dsp:spPr>
        <a:xfrm>
          <a:off x="428447" y="31407"/>
          <a:ext cx="5998266" cy="6480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latin typeface="Georgia" panose="02040502050405020303" pitchFamily="18" charset="0"/>
            </a:rPr>
            <a:t>Comunidad</a:t>
          </a:r>
        </a:p>
      </dsp:txBody>
      <dsp:txXfrm>
        <a:off x="460080" y="63040"/>
        <a:ext cx="5935000" cy="584734"/>
      </dsp:txXfrm>
    </dsp:sp>
    <dsp:sp modelId="{6F7CC585-5D61-47FD-84C9-D0FFAE474708}">
      <dsp:nvSpPr>
        <dsp:cNvPr id="0" name=""/>
        <dsp:cNvSpPr/>
      </dsp:nvSpPr>
      <dsp:spPr>
        <a:xfrm>
          <a:off x="0" y="2587768"/>
          <a:ext cx="8568952" cy="279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249936" rIns="66504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b="1" kern="1200" dirty="0" err="1">
              <a:latin typeface="Georgia" panose="02040502050405020303" pitchFamily="18" charset="0"/>
            </a:rPr>
            <a:t>Alianzas</a:t>
          </a:r>
          <a:r>
            <a:rPr lang="ca-ES" sz="1600" b="1" kern="1200" dirty="0">
              <a:latin typeface="Georgia" panose="02040502050405020303" pitchFamily="18" charset="0"/>
            </a:rPr>
            <a:t> y </a:t>
          </a:r>
          <a:r>
            <a:rPr lang="ca-ES" sz="1600" b="1" kern="1200" dirty="0" err="1">
              <a:latin typeface="Georgia" panose="02040502050405020303" pitchFamily="18" charset="0"/>
            </a:rPr>
            <a:t>redes</a:t>
          </a:r>
          <a:r>
            <a:rPr lang="ca-ES" sz="1600" kern="1200" dirty="0">
              <a:latin typeface="Georgia" panose="02040502050405020303" pitchFamily="18" charset="0"/>
            </a:rPr>
            <a:t>: </a:t>
          </a:r>
          <a:r>
            <a:rPr lang="ca-ES" sz="1600" kern="1200" dirty="0" err="1">
              <a:latin typeface="Georgia" panose="02040502050405020303" pitchFamily="18" charset="0"/>
            </a:rPr>
            <a:t>The</a:t>
          </a:r>
          <a:r>
            <a:rPr lang="ca-ES" sz="1600" kern="1200" dirty="0">
              <a:latin typeface="Georgia" panose="02040502050405020303" pitchFamily="18" charset="0"/>
            </a:rPr>
            <a:t> </a:t>
          </a:r>
          <a:r>
            <a:rPr lang="ca-ES" sz="1600" kern="1200" dirty="0" err="1">
              <a:latin typeface="Georgia" panose="02040502050405020303" pitchFamily="18" charset="0"/>
            </a:rPr>
            <a:t>Guild</a:t>
          </a:r>
          <a:r>
            <a:rPr lang="ca-ES" sz="1600" kern="1200" dirty="0">
              <a:latin typeface="Georgia" panose="02040502050405020303" pitchFamily="18" charset="0"/>
            </a:rPr>
            <a:t>, EUTOPIA, </a:t>
          </a:r>
          <a:r>
            <a:rPr lang="ca-ES" sz="1600" kern="1200" dirty="0" err="1">
              <a:latin typeface="Georgia" panose="02040502050405020303" pitchFamily="18" charset="0"/>
            </a:rPr>
            <a:t>European</a:t>
          </a:r>
          <a:r>
            <a:rPr lang="ca-ES" sz="1600" kern="1200" dirty="0">
              <a:latin typeface="Georgia" panose="02040502050405020303" pitchFamily="18" charset="0"/>
            </a:rPr>
            <a:t> University </a:t>
          </a:r>
          <a:r>
            <a:rPr lang="ca-ES" sz="1600" kern="1200" dirty="0" err="1">
              <a:latin typeface="Georgia" panose="02040502050405020303" pitchFamily="18" charset="0"/>
            </a:rPr>
            <a:t>Association</a:t>
          </a:r>
          <a:r>
            <a:rPr lang="ca-ES" sz="1600" kern="1200" dirty="0">
              <a:latin typeface="Georgia" panose="02040502050405020303" pitchFamily="18" charset="0"/>
            </a:rPr>
            <a:t>, A4U i </a:t>
          </a:r>
          <a:r>
            <a:rPr lang="ca-ES" sz="1600" kern="1200" dirty="0" err="1">
              <a:latin typeface="Georgia" panose="02040502050405020303" pitchFamily="18" charset="0"/>
            </a:rPr>
            <a:t>Europaeum</a:t>
          </a:r>
          <a:endParaRPr lang="es-ES" sz="16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Georgia" panose="02040502050405020303" pitchFamily="18" charset="0"/>
            </a:rPr>
            <a:t>Centro en Políticas Públicas conjuntamente con la Universidad </a:t>
          </a:r>
          <a:r>
            <a:rPr lang="es-ES" sz="1600" b="1" kern="1200" dirty="0">
              <a:latin typeface="Georgia" panose="02040502050405020303" pitchFamily="18" charset="0"/>
            </a:rPr>
            <a:t>Johns Hopkins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000" i="1" kern="1200" dirty="0">
              <a:latin typeface="Georgia" panose="02040502050405020303" pitchFamily="18" charset="0"/>
            </a:rPr>
            <a:t>(desde 2013)</a:t>
          </a:r>
          <a:endParaRPr lang="es-ES" sz="1600" i="1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>
              <a:latin typeface="Georgia" panose="02040502050405020303" pitchFamily="18" charset="0"/>
            </a:rPr>
            <a:t>Barcelona Centre of </a:t>
          </a:r>
          <a:r>
            <a:rPr lang="es-ES" sz="1600" kern="1200" dirty="0" err="1">
              <a:latin typeface="Georgia" panose="02040502050405020303" pitchFamily="18" charset="0"/>
            </a:rPr>
            <a:t>European</a:t>
          </a:r>
          <a:r>
            <a:rPr lang="es-ES" sz="1600" kern="1200" dirty="0">
              <a:latin typeface="Georgia" panose="02040502050405020303" pitchFamily="18" charset="0"/>
            </a:rPr>
            <a:t> </a:t>
          </a:r>
          <a:r>
            <a:rPr lang="es-ES" sz="1600" kern="1200" dirty="0" err="1">
              <a:latin typeface="Georgia" panose="02040502050405020303" pitchFamily="18" charset="0"/>
            </a:rPr>
            <a:t>Studies</a:t>
          </a:r>
          <a:r>
            <a:rPr lang="es-ES" sz="1600" kern="1200" dirty="0">
              <a:latin typeface="Georgia" panose="02040502050405020303" pitchFamily="18" charset="0"/>
            </a:rPr>
            <a:t> (</a:t>
          </a:r>
          <a:r>
            <a:rPr lang="es-ES" sz="1600" b="1" kern="1200" dirty="0">
              <a:latin typeface="Georgia" panose="02040502050405020303" pitchFamily="18" charset="0"/>
            </a:rPr>
            <a:t>BACES</a:t>
          </a:r>
          <a:r>
            <a:rPr lang="es-ES" sz="1600" kern="1200" dirty="0">
              <a:latin typeface="Georgia" panose="02040502050405020303" pitchFamily="18" charset="0"/>
            </a:rPr>
            <a:t>), con el sello Jean </a:t>
          </a:r>
          <a:r>
            <a:rPr lang="es-ES" sz="1600" kern="1200" dirty="0" err="1">
              <a:latin typeface="Georgia" panose="02040502050405020303" pitchFamily="18" charset="0"/>
            </a:rPr>
            <a:t>Monnet</a:t>
          </a:r>
          <a:endParaRPr lang="es-ES" sz="16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spc="-20" baseline="0" dirty="0">
              <a:latin typeface="Georgia" panose="02040502050405020303" pitchFamily="18" charset="0"/>
            </a:rPr>
            <a:t>1 Erasmus </a:t>
          </a:r>
          <a:r>
            <a:rPr lang="es-ES" sz="1600" b="1" kern="1200" spc="-20" baseline="0" dirty="0" err="1">
              <a:latin typeface="Georgia" panose="02040502050405020303" pitchFamily="18" charset="0"/>
            </a:rPr>
            <a:t>Mundus</a:t>
          </a:r>
          <a:r>
            <a:rPr lang="es-ES" sz="1600" b="1" kern="1200" spc="-20" baseline="0" dirty="0">
              <a:latin typeface="Georgia" panose="02040502050405020303" pitchFamily="18" charset="0"/>
            </a:rPr>
            <a:t> </a:t>
          </a:r>
          <a:r>
            <a:rPr lang="es-ES" sz="1600" b="0" kern="1200" spc="-20" baseline="0" dirty="0">
              <a:latin typeface="Georgia" panose="02040502050405020303" pitchFamily="18" charset="0"/>
            </a:rPr>
            <a:t>sobre IA y </a:t>
          </a:r>
          <a:r>
            <a:rPr lang="es-ES" sz="1600" b="1" kern="1200" spc="-20" baseline="0" dirty="0">
              <a:latin typeface="Georgia" panose="02040502050405020303" pitchFamily="18" charset="0"/>
            </a:rPr>
            <a:t>5 Erasmus </a:t>
          </a:r>
          <a:r>
            <a:rPr lang="es-ES" sz="1600" b="1" kern="1200" spc="-20" baseline="0" dirty="0" err="1">
              <a:latin typeface="Georgia" panose="02040502050405020303" pitchFamily="18" charset="0"/>
            </a:rPr>
            <a:t>Mundus</a:t>
          </a:r>
          <a:r>
            <a:rPr lang="es-ES" sz="1600" b="1" kern="1200" spc="-20" baseline="0" dirty="0">
              <a:latin typeface="Georgia" panose="02040502050405020303" pitchFamily="18" charset="0"/>
            </a:rPr>
            <a:t> </a:t>
          </a:r>
          <a:r>
            <a:rPr lang="es-ES" sz="1600" kern="1200" spc="-20" baseline="0" dirty="0" err="1">
              <a:latin typeface="Georgia" panose="02040502050405020303" pitchFamily="18" charset="0"/>
            </a:rPr>
            <a:t>Joint</a:t>
          </a:r>
          <a:r>
            <a:rPr lang="es-ES" sz="1600" kern="1200" spc="-20" baseline="0" dirty="0">
              <a:latin typeface="Georgia" panose="02040502050405020303" pitchFamily="18" charset="0"/>
            </a:rPr>
            <a:t> Master </a:t>
          </a:r>
          <a:r>
            <a:rPr lang="es-ES" sz="1600" kern="1200" spc="-20" baseline="0" dirty="0" err="1">
              <a:latin typeface="Georgia" panose="02040502050405020303" pitchFamily="18" charset="0"/>
            </a:rPr>
            <a:t>Degrees</a:t>
          </a:r>
          <a:r>
            <a:rPr lang="es-ES" sz="1600" b="1" kern="1200" spc="-20" baseline="0" dirty="0">
              <a:latin typeface="Georgia" panose="02040502050405020303" pitchFamily="18" charset="0"/>
            </a:rPr>
            <a:t>, 9 titulaciones dobles de máster, 2 titulaciones dobles de grado</a:t>
          </a:r>
          <a:r>
            <a:rPr lang="es-ES" sz="1600" kern="1200" spc="-20" baseline="0" dirty="0">
              <a:latin typeface="Georgia" panose="02040502050405020303" pitchFamily="18" charset="0"/>
            </a:rPr>
            <a:t> (Kings '</a:t>
          </a:r>
          <a:r>
            <a:rPr lang="es-ES" sz="1600" kern="1200" spc="-20" baseline="0" dirty="0" err="1">
              <a:latin typeface="Georgia" panose="02040502050405020303" pitchFamily="18" charset="0"/>
            </a:rPr>
            <a:t>College</a:t>
          </a:r>
          <a:r>
            <a:rPr lang="es-ES" sz="1600" kern="1200" spc="-20" baseline="0" dirty="0">
              <a:latin typeface="Georgia" panose="02040502050405020303" pitchFamily="18" charset="0"/>
            </a:rPr>
            <a:t> de Londres, y Universidad Toulouse </a:t>
          </a:r>
          <a:r>
            <a:rPr lang="es-ES" sz="1600" kern="1200" spc="-20" baseline="0" dirty="0" err="1">
              <a:latin typeface="Georgia" panose="02040502050405020303" pitchFamily="18" charset="0"/>
            </a:rPr>
            <a:t>Capitole</a:t>
          </a:r>
          <a:r>
            <a:rPr lang="es-ES" sz="1600" kern="1200" spc="-20" baseline="0" dirty="0">
              <a:latin typeface="Georgia" panose="02040502050405020303" pitchFamily="18" charset="0"/>
            </a:rPr>
            <a:t>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spc="-40" baseline="0" dirty="0">
              <a:latin typeface="Georgia" panose="02040502050405020303" pitchFamily="18" charset="0"/>
            </a:rPr>
            <a:t>Programas Internacionales:</a:t>
          </a:r>
          <a:r>
            <a:rPr lang="es-ES" sz="1600" kern="1200" spc="-40" baseline="0" dirty="0">
              <a:latin typeface="Georgia" panose="02040502050405020303" pitchFamily="18" charset="0"/>
            </a:rPr>
            <a:t> Barcelona International Summer </a:t>
          </a:r>
          <a:r>
            <a:rPr lang="es-ES" sz="1600" kern="1200" spc="-40" baseline="0" dirty="0" err="1">
              <a:latin typeface="Georgia" panose="02040502050405020303" pitchFamily="18" charset="0"/>
            </a:rPr>
            <a:t>School</a:t>
          </a:r>
          <a:r>
            <a:rPr lang="es-ES" sz="1600" kern="1200" spc="-40" baseline="0" dirty="0">
              <a:latin typeface="Georgia" panose="02040502050405020303" pitchFamily="18" charset="0"/>
            </a:rPr>
            <a:t> (</a:t>
          </a:r>
          <a:r>
            <a:rPr lang="es-ES" sz="1600" b="1" kern="1200" spc="-40" baseline="0" dirty="0">
              <a:latin typeface="Georgia" panose="02040502050405020303" pitchFamily="18" charset="0"/>
            </a:rPr>
            <a:t>BISS</a:t>
          </a:r>
          <a:r>
            <a:rPr lang="es-ES" sz="1600" kern="1200" spc="-40" baseline="0" dirty="0">
              <a:latin typeface="Georgia" panose="02040502050405020303" pitchFamily="18" charset="0"/>
            </a:rPr>
            <a:t>), </a:t>
          </a:r>
          <a:r>
            <a:rPr lang="es-ES" sz="1600" kern="1200" spc="-50" baseline="0" dirty="0">
              <a:latin typeface="Georgia" panose="02040502050405020303" pitchFamily="18" charset="0"/>
            </a:rPr>
            <a:t>Barcelona </a:t>
          </a:r>
          <a:r>
            <a:rPr lang="es-ES" sz="1600" kern="1200" spc="-50" baseline="0" dirty="0" err="1">
              <a:latin typeface="Georgia" panose="02040502050405020303" pitchFamily="18" charset="0"/>
            </a:rPr>
            <a:t>Program</a:t>
          </a:r>
          <a:r>
            <a:rPr lang="es-ES" sz="1600" kern="1200" spc="-50" baseline="0" dirty="0">
              <a:latin typeface="Georgia" panose="02040502050405020303" pitchFamily="18" charset="0"/>
            </a:rPr>
            <a:t> </a:t>
          </a:r>
          <a:r>
            <a:rPr lang="es-ES" sz="1600" kern="1200" spc="-50" baseline="0" dirty="0" err="1">
              <a:latin typeface="Georgia" panose="02040502050405020303" pitchFamily="18" charset="0"/>
            </a:rPr>
            <a:t>for</a:t>
          </a:r>
          <a:r>
            <a:rPr lang="es-ES" sz="1600" kern="1200" spc="-50" baseline="0" dirty="0">
              <a:latin typeface="Georgia" panose="02040502050405020303" pitchFamily="18" charset="0"/>
            </a:rPr>
            <a:t> </a:t>
          </a:r>
          <a:r>
            <a:rPr lang="es-ES" sz="1600" kern="1200" spc="-50" baseline="0" dirty="0" err="1">
              <a:latin typeface="Georgia" panose="02040502050405020303" pitchFamily="18" charset="0"/>
            </a:rPr>
            <a:t>Interdisciplinary</a:t>
          </a:r>
          <a:r>
            <a:rPr lang="es-ES" sz="1600" kern="1200" spc="-50" baseline="0" dirty="0">
              <a:latin typeface="Georgia" panose="02040502050405020303" pitchFamily="18" charset="0"/>
            </a:rPr>
            <a:t> </a:t>
          </a:r>
          <a:r>
            <a:rPr lang="es-ES" sz="1600" kern="1200" spc="-50" baseline="0" dirty="0" err="1">
              <a:latin typeface="Georgia" panose="02040502050405020303" pitchFamily="18" charset="0"/>
            </a:rPr>
            <a:t>Studies</a:t>
          </a:r>
          <a:r>
            <a:rPr lang="es-ES" sz="1600" kern="1200" spc="-50" baseline="0" dirty="0">
              <a:latin typeface="Georgia" panose="02040502050405020303" pitchFamily="18" charset="0"/>
            </a:rPr>
            <a:t> (</a:t>
          </a:r>
          <a:r>
            <a:rPr lang="es-ES" sz="1600" b="1" kern="1200" spc="-50" baseline="0" dirty="0" err="1">
              <a:latin typeface="Georgia" panose="02040502050405020303" pitchFamily="18" charset="0"/>
            </a:rPr>
            <a:t>BaPIS</a:t>
          </a:r>
          <a:r>
            <a:rPr lang="es-ES" sz="1600" kern="1200" spc="-50" baseline="0" dirty="0">
              <a:latin typeface="Georgia" panose="02040502050405020303" pitchFamily="18" charset="0"/>
            </a:rPr>
            <a:t>) e International Business </a:t>
          </a:r>
          <a:r>
            <a:rPr lang="es-ES" sz="1600" kern="1200" spc="-50" baseline="0" dirty="0" err="1">
              <a:latin typeface="Georgia" panose="02040502050405020303" pitchFamily="18" charset="0"/>
            </a:rPr>
            <a:t>Program</a:t>
          </a:r>
          <a:r>
            <a:rPr lang="es-ES" sz="1600" kern="1200" spc="-50" baseline="0" dirty="0">
              <a:latin typeface="Georgia" panose="02040502050405020303" pitchFamily="18" charset="0"/>
            </a:rPr>
            <a:t> (</a:t>
          </a:r>
          <a:r>
            <a:rPr lang="es-ES" sz="1600" b="1" kern="1200" spc="-50" baseline="0" dirty="0">
              <a:latin typeface="Georgia" panose="02040502050405020303" pitchFamily="18" charset="0"/>
            </a:rPr>
            <a:t>IBP</a:t>
          </a:r>
          <a:r>
            <a:rPr lang="es-ES" sz="1600" b="0" kern="1200" spc="-50" baseline="0" dirty="0">
              <a:latin typeface="Georgia" panose="02040502050405020303" pitchFamily="18" charset="0"/>
            </a:rPr>
            <a:t>, con ESCI</a:t>
          </a:r>
          <a:r>
            <a:rPr lang="es-ES" sz="1600" kern="1200" spc="-50" baseline="0" dirty="0">
              <a:latin typeface="Georgia" panose="02040502050405020303" pitchFamily="18" charset="0"/>
            </a:rPr>
            <a:t>)</a:t>
          </a:r>
          <a:endParaRPr lang="es-ES" sz="1600" kern="1200" spc="-40" baseline="0" dirty="0">
            <a:latin typeface="Georgia" panose="02040502050405020303" pitchFamily="18" charset="0"/>
          </a:endParaRPr>
        </a:p>
      </dsp:txBody>
      <dsp:txXfrm>
        <a:off x="0" y="2587768"/>
        <a:ext cx="8568952" cy="2797200"/>
      </dsp:txXfrm>
    </dsp:sp>
    <dsp:sp modelId="{7182F0B0-E340-4B70-997E-7BECB46F099A}">
      <dsp:nvSpPr>
        <dsp:cNvPr id="0" name=""/>
        <dsp:cNvSpPr/>
      </dsp:nvSpPr>
      <dsp:spPr>
        <a:xfrm>
          <a:off x="428447" y="2116888"/>
          <a:ext cx="5998266" cy="648000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latin typeface="Georgia" panose="02040502050405020303" pitchFamily="18" charset="0"/>
            </a:rPr>
            <a:t>Proyectos innovadores</a:t>
          </a:r>
        </a:p>
      </dsp:txBody>
      <dsp:txXfrm>
        <a:off x="460080" y="2148521"/>
        <a:ext cx="5935000" cy="584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55576" y="764704"/>
            <a:ext cx="7632848" cy="132343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endParaRPr lang="es-ES" sz="4000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s-ES" sz="4000" dirty="0">
                <a:solidFill>
                  <a:srgbClr val="C00000"/>
                </a:solidFill>
                <a:latin typeface="Georgia" pitchFamily="18" charset="0"/>
              </a:rPr>
              <a:t>Presentación institucional</a:t>
            </a:r>
            <a:endParaRPr lang="es-ES" sz="4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6156012"/>
            <a:ext cx="7632848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dirty="0">
                <a:solidFill>
                  <a:srgbClr val="C00000"/>
                </a:solidFill>
                <a:latin typeface="Georgia" pitchFamily="18" charset="0"/>
              </a:rPr>
              <a:t>Marzo 2024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Vocación internacional: algunos indicadores</a:t>
            </a:r>
          </a:p>
        </p:txBody>
      </p:sp>
      <p:graphicFrame>
        <p:nvGraphicFramePr>
          <p:cNvPr id="5" name="3 Diagrama"/>
          <p:cNvGraphicFramePr/>
          <p:nvPr>
            <p:extLst>
              <p:ext uri="{D42A27DB-BD31-4B8C-83A1-F6EECF244321}">
                <p14:modId xmlns:p14="http://schemas.microsoft.com/office/powerpoint/2010/main" val="2805571319"/>
              </p:ext>
            </p:extLst>
          </p:nvPr>
        </p:nvGraphicFramePr>
        <p:xfrm>
          <a:off x="323528" y="1252984"/>
          <a:ext cx="8568952" cy="5416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4991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Vocación internacional: mapa de convenios </a:t>
            </a:r>
            <a:r>
              <a:rPr lang="ca-ES" sz="1600" dirty="0">
                <a:solidFill>
                  <a:srgbClr val="C00000"/>
                </a:solidFill>
                <a:latin typeface="Verdana" pitchFamily="34" charset="0"/>
              </a:rPr>
              <a:t>(2022)</a:t>
            </a:r>
            <a:endParaRPr lang="es-ES" sz="1600" dirty="0">
              <a:solidFill>
                <a:srgbClr val="C00000"/>
              </a:solidFill>
              <a:latin typeface="Verdana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57341"/>
            <a:ext cx="8964488" cy="416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800185"/>
              </p:ext>
            </p:extLst>
          </p:nvPr>
        </p:nvGraphicFramePr>
        <p:xfrm>
          <a:off x="908603" y="1857341"/>
          <a:ext cx="2304256" cy="760095"/>
        </p:xfrm>
        <a:graphic>
          <a:graphicData uri="http://schemas.openxmlformats.org/drawingml/2006/table">
            <a:tbl>
              <a:tblPr/>
              <a:tblGrid>
                <a:gridCol w="2048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NORTEAMÉRICA </a:t>
                      </a:r>
                    </a:p>
                    <a:p>
                      <a:pPr algn="ctr" fontAlgn="b"/>
                      <a:r>
                        <a:rPr lang="es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(50)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Estados Unidos de</a:t>
                      </a:r>
                      <a:r>
                        <a:rPr lang="es-ES" sz="1200" b="0" i="0" u="none" strike="noStrike" baseline="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América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Canadá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5 Tabla">
            <a:extLst>
              <a:ext uri="{FF2B5EF4-FFF2-40B4-BE49-F238E27FC236}">
                <a16:creationId xmlns:a16="http://schemas.microsoft.com/office/drawing/2014/main" id="{806C92CD-A299-5885-E2CD-79409B91AF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871543"/>
              </p:ext>
            </p:extLst>
          </p:nvPr>
        </p:nvGraphicFramePr>
        <p:xfrm>
          <a:off x="1475656" y="2976516"/>
          <a:ext cx="1872208" cy="3435944"/>
        </p:xfrm>
        <a:graphic>
          <a:graphicData uri="http://schemas.openxmlformats.org/drawingml/2006/table">
            <a:tbl>
              <a:tblPr/>
              <a:tblGrid>
                <a:gridCol w="1424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AMÉRICA LATINA (80)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Brasil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845254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México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Argentina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Cuba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Colombia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Perú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633462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Nicaragua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679636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Uruguay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Ecuador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042363"/>
                  </a:ext>
                </a:extLst>
              </a:tr>
              <a:tr h="26659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Bolivia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Rep.</a:t>
                      </a:r>
                      <a:r>
                        <a:rPr lang="es-ES" sz="1200" b="0" i="0" u="none" strike="noStrike" baseline="0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Dominicana</a:t>
                      </a:r>
                    </a:p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Costa</a:t>
                      </a:r>
                      <a:r>
                        <a:rPr lang="es-ES" sz="1200" b="0" i="0" u="none" strike="noStrike" baseline="0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 Rica</a:t>
                      </a:r>
                    </a:p>
                    <a:p>
                      <a:pPr algn="l" fontAlgn="b"/>
                      <a:r>
                        <a:rPr lang="es-ES" sz="1200" b="0" i="0" u="none" strike="noStrike" baseline="0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Puerto Rico</a:t>
                      </a:r>
                      <a:endParaRPr lang="es-ES" sz="1200" b="0" i="0" u="none" strike="noStrike" noProof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Venezuela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3" name="6 Tabla">
            <a:extLst>
              <a:ext uri="{FF2B5EF4-FFF2-40B4-BE49-F238E27FC236}">
                <a16:creationId xmlns:a16="http://schemas.microsoft.com/office/drawing/2014/main" id="{351A4468-4835-8E46-F6D2-0323312F9D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520675"/>
              </p:ext>
            </p:extLst>
          </p:nvPr>
        </p:nvGraphicFramePr>
        <p:xfrm>
          <a:off x="4067944" y="4488782"/>
          <a:ext cx="2808312" cy="1722120"/>
        </p:xfrm>
        <a:graphic>
          <a:graphicData uri="http://schemas.openxmlformats.org/drawingml/2006/table">
            <a:tbl>
              <a:tblPr/>
              <a:tblGrid>
                <a:gridCol w="991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588">
                  <a:extLst>
                    <a:ext uri="{9D8B030D-6E8A-4147-A177-3AD203B41FA5}">
                      <a16:colId xmlns:a16="http://schemas.microsoft.com/office/drawing/2014/main" val="3002604174"/>
                    </a:ext>
                  </a:extLst>
                </a:gridCol>
                <a:gridCol w="1041271">
                  <a:extLst>
                    <a:ext uri="{9D8B030D-6E8A-4147-A177-3AD203B41FA5}">
                      <a16:colId xmlns:a16="http://schemas.microsoft.com/office/drawing/2014/main" val="2458000349"/>
                    </a:ext>
                  </a:extLst>
                </a:gridCol>
                <a:gridCol w="41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ÁFRICA Y ORIENTE MEDIO</a:t>
                      </a:r>
                    </a:p>
                    <a:p>
                      <a:pPr algn="ctr" fontAlgn="b"/>
                      <a:r>
                        <a:rPr lang="es-ES" sz="1200" b="1" i="0" u="none" strike="noStrike" kern="1200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(40)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Irán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Marruecos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7827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Turquía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Túnez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490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Botsuana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Palestina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7266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Sud-áfrica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Em. Árabes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Israel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Qatar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Namibia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Etiopía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Líbano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Nigeria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306624"/>
                  </a:ext>
                </a:extLst>
              </a:tr>
            </a:tbl>
          </a:graphicData>
        </a:graphic>
      </p:graphicFrame>
      <p:graphicFrame>
        <p:nvGraphicFramePr>
          <p:cNvPr id="14" name="8 Tabla">
            <a:extLst>
              <a:ext uri="{FF2B5EF4-FFF2-40B4-BE49-F238E27FC236}">
                <a16:creationId xmlns:a16="http://schemas.microsoft.com/office/drawing/2014/main" id="{0EBB35D8-E27B-A38F-B99E-7F88F3E81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469385"/>
              </p:ext>
            </p:extLst>
          </p:nvPr>
        </p:nvGraphicFramePr>
        <p:xfrm>
          <a:off x="7254044" y="3334352"/>
          <a:ext cx="1475655" cy="3068955"/>
        </p:xfrm>
        <a:graphic>
          <a:graphicData uri="http://schemas.openxmlformats.org/drawingml/2006/table">
            <a:tbl>
              <a:tblPr/>
              <a:tblGrid>
                <a:gridCol w="1144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ASIA PACÍFICO (64)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China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0003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Japón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3383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Indonesia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779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Australia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Corea del Sud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Tailandia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9760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Malasia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4272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Hong Kong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Taiwan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Vietnam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412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Filipinas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Nueva Zelanda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Singapur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5" name="5 Marcador de contenido">
            <a:extLst>
              <a:ext uri="{FF2B5EF4-FFF2-40B4-BE49-F238E27FC236}">
                <a16:creationId xmlns:a16="http://schemas.microsoft.com/office/drawing/2014/main" id="{7F648B71-D4A8-AAB0-09AA-16915A0718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222966"/>
              </p:ext>
            </p:extLst>
          </p:nvPr>
        </p:nvGraphicFramePr>
        <p:xfrm>
          <a:off x="4256838" y="1052736"/>
          <a:ext cx="2808312" cy="2875406"/>
        </p:xfrm>
        <a:graphic>
          <a:graphicData uri="http://schemas.openxmlformats.org/drawingml/2006/table">
            <a:tbl>
              <a:tblPr/>
              <a:tblGrid>
                <a:gridCol w="91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0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EUROPA </a:t>
                      </a:r>
                    </a:p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(249)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Francia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43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Irlanda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Reino Unido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Polonia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Alemania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37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Portugal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Italia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25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República Checa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Holanda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15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Grecia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Bélgica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Letonia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Rusia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Rumania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Austria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9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Hungría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Suiza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9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Croacia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Suecia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Eslovenia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Noruega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Estonia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Dinamarca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Serbia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Finlandia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Islandia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007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Una universidad joven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331640" y="2132857"/>
            <a:ext cx="6408712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La UPF es una universidad </a:t>
            </a:r>
            <a:r>
              <a:rPr lang="es-ES" sz="2000" b="1" dirty="0">
                <a:solidFill>
                  <a:schemeClr val="tx1"/>
                </a:solidFill>
                <a:latin typeface="Georgia" pitchFamily="18" charset="0"/>
              </a:rPr>
              <a:t>pública, internacional e intensiva en investigación. </a:t>
            </a:r>
            <a:r>
              <a:rPr lang="es-ES" sz="2000" dirty="0">
                <a:solidFill>
                  <a:schemeClr val="tx1"/>
                </a:solidFill>
                <a:latin typeface="Georgia" pitchFamily="18" charset="0"/>
              </a:rPr>
              <a:t>Fundada en 1990, en poco tiempo se ha situado al nivel de las mejores universidades europeas</a:t>
            </a:r>
            <a:endParaRPr lang="ca-ES" sz="20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Una universidad de calidad</a:t>
            </a:r>
          </a:p>
        </p:txBody>
      </p:sp>
      <p:grpSp>
        <p:nvGrpSpPr>
          <p:cNvPr id="2" name="Agrupa 10">
            <a:extLst>
              <a:ext uri="{FF2B5EF4-FFF2-40B4-BE49-F238E27FC236}">
                <a16:creationId xmlns:a16="http://schemas.microsoft.com/office/drawing/2014/main" id="{D430BF0E-DCEE-7DD0-C4F3-C90BAE5D5255}"/>
              </a:ext>
            </a:extLst>
          </p:cNvPr>
          <p:cNvGrpSpPr/>
          <p:nvPr/>
        </p:nvGrpSpPr>
        <p:grpSpPr>
          <a:xfrm>
            <a:off x="995673" y="1988840"/>
            <a:ext cx="7680783" cy="3140668"/>
            <a:chOff x="1278097" y="1270516"/>
            <a:chExt cx="7838354" cy="3140668"/>
          </a:xfrm>
        </p:grpSpPr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17D2B2C1-A335-7D27-8F5A-4D5A5068B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1245" y="1270516"/>
              <a:ext cx="6575206" cy="3140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lvl="1">
                <a:lnSpc>
                  <a:spcPct val="125000"/>
                </a:lnSpc>
                <a:buClr>
                  <a:srgbClr val="C11515"/>
                </a:buClr>
                <a:buSzPct val="120000"/>
                <a:buFont typeface="Wingdings" pitchFamily="2" charset="2"/>
                <a:buChar char="ü"/>
                <a:tabLst>
                  <a:tab pos="265113" algn="l"/>
                </a:tabLst>
              </a:pPr>
              <a:r>
                <a:rPr lang="ca-ES" sz="1600" dirty="0">
                  <a:latin typeface="Georgia" pitchFamily="18" charset="0"/>
                </a:rPr>
                <a:t> </a:t>
              </a:r>
              <a:r>
                <a:rPr lang="ca-ES" sz="1600" dirty="0" err="1">
                  <a:latin typeface="Georgia" pitchFamily="18" charset="0"/>
                </a:rPr>
                <a:t>Ranking</a:t>
              </a:r>
              <a:r>
                <a:rPr lang="ca-ES" sz="1600" dirty="0">
                  <a:latin typeface="Georgia" pitchFamily="18" charset="0"/>
                </a:rPr>
                <a:t> </a:t>
              </a:r>
              <a:r>
                <a:rPr lang="ca-ES" sz="1600" i="1" dirty="0" err="1">
                  <a:latin typeface="Georgia" pitchFamily="18" charset="0"/>
                </a:rPr>
                <a:t>Times</a:t>
              </a:r>
              <a:r>
                <a:rPr lang="ca-ES" sz="1600" i="1" dirty="0">
                  <a:latin typeface="Georgia" pitchFamily="18" charset="0"/>
                </a:rPr>
                <a:t> </a:t>
              </a:r>
              <a:r>
                <a:rPr lang="ca-ES" sz="1600" i="1" dirty="0" err="1">
                  <a:latin typeface="Georgia" pitchFamily="18" charset="0"/>
                </a:rPr>
                <a:t>Higher</a:t>
              </a:r>
              <a:r>
                <a:rPr lang="ca-ES" sz="1600" i="1" dirty="0">
                  <a:latin typeface="Georgia" pitchFamily="18" charset="0"/>
                </a:rPr>
                <a:t> </a:t>
              </a:r>
              <a:r>
                <a:rPr lang="ca-ES" sz="1600" i="1" dirty="0" err="1">
                  <a:latin typeface="Georgia" pitchFamily="18" charset="0"/>
                </a:rPr>
                <a:t>Education</a:t>
              </a:r>
              <a:r>
                <a:rPr lang="ca-ES" sz="1600" i="1" dirty="0">
                  <a:latin typeface="Georgia" pitchFamily="18" charset="0"/>
                </a:rPr>
                <a:t>  </a:t>
              </a:r>
              <a:r>
                <a:rPr lang="ca-ES" sz="1600" dirty="0">
                  <a:latin typeface="Georgia" pitchFamily="18" charset="0"/>
                </a:rPr>
                <a:t>(2023): </a:t>
              </a:r>
            </a:p>
            <a:p>
              <a:pPr marL="712788" indent="-265113">
                <a:lnSpc>
                  <a:spcPct val="125000"/>
                </a:lnSpc>
                <a:buClr>
                  <a:srgbClr val="C11515"/>
                </a:buClr>
                <a:buSzPct val="120000"/>
                <a:buFont typeface="Arial" panose="020B0604020202020204" pitchFamily="34" charset="0"/>
                <a:buChar char="•"/>
                <a:tabLst>
                  <a:tab pos="712788" algn="l"/>
                </a:tabLst>
              </a:pPr>
              <a:r>
                <a:rPr lang="ca-ES" sz="1600" dirty="0">
                  <a:latin typeface="Georgia" pitchFamily="18" charset="0"/>
                </a:rPr>
                <a:t>18</a:t>
              </a:r>
              <a:r>
                <a:rPr lang="es-ES" sz="1600" dirty="0">
                  <a:latin typeface="Georgia" pitchFamily="18" charset="0"/>
                </a:rPr>
                <a:t>ª mejor universidad joven del mundo</a:t>
              </a:r>
              <a:r>
                <a:rPr lang="ca-ES" sz="1600" dirty="0">
                  <a:latin typeface="Georgia" pitchFamily="18" charset="0"/>
                </a:rPr>
                <a:t>	</a:t>
              </a:r>
            </a:p>
            <a:p>
              <a:pPr marL="355600">
                <a:lnSpc>
                  <a:spcPct val="125000"/>
                </a:lnSpc>
                <a:buClr>
                  <a:srgbClr val="C11515"/>
                </a:buClr>
                <a:buSzPct val="120000"/>
                <a:tabLst>
                  <a:tab pos="533400" algn="l"/>
                  <a:tab pos="622300" algn="l"/>
                </a:tabLst>
              </a:pPr>
              <a:endParaRPr lang="ca-ES" sz="1600" dirty="0">
                <a:latin typeface="Georgia" pitchFamily="18" charset="0"/>
              </a:endParaRPr>
            </a:p>
            <a:p>
              <a:pPr marL="355600">
                <a:lnSpc>
                  <a:spcPct val="125000"/>
                </a:lnSpc>
                <a:buClr>
                  <a:srgbClr val="C11515"/>
                </a:buClr>
                <a:buSzPct val="120000"/>
                <a:tabLst>
                  <a:tab pos="533400" algn="l"/>
                  <a:tab pos="622300" algn="l"/>
                </a:tabLst>
              </a:pPr>
              <a:endParaRPr lang="ca-ES" sz="1600" dirty="0">
                <a:latin typeface="Georgia" pitchFamily="18" charset="0"/>
              </a:endParaRPr>
            </a:p>
            <a:p>
              <a:pPr algn="just">
                <a:lnSpc>
                  <a:spcPct val="125000"/>
                </a:lnSpc>
                <a:buClr>
                  <a:srgbClr val="C11515"/>
                </a:buClr>
                <a:buSzPct val="120000"/>
                <a:buFont typeface="Wingdings" pitchFamily="2" charset="2"/>
                <a:buChar char="ü"/>
                <a:tabLst>
                  <a:tab pos="265113" algn="l"/>
                </a:tabLst>
              </a:pPr>
              <a:r>
                <a:rPr lang="ca-ES" sz="1600" dirty="0">
                  <a:latin typeface="Georgia" pitchFamily="18" charset="0"/>
                </a:rPr>
                <a:t> U-</a:t>
              </a:r>
              <a:r>
                <a:rPr lang="ca-ES" sz="1600" dirty="0" err="1">
                  <a:latin typeface="Georgia" pitchFamily="18" charset="0"/>
                </a:rPr>
                <a:t>Multirank</a:t>
              </a:r>
              <a:r>
                <a:rPr lang="ca-ES" sz="1600" dirty="0">
                  <a:latin typeface="Georgia" pitchFamily="18" charset="0"/>
                </a:rPr>
                <a:t> (</a:t>
              </a:r>
              <a:r>
                <a:rPr lang="ca-ES" sz="1600" dirty="0" err="1">
                  <a:latin typeface="Georgia" pitchFamily="18" charset="0"/>
                </a:rPr>
                <a:t>promovido</a:t>
              </a:r>
              <a:r>
                <a:rPr lang="ca-ES" sz="1600" dirty="0">
                  <a:latin typeface="Georgia" pitchFamily="18" charset="0"/>
                </a:rPr>
                <a:t> por la CE, 2022)</a:t>
              </a:r>
            </a:p>
            <a:p>
              <a:pPr marL="742950" lvl="1" indent="-285750" algn="just">
                <a:lnSpc>
                  <a:spcPct val="125000"/>
                </a:lnSpc>
                <a:buClr>
                  <a:srgbClr val="C11515"/>
                </a:buClr>
                <a:buSzPct val="120000"/>
                <a:buFont typeface="Arial" panose="020B0604020202020204" pitchFamily="34" charset="0"/>
                <a:buChar char="•"/>
                <a:tabLst>
                  <a:tab pos="265113" algn="l"/>
                </a:tabLst>
              </a:pPr>
              <a:r>
                <a:rPr lang="ca-ES" sz="1600" dirty="0">
                  <a:latin typeface="Georgia" pitchFamily="18" charset="0"/>
                </a:rPr>
                <a:t>1ª </a:t>
              </a:r>
              <a:r>
                <a:rPr lang="ca-ES" sz="1600" dirty="0" err="1">
                  <a:latin typeface="Georgia" pitchFamily="18" charset="0"/>
                </a:rPr>
                <a:t>universidad</a:t>
              </a:r>
              <a:r>
                <a:rPr lang="ca-ES" sz="1600" dirty="0">
                  <a:latin typeface="Georgia" pitchFamily="18" charset="0"/>
                </a:rPr>
                <a:t> </a:t>
              </a:r>
              <a:r>
                <a:rPr lang="ca-ES" sz="1600" dirty="0" err="1">
                  <a:latin typeface="Georgia" pitchFamily="18" charset="0"/>
                </a:rPr>
                <a:t>española</a:t>
              </a:r>
              <a:r>
                <a:rPr lang="ca-ES" sz="1600" dirty="0">
                  <a:latin typeface="Georgia" pitchFamily="18" charset="0"/>
                </a:rPr>
                <a:t> y 4ª en Europa</a:t>
              </a:r>
            </a:p>
            <a:p>
              <a:pPr lvl="1" algn="just">
                <a:lnSpc>
                  <a:spcPct val="125000"/>
                </a:lnSpc>
                <a:buClr>
                  <a:srgbClr val="C11515"/>
                </a:buClr>
                <a:buSzPct val="120000"/>
                <a:tabLst>
                  <a:tab pos="265113" algn="l"/>
                </a:tabLst>
              </a:pPr>
              <a:endParaRPr lang="ca-ES" sz="1600" dirty="0">
                <a:latin typeface="Georgia" pitchFamily="18" charset="0"/>
              </a:endParaRPr>
            </a:p>
            <a:p>
              <a:pPr lvl="1" algn="just">
                <a:lnSpc>
                  <a:spcPct val="125000"/>
                </a:lnSpc>
                <a:buClr>
                  <a:srgbClr val="C11515"/>
                </a:buClr>
                <a:buSzPct val="120000"/>
                <a:tabLst>
                  <a:tab pos="265113" algn="l"/>
                </a:tabLst>
              </a:pPr>
              <a:endParaRPr lang="ca-ES" sz="1600" dirty="0">
                <a:latin typeface="Georgia" pitchFamily="18" charset="0"/>
              </a:endParaRPr>
            </a:p>
            <a:p>
              <a:pPr algn="just">
                <a:lnSpc>
                  <a:spcPct val="125000"/>
                </a:lnSpc>
                <a:buClr>
                  <a:srgbClr val="C11515"/>
                </a:buClr>
                <a:buSzPct val="120000"/>
                <a:buFont typeface="Wingdings" pitchFamily="2" charset="2"/>
                <a:buChar char="ü"/>
                <a:tabLst>
                  <a:tab pos="266700" algn="l"/>
                </a:tabLst>
              </a:pPr>
              <a:r>
                <a:rPr lang="es-ES" sz="1600" dirty="0">
                  <a:latin typeface="Georgia" pitchFamily="18" charset="0"/>
                </a:rPr>
                <a:t>U-Ranking (Fundación BBVA y </a:t>
              </a:r>
              <a:r>
                <a:rPr lang="es-ES" sz="1600" dirty="0" err="1">
                  <a:latin typeface="Georgia" pitchFamily="18" charset="0"/>
                </a:rPr>
                <a:t>Ivie</a:t>
              </a:r>
              <a:r>
                <a:rPr lang="es-ES" sz="1600" dirty="0">
                  <a:latin typeface="Georgia" pitchFamily="18" charset="0"/>
                </a:rPr>
                <a:t>, 2023): </a:t>
              </a:r>
            </a:p>
            <a:p>
              <a:pPr marL="742950" lvl="1" indent="-285750" algn="just">
                <a:lnSpc>
                  <a:spcPct val="125000"/>
                </a:lnSpc>
                <a:buClr>
                  <a:srgbClr val="C11515"/>
                </a:buClr>
                <a:buSzPct val="120000"/>
                <a:buFont typeface="Arial" panose="020B0604020202020204" pitchFamily="34" charset="0"/>
                <a:buChar char="•"/>
                <a:tabLst>
                  <a:tab pos="265113" algn="l"/>
                </a:tabLst>
              </a:pPr>
              <a:r>
                <a:rPr lang="es-ES" sz="1600" dirty="0">
                  <a:latin typeface="Georgia" pitchFamily="18" charset="0"/>
                </a:rPr>
                <a:t>1ª universidad española des del 2013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372ADAF-E353-EA39-FDDC-3BDC3B21084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8474"/>
            <a:stretch/>
          </p:blipFill>
          <p:spPr bwMode="auto">
            <a:xfrm>
              <a:off x="1278097" y="1270516"/>
              <a:ext cx="857256" cy="80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">
              <a:extLst>
                <a:ext uri="{FF2B5EF4-FFF2-40B4-BE49-F238E27FC236}">
                  <a16:creationId xmlns:a16="http://schemas.microsoft.com/office/drawing/2014/main" id="{D732E16B-ADD8-C850-89B5-A41EE184C0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3375" t="5889" r="9476" b="5136"/>
            <a:stretch/>
          </p:blipFill>
          <p:spPr bwMode="auto">
            <a:xfrm>
              <a:off x="1312393" y="3500645"/>
              <a:ext cx="675989" cy="866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431A920B-8313-89CF-B7C7-489482DD05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65" y="3322471"/>
            <a:ext cx="1275112" cy="46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64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1484784"/>
            <a:ext cx="8280920" cy="409342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latin typeface="Georgia" panose="02040502050405020303" pitchFamily="18" charset="0"/>
              </a:rPr>
              <a:t>Grado:</a:t>
            </a:r>
            <a:r>
              <a:rPr lang="es-ES" sz="2000" dirty="0">
                <a:latin typeface="Georgia" panose="02040502050405020303" pitchFamily="18" charset="0"/>
              </a:rPr>
              <a:t> 10.115 estudiantes en 27 programas </a:t>
            </a:r>
          </a:p>
          <a:p>
            <a:pPr marL="358775">
              <a:buClr>
                <a:srgbClr val="C00000"/>
              </a:buClr>
            </a:pPr>
            <a:r>
              <a:rPr lang="es-ES" sz="2000" dirty="0">
                <a:latin typeface="Georgia" panose="02040502050405020303" pitchFamily="18" charset="0"/>
              </a:rPr>
              <a:t>(Grupo UPF: 15.063 estudiantes en 51 programas) 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latin typeface="Georgia" panose="02040502050405020303" pitchFamily="18" charset="0"/>
              </a:rPr>
              <a:t>Máster universitario:</a:t>
            </a:r>
            <a:r>
              <a:rPr lang="es-ES" sz="2000" dirty="0">
                <a:latin typeface="Georgia" panose="02040502050405020303" pitchFamily="18" charset="0"/>
              </a:rPr>
              <a:t> 1.358 estudiantes en 33 programas </a:t>
            </a:r>
          </a:p>
          <a:p>
            <a:pPr marL="358775">
              <a:buClr>
                <a:srgbClr val="C00000"/>
              </a:buClr>
            </a:pPr>
            <a:r>
              <a:rPr lang="es-ES" sz="2000" dirty="0">
                <a:latin typeface="Georgia" panose="02040502050405020303" pitchFamily="18" charset="0"/>
              </a:rPr>
              <a:t>(Grupo UPF: 4.004 estudiantes en 69 programas)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ca-ES" sz="2000" b="1" dirty="0">
                <a:latin typeface="Georgia" panose="02040502050405020303" pitchFamily="18" charset="0"/>
              </a:rPr>
              <a:t>Máster propio: </a:t>
            </a:r>
            <a:r>
              <a:rPr lang="ca-ES" sz="2000" dirty="0">
                <a:latin typeface="Georgia" panose="02040502050405020303" pitchFamily="18" charset="0"/>
              </a:rPr>
              <a:t>419 estudiantes en 23 </a:t>
            </a:r>
            <a:r>
              <a:rPr lang="ca-ES" sz="2000" dirty="0" err="1">
                <a:latin typeface="Georgia" panose="02040502050405020303" pitchFamily="18" charset="0"/>
              </a:rPr>
              <a:t>programas</a:t>
            </a:r>
            <a:endParaRPr lang="es-ES" sz="2000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latin typeface="Georgia" panose="02040502050405020303" pitchFamily="18" charset="0"/>
              </a:rPr>
              <a:t>Doctorado:</a:t>
            </a:r>
            <a:r>
              <a:rPr lang="es-ES" sz="2000" dirty="0">
                <a:latin typeface="Georgia" panose="02040502050405020303" pitchFamily="18" charset="0"/>
              </a:rPr>
              <a:t> 1.318 estudiantes en 9 programas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" sz="2000" b="1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latin typeface="Georgia" panose="02040502050405020303" pitchFamily="18" charset="0"/>
              </a:rPr>
              <a:t>Personal docente e investigador ETC:</a:t>
            </a:r>
            <a:r>
              <a:rPr lang="es-ES" sz="2000" dirty="0">
                <a:latin typeface="Georgia" panose="02040502050405020303" pitchFamily="18" charset="0"/>
              </a:rPr>
              <a:t> 1.181 </a:t>
            </a:r>
          </a:p>
          <a:p>
            <a:pPr marL="358775">
              <a:buClr>
                <a:srgbClr val="C00000"/>
              </a:buClr>
            </a:pPr>
            <a:r>
              <a:rPr lang="es-ES" sz="2000" dirty="0">
                <a:latin typeface="Georgia" panose="02040502050405020303" pitchFamily="18" charset="0"/>
              </a:rPr>
              <a:t>(Profesorado permanente: 328)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latin typeface="Georgia" panose="02040502050405020303" pitchFamily="18" charset="0"/>
              </a:rPr>
              <a:t>Personal de administración y servicios:</a:t>
            </a:r>
            <a:r>
              <a:rPr lang="es-ES" sz="2000" dirty="0">
                <a:latin typeface="Georgia" panose="02040502050405020303" pitchFamily="18" charset="0"/>
              </a:rPr>
              <a:t> 790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" sz="2000" b="1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latin typeface="Georgia" panose="02040502050405020303" pitchFamily="18" charset="0"/>
              </a:rPr>
              <a:t>Presupuesto 2024:</a:t>
            </a:r>
            <a:r>
              <a:rPr lang="es-ES" sz="2000" dirty="0">
                <a:latin typeface="Georgia" panose="02040502050405020303" pitchFamily="18" charset="0"/>
              </a:rPr>
              <a:t> 173 M€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latin typeface="Georgia" panose="02040502050405020303" pitchFamily="18" charset="0"/>
              </a:rPr>
              <a:t>Instalaciones principales:</a:t>
            </a:r>
            <a:r>
              <a:rPr lang="es-ES" sz="2000" dirty="0">
                <a:latin typeface="Georgia" panose="02040502050405020303" pitchFamily="18" charset="0"/>
              </a:rPr>
              <a:t> 3 campus y 2 parques de investigación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115616" y="283295"/>
            <a:ext cx="7776864" cy="76944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Dimensiones y principales indicadores</a:t>
            </a:r>
          </a:p>
          <a:p>
            <a:r>
              <a:rPr lang="ca-ES" sz="2200" dirty="0">
                <a:solidFill>
                  <a:srgbClr val="C00000"/>
                </a:solidFill>
                <a:latin typeface="Verdana" pitchFamily="34" charset="0"/>
              </a:rPr>
              <a:t>(</a:t>
            </a:r>
            <a:r>
              <a:rPr lang="ca-ES" sz="2200">
                <a:solidFill>
                  <a:srgbClr val="C00000"/>
                </a:solidFill>
                <a:latin typeface="Verdana" pitchFamily="34" charset="0"/>
              </a:rPr>
              <a:t>curso 2023-2024)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49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76944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Una universidad urbana, </a:t>
            </a:r>
          </a:p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con tres campus en el corazón de Barcelona</a:t>
            </a:r>
          </a:p>
        </p:txBody>
      </p:sp>
      <p:grpSp>
        <p:nvGrpSpPr>
          <p:cNvPr id="6" name="1 Grupo"/>
          <p:cNvGrpSpPr/>
          <p:nvPr/>
        </p:nvGrpSpPr>
        <p:grpSpPr>
          <a:xfrm rot="5400000">
            <a:off x="1969815" y="-161503"/>
            <a:ext cx="5158328" cy="7874838"/>
            <a:chOff x="0" y="0"/>
            <a:chExt cx="5852160" cy="8405165"/>
          </a:xfrm>
        </p:grpSpPr>
        <p:pic>
          <p:nvPicPr>
            <p:cNvPr id="7" name="Imatge 1" descr="C:\Documents and Settings\U54396\Mis documentos\Docu_temes\Prezzi\Prezzi UPF\mapa bcn3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2918" y="2585924"/>
              <a:ext cx="5786323" cy="585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Imatge 2" descr="C:\Documents and Settings\U54396\Mis documentos\Docu_temes\Shanghai\Fotos\PRBB.jpg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16200000">
              <a:off x="3613708" y="351130"/>
              <a:ext cx="2589581" cy="188732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tge 3" descr="C:\Documents and Settings\U54396\Mis documentos\Docu_temes\Shanghai\Fotos\Poblenou Campus.jpg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36500" y="336500"/>
              <a:ext cx="2589581" cy="1916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Imatge 5" descr="C:\Documents and Settings\U54396\Mis documentos\Docu_temes\Shanghai\Fotos\Ciutadella Campus (aerial).jpg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16200000">
              <a:off x="1649577" y="310896"/>
              <a:ext cx="2589581" cy="196778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1" name="Text Box 3"/>
          <p:cNvSpPr txBox="1">
            <a:spLocks noChangeArrowheads="1"/>
          </p:cNvSpPr>
          <p:nvPr/>
        </p:nvSpPr>
        <p:spPr bwMode="auto">
          <a:xfrm rot="5400000">
            <a:off x="1213224" y="3727704"/>
            <a:ext cx="576000" cy="1224000"/>
          </a:xfrm>
          <a:prstGeom prst="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effectLst/>
                <a:latin typeface="Georgia"/>
                <a:ea typeface="Calibri"/>
                <a:cs typeface="Times New Roman"/>
              </a:rPr>
              <a:t>Campus de la Ciutadella</a:t>
            </a:r>
            <a:endParaRPr lang="es-E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 rot="5400000">
            <a:off x="1151592" y="5049208"/>
            <a:ext cx="576000" cy="1080000"/>
          </a:xfrm>
          <a:prstGeom prst="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Campus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del Mar</a:t>
            </a:r>
            <a:endParaRPr lang="es-E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 rot="5400000">
            <a:off x="3833872" y="1231808"/>
            <a:ext cx="612000" cy="1440000"/>
          </a:xfrm>
          <a:prstGeom prst="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effectLst/>
                <a:latin typeface="Georgia"/>
                <a:ea typeface="Calibri"/>
                <a:cs typeface="Times New Roman"/>
              </a:rPr>
              <a:t>Campus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effectLst/>
                <a:latin typeface="Georgia"/>
                <a:ea typeface="Calibri"/>
                <a:cs typeface="Times New Roman"/>
              </a:rPr>
              <a:t>del Poblenou</a:t>
            </a:r>
            <a:endParaRPr lang="es-E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 rot="5400000">
            <a:off x="1529592" y="727808"/>
            <a:ext cx="900000" cy="2448000"/>
          </a:xfrm>
          <a:prstGeom prst="round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ES" sz="1200" b="1" dirty="0">
                <a:latin typeface="Georgia"/>
                <a:ea typeface="Calibri"/>
                <a:cs typeface="Times New Roman"/>
              </a:rPr>
              <a:t>Comunicación</a:t>
            </a:r>
          </a:p>
          <a:p>
            <a:pPr marL="177800" indent="-177800">
              <a:lnSpc>
                <a:spcPct val="115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ES" sz="1200" b="1" dirty="0">
                <a:latin typeface="Georgia"/>
                <a:ea typeface="Calibri"/>
                <a:cs typeface="Times New Roman"/>
              </a:rPr>
              <a:t>Ingenierías y  TIC</a:t>
            </a:r>
          </a:p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ES" sz="1200" b="1" dirty="0">
                <a:latin typeface="Georgia"/>
                <a:ea typeface="Calibri"/>
                <a:cs typeface="Times New Roman"/>
              </a:rPr>
              <a:t>Traducción y C. Lenguaje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 rot="5400000">
            <a:off x="3544694" y="3151572"/>
            <a:ext cx="1406535" cy="2376264"/>
          </a:xfrm>
          <a:prstGeom prst="round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ES" sz="1200" b="1" dirty="0">
                <a:latin typeface="Georgia"/>
                <a:ea typeface="Calibri"/>
                <a:cs typeface="Times New Roman"/>
              </a:rPr>
              <a:t>Economía y Empresa</a:t>
            </a:r>
          </a:p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ES" sz="1200" b="1" dirty="0">
                <a:latin typeface="Georgia"/>
                <a:ea typeface="Calibri"/>
                <a:cs typeface="Times New Roman"/>
              </a:rPr>
              <a:t>Humanidades</a:t>
            </a:r>
          </a:p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ES" sz="1200" b="1" dirty="0">
                <a:latin typeface="Georgia"/>
                <a:ea typeface="Calibri"/>
                <a:cs typeface="Times New Roman"/>
              </a:rPr>
              <a:t>C. Políticas y Sociales</a:t>
            </a:r>
          </a:p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ES" sz="1200" b="1" dirty="0">
                <a:latin typeface="Georgia"/>
                <a:ea typeface="Calibri"/>
                <a:cs typeface="Times New Roman"/>
              </a:rPr>
              <a:t>Derecho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 rot="5400000">
            <a:off x="3401784" y="4599208"/>
            <a:ext cx="432000" cy="1980000"/>
          </a:xfrm>
          <a:prstGeom prst="round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ES" sz="1200" b="1" dirty="0">
                <a:latin typeface="Georgia"/>
                <a:ea typeface="Calibri"/>
                <a:cs typeface="Times New Roman"/>
              </a:rPr>
              <a:t>Medicina y Ciencias de la Vida</a:t>
            </a:r>
          </a:p>
        </p:txBody>
      </p:sp>
    </p:spTree>
    <p:extLst>
      <p:ext uri="{BB962C8B-B14F-4D97-AF65-F5344CB8AC3E}">
        <p14:creationId xmlns:p14="http://schemas.microsoft.com/office/powerpoint/2010/main" val="329906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7532" y="2118335"/>
            <a:ext cx="7560840" cy="224676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800" dirty="0">
                <a:latin typeface="Georgia" panose="02040502050405020303" pitchFamily="18" charset="0"/>
              </a:rPr>
              <a:t>Docencia de calidad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" sz="2800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800" dirty="0">
                <a:latin typeface="Georgia" panose="02040502050405020303" pitchFamily="18" charset="0"/>
              </a:rPr>
              <a:t>Investigación de excelencia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" sz="2800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800" dirty="0">
                <a:latin typeface="Georgia" panose="02040502050405020303" pitchFamily="18" charset="0"/>
              </a:rPr>
              <a:t>Vocación internacional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El modelo UPF</a:t>
            </a:r>
          </a:p>
        </p:txBody>
      </p:sp>
    </p:spTree>
    <p:extLst>
      <p:ext uri="{BB962C8B-B14F-4D97-AF65-F5344CB8AC3E}">
        <p14:creationId xmlns:p14="http://schemas.microsoft.com/office/powerpoint/2010/main" val="23808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Docencia de calidad: algunos indicadores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636921944"/>
              </p:ext>
            </p:extLst>
          </p:nvPr>
        </p:nvGraphicFramePr>
        <p:xfrm>
          <a:off x="251520" y="1268760"/>
          <a:ext cx="871200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966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76944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Investigación de excelencia: captación de fondos competitivos</a:t>
            </a:r>
          </a:p>
        </p:txBody>
      </p:sp>
      <p:sp>
        <p:nvSpPr>
          <p:cNvPr id="12" name="7 CuadroTexto">
            <a:extLst>
              <a:ext uri="{FF2B5EF4-FFF2-40B4-BE49-F238E27FC236}">
                <a16:creationId xmlns:a16="http://schemas.microsoft.com/office/drawing/2014/main" id="{E645BC6A-6994-B7EF-856B-D46401ABF244}"/>
              </a:ext>
            </a:extLst>
          </p:cNvPr>
          <p:cNvSpPr txBox="1"/>
          <p:nvPr/>
        </p:nvSpPr>
        <p:spPr>
          <a:xfrm>
            <a:off x="4795368" y="4397396"/>
            <a:ext cx="3953095" cy="2000548"/>
          </a:xfrm>
          <a:prstGeom prst="rect">
            <a:avLst/>
          </a:prstGeom>
          <a:solidFill>
            <a:srgbClr val="C00000">
              <a:alpha val="38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Georgia" panose="02040502050405020303" pitchFamily="18" charset="0"/>
              </a:rPr>
              <a:t>Máxima competitividad en Europa: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1400" b="1" dirty="0">
                <a:latin typeface="Georgia" panose="02040502050405020303" pitchFamily="18" charset="0"/>
              </a:rPr>
              <a:t>1ª </a:t>
            </a:r>
            <a:r>
              <a:rPr lang="es-ES" sz="1400" dirty="0">
                <a:latin typeface="Georgia" panose="02040502050405020303" pitchFamily="18" charset="0"/>
              </a:rPr>
              <a:t>universidad española en </a:t>
            </a:r>
            <a:r>
              <a:rPr lang="es-ES" sz="1400" i="1" dirty="0" err="1">
                <a:latin typeface="Georgia" panose="02040502050405020303" pitchFamily="18" charset="0"/>
              </a:rPr>
              <a:t>grants</a:t>
            </a:r>
            <a:r>
              <a:rPr lang="es-ES" sz="1400" dirty="0">
                <a:latin typeface="Georgia" panose="02040502050405020303" pitchFamily="18" charset="0"/>
              </a:rPr>
              <a:t> del </a:t>
            </a:r>
            <a:r>
              <a:rPr lang="es-ES" sz="1400" b="1" dirty="0">
                <a:latin typeface="Georgia" panose="02040502050405020303" pitchFamily="18" charset="0"/>
              </a:rPr>
              <a:t>Consejo Europeo de la Investigación </a:t>
            </a:r>
            <a:r>
              <a:rPr lang="es-ES" sz="1400" dirty="0">
                <a:latin typeface="Georgia" panose="02040502050405020303" pitchFamily="18" charset="0"/>
              </a:rPr>
              <a:t>(en relación con el profesorado)</a:t>
            </a:r>
            <a:endParaRPr lang="es-ES" sz="1400" b="1" dirty="0">
              <a:latin typeface="Georgia" panose="02040502050405020303" pitchFamily="18" charset="0"/>
            </a:endParaRPr>
          </a:p>
          <a:p>
            <a:pPr>
              <a:buClr>
                <a:srgbClr val="C00000"/>
              </a:buClr>
            </a:pPr>
            <a:endParaRPr lang="es-ES" sz="1000" dirty="0">
              <a:latin typeface="Georgia" panose="02040502050405020303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1400" dirty="0">
                <a:latin typeface="Georgia" panose="02040502050405020303" pitchFamily="18" charset="0"/>
              </a:rPr>
              <a:t>Resultados </a:t>
            </a:r>
            <a:r>
              <a:rPr lang="es-ES" sz="1400" b="1" dirty="0" err="1">
                <a:latin typeface="Georgia" panose="02040502050405020303" pitchFamily="18" charset="0"/>
              </a:rPr>
              <a:t>Horizon</a:t>
            </a:r>
            <a:r>
              <a:rPr lang="es-ES" sz="1400" b="1" dirty="0">
                <a:latin typeface="Georgia" panose="02040502050405020303" pitchFamily="18" charset="0"/>
              </a:rPr>
              <a:t> </a:t>
            </a:r>
            <a:r>
              <a:rPr lang="es-ES" sz="1400" b="1" dirty="0" err="1">
                <a:latin typeface="Georgia" panose="02040502050405020303" pitchFamily="18" charset="0"/>
              </a:rPr>
              <a:t>Europe</a:t>
            </a:r>
            <a:r>
              <a:rPr lang="es-ES" sz="1400" b="1" dirty="0">
                <a:latin typeface="Georgia" panose="02040502050405020303" pitchFamily="18" charset="0"/>
              </a:rPr>
              <a:t> </a:t>
            </a:r>
            <a:r>
              <a:rPr lang="es-ES" sz="1400" dirty="0">
                <a:latin typeface="Georgia" panose="02040502050405020303" pitchFamily="18" charset="0"/>
              </a:rPr>
              <a:t>(enero 2024)</a:t>
            </a:r>
            <a:r>
              <a:rPr lang="es-ES" sz="1400" b="1" dirty="0">
                <a:latin typeface="Georgia" panose="02040502050405020303" pitchFamily="18" charset="0"/>
              </a:rPr>
              <a:t> </a:t>
            </a:r>
          </a:p>
          <a:p>
            <a:pPr marL="266700">
              <a:buClr>
                <a:srgbClr val="C00000"/>
              </a:buClr>
            </a:pPr>
            <a:r>
              <a:rPr lang="es-ES" sz="1400" b="1" dirty="0">
                <a:latin typeface="Georgia" panose="02040502050405020303" pitchFamily="18" charset="0"/>
              </a:rPr>
              <a:t>61 proyectos y 43M€</a:t>
            </a:r>
            <a:r>
              <a:rPr lang="es-ES" sz="1400" dirty="0">
                <a:latin typeface="Georgia" panose="02040502050405020303" pitchFamily="18" charset="0"/>
              </a:rPr>
              <a:t>, </a:t>
            </a:r>
            <a:r>
              <a:rPr lang="fr-FR" sz="1400" dirty="0" err="1">
                <a:latin typeface="Georgia" panose="02040502050405020303" pitchFamily="18" charset="0"/>
              </a:rPr>
              <a:t>incluyendo</a:t>
            </a:r>
            <a:r>
              <a:rPr lang="fr-FR" sz="1400" dirty="0">
                <a:latin typeface="Georgia" panose="02040502050405020303" pitchFamily="18" charset="0"/>
              </a:rPr>
              <a:t>: </a:t>
            </a:r>
          </a:p>
          <a:p>
            <a:pPr marL="447675" indent="-174625" defTabSz="895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Georgia" panose="02040502050405020303" pitchFamily="18" charset="0"/>
              </a:rPr>
              <a:t>21 ERC Grants (26,6M€)</a:t>
            </a:r>
          </a:p>
          <a:p>
            <a:pPr marL="447675" indent="-174625" defTabSz="895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Georgia" panose="02040502050405020303" pitchFamily="18" charset="0"/>
              </a:rPr>
              <a:t>16 </a:t>
            </a:r>
            <a:r>
              <a:rPr lang="fr-FR" sz="1400" dirty="0" err="1">
                <a:latin typeface="Georgia" panose="02040502050405020303" pitchFamily="18" charset="0"/>
              </a:rPr>
              <a:t>acciones</a:t>
            </a:r>
            <a:r>
              <a:rPr lang="fr-FR" sz="1400" dirty="0">
                <a:latin typeface="Georgia" panose="02040502050405020303" pitchFamily="18" charset="0"/>
              </a:rPr>
              <a:t> Marie Curie (3,4M€)</a:t>
            </a:r>
          </a:p>
        </p:txBody>
      </p:sp>
      <p:pic>
        <p:nvPicPr>
          <p:cNvPr id="13" name="Picture 4">
            <a:extLst>
              <a:ext uri="{FF2B5EF4-FFF2-40B4-BE49-F238E27FC236}">
                <a16:creationId xmlns:a16="http://schemas.microsoft.com/office/drawing/2014/main" id="{DACD5674-5473-15A4-2AF0-0844630DEF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" t="752" r="1532" b="4188"/>
          <a:stretch/>
        </p:blipFill>
        <p:spPr bwMode="auto">
          <a:xfrm>
            <a:off x="2411759" y="1674620"/>
            <a:ext cx="4320481" cy="247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B6CB6AED-4EC4-8F1F-6167-A9B768A201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50" t="3548" r="46373" b="5688"/>
          <a:stretch/>
        </p:blipFill>
        <p:spPr bwMode="auto">
          <a:xfrm>
            <a:off x="539552" y="4732801"/>
            <a:ext cx="1889731" cy="193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579F6CD6-FA81-F2C3-683E-B201B2ABBE1F}"/>
              </a:ext>
            </a:extLst>
          </p:cNvPr>
          <p:cNvSpPr txBox="1"/>
          <p:nvPr/>
        </p:nvSpPr>
        <p:spPr>
          <a:xfrm>
            <a:off x="1765471" y="1089845"/>
            <a:ext cx="5613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Evolución de la financiación de la investigación en la UPF en </a:t>
            </a:r>
            <a:r>
              <a:rPr lang="es-ES" sz="1600" b="1" i="0" u="none" strike="noStrike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miliones</a:t>
            </a: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de euros (2007-2022)</a:t>
            </a:r>
            <a:endParaRPr lang="es-ES" sz="1600" b="0" dirty="0">
              <a:effectLst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A8B5DEF-1938-21B9-CE39-6DD94FAA7037}"/>
              </a:ext>
            </a:extLst>
          </p:cNvPr>
          <p:cNvSpPr txBox="1"/>
          <p:nvPr/>
        </p:nvSpPr>
        <p:spPr>
          <a:xfrm>
            <a:off x="564420" y="4271614"/>
            <a:ext cx="38737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Fuentes de financiación 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6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 la investigación (2022)</a:t>
            </a:r>
            <a:endParaRPr lang="es-ES" sz="1400" b="0" dirty="0">
              <a:effectLst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6BAB990-1306-EB91-9BB6-64EFA9E2F2B7}"/>
              </a:ext>
            </a:extLst>
          </p:cNvPr>
          <p:cNvSpPr txBox="1"/>
          <p:nvPr/>
        </p:nvSpPr>
        <p:spPr>
          <a:xfrm>
            <a:off x="2717418" y="5183380"/>
            <a:ext cx="2142614" cy="1035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s-ES" sz="1050" kern="1200" dirty="0">
                <a:latin typeface="Georgia" panose="02040502050405020303" pitchFamily="18" charset="0"/>
              </a:rPr>
              <a:t>Administración europea</a:t>
            </a:r>
          </a:p>
          <a:p>
            <a:pPr lvl="0">
              <a:lnSpc>
                <a:spcPct val="150000"/>
              </a:lnSpc>
            </a:pPr>
            <a:r>
              <a:rPr lang="es-ES" sz="1050" dirty="0">
                <a:latin typeface="Georgia" panose="02040502050405020303" pitchFamily="18" charset="0"/>
              </a:rPr>
              <a:t>Administración estatal</a:t>
            </a:r>
          </a:p>
          <a:p>
            <a:pPr lvl="0">
              <a:lnSpc>
                <a:spcPct val="150000"/>
              </a:lnSpc>
            </a:pPr>
            <a:r>
              <a:rPr lang="es-ES" sz="1050" dirty="0">
                <a:latin typeface="Georgia" panose="02040502050405020303" pitchFamily="18" charset="0"/>
              </a:rPr>
              <a:t>Administración autonómica</a:t>
            </a:r>
          </a:p>
          <a:p>
            <a:pPr lvl="0">
              <a:lnSpc>
                <a:spcPct val="150000"/>
              </a:lnSpc>
            </a:pPr>
            <a:r>
              <a:rPr lang="es-ES" sz="1050" dirty="0">
                <a:latin typeface="Georgia" panose="02040502050405020303" pitchFamily="18" charset="0"/>
              </a:rPr>
              <a:t>Empresas e instituciones</a:t>
            </a:r>
            <a:endParaRPr lang="es-ES" sz="1050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1732ED5-5D73-8D7E-3166-F9A05E6FCCA3}"/>
              </a:ext>
            </a:extLst>
          </p:cNvPr>
          <p:cNvSpPr/>
          <p:nvPr/>
        </p:nvSpPr>
        <p:spPr>
          <a:xfrm>
            <a:off x="2555776" y="5284625"/>
            <a:ext cx="156497" cy="1564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41FCB03E-7FFA-2D39-F32F-D817BAB225B5}"/>
              </a:ext>
            </a:extLst>
          </p:cNvPr>
          <p:cNvSpPr/>
          <p:nvPr/>
        </p:nvSpPr>
        <p:spPr>
          <a:xfrm>
            <a:off x="2555776" y="5527525"/>
            <a:ext cx="156497" cy="1564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6DE4C015-7418-F9D9-5446-C7734A54A610}"/>
              </a:ext>
            </a:extLst>
          </p:cNvPr>
          <p:cNvSpPr/>
          <p:nvPr/>
        </p:nvSpPr>
        <p:spPr>
          <a:xfrm>
            <a:off x="2555776" y="5770426"/>
            <a:ext cx="156497" cy="1564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F6CBF86-1113-FB0C-717A-0A907B9E23DA}"/>
              </a:ext>
            </a:extLst>
          </p:cNvPr>
          <p:cNvSpPr/>
          <p:nvPr/>
        </p:nvSpPr>
        <p:spPr>
          <a:xfrm>
            <a:off x="2555775" y="6011013"/>
            <a:ext cx="156497" cy="1564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2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Investigación de excelencia: algunos indicadores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634820374"/>
              </p:ext>
            </p:extLst>
          </p:nvPr>
        </p:nvGraphicFramePr>
        <p:xfrm>
          <a:off x="323528" y="1268760"/>
          <a:ext cx="864096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68449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1098</Words>
  <Application>Microsoft Office PowerPoint</Application>
  <PresentationFormat>Presentació en pantalla (4:3)</PresentationFormat>
  <Paragraphs>260</Paragraphs>
  <Slides>12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6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</vt:lpstr>
      <vt:lpstr>Times New Roman</vt:lpstr>
      <vt:lpstr>Verdana</vt:lpstr>
      <vt:lpstr>Wingdings</vt:lpstr>
      <vt:lpstr>Tema de 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Universitat Pompeu Fabra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U16433</dc:creator>
  <cp:lastModifiedBy>Laura Saus</cp:lastModifiedBy>
  <cp:revision>89</cp:revision>
  <dcterms:created xsi:type="dcterms:W3CDTF">2012-11-28T12:18:33Z</dcterms:created>
  <dcterms:modified xsi:type="dcterms:W3CDTF">2024-03-13T11:01:49Z</dcterms:modified>
</cp:coreProperties>
</file>